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65" r:id="rId4"/>
    <p:sldId id="280" r:id="rId5"/>
    <p:sldId id="283" r:id="rId6"/>
    <p:sldId id="281" r:id="rId7"/>
    <p:sldId id="284" r:id="rId8"/>
    <p:sldId id="292" r:id="rId9"/>
    <p:sldId id="282" r:id="rId10"/>
    <p:sldId id="293" r:id="rId11"/>
    <p:sldId id="294" r:id="rId12"/>
    <p:sldId id="267" r:id="rId13"/>
    <p:sldId id="295" r:id="rId14"/>
    <p:sldId id="285" r:id="rId15"/>
    <p:sldId id="296" r:id="rId16"/>
    <p:sldId id="266" r:id="rId17"/>
    <p:sldId id="287" r:id="rId18"/>
    <p:sldId id="268" r:id="rId19"/>
    <p:sldId id="286" r:id="rId20"/>
    <p:sldId id="297" r:id="rId21"/>
    <p:sldId id="298" r:id="rId22"/>
    <p:sldId id="299" r:id="rId23"/>
    <p:sldId id="300" r:id="rId24"/>
    <p:sldId id="288" r:id="rId25"/>
    <p:sldId id="301" r:id="rId26"/>
    <p:sldId id="302" r:id="rId27"/>
    <p:sldId id="289" r:id="rId28"/>
    <p:sldId id="269" r:id="rId29"/>
    <p:sldId id="270" r:id="rId30"/>
    <p:sldId id="290" r:id="rId31"/>
    <p:sldId id="273" r:id="rId32"/>
    <p:sldId id="291" r:id="rId33"/>
    <p:sldId id="26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1A692-F14D-4700-A380-13B24C6ECA86}" type="datetimeFigureOut">
              <a:rPr lang="en-IN" smtClean="0"/>
              <a:t>30-09-2015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04F8C-A54A-461B-BF7A-B725DC723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2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04F8C-A54A-461B-BF7A-B725DC7232D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6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Cloud Computing</a:t>
            </a:r>
            <a:br>
              <a:rPr lang="en-US" dirty="0" smtClean="0"/>
            </a:br>
            <a:r>
              <a:rPr lang="en-US" dirty="0" smtClean="0"/>
              <a:t>Unit 3- Day6</a:t>
            </a:r>
            <a:br>
              <a:rPr lang="en-US" dirty="0" smtClean="0"/>
            </a:br>
            <a:r>
              <a:rPr lang="en-US" dirty="0" smtClean="0">
                <a:effectLst/>
              </a:rPr>
              <a:t>Advanced Topics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53000"/>
            <a:ext cx="7854696" cy="1752600"/>
          </a:xfrm>
        </p:spPr>
        <p:txBody>
          <a:bodyPr/>
          <a:lstStyle/>
          <a:p>
            <a:r>
              <a:rPr lang="en-IN" dirty="0" smtClean="0"/>
              <a:t>Prashant Kaushal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2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Intercloud</a:t>
            </a:r>
            <a:r>
              <a:rPr lang="en-IN" dirty="0" smtClean="0"/>
              <a:t> - 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Diverse geographical </a:t>
            </a:r>
            <a:r>
              <a:rPr lang="en-IN" i="1" dirty="0" smtClean="0"/>
              <a:t>locations</a:t>
            </a:r>
            <a:endParaRPr lang="en-IN" dirty="0"/>
          </a:p>
          <a:p>
            <a:r>
              <a:rPr lang="en-IN" i="1" dirty="0"/>
              <a:t>Better application </a:t>
            </a:r>
            <a:r>
              <a:rPr lang="en-IN" i="1" dirty="0" smtClean="0"/>
              <a:t>resilience</a:t>
            </a:r>
            <a:endParaRPr lang="en-IN" dirty="0"/>
          </a:p>
          <a:p>
            <a:r>
              <a:rPr lang="en-IN" i="1" dirty="0"/>
              <a:t>Avoidance of vendor </a:t>
            </a:r>
            <a:r>
              <a:rPr lang="en-IN" i="1" dirty="0" smtClean="0"/>
              <a:t>lock-in</a:t>
            </a:r>
            <a:endParaRPr lang="en-IN" dirty="0"/>
          </a:p>
          <a:p>
            <a:r>
              <a:rPr lang="en-IN" i="1" dirty="0" smtClean="0"/>
              <a:t>Flexibility</a:t>
            </a:r>
            <a:endParaRPr lang="en-IN" dirty="0"/>
          </a:p>
          <a:p>
            <a:r>
              <a:rPr lang="en-IN" i="1" dirty="0"/>
              <a:t>Power </a:t>
            </a:r>
            <a:r>
              <a:rPr lang="en-IN" i="1" dirty="0" smtClean="0"/>
              <a:t>saving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83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Intercloud</a:t>
            </a:r>
            <a:r>
              <a:rPr lang="en-IN" dirty="0" smtClean="0"/>
              <a:t> – Key issues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various cloud </a:t>
            </a:r>
            <a:r>
              <a:rPr lang="en-IN" dirty="0" smtClean="0"/>
              <a:t>providers should </a:t>
            </a:r>
            <a:r>
              <a:rPr lang="en-IN" dirty="0"/>
              <a:t>have some mechanisms to establish trust among themselves</a:t>
            </a:r>
            <a:r>
              <a:rPr lang="en-IN" dirty="0" smtClean="0"/>
              <a:t>.</a:t>
            </a:r>
          </a:p>
          <a:p>
            <a:r>
              <a:rPr lang="en-IN" dirty="0"/>
              <a:t>SLA requirements and billing </a:t>
            </a:r>
            <a:r>
              <a:rPr lang="en-IN" dirty="0" smtClean="0"/>
              <a:t>rates</a:t>
            </a:r>
          </a:p>
          <a:p>
            <a:r>
              <a:rPr lang="en-IN" dirty="0"/>
              <a:t>the cloud providers should </a:t>
            </a:r>
            <a:r>
              <a:rPr lang="en-IN" i="1" dirty="0"/>
              <a:t>match </a:t>
            </a:r>
            <a:r>
              <a:rPr lang="en-IN" dirty="0"/>
              <a:t>with each other in terms </a:t>
            </a:r>
            <a:r>
              <a:rPr lang="en-IN" dirty="0" smtClean="0"/>
              <a:t>of resources</a:t>
            </a:r>
            <a:r>
              <a:rPr lang="en-IN" dirty="0"/>
              <a:t>, policies, technologies, </a:t>
            </a:r>
            <a:r>
              <a:rPr lang="en-IN" dirty="0" err="1" smtClean="0"/>
              <a:t>etc</a:t>
            </a:r>
            <a:endParaRPr lang="en-IN" dirty="0" smtClean="0"/>
          </a:p>
          <a:p>
            <a:r>
              <a:rPr lang="en-IN" dirty="0"/>
              <a:t>scalability, support of VM migrations across cloud providers, </a:t>
            </a:r>
            <a:r>
              <a:rPr lang="en-IN" dirty="0" smtClean="0"/>
              <a:t>resource migration</a:t>
            </a:r>
            <a:r>
              <a:rPr lang="en-IN" dirty="0"/>
              <a:t>, security, policy management, and monitoring</a:t>
            </a:r>
            <a:r>
              <a:rPr lang="en-IN" dirty="0" smtClean="0"/>
              <a:t>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09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to ensure the proper functioning of the cloud</a:t>
            </a:r>
            <a:br>
              <a:rPr lang="en-IN" dirty="0"/>
            </a:br>
            <a:r>
              <a:rPr lang="en-IN" dirty="0"/>
              <a:t>services.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cloud management is responsible for managing the infrastructure of the cloud.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the solution to the problem of realizing the </a:t>
            </a:r>
            <a:r>
              <a:rPr lang="en-IN" dirty="0" smtClean="0"/>
              <a:t>expected economic </a:t>
            </a:r>
            <a:r>
              <a:rPr lang="en-IN" dirty="0"/>
              <a:t>benefits, by employing proper capabilities of </a:t>
            </a:r>
            <a:r>
              <a:rPr lang="en-IN" dirty="0" smtClean="0"/>
              <a:t>management</a:t>
            </a:r>
          </a:p>
          <a:p>
            <a:r>
              <a:rPr lang="en-IN" dirty="0"/>
              <a:t>collection of software and technologies that is used to govern and monitor the various </a:t>
            </a:r>
            <a:r>
              <a:rPr lang="en-IN" dirty="0" smtClean="0"/>
              <a:t>cloud applications.</a:t>
            </a:r>
          </a:p>
          <a:p>
            <a:r>
              <a:rPr lang="en-IN" dirty="0"/>
              <a:t>Cloud management ensures that the cloud services are running</a:t>
            </a:r>
            <a:br>
              <a:rPr lang="en-IN" dirty="0"/>
            </a:br>
            <a:r>
              <a:rPr lang="en-IN" dirty="0"/>
              <a:t>optimally and that it interacts with its </a:t>
            </a:r>
            <a:r>
              <a:rPr lang="en-IN" dirty="0" err="1"/>
              <a:t>coapplications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cloud management software may need to handle heterogeneous resources.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has to monitor the various tasks such as resource allocation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210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strategies for cloud management include regular monitoring </a:t>
            </a:r>
            <a:r>
              <a:rPr lang="en-IN" dirty="0" smtClean="0"/>
              <a:t>and auditing </a:t>
            </a:r>
            <a:r>
              <a:rPr lang="en-IN" dirty="0"/>
              <a:t>services, and initiating and managing plans for disaster recovery</a:t>
            </a:r>
            <a:r>
              <a:rPr lang="en-IN" dirty="0" smtClean="0"/>
              <a:t>.</a:t>
            </a:r>
          </a:p>
          <a:p>
            <a:r>
              <a:rPr lang="en-IN" dirty="0"/>
              <a:t>Cloud management usually provides a portal for customers. It provides </a:t>
            </a:r>
            <a:r>
              <a:rPr lang="en-IN" dirty="0" smtClean="0"/>
              <a:t>user authentication</a:t>
            </a:r>
            <a:r>
              <a:rPr lang="en-IN" dirty="0"/>
              <a:t>, encryption, and budget management on behalf of </a:t>
            </a:r>
            <a:r>
              <a:rPr lang="en-IN" dirty="0" smtClean="0"/>
              <a:t>various enterprises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6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Cloud </a:t>
            </a:r>
            <a:r>
              <a:rPr lang="en-IN" dirty="0" smtClean="0"/>
              <a:t>Management – Functional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995" y="2590800"/>
            <a:ext cx="65055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98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Cloud Management – Functional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1</a:t>
            </a:r>
            <a:r>
              <a:rPr lang="en-IN" dirty="0"/>
              <a:t>. </a:t>
            </a:r>
            <a:r>
              <a:rPr lang="en-IN" i="1" dirty="0"/>
              <a:t>Cloud service developer</a:t>
            </a:r>
            <a:r>
              <a:rPr lang="en-IN" dirty="0"/>
              <a:t>: Designs, implements, and maintains </a:t>
            </a:r>
            <a:r>
              <a:rPr lang="en-IN" dirty="0" smtClean="0"/>
              <a:t>service templates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2. </a:t>
            </a:r>
            <a:r>
              <a:rPr lang="en-IN" i="1" dirty="0"/>
              <a:t>Cloud service consumer</a:t>
            </a:r>
            <a:r>
              <a:rPr lang="en-IN" dirty="0"/>
              <a:t>: Provides access to services for service users.</a:t>
            </a:r>
            <a:br>
              <a:rPr lang="en-IN" dirty="0"/>
            </a:br>
            <a:r>
              <a:rPr lang="en-IN" dirty="0"/>
              <a:t>3. </a:t>
            </a:r>
            <a:r>
              <a:rPr lang="en-IN" i="1" dirty="0"/>
              <a:t>Cloud service provider</a:t>
            </a:r>
            <a:r>
              <a:rPr lang="en-IN" dirty="0"/>
              <a:t>: Supplies cloud services to internal or </a:t>
            </a:r>
            <a:r>
              <a:rPr lang="en-IN" dirty="0" smtClean="0"/>
              <a:t>external consumers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4. </a:t>
            </a:r>
            <a:r>
              <a:rPr lang="en-IN" i="1" dirty="0"/>
              <a:t>Data </a:t>
            </a:r>
            <a:r>
              <a:rPr lang="en-IN" i="1" dirty="0" err="1"/>
              <a:t>artifacts</a:t>
            </a:r>
            <a:r>
              <a:rPr lang="en-IN" dirty="0"/>
              <a:t>: Control and status elements exchanged across the provider interface.</a:t>
            </a:r>
            <a:br>
              <a:rPr lang="en-IN" dirty="0"/>
            </a:br>
            <a:r>
              <a:rPr lang="en-IN" dirty="0"/>
              <a:t>5. </a:t>
            </a:r>
            <a:r>
              <a:rPr lang="en-IN" i="1" dirty="0"/>
              <a:t>Provider interface</a:t>
            </a:r>
            <a:r>
              <a:rPr lang="en-IN" dirty="0"/>
              <a:t>: Interface that allows consumers to access and monitor the contracted services.</a:t>
            </a:r>
            <a:br>
              <a:rPr lang="en-IN" dirty="0"/>
            </a:br>
            <a:r>
              <a:rPr lang="en-IN" dirty="0"/>
              <a:t>6. </a:t>
            </a:r>
            <a:r>
              <a:rPr lang="en-IN" i="1" dirty="0"/>
              <a:t>Profiles</a:t>
            </a:r>
            <a:r>
              <a:rPr lang="en-IN" dirty="0"/>
              <a:t>: Specification that defines the associations, methods, </a:t>
            </a:r>
            <a:r>
              <a:rPr lang="en-IN" dirty="0" smtClean="0"/>
              <a:t>and properties </a:t>
            </a:r>
            <a:r>
              <a:rPr lang="en-IN" dirty="0"/>
              <a:t>for a management domain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79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Mobile </a:t>
            </a:r>
            <a:r>
              <a:rPr lang="en-IN" dirty="0" smtClean="0"/>
              <a:t>Cloud Computing (MCC)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Mobile Cloud Computing at its simplest, refers to an </a:t>
            </a:r>
            <a:r>
              <a:rPr lang="en-IN" dirty="0" smtClean="0"/>
              <a:t>infrastructure where </a:t>
            </a:r>
            <a:r>
              <a:rPr lang="en-IN" dirty="0"/>
              <a:t>both the data storage and the data processing happen outside </a:t>
            </a:r>
            <a:r>
              <a:rPr lang="en-IN" dirty="0" smtClean="0"/>
              <a:t>of the </a:t>
            </a:r>
            <a:r>
              <a:rPr lang="en-IN" dirty="0"/>
              <a:t>mobile device. Mobile cloud applications move the computing power</a:t>
            </a:r>
            <a:br>
              <a:rPr lang="en-IN" dirty="0"/>
            </a:br>
            <a:r>
              <a:rPr lang="en-IN" dirty="0"/>
              <a:t>and data storage away from mobile phones and into the cloud, </a:t>
            </a:r>
            <a:r>
              <a:rPr lang="en-IN" dirty="0" smtClean="0"/>
              <a:t>bringing applications </a:t>
            </a:r>
            <a:r>
              <a:rPr lang="en-IN" dirty="0"/>
              <a:t>and mobile computing to not just smartphone users but a</a:t>
            </a:r>
            <a:br>
              <a:rPr lang="en-IN" dirty="0"/>
            </a:br>
            <a:r>
              <a:rPr lang="en-IN" dirty="0"/>
              <a:t>much broader range of mobile subscribers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9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Mobile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7" y="2590800"/>
            <a:ext cx="652462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6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Mobile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MCC is basically the intersection of the fields of cloud computing and mobile</a:t>
            </a:r>
            <a:br>
              <a:rPr lang="en-IN" dirty="0"/>
            </a:br>
            <a:r>
              <a:rPr lang="en-IN" dirty="0"/>
              <a:t>networks. </a:t>
            </a:r>
            <a:endParaRPr lang="en-IN" dirty="0" smtClean="0"/>
          </a:p>
          <a:p>
            <a:r>
              <a:rPr lang="en-IN" dirty="0" smtClean="0"/>
              <a:t>Mobile </a:t>
            </a:r>
            <a:r>
              <a:rPr lang="en-IN" dirty="0"/>
              <a:t>networks are basically networks that connect mobile users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emergence of ultrafast mobile networks makes it necessary to bring the</a:t>
            </a:r>
            <a:br>
              <a:rPr lang="en-IN" dirty="0"/>
            </a:br>
            <a:r>
              <a:rPr lang="en-IN" dirty="0"/>
              <a:t>cloud domain to the mobile networking domain.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field is still in its primary stage of development. </a:t>
            </a:r>
            <a:endParaRPr lang="en-IN" dirty="0" smtClean="0"/>
          </a:p>
          <a:p>
            <a:r>
              <a:rPr lang="en-IN" dirty="0" smtClean="0"/>
              <a:t>MCC </a:t>
            </a:r>
            <a:r>
              <a:rPr lang="en-IN" dirty="0"/>
              <a:t>basically enables the building and </a:t>
            </a:r>
            <a:r>
              <a:rPr lang="en-IN" dirty="0" smtClean="0"/>
              <a:t>hosting of </a:t>
            </a:r>
            <a:r>
              <a:rPr lang="en-IN" dirty="0"/>
              <a:t>mobile applications over the cloud. </a:t>
            </a:r>
            <a:endParaRPr lang="en-IN" dirty="0" smtClean="0"/>
          </a:p>
          <a:p>
            <a:r>
              <a:rPr lang="en-IN" dirty="0" smtClean="0"/>
              <a:t>There </a:t>
            </a:r>
            <a:r>
              <a:rPr lang="en-IN" dirty="0"/>
              <a:t>are various issues to be </a:t>
            </a:r>
            <a:r>
              <a:rPr lang="en-IN" dirty="0" smtClean="0"/>
              <a:t>resolved such </a:t>
            </a:r>
            <a:r>
              <a:rPr lang="en-IN" dirty="0"/>
              <a:t>as live VM migration, security, privacy preserving, and fault </a:t>
            </a:r>
            <a:r>
              <a:rPr lang="en-IN" dirty="0" smtClean="0"/>
              <a:t>tolerance.</a:t>
            </a:r>
          </a:p>
          <a:p>
            <a:pPr lvl="1"/>
            <a:r>
              <a:rPr lang="en-IN" dirty="0" smtClean="0"/>
              <a:t>There </a:t>
            </a:r>
            <a:r>
              <a:rPr lang="en-IN" dirty="0"/>
              <a:t>is a probability that migrating VMs become an overhead in </a:t>
            </a:r>
            <a:r>
              <a:rPr lang="en-IN" dirty="0" smtClean="0"/>
              <a:t>MCC.</a:t>
            </a:r>
          </a:p>
          <a:p>
            <a:r>
              <a:rPr lang="en-IN" dirty="0" smtClean="0"/>
              <a:t>Mobile </a:t>
            </a:r>
            <a:r>
              <a:rPr lang="en-IN" dirty="0"/>
              <a:t>devices usually have limited computing power and </a:t>
            </a:r>
            <a:r>
              <a:rPr lang="en-IN" dirty="0" smtClean="0"/>
              <a:t>resources.</a:t>
            </a:r>
          </a:p>
          <a:p>
            <a:r>
              <a:rPr lang="en-IN" dirty="0" smtClean="0"/>
              <a:t>The </a:t>
            </a:r>
            <a:r>
              <a:rPr lang="en-IN" dirty="0"/>
              <a:t>limitations of mobile computing can be overcome by MCC.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will </a:t>
            </a:r>
            <a:r>
              <a:rPr lang="en-IN" dirty="0" smtClean="0"/>
              <a:t>allow users </a:t>
            </a:r>
            <a:r>
              <a:rPr lang="en-IN" dirty="0"/>
              <a:t>to access platforms and applications provided by the cloud through</a:t>
            </a:r>
            <a:br>
              <a:rPr lang="en-IN" dirty="0"/>
            </a:br>
            <a:r>
              <a:rPr lang="en-IN" dirty="0"/>
              <a:t>their mobile devices. </a:t>
            </a:r>
            <a:endParaRPr lang="en-IN" dirty="0" smtClean="0"/>
          </a:p>
          <a:p>
            <a:r>
              <a:rPr lang="en-IN" dirty="0" smtClean="0"/>
              <a:t>Here</a:t>
            </a:r>
            <a:r>
              <a:rPr lang="en-IN" dirty="0"/>
              <a:t>, the users will no longer be restricted by the limited resources they own. </a:t>
            </a:r>
            <a:endParaRPr lang="en-IN" dirty="0" smtClean="0"/>
          </a:p>
          <a:p>
            <a:r>
              <a:rPr lang="en-IN" dirty="0" smtClean="0"/>
              <a:t>Thus</a:t>
            </a:r>
            <a:r>
              <a:rPr lang="en-IN" dirty="0"/>
              <a:t>, more computing-intensive mobile applications can be supported by a larger number of devices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1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Mobile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199"/>
            <a:ext cx="67532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8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Cloud Security</a:t>
            </a:r>
          </a:p>
        </p:txBody>
      </p:sp>
    </p:spTree>
    <p:extLst>
      <p:ext uri="{BB962C8B-B14F-4D97-AF65-F5344CB8AC3E}">
        <p14:creationId xmlns:p14="http://schemas.microsoft.com/office/powerpoint/2010/main" val="15826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Mobile Cloud - Scenarios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In mobile applications that involve image processing, natural language</a:t>
            </a:r>
            <a:br>
              <a:rPr lang="en-IN" dirty="0"/>
            </a:br>
            <a:r>
              <a:rPr lang="en-IN" dirty="0"/>
              <a:t>processing, multimedia search, and so on, the lack of resources on the </a:t>
            </a:r>
            <a:r>
              <a:rPr lang="en-IN" dirty="0" smtClean="0"/>
              <a:t>mobile device </a:t>
            </a:r>
            <a:r>
              <a:rPr lang="en-IN" dirty="0"/>
              <a:t>can be handled by renting services offered by the cloud. </a:t>
            </a:r>
            <a:endParaRPr lang="en-IN" dirty="0" smtClean="0"/>
          </a:p>
          <a:p>
            <a:r>
              <a:rPr lang="en-IN" dirty="0" smtClean="0"/>
              <a:t>Another </a:t>
            </a:r>
            <a:r>
              <a:rPr lang="en-IN" dirty="0"/>
              <a:t>scenario is where mobile devices can themselves become</a:t>
            </a:r>
            <a:br>
              <a:rPr lang="en-IN" dirty="0"/>
            </a:br>
            <a:r>
              <a:rPr lang="en-IN" dirty="0"/>
              <a:t>part of a cloud and offer their resources for rent to other mobile </a:t>
            </a:r>
            <a:r>
              <a:rPr lang="en-IN" dirty="0" smtClean="0"/>
              <a:t>devices.</a:t>
            </a:r>
          </a:p>
          <a:p>
            <a:r>
              <a:rPr lang="en-IN" dirty="0" smtClean="0"/>
              <a:t>Thus</a:t>
            </a:r>
            <a:r>
              <a:rPr lang="en-IN" dirty="0"/>
              <a:t>, collective resources can be made available, provided that they fall</a:t>
            </a:r>
            <a:br>
              <a:rPr lang="en-IN" dirty="0"/>
            </a:br>
            <a:r>
              <a:rPr lang="en-IN" dirty="0"/>
              <a:t>within the vicinity. </a:t>
            </a:r>
            <a:endParaRPr lang="en-IN" dirty="0" smtClean="0"/>
          </a:p>
          <a:p>
            <a:r>
              <a:rPr lang="en-IN" dirty="0" smtClean="0"/>
              <a:t>Another </a:t>
            </a:r>
            <a:r>
              <a:rPr lang="en-IN" dirty="0"/>
              <a:t>scenario makes use of cloudlets. </a:t>
            </a:r>
            <a:r>
              <a:rPr lang="en-IN" dirty="0" smtClean="0"/>
              <a:t>Cloudlets are </a:t>
            </a:r>
            <a:r>
              <a:rPr lang="en-IN" dirty="0"/>
              <a:t>basically a collection of multicore computers connected to </a:t>
            </a:r>
            <a:r>
              <a:rPr lang="en-IN" dirty="0" smtClean="0"/>
              <a:t>remote cloud </a:t>
            </a:r>
            <a:r>
              <a:rPr lang="en-IN" dirty="0"/>
              <a:t>servers. </a:t>
            </a:r>
            <a:endParaRPr lang="en-IN" dirty="0" smtClean="0"/>
          </a:p>
          <a:p>
            <a:r>
              <a:rPr lang="en-IN" dirty="0" smtClean="0"/>
              <a:t>Mobile </a:t>
            </a:r>
            <a:r>
              <a:rPr lang="en-IN" dirty="0"/>
              <a:t>devices usually act as thin client devices to </a:t>
            </a:r>
            <a:r>
              <a:rPr lang="en-IN" dirty="0" smtClean="0"/>
              <a:t>the cloudlet</a:t>
            </a:r>
            <a:r>
              <a:rPr lang="en-IN" dirty="0"/>
              <a:t>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75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Mobile Cloud -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process of handing over the jobs to the cloud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This greatly depends on the distance that physically separates the cloud </a:t>
            </a:r>
            <a:r>
              <a:rPr lang="en-IN" dirty="0" smtClean="0"/>
              <a:t>and the </a:t>
            </a:r>
            <a:r>
              <a:rPr lang="en-IN" dirty="0"/>
              <a:t>mobile device</a:t>
            </a:r>
            <a:r>
              <a:rPr lang="en-IN" dirty="0" smtClean="0"/>
              <a:t>.</a:t>
            </a:r>
          </a:p>
          <a:p>
            <a:r>
              <a:rPr lang="en-IN" dirty="0"/>
              <a:t>the support of user </a:t>
            </a:r>
            <a:r>
              <a:rPr lang="en-IN" dirty="0" smtClean="0"/>
              <a:t>mobility</a:t>
            </a:r>
          </a:p>
          <a:p>
            <a:pPr lvl="1"/>
            <a:r>
              <a:rPr lang="en-IN" dirty="0" smtClean="0"/>
              <a:t>There </a:t>
            </a:r>
            <a:r>
              <a:rPr lang="en-IN" dirty="0"/>
              <a:t>should be mechanisms to identify the</a:t>
            </a:r>
            <a:br>
              <a:rPr lang="en-IN" dirty="0"/>
            </a:br>
            <a:r>
              <a:rPr lang="en-IN" dirty="0"/>
              <a:t>current location of the mobile client.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mobility of the users should </a:t>
            </a:r>
            <a:r>
              <a:rPr lang="en-IN" dirty="0" smtClean="0"/>
              <a:t>not affect </a:t>
            </a:r>
            <a:r>
              <a:rPr lang="en-IN" dirty="0"/>
              <a:t>the connectivity to the cloud</a:t>
            </a:r>
            <a:r>
              <a:rPr lang="en-IN" dirty="0" smtClean="0"/>
              <a:t>.</a:t>
            </a:r>
          </a:p>
          <a:p>
            <a:r>
              <a:rPr lang="en-IN" dirty="0"/>
              <a:t>Energy efficiency is another aspect that requires intense research in the</a:t>
            </a:r>
            <a:br>
              <a:rPr lang="en-IN" dirty="0"/>
            </a:br>
            <a:r>
              <a:rPr lang="en-IN" dirty="0"/>
              <a:t>context of MCC.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0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Mobile Cloud - 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Extending battery </a:t>
            </a:r>
            <a:r>
              <a:rPr lang="en-IN" i="1" dirty="0" smtClean="0"/>
              <a:t>lifetime</a:t>
            </a:r>
            <a:endParaRPr lang="en-IN" dirty="0"/>
          </a:p>
          <a:p>
            <a:r>
              <a:rPr lang="en-IN" i="1" dirty="0"/>
              <a:t>Improving data storage capacity and processing </a:t>
            </a:r>
            <a:r>
              <a:rPr lang="en-IN" i="1" dirty="0" smtClean="0"/>
              <a:t>power</a:t>
            </a:r>
            <a:endParaRPr lang="en-IN" dirty="0"/>
          </a:p>
          <a:p>
            <a:r>
              <a:rPr lang="en-IN" i="1" dirty="0"/>
              <a:t>Improving </a:t>
            </a:r>
            <a:r>
              <a:rPr lang="en-IN" i="1" dirty="0" smtClean="0"/>
              <a:t>reliability</a:t>
            </a:r>
            <a:endParaRPr lang="en-IN" dirty="0"/>
          </a:p>
          <a:p>
            <a:r>
              <a:rPr lang="en-IN" i="1" dirty="0"/>
              <a:t>Improving </a:t>
            </a:r>
            <a:r>
              <a:rPr lang="en-IN" i="1" dirty="0" smtClean="0"/>
              <a:t>scalability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268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Media 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Multimedia data are the major form of data available in the Internet nowadays. In the case of videos, there are a wide variety of formats available.</a:t>
            </a:r>
            <a:br>
              <a:rPr lang="en-IN" dirty="0"/>
            </a:br>
            <a:r>
              <a:rPr lang="en-IN" dirty="0"/>
              <a:t>Storing and processing multimedia data require a large amount of processing and storage facilities. The currently emerging technology, cloud computing, can be utilized to efficiently process and store such data. </a:t>
            </a:r>
            <a:endParaRPr lang="en-IN" dirty="0" smtClean="0"/>
          </a:p>
          <a:p>
            <a:r>
              <a:rPr lang="en-IN" dirty="0" smtClean="0"/>
              <a:t>Media cloud provides </a:t>
            </a:r>
            <a:r>
              <a:rPr lang="en-IN" dirty="0"/>
              <a:t>storage for media data and also enables the presentation of </a:t>
            </a:r>
            <a:r>
              <a:rPr lang="en-IN" dirty="0" smtClean="0"/>
              <a:t>data using </a:t>
            </a:r>
            <a:r>
              <a:rPr lang="en-IN" dirty="0"/>
              <a:t>media </a:t>
            </a:r>
            <a:r>
              <a:rPr lang="en-IN" dirty="0" err="1"/>
              <a:t>signaling</a:t>
            </a:r>
            <a:r>
              <a:rPr lang="en-IN" dirty="0"/>
              <a:t> protocols. </a:t>
            </a:r>
            <a:endParaRPr lang="en-IN" dirty="0" smtClean="0"/>
          </a:p>
          <a:p>
            <a:r>
              <a:rPr lang="en-IN" dirty="0" smtClean="0"/>
              <a:t>Media </a:t>
            </a:r>
            <a:r>
              <a:rPr lang="en-IN" dirty="0"/>
              <a:t>clouds provide distributed processing of multimedia data and</a:t>
            </a:r>
            <a:br>
              <a:rPr lang="en-IN" dirty="0"/>
            </a:br>
            <a:r>
              <a:rPr lang="en-IN" dirty="0"/>
              <a:t>provide services with high Quality of Service (</a:t>
            </a:r>
            <a:r>
              <a:rPr lang="en-IN" dirty="0" err="1"/>
              <a:t>QoS</a:t>
            </a:r>
            <a:r>
              <a:rPr lang="en-IN" dirty="0"/>
              <a:t>) for multimedia </a:t>
            </a:r>
            <a:r>
              <a:rPr lang="en-IN" dirty="0" smtClean="0"/>
              <a:t>data.</a:t>
            </a:r>
          </a:p>
          <a:p>
            <a:r>
              <a:rPr lang="en-IN" dirty="0" smtClean="0"/>
              <a:t>The </a:t>
            </a:r>
            <a:r>
              <a:rPr lang="en-IN" dirty="0"/>
              <a:t>content stored in media cloud can be easily streamed to various </a:t>
            </a:r>
            <a:r>
              <a:rPr lang="en-IN" dirty="0" smtClean="0"/>
              <a:t>clients such </a:t>
            </a:r>
            <a:r>
              <a:rPr lang="en-IN" dirty="0"/>
              <a:t>as music players in cars and smartphones, using protocols such as</a:t>
            </a:r>
            <a:br>
              <a:rPr lang="en-IN" dirty="0"/>
            </a:br>
            <a:r>
              <a:rPr lang="en-IN" dirty="0"/>
              <a:t>transmission control protocol (TCP), user diagram protocol (UDP), and</a:t>
            </a:r>
            <a:br>
              <a:rPr lang="en-IN" dirty="0"/>
            </a:br>
            <a:r>
              <a:rPr lang="en-IN" dirty="0"/>
              <a:t>real-time transport protocol (RTP</a:t>
            </a:r>
            <a:r>
              <a:rPr lang="en-IN" dirty="0" smtClean="0"/>
              <a:t>).</a:t>
            </a:r>
          </a:p>
          <a:p>
            <a:r>
              <a:rPr lang="en-IN" dirty="0"/>
              <a:t>The process of streaming includes the activities of buffering, rendering,</a:t>
            </a:r>
            <a:br>
              <a:rPr lang="en-IN" dirty="0"/>
            </a:br>
            <a:r>
              <a:rPr lang="en-IN" dirty="0"/>
              <a:t>recording, and mixing of data. The users of media cloud will also be provided with an easier way to share multimedia data among them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79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Media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6" y="1905000"/>
            <a:ext cx="67913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260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Media Cloud -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The </a:t>
            </a:r>
            <a:r>
              <a:rPr lang="en-IN" dirty="0"/>
              <a:t>challenges come in </a:t>
            </a:r>
            <a:r>
              <a:rPr lang="en-IN" dirty="0" smtClean="0"/>
              <a:t>the form </a:t>
            </a:r>
            <a:r>
              <a:rPr lang="en-IN" dirty="0"/>
              <a:t>of heterogeneous formats available for the different types of multimedia</a:t>
            </a:r>
            <a:br>
              <a:rPr lang="en-IN" dirty="0"/>
            </a:br>
            <a:r>
              <a:rPr lang="en-IN" dirty="0"/>
              <a:t>data, heterogeneity of applications, scalability to adapt to newly developed formats of media, and at the same time making the multimedia cloud a profitable</a:t>
            </a:r>
            <a:br>
              <a:rPr lang="en-IN" dirty="0"/>
            </a:br>
            <a:r>
              <a:rPr lang="en-IN" dirty="0"/>
              <a:t>cloud. For increasing the profit, the risk of failure should be decreased</a:t>
            </a:r>
            <a:r>
              <a:rPr lang="en-IN" dirty="0" smtClean="0"/>
              <a:t>.</a:t>
            </a:r>
          </a:p>
          <a:p>
            <a:r>
              <a:rPr lang="en-IN" dirty="0"/>
              <a:t>The only solution to the </a:t>
            </a:r>
            <a:r>
              <a:rPr lang="en-IN" dirty="0" err="1"/>
              <a:t>bursty</a:t>
            </a:r>
            <a:r>
              <a:rPr lang="en-IN" dirty="0"/>
              <a:t> increase in multimedia in the coming years will be cloud computing.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cloud will be the major host for all multimedia data and multimedia processing in the near future.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order to make </a:t>
            </a:r>
            <a:r>
              <a:rPr lang="en-IN" dirty="0" smtClean="0"/>
              <a:t>the systems </a:t>
            </a:r>
            <a:r>
              <a:rPr lang="en-IN" dirty="0"/>
              <a:t>less complex, an approach that transforms the heterogeneous </a:t>
            </a:r>
            <a:r>
              <a:rPr lang="en-IN" dirty="0" smtClean="0"/>
              <a:t>types of </a:t>
            </a:r>
            <a:r>
              <a:rPr lang="en-IN" dirty="0"/>
              <a:t>audio, video, and other multimedia data into a standard format is </a:t>
            </a:r>
            <a:r>
              <a:rPr lang="en-IN" dirty="0" smtClean="0"/>
              <a:t>more desirable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area of media cloud has various unresolved issues such as</a:t>
            </a:r>
            <a:br>
              <a:rPr lang="en-IN" dirty="0"/>
            </a:br>
            <a:r>
              <a:rPr lang="en-IN" dirty="0"/>
              <a:t>media cloud architecture, storage, delivery of multimedia data, mobile</a:t>
            </a:r>
            <a:br>
              <a:rPr lang="en-IN" dirty="0"/>
            </a:br>
            <a:r>
              <a:rPr lang="en-IN" dirty="0"/>
              <a:t>broadcast, energy efficiency, and media mining that involves information</a:t>
            </a:r>
            <a:br>
              <a:rPr lang="en-IN" dirty="0"/>
            </a:br>
            <a:r>
              <a:rPr lang="en-IN" dirty="0"/>
              <a:t>retrieval from multimedia data.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media cloud can also be used for provisioning to meet Video on Demand requirements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8042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Media Cloud -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basic services that should be provided by a media cloud: storage and infrastructure management, cluster </a:t>
            </a:r>
            <a:r>
              <a:rPr lang="en-IN" dirty="0" smtClean="0"/>
              <a:t>and grid </a:t>
            </a:r>
            <a:r>
              <a:rPr lang="en-IN" dirty="0"/>
              <a:t>management, workflow automation, etc.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architecture contains </a:t>
            </a:r>
            <a:r>
              <a:rPr lang="en-IN" dirty="0" smtClean="0"/>
              <a:t>five main </a:t>
            </a:r>
            <a:r>
              <a:rPr lang="en-IN" dirty="0"/>
              <a:t>components:</a:t>
            </a:r>
            <a:br>
              <a:rPr lang="en-IN" dirty="0"/>
            </a:br>
            <a:r>
              <a:rPr lang="en-IN" dirty="0"/>
              <a:t>1. Cloud administrative services</a:t>
            </a:r>
            <a:br>
              <a:rPr lang="en-IN" dirty="0"/>
            </a:br>
            <a:r>
              <a:rPr lang="en-IN" dirty="0"/>
              <a:t>2. Ingest services that accept media input from a wide range of sources</a:t>
            </a:r>
            <a:br>
              <a:rPr lang="en-IN" dirty="0"/>
            </a:br>
            <a:r>
              <a:rPr lang="en-IN" dirty="0"/>
              <a:t>3. Streaming services</a:t>
            </a:r>
            <a:br>
              <a:rPr lang="en-IN" dirty="0"/>
            </a:br>
            <a:r>
              <a:rPr lang="en-IN" dirty="0"/>
              <a:t>4. Video services that manage and deliver videos across media channels to various clients</a:t>
            </a:r>
            <a:br>
              <a:rPr lang="en-IN" dirty="0"/>
            </a:br>
            <a:r>
              <a:rPr lang="en-IN" dirty="0"/>
              <a:t>5. Storage subsystems for content cache and movement, storage, </a:t>
            </a:r>
            <a:r>
              <a:rPr lang="en-IN" dirty="0" smtClean="0"/>
              <a:t>and asset management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313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Media </a:t>
            </a:r>
            <a:r>
              <a:rPr lang="en-IN" dirty="0" smtClean="0"/>
              <a:t>Cloud -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82" y="2590800"/>
            <a:ext cx="64674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984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Interoperability &amp; Standards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Interoperability is defined as the ability to move the workload from one </a:t>
            </a:r>
            <a:r>
              <a:rPr lang="en-IN" dirty="0" smtClean="0"/>
              <a:t>cloud provider </a:t>
            </a:r>
            <a:r>
              <a:rPr lang="en-IN" dirty="0"/>
              <a:t>to another without any problem. </a:t>
            </a:r>
            <a:endParaRPr lang="en-IN" dirty="0" smtClean="0"/>
          </a:p>
          <a:p>
            <a:r>
              <a:rPr lang="en-IN" dirty="0" smtClean="0"/>
              <a:t>Thus</a:t>
            </a:r>
            <a:r>
              <a:rPr lang="en-IN" dirty="0"/>
              <a:t>, a user should be able to </a:t>
            </a:r>
            <a:r>
              <a:rPr lang="en-IN" dirty="0" smtClean="0"/>
              <a:t>use the </a:t>
            </a:r>
            <a:r>
              <a:rPr lang="en-IN" dirty="0"/>
              <a:t>cloud providers interchangeably or should be able to shift their work</a:t>
            </a:r>
            <a:br>
              <a:rPr lang="en-IN" dirty="0"/>
            </a:br>
            <a:r>
              <a:rPr lang="en-IN" dirty="0"/>
              <a:t>base from one cloud provider to another. </a:t>
            </a:r>
            <a:endParaRPr lang="en-IN" dirty="0" smtClean="0"/>
          </a:p>
          <a:p>
            <a:r>
              <a:rPr lang="en-IN" dirty="0" smtClean="0"/>
              <a:t>Interoperability </a:t>
            </a:r>
            <a:r>
              <a:rPr lang="en-IN" dirty="0"/>
              <a:t>is one of the </a:t>
            </a:r>
            <a:r>
              <a:rPr lang="en-IN" dirty="0" smtClean="0"/>
              <a:t>prime issues </a:t>
            </a:r>
            <a:r>
              <a:rPr lang="en-IN" dirty="0"/>
              <a:t>in cloud computing. </a:t>
            </a:r>
            <a:endParaRPr lang="en-IN" dirty="0" smtClean="0"/>
          </a:p>
          <a:p>
            <a:r>
              <a:rPr lang="en-IN" dirty="0" smtClean="0"/>
              <a:t>One </a:t>
            </a:r>
            <a:r>
              <a:rPr lang="en-IN" dirty="0"/>
              <a:t>of the problems associated with interoperability is vendor lock-in problem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798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Governance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Governance is a term in the corporate world that generally involves the process of creating value to organization by creating strategic objectives that </a:t>
            </a:r>
            <a:r>
              <a:rPr lang="en-IN" dirty="0" smtClean="0"/>
              <a:t>will lead </a:t>
            </a:r>
            <a:r>
              <a:rPr lang="en-IN" dirty="0"/>
              <a:t>to growth of the company and will maintain a certain level of </a:t>
            </a:r>
            <a:r>
              <a:rPr lang="en-IN" dirty="0" smtClean="0"/>
              <a:t>control </a:t>
            </a:r>
            <a:r>
              <a:rPr lang="en-IN" dirty="0"/>
              <a:t>over the company. </a:t>
            </a:r>
            <a:endParaRPr lang="en-IN" dirty="0" smtClean="0"/>
          </a:p>
          <a:p>
            <a:r>
              <a:rPr lang="en-IN" dirty="0" smtClean="0"/>
              <a:t>Governance </a:t>
            </a:r>
            <a:r>
              <a:rPr lang="en-IN" dirty="0"/>
              <a:t>is not to be confused with management. </a:t>
            </a:r>
            <a:endParaRPr lang="en-IN" dirty="0" smtClean="0"/>
          </a:p>
          <a:p>
            <a:r>
              <a:rPr lang="en-IN" dirty="0" smtClean="0"/>
              <a:t>Both terms</a:t>
            </a:r>
            <a:r>
              <a:rPr lang="en-IN" dirty="0"/>
              <a:t>, though similar, have lot of difference. </a:t>
            </a:r>
            <a:endParaRPr lang="en-IN" dirty="0" smtClean="0"/>
          </a:p>
          <a:p>
            <a:r>
              <a:rPr lang="en-IN" dirty="0" smtClean="0"/>
              <a:t>Governance </a:t>
            </a:r>
            <a:r>
              <a:rPr lang="en-IN" dirty="0"/>
              <a:t>comes into </a:t>
            </a:r>
            <a:r>
              <a:rPr lang="en-IN" dirty="0" smtClean="0"/>
              <a:t>picture where </a:t>
            </a:r>
            <a:r>
              <a:rPr lang="en-IN" dirty="0"/>
              <a:t>there is a booming industry that involves a lot of resources including people. </a:t>
            </a:r>
            <a:endParaRPr lang="en-IN" dirty="0" smtClean="0"/>
          </a:p>
          <a:p>
            <a:r>
              <a:rPr lang="en-IN" dirty="0" smtClean="0"/>
              <a:t>Governance </a:t>
            </a:r>
            <a:r>
              <a:rPr lang="en-IN" dirty="0"/>
              <a:t>involves maintaining and following certain policies throughout the company. </a:t>
            </a:r>
            <a:endParaRPr lang="en-IN" dirty="0" smtClean="0"/>
          </a:p>
          <a:p>
            <a:r>
              <a:rPr lang="en-IN" dirty="0" smtClean="0"/>
              <a:t>These </a:t>
            </a:r>
            <a:r>
              <a:rPr lang="en-IN" dirty="0"/>
              <a:t>involve high-level decision making </a:t>
            </a:r>
            <a:r>
              <a:rPr lang="en-IN" dirty="0" smtClean="0"/>
              <a:t>that would </a:t>
            </a:r>
            <a:r>
              <a:rPr lang="en-IN" dirty="0"/>
              <a:t>affect all the people related to the company</a:t>
            </a:r>
            <a:r>
              <a:rPr lang="en-IN" dirty="0" smtClean="0"/>
              <a:t>.</a:t>
            </a:r>
          </a:p>
          <a:p>
            <a:r>
              <a:rPr lang="en-IN" dirty="0" smtClean="0"/>
              <a:t>Key areas:</a:t>
            </a:r>
          </a:p>
          <a:p>
            <a:pPr lvl="1"/>
            <a:r>
              <a:rPr lang="en-IN" i="1" dirty="0"/>
              <a:t>Quality of service</a:t>
            </a:r>
            <a:r>
              <a:rPr lang="en-IN" dirty="0" smtClean="0"/>
              <a:t>:</a:t>
            </a:r>
          </a:p>
          <a:p>
            <a:pPr lvl="1"/>
            <a:r>
              <a:rPr lang="en-IN" i="1" dirty="0"/>
              <a:t>Complying with the laws and </a:t>
            </a:r>
            <a:r>
              <a:rPr lang="en-IN" i="1" dirty="0" smtClean="0"/>
              <a:t>standards</a:t>
            </a:r>
            <a:endParaRPr lang="en-IN" dirty="0"/>
          </a:p>
          <a:p>
            <a:pPr lvl="1"/>
            <a:r>
              <a:rPr lang="en-IN" i="1" dirty="0"/>
              <a:t>Adapt to changing service </a:t>
            </a:r>
            <a:r>
              <a:rPr lang="en-IN" i="1" dirty="0" smtClean="0"/>
              <a:t>mechanisms</a:t>
            </a:r>
            <a:endParaRPr lang="en-IN" dirty="0"/>
          </a:p>
          <a:p>
            <a:pPr lvl="1"/>
            <a:r>
              <a:rPr lang="en-IN" i="1" dirty="0"/>
              <a:t>Data privacy </a:t>
            </a:r>
            <a:r>
              <a:rPr lang="en-IN" i="1" dirty="0" smtClean="0"/>
              <a:t>issue</a:t>
            </a:r>
            <a:endParaRPr lang="en-IN" dirty="0"/>
          </a:p>
          <a:p>
            <a:pPr lvl="1"/>
            <a:r>
              <a:rPr lang="en-IN" i="1" dirty="0" err="1" smtClean="0"/>
              <a:t>Multitenancy</a:t>
            </a:r>
            <a:endParaRPr lang="en-IN" dirty="0"/>
          </a:p>
          <a:p>
            <a:pPr lvl="1"/>
            <a:r>
              <a:rPr lang="en-IN" i="1" dirty="0"/>
              <a:t>Governance inside the organization (internal</a:t>
            </a:r>
            <a:r>
              <a:rPr lang="en-IN" i="1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28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/>
              <a:t>Intercloud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The National Institute of </a:t>
            </a:r>
            <a:r>
              <a:rPr lang="en-IN" dirty="0" smtClean="0"/>
              <a:t>Standards and </a:t>
            </a:r>
            <a:r>
              <a:rPr lang="en-IN" dirty="0"/>
              <a:t>Technology (NIST) defines cloud computing as “a model for </a:t>
            </a:r>
            <a:r>
              <a:rPr lang="en-IN" dirty="0" smtClean="0"/>
              <a:t>enabling ubiquitous</a:t>
            </a:r>
            <a:r>
              <a:rPr lang="en-IN" dirty="0"/>
              <a:t>, convenient, on-demand network access to a shared pool of configurable computing resources (e.g., networks, servers, storage, </a:t>
            </a:r>
            <a:r>
              <a:rPr lang="en-IN" dirty="0" smtClean="0"/>
              <a:t>applications, and </a:t>
            </a:r>
            <a:r>
              <a:rPr lang="en-IN" dirty="0"/>
              <a:t>services) that can be rapidly provisioned and released with minimal</a:t>
            </a:r>
            <a:br>
              <a:rPr lang="en-IN" dirty="0"/>
            </a:br>
            <a:r>
              <a:rPr lang="en-IN" dirty="0"/>
              <a:t>management effort or service provider interaction</a:t>
            </a:r>
            <a:r>
              <a:rPr lang="en-IN" dirty="0" smtClean="0"/>
              <a:t>.”</a:t>
            </a:r>
          </a:p>
          <a:p>
            <a:r>
              <a:rPr lang="en-IN" dirty="0" smtClean="0"/>
              <a:t>Cloud restrictions:</a:t>
            </a:r>
          </a:p>
          <a:p>
            <a:pPr lvl="1"/>
            <a:r>
              <a:rPr lang="en-IN" dirty="0" smtClean="0"/>
              <a:t>As </a:t>
            </a:r>
            <a:r>
              <a:rPr lang="en-IN" dirty="0"/>
              <a:t>the number of cloud </a:t>
            </a:r>
            <a:r>
              <a:rPr lang="en-IN" dirty="0" smtClean="0"/>
              <a:t>users increases</a:t>
            </a:r>
            <a:r>
              <a:rPr lang="en-IN" dirty="0"/>
              <a:t>, it is a challenge to cater to the requirements of all the users </a:t>
            </a:r>
            <a:r>
              <a:rPr lang="en-IN" dirty="0" smtClean="0"/>
              <a:t>in order </a:t>
            </a:r>
            <a:r>
              <a:rPr lang="en-IN" dirty="0"/>
              <a:t>to maintain the credibility of the cloud providers. </a:t>
            </a:r>
            <a:endParaRPr lang="en-IN" dirty="0" smtClean="0"/>
          </a:p>
          <a:p>
            <a:pPr lvl="1"/>
            <a:r>
              <a:rPr lang="en-IN" dirty="0" smtClean="0"/>
              <a:t>Cloud providers do </a:t>
            </a:r>
            <a:r>
              <a:rPr lang="en-IN" dirty="0"/>
              <a:t>not offer an infinite amount of resources and hence may get saturated</a:t>
            </a:r>
            <a:br>
              <a:rPr lang="en-IN" dirty="0"/>
            </a:br>
            <a:r>
              <a:rPr lang="en-IN" dirty="0"/>
              <a:t>at some point in time. </a:t>
            </a:r>
            <a:endParaRPr lang="en-IN" dirty="0" smtClean="0"/>
          </a:p>
          <a:p>
            <a:pPr lvl="1"/>
            <a:r>
              <a:rPr lang="en-IN" dirty="0" smtClean="0"/>
              <a:t>In </a:t>
            </a:r>
            <a:r>
              <a:rPr lang="en-IN" dirty="0"/>
              <a:t>some cases, situations may arise where the </a:t>
            </a:r>
            <a:r>
              <a:rPr lang="en-IN" dirty="0" smtClean="0"/>
              <a:t>cloud provider </a:t>
            </a:r>
            <a:r>
              <a:rPr lang="en-IN" dirty="0"/>
              <a:t>might not be able to satisfy the requirements of the customers. </a:t>
            </a:r>
            <a:endParaRPr lang="en-IN" dirty="0" smtClean="0"/>
          </a:p>
          <a:p>
            <a:pPr lvl="1"/>
            <a:r>
              <a:rPr lang="en-IN" dirty="0" smtClean="0"/>
              <a:t>In such </a:t>
            </a:r>
            <a:r>
              <a:rPr lang="en-IN" dirty="0"/>
              <a:t>cases where the cloud provider is faced with an unexpected increase in</a:t>
            </a:r>
            <a:br>
              <a:rPr lang="en-IN" dirty="0"/>
            </a:br>
            <a:r>
              <a:rPr lang="en-IN" dirty="0"/>
              <a:t>requirements or need, it has to resort to some methods to ensure customer</a:t>
            </a:r>
            <a:br>
              <a:rPr lang="en-IN" dirty="0"/>
            </a:br>
            <a:r>
              <a:rPr lang="en-IN" dirty="0"/>
              <a:t>satisfaction. </a:t>
            </a:r>
            <a:endParaRPr lang="en-IN" dirty="0" smtClean="0"/>
          </a:p>
          <a:p>
            <a:pPr lvl="1"/>
            <a:r>
              <a:rPr lang="en-IN" dirty="0" smtClean="0"/>
              <a:t>It </a:t>
            </a:r>
            <a:r>
              <a:rPr lang="en-IN" dirty="0"/>
              <a:t>is in such situations that </a:t>
            </a:r>
            <a:r>
              <a:rPr lang="en-IN" dirty="0" err="1"/>
              <a:t>intercloud</a:t>
            </a:r>
            <a:r>
              <a:rPr lang="en-IN" dirty="0"/>
              <a:t> comes as a boon to </a:t>
            </a:r>
            <a:r>
              <a:rPr lang="en-IN" dirty="0" smtClean="0"/>
              <a:t>the cloud </a:t>
            </a:r>
            <a:r>
              <a:rPr lang="en-IN" dirty="0"/>
              <a:t>provider</a:t>
            </a:r>
            <a:r>
              <a:rPr lang="en-IN" dirty="0" smtClean="0"/>
              <a:t>.</a:t>
            </a:r>
          </a:p>
          <a:p>
            <a:r>
              <a:rPr lang="en-IN" dirty="0" err="1"/>
              <a:t>Intercloud</a:t>
            </a:r>
            <a:r>
              <a:rPr lang="en-IN" dirty="0"/>
              <a:t> can be basically viewed as a </a:t>
            </a:r>
            <a:r>
              <a:rPr lang="en-IN" i="1" dirty="0"/>
              <a:t>cloud of clouds</a:t>
            </a:r>
            <a:r>
              <a:rPr lang="en-IN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06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Green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66770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987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Analytics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Cloud analytics is a process of doing any business or data-intensive </a:t>
            </a:r>
            <a:r>
              <a:rPr lang="en-IN" dirty="0" smtClean="0"/>
              <a:t>analysis (data </a:t>
            </a:r>
            <a:r>
              <a:rPr lang="en-IN" dirty="0"/>
              <a:t>analytics) in public or private cloud. </a:t>
            </a:r>
            <a:endParaRPr lang="en-IN" dirty="0" smtClean="0"/>
          </a:p>
          <a:p>
            <a:r>
              <a:rPr lang="en-IN" dirty="0" smtClean="0"/>
              <a:t>Data </a:t>
            </a:r>
            <a:r>
              <a:rPr lang="en-IN" dirty="0"/>
              <a:t>analytics is a process of examining unprocessed or raw data to make some meaningful conclusion from </a:t>
            </a:r>
            <a:r>
              <a:rPr lang="en-IN" dirty="0" smtClean="0"/>
              <a:t>the data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results may include either a value or a set of values or a graph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967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Analytics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5246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033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/>
              <a:t>Intercloud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65246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31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/>
              <a:t>Intercloud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multiple </a:t>
            </a:r>
            <a:r>
              <a:rPr lang="en-IN" dirty="0" smtClean="0"/>
              <a:t>cloud providers </a:t>
            </a:r>
            <a:r>
              <a:rPr lang="en-IN" dirty="0"/>
              <a:t>join hands to serve the </a:t>
            </a:r>
            <a:r>
              <a:rPr lang="en-IN" dirty="0" smtClean="0"/>
              <a:t>customers.</a:t>
            </a:r>
          </a:p>
          <a:p>
            <a:r>
              <a:rPr lang="en-IN" dirty="0" err="1" smtClean="0"/>
              <a:t>Intercloud</a:t>
            </a:r>
            <a:r>
              <a:rPr lang="en-IN" dirty="0" smtClean="0"/>
              <a:t> </a:t>
            </a:r>
            <a:r>
              <a:rPr lang="en-IN" dirty="0"/>
              <a:t>can take any of </a:t>
            </a:r>
            <a:r>
              <a:rPr lang="en-IN" dirty="0" smtClean="0"/>
              <a:t>the two </a:t>
            </a:r>
            <a:r>
              <a:rPr lang="en-IN" dirty="0"/>
              <a:t>forms: federation of clouds or </a:t>
            </a:r>
            <a:r>
              <a:rPr lang="en-IN" dirty="0" err="1"/>
              <a:t>multicloud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/>
              <a:t>Federation of cloud is an advantage </a:t>
            </a:r>
            <a:r>
              <a:rPr lang="en-IN" dirty="0" smtClean="0"/>
              <a:t>to the </a:t>
            </a:r>
            <a:r>
              <a:rPr lang="en-IN" dirty="0"/>
              <a:t>minor cloud providers as they can provide their resources for rent</a:t>
            </a:r>
            <a:br>
              <a:rPr lang="en-IN" dirty="0"/>
            </a:br>
            <a:r>
              <a:rPr lang="en-IN" dirty="0"/>
              <a:t>and thus attain profit for their resources, which would otherwise be </a:t>
            </a:r>
            <a:r>
              <a:rPr lang="en-IN" dirty="0" smtClean="0"/>
              <a:t>left underutilized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37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/>
              <a:t>Intercloud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281" y="2667000"/>
            <a:ext cx="66198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00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/>
              <a:t>Intercloud</a:t>
            </a:r>
            <a:r>
              <a:rPr lang="en-IN" b="1" dirty="0" smtClean="0"/>
              <a:t> - Federation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 federation of clouds, the cloud providers manage the </a:t>
            </a:r>
            <a:r>
              <a:rPr lang="en-IN" dirty="0" smtClean="0"/>
              <a:t>interconnections among </a:t>
            </a:r>
            <a:r>
              <a:rPr lang="en-IN" dirty="0"/>
              <a:t>them. Here, </a:t>
            </a:r>
            <a:r>
              <a:rPr lang="en-IN" dirty="0" smtClean="0"/>
              <a:t>infrastructures </a:t>
            </a:r>
            <a:r>
              <a:rPr lang="en-IN" dirty="0"/>
              <a:t>may be shared so as to enable resource</a:t>
            </a:r>
            <a:br>
              <a:rPr lang="en-IN" dirty="0"/>
            </a:br>
            <a:r>
              <a:rPr lang="en-IN" dirty="0"/>
              <a:t>sharing. The users need not bother about using more than one cloud as </a:t>
            </a:r>
            <a:r>
              <a:rPr lang="en-IN" dirty="0" smtClean="0"/>
              <a:t>the </a:t>
            </a:r>
            <a:r>
              <a:rPr lang="en-IN" dirty="0"/>
              <a:t>cloud providers take up the responsibility of providing a transparent service</a:t>
            </a:r>
            <a:br>
              <a:rPr lang="en-IN" dirty="0"/>
            </a:br>
            <a:r>
              <a:rPr lang="en-IN" dirty="0"/>
              <a:t>to the customers. Here, one cloud provider can rent the resources of </a:t>
            </a:r>
            <a:r>
              <a:rPr lang="en-IN" dirty="0" smtClean="0"/>
              <a:t>another cloud </a:t>
            </a:r>
            <a:r>
              <a:rPr lang="en-IN" dirty="0"/>
              <a:t>provider and offer it to the customers</a:t>
            </a:r>
            <a:r>
              <a:rPr lang="en-IN" dirty="0" smtClean="0"/>
              <a:t>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4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Intercloud</a:t>
            </a:r>
            <a:r>
              <a:rPr lang="en-IN" dirty="0" smtClean="0"/>
              <a:t> - </a:t>
            </a:r>
            <a:r>
              <a:rPr lang="en-IN" dirty="0" err="1" smtClean="0"/>
              <a:t>Multicloud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</a:t>
            </a:r>
            <a:r>
              <a:rPr lang="en-IN" dirty="0" err="1"/>
              <a:t>multicloud</a:t>
            </a:r>
            <a:r>
              <a:rPr lang="en-IN" dirty="0"/>
              <a:t>, the client or service makes use of multiple clouds. </a:t>
            </a:r>
            <a:r>
              <a:rPr lang="en-IN" dirty="0" smtClean="0"/>
              <a:t>Thus, the </a:t>
            </a:r>
            <a:r>
              <a:rPr lang="en-IN" dirty="0"/>
              <a:t>user is aware of the fact that they are being served by more than </a:t>
            </a:r>
            <a:r>
              <a:rPr lang="en-IN" dirty="0" smtClean="0"/>
              <a:t>one </a:t>
            </a:r>
            <a:r>
              <a:rPr lang="en-IN" dirty="0"/>
              <a:t>cloud provider. It is the responsibility of the users to provide </a:t>
            </a:r>
            <a:r>
              <a:rPr lang="en-IN" dirty="0" smtClean="0"/>
              <a:t>interoperability between </a:t>
            </a:r>
            <a:r>
              <a:rPr lang="en-IN" dirty="0"/>
              <a:t>the various cloud providers.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69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/>
              <a:t>Intercloud</a:t>
            </a:r>
            <a:r>
              <a:rPr lang="en-IN" b="1" dirty="0" smtClean="0"/>
              <a:t> - Topologies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2" y="2524919"/>
            <a:ext cx="673417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9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95</TotalTime>
  <Words>837</Words>
  <Application>Microsoft Office PowerPoint</Application>
  <PresentationFormat>On-screen Show (4:3)</PresentationFormat>
  <Paragraphs>129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Flow</vt:lpstr>
      <vt:lpstr>Introduction to Cloud Computing Unit 3- Day6 Advanced Topics</vt:lpstr>
      <vt:lpstr>Recap</vt:lpstr>
      <vt:lpstr>Intercloud</vt:lpstr>
      <vt:lpstr>Intercloud</vt:lpstr>
      <vt:lpstr>Intercloud</vt:lpstr>
      <vt:lpstr>Intercloud</vt:lpstr>
      <vt:lpstr>Intercloud - Federation</vt:lpstr>
      <vt:lpstr>Intercloud - Multicloud</vt:lpstr>
      <vt:lpstr>Intercloud - Topologies</vt:lpstr>
      <vt:lpstr>Intercloud - Benefits</vt:lpstr>
      <vt:lpstr>Intercloud – Key issues</vt:lpstr>
      <vt:lpstr>Cloud Management</vt:lpstr>
      <vt:lpstr>Cloud Management</vt:lpstr>
      <vt:lpstr>Cloud Management – Functional Components</vt:lpstr>
      <vt:lpstr>Cloud Management – Functional Components</vt:lpstr>
      <vt:lpstr>Mobile Cloud Computing (MCC)</vt:lpstr>
      <vt:lpstr>Mobile Cloud</vt:lpstr>
      <vt:lpstr>Mobile Cloud</vt:lpstr>
      <vt:lpstr>Mobile Cloud</vt:lpstr>
      <vt:lpstr>Mobile Cloud - Scenarios</vt:lpstr>
      <vt:lpstr>Mobile Cloud - Challenges</vt:lpstr>
      <vt:lpstr>Mobile Cloud - Benefits</vt:lpstr>
      <vt:lpstr>Media  Cloud</vt:lpstr>
      <vt:lpstr>Media Cloud</vt:lpstr>
      <vt:lpstr>Media Cloud - Challenges</vt:lpstr>
      <vt:lpstr>Media Cloud - Architecture</vt:lpstr>
      <vt:lpstr>Media Cloud - Architecture</vt:lpstr>
      <vt:lpstr>Interoperability &amp; Standards</vt:lpstr>
      <vt:lpstr>Cloud Governance</vt:lpstr>
      <vt:lpstr>Green Cloud</vt:lpstr>
      <vt:lpstr>Cloud Analytics</vt:lpstr>
      <vt:lpstr>Cloud Analytics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 Unit 1- Day2 Recent trends in Computing</dc:title>
  <dc:creator>Prashant Kaushal</dc:creator>
  <cp:lastModifiedBy>Prashant Kaushal</cp:lastModifiedBy>
  <cp:revision>14</cp:revision>
  <dcterms:created xsi:type="dcterms:W3CDTF">2006-08-16T00:00:00Z</dcterms:created>
  <dcterms:modified xsi:type="dcterms:W3CDTF">2015-09-30T06:10:56Z</dcterms:modified>
</cp:coreProperties>
</file>