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62" r:id="rId5"/>
    <p:sldId id="259" r:id="rId6"/>
    <p:sldId id="260" r:id="rId7"/>
    <p:sldId id="261" r:id="rId8"/>
    <p:sldId id="264" r:id="rId9"/>
    <p:sldId id="265"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B65055-8555-4BA5-BB57-325BB53B26A4}"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2138787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B65055-8555-4BA5-BB57-325BB53B26A4}"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1346619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B65055-8555-4BA5-BB57-325BB53B26A4}"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1469197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B65055-8555-4BA5-BB57-325BB53B26A4}"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8945E2-A852-4518-A06C-E35396FB5848}"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121783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B65055-8555-4BA5-BB57-325BB53B26A4}"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290822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FB65055-8555-4BA5-BB57-325BB53B26A4}" type="datetimeFigureOut">
              <a:rPr lang="en-IN" smtClean="0"/>
              <a:t>27-09-2023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956763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FB65055-8555-4BA5-BB57-325BB53B26A4}" type="datetimeFigureOut">
              <a:rPr lang="en-IN" smtClean="0"/>
              <a:t>27-09-2023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3780167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65055-8555-4BA5-BB57-325BB53B26A4}"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2757989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65055-8555-4BA5-BB57-325BB53B26A4}"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3149909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65055-8555-4BA5-BB57-325BB53B26A4}"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120792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B65055-8555-4BA5-BB57-325BB53B26A4}"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2639819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B65055-8555-4BA5-BB57-325BB53B26A4}"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211728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B65055-8555-4BA5-BB57-325BB53B26A4}" type="datetimeFigureOut">
              <a:rPr lang="en-IN" smtClean="0"/>
              <a:t>27-09-2023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607882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B65055-8555-4BA5-BB57-325BB53B26A4}" type="datetimeFigureOut">
              <a:rPr lang="en-IN" smtClean="0"/>
              <a:t>27-09-2023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2213725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FB65055-8555-4BA5-BB57-325BB53B26A4}" type="datetimeFigureOut">
              <a:rPr lang="en-IN" smtClean="0"/>
              <a:t>27-09-2023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676573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B65055-8555-4BA5-BB57-325BB53B26A4}"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22541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B65055-8555-4BA5-BB57-325BB53B26A4}"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1622668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FB65055-8555-4BA5-BB57-325BB53B26A4}" type="datetimeFigureOut">
              <a:rPr lang="en-IN" smtClean="0"/>
              <a:t>27-09-2023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28945E2-A852-4518-A06C-E35396FB5848}" type="slidenum">
              <a:rPr lang="en-IN" smtClean="0"/>
              <a:t>‹#›</a:t>
            </a:fld>
            <a:endParaRPr lang="en-IN"/>
          </a:p>
        </p:txBody>
      </p:sp>
    </p:spTree>
    <p:extLst>
      <p:ext uri="{BB962C8B-B14F-4D97-AF65-F5344CB8AC3E}">
        <p14:creationId xmlns:p14="http://schemas.microsoft.com/office/powerpoint/2010/main" val="1066853051"/>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BDE593-AFE5-F0D5-5D0C-D761DBC9B69A}"/>
              </a:ext>
            </a:extLst>
          </p:cNvPr>
          <p:cNvSpPr txBox="1"/>
          <p:nvPr/>
        </p:nvSpPr>
        <p:spPr>
          <a:xfrm>
            <a:off x="2023505" y="1735221"/>
            <a:ext cx="8144990" cy="1323439"/>
          </a:xfrm>
          <a:prstGeom prst="rect">
            <a:avLst/>
          </a:prstGeom>
          <a:noFill/>
        </p:spPr>
        <p:txBody>
          <a:bodyPr wrap="square" rtlCol="0">
            <a:spAutoFit/>
          </a:bodyPr>
          <a:lstStyle/>
          <a:p>
            <a:pPr algn="ctr"/>
            <a:r>
              <a:rPr lang="en-US" sz="4000" dirty="0">
                <a:ln w="0"/>
                <a:solidFill>
                  <a:schemeClr val="accent1"/>
                </a:solidFill>
                <a:effectLst>
                  <a:outerShdw blurRad="38100" dist="25400" dir="5400000" algn="ctr" rotWithShape="0">
                    <a:srgbClr val="6E747A">
                      <a:alpha val="43000"/>
                    </a:srgbClr>
                  </a:outerShdw>
                </a:effectLst>
                <a:latin typeface="Algerian" panose="04020705040A02060702" pitchFamily="82" charset="0"/>
              </a:rPr>
              <a:t>Chatbot Deployment with IBM Cloud Watson Assistant</a:t>
            </a:r>
            <a:endParaRPr lang="en-IN" sz="4000" dirty="0">
              <a:ln w="0"/>
              <a:solidFill>
                <a:schemeClr val="accent1"/>
              </a:solidFill>
              <a:effectLst>
                <a:outerShdw blurRad="38100" dist="25400" dir="5400000" algn="ctr" rotWithShape="0">
                  <a:srgbClr val="6E747A">
                    <a:alpha val="43000"/>
                  </a:srgbClr>
                </a:outerShdw>
              </a:effectLst>
              <a:latin typeface="Algerian" panose="04020705040A02060702" pitchFamily="82" charset="0"/>
            </a:endParaRPr>
          </a:p>
        </p:txBody>
      </p:sp>
      <p:sp>
        <p:nvSpPr>
          <p:cNvPr id="5" name="TextBox 4">
            <a:extLst>
              <a:ext uri="{FF2B5EF4-FFF2-40B4-BE49-F238E27FC236}">
                <a16:creationId xmlns:a16="http://schemas.microsoft.com/office/drawing/2014/main" id="{C9270B3B-3A06-EFC8-E793-8267D2A480FD}"/>
              </a:ext>
            </a:extLst>
          </p:cNvPr>
          <p:cNvSpPr txBox="1"/>
          <p:nvPr/>
        </p:nvSpPr>
        <p:spPr>
          <a:xfrm>
            <a:off x="2968487" y="3516917"/>
            <a:ext cx="6255026" cy="203132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SUBMITTED BY</a:t>
            </a:r>
          </a:p>
          <a:p>
            <a:pPr algn="ctr"/>
            <a:r>
              <a:rPr lang="en-US" b="1" dirty="0"/>
              <a:t> </a:t>
            </a:r>
          </a:p>
          <a:p>
            <a:pPr algn="ctr"/>
            <a:r>
              <a:rPr lang="en-IN" dirty="0">
                <a:latin typeface="Arial" panose="020B0604020202020204" pitchFamily="34" charset="0"/>
                <a:cs typeface="Arial" panose="020B0604020202020204" pitchFamily="34" charset="0"/>
              </a:rPr>
              <a:t>YOGESH S -721921104064</a:t>
            </a:r>
          </a:p>
          <a:p>
            <a:pPr algn="ctr"/>
            <a:r>
              <a:rPr lang="en-US" dirty="0">
                <a:latin typeface="Arial" panose="020B0604020202020204" pitchFamily="34" charset="0"/>
                <a:cs typeface="Arial" panose="020B0604020202020204" pitchFamily="34" charset="0"/>
              </a:rPr>
              <a:t>DEPARTMENT  OF COMPUTER SCIENCE AND ENGINEERING</a:t>
            </a:r>
          </a:p>
          <a:p>
            <a:pPr algn="ctr"/>
            <a:r>
              <a:rPr lang="en-US" dirty="0">
                <a:latin typeface="Arial" panose="020B0604020202020204" pitchFamily="34" charset="0"/>
                <a:cs typeface="Arial" panose="020B0604020202020204" pitchFamily="34" charset="0"/>
              </a:rPr>
              <a:t>7219- DHANALAKSHMI SRINIVASAN COLLEGE OF ENGINEERING</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7797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F80B795-D0D5-D226-9EE8-F8C274BA5162}"/>
              </a:ext>
            </a:extLst>
          </p:cNvPr>
          <p:cNvSpPr txBox="1"/>
          <p:nvPr/>
        </p:nvSpPr>
        <p:spPr>
          <a:xfrm>
            <a:off x="3657600" y="1154923"/>
            <a:ext cx="4876800"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CONCLUSION</a:t>
            </a:r>
            <a:endParaRPr lang="en-IN" sz="2800"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351ACDC9-D94A-4336-5FC2-2A842DB0AE7F}"/>
              </a:ext>
            </a:extLst>
          </p:cNvPr>
          <p:cNvSpPr txBox="1"/>
          <p:nvPr/>
        </p:nvSpPr>
        <p:spPr>
          <a:xfrm>
            <a:off x="1626705" y="2183173"/>
            <a:ext cx="8938590" cy="3041602"/>
          </a:xfrm>
          <a:prstGeom prst="rect">
            <a:avLst/>
          </a:prstGeom>
          <a:noFill/>
        </p:spPr>
        <p:txBody>
          <a:bodyPr wrap="square" rtlCol="0">
            <a:spAutoFit/>
          </a:bodyPr>
          <a:lstStyle/>
          <a:p>
            <a:pPr algn="just">
              <a:lnSpc>
                <a:spcPct val="107000"/>
              </a:lnSpc>
              <a:spcAft>
                <a:spcPts val="800"/>
              </a:spcAft>
            </a:pPr>
            <a:r>
              <a:rPr lang="en-IN" sz="1800" kern="0" dirty="0">
                <a:solidFill>
                  <a:srgbClr val="000000"/>
                </a:solidFill>
                <a:effectLst/>
                <a:latin typeface="Arial" panose="020B0604020202020204" pitchFamily="34" charset="0"/>
                <a:ea typeface="Times New Roman" panose="02020603050405020304" pitchFamily="18" charset="0"/>
              </a:rPr>
              <a:t>In conclusion, the deployment of a Chatbot with IBM Cloud Watson Assistant represents a transformative solution to the challenge of improving customer interactions and support for businesses. By leveraging AI and natural language processing, the Chatbot can provide fast, consistent, and accurate responses to customer queries, resulting in increased customer satisfaction and reduced operational costs. This approach not only enhances the customer experience but also frees up human support agents to focus on more complex tasks. Chatbot deployment with IBM Cloud Watson Assistant is a forward-thinking strategy that aligns with the evolving needs of businesses in the digital age, fostering improved customer relationships and overall business success.</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94289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B0BA54-C26D-D360-6AE5-2A4F2EEC98B2}"/>
              </a:ext>
            </a:extLst>
          </p:cNvPr>
          <p:cNvSpPr txBox="1"/>
          <p:nvPr/>
        </p:nvSpPr>
        <p:spPr>
          <a:xfrm>
            <a:off x="3985707" y="1412590"/>
            <a:ext cx="4220579" cy="523220"/>
          </a:xfrm>
          <a:prstGeom prst="rect">
            <a:avLst/>
          </a:prstGeom>
          <a:noFill/>
        </p:spPr>
        <p:txBody>
          <a:bodyPr wrap="none" rtlCol="0">
            <a:spAutoFit/>
          </a:bodyPr>
          <a:lstStyle/>
          <a:p>
            <a:r>
              <a:rPr lang="en-US" sz="2800" b="1" dirty="0">
                <a:latin typeface="Arial" panose="020B0604020202020204" pitchFamily="34" charset="0"/>
                <a:cs typeface="Arial" panose="020B0604020202020204" pitchFamily="34" charset="0"/>
              </a:rPr>
              <a:t>PROBLEM STATEMENT</a:t>
            </a:r>
            <a:endParaRPr lang="en-IN" sz="28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A527753E-75C4-EBB6-59B8-FDBB96280C88}"/>
              </a:ext>
            </a:extLst>
          </p:cNvPr>
          <p:cNvSpPr txBox="1"/>
          <p:nvPr/>
        </p:nvSpPr>
        <p:spPr>
          <a:xfrm>
            <a:off x="1987823" y="2473571"/>
            <a:ext cx="8216349" cy="2710229"/>
          </a:xfrm>
          <a:prstGeom prst="rect">
            <a:avLst/>
          </a:prstGeom>
          <a:noFill/>
        </p:spPr>
        <p:txBody>
          <a:bodyPr wrap="square" rtlCol="0">
            <a:spAutoFit/>
          </a:bodyPr>
          <a:lstStyle/>
          <a:p>
            <a:pPr algn="just">
              <a:lnSpc>
                <a:spcPct val="107000"/>
              </a:lnSpc>
              <a:spcBef>
                <a:spcPts val="1500"/>
              </a:spcBef>
              <a:spcAft>
                <a:spcPts val="1500"/>
              </a:spcAft>
            </a:pPr>
            <a:r>
              <a:rPr lang="en-IN" sz="2000" kern="0" dirty="0">
                <a:effectLst/>
                <a:latin typeface="Segoe UI" panose="020B0502040204020203" pitchFamily="34" charset="0"/>
                <a:ea typeface="Times New Roman" panose="02020603050405020304" pitchFamily="18" charset="0"/>
                <a:cs typeface="Times New Roman" panose="02020603050405020304" pitchFamily="18" charset="0"/>
              </a:rPr>
              <a:t>The problem we aim to address is the need for efficient and effective customer support and interaction for businesses across various industries. Traditional customer support methods often struggle to provide timely and consistent responses, leading to frustrated customers and increased operational costs. To solve this problem, we propose deploying a Chatbot with IBM Cloud Watson Assistant to streamline and enhance customer interactions, thereby improving customer satisfaction and reducing support costs.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93953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34C04A-A02D-6FE3-21D6-BC83E6E61CE9}"/>
              </a:ext>
            </a:extLst>
          </p:cNvPr>
          <p:cNvSpPr txBox="1"/>
          <p:nvPr/>
        </p:nvSpPr>
        <p:spPr>
          <a:xfrm>
            <a:off x="2663686" y="201456"/>
            <a:ext cx="6864626"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DESIGN THINKING APPROACH</a:t>
            </a:r>
            <a:endParaRPr lang="en-IN" sz="28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809B378-8F82-38A2-162B-496DF56EAF7B}"/>
              </a:ext>
            </a:extLst>
          </p:cNvPr>
          <p:cNvSpPr txBox="1"/>
          <p:nvPr/>
        </p:nvSpPr>
        <p:spPr>
          <a:xfrm>
            <a:off x="1484242" y="1248014"/>
            <a:ext cx="9223513" cy="4814972"/>
          </a:xfrm>
          <a:prstGeom prst="rect">
            <a:avLst/>
          </a:prstGeom>
          <a:noFill/>
        </p:spPr>
        <p:txBody>
          <a:bodyPr wrap="square" rtlCol="0">
            <a:spAutoFit/>
          </a:bodyPr>
          <a:lstStyle/>
          <a:p>
            <a:pPr>
              <a:lnSpc>
                <a:spcPct val="107000"/>
              </a:lnSpc>
              <a:spcBef>
                <a:spcPts val="1500"/>
              </a:spcBef>
              <a:spcAft>
                <a:spcPts val="1500"/>
              </a:spcAft>
            </a:pPr>
            <a:r>
              <a:rPr lang="en-IN" sz="1800" b="1"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 Empathize:</a:t>
            </a:r>
            <a:endParaRPr lang="en-IN" sz="1800" kern="100" dirty="0">
              <a:effectLst/>
              <a:latin typeface="Arial" panose="020B0604020202020204" pitchFamily="34" charset="0"/>
              <a:ea typeface="Calibri" panose="020F0502020204030204" pitchFamily="34" charset="0"/>
              <a:cs typeface="Arial" panose="020B0604020202020204" pitchFamily="34"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Understand customer pain points: Gather insights into the specific customer service challenges faced by the business, such as high support ticket volume or long response times.</a:t>
            </a:r>
            <a:endParaRPr lang="en-IN" kern="1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Identify user needs: Recognize what customers expect from the chatbot in terms of quick and accurate responses.</a:t>
            </a:r>
            <a:endParaRPr lang="en-IN" kern="1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Bef>
                <a:spcPts val="1500"/>
              </a:spcBef>
              <a:spcAft>
                <a:spcPts val="1500"/>
              </a:spcAft>
            </a:pPr>
            <a:r>
              <a:rPr lang="en-IN" sz="1800" b="1"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2. Define:</a:t>
            </a:r>
            <a:endParaRPr lang="en-IN" sz="1800" kern="100" dirty="0">
              <a:effectLst/>
              <a:latin typeface="Arial" panose="020B0604020202020204" pitchFamily="34" charset="0"/>
              <a:ea typeface="Calibri" panose="020F0502020204030204" pitchFamily="34" charset="0"/>
              <a:cs typeface="Arial" panose="020B0604020202020204" pitchFamily="34"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Define the problem: Clearly articulate the challenges faced by the business, such as slow customer response times, inconsistent support, and high operational costs.</a:t>
            </a:r>
            <a:endParaRPr lang="en-IN" kern="1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Set objectives: Define specific goals, such as reducing response times, improving customer satisfaction, and lowering support costs through Chatbot deployment.</a:t>
            </a:r>
            <a:endParaRPr lang="en-IN" kern="1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61826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E3104A-7BD3-890C-4FAA-CE4F6F8D681B}"/>
              </a:ext>
            </a:extLst>
          </p:cNvPr>
          <p:cNvSpPr txBox="1"/>
          <p:nvPr/>
        </p:nvSpPr>
        <p:spPr>
          <a:xfrm>
            <a:off x="2663686" y="316831"/>
            <a:ext cx="6864626"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DESIGN THINKING APPROACH</a:t>
            </a:r>
            <a:endParaRPr lang="en-IN" sz="28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7257D243-515A-4149-0E41-17585D11360E}"/>
              </a:ext>
            </a:extLst>
          </p:cNvPr>
          <p:cNvSpPr txBox="1"/>
          <p:nvPr/>
        </p:nvSpPr>
        <p:spPr>
          <a:xfrm>
            <a:off x="1484242" y="1121405"/>
            <a:ext cx="9223513" cy="5190139"/>
          </a:xfrm>
          <a:prstGeom prst="rect">
            <a:avLst/>
          </a:prstGeom>
          <a:noFill/>
        </p:spPr>
        <p:txBody>
          <a:bodyPr wrap="square" rtlCol="0">
            <a:spAutoFit/>
          </a:bodyPr>
          <a:lstStyle/>
          <a:p>
            <a:pPr>
              <a:lnSpc>
                <a:spcPct val="107000"/>
              </a:lnSpc>
              <a:spcBef>
                <a:spcPts val="1500"/>
              </a:spcBef>
              <a:spcAft>
                <a:spcPts val="1500"/>
              </a:spcAft>
            </a:pPr>
            <a:r>
              <a:rPr lang="en-IN"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 Ideate: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Brainstorm Chatbot use cases: Explore different scenarios where the Chatbot can assist customers, such as answering common queries, providing product information, or troubleshooting issues.</a:t>
            </a:r>
            <a:endParaRPr lang="en-IN"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Consider integration: Identify systems or databases that need to be integrated with the Chatbot to provide accurate and up-to-date information.</a:t>
            </a:r>
            <a:endParaRPr lang="en-IN"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500"/>
              </a:spcBef>
              <a:spcAft>
                <a:spcPts val="1500"/>
              </a:spcAft>
            </a:pPr>
            <a:r>
              <a:rPr lang="en-IN"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 Prototype: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Design conversation flows: Create a prototype of the Chatbot's conversation flows, including greetings, responses to common questions, and escalation procedures.</a:t>
            </a:r>
            <a:endParaRPr lang="en-IN"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Develop integration points: Plan how the Chatbot will access and update information from relevant systems, ensuring data accuracy.</a:t>
            </a:r>
            <a:endParaRPr lang="en-IN"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200150" lvl="2" indent="-285750">
              <a:buFont typeface="Arial" panose="020B0604020202020204" pitchFamily="34" charset="0"/>
              <a:buChar char="•"/>
            </a:pPr>
            <a:r>
              <a:rPr lang="en-IN" kern="0" dirty="0">
                <a:solidFill>
                  <a:srgbClr val="000000"/>
                </a:solidFill>
                <a:effectLst/>
                <a:latin typeface="Arial" panose="020B0604020202020204" pitchFamily="34" charset="0"/>
                <a:ea typeface="Times New Roman" panose="02020603050405020304" pitchFamily="18" charset="0"/>
              </a:rPr>
              <a:t>Customize the Chatbot's personality: Tailor the Chatbot's tone and style to match the brand's voice and values.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1398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A39D53-7EDB-9A5B-2158-FFC42E3D8A88}"/>
              </a:ext>
            </a:extLst>
          </p:cNvPr>
          <p:cNvSpPr txBox="1"/>
          <p:nvPr/>
        </p:nvSpPr>
        <p:spPr>
          <a:xfrm>
            <a:off x="2663687" y="795132"/>
            <a:ext cx="6864626"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DESIGN THINKING APPROACH</a:t>
            </a:r>
            <a:endParaRPr lang="en-IN" sz="28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75F1026-E115-D5A9-DB20-3768E8AA145A}"/>
              </a:ext>
            </a:extLst>
          </p:cNvPr>
          <p:cNvSpPr txBox="1"/>
          <p:nvPr/>
        </p:nvSpPr>
        <p:spPr>
          <a:xfrm>
            <a:off x="1484243" y="1991817"/>
            <a:ext cx="9223513" cy="4071051"/>
          </a:xfrm>
          <a:prstGeom prst="rect">
            <a:avLst/>
          </a:prstGeom>
          <a:noFill/>
        </p:spPr>
        <p:txBody>
          <a:bodyPr wrap="square" rtlCol="0">
            <a:spAutoFit/>
          </a:bodyPr>
          <a:lstStyle/>
          <a:p>
            <a:pPr>
              <a:lnSpc>
                <a:spcPct val="107000"/>
              </a:lnSpc>
              <a:spcBef>
                <a:spcPts val="1500"/>
              </a:spcBef>
              <a:spcAft>
                <a:spcPts val="1500"/>
              </a:spcAft>
            </a:pPr>
            <a:r>
              <a:rPr lang="en-IN" sz="1800" b="1"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5. Test:</a:t>
            </a:r>
            <a:endParaRPr lang="en-IN" sz="1800" kern="100" dirty="0">
              <a:effectLst/>
              <a:latin typeface="Arial" panose="020B0604020202020204" pitchFamily="34" charset="0"/>
              <a:ea typeface="Calibri" panose="020F0502020204030204" pitchFamily="34" charset="0"/>
              <a:cs typeface="Arial" panose="020B0604020202020204" pitchFamily="34"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User testing: Involve potential users to test the Chatbot prototype, gather feedback, and make improvements.</a:t>
            </a:r>
            <a:endParaRPr lang="en-IN" kern="1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Integration testing: Ensure that the Chatbot integrates seamlessly with relevant systems and databases, and that data retrieval is accurate.</a:t>
            </a:r>
            <a:endParaRPr lang="en-IN" kern="1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Bef>
                <a:spcPts val="1500"/>
              </a:spcBef>
              <a:spcAft>
                <a:spcPts val="1500"/>
              </a:spcAft>
            </a:pPr>
            <a:r>
              <a:rPr lang="en-IN" sz="1800" b="1"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6. Implement:</a:t>
            </a:r>
            <a:endParaRPr lang="en-IN" sz="1800" kern="100" dirty="0">
              <a:effectLst/>
              <a:latin typeface="Arial" panose="020B0604020202020204" pitchFamily="34" charset="0"/>
              <a:ea typeface="Calibri" panose="020F0502020204030204" pitchFamily="34" charset="0"/>
              <a:cs typeface="Arial" panose="020B0604020202020204" pitchFamily="34"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Deploy the Chatbot: Make the Chatbot available to customers through the business's website, app, or other customer touchpoints.</a:t>
            </a:r>
            <a:endParaRPr lang="en-IN" kern="1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Monitor and refine: Continuously monitor Chatbot interactions, collect user feedback, and refine the Chatbot's responses and capabilities.</a:t>
            </a:r>
            <a:endParaRPr lang="en-IN" kern="1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41488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18032A-DFB1-B019-1421-000F8FCAA37C}"/>
              </a:ext>
            </a:extLst>
          </p:cNvPr>
          <p:cNvSpPr txBox="1"/>
          <p:nvPr/>
        </p:nvSpPr>
        <p:spPr>
          <a:xfrm>
            <a:off x="2663687" y="795132"/>
            <a:ext cx="6864626"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DESIGN THINKING APPROACH</a:t>
            </a:r>
            <a:endParaRPr lang="en-IN" sz="28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C93FB8F-12FA-950F-DF13-3B206D70F291}"/>
              </a:ext>
            </a:extLst>
          </p:cNvPr>
          <p:cNvSpPr txBox="1"/>
          <p:nvPr/>
        </p:nvSpPr>
        <p:spPr>
          <a:xfrm>
            <a:off x="1590261" y="2551284"/>
            <a:ext cx="9223513" cy="2150525"/>
          </a:xfrm>
          <a:prstGeom prst="rect">
            <a:avLst/>
          </a:prstGeom>
          <a:noFill/>
        </p:spPr>
        <p:txBody>
          <a:bodyPr wrap="square" rtlCol="0">
            <a:spAutoFit/>
          </a:bodyPr>
          <a:lstStyle/>
          <a:p>
            <a:pPr>
              <a:lnSpc>
                <a:spcPct val="107000"/>
              </a:lnSpc>
              <a:spcBef>
                <a:spcPts val="1500"/>
              </a:spcBef>
              <a:spcAft>
                <a:spcPts val="1500"/>
              </a:spcAft>
            </a:pPr>
            <a:r>
              <a:rPr lang="en-IN"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7. Evaluate: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Analyze</a:t>
            </a:r>
            <a:r>
              <a:rPr lang="en-IN"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performance metrics: Measure key performance indicators (KPIs) such as response time, customer satisfaction, and ticket deflection to assess the Chatbot's impact.</a:t>
            </a:r>
            <a:endParaRPr lang="en-IN"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Iterate and improve: Use the insights gained from data analysis to iteratively enhance the Chatbot's capabilities and refine its conversation flows.</a:t>
            </a:r>
            <a:endParaRPr lang="en-IN"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0315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1813E2-CED9-16FE-E5F0-57E39FCC7554}"/>
              </a:ext>
            </a:extLst>
          </p:cNvPr>
          <p:cNvSpPr txBox="1"/>
          <p:nvPr/>
        </p:nvSpPr>
        <p:spPr>
          <a:xfrm>
            <a:off x="2663685" y="209667"/>
            <a:ext cx="6864626"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SYSTEM ARCHITECTURE</a:t>
            </a:r>
            <a:endParaRPr lang="en-IN" sz="28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A37878E-6C79-2E07-ABA8-2E00C1CF0C85}"/>
              </a:ext>
            </a:extLst>
          </p:cNvPr>
          <p:cNvSpPr txBox="1"/>
          <p:nvPr/>
        </p:nvSpPr>
        <p:spPr>
          <a:xfrm>
            <a:off x="1484241" y="1110983"/>
            <a:ext cx="9223513" cy="5537350"/>
          </a:xfrm>
          <a:prstGeom prst="rect">
            <a:avLst/>
          </a:prstGeom>
          <a:noFill/>
        </p:spPr>
        <p:txBody>
          <a:bodyPr wrap="square" rtlCol="0">
            <a:spAutoFit/>
          </a:bodyPr>
          <a:lstStyle/>
          <a:p>
            <a:pPr marL="342900" lvl="0" indent="-342900">
              <a:lnSpc>
                <a:spcPct val="107000"/>
              </a:lnSpc>
              <a:spcAft>
                <a:spcPts val="800"/>
              </a:spcAft>
              <a:buFont typeface="+mj-lt"/>
              <a:buAutoNum type="arabicPeriod"/>
              <a:tabLst>
                <a:tab pos="457200" algn="l"/>
              </a:tabLst>
            </a:pPr>
            <a:r>
              <a:rPr lang="en-IN" sz="1800" b="1" kern="0" dirty="0">
                <a:effectLst/>
                <a:latin typeface="Arial" panose="020B0604020202020204" pitchFamily="34" charset="0"/>
                <a:ea typeface="Times New Roman" panose="02020603050405020304" pitchFamily="18" charset="0"/>
                <a:cs typeface="Times New Roman" panose="02020603050405020304" pitchFamily="18" charset="0"/>
              </a:rPr>
              <a:t>User Interface: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The user interacts with the chatbot through a user interface, which can be a website, mobile app, messaging platform, or any other medium where the chatbot is deployed.</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b="1" kern="0" dirty="0">
                <a:effectLst/>
                <a:latin typeface="Arial" panose="020B0604020202020204" pitchFamily="34" charset="0"/>
                <a:ea typeface="Times New Roman" panose="02020603050405020304" pitchFamily="18" charset="0"/>
                <a:cs typeface="Times New Roman" panose="02020603050405020304" pitchFamily="18" charset="0"/>
              </a:rPr>
              <a:t>IBM Cloud Watson Assistant: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IBM Cloud Watson Assistant is the core component of the chatbot system. It handles natural language understanding and processing, dialog management, and response generation.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Watson Assistant can be customized to understand the specific domain and context of the chatbot, and it can be trained with relevant data and conversational flows.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b="1" kern="0" dirty="0">
                <a:effectLst/>
                <a:latin typeface="Arial" panose="020B0604020202020204" pitchFamily="34" charset="0"/>
                <a:ea typeface="Times New Roman" panose="02020603050405020304" pitchFamily="18" charset="0"/>
                <a:cs typeface="Times New Roman" panose="02020603050405020304" pitchFamily="18" charset="0"/>
              </a:rPr>
              <a:t>Integration Layer:</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The integration layer connects the chatbot with various external systems and data sources to provide accurate and up-to-date information to users.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This layer may use APIs, webhooks, or other integration methods to communicate with databases, CRM systems, third-party services, and more.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1915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1813E2-CED9-16FE-E5F0-57E39FCC7554}"/>
              </a:ext>
            </a:extLst>
          </p:cNvPr>
          <p:cNvSpPr txBox="1"/>
          <p:nvPr/>
        </p:nvSpPr>
        <p:spPr>
          <a:xfrm>
            <a:off x="2663686" y="280006"/>
            <a:ext cx="6864626"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SYSTEM ARCHITECTURE</a:t>
            </a:r>
            <a:endParaRPr lang="en-IN" sz="28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A37878E-6C79-2E07-ABA8-2E00C1CF0C85}"/>
              </a:ext>
            </a:extLst>
          </p:cNvPr>
          <p:cNvSpPr txBox="1"/>
          <p:nvPr/>
        </p:nvSpPr>
        <p:spPr>
          <a:xfrm>
            <a:off x="1484242" y="961841"/>
            <a:ext cx="9223513" cy="5616153"/>
          </a:xfrm>
          <a:prstGeom prst="rect">
            <a:avLst/>
          </a:prstGeom>
          <a:noFill/>
        </p:spPr>
        <p:txBody>
          <a:bodyPr wrap="square" rtlCol="0">
            <a:spAutoFit/>
          </a:bodyPr>
          <a:lstStyle/>
          <a:p>
            <a:pPr lvl="0">
              <a:lnSpc>
                <a:spcPct val="107000"/>
              </a:lnSpc>
              <a:spcAft>
                <a:spcPts val="800"/>
              </a:spcAft>
              <a:tabLst>
                <a:tab pos="457200" algn="l"/>
              </a:tabLst>
            </a:pPr>
            <a:r>
              <a:rPr lang="en-IN" sz="1800" b="1" kern="0" dirty="0">
                <a:effectLst/>
                <a:latin typeface="Arial" panose="020B0604020202020204" pitchFamily="34" charset="0"/>
                <a:ea typeface="Times New Roman" panose="02020603050405020304" pitchFamily="18" charset="0"/>
                <a:cs typeface="Times New Roman" panose="02020603050405020304" pitchFamily="18" charset="0"/>
              </a:rPr>
              <a:t>4.Data Sources: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Data sources provide the chatbot with the necessary information. These sources may include product databases, knowledge bases, customer profiles, and historical chat logs.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Data sources should be accessible and updated regularly to ensure the chatbot's responses are current and accurate.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IN" sz="1800" b="1" kern="0" dirty="0">
                <a:effectLst/>
                <a:latin typeface="Arial" panose="020B0604020202020204" pitchFamily="34" charset="0"/>
                <a:ea typeface="Times New Roman" panose="02020603050405020304" pitchFamily="18" charset="0"/>
                <a:cs typeface="Times New Roman" panose="02020603050405020304" pitchFamily="18" charset="0"/>
              </a:rPr>
              <a:t>5.Analytics and Monitoring:</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Analytics and monitoring tools track chatbot performance and user interactions. They collect data on user queries, response times, user satisfaction, and more.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Insights from analytics help in refining the chatbot's responses and improving its performance over time.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IN" sz="1800" b="1" kern="0" dirty="0">
                <a:effectLst/>
                <a:latin typeface="Arial" panose="020B0604020202020204" pitchFamily="34" charset="0"/>
                <a:ea typeface="Times New Roman" panose="02020603050405020304" pitchFamily="18" charset="0"/>
                <a:cs typeface="Times New Roman" panose="02020603050405020304" pitchFamily="18" charset="0"/>
              </a:rPr>
              <a:t>6.Security and Compliance: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Security measures, including authentication and authorization, are implemented to ensure data privacy and protect sensitive information.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Wingdings" panose="05000000000000000000" pitchFamily="2" charset="2"/>
              <a:buChar char="§"/>
            </a:pPr>
            <a:r>
              <a:rPr lang="en-IN" kern="0" dirty="0">
                <a:effectLst/>
                <a:latin typeface="Arial" panose="020B0604020202020204" pitchFamily="34" charset="0"/>
                <a:ea typeface="Times New Roman" panose="02020603050405020304" pitchFamily="18" charset="0"/>
              </a:rPr>
              <a:t>Compliance with industry regulations and standards, such as GDPR or HIPAA, may be necessary depending on the application domain.</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93691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1813E2-CED9-16FE-E5F0-57E39FCC7554}"/>
              </a:ext>
            </a:extLst>
          </p:cNvPr>
          <p:cNvSpPr txBox="1"/>
          <p:nvPr/>
        </p:nvSpPr>
        <p:spPr>
          <a:xfrm>
            <a:off x="2663686" y="364412"/>
            <a:ext cx="6864626"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SYSTEM ARCHITECTURE</a:t>
            </a:r>
            <a:endParaRPr lang="en-IN" sz="28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A37878E-6C79-2E07-ABA8-2E00C1CF0C85}"/>
              </a:ext>
            </a:extLst>
          </p:cNvPr>
          <p:cNvSpPr txBox="1"/>
          <p:nvPr/>
        </p:nvSpPr>
        <p:spPr>
          <a:xfrm>
            <a:off x="1484242" y="1162048"/>
            <a:ext cx="9223513" cy="5494196"/>
          </a:xfrm>
          <a:prstGeom prst="rect">
            <a:avLst/>
          </a:prstGeom>
          <a:noFill/>
        </p:spPr>
        <p:txBody>
          <a:bodyPr wrap="square" rtlCol="0">
            <a:spAutoFit/>
          </a:bodyPr>
          <a:lstStyle/>
          <a:p>
            <a:pPr lvl="0">
              <a:lnSpc>
                <a:spcPct val="107000"/>
              </a:lnSpc>
              <a:spcAft>
                <a:spcPts val="800"/>
              </a:spcAft>
              <a:tabLst>
                <a:tab pos="457200" algn="l"/>
              </a:tabLst>
            </a:pPr>
            <a:r>
              <a:rPr lang="en-IN" sz="1800" b="1" kern="0" dirty="0">
                <a:effectLst/>
                <a:latin typeface="Arial" panose="020B0604020202020204" pitchFamily="34" charset="0"/>
                <a:ea typeface="Times New Roman" panose="02020603050405020304" pitchFamily="18" charset="0"/>
                <a:cs typeface="Arial" panose="020B0604020202020204" pitchFamily="34" charset="0"/>
              </a:rPr>
              <a:t>7.Scalability and Load Balancing:</a:t>
            </a:r>
            <a:endParaRPr lang="en-IN" sz="1100" kern="100"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sz="1800" kern="0" dirty="0">
                <a:effectLst/>
                <a:latin typeface="Arial" panose="020B0604020202020204" pitchFamily="34" charset="0"/>
                <a:ea typeface="Times New Roman" panose="02020603050405020304" pitchFamily="18" charset="0"/>
                <a:cs typeface="Arial" panose="020B0604020202020204" pitchFamily="34" charset="0"/>
              </a:rPr>
              <a:t>To handle varying levels of user traffic, the system architecture should include mechanisms for scaling horizontally and load balancing across multiple instances of Watson Assistant.</a:t>
            </a:r>
            <a:endParaRPr lang="en-IN" sz="1100" kern="100" dirty="0">
              <a:effectLst/>
              <a:latin typeface="Arial" panose="020B0604020202020204" pitchFamily="34" charset="0"/>
              <a:ea typeface="Calibri" panose="020F0502020204030204" pitchFamily="34" charset="0"/>
              <a:cs typeface="Arial" panose="020B0604020202020204" pitchFamily="34" charset="0"/>
            </a:endParaRPr>
          </a:p>
          <a:p>
            <a:pPr lvl="0">
              <a:lnSpc>
                <a:spcPct val="107000"/>
              </a:lnSpc>
              <a:spcAft>
                <a:spcPts val="800"/>
              </a:spcAft>
              <a:tabLst>
                <a:tab pos="457200" algn="l"/>
              </a:tabLst>
            </a:pPr>
            <a:r>
              <a:rPr lang="en-IN" sz="1800" b="1" kern="0" dirty="0">
                <a:effectLst/>
                <a:latin typeface="Arial" panose="020B0604020202020204" pitchFamily="34" charset="0"/>
                <a:ea typeface="Times New Roman" panose="02020603050405020304" pitchFamily="18" charset="0"/>
                <a:cs typeface="Arial" panose="020B0604020202020204" pitchFamily="34" charset="0"/>
              </a:rPr>
              <a:t>8.User Data Management:</a:t>
            </a:r>
            <a:endParaRPr lang="en-IN" sz="1100" kern="100"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sz="1800" kern="0" dirty="0">
                <a:effectLst/>
                <a:latin typeface="Arial" panose="020B0604020202020204" pitchFamily="34" charset="0"/>
                <a:ea typeface="Times New Roman" panose="02020603050405020304" pitchFamily="18" charset="0"/>
                <a:cs typeface="Arial" panose="020B0604020202020204" pitchFamily="34" charset="0"/>
              </a:rPr>
              <a:t>User data, such as chat history or user preferences, may be stored for personalization and continuity of conversations. This data should be managed securely and in compliance with privacy regulations.</a:t>
            </a:r>
            <a:endParaRPr lang="en-IN" sz="1100" kern="100" dirty="0">
              <a:effectLst/>
              <a:latin typeface="Arial" panose="020B0604020202020204" pitchFamily="34" charset="0"/>
              <a:ea typeface="Calibri" panose="020F0502020204030204" pitchFamily="34" charset="0"/>
              <a:cs typeface="Arial" panose="020B0604020202020204" pitchFamily="34" charset="0"/>
            </a:endParaRPr>
          </a:p>
          <a:p>
            <a:pPr lvl="0">
              <a:lnSpc>
                <a:spcPct val="107000"/>
              </a:lnSpc>
              <a:spcAft>
                <a:spcPts val="800"/>
              </a:spcAft>
              <a:tabLst>
                <a:tab pos="457200" algn="l"/>
              </a:tabLst>
            </a:pPr>
            <a:r>
              <a:rPr lang="en-IN" sz="1800" b="1" kern="0" dirty="0">
                <a:effectLst/>
                <a:latin typeface="Arial" panose="020B0604020202020204" pitchFamily="34" charset="0"/>
                <a:ea typeface="Times New Roman" panose="02020603050405020304" pitchFamily="18" charset="0"/>
                <a:cs typeface="Arial" panose="020B0604020202020204" pitchFamily="34" charset="0"/>
              </a:rPr>
              <a:t>9.Error Handling and Escalation:</a:t>
            </a:r>
            <a:endParaRPr lang="en-IN" sz="1100" kern="100"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sz="1800" kern="0" dirty="0">
                <a:effectLst/>
                <a:latin typeface="Arial" panose="020B0604020202020204" pitchFamily="34" charset="0"/>
                <a:ea typeface="Times New Roman" panose="02020603050405020304" pitchFamily="18" charset="0"/>
                <a:cs typeface="Arial" panose="020B0604020202020204" pitchFamily="34" charset="0"/>
              </a:rPr>
              <a:t>The chatbot should be equipped to handle errors gracefully and, when necessary, escalate to human agents for more complex issues that require human intervention.</a:t>
            </a:r>
            <a:endParaRPr lang="en-IN" sz="1100" kern="100" dirty="0">
              <a:effectLst/>
              <a:latin typeface="Arial" panose="020B0604020202020204" pitchFamily="34" charset="0"/>
              <a:ea typeface="Calibri" panose="020F0502020204030204" pitchFamily="34" charset="0"/>
              <a:cs typeface="Arial" panose="020B0604020202020204" pitchFamily="34" charset="0"/>
            </a:endParaRPr>
          </a:p>
          <a:p>
            <a:pPr lvl="0">
              <a:lnSpc>
                <a:spcPct val="107000"/>
              </a:lnSpc>
              <a:spcAft>
                <a:spcPts val="800"/>
              </a:spcAft>
              <a:tabLst>
                <a:tab pos="457200" algn="l"/>
              </a:tabLst>
            </a:pPr>
            <a:r>
              <a:rPr lang="en-IN" sz="1800" b="1" kern="0" dirty="0">
                <a:effectLst/>
                <a:latin typeface="Arial" panose="020B0604020202020204" pitchFamily="34" charset="0"/>
                <a:ea typeface="Times New Roman" panose="02020603050405020304" pitchFamily="18" charset="0"/>
                <a:cs typeface="Arial" panose="020B0604020202020204" pitchFamily="34" charset="0"/>
              </a:rPr>
              <a:t>10.Feedback Loop:</a:t>
            </a:r>
            <a:endParaRPr lang="en-IN" sz="1100" kern="100"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buFont typeface="Wingdings" panose="05000000000000000000" pitchFamily="2" charset="2"/>
              <a:buChar char="§"/>
            </a:pPr>
            <a:r>
              <a:rPr lang="en-IN" kern="0" dirty="0">
                <a:effectLst/>
                <a:latin typeface="Arial" panose="020B0604020202020204" pitchFamily="34" charset="0"/>
                <a:ea typeface="Times New Roman" panose="02020603050405020304" pitchFamily="18" charset="0"/>
                <a:cs typeface="Arial" panose="020B0604020202020204" pitchFamily="34" charset="0"/>
              </a:rPr>
              <a:t>A feedback mechanism allows users to provide feedback on the chatbot's performance and correctness. This feedback loop informs improvements and updates to the chatbot's capabilities.</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3669079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126</TotalTime>
  <Words>1055</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Algerian</vt:lpstr>
      <vt:lpstr>Arial</vt:lpstr>
      <vt:lpstr>Calibri</vt:lpstr>
      <vt:lpstr>Segoe UI</vt:lpstr>
      <vt:lpstr>Symbol</vt:lpstr>
      <vt:lpstr>Tw Cen MT</vt:lpstr>
      <vt:lpstr>Wingdings</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Ajay S</dc:creator>
  <cp:lastModifiedBy>Ajay S</cp:lastModifiedBy>
  <cp:revision>3</cp:revision>
  <dcterms:created xsi:type="dcterms:W3CDTF">2023-09-27T06:24:53Z</dcterms:created>
  <dcterms:modified xsi:type="dcterms:W3CDTF">2023-09-27T13:58:33Z</dcterms:modified>
</cp:coreProperties>
</file>