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61" r:id="rId9"/>
    <p:sldId id="267" r:id="rId10"/>
    <p:sldId id="272" r:id="rId11"/>
    <p:sldId id="276" r:id="rId12"/>
    <p:sldId id="278" r:id="rId13"/>
    <p:sldId id="279" r:id="rId14"/>
    <p:sldId id="280" r:id="rId15"/>
    <p:sldId id="270" r:id="rId16"/>
    <p:sldId id="262" r:id="rId17"/>
    <p:sldId id="273" r:id="rId18"/>
    <p:sldId id="263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42FDC-3A4A-483C-9179-58CAD723DF70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38EB-41D4-46B2-84C0-849B06DE0F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B02F46-4FAF-4E66-A1CA-3C72E7F582B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B921-7695-47C6-84B1-96DE4AEDB2C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346C-6E85-465E-AF51-CF0F29D4A31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CF61-B251-473B-BDEE-200E2B0BBB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663D-3DD7-4E9A-B6F3-568048883E8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4D59-BD8B-4108-9D38-00752FC936E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9006-E6EF-4D2B-9D2B-7941E854046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D7C9-4BB4-4F5C-96F9-8AD4188C822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164-EC64-47F5-A53A-9721102A9CA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E97C-2680-4531-87CA-C6C8D164253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93DE-8A48-4388-B004-DCB7BC43D52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F484-23EB-43BF-9129-58457E99C93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A7FE-94E6-40E1-8A56-29E0F767572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9DB-4ED0-4D2A-A6A1-8F801417587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2E17-598D-45CD-9915-497CD68C00A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832C-DD6F-4A5A-A478-73DFD2BEA7F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3C4F-3F3A-4474-99E5-3B1003C1CD0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15512-6F5E-45A7-A379-E61FD76ED72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63107" y="1964267"/>
            <a:ext cx="7397017" cy="2421464"/>
          </a:xfrm>
        </p:spPr>
        <p:txBody>
          <a:bodyPr/>
          <a:lstStyle/>
          <a:p>
            <a:r>
              <a:rPr lang="fr-FR" dirty="0" smtClean="0"/>
              <a:t>Analyse, conception, développement et test d’un outil décisionnel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par </a:t>
            </a:r>
            <a:r>
              <a:rPr lang="fr-FR" dirty="0" err="1" smtClean="0"/>
              <a:t>thibault</a:t>
            </a:r>
            <a:r>
              <a:rPr lang="fr-FR" dirty="0" smtClean="0"/>
              <a:t> vivier – février 2025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8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Traitement des images</a:t>
            </a:r>
            <a:endParaRPr lang="fr-FR" sz="2400" dirty="0">
              <a:latin typeface="+mj-lt"/>
            </a:endParaRPr>
          </a:p>
        </p:txBody>
      </p:sp>
      <p:pic>
        <p:nvPicPr>
          <p:cNvPr id="2050" name="Picture 2" descr="https://pypi-camo.freetls.fastly.net/902cc808c72f9247a3df377f968721d0ef0c29f0/68747470733a2f2f7261772e67697468756275736572636f6e74656e742e636f6d2f736572656e67696c2f64656570666163652f6d61737465722f69636f6e2f64656570666163652d69636f6e2d6c6162656c656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02" y="2488727"/>
            <a:ext cx="149288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018582" y="3925484"/>
            <a:ext cx="35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Utilisation de package python pour reconvertir en jpeg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896815" y="2488727"/>
            <a:ext cx="4677507" cy="3835602"/>
            <a:chOff x="6059766" y="-1236719"/>
            <a:chExt cx="3993128" cy="3274404"/>
          </a:xfrm>
        </p:grpSpPr>
        <p:pic>
          <p:nvPicPr>
            <p:cNvPr id="3074" name="Picture 2" descr="https://cdn.discordapp.com/attachments/1304153568961626227/1338852138138341469/image.png?ex=67ac96b8&amp;is=67ab4538&amp;hm=0e424d387980099475d082dc1997247ced061f0a36a34ca1e38af7fcc89a21c8&amp;=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7" r="14516"/>
            <a:stretch/>
          </p:blipFill>
          <p:spPr bwMode="auto">
            <a:xfrm>
              <a:off x="6059766" y="-1236719"/>
              <a:ext cx="3993128" cy="2812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6504487" y="1576020"/>
              <a:ext cx="3103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Bytearray</a:t>
              </a:r>
              <a:endParaRPr lang="fr-FR" sz="2400" dirty="0"/>
            </a:p>
          </p:txBody>
        </p:sp>
      </p:grpSp>
      <p:pic>
        <p:nvPicPr>
          <p:cNvPr id="3076" name="Picture 4" descr="Python Pillow - Image Blen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93" y="4522708"/>
            <a:ext cx="3867496" cy="19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8018582" y="5011562"/>
            <a:ext cx="35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Analyse de l’image avec DeepFace </a:t>
            </a:r>
            <a:endParaRPr lang="fr-FR" sz="2000" dirty="0">
              <a:latin typeface="+mj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018582" y="2758694"/>
            <a:ext cx="358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Transformation jpeg en bytearray pour pouvoir envoyer les données</a:t>
            </a:r>
          </a:p>
        </p:txBody>
      </p:sp>
      <p:pic>
        <p:nvPicPr>
          <p:cNvPr id="2052" name="Picture 4" descr="https://pypi-camo.freetls.fastly.net/7be7368a8bc82d399ca11a59724fc6e31a947c04/68747470733a2f2f7261772e67697468756275736572636f6e74656e742e636f6d2f736572656e67696c2f64656570666163652f6d61737465722f69636f6e2f726574696e61666163652d726573756c74732e6a7065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13319"/>
            <a:ext cx="7121768" cy="45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Tableaux de bord - 1</a:t>
            </a:r>
            <a:endParaRPr lang="fr-FR" sz="2400" dirty="0">
              <a:latin typeface="+mj-lt"/>
            </a:endParaRPr>
          </a:p>
        </p:txBody>
      </p:sp>
      <p:pic>
        <p:nvPicPr>
          <p:cNvPr id="7170" name="Picture 2" descr="https://cdn.discordapp.com/attachments/1304153568961626227/1338870586491011185/image.png?ex=67aca7e6&amp;is=67ab5666&amp;hm=a0d8a3144e71d323acc96b3ccf0474fd8f7a6c73c8c3460fd1dd5d08e8e304b0&amp;=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896" b="1925"/>
          <a:stretch/>
        </p:blipFill>
        <p:spPr bwMode="auto">
          <a:xfrm>
            <a:off x="685801" y="2065867"/>
            <a:ext cx="8145845" cy="4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15401" y="2065867"/>
            <a:ext cx="30773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Monitoring de la </a:t>
            </a:r>
            <a:r>
              <a:rPr lang="fr-FR" sz="2000" dirty="0" smtClean="0">
                <a:latin typeface="+mj-lt"/>
              </a:rPr>
              <a:t>salle </a:t>
            </a:r>
            <a:r>
              <a:rPr lang="fr-FR" sz="2000" dirty="0" smtClean="0">
                <a:latin typeface="+mj-lt"/>
              </a:rPr>
              <a:t>en direct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Tableau de bord  présent dans la salle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Inspirés par les appareils installés pendant la pandémie.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Surveillance sanitaire &amp; recommandation d’aération.</a:t>
            </a:r>
            <a:endParaRPr lang="fr-FR" sz="2000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Tableaux de bord - 2</a:t>
            </a:r>
            <a:endParaRPr lang="fr-FR" sz="2400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915401" y="2986573"/>
            <a:ext cx="3077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+mj-lt"/>
              </a:rPr>
              <a:t>Etude sur le long terme.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+mj-lt"/>
              </a:rPr>
              <a:t>Suivi des évènements.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+mj-lt"/>
              </a:rPr>
              <a:t>Étudier les potentiels facteurs de causalité des évènements.</a:t>
            </a:r>
            <a:endParaRPr lang="fr-FR" sz="2200" dirty="0">
              <a:latin typeface="+mj-lt"/>
            </a:endParaRPr>
          </a:p>
        </p:txBody>
      </p:sp>
      <p:pic>
        <p:nvPicPr>
          <p:cNvPr id="9218" name="Picture 2" descr="https://cdn.discordapp.com/attachments/1304153568961626227/1338871844589146162/image.png?ex=67aca912&amp;is=67ab5792&amp;hm=7d7a6160a32c450ea3416f1a0fe44f6b4c769f45b8606882539e5799213eda34&amp;=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" b="894"/>
          <a:stretch/>
        </p:blipFill>
        <p:spPr bwMode="auto">
          <a:xfrm>
            <a:off x="685801" y="2065867"/>
            <a:ext cx="8229600" cy="46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Tableaux de bord - 3</a:t>
            </a:r>
            <a:endParaRPr lang="fr-FR" sz="2400" dirty="0"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53555" y="2641790"/>
            <a:ext cx="37116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+mj-lt"/>
              </a:rPr>
              <a:t>Offrir aux étudiants la possibilité de connaitre la liste des salles vides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+mj-lt"/>
              </a:rPr>
              <a:t>Connaitre le niveau de fréquentation dans les salles du département.</a:t>
            </a:r>
            <a:endParaRPr lang="fr-FR" sz="2200" dirty="0">
              <a:latin typeface="+mj-lt"/>
            </a:endParaRPr>
          </a:p>
        </p:txBody>
      </p:sp>
      <p:pic>
        <p:nvPicPr>
          <p:cNvPr id="8196" name="Picture 4" descr="https://cdn.discordapp.com/attachments/1304153568961626227/1338870585127731281/image.png?ex=67aca7e6&amp;is=67ab5666&amp;hm=80e248cc21d3bc5d4ecc299c1c55105ae7fc08c5f7e653ea4522bc5b0178d98b&amp;=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1888" r="7100"/>
          <a:stretch/>
        </p:blipFill>
        <p:spPr bwMode="auto">
          <a:xfrm>
            <a:off x="2586282" y="2065867"/>
            <a:ext cx="2961664" cy="43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0" y="1576021"/>
            <a:ext cx="641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Tableaux de bord – idées complémentaires et outil</a:t>
            </a:r>
            <a:endParaRPr lang="fr-FR" sz="2400" dirty="0"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511548" y="4674492"/>
            <a:ext cx="2768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j-lt"/>
              </a:rPr>
              <a:t>Suivi des absences &amp; retards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150367" y="1560563"/>
            <a:ext cx="2131976" cy="2115246"/>
            <a:chOff x="7965831" y="2543689"/>
            <a:chExt cx="1855179" cy="1840621"/>
          </a:xfrm>
        </p:grpSpPr>
        <p:sp>
          <p:nvSpPr>
            <p:cNvPr id="7" name="Rectangle 6"/>
            <p:cNvSpPr/>
            <p:nvPr/>
          </p:nvSpPr>
          <p:spPr>
            <a:xfrm>
              <a:off x="7965832" y="2543690"/>
              <a:ext cx="1855178" cy="18406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16" name="Picture 4" descr="Intégrateur Microsoft Power BI - Solution Décisionnelle Report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02" r="23313"/>
            <a:stretch/>
          </p:blipFill>
          <p:spPr bwMode="auto">
            <a:xfrm>
              <a:off x="7965831" y="2543689"/>
              <a:ext cx="1855178" cy="184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8" name="Picture 6" descr="Icône De Vecteur Linéaire Smartphone Modifiable Avec Contour De Téléphone  Portable Vecteur PNG , Téléphoner, Téléphone Intelligent, Téléphone PNG et  vecteur pour téléchargement gratu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r="14374"/>
          <a:stretch/>
        </p:blipFill>
        <p:spPr bwMode="auto">
          <a:xfrm>
            <a:off x="9666115" y="4070829"/>
            <a:ext cx="1232454" cy="176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3320" name="Picture 8" descr="Pc - Icônes ordinateur gratui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508" y="4070828"/>
            <a:ext cx="1766851" cy="1766851"/>
          </a:xfrm>
          <a:prstGeom prst="roundRect">
            <a:avLst>
              <a:gd name="adj" fmla="val 20537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57215" flipV="1">
            <a:off x="10370647" y="3142702"/>
            <a:ext cx="696380" cy="69638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842785" flipH="1" flipV="1">
            <a:off x="7365684" y="3142700"/>
            <a:ext cx="696380" cy="69638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" name="Picture 2" descr="https://pypi-camo.freetls.fastly.net/902cc808c72f9247a3df377f968721d0ef0c29f0/68747470733a2f2f7261772e67697468756275736572636f6e74656e742e636f6d2f736572656e67696c2f64656570666163652f6d61737465722f69636f6e2f64656570666163652d69636f6e2d6c6162656c65642e706e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21" y="2363925"/>
            <a:ext cx="149288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81783" flipH="1" flipV="1">
            <a:off x="2427126" y="4326301"/>
            <a:ext cx="696380" cy="6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Tests et outil de collaboration</a:t>
            </a:r>
            <a:endParaRPr lang="fr-FR" sz="2400" dirty="0">
              <a:latin typeface="+mj-lt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618920" y="301931"/>
            <a:ext cx="5292439" cy="6252917"/>
            <a:chOff x="6618920" y="301931"/>
            <a:chExt cx="5292439" cy="625291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920" y="326842"/>
              <a:ext cx="5292439" cy="622800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9848729" y="301931"/>
              <a:ext cx="473440" cy="33258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/>
          <a:stretch/>
        </p:blipFill>
        <p:spPr>
          <a:xfrm>
            <a:off x="2488223" y="4180024"/>
            <a:ext cx="3877731" cy="2374824"/>
          </a:xfrm>
          <a:prstGeom prst="rect">
            <a:avLst/>
          </a:prstGeom>
        </p:spPr>
      </p:pic>
      <p:pic>
        <p:nvPicPr>
          <p:cNvPr id="4104" name="Picture 8" descr="Github : tout savoir sur cette plateforme d'hébergement de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92560"/>
            <a:ext cx="3598292" cy="179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Pistes d’amélioration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Court terme</a:t>
            </a:r>
            <a:endParaRPr lang="fr-FR" sz="2400" dirty="0">
              <a:latin typeface="+mj-lt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4989236" y="4252570"/>
            <a:ext cx="6426383" cy="2194561"/>
            <a:chOff x="4989236" y="4252570"/>
            <a:chExt cx="6426383" cy="2194561"/>
          </a:xfrm>
        </p:grpSpPr>
        <p:pic>
          <p:nvPicPr>
            <p:cNvPr id="8" name="Picture 12" descr="MONGO D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31" y="4531124"/>
              <a:ext cx="3115988" cy="1637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nstallation PostgreSQL et Adminer – Lucas Videla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236" y="4252570"/>
              <a:ext cx="1977082" cy="2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1400" flipV="1">
              <a:off x="7284784" y="4539699"/>
              <a:ext cx="696380" cy="696380"/>
            </a:xfrm>
            <a:prstGeom prst="rect">
              <a:avLst/>
            </a:prstGeom>
          </p:spPr>
        </p:pic>
      </p:grpSp>
      <p:grpSp>
        <p:nvGrpSpPr>
          <p:cNvPr id="14" name="Groupe 13"/>
          <p:cNvGrpSpPr/>
          <p:nvPr/>
        </p:nvGrpSpPr>
        <p:grpSpPr>
          <a:xfrm>
            <a:off x="606138" y="2061938"/>
            <a:ext cx="3387527" cy="4493502"/>
            <a:chOff x="606138" y="2061938"/>
            <a:chExt cx="3387527" cy="4493502"/>
          </a:xfrm>
        </p:grpSpPr>
        <p:grpSp>
          <p:nvGrpSpPr>
            <p:cNvPr id="13" name="Groupe 12"/>
            <p:cNvGrpSpPr/>
            <p:nvPr/>
          </p:nvGrpSpPr>
          <p:grpSpPr>
            <a:xfrm>
              <a:off x="1392263" y="2061938"/>
              <a:ext cx="2561197" cy="2194561"/>
              <a:chOff x="761988" y="4105174"/>
              <a:chExt cx="2561197" cy="219456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61988" y="4105175"/>
                <a:ext cx="2561197" cy="2194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Picture 6" descr="MQTT broker - Mon linu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88" y="4105174"/>
                <a:ext cx="2561197" cy="2194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4" descr="Desvendando o Apache Kafka: Uma Jornada Rumo à Eficiência em Processamento  de Dados em Tempo Real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3" b="18741"/>
            <a:stretch/>
          </p:blipFill>
          <p:spPr bwMode="auto">
            <a:xfrm>
              <a:off x="1352057" y="4887888"/>
              <a:ext cx="2641608" cy="166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777346">
              <a:off x="606138" y="4224004"/>
              <a:ext cx="696380" cy="696380"/>
            </a:xfrm>
            <a:prstGeom prst="rect">
              <a:avLst/>
            </a:prstGeom>
          </p:spPr>
        </p:pic>
      </p:grpSp>
      <p:grpSp>
        <p:nvGrpSpPr>
          <p:cNvPr id="20" name="Groupe 19"/>
          <p:cNvGrpSpPr/>
          <p:nvPr/>
        </p:nvGrpSpPr>
        <p:grpSpPr>
          <a:xfrm>
            <a:off x="5751513" y="1806853"/>
            <a:ext cx="5318106" cy="2105689"/>
            <a:chOff x="4924932" y="1769600"/>
            <a:chExt cx="5318106" cy="2105689"/>
          </a:xfrm>
        </p:grpSpPr>
        <p:pic>
          <p:nvPicPr>
            <p:cNvPr id="5122" name="Picture 2" descr="bluetooth icon design can use for web and mobile vecto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932" y="1769600"/>
              <a:ext cx="2105689" cy="210568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e 17"/>
            <p:cNvGrpSpPr/>
            <p:nvPr/>
          </p:nvGrpSpPr>
          <p:grpSpPr>
            <a:xfrm>
              <a:off x="7149567" y="2053003"/>
              <a:ext cx="3093471" cy="1538882"/>
              <a:chOff x="7149567" y="1699060"/>
              <a:chExt cx="3974122" cy="1538882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7452616" y="2283835"/>
                <a:ext cx="29426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fr-FR" sz="2800" dirty="0" err="1" smtClean="0">
                    <a:latin typeface="+mj-lt"/>
                  </a:rPr>
                  <a:t>Pybluez</a:t>
                </a:r>
                <a:endParaRPr lang="fr-FR" sz="2800" dirty="0" smtClean="0">
                  <a:latin typeface="+mj-lt"/>
                </a:endParaRP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latin typeface="+mj-lt"/>
                  </a:rPr>
                  <a:t>Kismet</a:t>
                </a:r>
                <a:endParaRPr lang="fr-FR" sz="2800" dirty="0">
                  <a:latin typeface="+mj-lt"/>
                </a:endParaRP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7149567" y="1699060"/>
                <a:ext cx="39741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latin typeface="+mj-lt"/>
                  </a:rPr>
                  <a:t>Package Python :</a:t>
                </a:r>
                <a:endParaRPr lang="fr-FR" sz="3200" dirty="0">
                  <a:latin typeface="+mj-lt"/>
                </a:endParaRPr>
              </a:p>
            </p:txBody>
          </p:sp>
        </p:grpSp>
      </p:grp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>
          <a:xfrm>
            <a:off x="10266059" y="625821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Pistes d’amélioration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Long terme</a:t>
            </a:r>
            <a:endParaRPr lang="fr-FR" sz="2400" dirty="0">
              <a:latin typeface="+mj-lt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7469168" y="3214914"/>
            <a:ext cx="3544945" cy="2532183"/>
            <a:chOff x="8128592" y="4095750"/>
            <a:chExt cx="3544945" cy="2532183"/>
          </a:xfrm>
        </p:grpSpPr>
        <p:pic>
          <p:nvPicPr>
            <p:cNvPr id="6148" name="Picture 4" descr="Audiophonics - Boîtier Aluminium pour Raspberry Pi 4 Noi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1354" y="4095750"/>
              <a:ext cx="2532183" cy="253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5589">
              <a:off x="8128592" y="4814958"/>
              <a:ext cx="696380" cy="696380"/>
            </a:xfrm>
            <a:prstGeom prst="rect">
              <a:avLst/>
            </a:prstGeom>
          </p:spPr>
        </p:pic>
      </p:grpSp>
      <p:pic>
        <p:nvPicPr>
          <p:cNvPr id="6150" name="Picture 6" descr="Contacts - Génie Mécanique et Productiq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870" y="930911"/>
            <a:ext cx="2581354" cy="269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299544" y="3857059"/>
            <a:ext cx="281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Estimation de la fréquentation</a:t>
            </a:r>
            <a:endParaRPr lang="fr-FR" sz="2400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99544" y="4688056"/>
            <a:ext cx="290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j-lt"/>
              </a:rPr>
              <a:t>Monitoring d’évènement</a:t>
            </a:r>
            <a:endParaRPr lang="fr-FR" sz="24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61517" y="2614346"/>
            <a:ext cx="42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Implémentation d’algorithme de classification supervisée et non supervisée :</a:t>
            </a:r>
          </a:p>
        </p:txBody>
      </p:sp>
      <p:pic>
        <p:nvPicPr>
          <p:cNvPr id="6154" name="Picture 10" descr="R Package for internal usage - Released for everyo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15914" r="20205" b="13618"/>
          <a:stretch/>
        </p:blipFill>
        <p:spPr bwMode="auto">
          <a:xfrm>
            <a:off x="685801" y="2614346"/>
            <a:ext cx="1981436" cy="2110425"/>
          </a:xfrm>
          <a:prstGeom prst="roundRect">
            <a:avLst>
              <a:gd name="adj" fmla="val 225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038624" y="2496754"/>
            <a:ext cx="5829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Synthèse des savoirs et connaissances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Ce projet = une chance</a:t>
            </a:r>
            <a:endParaRPr lang="fr-F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Manque de temps / d’organisation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29" y="2314513"/>
            <a:ext cx="3042137" cy="30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r>
              <a:rPr lang="fr-FR" dirty="0" smtClean="0"/>
              <a:t>Merci pour votre attention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834336"/>
            <a:ext cx="6603023" cy="3649133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+mj-lt"/>
              </a:rPr>
              <a:t>Contexte </a:t>
            </a:r>
          </a:p>
          <a:p>
            <a:r>
              <a:rPr lang="fr-FR" sz="2800" dirty="0" smtClean="0">
                <a:latin typeface="+mj-lt"/>
              </a:rPr>
              <a:t>Recherches &amp; Veille technique</a:t>
            </a:r>
          </a:p>
          <a:p>
            <a:r>
              <a:rPr lang="fr-FR" sz="2800" dirty="0" smtClean="0">
                <a:latin typeface="+mj-lt"/>
              </a:rPr>
              <a:t>Architecture de la chaine décisionnelle </a:t>
            </a:r>
          </a:p>
          <a:p>
            <a:r>
              <a:rPr lang="fr-FR" sz="2800" dirty="0" smtClean="0">
                <a:latin typeface="+mj-lt"/>
              </a:rPr>
              <a:t>Aspects techniques </a:t>
            </a:r>
            <a:endParaRPr lang="fr-FR" sz="2800" dirty="0">
              <a:latin typeface="+mj-lt"/>
            </a:endParaRPr>
          </a:p>
          <a:p>
            <a:r>
              <a:rPr lang="fr-FR" sz="2800" dirty="0" smtClean="0">
                <a:latin typeface="+mj-lt"/>
              </a:rPr>
              <a:t>Pistes d’amélioration</a:t>
            </a:r>
          </a:p>
          <a:p>
            <a:r>
              <a:rPr lang="fr-FR" sz="2800" dirty="0" smtClean="0">
                <a:latin typeface="+mj-lt"/>
              </a:rPr>
              <a:t>Conclusion</a:t>
            </a:r>
            <a:endParaRPr lang="fr-FR" sz="28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85801" y="1846059"/>
            <a:ext cx="5178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2 SAE transversales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Analyse et Conception d’un outil décisionnel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Développement et test d’un outil décisionnel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5801" y="4447067"/>
            <a:ext cx="3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j-lt"/>
              </a:rPr>
              <a:t>Outil décisionnel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91591" y="4970287"/>
            <a:ext cx="14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j-lt"/>
              </a:rPr>
              <a:t>Collecte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69504" y="4970287"/>
            <a:ext cx="21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j-lt"/>
              </a:rPr>
              <a:t>Traitement</a:t>
            </a:r>
          </a:p>
        </p:txBody>
      </p:sp>
      <p:cxnSp>
        <p:nvCxnSpPr>
          <p:cNvPr id="12" name="Connecteur droit avec flèche 11"/>
          <p:cNvCxnSpPr>
            <a:stCxn id="9" idx="3"/>
            <a:endCxn id="10" idx="1"/>
          </p:cNvCxnSpPr>
          <p:nvPr/>
        </p:nvCxnSpPr>
        <p:spPr>
          <a:xfrm>
            <a:off x="2567355" y="5231897"/>
            <a:ext cx="602149" cy="0"/>
          </a:xfrm>
          <a:prstGeom prst="straightConnector1">
            <a:avLst/>
          </a:prstGeom>
          <a:ln w="57150">
            <a:solidFill>
              <a:srgbClr val="FFC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IUT de Met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04" y="1821885"/>
            <a:ext cx="4191539" cy="25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5947870" y="4970287"/>
            <a:ext cx="14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j-lt"/>
              </a:rPr>
              <a:t>Stockage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25783" y="4970287"/>
            <a:ext cx="217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j-lt"/>
              </a:rPr>
              <a:t>Visualisation</a:t>
            </a:r>
          </a:p>
        </p:txBody>
      </p:sp>
      <p:cxnSp>
        <p:nvCxnSpPr>
          <p:cNvPr id="17" name="Connecteur droit avec flèche 16"/>
          <p:cNvCxnSpPr>
            <a:stCxn id="15" idx="3"/>
            <a:endCxn id="16" idx="1"/>
          </p:cNvCxnSpPr>
          <p:nvPr/>
        </p:nvCxnSpPr>
        <p:spPr>
          <a:xfrm>
            <a:off x="7423634" y="5231897"/>
            <a:ext cx="602149" cy="0"/>
          </a:xfrm>
          <a:prstGeom prst="straightConnector1">
            <a:avLst/>
          </a:prstGeom>
          <a:ln w="57150">
            <a:solidFill>
              <a:srgbClr val="FFC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0" idx="3"/>
            <a:endCxn id="15" idx="1"/>
          </p:cNvCxnSpPr>
          <p:nvPr/>
        </p:nvCxnSpPr>
        <p:spPr>
          <a:xfrm>
            <a:off x="5345721" y="5231897"/>
            <a:ext cx="602149" cy="0"/>
          </a:xfrm>
          <a:prstGeom prst="straightConnector1">
            <a:avLst/>
          </a:prstGeom>
          <a:ln w="57150">
            <a:solidFill>
              <a:srgbClr val="FFC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recherches</a:t>
            </a:r>
            <a:endParaRPr lang="fr-FR" dirty="0"/>
          </a:p>
        </p:txBody>
      </p:sp>
      <p:pic>
        <p:nvPicPr>
          <p:cNvPr id="1026" name="Picture 2" descr="Flux Vision Orange - Gece | Institut d'études et de sond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59" y="1406095"/>
            <a:ext cx="2429852" cy="24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oxx France, 10 ans, l'âge de se poser quelques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949" y="10848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463859" y="2196679"/>
            <a:ext cx="5287654" cy="3278537"/>
            <a:chOff x="1151792" y="3684145"/>
            <a:chExt cx="3639038" cy="2183256"/>
          </a:xfrm>
        </p:grpSpPr>
        <p:sp>
          <p:nvSpPr>
            <p:cNvPr id="4" name="Rectangle 3"/>
            <p:cNvSpPr/>
            <p:nvPr/>
          </p:nvSpPr>
          <p:spPr>
            <a:xfrm>
              <a:off x="1151793" y="3684145"/>
              <a:ext cx="3639037" cy="2183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0" name="Picture 6" descr="DataGrandEs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792" y="3689175"/>
              <a:ext cx="3639038" cy="217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Les compétences à l'ère 4.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41" y="4024465"/>
            <a:ext cx="5020865" cy="22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décisionnelle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000" y="2065867"/>
            <a:ext cx="7200000" cy="4320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décisionnelle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000" y="2065867"/>
            <a:ext cx="7200000" cy="4320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43617" y="2208739"/>
            <a:ext cx="3899022" cy="2755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Navigation </a:t>
            </a:r>
            <a:r>
              <a:rPr lang="fr-FR" sz="2000" dirty="0">
                <a:latin typeface="+mj-lt"/>
              </a:rPr>
              <a:t>dans </a:t>
            </a:r>
            <a:r>
              <a:rPr lang="fr-FR" sz="2000" dirty="0" smtClean="0">
                <a:latin typeface="+mj-lt"/>
              </a:rPr>
              <a:t>l’arborescence de fichiers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Edition de fichier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Exécution de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</a:rPr>
              <a:t>Gestion de package</a:t>
            </a:r>
            <a:endParaRPr lang="fr-FR" sz="2000" dirty="0">
              <a:latin typeface="+mj-lt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Aspects techniques</a:t>
            </a:r>
            <a:endParaRPr lang="fr-FR" dirty="0"/>
          </a:p>
        </p:txBody>
      </p:sp>
      <p:pic>
        <p:nvPicPr>
          <p:cNvPr id="14338" name="Picture 2" descr="Looking for the Best Raspberry Pi System? Try Twister OS – Raspberry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9" y="1977906"/>
            <a:ext cx="5021054" cy="33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Voici pourquoi vous devriez vous intéresser à Linux en 20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9737" r="32927" b="13318"/>
          <a:stretch/>
        </p:blipFill>
        <p:spPr bwMode="auto">
          <a:xfrm>
            <a:off x="5476275" y="3434173"/>
            <a:ext cx="1973663" cy="24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43618" y="1977906"/>
            <a:ext cx="36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Lignes de commandes :</a:t>
            </a:r>
            <a:endParaRPr lang="fr-FR" sz="2400" dirty="0">
              <a:latin typeface="+mj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Station de collecte</a:t>
            </a:r>
            <a:endParaRPr lang="fr-FR" sz="2400" dirty="0">
              <a:latin typeface="+mj-lt"/>
            </a:endParaRPr>
          </a:p>
        </p:txBody>
      </p:sp>
      <p:pic>
        <p:nvPicPr>
          <p:cNvPr id="1026" name="Picture 2" descr="Grove - Sound Sensor | Seeed Studio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6" y="2720240"/>
            <a:ext cx="1560636" cy="11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ve - Temperature&amp;Humidity Sensor(DHT20) | Seeed Studio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8" y="3977384"/>
            <a:ext cx="1746149" cy="13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étecteur de présence PIR Grove 101020793 - Gotron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5" y="5405728"/>
            <a:ext cx="1296377" cy="12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>
            <a:stCxn id="1026" idx="3"/>
          </p:cNvCxnSpPr>
          <p:nvPr/>
        </p:nvCxnSpPr>
        <p:spPr>
          <a:xfrm>
            <a:off x="1954882" y="3303621"/>
            <a:ext cx="1077055" cy="809403"/>
          </a:xfrm>
          <a:prstGeom prst="line">
            <a:avLst/>
          </a:prstGeom>
          <a:ln w="28575">
            <a:solidFill>
              <a:srgbClr val="FFCB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30" idx="3"/>
          </p:cNvCxnSpPr>
          <p:nvPr/>
        </p:nvCxnSpPr>
        <p:spPr>
          <a:xfrm flipV="1">
            <a:off x="1822752" y="5538252"/>
            <a:ext cx="1209185" cy="515665"/>
          </a:xfrm>
          <a:prstGeom prst="line">
            <a:avLst/>
          </a:prstGeom>
          <a:ln w="28575">
            <a:solidFill>
              <a:srgbClr val="FFCB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28" idx="3"/>
            <a:endCxn id="2050" idx="1"/>
          </p:cNvCxnSpPr>
          <p:nvPr/>
        </p:nvCxnSpPr>
        <p:spPr>
          <a:xfrm>
            <a:off x="2047637" y="4632190"/>
            <a:ext cx="915215" cy="247134"/>
          </a:xfrm>
          <a:prstGeom prst="line">
            <a:avLst/>
          </a:prstGeom>
          <a:ln w="28575">
            <a:solidFill>
              <a:srgbClr val="FFCB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aspberry Pi 3 Model B, Quad Core CPU 1.2 GHz, 1 GB RAM : Amazon.fr:  Informatiq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52" y="3554877"/>
            <a:ext cx="4444451" cy="26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1400" flipV="1">
            <a:off x="7605564" y="2895370"/>
            <a:ext cx="696380" cy="696380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8547403" y="1515820"/>
            <a:ext cx="2561197" cy="2647007"/>
            <a:chOff x="8547403" y="1515820"/>
            <a:chExt cx="2561197" cy="2647007"/>
          </a:xfrm>
        </p:grpSpPr>
        <p:grpSp>
          <p:nvGrpSpPr>
            <p:cNvPr id="5" name="Groupe 4"/>
            <p:cNvGrpSpPr/>
            <p:nvPr/>
          </p:nvGrpSpPr>
          <p:grpSpPr>
            <a:xfrm>
              <a:off x="8547403" y="1968267"/>
              <a:ext cx="2561197" cy="2194560"/>
              <a:chOff x="8185707" y="4449076"/>
              <a:chExt cx="2561197" cy="2194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8185707" y="4449076"/>
                <a:ext cx="2551176" cy="2194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54" name="Picture 6" descr="MQTT broker - Mon linux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5707" y="4449076"/>
                <a:ext cx="2561197" cy="2194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ZoneTexte 28"/>
            <p:cNvSpPr txBox="1"/>
            <p:nvPr/>
          </p:nvSpPr>
          <p:spPr>
            <a:xfrm>
              <a:off x="8700608" y="1515820"/>
              <a:ext cx="226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Topic MQTT</a:t>
              </a:r>
              <a:endParaRPr lang="fr-FR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40388" y="1700486"/>
            <a:ext cx="2889378" cy="1764501"/>
            <a:chOff x="3740388" y="1700486"/>
            <a:chExt cx="2889378" cy="1764501"/>
          </a:xfrm>
        </p:grpSpPr>
        <p:pic>
          <p:nvPicPr>
            <p:cNvPr id="1032" name="Picture 8" descr="pandas (software) - Wikipedi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388" y="1700486"/>
              <a:ext cx="2889378" cy="1170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4944450" y="2960860"/>
              <a:ext cx="481253" cy="504127"/>
              <a:chOff x="6107228" y="2766611"/>
              <a:chExt cx="481253" cy="504127"/>
            </a:xfrm>
          </p:grpSpPr>
          <p:sp>
            <p:nvSpPr>
              <p:cNvPr id="36" name="Flèche droite 35"/>
              <p:cNvSpPr/>
              <p:nvPr/>
            </p:nvSpPr>
            <p:spPr>
              <a:xfrm rot="16200000">
                <a:off x="5933597" y="2940242"/>
                <a:ext cx="504127" cy="156865"/>
              </a:xfrm>
              <a:prstGeom prst="rightArrow">
                <a:avLst>
                  <a:gd name="adj1" fmla="val 12223"/>
                  <a:gd name="adj2" fmla="val 67435"/>
                </a:avLst>
              </a:prstGeom>
              <a:solidFill>
                <a:srgbClr val="FFCC66"/>
              </a:solidFill>
              <a:ln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Flèche droite 36"/>
              <p:cNvSpPr/>
              <p:nvPr/>
            </p:nvSpPr>
            <p:spPr>
              <a:xfrm rot="5400000">
                <a:off x="6257985" y="2940242"/>
                <a:ext cx="504127" cy="156865"/>
              </a:xfrm>
              <a:prstGeom prst="rightArrow">
                <a:avLst>
                  <a:gd name="adj1" fmla="val 12223"/>
                  <a:gd name="adj2" fmla="val 67435"/>
                </a:avLst>
              </a:prstGeom>
              <a:solidFill>
                <a:srgbClr val="FFCC66"/>
              </a:solidFill>
              <a:ln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" name="Groupe 29"/>
          <p:cNvGrpSpPr/>
          <p:nvPr/>
        </p:nvGrpSpPr>
        <p:grpSpPr>
          <a:xfrm>
            <a:off x="8547403" y="4694566"/>
            <a:ext cx="2950802" cy="1895541"/>
            <a:chOff x="8547403" y="4694566"/>
            <a:chExt cx="2950802" cy="1895541"/>
          </a:xfrm>
        </p:grpSpPr>
        <p:pic>
          <p:nvPicPr>
            <p:cNvPr id="2052" name="Picture 4" descr="Desvendando o Apache Kafka: Uma Jornada Rumo à Eficiência em Processamento  de Dados em Tempo Real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3" b="18741"/>
            <a:stretch/>
          </p:blipFill>
          <p:spPr bwMode="auto">
            <a:xfrm>
              <a:off x="8547403" y="4922555"/>
              <a:ext cx="2641608" cy="166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e 26"/>
            <p:cNvGrpSpPr/>
            <p:nvPr/>
          </p:nvGrpSpPr>
          <p:grpSpPr>
            <a:xfrm>
              <a:off x="11042228" y="4694566"/>
              <a:ext cx="455977" cy="455977"/>
              <a:chOff x="11004818" y="1273744"/>
              <a:chExt cx="455977" cy="455977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1004818" y="1273744"/>
                <a:ext cx="455977" cy="4559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9" name="Picture 14" descr="Point d'interrogation — Wikipédia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6146" y="1324287"/>
                <a:ext cx="273322" cy="354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>
          <a:xfrm>
            <a:off x="11406878" y="615592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technique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5801" y="1576021"/>
            <a:ext cx="3974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Station de traitement et intégration de données</a:t>
            </a:r>
            <a:endParaRPr lang="fr-FR" sz="2400" dirty="0">
              <a:latin typeface="+mj-lt"/>
            </a:endParaRPr>
          </a:p>
        </p:txBody>
      </p:sp>
      <p:pic>
        <p:nvPicPr>
          <p:cNvPr id="2050" name="Picture 2" descr="https://pypi-camo.freetls.fastly.net/902cc808c72f9247a3df377f968721d0ef0c29f0/68747470733a2f2f7261772e67697468756275736572636f6e74656e742e636f6d2f736572656e67696c2f64656570666163652f6d61737465722f69636f6e2f64656570666163652d69636f6e2d6c6162656c656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34" y="911503"/>
            <a:ext cx="149288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400" flipV="1">
            <a:off x="4064722" y="3972502"/>
            <a:ext cx="696380" cy="69638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400" flipV="1">
            <a:off x="7959829" y="3972502"/>
            <a:ext cx="696380" cy="696380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6107228" y="2766611"/>
            <a:ext cx="481253" cy="504127"/>
            <a:chOff x="6107228" y="2766611"/>
            <a:chExt cx="481253" cy="504127"/>
          </a:xfrm>
        </p:grpSpPr>
        <p:sp>
          <p:nvSpPr>
            <p:cNvPr id="16" name="Flèche droite 15"/>
            <p:cNvSpPr/>
            <p:nvPr/>
          </p:nvSpPr>
          <p:spPr>
            <a:xfrm rot="16200000">
              <a:off x="5933597" y="2940242"/>
              <a:ext cx="504127" cy="156865"/>
            </a:xfrm>
            <a:prstGeom prst="rightArrow">
              <a:avLst>
                <a:gd name="adj1" fmla="val 12223"/>
                <a:gd name="adj2" fmla="val 67435"/>
              </a:avLst>
            </a:prstGeom>
            <a:solidFill>
              <a:srgbClr val="FFCC66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droite 16"/>
            <p:cNvSpPr/>
            <p:nvPr/>
          </p:nvSpPr>
          <p:spPr>
            <a:xfrm rot="5400000">
              <a:off x="6257985" y="2940242"/>
              <a:ext cx="504127" cy="156865"/>
            </a:xfrm>
            <a:prstGeom prst="rightArrow">
              <a:avLst>
                <a:gd name="adj1" fmla="val 12223"/>
                <a:gd name="adj2" fmla="val 67435"/>
              </a:avLst>
            </a:prstGeom>
            <a:solidFill>
              <a:srgbClr val="FFCC66"/>
            </a:solidFill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230124" y="3402947"/>
            <a:ext cx="2262305" cy="2563893"/>
            <a:chOff x="5230124" y="3402947"/>
            <a:chExt cx="2262305" cy="2563893"/>
          </a:xfrm>
        </p:grpSpPr>
        <p:pic>
          <p:nvPicPr>
            <p:cNvPr id="2056" name="Picture 8" descr="Composition de base d'un ordinateur - Cours Informatique Gratui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998" y="3402947"/>
              <a:ext cx="2194561" cy="2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5230124" y="5597508"/>
              <a:ext cx="226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Station de traitement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9028139" y="3402947"/>
            <a:ext cx="2262305" cy="2563893"/>
            <a:chOff x="9028139" y="3402947"/>
            <a:chExt cx="2262305" cy="2563893"/>
          </a:xfrm>
        </p:grpSpPr>
        <p:pic>
          <p:nvPicPr>
            <p:cNvPr id="2058" name="Picture 10" descr="Installation PostgreSQL et Adminer – Lucas Videla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0751" y="3402947"/>
              <a:ext cx="1977082" cy="2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/>
            <p:cNvSpPr txBox="1"/>
            <p:nvPr/>
          </p:nvSpPr>
          <p:spPr>
            <a:xfrm>
              <a:off x="9028139" y="5597508"/>
              <a:ext cx="226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Base de données</a:t>
              </a:r>
              <a:endParaRPr lang="fr-FR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000630" y="3402948"/>
            <a:ext cx="2561197" cy="2563892"/>
            <a:chOff x="1000630" y="3402948"/>
            <a:chExt cx="2561197" cy="2563892"/>
          </a:xfrm>
        </p:grpSpPr>
        <p:grpSp>
          <p:nvGrpSpPr>
            <p:cNvPr id="8" name="Groupe 7"/>
            <p:cNvGrpSpPr/>
            <p:nvPr/>
          </p:nvGrpSpPr>
          <p:grpSpPr>
            <a:xfrm>
              <a:off x="1000630" y="3402948"/>
              <a:ext cx="2561197" cy="2194560"/>
              <a:chOff x="8185707" y="4449076"/>
              <a:chExt cx="2561197" cy="21945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185707" y="4449076"/>
                <a:ext cx="2551176" cy="2194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" name="Picture 6" descr="MQTT broker - Mon linux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5707" y="4449076"/>
                <a:ext cx="2561197" cy="2194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ZoneTexte 22"/>
            <p:cNvSpPr txBox="1"/>
            <p:nvPr/>
          </p:nvSpPr>
          <p:spPr>
            <a:xfrm>
              <a:off x="1145065" y="5597508"/>
              <a:ext cx="2262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Topic MQTT</a:t>
              </a:r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9085775" y="1273744"/>
            <a:ext cx="2375020" cy="1356256"/>
            <a:chOff x="9085775" y="1273744"/>
            <a:chExt cx="2375020" cy="1356256"/>
          </a:xfrm>
        </p:grpSpPr>
        <p:pic>
          <p:nvPicPr>
            <p:cNvPr id="2060" name="Picture 12" descr="MONGO DB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775" y="1501733"/>
              <a:ext cx="2147032" cy="112826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e 23"/>
            <p:cNvGrpSpPr/>
            <p:nvPr/>
          </p:nvGrpSpPr>
          <p:grpSpPr>
            <a:xfrm>
              <a:off x="11004818" y="1273744"/>
              <a:ext cx="455977" cy="455977"/>
              <a:chOff x="9698691" y="357152"/>
              <a:chExt cx="921194" cy="921194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9698691" y="357152"/>
                <a:ext cx="921194" cy="9211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2" name="Picture 14" descr="Point d'interrogation — Wikipédia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3197" y="459262"/>
                <a:ext cx="552183" cy="716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10266059" y="616164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813</TotalTime>
  <Words>314</Words>
  <Application>Microsoft Office PowerPoint</Application>
  <PresentationFormat>Grand écran</PresentationFormat>
  <Paragraphs>99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Céleste</vt:lpstr>
      <vt:lpstr>Analyse, conception, développement et test d’un outil décisionnel</vt:lpstr>
      <vt:lpstr>sommaire</vt:lpstr>
      <vt:lpstr>contexte</vt:lpstr>
      <vt:lpstr>recherches</vt:lpstr>
      <vt:lpstr>Chaine décisionnelle</vt:lpstr>
      <vt:lpstr>Chaine décisionnelle</vt:lpstr>
      <vt:lpstr>Présentation PowerPoint</vt:lpstr>
      <vt:lpstr>Aspects techniques</vt:lpstr>
      <vt:lpstr>Aspect technique</vt:lpstr>
      <vt:lpstr>Aspects techniques</vt:lpstr>
      <vt:lpstr>Aspects techniques</vt:lpstr>
      <vt:lpstr>Aspects techniques</vt:lpstr>
      <vt:lpstr>Aspects techniques</vt:lpstr>
      <vt:lpstr>Aspects techniques</vt:lpstr>
      <vt:lpstr>Aspects techniques</vt:lpstr>
      <vt:lpstr>Pistes d’amélioration</vt:lpstr>
      <vt:lpstr>Pistes d’amélioration</vt:lpstr>
      <vt:lpstr>Conclusion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conception d’un outil décisionnel</dc:title>
  <dc:creator>viviert1</dc:creator>
  <cp:lastModifiedBy>viviert1</cp:lastModifiedBy>
  <cp:revision>79</cp:revision>
  <dcterms:created xsi:type="dcterms:W3CDTF">2025-02-10T16:03:02Z</dcterms:created>
  <dcterms:modified xsi:type="dcterms:W3CDTF">2025-02-12T10:11:59Z</dcterms:modified>
</cp:coreProperties>
</file>