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9" r:id="rId1"/>
  </p:sldMasterIdLst>
  <p:sldIdLst>
    <p:sldId id="265"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6E697"/>
    <a:srgbClr val="E6B91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17" autoAdjust="0"/>
    <p:restoredTop sz="94660"/>
  </p:normalViewPr>
  <p:slideViewPr>
    <p:cSldViewPr snapToGrid="0">
      <p:cViewPr>
        <p:scale>
          <a:sx n="20" d="100"/>
          <a:sy n="20" d="100"/>
        </p:scale>
        <p:origin x="-1068" y="-78"/>
      </p:cViewPr>
      <p:guideLst>
        <p:guide orient="horz" pos="10368"/>
        <p:guide pos="13824"/>
      </p:guideLst>
    </p:cSldViewPr>
  </p:slideViewPr>
  <p:notesTextViewPr>
    <p:cViewPr>
      <p:scale>
        <a:sx n="1" d="1"/>
        <a:sy n="1" d="1"/>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AC8D461-29C2-C072-2017-E9519E3D61D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xmlns="" id="{B3DB0E1D-6DEA-6EBA-6802-A6D08D1A81ED}"/>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xmlns="" id="{DF5FB2C6-8431-DCB8-1831-91EC4C74AC47}"/>
              </a:ext>
            </a:extLst>
          </p:cNvPr>
          <p:cNvSpPr>
            <a:spLocks noGrp="1"/>
          </p:cNvSpPr>
          <p:nvPr>
            <p:ph type="sldNum" sz="quarter" idx="12"/>
          </p:nvPr>
        </p:nvSpPr>
        <p:spPr/>
        <p:txBody>
          <a:bodyPr/>
          <a:lstStyle/>
          <a:p>
            <a:fld id="{8BCC0A4E-6467-458A-B491-26A25FFF7C3E}" type="slidenum">
              <a:rPr lang="en-US" altLang="en-US" smtClean="0"/>
              <a:pPr/>
              <a:t>‹#›</a:t>
            </a:fld>
            <a:endParaRPr lang="en-US" altLang="en-US"/>
          </a:p>
        </p:txBody>
      </p:sp>
    </p:spTree>
    <p:extLst>
      <p:ext uri="{BB962C8B-B14F-4D97-AF65-F5344CB8AC3E}">
        <p14:creationId xmlns:p14="http://schemas.microsoft.com/office/powerpoint/2010/main" xmlns="" val="10086434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46DE91-6E41-C2D2-9F97-D2D31FF85A26}"/>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4DB169C-D759-ED01-7601-00F0BB7413D4}"/>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87E1CD-8D46-F0AC-507B-EC651C7A7EDE}"/>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xmlns="" id="{7D337A77-6A60-FBEA-1AE9-805343D6AA26}"/>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xmlns="" id="{ADDFE60E-A49C-CDA2-320C-ED12C9297B83}"/>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A580C7A7-4EF6-4811-BAB2-DEB6AF3AD58C}" type="slidenum">
              <a:rPr lang="en-US" altLang="en-US" smtClean="0"/>
              <a:pPr/>
              <a:t>‹#›</a:t>
            </a:fld>
            <a:endParaRPr lang="en-US" altLang="en-US" sz="1100">
              <a:solidFill>
                <a:srgbClr val="000000"/>
              </a:solidFill>
            </a:endParaRPr>
          </a:p>
        </p:txBody>
      </p:sp>
    </p:spTree>
    <p:extLst>
      <p:ext uri="{BB962C8B-B14F-4D97-AF65-F5344CB8AC3E}">
        <p14:creationId xmlns:p14="http://schemas.microsoft.com/office/powerpoint/2010/main" xmlns="" val="2131724465"/>
      </p:ext>
    </p:extLst>
  </p:cSld>
  <p:clrMap bg1="lt1" tx1="dk1" bg2="lt2" tx2="dk2" accent1="accent1" accent2="accent2" accent3="accent3" accent4="accent4" accent5="accent5" accent6="accent6" hlink="hlink" folHlink="folHlink"/>
  <p:sldLayoutIdLst>
    <p:sldLayoutId id="2147484316" r:id="rId1"/>
  </p:sldLayoutIdLst>
  <p:hf sldNum="0"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google.com/url?sa=i&amp;rct=j&amp;q=&amp;esrc=s&amp;source=images&amp;cd=&amp;ved=2ahUKEwiAgZWSwozjAhXLtI8KHVrTB4sQjRx6BAgBEAU&amp;url=/url?sa=i&amp;rct=j&amp;q=&amp;esrc=s&amp;source=images&amp;cd=&amp;ved=&amp;url=http://www.srmuniv.ac.in/&amp;psig=AOvVaw08NJQjl6w6Efcy18aQ1CW3&amp;ust=1561822981024460&amp;psig=AOvVaw08NJQjl6w6Efcy18aQ1CW3&amp;ust=1561822981024460"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 result for SRM LOGO">
            <a:hlinkClick r:id="rId2"/>
            <a:extLst>
              <a:ext uri="{FF2B5EF4-FFF2-40B4-BE49-F238E27FC236}">
                <a16:creationId xmlns:a16="http://schemas.microsoft.com/office/drawing/2014/main" xmlns="" id="{910E3775-065A-6BA6-EAB5-30E846FAA50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998834"/>
            <a:ext cx="7132320" cy="39735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4339" name="TextBox 2">
            <a:extLst>
              <a:ext uri="{FF2B5EF4-FFF2-40B4-BE49-F238E27FC236}">
                <a16:creationId xmlns:a16="http://schemas.microsoft.com/office/drawing/2014/main" xmlns="" id="{CB200D9E-303A-BD8D-4462-A5DBA63EEEE9}"/>
              </a:ext>
            </a:extLst>
          </p:cNvPr>
          <p:cNvSpPr txBox="1">
            <a:spLocks noChangeArrowheads="1"/>
          </p:cNvSpPr>
          <p:nvPr/>
        </p:nvSpPr>
        <p:spPr bwMode="auto">
          <a:xfrm>
            <a:off x="4526280" y="687016"/>
            <a:ext cx="38158607" cy="4385816"/>
          </a:xfrm>
          <a:prstGeom prst="rect">
            <a:avLst/>
          </a:prstGeom>
          <a:no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algn="ctr" eaLnBrk="1" hangingPunct="1">
              <a:spcBef>
                <a:spcPct val="0"/>
              </a:spcBef>
              <a:buClrTx/>
              <a:buSzTx/>
              <a:buFontTx/>
              <a:buNone/>
            </a:pPr>
            <a:r>
              <a:rPr lang="en-IN" altLang="en-US" sz="9600" b="1" dirty="0">
                <a:solidFill>
                  <a:schemeClr val="tx1"/>
                </a:solidFill>
                <a:latin typeface="Times New Roman" panose="02020603050405020304" pitchFamily="18" charset="0"/>
                <a:cs typeface="Times New Roman" panose="02020603050405020304" pitchFamily="18" charset="0"/>
              </a:rPr>
              <a:t>  </a:t>
            </a:r>
            <a:r>
              <a:rPr lang="en-IN" altLang="en-US" sz="9200" b="1" dirty="0">
                <a:solidFill>
                  <a:schemeClr val="tx1"/>
                </a:solidFill>
                <a:latin typeface="Times New Roman" panose="02020603050405020304" pitchFamily="18" charset="0"/>
                <a:cs typeface="Times New Roman" panose="02020603050405020304" pitchFamily="18" charset="0"/>
              </a:rPr>
              <a:t>MULTICLASS BREAST CANCER CLASSIFICATION USING  BC-CCN</a:t>
            </a:r>
            <a:endParaRPr lang="en-IN" altLang="en-US" sz="92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IN" altLang="en-US" sz="6100" dirty="0">
                <a:solidFill>
                  <a:schemeClr val="tx1"/>
                </a:solidFill>
                <a:latin typeface="Times New Roman" panose="02020603050405020304" pitchFamily="18" charset="0"/>
                <a:cs typeface="Times New Roman" panose="02020603050405020304" pitchFamily="18" charset="0"/>
              </a:rPr>
              <a:t>Vivek Reddy(RA2011004010331), Siva Sankar(RA2011004010</a:t>
            </a:r>
            <a:r>
              <a:rPr lang="en-US" altLang="en-US" sz="6100" dirty="0">
                <a:solidFill>
                  <a:schemeClr val="tx1"/>
                </a:solidFill>
                <a:latin typeface="Times New Roman" panose="02020603050405020304" pitchFamily="18" charset="0"/>
                <a:cs typeface="Times New Roman" panose="02020603050405020304" pitchFamily="18" charset="0"/>
              </a:rPr>
              <a:t>153</a:t>
            </a:r>
            <a:r>
              <a:rPr lang="en-IN" altLang="en-US" sz="6100" dirty="0">
                <a:solidFill>
                  <a:schemeClr val="tx1"/>
                </a:solidFill>
                <a:latin typeface="Times New Roman" panose="02020603050405020304" pitchFamily="18" charset="0"/>
                <a:cs typeface="Times New Roman" panose="02020603050405020304" pitchFamily="18" charset="0"/>
              </a:rPr>
              <a:t>) </a:t>
            </a:r>
          </a:p>
          <a:p>
            <a:pPr algn="ctr" eaLnBrk="1" hangingPunct="1">
              <a:spcBef>
                <a:spcPct val="0"/>
              </a:spcBef>
              <a:buClrTx/>
              <a:buSzTx/>
              <a:buFontTx/>
              <a:buNone/>
            </a:pPr>
            <a:r>
              <a:rPr lang="en-IN" altLang="en-US" sz="6100" dirty="0">
                <a:solidFill>
                  <a:schemeClr val="tx1"/>
                </a:solidFill>
                <a:latin typeface="Times New Roman" panose="02020603050405020304" pitchFamily="18" charset="0"/>
                <a:cs typeface="Times New Roman" panose="02020603050405020304" pitchFamily="18" charset="0"/>
              </a:rPr>
              <a:t>Under the guidance of  </a:t>
            </a:r>
            <a:r>
              <a:rPr lang="en-IN" altLang="en-US" sz="6100" dirty="0" err="1">
                <a:solidFill>
                  <a:schemeClr val="tx1"/>
                </a:solidFill>
                <a:latin typeface="Times New Roman" panose="02020603050405020304" pitchFamily="18" charset="0"/>
                <a:cs typeface="Times New Roman" panose="02020603050405020304" pitchFamily="18" charset="0"/>
              </a:rPr>
              <a:t>Dr.</a:t>
            </a:r>
            <a:r>
              <a:rPr lang="en-IN" altLang="en-US" sz="6100" dirty="0">
                <a:solidFill>
                  <a:schemeClr val="tx1"/>
                </a:solidFill>
                <a:latin typeface="Times New Roman" panose="02020603050405020304" pitchFamily="18" charset="0"/>
                <a:cs typeface="Times New Roman" panose="02020603050405020304" pitchFamily="18" charset="0"/>
              </a:rPr>
              <a:t> </a:t>
            </a:r>
            <a:r>
              <a:rPr lang="en-IN" altLang="en-US" sz="6100" dirty="0" err="1">
                <a:solidFill>
                  <a:schemeClr val="tx1"/>
                </a:solidFill>
                <a:latin typeface="Times New Roman" panose="02020603050405020304" pitchFamily="18" charset="0"/>
                <a:cs typeface="Times New Roman" panose="02020603050405020304" pitchFamily="18" charset="0"/>
              </a:rPr>
              <a:t>A.Jaba</a:t>
            </a:r>
            <a:r>
              <a:rPr lang="en-IN" altLang="en-US" sz="6100" dirty="0">
                <a:solidFill>
                  <a:schemeClr val="tx1"/>
                </a:solidFill>
                <a:latin typeface="Times New Roman" panose="02020603050405020304" pitchFamily="18" charset="0"/>
                <a:cs typeface="Times New Roman" panose="02020603050405020304" pitchFamily="18" charset="0"/>
              </a:rPr>
              <a:t> </a:t>
            </a:r>
            <a:r>
              <a:rPr lang="en-IN" altLang="en-US" sz="6100" dirty="0" err="1" smtClean="0">
                <a:solidFill>
                  <a:schemeClr val="tx1"/>
                </a:solidFill>
                <a:latin typeface="Times New Roman" panose="02020603050405020304" pitchFamily="18" charset="0"/>
                <a:cs typeface="Times New Roman" panose="02020603050405020304" pitchFamily="18" charset="0"/>
              </a:rPr>
              <a:t>Deva</a:t>
            </a:r>
            <a:r>
              <a:rPr lang="en-IN" altLang="en-US" sz="6100" dirty="0" smtClean="0">
                <a:solidFill>
                  <a:schemeClr val="tx1"/>
                </a:solidFill>
                <a:latin typeface="Times New Roman" panose="02020603050405020304" pitchFamily="18" charset="0"/>
                <a:cs typeface="Times New Roman" panose="02020603050405020304" pitchFamily="18" charset="0"/>
              </a:rPr>
              <a:t> </a:t>
            </a:r>
            <a:r>
              <a:rPr lang="en-IN" altLang="en-US" sz="6100" dirty="0" err="1">
                <a:solidFill>
                  <a:schemeClr val="tx1"/>
                </a:solidFill>
                <a:latin typeface="Times New Roman" panose="02020603050405020304" pitchFamily="18" charset="0"/>
                <a:cs typeface="Times New Roman" panose="02020603050405020304" pitchFamily="18" charset="0"/>
              </a:rPr>
              <a:t>K</a:t>
            </a:r>
            <a:r>
              <a:rPr lang="en-IN" altLang="en-US" sz="6100" dirty="0" err="1" smtClean="0">
                <a:solidFill>
                  <a:schemeClr val="tx1"/>
                </a:solidFill>
                <a:latin typeface="Times New Roman" panose="02020603050405020304" pitchFamily="18" charset="0"/>
                <a:cs typeface="Times New Roman" panose="02020603050405020304" pitchFamily="18" charset="0"/>
              </a:rPr>
              <a:t>rupa</a:t>
            </a:r>
            <a:r>
              <a:rPr lang="en-IN" altLang="en-US" sz="6100" dirty="0" smtClean="0">
                <a:solidFill>
                  <a:schemeClr val="tx1"/>
                </a:solidFill>
                <a:latin typeface="Times New Roman" panose="02020603050405020304" pitchFamily="18" charset="0"/>
                <a:cs typeface="Times New Roman" panose="02020603050405020304" pitchFamily="18" charset="0"/>
              </a:rPr>
              <a:t>  </a:t>
            </a:r>
            <a:r>
              <a:rPr lang="en-IN" altLang="en-US" sz="6100" dirty="0">
                <a:solidFill>
                  <a:schemeClr val="tx1"/>
                </a:solidFill>
                <a:latin typeface="Times New Roman" panose="02020603050405020304" pitchFamily="18" charset="0"/>
                <a:cs typeface="Times New Roman" panose="02020603050405020304" pitchFamily="18" charset="0"/>
              </a:rPr>
              <a:t>(Assistant Professor)</a:t>
            </a:r>
          </a:p>
          <a:p>
            <a:pPr algn="ctr" eaLnBrk="1" hangingPunct="1">
              <a:spcBef>
                <a:spcPct val="0"/>
              </a:spcBef>
              <a:buClrTx/>
              <a:buSzTx/>
              <a:buFontTx/>
              <a:buNone/>
            </a:pPr>
            <a:r>
              <a:rPr lang="en-IN" altLang="en-US" sz="6100" dirty="0">
                <a:solidFill>
                  <a:srgbClr val="000000"/>
                </a:solidFill>
                <a:latin typeface="Times New Roman" panose="02020603050405020304" pitchFamily="18" charset="0"/>
                <a:cs typeface="Times New Roman" panose="02020603050405020304" pitchFamily="18" charset="0"/>
              </a:rPr>
              <a:t>    Department of Electronics and Communication Engineering, SRM Institute of Science and Technology, </a:t>
            </a:r>
            <a:r>
              <a:rPr lang="en-IN" altLang="en-US" sz="6100" dirty="0" err="1">
                <a:solidFill>
                  <a:srgbClr val="000000"/>
                </a:solidFill>
                <a:latin typeface="Times New Roman" panose="02020603050405020304" pitchFamily="18" charset="0"/>
                <a:cs typeface="Times New Roman" panose="02020603050405020304" pitchFamily="18" charset="0"/>
              </a:rPr>
              <a:t>Kattankulathur</a:t>
            </a:r>
            <a:endParaRPr lang="en-IN" altLang="en-US" sz="6100" dirty="0">
              <a:solidFill>
                <a:srgbClr val="000000"/>
              </a:solidFill>
              <a:latin typeface="Calibri" panose="020F0502020204030204" pitchFamily="34" charset="0"/>
            </a:endParaRPr>
          </a:p>
        </p:txBody>
      </p:sp>
      <p:sp>
        <p:nvSpPr>
          <p:cNvPr id="5" name="TextBox 4">
            <a:extLst>
              <a:ext uri="{FF2B5EF4-FFF2-40B4-BE49-F238E27FC236}">
                <a16:creationId xmlns:a16="http://schemas.microsoft.com/office/drawing/2014/main" xmlns="" id="{D10E2426-DE02-E064-91E9-866E1C692C34}"/>
              </a:ext>
            </a:extLst>
          </p:cNvPr>
          <p:cNvSpPr txBox="1"/>
          <p:nvPr/>
        </p:nvSpPr>
        <p:spPr>
          <a:xfrm>
            <a:off x="507452" y="5862638"/>
            <a:ext cx="9815513" cy="25942166"/>
          </a:xfrm>
          <a:prstGeom prst="rect">
            <a:avLst/>
          </a:prstGeom>
          <a:solidFill>
            <a:schemeClr val="accent1">
              <a:lumMod val="20000"/>
              <a:lumOff val="80000"/>
            </a:schemeClr>
          </a:solidFill>
          <a:ln w="57150">
            <a:solidFill>
              <a:schemeClr val="accent1"/>
            </a:solidFill>
            <a:prstDash val="solid"/>
          </a:ln>
        </p:spPr>
        <p:txBody>
          <a:bodyPr>
            <a:spAutoFit/>
          </a:bodyPr>
          <a:lstStyle/>
          <a:p>
            <a:pPr marL="0" marR="0" algn="just">
              <a:lnSpc>
                <a:spcPct val="107000"/>
              </a:lnSpc>
              <a:spcBef>
                <a:spcPts val="0"/>
              </a:spcBef>
              <a:spcAft>
                <a:spcPts val="800"/>
              </a:spcAft>
            </a:pPr>
            <a:endParaRPr lang="en-US" dirty="0"/>
          </a:p>
          <a:p>
            <a:pPr marL="0" marR="0" algn="just">
              <a:lnSpc>
                <a:spcPct val="107000"/>
              </a:lnSpc>
              <a:spcBef>
                <a:spcPts val="0"/>
              </a:spcBef>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3600" b="1" dirty="0">
                <a:effectLst/>
                <a:latin typeface="Times New Roman" panose="02020603050405020304" pitchFamily="18" charset="0"/>
                <a:ea typeface="Aptos" panose="020B0004020202020204" pitchFamily="34" charset="0"/>
                <a:cs typeface="Times New Roman" panose="02020603050405020304" pitchFamily="18" charset="0"/>
              </a:rPr>
              <a:t>When cancer starts in the breast tissue, it becomes breast cancer</a:t>
            </a:r>
            <a:r>
              <a:rPr lang="en-IN" sz="3600" b="1" dirty="0">
                <a:latin typeface="Times New Roman" panose="02020603050405020304" pitchFamily="18" charset="0"/>
                <a:ea typeface="Aptos" panose="020B0004020202020204" pitchFamily="34" charset="0"/>
                <a:cs typeface="Times New Roman" panose="02020603050405020304" pitchFamily="18" charset="0"/>
              </a:rPr>
              <a:t> </a:t>
            </a: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Breast cancer is the most common cancer worldwide, with 7.8 million people surviving as of the end of 2020 who received a diagnosis during the previous five years. </a:t>
            </a:r>
            <a:r>
              <a:rPr lang="en-IN" sz="3600" b="1" dirty="0">
                <a:effectLst/>
                <a:latin typeface="Times New Roman" panose="02020603050405020304" pitchFamily="18" charset="0"/>
                <a:ea typeface="Aptos" panose="020B0004020202020204" pitchFamily="34" charset="0"/>
              </a:rPr>
              <a:t>Convolutional neural networks (CNNs) are artificial neural networks designed primarily to understand pixel input. For image classification, deep learning (DL) with convolutional neural networks (DCNN) has shown to be one of the most successful machine learning (ML) techniques. The Convolutional mapping preserves the most important differential properties of the input data while reducing its dimension. It is well known that convolutional neural networks (CNN) are a type of regular neural networks. This technique provides a unique network that prioritizes ultimately linked hidden layers above convolution and pooling layers . CNN can be used for two purposes: classifier and feature extraction. The findings of  patches are pooled for the whole picture to get the  final  result .</a:t>
            </a:r>
            <a:endParaRPr lang="en-US" sz="3600" b="1" dirty="0">
              <a:latin typeface="Times New Rosman"/>
            </a:endParaRPr>
          </a:p>
          <a:p>
            <a:pPr algn="just" eaLnBrk="1" fontAlgn="auto" hangingPunct="1">
              <a:spcBef>
                <a:spcPts val="0"/>
              </a:spcBef>
              <a:spcAft>
                <a:spcPts val="0"/>
              </a:spcAft>
              <a:defRPr/>
            </a:pPr>
            <a:endParaRPr lang="en-US" sz="3600" dirty="0">
              <a:latin typeface="Times New Rosman"/>
            </a:endParaRPr>
          </a:p>
          <a:p>
            <a:pPr algn="just" eaLnBrk="1" fontAlgn="auto" hangingPunct="1">
              <a:spcBef>
                <a:spcPts val="0"/>
              </a:spcBef>
              <a:spcAft>
                <a:spcPts val="0"/>
              </a:spcAft>
              <a:defRPr/>
            </a:pPr>
            <a:endParaRPr lang="en-US" sz="3600" dirty="0">
              <a:latin typeface="Times New Rosman"/>
            </a:endParaRPr>
          </a:p>
          <a:p>
            <a:pPr algn="just" eaLnBrk="1" fontAlgn="auto" hangingPunct="1">
              <a:spcBef>
                <a:spcPts val="0"/>
              </a:spcBef>
              <a:spcAft>
                <a:spcPts val="0"/>
              </a:spcAft>
              <a:defRPr/>
            </a:pPr>
            <a:r>
              <a:rPr lang="en-US" sz="3600" b="1" dirty="0">
                <a:latin typeface="Times New Roman" panose="02020603050405020304" pitchFamily="18" charset="0"/>
                <a:cs typeface="Times New Roman" panose="02020603050405020304" pitchFamily="18" charset="0"/>
              </a:rPr>
              <a:t> The critical need for early detection of breast cancer to improve survival rates and reduce disease burden. However, traditional detection methods like mammography and ultrasound have limitations such as low sensitivity and high false-positive rates.</a:t>
            </a:r>
          </a:p>
          <a:p>
            <a:pPr eaLnBrk="1" fontAlgn="auto" hangingPunct="1">
              <a:spcBef>
                <a:spcPts val="0"/>
              </a:spcBef>
              <a:spcAft>
                <a:spcPts val="0"/>
              </a:spcAft>
              <a:defRPr/>
            </a:pPr>
            <a:endParaRPr lang="en-US" dirty="0">
              <a:latin typeface="+mn-lt"/>
              <a:cs typeface="+mn-cs"/>
            </a:endParaRPr>
          </a:p>
          <a:p>
            <a:pPr algn="just" eaLnBrk="1" fontAlgn="auto" hangingPunct="1">
              <a:spcBef>
                <a:spcPts val="0"/>
              </a:spcBef>
              <a:spcAft>
                <a:spcPts val="0"/>
              </a:spcAft>
              <a:defRPr/>
            </a:pPr>
            <a:endParaRPr lang="en-US" sz="3600" dirty="0">
              <a:latin typeface="Times New Rosman"/>
            </a:endParaRPr>
          </a:p>
          <a:p>
            <a:pPr algn="just"/>
            <a:endParaRPr lang="en-GB" sz="36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GB" sz="3600" b="1" dirty="0">
                <a:solidFill>
                  <a:schemeClr val="tx1">
                    <a:lumMod val="85000"/>
                    <a:lumOff val="15000"/>
                  </a:schemeClr>
                </a:solidFill>
                <a:latin typeface="Times New Roman" panose="02020603050405020304" pitchFamily="18" charset="0"/>
                <a:cs typeface="Times New Roman" panose="02020603050405020304" pitchFamily="18" charset="0"/>
              </a:rPr>
              <a:t>The objectives include improving diagnostic accuracy and enhancing our overall comprehension of the diverse nature. It involve refining  architecture for better performance, and diverse datasets optimizing computational efficiency.</a:t>
            </a:r>
          </a:p>
          <a:p>
            <a:pPr algn="just"/>
            <a:endParaRPr lang="en-GB" sz="3600" b="1" kern="1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sz="3600" b="1" kern="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3600" b="1" dirty="0">
                <a:latin typeface="Times New Roman" panose="02020603050405020304" pitchFamily="18" charset="0"/>
                <a:cs typeface="Times New Roman" panose="02020603050405020304" pitchFamily="18" charset="0"/>
              </a:rPr>
              <a:t>In the breast cancer classification project, realistic constraints encompass various aspects</a:t>
            </a:r>
          </a:p>
          <a:p>
            <a:pPr algn="just"/>
            <a:r>
              <a:rPr lang="en-US" sz="3600" b="1" dirty="0">
                <a:latin typeface="Times New Roman" panose="02020603050405020304" pitchFamily="18" charset="0"/>
                <a:cs typeface="Times New Roman" panose="02020603050405020304" pitchFamily="18" charset="0"/>
              </a:rPr>
              <a:t>crucial for effective implementation in real-world</a:t>
            </a:r>
          </a:p>
        </p:txBody>
      </p:sp>
      <p:sp>
        <p:nvSpPr>
          <p:cNvPr id="11" name="TextBox 10">
            <a:extLst>
              <a:ext uri="{FF2B5EF4-FFF2-40B4-BE49-F238E27FC236}">
                <a16:creationId xmlns:a16="http://schemas.microsoft.com/office/drawing/2014/main" xmlns="" id="{F9901A03-1F03-9DF6-D140-3A733B3E8BB0}"/>
              </a:ext>
            </a:extLst>
          </p:cNvPr>
          <p:cNvSpPr txBox="1"/>
          <p:nvPr/>
        </p:nvSpPr>
        <p:spPr>
          <a:xfrm>
            <a:off x="10797644" y="6036468"/>
            <a:ext cx="10748963" cy="25931458"/>
          </a:xfrm>
          <a:prstGeom prst="rect">
            <a:avLst/>
          </a:prstGeom>
          <a:solidFill>
            <a:schemeClr val="accent1">
              <a:lumMod val="20000"/>
              <a:lumOff val="80000"/>
            </a:schemeClr>
          </a:solidFill>
          <a:ln w="57150">
            <a:solidFill>
              <a:srgbClr val="0070C0"/>
            </a:solidFill>
            <a:prstDash val="solid"/>
          </a:ln>
        </p:spPr>
        <p:txBody>
          <a:bodyPr>
            <a:spAutoFit/>
          </a:bodyPr>
          <a:lstStyle/>
          <a:p>
            <a:pPr algn="just">
              <a:lnSpc>
                <a:spcPct val="107000"/>
              </a:lnSpc>
              <a:spcAft>
                <a:spcPts val="800"/>
              </a:spcAft>
            </a:pPr>
            <a:r>
              <a:rPr lang="en-US" sz="3600" b="1" dirty="0">
                <a:latin typeface="Times New Roman" panose="02020603050405020304" pitchFamily="18" charset="0"/>
                <a:cs typeface="Times New Roman" panose="02020603050405020304" pitchFamily="18" charset="0"/>
              </a:rPr>
              <a:t>healthcare settings. This involves addressing dataset limitations, optimizing computational resources, ensuring model generalization, integrating into clinical workflows, balancing feature extraction and interpretability, complying with regulations, designing for image quality robustness, and conducting realistic clinical validation studies</a:t>
            </a:r>
            <a:r>
              <a:rPr lang="en-US" sz="3600" b="1" dirty="0">
                <a:latin typeface="+mn-lt"/>
                <a:cs typeface="+mn-cs"/>
              </a:rPr>
              <a:t>.</a:t>
            </a:r>
          </a:p>
          <a:p>
            <a:pPr marL="571500" marR="0" indent="-571500" algn="just">
              <a:lnSpc>
                <a:spcPct val="107000"/>
              </a:lnSpc>
              <a:spcBef>
                <a:spcPts val="0"/>
              </a:spcBef>
              <a:spcAft>
                <a:spcPts val="800"/>
              </a:spcAft>
              <a:buFont typeface="Wingdings" panose="05000000000000000000" pitchFamily="2" charset="2"/>
              <a:buChar char="Ø"/>
            </a:pPr>
            <a:endPar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endParaRPr lang="en-IN" sz="3600" b="1" dirty="0">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pP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For processing and recognizing images, convolutional neural networks (CNNs) are a particular type of artificial neural network that are designed to handle pixel input. The layers of neurons are designed to encompass the whole visual field. With its reduced processing requirements in mind, a CNN uses a system that is like a multilayer perceptron. The input layer, output layer, and hidden layer which consists of several convolutional layers, Maxpooling layers, and fully connected layers are the layers that make up a CNN.</a:t>
            </a:r>
            <a:endPar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latin typeface="+mn-lt"/>
              <a:cs typeface="+mn-cs"/>
            </a:endParaRPr>
          </a:p>
          <a:p>
            <a:pPr algn="just">
              <a:defRPr/>
            </a:pPr>
            <a:r>
              <a:rPr lang="en-IN" sz="3600" b="1" dirty="0">
                <a:effectLst/>
                <a:latin typeface="Times New Roman" panose="02020603050405020304" pitchFamily="18" charset="0"/>
                <a:ea typeface="Aptos" panose="020B0004020202020204" pitchFamily="34" charset="0"/>
              </a:rPr>
              <a:t>After a number of convolution and pooling layers, the output of the final layer is transformed into a linear array and sent as an input to the nodes of a fully connected layer.</a:t>
            </a:r>
            <a:r>
              <a:rPr lang="en-IN" sz="1800" dirty="0">
                <a:effectLst/>
                <a:latin typeface="Times New Roman" panose="02020603050405020304" pitchFamily="18" charset="0"/>
                <a:ea typeface="Aptos" panose="020B0004020202020204" pitchFamily="34" charset="0"/>
              </a:rPr>
              <a:t> </a:t>
            </a:r>
            <a:r>
              <a:rPr lang="en-IN" sz="3600" b="1" dirty="0">
                <a:effectLst/>
                <a:latin typeface="Times New Roman" panose="02020603050405020304" pitchFamily="18" charset="0"/>
                <a:ea typeface="Aptos" panose="020B0004020202020204" pitchFamily="34" charset="0"/>
                <a:cs typeface="Times New Roman" panose="02020603050405020304" pitchFamily="18" charset="0"/>
              </a:rPr>
              <a:t>When utilizing a SoftMax layer, an input is assigned a SoftMax function. </a:t>
            </a:r>
            <a:r>
              <a:rPr lang="en-IN" sz="3600" b="1" dirty="0">
                <a:effectLst/>
                <a:latin typeface="Times New Roman" panose="02020603050405020304" pitchFamily="18" charset="0"/>
                <a:ea typeface="Aptos" panose="020B0004020202020204" pitchFamily="34" charset="0"/>
              </a:rPr>
              <a:t>After using the SoftMax Layer, create a new one. For the weighted classification tasks pertaining to mutually  classes, a classification layer calculates the cross-entropy loss.</a:t>
            </a:r>
          </a:p>
          <a:p>
            <a:pPr algn="just">
              <a:defRPr/>
            </a:pPr>
            <a:endParaRPr lang="en-IN" sz="3600" b="1" dirty="0">
              <a:latin typeface="Times New Roman" panose="02020603050405020304" pitchFamily="18" charset="0"/>
              <a:ea typeface="Aptos" panose="020B0004020202020204" pitchFamily="34" charset="0"/>
            </a:endParaRPr>
          </a:p>
          <a:p>
            <a:pPr algn="just">
              <a:defRPr/>
            </a:pPr>
            <a:endParaRPr lang="en-IN" sz="3600" b="1" dirty="0">
              <a:effectLst/>
              <a:latin typeface="Times New Roman" panose="02020603050405020304" pitchFamily="18" charset="0"/>
              <a:ea typeface="Aptos" panose="020B0004020202020204" pitchFamily="34" charset="0"/>
            </a:endParaRPr>
          </a:p>
          <a:p>
            <a:pPr algn="just">
              <a:defRPr/>
            </a:pPr>
            <a:endParaRPr lang="en-IN" sz="3600" b="1" dirty="0">
              <a:latin typeface="Times New Roman" panose="02020603050405020304" pitchFamily="18" charset="0"/>
              <a:ea typeface="Aptos" panose="020B0004020202020204" pitchFamily="34" charset="0"/>
            </a:endParaRPr>
          </a:p>
          <a:p>
            <a:pPr algn="just">
              <a:defRPr/>
            </a:pPr>
            <a:endParaRPr lang="en-IN" sz="3600" b="1" dirty="0">
              <a:effectLst/>
              <a:latin typeface="Times New Roman" panose="02020603050405020304" pitchFamily="18" charset="0"/>
              <a:ea typeface="Aptos" panose="020B0004020202020204" pitchFamily="34" charset="0"/>
            </a:endParaRPr>
          </a:p>
          <a:p>
            <a:pPr algn="just">
              <a:defRPr/>
            </a:pPr>
            <a:endParaRPr lang="en-IN" sz="3600" b="1" dirty="0">
              <a:latin typeface="Times New Roman" panose="02020603050405020304" pitchFamily="18" charset="0"/>
              <a:ea typeface="Aptos" panose="020B0004020202020204" pitchFamily="34" charset="0"/>
            </a:endParaRPr>
          </a:p>
          <a:p>
            <a:pPr algn="just">
              <a:defRPr/>
            </a:pPr>
            <a:endParaRPr lang="en-IN" sz="3600" b="1" dirty="0">
              <a:effectLst/>
              <a:latin typeface="Times New Roman" panose="02020603050405020304" pitchFamily="18" charset="0"/>
              <a:ea typeface="Aptos" panose="020B0004020202020204" pitchFamily="34" charset="0"/>
            </a:endParaRPr>
          </a:p>
          <a:p>
            <a:pPr algn="just">
              <a:defRPr/>
            </a:pPr>
            <a:endParaRPr lang="en-IN" sz="3600" b="1" dirty="0">
              <a:latin typeface="Times New Roman" panose="02020603050405020304" pitchFamily="18" charset="0"/>
              <a:ea typeface="Aptos" panose="020B0004020202020204" pitchFamily="34" charset="0"/>
            </a:endParaRPr>
          </a:p>
          <a:p>
            <a:pPr algn="just">
              <a:defRPr/>
            </a:pPr>
            <a:endParaRPr lang="en-IN" sz="3600" b="1" dirty="0">
              <a:latin typeface="Times New Roman" panose="02020603050405020304" pitchFamily="18" charset="0"/>
              <a:ea typeface="Aptos" panose="020B0004020202020204" pitchFamily="34" charset="0"/>
            </a:endParaRPr>
          </a:p>
          <a:p>
            <a:pPr algn="just">
              <a:defRPr/>
            </a:pPr>
            <a:endParaRPr lang="en-IN" sz="3600" b="1" dirty="0">
              <a:latin typeface="Times New Roman" panose="02020603050405020304" pitchFamily="18" charset="0"/>
              <a:ea typeface="Aptos" panose="020B0004020202020204" pitchFamily="34" charset="0"/>
            </a:endParaRPr>
          </a:p>
        </p:txBody>
      </p:sp>
      <p:sp>
        <p:nvSpPr>
          <p:cNvPr id="12" name="TextBox 11">
            <a:extLst>
              <a:ext uri="{FF2B5EF4-FFF2-40B4-BE49-F238E27FC236}">
                <a16:creationId xmlns:a16="http://schemas.microsoft.com/office/drawing/2014/main" xmlns="" id="{2D7CA47A-47B8-8163-9213-E1BE18F7F11E}"/>
              </a:ext>
            </a:extLst>
          </p:cNvPr>
          <p:cNvSpPr txBox="1"/>
          <p:nvPr/>
        </p:nvSpPr>
        <p:spPr>
          <a:xfrm>
            <a:off x="21881466" y="5862638"/>
            <a:ext cx="10748962" cy="25931458"/>
          </a:xfrm>
          <a:prstGeom prst="rect">
            <a:avLst/>
          </a:prstGeom>
          <a:solidFill>
            <a:schemeClr val="accent1">
              <a:lumMod val="20000"/>
              <a:lumOff val="80000"/>
            </a:schemeClr>
          </a:solidFill>
          <a:ln w="57150">
            <a:solidFill>
              <a:schemeClr val="accent1"/>
            </a:solidFill>
            <a:prstDash val="solid"/>
          </a:ln>
        </p:spPr>
        <p:txBody>
          <a:bodyPr wrap="square">
            <a:spAutoFit/>
          </a:bodyPr>
          <a:lstStyle/>
          <a:p>
            <a:pPr eaLnBrk="1" fontAlgn="auto" hangingPunct="1">
              <a:spcBef>
                <a:spcPts val="0"/>
              </a:spcBef>
              <a:spcAft>
                <a:spcPts val="0"/>
              </a:spcAft>
              <a:defRPr/>
            </a:pPr>
            <a:endParaRPr lang="en-US" dirty="0"/>
          </a:p>
        </p:txBody>
      </p:sp>
      <p:sp>
        <p:nvSpPr>
          <p:cNvPr id="14343" name="TextBox 3">
            <a:extLst>
              <a:ext uri="{FF2B5EF4-FFF2-40B4-BE49-F238E27FC236}">
                <a16:creationId xmlns:a16="http://schemas.microsoft.com/office/drawing/2014/main" xmlns="" id="{6F82CCFE-50D9-C914-7965-FEDC4548730E}"/>
              </a:ext>
            </a:extLst>
          </p:cNvPr>
          <p:cNvSpPr txBox="1">
            <a:spLocks noChangeArrowheads="1"/>
          </p:cNvSpPr>
          <p:nvPr/>
        </p:nvSpPr>
        <p:spPr bwMode="auto">
          <a:xfrm>
            <a:off x="540097" y="6007893"/>
            <a:ext cx="9806782" cy="957263"/>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Introduction</a:t>
            </a:r>
          </a:p>
        </p:txBody>
      </p:sp>
      <p:sp>
        <p:nvSpPr>
          <p:cNvPr id="14344" name="TextBox 13">
            <a:extLst>
              <a:ext uri="{FF2B5EF4-FFF2-40B4-BE49-F238E27FC236}">
                <a16:creationId xmlns:a16="http://schemas.microsoft.com/office/drawing/2014/main" xmlns="" id="{3BB2373F-505E-7762-2FCD-E3CF0BA974BB}"/>
              </a:ext>
            </a:extLst>
          </p:cNvPr>
          <p:cNvSpPr txBox="1">
            <a:spLocks noChangeArrowheads="1"/>
          </p:cNvSpPr>
          <p:nvPr/>
        </p:nvSpPr>
        <p:spPr bwMode="auto">
          <a:xfrm>
            <a:off x="482052" y="24242558"/>
            <a:ext cx="9840913" cy="923925"/>
          </a:xfrm>
          <a:prstGeom prst="rect">
            <a:avLst/>
          </a:prstGeom>
          <a:solidFill>
            <a:schemeClr val="accent2">
              <a:lumMod val="60000"/>
              <a:lumOff val="40000"/>
            </a:schemeClr>
          </a:solidFill>
          <a:ln>
            <a:noFill/>
          </a:ln>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Objective</a:t>
            </a:r>
          </a:p>
        </p:txBody>
      </p:sp>
      <p:sp>
        <p:nvSpPr>
          <p:cNvPr id="14346" name="TextBox 16">
            <a:extLst>
              <a:ext uri="{FF2B5EF4-FFF2-40B4-BE49-F238E27FC236}">
                <a16:creationId xmlns:a16="http://schemas.microsoft.com/office/drawing/2014/main" xmlns="" id="{A711829B-5841-B2BE-89AD-FA1C1C0C9726}"/>
              </a:ext>
            </a:extLst>
          </p:cNvPr>
          <p:cNvSpPr txBox="1">
            <a:spLocks noChangeArrowheads="1"/>
          </p:cNvSpPr>
          <p:nvPr/>
        </p:nvSpPr>
        <p:spPr bwMode="auto">
          <a:xfrm>
            <a:off x="10671175" y="10235807"/>
            <a:ext cx="10748963" cy="944628"/>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Methodology</a:t>
            </a:r>
          </a:p>
        </p:txBody>
      </p:sp>
      <p:sp>
        <p:nvSpPr>
          <p:cNvPr id="14347" name="TextBox 18">
            <a:extLst>
              <a:ext uri="{FF2B5EF4-FFF2-40B4-BE49-F238E27FC236}">
                <a16:creationId xmlns:a16="http://schemas.microsoft.com/office/drawing/2014/main" xmlns="" id="{0D7943A9-7F27-7747-F384-A70E91B4B0B3}"/>
              </a:ext>
            </a:extLst>
          </p:cNvPr>
          <p:cNvSpPr txBox="1">
            <a:spLocks noChangeArrowheads="1"/>
          </p:cNvSpPr>
          <p:nvPr/>
        </p:nvSpPr>
        <p:spPr bwMode="auto">
          <a:xfrm>
            <a:off x="13787438" y="19067463"/>
            <a:ext cx="133953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endParaRPr lang="en-IN" altLang="en-US" sz="1800">
              <a:solidFill>
                <a:schemeClr val="tx1"/>
              </a:solidFill>
            </a:endParaRPr>
          </a:p>
        </p:txBody>
      </p:sp>
      <p:sp>
        <p:nvSpPr>
          <p:cNvPr id="14348" name="TextBox 24">
            <a:extLst>
              <a:ext uri="{FF2B5EF4-FFF2-40B4-BE49-F238E27FC236}">
                <a16:creationId xmlns:a16="http://schemas.microsoft.com/office/drawing/2014/main" xmlns="" id="{12C3B4C3-A190-3065-1723-A6F1B3E46DE2}"/>
              </a:ext>
            </a:extLst>
          </p:cNvPr>
          <p:cNvSpPr txBox="1">
            <a:spLocks noChangeArrowheads="1"/>
          </p:cNvSpPr>
          <p:nvPr/>
        </p:nvSpPr>
        <p:spPr bwMode="auto">
          <a:xfrm>
            <a:off x="21973158" y="6174490"/>
            <a:ext cx="10526713" cy="923330"/>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Empirical Results</a:t>
            </a:r>
          </a:p>
        </p:txBody>
      </p:sp>
      <p:sp>
        <p:nvSpPr>
          <p:cNvPr id="33" name="TextBox 32">
            <a:extLst>
              <a:ext uri="{FF2B5EF4-FFF2-40B4-BE49-F238E27FC236}">
                <a16:creationId xmlns:a16="http://schemas.microsoft.com/office/drawing/2014/main" xmlns="" id="{291A484A-52BF-D7D6-47B5-6826E3A6A662}"/>
              </a:ext>
            </a:extLst>
          </p:cNvPr>
          <p:cNvSpPr txBox="1"/>
          <p:nvPr/>
        </p:nvSpPr>
        <p:spPr>
          <a:xfrm>
            <a:off x="32971993" y="5862639"/>
            <a:ext cx="10657269" cy="25931458"/>
          </a:xfrm>
          <a:prstGeom prst="rect">
            <a:avLst/>
          </a:prstGeom>
          <a:solidFill>
            <a:schemeClr val="accent1">
              <a:lumMod val="20000"/>
              <a:lumOff val="80000"/>
            </a:schemeClr>
          </a:solidFill>
          <a:ln w="57150">
            <a:solidFill>
              <a:srgbClr val="0070C0"/>
            </a:solidFill>
            <a:prstDash val="solid"/>
          </a:ln>
        </p:spPr>
        <p:txBody>
          <a:bodyPr wrap="square">
            <a:spAutoFit/>
          </a:bodyPr>
          <a:lstStyle/>
          <a:p>
            <a:pPr eaLnBrk="1" fontAlgn="auto" hangingPunct="1">
              <a:spcBef>
                <a:spcPts val="0"/>
              </a:spcBef>
              <a:spcAft>
                <a:spcPts val="0"/>
              </a:spcAft>
              <a:defRPr/>
            </a:pPr>
            <a:endParaRPr lang="en-US" dirty="0"/>
          </a:p>
          <a:p>
            <a:pPr algn="just" eaLnBrk="1" fontAlgn="auto" hangingPunct="1">
              <a:spcBef>
                <a:spcPts val="0"/>
              </a:spcBef>
              <a:spcAft>
                <a:spcPts val="0"/>
              </a:spcAft>
              <a:defRPr/>
            </a:pPr>
            <a:endParaRPr lang="en-US" sz="2400" b="1" dirty="0">
              <a:effectLst/>
              <a:latin typeface="Times New Rosman"/>
              <a:ea typeface="Calibri" panose="020F0502020204030204" pitchFamily="34" charset="0"/>
              <a:cs typeface="Times New Roman" panose="02020603050405020304" pitchFamily="18" charset="0"/>
            </a:endParaRPr>
          </a:p>
          <a:p>
            <a:pPr algn="just" eaLnBrk="1" fontAlgn="auto" hangingPunct="1">
              <a:spcBef>
                <a:spcPts val="0"/>
              </a:spcBef>
              <a:spcAft>
                <a:spcPts val="0"/>
              </a:spcAft>
              <a:defRPr/>
            </a:pPr>
            <a:endParaRPr lang="en-US" sz="2400" b="1" dirty="0">
              <a:effectLst/>
              <a:latin typeface="Times New Rosman"/>
              <a:ea typeface="Calibri" panose="020F0502020204030204" pitchFamily="34" charset="0"/>
              <a:cs typeface="Times New Roman" panose="02020603050405020304" pitchFamily="18" charset="0"/>
            </a:endParaRPr>
          </a:p>
          <a:p>
            <a:pPr algn="just">
              <a:defRPr/>
            </a:pPr>
            <a:r>
              <a:rPr lang="en-IN" sz="3600" b="1" dirty="0">
                <a:effectLst/>
                <a:latin typeface="Times New Roman" panose="02020603050405020304" pitchFamily="18" charset="0"/>
                <a:ea typeface="Aptos" panose="020B0004020202020204" pitchFamily="34" charset="0"/>
                <a:cs typeface="Times New Roman" panose="02020603050405020304" pitchFamily="18" charset="0"/>
              </a:rPr>
              <a:t>Our research concludes that using a  Convolutional Neural Network (CNN) to improve breast cancer categorization is helpful We trained the CNN using an optimal datasets. Compared to the Capsule Network’s 85.6 percent accuracy, our designed BC-CCN achieved the maximum accuracy of 98.7 percent in summary, our research highlights the potential of deep learning methodologies in the conjunction with sophisticated signal processing techniques to enhance the categorization of breast cancer. This can ultimately facilitate early detection and treatment planning, leading to better patient outcomes.  </a:t>
            </a:r>
            <a:endParaRPr lang="en-IN" sz="3600" b="1" dirty="0">
              <a:effectLst/>
              <a:latin typeface="Aptos" panose="020B0004020202020204" pitchFamily="34" charset="0"/>
              <a:ea typeface="Aptos" panose="020B0004020202020204" pitchFamily="34" charset="0"/>
              <a:cs typeface="Times New Roman" panose="02020603050405020304" pitchFamily="18" charset="0"/>
            </a:endParaRPr>
          </a:p>
          <a:p>
            <a:pPr eaLnBrk="1" fontAlgn="auto" hangingPunct="1">
              <a:spcBef>
                <a:spcPts val="0"/>
              </a:spcBef>
              <a:spcAft>
                <a:spcPts val="0"/>
              </a:spcAft>
              <a:defRPr/>
            </a:pPr>
            <a:endParaRPr lang="en-US" sz="3600" b="1" dirty="0"/>
          </a:p>
          <a:p>
            <a:pPr algn="just" eaLnBrk="1" fontAlgn="auto" hangingPunct="1">
              <a:spcBef>
                <a:spcPts val="0"/>
              </a:spcBef>
              <a:spcAft>
                <a:spcPts val="0"/>
              </a:spcAft>
              <a:defRPr/>
            </a:pPr>
            <a:endParaRPr lang="en-US" sz="3600" b="1" dirty="0">
              <a:latin typeface="Times New Rosman"/>
            </a:endParaRPr>
          </a:p>
          <a:p>
            <a:pPr marL="571500" marR="24130" indent="-571500" algn="just">
              <a:lnSpc>
                <a:spcPct val="102000"/>
              </a:lnSpc>
              <a:spcBef>
                <a:spcPts val="320"/>
              </a:spcBef>
              <a:spcAft>
                <a:spcPts val="800"/>
              </a:spcAft>
              <a:buFont typeface="Wingdings" panose="05000000000000000000" pitchFamily="2" charset="2"/>
              <a:buChar char="Ø"/>
              <a:tabLst>
                <a:tab pos="289560" algn="l"/>
              </a:tabLst>
            </a:pPr>
            <a:r>
              <a:rPr lang="en-IN" sz="3600" b="1" dirty="0">
                <a:effectLst/>
                <a:latin typeface="Times New Roman" panose="02020603050405020304" pitchFamily="18" charset="0"/>
                <a:ea typeface="Aptos" panose="020B0004020202020204" pitchFamily="34" charset="0"/>
                <a:cs typeface="Times New Roman" panose="02020603050405020304" pitchFamily="18" charset="0"/>
              </a:rPr>
              <a:t>Swapna G, Soman, K. P., and </a:t>
            </a:r>
            <a:r>
              <a:rPr lang="en-IN" sz="3600" b="1" dirty="0" err="1">
                <a:effectLst/>
                <a:latin typeface="Times New Roman" panose="02020603050405020304" pitchFamily="18" charset="0"/>
                <a:ea typeface="Aptos" panose="020B0004020202020204" pitchFamily="34" charset="0"/>
                <a:cs typeface="Times New Roman" panose="02020603050405020304" pitchFamily="18" charset="0"/>
              </a:rPr>
              <a:t>Vinayakumar</a:t>
            </a:r>
            <a:r>
              <a:rPr lang="en-IN" sz="3600" b="1" dirty="0">
                <a:effectLst/>
                <a:latin typeface="Times New Roman" panose="02020603050405020304" pitchFamily="18" charset="0"/>
                <a:ea typeface="Aptos" panose="020B0004020202020204" pitchFamily="34" charset="0"/>
                <a:cs typeface="Times New Roman" panose="02020603050405020304" pitchFamily="18" charset="0"/>
              </a:rPr>
              <a:t> R., “Automated detection of diabetes using CNN and CNN-LSTM network and heart </a:t>
            </a:r>
            <a:r>
              <a:rPr lang="en-IN" sz="3600" b="1" dirty="0" err="1">
                <a:effectLst/>
                <a:latin typeface="Times New Roman" panose="02020603050405020304" pitchFamily="18" charset="0"/>
                <a:ea typeface="Aptos" panose="020B0004020202020204" pitchFamily="34" charset="0"/>
                <a:cs typeface="Times New Roman" panose="02020603050405020304" pitchFamily="18" charset="0"/>
              </a:rPr>
              <a:t>ratesignals</a:t>
            </a:r>
            <a:r>
              <a:rPr lang="en-IN" sz="3600" b="1" dirty="0">
                <a:effectLst/>
                <a:latin typeface="Times New Roman" panose="02020603050405020304" pitchFamily="18" charset="0"/>
                <a:ea typeface="Aptos" panose="020B0004020202020204" pitchFamily="34" charset="0"/>
                <a:cs typeface="Times New Roman" panose="02020603050405020304" pitchFamily="18" charset="0"/>
              </a:rPr>
              <a:t>”, Procedia Computer Science, vol. 132, pp. 1253-1262, 2018. </a:t>
            </a:r>
            <a:endParaRPr lang="en-IN" sz="3600" b="1" dirty="0">
              <a:effectLst/>
              <a:latin typeface="Aptos" panose="020B0004020202020204" pitchFamily="34" charset="0"/>
              <a:ea typeface="Aptos" panose="020B0004020202020204" pitchFamily="34" charset="0"/>
              <a:cs typeface="Times New Roman" panose="02020603050405020304" pitchFamily="18" charset="0"/>
            </a:endParaRPr>
          </a:p>
          <a:p>
            <a:pPr marL="571500" marR="24130" indent="-571500" algn="just">
              <a:lnSpc>
                <a:spcPct val="102000"/>
              </a:lnSpc>
              <a:spcBef>
                <a:spcPts val="320"/>
              </a:spcBef>
              <a:spcAft>
                <a:spcPts val="800"/>
              </a:spcAft>
              <a:buFont typeface="Wingdings" panose="05000000000000000000" pitchFamily="2" charset="2"/>
              <a:buChar char="Ø"/>
              <a:tabLst>
                <a:tab pos="289560" algn="l"/>
              </a:tabLst>
            </a:pPr>
            <a:r>
              <a:rPr lang="en-US" sz="3600" b="1" dirty="0">
                <a:latin typeface="Times New Roman" panose="02020603050405020304" pitchFamily="18" charset="0"/>
                <a:cs typeface="Times New Roman" panose="02020603050405020304" pitchFamily="18" charset="0"/>
              </a:rPr>
              <a:t>W. Gómez-Flores et </a:t>
            </a:r>
            <a:r>
              <a:rPr lang="en-US" sz="3600" b="1" dirty="0" err="1">
                <a:latin typeface="Times New Roman" panose="02020603050405020304" pitchFamily="18" charset="0"/>
                <a:cs typeface="Times New Roman" panose="02020603050405020304" pitchFamily="18" charset="0"/>
              </a:rPr>
              <a:t>al.A</a:t>
            </a:r>
            <a:r>
              <a:rPr lang="en-US" sz="3600" b="1" dirty="0">
                <a:latin typeface="Times New Roman" panose="02020603050405020304" pitchFamily="18" charset="0"/>
                <a:cs typeface="Times New Roman" panose="02020603050405020304" pitchFamily="18" charset="0"/>
              </a:rPr>
              <a:t> comparative study of pre-trained convolutional neural networks for semantic segmentation of breast tumors in ultrasound </a:t>
            </a:r>
            <a:r>
              <a:rPr lang="en-US" sz="3600" b="1" dirty="0" err="1">
                <a:latin typeface="Times New Roman" panose="02020603050405020304" pitchFamily="18" charset="0"/>
                <a:cs typeface="Times New Roman" panose="02020603050405020304" pitchFamily="18" charset="0"/>
              </a:rPr>
              <a:t>Comput</a:t>
            </a:r>
            <a:r>
              <a:rPr lang="en-US" sz="3600" b="1" dirty="0">
                <a:latin typeface="Times New Roman" panose="02020603050405020304" pitchFamily="18" charset="0"/>
                <a:cs typeface="Times New Roman" panose="02020603050405020304" pitchFamily="18" charset="0"/>
              </a:rPr>
              <a:t>. Biol. Med.(Nov. 2020)</a:t>
            </a:r>
          </a:p>
          <a:p>
            <a:pPr marL="571500" indent="-571500" algn="just">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J. Bai, R. Posner, T. Wang, C. Yang, S. </a:t>
            </a:r>
            <a:r>
              <a:rPr lang="en-US" sz="3600" b="1" dirty="0" err="1">
                <a:latin typeface="Times New Roman" panose="02020603050405020304" pitchFamily="18" charset="0"/>
                <a:cs typeface="Times New Roman" panose="02020603050405020304" pitchFamily="18" charset="0"/>
              </a:rPr>
              <a:t>Nabavi</a:t>
            </a:r>
            <a:r>
              <a:rPr lang="en-US" sz="3600" b="1" dirty="0">
                <a:latin typeface="Times New Roman" panose="02020603050405020304" pitchFamily="18" charset="0"/>
                <a:cs typeface="Times New Roman" panose="02020603050405020304" pitchFamily="18" charset="0"/>
              </a:rPr>
              <a:t>. Applying deep learning in digital breast tomosynthesis for automatic breast cancer detection: a review, Med. Image Anal. 71 (2021), 102049</a:t>
            </a:r>
          </a:p>
          <a:p>
            <a:pPr marL="571500" indent="-571500" algn="just">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A.B. Nassif, M.A. Talib, Q. Nasir, Y. </a:t>
            </a:r>
            <a:r>
              <a:rPr lang="en-IN" sz="3600" b="1" dirty="0" err="1">
                <a:latin typeface="Times New Roman" panose="02020603050405020304" pitchFamily="18" charset="0"/>
                <a:cs typeface="Times New Roman" panose="02020603050405020304" pitchFamily="18" charset="0"/>
              </a:rPr>
              <a:t>Afadar</a:t>
            </a:r>
            <a:r>
              <a:rPr lang="en-IN" sz="3600" b="1" dirty="0">
                <a:latin typeface="Times New Roman" panose="02020603050405020304" pitchFamily="18" charset="0"/>
                <a:cs typeface="Times New Roman" panose="02020603050405020304" pitchFamily="18" charset="0"/>
              </a:rPr>
              <a:t>, O. </a:t>
            </a:r>
            <a:r>
              <a:rPr lang="en-IN" sz="3600" b="1" dirty="0" err="1">
                <a:latin typeface="Times New Roman" panose="02020603050405020304" pitchFamily="18" charset="0"/>
                <a:cs typeface="Times New Roman" panose="02020603050405020304" pitchFamily="18" charset="0"/>
              </a:rPr>
              <a:t>Elgendy</a:t>
            </a:r>
            <a:r>
              <a:rPr lang="en-IN" sz="3600" b="1" dirty="0">
                <a:latin typeface="Times New Roman" panose="02020603050405020304" pitchFamily="18" charset="0"/>
                <a:cs typeface="Times New Roman" panose="02020603050405020304" pitchFamily="18" charset="0"/>
              </a:rPr>
              <a:t>, Breast cancer detection using artificial intelligence techniques: a systematic literature review, </a:t>
            </a:r>
            <a:r>
              <a:rPr lang="en-IN" sz="3600" b="1" dirty="0" err="1">
                <a:latin typeface="Times New Roman" panose="02020603050405020304" pitchFamily="18" charset="0"/>
                <a:cs typeface="Times New Roman" panose="02020603050405020304" pitchFamily="18" charset="0"/>
              </a:rPr>
              <a:t>Artif</a:t>
            </a:r>
            <a:r>
              <a:rPr lang="en-IN" sz="3600" b="1" dirty="0">
                <a:latin typeface="Times New Roman" panose="02020603050405020304" pitchFamily="18" charset="0"/>
                <a:cs typeface="Times New Roman" panose="02020603050405020304" pitchFamily="18" charset="0"/>
              </a:rPr>
              <a:t>. </a:t>
            </a:r>
            <a:r>
              <a:rPr lang="en-IN" sz="3600" b="1" dirty="0" err="1">
                <a:latin typeface="Times New Roman" panose="02020603050405020304" pitchFamily="18" charset="0"/>
                <a:cs typeface="Times New Roman" panose="02020603050405020304" pitchFamily="18" charset="0"/>
              </a:rPr>
              <a:t>Intell</a:t>
            </a:r>
            <a:r>
              <a:rPr lang="en-IN" sz="3600" b="1" dirty="0">
                <a:latin typeface="Times New Roman" panose="02020603050405020304" pitchFamily="18" charset="0"/>
                <a:cs typeface="Times New Roman" panose="02020603050405020304" pitchFamily="18" charset="0"/>
              </a:rPr>
              <a:t>. Med. 127 (2022), 102276.</a:t>
            </a:r>
          </a:p>
          <a:p>
            <a:pPr marL="571500" indent="-571500" algn="just">
              <a:buFont typeface="Wingdings" panose="05000000000000000000" pitchFamily="2" charset="2"/>
              <a:buChar char="Ø"/>
            </a:pPr>
            <a:r>
              <a:rPr lang="en-IN" sz="3600" b="1" dirty="0">
                <a:effectLst/>
                <a:latin typeface="Times New Roman" panose="02020603050405020304" pitchFamily="18" charset="0"/>
                <a:ea typeface="Aptos" panose="020B0004020202020204" pitchFamily="34" charset="0"/>
              </a:rPr>
              <a:t>G. </a:t>
            </a:r>
            <a:r>
              <a:rPr lang="en-IN" sz="3600" b="1" dirty="0" err="1">
                <a:effectLst/>
                <a:latin typeface="Times New Roman" panose="02020603050405020304" pitchFamily="18" charset="0"/>
                <a:ea typeface="Aptos" panose="020B0004020202020204" pitchFamily="34" charset="0"/>
              </a:rPr>
              <a:t>Olgun</a:t>
            </a:r>
            <a:r>
              <a:rPr lang="en-IN" sz="3600" b="1" dirty="0">
                <a:effectLst/>
                <a:latin typeface="Times New Roman" panose="02020603050405020304" pitchFamily="18" charset="0"/>
                <a:ea typeface="Aptos" panose="020B0004020202020204" pitchFamily="34" charset="0"/>
              </a:rPr>
              <a:t>, C. </a:t>
            </a:r>
            <a:r>
              <a:rPr lang="en-IN" sz="3600" b="1" dirty="0" err="1">
                <a:effectLst/>
                <a:latin typeface="Times New Roman" panose="02020603050405020304" pitchFamily="18" charset="0"/>
                <a:ea typeface="Aptos" panose="020B0004020202020204" pitchFamily="34" charset="0"/>
              </a:rPr>
              <a:t>Sokmensuer</a:t>
            </a:r>
            <a:r>
              <a:rPr lang="en-IN" sz="3600" b="1" dirty="0">
                <a:effectLst/>
                <a:latin typeface="Times New Roman" panose="02020603050405020304" pitchFamily="18" charset="0"/>
                <a:ea typeface="Aptos" panose="020B0004020202020204" pitchFamily="34" charset="0"/>
              </a:rPr>
              <a:t>, C. </a:t>
            </a:r>
            <a:r>
              <a:rPr lang="en-IN" sz="3600" b="1" dirty="0" err="1">
                <a:effectLst/>
                <a:latin typeface="Times New Roman" panose="02020603050405020304" pitchFamily="18" charset="0"/>
                <a:ea typeface="Aptos" panose="020B0004020202020204" pitchFamily="34" charset="0"/>
              </a:rPr>
              <a:t>Gunduz</a:t>
            </a:r>
            <a:r>
              <a:rPr lang="en-IN" sz="3600" b="1" dirty="0">
                <a:effectLst/>
                <a:latin typeface="Times New Roman" panose="02020603050405020304" pitchFamily="18" charset="0"/>
                <a:ea typeface="Aptos" panose="020B0004020202020204" pitchFamily="34" charset="0"/>
              </a:rPr>
              <a:t>-Demir, Local object patterns for the representation and classification of colon tissue images, IEEE J. Biomed. Health Inf. 18 (4) </a:t>
            </a:r>
            <a:endParaRPr lang="en-IN" sz="3600" b="1"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endParaRPr lang="en-IN" sz="3600" b="1"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endParaRPr lang="en-IN" sz="3600" b="1" dirty="0">
              <a:latin typeface="Times New Roman" panose="02020603050405020304" pitchFamily="18" charset="0"/>
              <a:cs typeface="Times New Roman" panose="02020603050405020304" pitchFamily="18" charset="0"/>
            </a:endParaRPr>
          </a:p>
          <a:p>
            <a:pPr marL="571500" marR="24130" indent="-571500" algn="just">
              <a:lnSpc>
                <a:spcPct val="102000"/>
              </a:lnSpc>
              <a:spcBef>
                <a:spcPts val="320"/>
              </a:spcBef>
              <a:spcAft>
                <a:spcPts val="800"/>
              </a:spcAft>
              <a:buFont typeface="Wingdings" panose="05000000000000000000" pitchFamily="2" charset="2"/>
              <a:buChar char="Ø"/>
              <a:tabLst>
                <a:tab pos="289560" algn="l"/>
              </a:tabLst>
            </a:pPr>
            <a:r>
              <a:rPr lang="en-US" sz="3600" b="1" dirty="0">
                <a:latin typeface="Times New Roman" panose="02020603050405020304" pitchFamily="18" charset="0"/>
                <a:cs typeface="Times New Roman" panose="02020603050405020304" pitchFamily="18" charset="0"/>
              </a:rPr>
              <a:t>Dr. A. Jaba Deva Krupa, L. Vivek Reddy, B. </a:t>
            </a:r>
            <a:r>
              <a:rPr lang="en-US" sz="3600" b="1" dirty="0" err="1">
                <a:latin typeface="Times New Roman" panose="02020603050405020304" pitchFamily="18" charset="0"/>
                <a:cs typeface="Times New Roman" panose="02020603050405020304" pitchFamily="18" charset="0"/>
              </a:rPr>
              <a:t>Sivasankar</a:t>
            </a:r>
            <a:r>
              <a:rPr lang="en-US" sz="3600" b="1" dirty="0">
                <a:latin typeface="Times New Roman" panose="02020603050405020304" pitchFamily="18" charset="0"/>
                <a:cs typeface="Times New Roman" panose="02020603050405020304" pitchFamily="18" charset="0"/>
              </a:rPr>
              <a:t> Reddy, Multiclass Breast Cancer classification using BC-CNN Submitted to  12</a:t>
            </a:r>
            <a:r>
              <a:rPr lang="en-US" sz="3600" b="1" baseline="30000" dirty="0">
                <a:latin typeface="Times New Roman" panose="02020603050405020304" pitchFamily="18" charset="0"/>
                <a:cs typeface="Times New Roman" panose="02020603050405020304" pitchFamily="18" charset="0"/>
              </a:rPr>
              <a:t>th</a:t>
            </a:r>
            <a:r>
              <a:rPr lang="en-US" sz="3600" b="1" dirty="0">
                <a:latin typeface="Times New Roman" panose="02020603050405020304" pitchFamily="18" charset="0"/>
                <a:cs typeface="Times New Roman" panose="02020603050405020304" pitchFamily="18" charset="0"/>
              </a:rPr>
              <a:t> International Conference ICRTC 2024.</a:t>
            </a:r>
          </a:p>
        </p:txBody>
      </p:sp>
      <p:sp>
        <p:nvSpPr>
          <p:cNvPr id="14350" name="TextBox 33">
            <a:extLst>
              <a:ext uri="{FF2B5EF4-FFF2-40B4-BE49-F238E27FC236}">
                <a16:creationId xmlns:a16="http://schemas.microsoft.com/office/drawing/2014/main" xmlns="" id="{FA8E899D-EC36-BD24-79C8-5DB9807C67BE}"/>
              </a:ext>
            </a:extLst>
          </p:cNvPr>
          <p:cNvSpPr txBox="1">
            <a:spLocks noChangeArrowheads="1"/>
          </p:cNvSpPr>
          <p:nvPr/>
        </p:nvSpPr>
        <p:spPr bwMode="auto">
          <a:xfrm>
            <a:off x="21942447" y="16423333"/>
            <a:ext cx="10526713" cy="923330"/>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Results</a:t>
            </a:r>
          </a:p>
        </p:txBody>
      </p:sp>
      <p:sp>
        <p:nvSpPr>
          <p:cNvPr id="14351" name="TextBox 31">
            <a:extLst>
              <a:ext uri="{FF2B5EF4-FFF2-40B4-BE49-F238E27FC236}">
                <a16:creationId xmlns:a16="http://schemas.microsoft.com/office/drawing/2014/main" xmlns="" id="{ECB36277-5F72-1C5F-1149-51F9AE5192AE}"/>
              </a:ext>
            </a:extLst>
          </p:cNvPr>
          <p:cNvSpPr txBox="1">
            <a:spLocks noChangeArrowheads="1"/>
          </p:cNvSpPr>
          <p:nvPr/>
        </p:nvSpPr>
        <p:spPr bwMode="auto">
          <a:xfrm>
            <a:off x="33133261" y="6036468"/>
            <a:ext cx="10526712" cy="928688"/>
          </a:xfrm>
          <a:prstGeom prst="rect">
            <a:avLst/>
          </a:prstGeom>
          <a:solidFill>
            <a:schemeClr val="accent2">
              <a:lumMod val="60000"/>
              <a:lumOff val="40000"/>
            </a:schemeClr>
          </a:solidFill>
          <a:ln>
            <a:noFill/>
          </a:ln>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Conclusion</a:t>
            </a:r>
          </a:p>
        </p:txBody>
      </p:sp>
      <p:sp>
        <p:nvSpPr>
          <p:cNvPr id="14352" name="TextBox 3">
            <a:extLst>
              <a:ext uri="{FF2B5EF4-FFF2-40B4-BE49-F238E27FC236}">
                <a16:creationId xmlns:a16="http://schemas.microsoft.com/office/drawing/2014/main" xmlns="" id="{4E85FBE3-32AE-A703-0976-CFFF9D0AC183}"/>
              </a:ext>
            </a:extLst>
          </p:cNvPr>
          <p:cNvSpPr txBox="1">
            <a:spLocks noChangeArrowheads="1"/>
          </p:cNvSpPr>
          <p:nvPr/>
        </p:nvSpPr>
        <p:spPr bwMode="auto">
          <a:xfrm>
            <a:off x="518294" y="19722398"/>
            <a:ext cx="9757047" cy="935038"/>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Problem Statement</a:t>
            </a:r>
          </a:p>
        </p:txBody>
      </p:sp>
      <p:sp>
        <p:nvSpPr>
          <p:cNvPr id="14353" name="TextBox 31">
            <a:extLst>
              <a:ext uri="{FF2B5EF4-FFF2-40B4-BE49-F238E27FC236}">
                <a16:creationId xmlns:a16="http://schemas.microsoft.com/office/drawing/2014/main" xmlns="" id="{8A5913E3-AC4E-167E-A229-3335B2C23562}"/>
              </a:ext>
            </a:extLst>
          </p:cNvPr>
          <p:cNvSpPr txBox="1">
            <a:spLocks noChangeArrowheads="1"/>
          </p:cNvSpPr>
          <p:nvPr/>
        </p:nvSpPr>
        <p:spPr bwMode="auto">
          <a:xfrm>
            <a:off x="33071838" y="14048278"/>
            <a:ext cx="10482261" cy="923925"/>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References</a:t>
            </a:r>
          </a:p>
        </p:txBody>
      </p:sp>
      <p:sp>
        <p:nvSpPr>
          <p:cNvPr id="14355" name="TextBox 16">
            <a:extLst>
              <a:ext uri="{FF2B5EF4-FFF2-40B4-BE49-F238E27FC236}">
                <a16:creationId xmlns:a16="http://schemas.microsoft.com/office/drawing/2014/main" xmlns="" id="{84384470-82D1-CF49-63F3-753B07B6221D}"/>
              </a:ext>
            </a:extLst>
          </p:cNvPr>
          <p:cNvSpPr txBox="1">
            <a:spLocks noChangeArrowheads="1"/>
          </p:cNvSpPr>
          <p:nvPr/>
        </p:nvSpPr>
        <p:spPr bwMode="auto">
          <a:xfrm>
            <a:off x="540097" y="28765199"/>
            <a:ext cx="9735244" cy="923925"/>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dirty="0">
                <a:solidFill>
                  <a:schemeClr val="tx1"/>
                </a:solidFill>
                <a:latin typeface="Times New Roman" panose="02020603050405020304" pitchFamily="18" charset="0"/>
                <a:cs typeface="Times New Roman" panose="02020603050405020304" pitchFamily="18" charset="0"/>
              </a:rPr>
              <a:t>Realistic Constraints</a:t>
            </a:r>
          </a:p>
        </p:txBody>
      </p:sp>
      <p:sp>
        <p:nvSpPr>
          <p:cNvPr id="7" name="TextBox 6">
            <a:extLst>
              <a:ext uri="{FF2B5EF4-FFF2-40B4-BE49-F238E27FC236}">
                <a16:creationId xmlns:a16="http://schemas.microsoft.com/office/drawing/2014/main" xmlns="" id="{7DAAAA51-696A-1397-33DC-ADD5FA49674F}"/>
              </a:ext>
            </a:extLst>
          </p:cNvPr>
          <p:cNvSpPr txBox="1"/>
          <p:nvPr/>
        </p:nvSpPr>
        <p:spPr>
          <a:xfrm>
            <a:off x="-13062857" y="2216150"/>
            <a:ext cx="468398" cy="769441"/>
          </a:xfrm>
          <a:prstGeom prst="rect">
            <a:avLst/>
          </a:prstGeom>
          <a:noFill/>
        </p:spPr>
        <p:txBody>
          <a:bodyPr wrap="none" rtlCol="0">
            <a:spAutoFit/>
          </a:bodyPr>
          <a:lstStyle/>
          <a:p>
            <a:r>
              <a:rPr lang="en-US" sz="4400" dirty="0"/>
              <a:t>g</a:t>
            </a:r>
          </a:p>
        </p:txBody>
      </p:sp>
      <p:pic>
        <p:nvPicPr>
          <p:cNvPr id="2" name="Picture 1">
            <a:extLst>
              <a:ext uri="{FF2B5EF4-FFF2-40B4-BE49-F238E27FC236}">
                <a16:creationId xmlns:a16="http://schemas.microsoft.com/office/drawing/2014/main" xmlns="" id="{8D6D48B7-A3AF-E6A8-BB33-C6DEB83E4C14}"/>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885501" y="27137313"/>
            <a:ext cx="10573963" cy="4635450"/>
          </a:xfrm>
          <a:prstGeom prst="rect">
            <a:avLst/>
          </a:prstGeom>
          <a:noFill/>
          <a:ln>
            <a:noFill/>
          </a:ln>
        </p:spPr>
      </p:pic>
      <p:pic>
        <p:nvPicPr>
          <p:cNvPr id="4" name="Picture 3">
            <a:extLst>
              <a:ext uri="{FF2B5EF4-FFF2-40B4-BE49-F238E27FC236}">
                <a16:creationId xmlns:a16="http://schemas.microsoft.com/office/drawing/2014/main" xmlns="" id="{EFB749D1-AEC3-513C-04E5-BEC3A4F77094}"/>
              </a:ext>
            </a:extLst>
          </p:cNvPr>
          <p:cNvPicPr>
            <a:picLocks noChangeAspect="1"/>
          </p:cNvPicPr>
          <p:nvPr/>
        </p:nvPicPr>
        <p:blipFill>
          <a:blip r:embed="rId5" cstate="print"/>
          <a:stretch>
            <a:fillRect/>
          </a:stretch>
        </p:blipFill>
        <p:spPr>
          <a:xfrm>
            <a:off x="27121661" y="17658481"/>
            <a:ext cx="4948797" cy="3887430"/>
          </a:xfrm>
          <a:prstGeom prst="rect">
            <a:avLst/>
          </a:prstGeom>
        </p:spPr>
      </p:pic>
      <p:pic>
        <p:nvPicPr>
          <p:cNvPr id="8" name="Picture 7">
            <a:extLst>
              <a:ext uri="{FF2B5EF4-FFF2-40B4-BE49-F238E27FC236}">
                <a16:creationId xmlns:a16="http://schemas.microsoft.com/office/drawing/2014/main" xmlns="" id="{9FFF02A3-383B-04B6-4327-2E20517DA546}"/>
              </a:ext>
            </a:extLst>
          </p:cNvPr>
          <p:cNvPicPr>
            <a:picLocks noChangeAspect="1"/>
          </p:cNvPicPr>
          <p:nvPr/>
        </p:nvPicPr>
        <p:blipFill>
          <a:blip r:embed="rId6" cstate="print"/>
          <a:stretch>
            <a:fillRect/>
          </a:stretch>
        </p:blipFill>
        <p:spPr>
          <a:xfrm>
            <a:off x="22170380" y="7224038"/>
            <a:ext cx="9900079" cy="3618222"/>
          </a:xfrm>
          <a:prstGeom prst="rect">
            <a:avLst/>
          </a:prstGeom>
        </p:spPr>
      </p:pic>
      <p:pic>
        <p:nvPicPr>
          <p:cNvPr id="10" name="Picture 9">
            <a:extLst>
              <a:ext uri="{FF2B5EF4-FFF2-40B4-BE49-F238E27FC236}">
                <a16:creationId xmlns:a16="http://schemas.microsoft.com/office/drawing/2014/main" xmlns="" id="{0CDC9D56-FC5C-656A-3AA8-931E0E0D0176}"/>
              </a:ext>
            </a:extLst>
          </p:cNvPr>
          <p:cNvPicPr>
            <a:picLocks noChangeAspect="1"/>
          </p:cNvPicPr>
          <p:nvPr/>
        </p:nvPicPr>
        <p:blipFill>
          <a:blip r:embed="rId7" cstate="print"/>
          <a:stretch>
            <a:fillRect/>
          </a:stretch>
        </p:blipFill>
        <p:spPr>
          <a:xfrm>
            <a:off x="22232724" y="12012341"/>
            <a:ext cx="9900078" cy="3196938"/>
          </a:xfrm>
          <a:prstGeom prst="rect">
            <a:avLst/>
          </a:prstGeom>
        </p:spPr>
      </p:pic>
      <p:pic>
        <p:nvPicPr>
          <p:cNvPr id="15" name="Picture 14">
            <a:extLst>
              <a:ext uri="{FF2B5EF4-FFF2-40B4-BE49-F238E27FC236}">
                <a16:creationId xmlns:a16="http://schemas.microsoft.com/office/drawing/2014/main" xmlns="" id="{8EC2D0CB-9FCE-8083-4FC8-CC3D7DDCC6BE}"/>
              </a:ext>
            </a:extLst>
          </p:cNvPr>
          <p:cNvPicPr>
            <a:picLocks noChangeAspect="1"/>
          </p:cNvPicPr>
          <p:nvPr/>
        </p:nvPicPr>
        <p:blipFill>
          <a:blip r:embed="rId8" cstate="print"/>
          <a:stretch>
            <a:fillRect/>
          </a:stretch>
        </p:blipFill>
        <p:spPr>
          <a:xfrm>
            <a:off x="22018626" y="17711777"/>
            <a:ext cx="5021515" cy="3902560"/>
          </a:xfrm>
          <a:prstGeom prst="rect">
            <a:avLst/>
          </a:prstGeom>
        </p:spPr>
      </p:pic>
      <p:pic>
        <p:nvPicPr>
          <p:cNvPr id="9" name="Picture 8">
            <a:extLst>
              <a:ext uri="{FF2B5EF4-FFF2-40B4-BE49-F238E27FC236}">
                <a16:creationId xmlns:a16="http://schemas.microsoft.com/office/drawing/2014/main" xmlns="" id="{EAE12F71-E705-08D6-CBAF-7E28788FCB20}"/>
              </a:ext>
            </a:extLst>
          </p:cNvPr>
          <p:cNvPicPr>
            <a:picLocks noChangeAspect="1"/>
          </p:cNvPicPr>
          <p:nvPr/>
        </p:nvPicPr>
        <p:blipFill>
          <a:blip r:embed="rId9" cstate="print"/>
          <a:stretch>
            <a:fillRect/>
          </a:stretch>
        </p:blipFill>
        <p:spPr>
          <a:xfrm>
            <a:off x="10947730" y="18183356"/>
            <a:ext cx="10373766" cy="4094754"/>
          </a:xfrm>
          <a:prstGeom prst="rect">
            <a:avLst/>
          </a:prstGeom>
        </p:spPr>
      </p:pic>
      <p:sp>
        <p:nvSpPr>
          <p:cNvPr id="14" name="TextBox 13">
            <a:extLst>
              <a:ext uri="{FF2B5EF4-FFF2-40B4-BE49-F238E27FC236}">
                <a16:creationId xmlns:a16="http://schemas.microsoft.com/office/drawing/2014/main" xmlns="" id="{45AE7D84-1D91-0A77-173F-13C2571977DC}"/>
              </a:ext>
            </a:extLst>
          </p:cNvPr>
          <p:cNvSpPr txBox="1"/>
          <p:nvPr/>
        </p:nvSpPr>
        <p:spPr>
          <a:xfrm>
            <a:off x="22411092" y="11159990"/>
            <a:ext cx="865856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Accuracy curve during training process</a:t>
            </a:r>
            <a:endParaRPr lang="en-IN" sz="36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A8BB99B2-5BE1-FDD6-D27C-F46568CA55F7}"/>
              </a:ext>
            </a:extLst>
          </p:cNvPr>
          <p:cNvSpPr txBox="1"/>
          <p:nvPr/>
        </p:nvSpPr>
        <p:spPr>
          <a:xfrm>
            <a:off x="22502813" y="15465185"/>
            <a:ext cx="776382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Loss curve during training process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A17503A2-DEEB-FDAA-6083-3E28ED1161F7}"/>
              </a:ext>
            </a:extLst>
          </p:cNvPr>
          <p:cNvSpPr txBox="1"/>
          <p:nvPr/>
        </p:nvSpPr>
        <p:spPr>
          <a:xfrm>
            <a:off x="22723996" y="25831167"/>
            <a:ext cx="856684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Training process</a:t>
            </a:r>
            <a:endParaRPr lang="en-IN" sz="3600" b="1" dirty="0">
              <a:latin typeface="Times New Roman" panose="02020603050405020304" pitchFamily="18" charset="0"/>
              <a:cs typeface="Times New Roman" panose="02020603050405020304" pitchFamily="18" charset="0"/>
            </a:endParaRPr>
          </a:p>
        </p:txBody>
      </p:sp>
      <p:sp>
        <p:nvSpPr>
          <p:cNvPr id="19" name="TextBox 31">
            <a:extLst>
              <a:ext uri="{FF2B5EF4-FFF2-40B4-BE49-F238E27FC236}">
                <a16:creationId xmlns:a16="http://schemas.microsoft.com/office/drawing/2014/main" xmlns="" id="{39244825-0C13-EC0A-8BA8-35622C5C1998}"/>
              </a:ext>
            </a:extLst>
          </p:cNvPr>
          <p:cNvSpPr txBox="1">
            <a:spLocks noChangeArrowheads="1"/>
          </p:cNvSpPr>
          <p:nvPr/>
        </p:nvSpPr>
        <p:spPr bwMode="auto">
          <a:xfrm>
            <a:off x="33133261" y="27774772"/>
            <a:ext cx="10420838" cy="923925"/>
          </a:xfrm>
          <a:prstGeom prst="rect">
            <a:avLst/>
          </a:prstGeom>
          <a:solidFill>
            <a:schemeClr val="accent2">
              <a:lumMod val="60000"/>
              <a:lumOff val="40000"/>
            </a:schemeClr>
          </a:solidFill>
          <a:ln>
            <a:noFill/>
          </a:ln>
        </p:spPr>
        <p:txBody>
          <a:bodyPr wrap="square">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5400" b="1" dirty="0">
                <a:solidFill>
                  <a:schemeClr val="tx1"/>
                </a:solidFill>
                <a:latin typeface="Times New Roman" panose="02020603050405020304" pitchFamily="18" charset="0"/>
                <a:cs typeface="Times New Roman" panose="02020603050405020304" pitchFamily="18" charset="0"/>
              </a:rPr>
              <a:t>C</a:t>
            </a:r>
            <a:r>
              <a:rPr lang="en-IN" altLang="en-US" sz="5400" b="1" dirty="0" err="1">
                <a:solidFill>
                  <a:schemeClr val="tx1"/>
                </a:solidFill>
                <a:latin typeface="Times New Roman" panose="02020603050405020304" pitchFamily="18" charset="0"/>
                <a:cs typeface="Times New Roman" panose="02020603050405020304" pitchFamily="18" charset="0"/>
              </a:rPr>
              <a:t>onference</a:t>
            </a:r>
            <a:r>
              <a:rPr lang="en-IN" altLang="en-US" sz="5400" b="1" dirty="0">
                <a:solidFill>
                  <a:schemeClr val="tx1"/>
                </a:solidFill>
                <a:latin typeface="Times New Roman" panose="02020603050405020304" pitchFamily="18" charset="0"/>
                <a:cs typeface="Times New Roman" panose="02020603050405020304" pitchFamily="18" charset="0"/>
              </a:rPr>
              <a:t> publications`</a:t>
            </a:r>
          </a:p>
        </p:txBody>
      </p:sp>
      <p:pic>
        <p:nvPicPr>
          <p:cNvPr id="3" name="Picture 2">
            <a:extLst>
              <a:ext uri="{FF2B5EF4-FFF2-40B4-BE49-F238E27FC236}">
                <a16:creationId xmlns:a16="http://schemas.microsoft.com/office/drawing/2014/main" xmlns="" id="{BA558439-72CE-8E30-443B-73C4C7520370}"/>
              </a:ext>
            </a:extLst>
          </p:cNvPr>
          <p:cNvPicPr>
            <a:picLocks noChangeAspect="1"/>
          </p:cNvPicPr>
          <p:nvPr/>
        </p:nvPicPr>
        <p:blipFill>
          <a:blip r:embed="rId10" cstate="print"/>
          <a:stretch>
            <a:fillRect/>
          </a:stretch>
        </p:blipFill>
        <p:spPr>
          <a:xfrm>
            <a:off x="18550845" y="26440271"/>
            <a:ext cx="18342719" cy="2934173"/>
          </a:xfrm>
          <a:prstGeom prst="rect">
            <a:avLst/>
          </a:prstGeom>
        </p:spPr>
      </p:pic>
      <p:sp>
        <p:nvSpPr>
          <p:cNvPr id="20" name="TextBox 19">
            <a:extLst>
              <a:ext uri="{FF2B5EF4-FFF2-40B4-BE49-F238E27FC236}">
                <a16:creationId xmlns:a16="http://schemas.microsoft.com/office/drawing/2014/main" xmlns="" id="{A0142C68-8865-9B6F-AFD2-2857A61DBFF1}"/>
              </a:ext>
            </a:extLst>
          </p:cNvPr>
          <p:cNvSpPr txBox="1"/>
          <p:nvPr/>
        </p:nvSpPr>
        <p:spPr>
          <a:xfrm>
            <a:off x="22723996" y="29689124"/>
            <a:ext cx="9480684"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Accuracy difference between Capsule Network and BC-CCN</a:t>
            </a:r>
            <a:endParaRPr lang="en-IN" sz="3600" b="1"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xmlns="" id="{22DFB614-76E6-D9C1-9E23-C605498B09A9}"/>
              </a:ext>
            </a:extLst>
          </p:cNvPr>
          <p:cNvGraphicFramePr>
            <a:graphicFrameLocks noGrp="1"/>
          </p:cNvGraphicFramePr>
          <p:nvPr>
            <p:extLst>
              <p:ext uri="{D42A27DB-BD31-4B8C-83A1-F6EECF244321}">
                <p14:modId xmlns:p14="http://schemas.microsoft.com/office/powerpoint/2010/main" xmlns="" val="3916718749"/>
              </p:ext>
            </p:extLst>
          </p:nvPr>
        </p:nvGraphicFramePr>
        <p:xfrm>
          <a:off x="22027112" y="21974363"/>
          <a:ext cx="10186614" cy="3496778"/>
        </p:xfrm>
        <a:graphic>
          <a:graphicData uri="http://schemas.openxmlformats.org/drawingml/2006/table">
            <a:tbl>
              <a:tblPr firstRow="1" bandRow="1">
                <a:tableStyleId>{93296810-A885-4BE3-A3E7-6D5BEEA58F35}</a:tableStyleId>
              </a:tblPr>
              <a:tblGrid>
                <a:gridCol w="2680240">
                  <a:extLst>
                    <a:ext uri="{9D8B030D-6E8A-4147-A177-3AD203B41FA5}">
                      <a16:colId xmlns:a16="http://schemas.microsoft.com/office/drawing/2014/main" xmlns="" val="1492543412"/>
                    </a:ext>
                  </a:extLst>
                </a:gridCol>
                <a:gridCol w="3753187">
                  <a:extLst>
                    <a:ext uri="{9D8B030D-6E8A-4147-A177-3AD203B41FA5}">
                      <a16:colId xmlns:a16="http://schemas.microsoft.com/office/drawing/2014/main" xmlns="" val="1719273706"/>
                    </a:ext>
                  </a:extLst>
                </a:gridCol>
                <a:gridCol w="3753187">
                  <a:extLst>
                    <a:ext uri="{9D8B030D-6E8A-4147-A177-3AD203B41FA5}">
                      <a16:colId xmlns:a16="http://schemas.microsoft.com/office/drawing/2014/main" xmlns="" val="4054894813"/>
                    </a:ext>
                  </a:extLst>
                </a:gridCol>
              </a:tblGrid>
              <a:tr h="1027898">
                <a:tc>
                  <a:txBody>
                    <a:bodyPr/>
                    <a:lstStyle/>
                    <a:p>
                      <a:pPr algn="ctr"/>
                      <a:r>
                        <a:rPr lang="en-US" sz="3600" dirty="0">
                          <a:latin typeface="Times New Roman" panose="02020603050405020304" pitchFamily="18" charset="0"/>
                          <a:cs typeface="Times New Roman" panose="02020603050405020304" pitchFamily="18" charset="0"/>
                        </a:rPr>
                        <a:t>S.no</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Training Cycle</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Size</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71703964"/>
                  </a:ext>
                </a:extLst>
              </a:tr>
              <a:tr h="553483">
                <a:tc>
                  <a:txBody>
                    <a:bodyPr/>
                    <a:lstStyle/>
                    <a:p>
                      <a:pPr algn="ctr"/>
                      <a:r>
                        <a:rPr lang="en-US" sz="3600" dirty="0">
                          <a:latin typeface="Times New Roman" panose="02020603050405020304" pitchFamily="18" charset="0"/>
                          <a:cs typeface="Times New Roman" panose="02020603050405020304" pitchFamily="18" charset="0"/>
                        </a:rPr>
                        <a:t>1</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Epoch</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100</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80874062"/>
                  </a:ext>
                </a:extLst>
              </a:tr>
              <a:tr h="553483">
                <a:tc>
                  <a:txBody>
                    <a:bodyPr/>
                    <a:lstStyle/>
                    <a:p>
                      <a:pPr algn="ctr"/>
                      <a:r>
                        <a:rPr lang="en-US" sz="3600" dirty="0">
                          <a:latin typeface="Times New Roman" panose="02020603050405020304" pitchFamily="18" charset="0"/>
                          <a:cs typeface="Times New Roman" panose="02020603050405020304" pitchFamily="18" charset="0"/>
                        </a:rPr>
                        <a:t>2</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Iteration</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200</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79404493"/>
                  </a:ext>
                </a:extLst>
              </a:tr>
              <a:tr h="1027898">
                <a:tc>
                  <a:txBody>
                    <a:bodyPr/>
                    <a:lstStyle/>
                    <a:p>
                      <a:pPr algn="ctr"/>
                      <a:r>
                        <a:rPr lang="en-US" sz="3600" dirty="0">
                          <a:latin typeface="Times New Roman" panose="02020603050405020304" pitchFamily="18" charset="0"/>
                          <a:cs typeface="Times New Roman" panose="02020603050405020304" pitchFamily="18" charset="0"/>
                        </a:rPr>
                        <a:t>3</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Iterations Per Epoch</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2</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8785861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speculativestone_36x24</Template>
  <TotalTime>5143</TotalTime>
  <Words>896</Words>
  <Application>Microsoft Office PowerPoint</Application>
  <PresentationFormat>Custom</PresentationFormat>
  <Paragraphs>85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G.Puneeth Rao</dc:creator>
  <cp:lastModifiedBy>lenovo</cp:lastModifiedBy>
  <cp:revision>109</cp:revision>
  <dcterms:created xsi:type="dcterms:W3CDTF">2021-03-26T07:40:33Z</dcterms:created>
  <dcterms:modified xsi:type="dcterms:W3CDTF">2024-04-15T15:35:23Z</dcterms:modified>
</cp:coreProperties>
</file>