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5" r:id="rId6"/>
    <p:sldId id="266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altLang="vi-VN" dirty="0"/>
              <a:t>BÀI TẬP KẾT THÚC MÔN </a:t>
            </a:r>
            <a:r>
              <a:rPr lang="vi-VN" altLang="vi-VN" dirty="0"/>
              <a:t>HỌC</a:t>
            </a:r>
            <a:endParaRPr lang="vi-VN" alt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986405"/>
          </a:xfrm>
        </p:spPr>
        <p:txBody>
          <a:bodyPr>
            <a:normAutofit lnSpcReduction="20000"/>
          </a:bodyPr>
          <a:lstStyle/>
          <a:p>
            <a:pPr algn="l"/>
            <a:r>
              <a:rPr lang="vi-VN" altLang="en-US" sz="3600">
                <a:latin typeface="Times New Roman" panose="02020603050405020304" charset="0"/>
                <a:cs typeface="Times New Roman" panose="02020603050405020304" charset="0"/>
              </a:rPr>
              <a:t>Môn học: </a:t>
            </a:r>
            <a:r>
              <a:rPr lang="vi-VN" altLang="en-US" sz="3600" i="1">
                <a:latin typeface="Times New Roman" panose="02020603050405020304" charset="0"/>
                <a:cs typeface="Times New Roman" panose="02020603050405020304" charset="0"/>
              </a:rPr>
              <a:t>Khoa học dữ liệu</a:t>
            </a:r>
            <a:endParaRPr lang="vi-V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vi-VN" altLang="en-US" sz="3600">
                <a:latin typeface="Times New Roman" panose="02020603050405020304" charset="0"/>
                <a:cs typeface="Times New Roman" panose="02020603050405020304" charset="0"/>
              </a:rPr>
              <a:t>Đề Tài: </a:t>
            </a:r>
            <a:r>
              <a:rPr lang="vi-VN" altLang="en-US" sz="3600" i="1">
                <a:latin typeface="Times New Roman" panose="02020603050405020304" charset="0"/>
                <a:cs typeface="Times New Roman" panose="02020603050405020304" charset="0"/>
              </a:rPr>
              <a:t>Phân loại hình ảnh chữ số viết tay</a:t>
            </a:r>
            <a:endParaRPr lang="vi-VN" altLang="en-US" sz="3600" i="1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vi-VN" altLang="en-US" sz="3600">
                <a:latin typeface="Times New Roman" panose="02020603050405020304" charset="0"/>
                <a:cs typeface="Times New Roman" panose="02020603050405020304" charset="0"/>
              </a:rPr>
              <a:t>Sinh viên: </a:t>
            </a:r>
            <a:r>
              <a:rPr lang="vi-VN" altLang="en-US" sz="3600" i="1">
                <a:latin typeface="Times New Roman" panose="02020603050405020304" charset="0"/>
                <a:cs typeface="Times New Roman" panose="02020603050405020304" charset="0"/>
              </a:rPr>
              <a:t>Vi thành văn </a:t>
            </a:r>
            <a:r>
              <a:rPr lang="vi-VN" altLang="en-US" sz="36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vi-V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vi-VN" altLang="en-US" sz="3600">
                <a:latin typeface="Times New Roman" panose="02020603050405020304" charset="0"/>
                <a:cs typeface="Times New Roman" panose="02020603050405020304" charset="0"/>
              </a:rPr>
              <a:t>Ngành: </a:t>
            </a:r>
            <a:r>
              <a:rPr lang="vi-VN" altLang="en-US" sz="3600" i="1">
                <a:latin typeface="Times New Roman" panose="02020603050405020304" charset="0"/>
                <a:cs typeface="Times New Roman" panose="02020603050405020304" charset="0"/>
              </a:rPr>
              <a:t>Kỹ thuật máy tính</a:t>
            </a:r>
            <a:endParaRPr lang="vi-VN" altLang="en-US" sz="3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vi-VN" altLang="en-US" sz="3600">
                <a:latin typeface="Times New Roman" panose="02020603050405020304" charset="0"/>
                <a:cs typeface="Times New Roman" panose="02020603050405020304" charset="0"/>
              </a:rPr>
              <a:t>Giảng viên hướng dẫn: </a:t>
            </a:r>
            <a:r>
              <a:rPr lang="vi-VN" altLang="en-US" sz="3600" i="1">
                <a:latin typeface="Times New Roman" panose="02020603050405020304" charset="0"/>
                <a:cs typeface="Times New Roman" panose="02020603050405020304" charset="0"/>
              </a:rPr>
              <a:t>TS. Nguyễn Văn Huy</a:t>
            </a:r>
            <a:r>
              <a:rPr lang="vi-VN" altLang="en-US" sz="36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vi-V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Kết quả dự đoán </a:t>
            </a:r>
            <a:r>
              <a:rPr lang="vi-VN" altLang="en-GB"/>
              <a:t>được </a:t>
            </a:r>
            <a:endParaRPr lang="vi-VN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3490" y="1363345"/>
            <a:ext cx="7145020" cy="5339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lưu lịch sử cho mô hình và cách sử </a:t>
            </a:r>
            <a:r>
              <a:rPr lang="vi-VN" altLang="en-GB"/>
              <a:t>dụng </a:t>
            </a:r>
            <a:endParaRPr lang="vi-VN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72460" y="1456690"/>
            <a:ext cx="6047740" cy="4856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Giới thiệu đề </a:t>
            </a:r>
            <a:r>
              <a:rPr lang="vi-VN" altLang="en-GB"/>
              <a:t>tài : </a:t>
            </a:r>
            <a:endParaRPr lang="vi-V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Ph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â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 Loại </a:t>
            </a: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ì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nh </a:t>
            </a: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ảnh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h</a:t>
            </a: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ữ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ố </a:t>
            </a: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iết </a:t>
            </a: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ay</a:t>
            </a: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vi-V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vi-V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 chức n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ă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ng ch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í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nh của ứng dụng gồm: 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- Ph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â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 loại:  mô 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ì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nh ph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â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 loại sử dụng thuật to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 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RandomForestClassifier hoặc Support Vector Machine (SVM). 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ct val="80000"/>
              </a:lnSpc>
              <a:buNone/>
            </a:pP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- Trực quan 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ó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a: Hiển thị kết quả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nh gi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mô 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ì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nh,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ặc biệt là sử dụng </a:t>
            </a: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Confusion Matrix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ể trực quan 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ó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a hiệu suất ph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â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 loại cho từng lớp chữ số.  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ct val="80000"/>
              </a:lnSpc>
              <a:buNone/>
            </a:pP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Hệ thống đã làm như thế </a:t>
            </a:r>
            <a:r>
              <a:rPr lang="vi-VN" altLang="en-GB"/>
              <a:t>nào</a:t>
            </a:r>
            <a:endParaRPr lang="vi-V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82075" cy="4598035"/>
          </a:xfrm>
        </p:spPr>
        <p:txBody>
          <a:bodyPr>
            <a:normAutofit fontScale="75000"/>
          </a:bodyPr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Tải và tiền xử l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dữ liệu: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ọc hai tập dữ liệu mnist_train.csv và mnist_test.csv.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ch dữ liệu thành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ặc tr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ng (X) và nh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ã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 (y).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Chuẩn 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ó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ặc tr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ng bằng StandardScaler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ể cải thiện hiệu quả huấn luyện mô 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ì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nh.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Cho ph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é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p ng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ời d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ù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ng lựa chọn mô 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ì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nh học m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y: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SVM với kernel RBF: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ộ ch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í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nh x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c cao, ph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ù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hợp với dữ liệu phức tạp.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Random Forest: huấn luyện nhanh, dễ mở rộng và trực quan.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Huấn luyện mô 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ì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nh: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Sử dụng tập huấn luyện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ể huấn luyện mô 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ì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nh theo lựa chọn của ng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ời d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ù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ng.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Dự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 nh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ã</a:t>
            </a:r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n cho tập kiểm tra (test set).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vi-VN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900"/>
            <a:ext cx="10515600" cy="6143625"/>
          </a:xfrm>
        </p:spPr>
        <p:txBody>
          <a:bodyPr>
            <a:normAutofit fontScale="80000"/>
          </a:bodyPr>
          <a:p>
            <a:r>
              <a:rPr lang="en-US" altLang="en-US">
                <a:sym typeface="+mn-ea"/>
              </a:rPr>
              <a:t>Đá</a:t>
            </a:r>
            <a:r>
              <a:rPr lang="en-US" altLang="en-GB">
                <a:sym typeface="+mn-ea"/>
              </a:rPr>
              <a:t>nh gi</a:t>
            </a:r>
            <a:r>
              <a:rPr lang="en-US" altLang="en-US">
                <a:sym typeface="+mn-ea"/>
              </a:rPr>
              <a:t>á</a:t>
            </a:r>
            <a:r>
              <a:rPr lang="en-US" altLang="en-GB">
                <a:sym typeface="+mn-ea"/>
              </a:rPr>
              <a:t> hiệu suất mô h</a:t>
            </a:r>
            <a:r>
              <a:rPr lang="en-US" altLang="en-US">
                <a:sym typeface="+mn-ea"/>
              </a:rPr>
              <a:t>ì</a:t>
            </a:r>
            <a:r>
              <a:rPr lang="en-US" altLang="en-GB">
                <a:sym typeface="+mn-ea"/>
              </a:rPr>
              <a:t>nh:</a:t>
            </a:r>
            <a:endParaRPr lang="en-US" altLang="en-GB"/>
          </a:p>
          <a:p>
            <a:r>
              <a:rPr lang="en-US" altLang="en-GB">
                <a:sym typeface="+mn-ea"/>
              </a:rPr>
              <a:t>T</a:t>
            </a:r>
            <a:r>
              <a:rPr lang="en-US" altLang="en-US">
                <a:sym typeface="+mn-ea"/>
              </a:rPr>
              <a:t>í</a:t>
            </a:r>
            <a:r>
              <a:rPr lang="en-US" altLang="en-GB">
                <a:sym typeface="+mn-ea"/>
              </a:rPr>
              <a:t>nh </a:t>
            </a:r>
            <a:r>
              <a:rPr lang="en-US" altLang="en-US">
                <a:sym typeface="+mn-ea"/>
              </a:rPr>
              <a:t>đ</a:t>
            </a:r>
            <a:r>
              <a:rPr lang="en-US" altLang="en-GB">
                <a:sym typeface="+mn-ea"/>
              </a:rPr>
              <a:t>ộ ch</a:t>
            </a:r>
            <a:r>
              <a:rPr lang="en-US" altLang="en-US">
                <a:sym typeface="+mn-ea"/>
              </a:rPr>
              <a:t>í</a:t>
            </a:r>
            <a:r>
              <a:rPr lang="en-US" altLang="en-GB">
                <a:sym typeface="+mn-ea"/>
              </a:rPr>
              <a:t>nh x</a:t>
            </a:r>
            <a:r>
              <a:rPr lang="en-US" altLang="en-US">
                <a:sym typeface="+mn-ea"/>
              </a:rPr>
              <a:t>á</a:t>
            </a:r>
            <a:r>
              <a:rPr lang="en-US" altLang="en-GB">
                <a:sym typeface="+mn-ea"/>
              </a:rPr>
              <a:t>c (accuracy).</a:t>
            </a:r>
            <a:endParaRPr lang="en-US" altLang="en-GB"/>
          </a:p>
          <a:p>
            <a:r>
              <a:rPr lang="en-US" altLang="en-GB">
                <a:sym typeface="+mn-ea"/>
              </a:rPr>
              <a:t>Tạo ma trận nhầm lẫn (confusion matrix).</a:t>
            </a:r>
            <a:endParaRPr lang="en-US" altLang="en-GB"/>
          </a:p>
          <a:p>
            <a:r>
              <a:rPr lang="en-US" altLang="en-GB">
                <a:sym typeface="+mn-ea"/>
              </a:rPr>
              <a:t>Xuất b</a:t>
            </a:r>
            <a:r>
              <a:rPr lang="en-US" altLang="en-US">
                <a:sym typeface="+mn-ea"/>
              </a:rPr>
              <a:t>á</a:t>
            </a:r>
            <a:r>
              <a:rPr lang="en-US" altLang="en-GB">
                <a:sym typeface="+mn-ea"/>
              </a:rPr>
              <a:t>o c</a:t>
            </a:r>
            <a:r>
              <a:rPr lang="en-US" altLang="en-US">
                <a:sym typeface="+mn-ea"/>
              </a:rPr>
              <a:t>á</a:t>
            </a:r>
            <a:r>
              <a:rPr lang="en-US" altLang="en-GB">
                <a:sym typeface="+mn-ea"/>
              </a:rPr>
              <a:t>o ph</a:t>
            </a:r>
            <a:r>
              <a:rPr lang="en-US" altLang="en-US">
                <a:sym typeface="+mn-ea"/>
              </a:rPr>
              <a:t>â</a:t>
            </a:r>
            <a:r>
              <a:rPr lang="en-US" altLang="en-GB">
                <a:sym typeface="+mn-ea"/>
              </a:rPr>
              <a:t>n loại (precision, recall, f1-score cho từng lớp).</a:t>
            </a:r>
            <a:endParaRPr lang="en-US" altLang="en-GB"/>
          </a:p>
          <a:p>
            <a:r>
              <a:rPr lang="en-US" altLang="en-GB">
                <a:sym typeface="+mn-ea"/>
              </a:rPr>
              <a:t>Hiển thị trực quan kết </a:t>
            </a:r>
            <a:r>
              <a:rPr lang="vi-VN" altLang="en-US">
                <a:sym typeface="+mn-ea"/>
              </a:rPr>
              <a:t>q</a:t>
            </a:r>
            <a:r>
              <a:rPr lang="en-US" altLang="en-GB">
                <a:sym typeface="+mn-ea"/>
              </a:rPr>
              <a:t>uả:</a:t>
            </a:r>
            <a:endParaRPr lang="en-US" altLang="en-GB"/>
          </a:p>
          <a:p>
            <a:r>
              <a:rPr lang="en-US" altLang="en-GB">
                <a:sym typeface="+mn-ea"/>
              </a:rPr>
              <a:t>Vẽ heatmap ma trận nhầm lẫn.</a:t>
            </a:r>
            <a:endParaRPr lang="en-US" altLang="en-GB"/>
          </a:p>
          <a:p>
            <a:r>
              <a:rPr lang="en-US" altLang="en-GB">
                <a:sym typeface="+mn-ea"/>
              </a:rPr>
              <a:t>Hiển thị ảnh mẫu trong tập test k</a:t>
            </a:r>
            <a:r>
              <a:rPr lang="en-US" altLang="en-US">
                <a:sym typeface="+mn-ea"/>
              </a:rPr>
              <a:t>è</a:t>
            </a:r>
            <a:r>
              <a:rPr lang="en-US" altLang="en-GB">
                <a:sym typeface="+mn-ea"/>
              </a:rPr>
              <a:t>m theo:</a:t>
            </a:r>
            <a:endParaRPr lang="en-US" altLang="en-GB"/>
          </a:p>
          <a:p>
            <a:r>
              <a:rPr lang="en-US" altLang="en-GB">
                <a:sym typeface="+mn-ea"/>
              </a:rPr>
              <a:t>Nh</a:t>
            </a:r>
            <a:r>
              <a:rPr lang="en-US" altLang="en-US">
                <a:sym typeface="+mn-ea"/>
              </a:rPr>
              <a:t>ã</a:t>
            </a:r>
            <a:r>
              <a:rPr lang="en-US" altLang="en-GB">
                <a:sym typeface="+mn-ea"/>
              </a:rPr>
              <a:t>n thực</a:t>
            </a:r>
            <a:endParaRPr lang="en-US" altLang="en-GB"/>
          </a:p>
          <a:p>
            <a:r>
              <a:rPr lang="en-US" altLang="en-GB">
                <a:sym typeface="+mn-ea"/>
              </a:rPr>
              <a:t>Nh</a:t>
            </a:r>
            <a:r>
              <a:rPr lang="en-US" altLang="en-US">
                <a:sym typeface="+mn-ea"/>
              </a:rPr>
              <a:t>ã</a:t>
            </a:r>
            <a:r>
              <a:rPr lang="en-US" altLang="en-GB">
                <a:sym typeface="+mn-ea"/>
              </a:rPr>
              <a:t>n dự </a:t>
            </a:r>
            <a:r>
              <a:rPr lang="en-US" altLang="en-US">
                <a:sym typeface="+mn-ea"/>
              </a:rPr>
              <a:t>đ</a:t>
            </a:r>
            <a:r>
              <a:rPr lang="en-US" altLang="en-GB">
                <a:sym typeface="+mn-ea"/>
              </a:rPr>
              <a:t>o</a:t>
            </a:r>
            <a:r>
              <a:rPr lang="en-US" altLang="en-US">
                <a:sym typeface="+mn-ea"/>
              </a:rPr>
              <a:t>á</a:t>
            </a:r>
            <a:r>
              <a:rPr lang="en-US" altLang="en-GB">
                <a:sym typeface="+mn-ea"/>
              </a:rPr>
              <a:t>n</a:t>
            </a:r>
            <a:endParaRPr lang="en-US" altLang="en-GB"/>
          </a:p>
          <a:p>
            <a:r>
              <a:rPr lang="en-US" altLang="en-US">
                <a:sym typeface="+mn-ea"/>
              </a:rPr>
              <a:t>Đ</a:t>
            </a:r>
            <a:r>
              <a:rPr lang="en-US" altLang="en-GB">
                <a:sym typeface="+mn-ea"/>
              </a:rPr>
              <a:t>ộ tin cậy của dự </a:t>
            </a:r>
            <a:r>
              <a:rPr lang="en-US" altLang="en-US">
                <a:sym typeface="+mn-ea"/>
              </a:rPr>
              <a:t>đ</a:t>
            </a:r>
            <a:r>
              <a:rPr lang="en-US" altLang="en-GB">
                <a:sym typeface="+mn-ea"/>
              </a:rPr>
              <a:t>o</a:t>
            </a:r>
            <a:r>
              <a:rPr lang="en-US" altLang="en-US">
                <a:sym typeface="+mn-ea"/>
              </a:rPr>
              <a:t>á</a:t>
            </a:r>
            <a:r>
              <a:rPr lang="en-US" altLang="en-GB">
                <a:sym typeface="+mn-ea"/>
              </a:rPr>
              <a:t>n (confidence score)</a:t>
            </a:r>
            <a:endParaRPr lang="en-US" altLang="en-GB"/>
          </a:p>
          <a:p>
            <a:r>
              <a:rPr lang="en-US" altLang="en-GB">
                <a:sym typeface="+mn-ea"/>
              </a:rPr>
              <a:t>Ghi lại lịch sử huấn luyện:</a:t>
            </a:r>
            <a:endParaRPr lang="en-US" altLang="en-GB"/>
          </a:p>
          <a:p>
            <a:r>
              <a:rPr lang="en-US" altLang="en-GB">
                <a:sym typeface="+mn-ea"/>
              </a:rPr>
              <a:t>L</a:t>
            </a:r>
            <a:r>
              <a:rPr lang="en-US" altLang="en-US">
                <a:sym typeface="+mn-ea"/>
              </a:rPr>
              <a:t>ư</a:t>
            </a:r>
            <a:r>
              <a:rPr lang="en-US" altLang="en-GB">
                <a:sym typeface="+mn-ea"/>
              </a:rPr>
              <a:t>u thông tin từng lần chạy: thời gian, mô h</a:t>
            </a:r>
            <a:r>
              <a:rPr lang="en-US" altLang="en-US">
                <a:sym typeface="+mn-ea"/>
              </a:rPr>
              <a:t>ì</a:t>
            </a:r>
            <a:r>
              <a:rPr lang="en-US" altLang="en-GB">
                <a:sym typeface="+mn-ea"/>
              </a:rPr>
              <a:t>nh, số mẫu train/test, </a:t>
            </a:r>
            <a:r>
              <a:rPr lang="en-US" altLang="en-US">
                <a:sym typeface="+mn-ea"/>
              </a:rPr>
              <a:t>đ</a:t>
            </a:r>
            <a:r>
              <a:rPr lang="en-US" altLang="en-GB">
                <a:sym typeface="+mn-ea"/>
              </a:rPr>
              <a:t>ộ ch</a:t>
            </a:r>
            <a:r>
              <a:rPr lang="en-US" altLang="en-US">
                <a:sym typeface="+mn-ea"/>
              </a:rPr>
              <a:t>í</a:t>
            </a:r>
            <a:r>
              <a:rPr lang="en-US" altLang="en-GB">
                <a:sym typeface="+mn-ea"/>
              </a:rPr>
              <a:t>nh x</a:t>
            </a:r>
            <a:r>
              <a:rPr lang="en-US" altLang="en-US">
                <a:sym typeface="+mn-ea"/>
              </a:rPr>
              <a:t>á</a:t>
            </a:r>
            <a:r>
              <a:rPr lang="en-US" altLang="en-GB">
                <a:sym typeface="+mn-ea"/>
              </a:rPr>
              <a:t>c</a:t>
            </a:r>
            <a:endParaRPr lang="en-US" altLang="en-GB"/>
          </a:p>
          <a:p>
            <a:r>
              <a:rPr lang="en-US" altLang="en-GB">
                <a:sym typeface="+mn-ea"/>
              </a:rPr>
              <a:t>Cho ph</a:t>
            </a:r>
            <a:r>
              <a:rPr lang="en-US" altLang="en-US">
                <a:sym typeface="+mn-ea"/>
              </a:rPr>
              <a:t>é</a:t>
            </a:r>
            <a:r>
              <a:rPr lang="en-US" altLang="en-GB">
                <a:sym typeface="+mn-ea"/>
              </a:rPr>
              <a:t>p xem lại hoặc x</a:t>
            </a:r>
            <a:r>
              <a:rPr lang="en-US" altLang="en-US">
                <a:sym typeface="+mn-ea"/>
              </a:rPr>
              <a:t>ó</a:t>
            </a:r>
            <a:r>
              <a:rPr lang="en-US" altLang="en-GB">
                <a:sym typeface="+mn-ea"/>
              </a:rPr>
              <a:t>a lịch sử ngay tr</a:t>
            </a:r>
            <a:r>
              <a:rPr lang="en-US" altLang="en-US">
                <a:sym typeface="+mn-ea"/>
              </a:rPr>
              <a:t>ê</a:t>
            </a:r>
            <a:r>
              <a:rPr lang="en-US" altLang="en-GB">
                <a:sym typeface="+mn-ea"/>
              </a:rPr>
              <a:t>n giao diện.</a:t>
            </a:r>
            <a:endParaRPr lang="en-US" altLang="en-GB"/>
          </a:p>
          <a:p>
            <a:endParaRPr lang="vi-VN" altLang="en-GB"/>
          </a:p>
          <a:p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Cần thiết cho hệ </a:t>
            </a:r>
            <a:r>
              <a:rPr lang="vi-VN" altLang="en-GB"/>
              <a:t>thống </a:t>
            </a:r>
            <a:endParaRPr lang="vi-VN" altLang="en-GB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853440" y="2011045"/>
          <a:ext cx="10485120" cy="3907155"/>
        </p:xfrm>
        <a:graphic>
          <a:graphicData uri="http://schemas.openxmlformats.org/drawingml/2006/table">
            <a:tbl>
              <a:tblPr/>
              <a:tblGrid>
                <a:gridCol w="3495040"/>
                <a:gridCol w="3495040"/>
                <a:gridCol w="3495040"/>
              </a:tblGrid>
              <a:tr h="558165"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Thành phần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Thư viện sử dụng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Vai trò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58165"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Giao diện người dùng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streamlit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Tạo giao diện tương tác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58165"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Xử lý dữ liệu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pandas, numpy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Đọc và thao tác dữ liệu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58165"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Tiền xử lý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StandardScaler</a:t>
                      </a:r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 (từ sklearn)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Chuẩn hóa đặc trưng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58165"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Mô hình học máy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SVC, RandomForestClassifier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Phân loại chữ số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58165"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Đánh giá mô hình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confusion_matrix, classification_report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Đo hiệu quả mô hình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58165"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Trực quan hóa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seaborn, matplotlib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600">
                          <a:latin typeface="Times New Roman" panose="02020603050405020304" charset="0"/>
                          <a:cs typeface="Times New Roman" panose="02020603050405020304" charset="0"/>
                        </a:rPr>
                        <a:t>Vẽ biểu đồ, hiển thị ảnh</a:t>
                      </a:r>
                      <a:endParaRPr sz="16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Hệ thống đã làm được những </a:t>
            </a:r>
            <a:r>
              <a:rPr lang="vi-VN" altLang="en-GB"/>
              <a:t>gì: </a:t>
            </a:r>
            <a:endParaRPr lang="vi-VN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vi-VN" altLang="en-GB"/>
              <a:t>Hệ thống đã có thể chọn 1 trong 2 mô </a:t>
            </a:r>
            <a:r>
              <a:rPr lang="vi-VN" altLang="en-GB"/>
              <a:t>hình</a:t>
            </a:r>
            <a:endParaRPr lang="vi-VN" altLang="en-GB"/>
          </a:p>
          <a:p>
            <a:r>
              <a:rPr lang="vi-VN" altLang="en-GB"/>
              <a:t>Random Forest hoặc </a:t>
            </a:r>
            <a:r>
              <a:rPr lang="vi-VN" altLang="en-GB"/>
              <a:t>SVM</a:t>
            </a:r>
            <a:endParaRPr lang="vi-VN" altLang="en-GB"/>
          </a:p>
          <a:p>
            <a:endParaRPr lang="vi-VN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2864485"/>
            <a:ext cx="483870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có thể chọn số lượng mẫu để </a:t>
            </a:r>
            <a:r>
              <a:rPr lang="vi-VN" altLang="en-GB"/>
              <a:t>test </a:t>
            </a:r>
            <a:endParaRPr lang="vi-VN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14065" y="1978660"/>
            <a:ext cx="4714875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Hiện kết quả, heatmap cho kp trực </a:t>
            </a:r>
            <a:r>
              <a:rPr lang="vi-VN" altLang="en-GB"/>
              <a:t>quan </a:t>
            </a:r>
            <a:endParaRPr lang="vi-VN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2695" y="1825625"/>
            <a:ext cx="615632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20" y="1990090"/>
            <a:ext cx="4965065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GB"/>
              <a:t>Đưa ra kết </a:t>
            </a:r>
            <a:r>
              <a:rPr lang="vi-VN" altLang="en-GB"/>
              <a:t>quả </a:t>
            </a:r>
            <a:endParaRPr lang="vi-VN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3150" y="1873885"/>
            <a:ext cx="7613015" cy="43516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25*307"/>
  <p:tag name="TABLE_ENDDRAG_RECT" val="67*158*825*30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2196</Words>
  <Application>WPS Presentation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Văn Thành</cp:lastModifiedBy>
  <cp:revision>3</cp:revision>
  <dcterms:created xsi:type="dcterms:W3CDTF">2025-05-27T15:24:39Z</dcterms:created>
  <dcterms:modified xsi:type="dcterms:W3CDTF">2025-05-29T06:44:50Z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E508F31DB5C24DCFA6EBBC3263270A22_11</vt:lpwstr>
  </property>
  <property fmtid="{D5CDD505-2E9C-101B-9397-08002B2CF9AE}" pid="3" name="KSOProductBuildVer">
    <vt:lpwstr>2057-12.2.0.21179</vt:lpwstr>
  </property>
</Properties>
</file>