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9" r:id="rId5"/>
    <p:sldId id="259" r:id="rId6"/>
    <p:sldId id="260" r:id="rId7"/>
    <p:sldId id="261" r:id="rId8"/>
    <p:sldId id="262" r:id="rId9"/>
    <p:sldId id="263" r:id="rId10"/>
    <p:sldId id="264" r:id="rId11"/>
    <p:sldId id="268" r:id="rId12"/>
    <p:sldId id="265" r:id="rId13"/>
    <p:sldId id="266" r:id="rId14"/>
    <p:sldId id="267"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568"/>
    <a:srgbClr val="005F8E"/>
    <a:srgbClr val="0078B4"/>
    <a:srgbClr val="009688"/>
    <a:srgbClr val="00B4A3"/>
    <a:srgbClr val="1E1E1E"/>
    <a:srgbClr val="0F1A2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4" d="100"/>
          <a:sy n="84" d="100"/>
        </p:scale>
        <p:origin x="65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A134B-86B0-2ACB-548C-F22700C41C0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E3D75FD-40F3-A119-9FCC-390E860A27A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7730368-36E1-2BD8-5701-1A10C8338C29}"/>
              </a:ext>
            </a:extLst>
          </p:cNvPr>
          <p:cNvSpPr>
            <a:spLocks noGrp="1"/>
          </p:cNvSpPr>
          <p:nvPr>
            <p:ph type="dt" sz="half" idx="10"/>
          </p:nvPr>
        </p:nvSpPr>
        <p:spPr/>
        <p:txBody>
          <a:bodyPr/>
          <a:lstStyle/>
          <a:p>
            <a:fld id="{9318A239-6345-43BC-BC37-31BF75BEA79D}" type="datetimeFigureOut">
              <a:rPr lang="en-IN" smtClean="0"/>
              <a:t>16-01-2025</a:t>
            </a:fld>
            <a:endParaRPr lang="en-IN"/>
          </a:p>
        </p:txBody>
      </p:sp>
      <p:sp>
        <p:nvSpPr>
          <p:cNvPr id="5" name="Footer Placeholder 4">
            <a:extLst>
              <a:ext uri="{FF2B5EF4-FFF2-40B4-BE49-F238E27FC236}">
                <a16:creationId xmlns:a16="http://schemas.microsoft.com/office/drawing/2014/main" id="{409415C6-BA43-F347-0E0C-8279D2D632F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42DEB18-4D98-E116-F0D1-74923D3ADE6E}"/>
              </a:ext>
            </a:extLst>
          </p:cNvPr>
          <p:cNvSpPr>
            <a:spLocks noGrp="1"/>
          </p:cNvSpPr>
          <p:nvPr>
            <p:ph type="sldNum" sz="quarter" idx="12"/>
          </p:nvPr>
        </p:nvSpPr>
        <p:spPr/>
        <p:txBody>
          <a:bodyPr/>
          <a:lstStyle/>
          <a:p>
            <a:fld id="{0F67A348-27D8-460B-B083-66A0A95B8AF2}" type="slidenum">
              <a:rPr lang="en-IN" smtClean="0"/>
              <a:t>‹#›</a:t>
            </a:fld>
            <a:endParaRPr lang="en-IN"/>
          </a:p>
        </p:txBody>
      </p:sp>
    </p:spTree>
    <p:extLst>
      <p:ext uri="{BB962C8B-B14F-4D97-AF65-F5344CB8AC3E}">
        <p14:creationId xmlns:p14="http://schemas.microsoft.com/office/powerpoint/2010/main" val="39577495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B7346-9502-2382-F16E-B9A7DE762A1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ACC1EAE-CC8D-D365-FF40-9F3F358ED4F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E390D9D-C1EB-4CEB-EA40-554733887FC2}"/>
              </a:ext>
            </a:extLst>
          </p:cNvPr>
          <p:cNvSpPr>
            <a:spLocks noGrp="1"/>
          </p:cNvSpPr>
          <p:nvPr>
            <p:ph type="dt" sz="half" idx="10"/>
          </p:nvPr>
        </p:nvSpPr>
        <p:spPr/>
        <p:txBody>
          <a:bodyPr/>
          <a:lstStyle/>
          <a:p>
            <a:fld id="{9318A239-6345-43BC-BC37-31BF75BEA79D}" type="datetimeFigureOut">
              <a:rPr lang="en-IN" smtClean="0"/>
              <a:t>16-01-2025</a:t>
            </a:fld>
            <a:endParaRPr lang="en-IN"/>
          </a:p>
        </p:txBody>
      </p:sp>
      <p:sp>
        <p:nvSpPr>
          <p:cNvPr id="5" name="Footer Placeholder 4">
            <a:extLst>
              <a:ext uri="{FF2B5EF4-FFF2-40B4-BE49-F238E27FC236}">
                <a16:creationId xmlns:a16="http://schemas.microsoft.com/office/drawing/2014/main" id="{3EDC70B7-DA0A-8B03-27D7-7D80E492716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5214AC3-2706-0214-BBB7-0700A8C87DA7}"/>
              </a:ext>
            </a:extLst>
          </p:cNvPr>
          <p:cNvSpPr>
            <a:spLocks noGrp="1"/>
          </p:cNvSpPr>
          <p:nvPr>
            <p:ph type="sldNum" sz="quarter" idx="12"/>
          </p:nvPr>
        </p:nvSpPr>
        <p:spPr/>
        <p:txBody>
          <a:bodyPr/>
          <a:lstStyle/>
          <a:p>
            <a:fld id="{0F67A348-27D8-460B-B083-66A0A95B8AF2}" type="slidenum">
              <a:rPr lang="en-IN" smtClean="0"/>
              <a:t>‹#›</a:t>
            </a:fld>
            <a:endParaRPr lang="en-IN"/>
          </a:p>
        </p:txBody>
      </p:sp>
    </p:spTree>
    <p:extLst>
      <p:ext uri="{BB962C8B-B14F-4D97-AF65-F5344CB8AC3E}">
        <p14:creationId xmlns:p14="http://schemas.microsoft.com/office/powerpoint/2010/main" val="4356571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6CED0C4-00F5-BFDD-DE36-5B570EF81BC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56CD79B-83B6-E393-1DE2-FDEDDF1470B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F08E46D-16C2-77E9-CBCA-828CBBEFA6C4}"/>
              </a:ext>
            </a:extLst>
          </p:cNvPr>
          <p:cNvSpPr>
            <a:spLocks noGrp="1"/>
          </p:cNvSpPr>
          <p:nvPr>
            <p:ph type="dt" sz="half" idx="10"/>
          </p:nvPr>
        </p:nvSpPr>
        <p:spPr/>
        <p:txBody>
          <a:bodyPr/>
          <a:lstStyle/>
          <a:p>
            <a:fld id="{9318A239-6345-43BC-BC37-31BF75BEA79D}" type="datetimeFigureOut">
              <a:rPr lang="en-IN" smtClean="0"/>
              <a:t>16-01-2025</a:t>
            </a:fld>
            <a:endParaRPr lang="en-IN"/>
          </a:p>
        </p:txBody>
      </p:sp>
      <p:sp>
        <p:nvSpPr>
          <p:cNvPr id="5" name="Footer Placeholder 4">
            <a:extLst>
              <a:ext uri="{FF2B5EF4-FFF2-40B4-BE49-F238E27FC236}">
                <a16:creationId xmlns:a16="http://schemas.microsoft.com/office/drawing/2014/main" id="{1A89CADD-8B3C-7FB6-B1DD-CCC73FC27C3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AB5476E-4AF3-9A20-6733-222D38D500EA}"/>
              </a:ext>
            </a:extLst>
          </p:cNvPr>
          <p:cNvSpPr>
            <a:spLocks noGrp="1"/>
          </p:cNvSpPr>
          <p:nvPr>
            <p:ph type="sldNum" sz="quarter" idx="12"/>
          </p:nvPr>
        </p:nvSpPr>
        <p:spPr/>
        <p:txBody>
          <a:bodyPr/>
          <a:lstStyle/>
          <a:p>
            <a:fld id="{0F67A348-27D8-460B-B083-66A0A95B8AF2}" type="slidenum">
              <a:rPr lang="en-IN" smtClean="0"/>
              <a:t>‹#›</a:t>
            </a:fld>
            <a:endParaRPr lang="en-IN"/>
          </a:p>
        </p:txBody>
      </p:sp>
    </p:spTree>
    <p:extLst>
      <p:ext uri="{BB962C8B-B14F-4D97-AF65-F5344CB8AC3E}">
        <p14:creationId xmlns:p14="http://schemas.microsoft.com/office/powerpoint/2010/main" val="36084431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E89B7-6A3C-4132-15B0-EFC50526060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D7F8181-A318-DEA0-657C-BEC7AF2B6FB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34BD1AE-0F5F-70A6-92C2-510C9648E4B7}"/>
              </a:ext>
            </a:extLst>
          </p:cNvPr>
          <p:cNvSpPr>
            <a:spLocks noGrp="1"/>
          </p:cNvSpPr>
          <p:nvPr>
            <p:ph type="dt" sz="half" idx="10"/>
          </p:nvPr>
        </p:nvSpPr>
        <p:spPr/>
        <p:txBody>
          <a:bodyPr/>
          <a:lstStyle/>
          <a:p>
            <a:fld id="{9318A239-6345-43BC-BC37-31BF75BEA79D}" type="datetimeFigureOut">
              <a:rPr lang="en-IN" smtClean="0"/>
              <a:t>16-01-2025</a:t>
            </a:fld>
            <a:endParaRPr lang="en-IN"/>
          </a:p>
        </p:txBody>
      </p:sp>
      <p:sp>
        <p:nvSpPr>
          <p:cNvPr id="5" name="Footer Placeholder 4">
            <a:extLst>
              <a:ext uri="{FF2B5EF4-FFF2-40B4-BE49-F238E27FC236}">
                <a16:creationId xmlns:a16="http://schemas.microsoft.com/office/drawing/2014/main" id="{C6E21F08-88AB-365D-2D6E-E276788A260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1989016-3F33-2A17-1150-0DE1E771C1E2}"/>
              </a:ext>
            </a:extLst>
          </p:cNvPr>
          <p:cNvSpPr>
            <a:spLocks noGrp="1"/>
          </p:cNvSpPr>
          <p:nvPr>
            <p:ph type="sldNum" sz="quarter" idx="12"/>
          </p:nvPr>
        </p:nvSpPr>
        <p:spPr/>
        <p:txBody>
          <a:bodyPr/>
          <a:lstStyle/>
          <a:p>
            <a:fld id="{0F67A348-27D8-460B-B083-66A0A95B8AF2}" type="slidenum">
              <a:rPr lang="en-IN" smtClean="0"/>
              <a:t>‹#›</a:t>
            </a:fld>
            <a:endParaRPr lang="en-IN"/>
          </a:p>
        </p:txBody>
      </p:sp>
    </p:spTree>
    <p:extLst>
      <p:ext uri="{BB962C8B-B14F-4D97-AF65-F5344CB8AC3E}">
        <p14:creationId xmlns:p14="http://schemas.microsoft.com/office/powerpoint/2010/main" val="27633302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5D23F-D6C4-7B1D-5257-BCFC9E47596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C22B217-5E8E-2B96-4BB4-0DCC6098090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C38747E-2219-D43A-F380-9B325FBD535B}"/>
              </a:ext>
            </a:extLst>
          </p:cNvPr>
          <p:cNvSpPr>
            <a:spLocks noGrp="1"/>
          </p:cNvSpPr>
          <p:nvPr>
            <p:ph type="dt" sz="half" idx="10"/>
          </p:nvPr>
        </p:nvSpPr>
        <p:spPr/>
        <p:txBody>
          <a:bodyPr/>
          <a:lstStyle/>
          <a:p>
            <a:fld id="{9318A239-6345-43BC-BC37-31BF75BEA79D}" type="datetimeFigureOut">
              <a:rPr lang="en-IN" smtClean="0"/>
              <a:t>16-01-2025</a:t>
            </a:fld>
            <a:endParaRPr lang="en-IN"/>
          </a:p>
        </p:txBody>
      </p:sp>
      <p:sp>
        <p:nvSpPr>
          <p:cNvPr id="5" name="Footer Placeholder 4">
            <a:extLst>
              <a:ext uri="{FF2B5EF4-FFF2-40B4-BE49-F238E27FC236}">
                <a16:creationId xmlns:a16="http://schemas.microsoft.com/office/drawing/2014/main" id="{DC84B8E5-51C3-682A-AFA8-F7ED8C2F86B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9BD4187-F401-E394-F912-7A06F27231D7}"/>
              </a:ext>
            </a:extLst>
          </p:cNvPr>
          <p:cNvSpPr>
            <a:spLocks noGrp="1"/>
          </p:cNvSpPr>
          <p:nvPr>
            <p:ph type="sldNum" sz="quarter" idx="12"/>
          </p:nvPr>
        </p:nvSpPr>
        <p:spPr/>
        <p:txBody>
          <a:bodyPr/>
          <a:lstStyle/>
          <a:p>
            <a:fld id="{0F67A348-27D8-460B-B083-66A0A95B8AF2}" type="slidenum">
              <a:rPr lang="en-IN" smtClean="0"/>
              <a:t>‹#›</a:t>
            </a:fld>
            <a:endParaRPr lang="en-IN"/>
          </a:p>
        </p:txBody>
      </p:sp>
    </p:spTree>
    <p:extLst>
      <p:ext uri="{BB962C8B-B14F-4D97-AF65-F5344CB8AC3E}">
        <p14:creationId xmlns:p14="http://schemas.microsoft.com/office/powerpoint/2010/main" val="29236548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E502BD-8910-7C41-2861-7DA35D7FEC3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5F9F4A5-A254-6847-512E-8FA80B4E323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65A9952-6B47-EDD0-BFAA-0CC2A34B13A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D32D3B5-FEA7-EC6C-C7C9-98F907AE4E60}"/>
              </a:ext>
            </a:extLst>
          </p:cNvPr>
          <p:cNvSpPr>
            <a:spLocks noGrp="1"/>
          </p:cNvSpPr>
          <p:nvPr>
            <p:ph type="dt" sz="half" idx="10"/>
          </p:nvPr>
        </p:nvSpPr>
        <p:spPr/>
        <p:txBody>
          <a:bodyPr/>
          <a:lstStyle/>
          <a:p>
            <a:fld id="{9318A239-6345-43BC-BC37-31BF75BEA79D}" type="datetimeFigureOut">
              <a:rPr lang="en-IN" smtClean="0"/>
              <a:t>16-01-2025</a:t>
            </a:fld>
            <a:endParaRPr lang="en-IN"/>
          </a:p>
        </p:txBody>
      </p:sp>
      <p:sp>
        <p:nvSpPr>
          <p:cNvPr id="6" name="Footer Placeholder 5">
            <a:extLst>
              <a:ext uri="{FF2B5EF4-FFF2-40B4-BE49-F238E27FC236}">
                <a16:creationId xmlns:a16="http://schemas.microsoft.com/office/drawing/2014/main" id="{B71A5084-841D-05BA-6748-6F28EEC774F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F8CBC17-AE05-4437-24C5-CFF5B9177EC8}"/>
              </a:ext>
            </a:extLst>
          </p:cNvPr>
          <p:cNvSpPr>
            <a:spLocks noGrp="1"/>
          </p:cNvSpPr>
          <p:nvPr>
            <p:ph type="sldNum" sz="quarter" idx="12"/>
          </p:nvPr>
        </p:nvSpPr>
        <p:spPr/>
        <p:txBody>
          <a:bodyPr/>
          <a:lstStyle/>
          <a:p>
            <a:fld id="{0F67A348-27D8-460B-B083-66A0A95B8AF2}" type="slidenum">
              <a:rPr lang="en-IN" smtClean="0"/>
              <a:t>‹#›</a:t>
            </a:fld>
            <a:endParaRPr lang="en-IN"/>
          </a:p>
        </p:txBody>
      </p:sp>
    </p:spTree>
    <p:extLst>
      <p:ext uri="{BB962C8B-B14F-4D97-AF65-F5344CB8AC3E}">
        <p14:creationId xmlns:p14="http://schemas.microsoft.com/office/powerpoint/2010/main" val="17965080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D5A2C2-965D-C258-C4AE-B01F0C528C8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1AC261E-4C13-5B31-E625-784D8A012A3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1607723-47B7-75F5-97CD-137EC47AC80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21EB9AD-E98D-725E-8325-543C19FBCFF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6BAE669-C631-7605-DB94-4B39449F370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6FA6738-832A-BE77-B118-E1A0CB9AA181}"/>
              </a:ext>
            </a:extLst>
          </p:cNvPr>
          <p:cNvSpPr>
            <a:spLocks noGrp="1"/>
          </p:cNvSpPr>
          <p:nvPr>
            <p:ph type="dt" sz="half" idx="10"/>
          </p:nvPr>
        </p:nvSpPr>
        <p:spPr/>
        <p:txBody>
          <a:bodyPr/>
          <a:lstStyle/>
          <a:p>
            <a:fld id="{9318A239-6345-43BC-BC37-31BF75BEA79D}" type="datetimeFigureOut">
              <a:rPr lang="en-IN" smtClean="0"/>
              <a:t>16-01-2025</a:t>
            </a:fld>
            <a:endParaRPr lang="en-IN"/>
          </a:p>
        </p:txBody>
      </p:sp>
      <p:sp>
        <p:nvSpPr>
          <p:cNvPr id="8" name="Footer Placeholder 7">
            <a:extLst>
              <a:ext uri="{FF2B5EF4-FFF2-40B4-BE49-F238E27FC236}">
                <a16:creationId xmlns:a16="http://schemas.microsoft.com/office/drawing/2014/main" id="{D3D81DE9-57E0-B431-2B99-7444CD5DBB6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0F0BE68-9145-726A-1082-0D0CEBC1DD51}"/>
              </a:ext>
            </a:extLst>
          </p:cNvPr>
          <p:cNvSpPr>
            <a:spLocks noGrp="1"/>
          </p:cNvSpPr>
          <p:nvPr>
            <p:ph type="sldNum" sz="quarter" idx="12"/>
          </p:nvPr>
        </p:nvSpPr>
        <p:spPr/>
        <p:txBody>
          <a:bodyPr/>
          <a:lstStyle/>
          <a:p>
            <a:fld id="{0F67A348-27D8-460B-B083-66A0A95B8AF2}" type="slidenum">
              <a:rPr lang="en-IN" smtClean="0"/>
              <a:t>‹#›</a:t>
            </a:fld>
            <a:endParaRPr lang="en-IN"/>
          </a:p>
        </p:txBody>
      </p:sp>
    </p:spTree>
    <p:extLst>
      <p:ext uri="{BB962C8B-B14F-4D97-AF65-F5344CB8AC3E}">
        <p14:creationId xmlns:p14="http://schemas.microsoft.com/office/powerpoint/2010/main" val="32228389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444DA3-324B-A386-568D-854A6F6492D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76A625A-4F45-D7CC-D2E2-21AD69506B91}"/>
              </a:ext>
            </a:extLst>
          </p:cNvPr>
          <p:cNvSpPr>
            <a:spLocks noGrp="1"/>
          </p:cNvSpPr>
          <p:nvPr>
            <p:ph type="dt" sz="half" idx="10"/>
          </p:nvPr>
        </p:nvSpPr>
        <p:spPr/>
        <p:txBody>
          <a:bodyPr/>
          <a:lstStyle/>
          <a:p>
            <a:fld id="{9318A239-6345-43BC-BC37-31BF75BEA79D}" type="datetimeFigureOut">
              <a:rPr lang="en-IN" smtClean="0"/>
              <a:t>16-01-2025</a:t>
            </a:fld>
            <a:endParaRPr lang="en-IN"/>
          </a:p>
        </p:txBody>
      </p:sp>
      <p:sp>
        <p:nvSpPr>
          <p:cNvPr id="4" name="Footer Placeholder 3">
            <a:extLst>
              <a:ext uri="{FF2B5EF4-FFF2-40B4-BE49-F238E27FC236}">
                <a16:creationId xmlns:a16="http://schemas.microsoft.com/office/drawing/2014/main" id="{D6BC9AA7-C7C4-B4AB-74A4-2B303E390D5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2658351-167A-C52B-47FB-515BE7D323B5}"/>
              </a:ext>
            </a:extLst>
          </p:cNvPr>
          <p:cNvSpPr>
            <a:spLocks noGrp="1"/>
          </p:cNvSpPr>
          <p:nvPr>
            <p:ph type="sldNum" sz="quarter" idx="12"/>
          </p:nvPr>
        </p:nvSpPr>
        <p:spPr/>
        <p:txBody>
          <a:bodyPr/>
          <a:lstStyle/>
          <a:p>
            <a:fld id="{0F67A348-27D8-460B-B083-66A0A95B8AF2}" type="slidenum">
              <a:rPr lang="en-IN" smtClean="0"/>
              <a:t>‹#›</a:t>
            </a:fld>
            <a:endParaRPr lang="en-IN"/>
          </a:p>
        </p:txBody>
      </p:sp>
    </p:spTree>
    <p:extLst>
      <p:ext uri="{BB962C8B-B14F-4D97-AF65-F5344CB8AC3E}">
        <p14:creationId xmlns:p14="http://schemas.microsoft.com/office/powerpoint/2010/main" val="16502276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980BC2D-88E2-F4F4-D3F9-96D41DA9BCA8}"/>
              </a:ext>
            </a:extLst>
          </p:cNvPr>
          <p:cNvSpPr>
            <a:spLocks noGrp="1"/>
          </p:cNvSpPr>
          <p:nvPr>
            <p:ph type="dt" sz="half" idx="10"/>
          </p:nvPr>
        </p:nvSpPr>
        <p:spPr/>
        <p:txBody>
          <a:bodyPr/>
          <a:lstStyle/>
          <a:p>
            <a:fld id="{9318A239-6345-43BC-BC37-31BF75BEA79D}" type="datetimeFigureOut">
              <a:rPr lang="en-IN" smtClean="0"/>
              <a:t>16-01-2025</a:t>
            </a:fld>
            <a:endParaRPr lang="en-IN"/>
          </a:p>
        </p:txBody>
      </p:sp>
      <p:sp>
        <p:nvSpPr>
          <p:cNvPr id="3" name="Footer Placeholder 2">
            <a:extLst>
              <a:ext uri="{FF2B5EF4-FFF2-40B4-BE49-F238E27FC236}">
                <a16:creationId xmlns:a16="http://schemas.microsoft.com/office/drawing/2014/main" id="{1C77E6F7-3466-486C-8FB6-74235887C28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8182890-BF09-40A6-434F-2FBE6A14DC71}"/>
              </a:ext>
            </a:extLst>
          </p:cNvPr>
          <p:cNvSpPr>
            <a:spLocks noGrp="1"/>
          </p:cNvSpPr>
          <p:nvPr>
            <p:ph type="sldNum" sz="quarter" idx="12"/>
          </p:nvPr>
        </p:nvSpPr>
        <p:spPr/>
        <p:txBody>
          <a:bodyPr/>
          <a:lstStyle/>
          <a:p>
            <a:fld id="{0F67A348-27D8-460B-B083-66A0A95B8AF2}" type="slidenum">
              <a:rPr lang="en-IN" smtClean="0"/>
              <a:t>‹#›</a:t>
            </a:fld>
            <a:endParaRPr lang="en-IN"/>
          </a:p>
        </p:txBody>
      </p:sp>
    </p:spTree>
    <p:extLst>
      <p:ext uri="{BB962C8B-B14F-4D97-AF65-F5344CB8AC3E}">
        <p14:creationId xmlns:p14="http://schemas.microsoft.com/office/powerpoint/2010/main" val="4011246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5139B-54F1-C60A-CB58-5785CC70565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19491FC-9789-ABF8-AC15-971E463EFB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A25BE7F-D1BA-342F-76A2-203D1882969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66591C0-3DE8-E3BF-791C-18A0C15BA139}"/>
              </a:ext>
            </a:extLst>
          </p:cNvPr>
          <p:cNvSpPr>
            <a:spLocks noGrp="1"/>
          </p:cNvSpPr>
          <p:nvPr>
            <p:ph type="dt" sz="half" idx="10"/>
          </p:nvPr>
        </p:nvSpPr>
        <p:spPr/>
        <p:txBody>
          <a:bodyPr/>
          <a:lstStyle/>
          <a:p>
            <a:fld id="{9318A239-6345-43BC-BC37-31BF75BEA79D}" type="datetimeFigureOut">
              <a:rPr lang="en-IN" smtClean="0"/>
              <a:t>16-01-2025</a:t>
            </a:fld>
            <a:endParaRPr lang="en-IN"/>
          </a:p>
        </p:txBody>
      </p:sp>
      <p:sp>
        <p:nvSpPr>
          <p:cNvPr id="6" name="Footer Placeholder 5">
            <a:extLst>
              <a:ext uri="{FF2B5EF4-FFF2-40B4-BE49-F238E27FC236}">
                <a16:creationId xmlns:a16="http://schemas.microsoft.com/office/drawing/2014/main" id="{509EC558-CF41-1C01-2C3B-4D5C4589BFC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2A3A7D1-168A-EFA1-07D0-20E8EEC7611D}"/>
              </a:ext>
            </a:extLst>
          </p:cNvPr>
          <p:cNvSpPr>
            <a:spLocks noGrp="1"/>
          </p:cNvSpPr>
          <p:nvPr>
            <p:ph type="sldNum" sz="quarter" idx="12"/>
          </p:nvPr>
        </p:nvSpPr>
        <p:spPr/>
        <p:txBody>
          <a:bodyPr/>
          <a:lstStyle/>
          <a:p>
            <a:fld id="{0F67A348-27D8-460B-B083-66A0A95B8AF2}" type="slidenum">
              <a:rPr lang="en-IN" smtClean="0"/>
              <a:t>‹#›</a:t>
            </a:fld>
            <a:endParaRPr lang="en-IN"/>
          </a:p>
        </p:txBody>
      </p:sp>
    </p:spTree>
    <p:extLst>
      <p:ext uri="{BB962C8B-B14F-4D97-AF65-F5344CB8AC3E}">
        <p14:creationId xmlns:p14="http://schemas.microsoft.com/office/powerpoint/2010/main" val="34888709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95BE8-AB60-7062-8723-F773211049D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B4BB43C-2251-A0C0-6DDA-AFB90BF5EA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D919AD1-00CB-897F-2300-89518A881CE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F65C576-1EFC-4522-91E7-280894FC46BD}"/>
              </a:ext>
            </a:extLst>
          </p:cNvPr>
          <p:cNvSpPr>
            <a:spLocks noGrp="1"/>
          </p:cNvSpPr>
          <p:nvPr>
            <p:ph type="dt" sz="half" idx="10"/>
          </p:nvPr>
        </p:nvSpPr>
        <p:spPr/>
        <p:txBody>
          <a:bodyPr/>
          <a:lstStyle/>
          <a:p>
            <a:fld id="{9318A239-6345-43BC-BC37-31BF75BEA79D}" type="datetimeFigureOut">
              <a:rPr lang="en-IN" smtClean="0"/>
              <a:t>16-01-2025</a:t>
            </a:fld>
            <a:endParaRPr lang="en-IN"/>
          </a:p>
        </p:txBody>
      </p:sp>
      <p:sp>
        <p:nvSpPr>
          <p:cNvPr id="6" name="Footer Placeholder 5">
            <a:extLst>
              <a:ext uri="{FF2B5EF4-FFF2-40B4-BE49-F238E27FC236}">
                <a16:creationId xmlns:a16="http://schemas.microsoft.com/office/drawing/2014/main" id="{F7EDA7FE-C2A8-4844-B2BB-8C64719C294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FAE551E-9F2E-FF42-B431-9DDC44A1A283}"/>
              </a:ext>
            </a:extLst>
          </p:cNvPr>
          <p:cNvSpPr>
            <a:spLocks noGrp="1"/>
          </p:cNvSpPr>
          <p:nvPr>
            <p:ph type="sldNum" sz="quarter" idx="12"/>
          </p:nvPr>
        </p:nvSpPr>
        <p:spPr/>
        <p:txBody>
          <a:bodyPr/>
          <a:lstStyle/>
          <a:p>
            <a:fld id="{0F67A348-27D8-460B-B083-66A0A95B8AF2}" type="slidenum">
              <a:rPr lang="en-IN" smtClean="0"/>
              <a:t>‹#›</a:t>
            </a:fld>
            <a:endParaRPr lang="en-IN"/>
          </a:p>
        </p:txBody>
      </p:sp>
    </p:spTree>
    <p:extLst>
      <p:ext uri="{BB962C8B-B14F-4D97-AF65-F5344CB8AC3E}">
        <p14:creationId xmlns:p14="http://schemas.microsoft.com/office/powerpoint/2010/main" val="2425712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F1A2F"/>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22D1B91-3393-B4C4-ED2D-7FB623CFDC3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449B4DA-6EB1-94AD-DCFE-27196BF2F41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8C40985-7979-99BE-7A7E-95D498B3890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18A239-6345-43BC-BC37-31BF75BEA79D}" type="datetimeFigureOut">
              <a:rPr lang="en-IN" smtClean="0"/>
              <a:t>16-01-2025</a:t>
            </a:fld>
            <a:endParaRPr lang="en-IN"/>
          </a:p>
        </p:txBody>
      </p:sp>
      <p:sp>
        <p:nvSpPr>
          <p:cNvPr id="5" name="Footer Placeholder 4">
            <a:extLst>
              <a:ext uri="{FF2B5EF4-FFF2-40B4-BE49-F238E27FC236}">
                <a16:creationId xmlns:a16="http://schemas.microsoft.com/office/drawing/2014/main" id="{F42FCF20-495D-B158-67C9-0EC70EC1567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6BCD78F-FDE9-9FBF-0E37-1D83B7832D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67A348-27D8-460B-B083-66A0A95B8AF2}" type="slidenum">
              <a:rPr lang="en-IN" smtClean="0"/>
              <a:t>‹#›</a:t>
            </a:fld>
            <a:endParaRPr lang="en-IN"/>
          </a:p>
        </p:txBody>
      </p:sp>
    </p:spTree>
    <p:extLst>
      <p:ext uri="{BB962C8B-B14F-4D97-AF65-F5344CB8AC3E}">
        <p14:creationId xmlns:p14="http://schemas.microsoft.com/office/powerpoint/2010/main" val="33173943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3000" r="-3000"/>
          </a:stretch>
        </a:blip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4D8514D9-E339-D748-FB46-5FB602CC62B5}"/>
              </a:ext>
            </a:extLst>
          </p:cNvPr>
          <p:cNvSpPr>
            <a:spLocks noGrp="1"/>
          </p:cNvSpPr>
          <p:nvPr>
            <p:ph type="subTitle" idx="1"/>
          </p:nvPr>
        </p:nvSpPr>
        <p:spPr>
          <a:xfrm>
            <a:off x="2914650" y="5202238"/>
            <a:ext cx="9277350" cy="1655762"/>
          </a:xfrm>
        </p:spPr>
        <p:txBody>
          <a:bodyPr>
            <a:normAutofit lnSpcReduction="10000"/>
          </a:bodyPr>
          <a:lstStyle/>
          <a:p>
            <a:r>
              <a:rPr lang="en-US" dirty="0">
                <a:solidFill>
                  <a:schemeClr val="bg1"/>
                </a:solidFill>
              </a:rPr>
              <a:t>                                                                    </a:t>
            </a:r>
          </a:p>
          <a:p>
            <a:r>
              <a:rPr lang="en-US" dirty="0">
                <a:solidFill>
                  <a:schemeClr val="bg1"/>
                </a:solidFill>
              </a:rPr>
              <a:t>                                                                                                                Vivek R</a:t>
            </a:r>
          </a:p>
          <a:p>
            <a:r>
              <a:rPr lang="en-US" dirty="0">
                <a:solidFill>
                  <a:schemeClr val="bg1"/>
                </a:solidFill>
              </a:rPr>
              <a:t>                                                                                                                 AI/ML</a:t>
            </a:r>
          </a:p>
          <a:p>
            <a:r>
              <a:rPr lang="en-IN" dirty="0">
                <a:solidFill>
                  <a:schemeClr val="bg1"/>
                </a:solidFill>
              </a:rPr>
              <a:t>                                                                                                       PG Diploma 2</a:t>
            </a:r>
          </a:p>
        </p:txBody>
      </p:sp>
      <p:sp>
        <p:nvSpPr>
          <p:cNvPr id="4" name="Rectangle 3">
            <a:extLst>
              <a:ext uri="{FF2B5EF4-FFF2-40B4-BE49-F238E27FC236}">
                <a16:creationId xmlns:a16="http://schemas.microsoft.com/office/drawing/2014/main" id="{DD7D7405-9145-903B-D4BB-2045B979247F}"/>
              </a:ext>
            </a:extLst>
          </p:cNvPr>
          <p:cNvSpPr/>
          <p:nvPr/>
        </p:nvSpPr>
        <p:spPr>
          <a:xfrm>
            <a:off x="2185987" y="642937"/>
            <a:ext cx="7820025" cy="733425"/>
          </a:xfrm>
          <a:prstGeom prst="rect">
            <a:avLst/>
          </a:prstGeom>
          <a:solidFill>
            <a:srgbClr val="1E1E1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4800" b="1" dirty="0" err="1">
                <a:solidFill>
                  <a:srgbClr val="00B4A3"/>
                </a:solidFill>
                <a:latin typeface="+mn-lt"/>
              </a:rPr>
              <a:t>JobFit</a:t>
            </a:r>
            <a:r>
              <a:rPr lang="en-IN" sz="4800" b="1" dirty="0">
                <a:solidFill>
                  <a:srgbClr val="00B4A3"/>
                </a:solidFill>
                <a:latin typeface="+mn-lt"/>
              </a:rPr>
              <a:t> : Resume Categorizer and ATS</a:t>
            </a:r>
            <a:endParaRPr lang="en-IN" sz="4800" dirty="0">
              <a:solidFill>
                <a:srgbClr val="00B4A3"/>
              </a:solidFill>
            </a:endParaRPr>
          </a:p>
        </p:txBody>
      </p:sp>
      <p:sp>
        <p:nvSpPr>
          <p:cNvPr id="5" name="TextBox 4">
            <a:extLst>
              <a:ext uri="{FF2B5EF4-FFF2-40B4-BE49-F238E27FC236}">
                <a16:creationId xmlns:a16="http://schemas.microsoft.com/office/drawing/2014/main" id="{0C72DFBD-268D-B7E2-A323-185AFA948968}"/>
              </a:ext>
            </a:extLst>
          </p:cNvPr>
          <p:cNvSpPr txBox="1"/>
          <p:nvPr/>
        </p:nvSpPr>
        <p:spPr>
          <a:xfrm>
            <a:off x="3690937" y="1924050"/>
            <a:ext cx="4586288" cy="461665"/>
          </a:xfrm>
          <a:prstGeom prst="rect">
            <a:avLst/>
          </a:prstGeom>
          <a:solidFill>
            <a:srgbClr val="1E1E1E"/>
          </a:solidFill>
        </p:spPr>
        <p:txBody>
          <a:bodyPr wrap="square" rtlCol="0">
            <a:spAutoFit/>
          </a:bodyPr>
          <a:lstStyle/>
          <a:p>
            <a:r>
              <a:rPr lang="en-US" dirty="0">
                <a:solidFill>
                  <a:schemeClr val="bg1"/>
                </a:solidFill>
              </a:rPr>
              <a:t>      </a:t>
            </a:r>
            <a:r>
              <a:rPr lang="en-US" sz="2400" dirty="0">
                <a:solidFill>
                  <a:srgbClr val="00B4A3"/>
                </a:solidFill>
              </a:rPr>
              <a:t>Using Machine learning and NLP</a:t>
            </a:r>
            <a:endParaRPr lang="en-IN" sz="2400" dirty="0">
              <a:solidFill>
                <a:srgbClr val="00B4A3"/>
              </a:solidFill>
            </a:endParaRPr>
          </a:p>
        </p:txBody>
      </p:sp>
      <p:sp>
        <p:nvSpPr>
          <p:cNvPr id="7" name="Rectangle 6">
            <a:extLst>
              <a:ext uri="{FF2B5EF4-FFF2-40B4-BE49-F238E27FC236}">
                <a16:creationId xmlns:a16="http://schemas.microsoft.com/office/drawing/2014/main" id="{AA451128-8094-B776-EABA-88FE5126F8E1}"/>
              </a:ext>
            </a:extLst>
          </p:cNvPr>
          <p:cNvSpPr/>
          <p:nvPr/>
        </p:nvSpPr>
        <p:spPr>
          <a:xfrm>
            <a:off x="3000375" y="2385715"/>
            <a:ext cx="6267450" cy="347960"/>
          </a:xfrm>
          <a:prstGeom prst="rect">
            <a:avLst/>
          </a:prstGeom>
          <a:solidFill>
            <a:srgbClr val="1E1E1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8601769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04568"/>
        </a:solidFill>
        <a:effectLst/>
      </p:bgPr>
    </p:bg>
    <p:spTree>
      <p:nvGrpSpPr>
        <p:cNvPr id="1" name="">
          <a:extLst>
            <a:ext uri="{FF2B5EF4-FFF2-40B4-BE49-F238E27FC236}">
              <a16:creationId xmlns:a16="http://schemas.microsoft.com/office/drawing/2014/main" id="{16B57009-C8F6-ADDC-3107-D7B28245BFE0}"/>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089D6196-A626-2B3A-BEF6-551FD70186BF}"/>
              </a:ext>
            </a:extLst>
          </p:cNvPr>
          <p:cNvSpPr txBox="1"/>
          <p:nvPr/>
        </p:nvSpPr>
        <p:spPr>
          <a:xfrm>
            <a:off x="5610226" y="189314"/>
            <a:ext cx="1600200" cy="523220"/>
          </a:xfrm>
          <a:prstGeom prst="rect">
            <a:avLst/>
          </a:prstGeom>
          <a:noFill/>
        </p:spPr>
        <p:txBody>
          <a:bodyPr wrap="square" rtlCol="0">
            <a:spAutoFit/>
          </a:bodyPr>
          <a:lstStyle/>
          <a:p>
            <a:r>
              <a:rPr lang="en-US" sz="2800" b="1" u="sng" dirty="0">
                <a:solidFill>
                  <a:schemeClr val="bg1"/>
                </a:solidFill>
                <a:latin typeface="+mj-lt"/>
              </a:rPr>
              <a:t>RESULT</a:t>
            </a:r>
            <a:endParaRPr lang="en-IN" sz="2800" b="1" u="sng" dirty="0">
              <a:solidFill>
                <a:schemeClr val="bg1"/>
              </a:solidFill>
              <a:latin typeface="+mj-lt"/>
            </a:endParaRPr>
          </a:p>
        </p:txBody>
      </p:sp>
      <p:pic>
        <p:nvPicPr>
          <p:cNvPr id="4" name="Picture 3">
            <a:extLst>
              <a:ext uri="{FF2B5EF4-FFF2-40B4-BE49-F238E27FC236}">
                <a16:creationId xmlns:a16="http://schemas.microsoft.com/office/drawing/2014/main" id="{C58A2A71-AF67-7782-B0B9-839E91AC7446}"/>
              </a:ext>
            </a:extLst>
          </p:cNvPr>
          <p:cNvPicPr>
            <a:picLocks noChangeAspect="1"/>
          </p:cNvPicPr>
          <p:nvPr/>
        </p:nvPicPr>
        <p:blipFill>
          <a:blip r:embed="rId2"/>
          <a:stretch>
            <a:fillRect/>
          </a:stretch>
        </p:blipFill>
        <p:spPr>
          <a:xfrm>
            <a:off x="70622" y="83929"/>
            <a:ext cx="4749708" cy="3552765"/>
          </a:xfrm>
          <a:prstGeom prst="rect">
            <a:avLst/>
          </a:prstGeom>
        </p:spPr>
      </p:pic>
      <p:pic>
        <p:nvPicPr>
          <p:cNvPr id="6" name="Picture 5">
            <a:extLst>
              <a:ext uri="{FF2B5EF4-FFF2-40B4-BE49-F238E27FC236}">
                <a16:creationId xmlns:a16="http://schemas.microsoft.com/office/drawing/2014/main" id="{FB714423-7E0D-87EA-A703-3D9245AC1234}"/>
              </a:ext>
            </a:extLst>
          </p:cNvPr>
          <p:cNvPicPr>
            <a:picLocks noChangeAspect="1"/>
          </p:cNvPicPr>
          <p:nvPr/>
        </p:nvPicPr>
        <p:blipFill>
          <a:blip r:embed="rId3"/>
          <a:stretch>
            <a:fillRect/>
          </a:stretch>
        </p:blipFill>
        <p:spPr>
          <a:xfrm>
            <a:off x="7620000" y="83929"/>
            <a:ext cx="4501378" cy="3558575"/>
          </a:xfrm>
          <a:prstGeom prst="rect">
            <a:avLst/>
          </a:prstGeom>
        </p:spPr>
      </p:pic>
      <p:pic>
        <p:nvPicPr>
          <p:cNvPr id="8" name="Picture 7">
            <a:extLst>
              <a:ext uri="{FF2B5EF4-FFF2-40B4-BE49-F238E27FC236}">
                <a16:creationId xmlns:a16="http://schemas.microsoft.com/office/drawing/2014/main" id="{841BA05D-7703-FC87-3B13-8CD99CDDA93B}"/>
              </a:ext>
            </a:extLst>
          </p:cNvPr>
          <p:cNvPicPr>
            <a:picLocks noChangeAspect="1"/>
          </p:cNvPicPr>
          <p:nvPr/>
        </p:nvPicPr>
        <p:blipFill>
          <a:blip r:embed="rId4"/>
          <a:stretch>
            <a:fillRect/>
          </a:stretch>
        </p:blipFill>
        <p:spPr>
          <a:xfrm>
            <a:off x="4415263" y="3429000"/>
            <a:ext cx="3697036" cy="2978076"/>
          </a:xfrm>
          <a:prstGeom prst="rect">
            <a:avLst/>
          </a:prstGeom>
        </p:spPr>
      </p:pic>
      <p:sp>
        <p:nvSpPr>
          <p:cNvPr id="9" name="TextBox 8">
            <a:extLst>
              <a:ext uri="{FF2B5EF4-FFF2-40B4-BE49-F238E27FC236}">
                <a16:creationId xmlns:a16="http://schemas.microsoft.com/office/drawing/2014/main" id="{2F817385-A88D-93D1-6FD8-FE1BD393EDD8}"/>
              </a:ext>
            </a:extLst>
          </p:cNvPr>
          <p:cNvSpPr txBox="1"/>
          <p:nvPr/>
        </p:nvSpPr>
        <p:spPr>
          <a:xfrm>
            <a:off x="942975" y="3705225"/>
            <a:ext cx="2823402" cy="369332"/>
          </a:xfrm>
          <a:prstGeom prst="rect">
            <a:avLst/>
          </a:prstGeom>
          <a:noFill/>
        </p:spPr>
        <p:txBody>
          <a:bodyPr wrap="none" rtlCol="0">
            <a:spAutoFit/>
          </a:bodyPr>
          <a:lstStyle/>
          <a:p>
            <a:r>
              <a:rPr lang="en-US" dirty="0">
                <a:solidFill>
                  <a:schemeClr val="bg1"/>
                </a:solidFill>
              </a:rPr>
              <a:t>Uploading multiple resumes</a:t>
            </a:r>
            <a:endParaRPr lang="en-IN" dirty="0">
              <a:solidFill>
                <a:schemeClr val="bg1"/>
              </a:solidFill>
            </a:endParaRPr>
          </a:p>
        </p:txBody>
      </p:sp>
      <p:sp>
        <p:nvSpPr>
          <p:cNvPr id="10" name="TextBox 9">
            <a:extLst>
              <a:ext uri="{FF2B5EF4-FFF2-40B4-BE49-F238E27FC236}">
                <a16:creationId xmlns:a16="http://schemas.microsoft.com/office/drawing/2014/main" id="{2D462D66-FE33-8BEB-7EB4-F4FFD4B7CE7C}"/>
              </a:ext>
            </a:extLst>
          </p:cNvPr>
          <p:cNvSpPr txBox="1"/>
          <p:nvPr/>
        </p:nvSpPr>
        <p:spPr>
          <a:xfrm>
            <a:off x="8579062" y="3705225"/>
            <a:ext cx="3542316" cy="369332"/>
          </a:xfrm>
          <a:prstGeom prst="rect">
            <a:avLst/>
          </a:prstGeom>
          <a:noFill/>
        </p:spPr>
        <p:txBody>
          <a:bodyPr wrap="none" rtlCol="0">
            <a:spAutoFit/>
          </a:bodyPr>
          <a:lstStyle/>
          <a:p>
            <a:r>
              <a:rPr lang="en-US" dirty="0">
                <a:solidFill>
                  <a:schemeClr val="bg1"/>
                </a:solidFill>
              </a:rPr>
              <a:t>Categorizing the uploaded Resumes</a:t>
            </a:r>
            <a:endParaRPr lang="en-IN" dirty="0">
              <a:solidFill>
                <a:schemeClr val="bg1"/>
              </a:solidFill>
            </a:endParaRPr>
          </a:p>
        </p:txBody>
      </p:sp>
      <p:sp>
        <p:nvSpPr>
          <p:cNvPr id="11" name="TextBox 10">
            <a:extLst>
              <a:ext uri="{FF2B5EF4-FFF2-40B4-BE49-F238E27FC236}">
                <a16:creationId xmlns:a16="http://schemas.microsoft.com/office/drawing/2014/main" id="{EE9859C9-2A76-4602-56F7-6C146EA17BAE}"/>
              </a:ext>
            </a:extLst>
          </p:cNvPr>
          <p:cNvSpPr txBox="1"/>
          <p:nvPr/>
        </p:nvSpPr>
        <p:spPr>
          <a:xfrm>
            <a:off x="4450463" y="6353175"/>
            <a:ext cx="3661836" cy="369332"/>
          </a:xfrm>
          <a:prstGeom prst="rect">
            <a:avLst/>
          </a:prstGeom>
          <a:noFill/>
        </p:spPr>
        <p:txBody>
          <a:bodyPr wrap="none" rtlCol="0">
            <a:spAutoFit/>
          </a:bodyPr>
          <a:lstStyle/>
          <a:p>
            <a:r>
              <a:rPr lang="en-US" dirty="0">
                <a:solidFill>
                  <a:schemeClr val="bg1"/>
                </a:solidFill>
              </a:rPr>
              <a:t>Filtering Resumes with required skills</a:t>
            </a:r>
            <a:endParaRPr lang="en-IN" dirty="0">
              <a:solidFill>
                <a:schemeClr val="bg1"/>
              </a:solidFill>
            </a:endParaRPr>
          </a:p>
        </p:txBody>
      </p:sp>
    </p:spTree>
    <p:extLst>
      <p:ext uri="{BB962C8B-B14F-4D97-AF65-F5344CB8AC3E}">
        <p14:creationId xmlns:p14="http://schemas.microsoft.com/office/powerpoint/2010/main" val="27480989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04568"/>
        </a:solidFill>
        <a:effectLst/>
      </p:bgPr>
    </p:bg>
    <p:spTree>
      <p:nvGrpSpPr>
        <p:cNvPr id="1" name="">
          <a:extLst>
            <a:ext uri="{FF2B5EF4-FFF2-40B4-BE49-F238E27FC236}">
              <a16:creationId xmlns:a16="http://schemas.microsoft.com/office/drawing/2014/main" id="{63E063B9-56B8-0C38-F6F0-96A70BCC7842}"/>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1E9DAAE3-F4C8-770F-59E3-0565D75A1932}"/>
              </a:ext>
            </a:extLst>
          </p:cNvPr>
          <p:cNvPicPr>
            <a:picLocks noChangeAspect="1"/>
          </p:cNvPicPr>
          <p:nvPr/>
        </p:nvPicPr>
        <p:blipFill>
          <a:blip r:embed="rId2"/>
          <a:stretch>
            <a:fillRect/>
          </a:stretch>
        </p:blipFill>
        <p:spPr>
          <a:xfrm>
            <a:off x="228600" y="258975"/>
            <a:ext cx="8343900" cy="2331511"/>
          </a:xfrm>
          <a:prstGeom prst="rect">
            <a:avLst/>
          </a:prstGeom>
        </p:spPr>
      </p:pic>
      <p:pic>
        <p:nvPicPr>
          <p:cNvPr id="7" name="Picture 6">
            <a:extLst>
              <a:ext uri="{FF2B5EF4-FFF2-40B4-BE49-F238E27FC236}">
                <a16:creationId xmlns:a16="http://schemas.microsoft.com/office/drawing/2014/main" id="{7D63FEFE-2205-51FE-6262-FB62A809060A}"/>
              </a:ext>
            </a:extLst>
          </p:cNvPr>
          <p:cNvPicPr>
            <a:picLocks noChangeAspect="1"/>
          </p:cNvPicPr>
          <p:nvPr/>
        </p:nvPicPr>
        <p:blipFill>
          <a:blip r:embed="rId3"/>
          <a:stretch>
            <a:fillRect/>
          </a:stretch>
        </p:blipFill>
        <p:spPr>
          <a:xfrm>
            <a:off x="228599" y="3076575"/>
            <a:ext cx="8343899" cy="3409950"/>
          </a:xfrm>
          <a:prstGeom prst="rect">
            <a:avLst/>
          </a:prstGeom>
        </p:spPr>
      </p:pic>
      <p:pic>
        <p:nvPicPr>
          <p:cNvPr id="9" name="Picture 8">
            <a:extLst>
              <a:ext uri="{FF2B5EF4-FFF2-40B4-BE49-F238E27FC236}">
                <a16:creationId xmlns:a16="http://schemas.microsoft.com/office/drawing/2014/main" id="{0E38CAA9-A2E8-ADF4-2B88-2D9E9DCC52A0}"/>
              </a:ext>
            </a:extLst>
          </p:cNvPr>
          <p:cNvPicPr>
            <a:picLocks noChangeAspect="1"/>
          </p:cNvPicPr>
          <p:nvPr/>
        </p:nvPicPr>
        <p:blipFill>
          <a:blip r:embed="rId4"/>
          <a:stretch>
            <a:fillRect/>
          </a:stretch>
        </p:blipFill>
        <p:spPr>
          <a:xfrm>
            <a:off x="8972357" y="258975"/>
            <a:ext cx="2991043" cy="6227550"/>
          </a:xfrm>
          <a:prstGeom prst="rect">
            <a:avLst/>
          </a:prstGeom>
        </p:spPr>
      </p:pic>
      <p:sp>
        <p:nvSpPr>
          <p:cNvPr id="10" name="TextBox 9">
            <a:extLst>
              <a:ext uri="{FF2B5EF4-FFF2-40B4-BE49-F238E27FC236}">
                <a16:creationId xmlns:a16="http://schemas.microsoft.com/office/drawing/2014/main" id="{1D357C7C-00F6-8FA7-695A-80D425A38022}"/>
              </a:ext>
            </a:extLst>
          </p:cNvPr>
          <p:cNvSpPr txBox="1"/>
          <p:nvPr/>
        </p:nvSpPr>
        <p:spPr>
          <a:xfrm>
            <a:off x="2933700" y="2648864"/>
            <a:ext cx="2612318" cy="369332"/>
          </a:xfrm>
          <a:prstGeom prst="rect">
            <a:avLst/>
          </a:prstGeom>
          <a:noFill/>
        </p:spPr>
        <p:txBody>
          <a:bodyPr wrap="none" rtlCol="0">
            <a:spAutoFit/>
          </a:bodyPr>
          <a:lstStyle/>
          <a:p>
            <a:r>
              <a:rPr lang="en-US" dirty="0">
                <a:solidFill>
                  <a:schemeClr val="bg1"/>
                </a:solidFill>
              </a:rPr>
              <a:t>Final downloaded CSV file</a:t>
            </a:r>
            <a:endParaRPr lang="en-IN" dirty="0">
              <a:solidFill>
                <a:schemeClr val="bg1"/>
              </a:solidFill>
            </a:endParaRPr>
          </a:p>
        </p:txBody>
      </p:sp>
      <p:sp>
        <p:nvSpPr>
          <p:cNvPr id="11" name="TextBox 10">
            <a:extLst>
              <a:ext uri="{FF2B5EF4-FFF2-40B4-BE49-F238E27FC236}">
                <a16:creationId xmlns:a16="http://schemas.microsoft.com/office/drawing/2014/main" id="{0FC25079-A30C-F037-83EB-D3F57CEC96D9}"/>
              </a:ext>
            </a:extLst>
          </p:cNvPr>
          <p:cNvSpPr txBox="1"/>
          <p:nvPr/>
        </p:nvSpPr>
        <p:spPr>
          <a:xfrm>
            <a:off x="4114798" y="6488668"/>
            <a:ext cx="1777153" cy="369332"/>
          </a:xfrm>
          <a:prstGeom prst="rect">
            <a:avLst/>
          </a:prstGeom>
          <a:noFill/>
        </p:spPr>
        <p:txBody>
          <a:bodyPr wrap="none" rtlCol="0">
            <a:spAutoFit/>
          </a:bodyPr>
          <a:lstStyle/>
          <a:p>
            <a:r>
              <a:rPr lang="en-US" dirty="0">
                <a:solidFill>
                  <a:schemeClr val="bg1"/>
                </a:solidFill>
              </a:rPr>
              <a:t>Output Directory</a:t>
            </a:r>
            <a:endParaRPr lang="en-IN" dirty="0">
              <a:solidFill>
                <a:schemeClr val="bg1"/>
              </a:solidFill>
            </a:endParaRPr>
          </a:p>
        </p:txBody>
      </p:sp>
    </p:spTree>
    <p:extLst>
      <p:ext uri="{BB962C8B-B14F-4D97-AF65-F5344CB8AC3E}">
        <p14:creationId xmlns:p14="http://schemas.microsoft.com/office/powerpoint/2010/main" val="20622993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04568"/>
        </a:solidFill>
        <a:effectLst/>
      </p:bgPr>
    </p:bg>
    <p:spTree>
      <p:nvGrpSpPr>
        <p:cNvPr id="1" name="">
          <a:extLst>
            <a:ext uri="{FF2B5EF4-FFF2-40B4-BE49-F238E27FC236}">
              <a16:creationId xmlns:a16="http://schemas.microsoft.com/office/drawing/2014/main" id="{6695B559-E0F3-7D4B-E25C-4BDDE706BB37}"/>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17D4F7ED-5432-E65C-5C77-B72D39BCD74A}"/>
              </a:ext>
            </a:extLst>
          </p:cNvPr>
          <p:cNvSpPr>
            <a:spLocks noChangeArrowheads="1"/>
          </p:cNvSpPr>
          <p:nvPr/>
        </p:nvSpPr>
        <p:spPr bwMode="auto">
          <a:xfrm>
            <a:off x="385762" y="209820"/>
            <a:ext cx="11420475" cy="62478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lang="en-US" altLang="en-US" sz="2000" b="1" u="sng" dirty="0">
                <a:solidFill>
                  <a:schemeClr val="bg1"/>
                </a:solidFill>
              </a:rPr>
              <a:t>FUTURE ENHANCEMENTS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000" b="1" i="0" u="none" strike="noStrike" cap="none" normalizeH="0" baseline="0" dirty="0">
              <a:ln>
                <a:noFill/>
              </a:ln>
              <a:solidFill>
                <a:schemeClr val="bg1"/>
              </a:solidFill>
              <a:effectLst/>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i="0" u="none" strike="noStrike" cap="none" normalizeH="0" baseline="0" dirty="0">
                <a:ln>
                  <a:noFill/>
                </a:ln>
                <a:solidFill>
                  <a:schemeClr val="bg1"/>
                </a:solidFill>
                <a:effectLst/>
              </a:rPr>
              <a:t>Support for Additional File Formats: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i="0" u="none" strike="noStrike" cap="none" normalizeH="0" baseline="0" dirty="0">
                <a:ln>
                  <a:noFill/>
                </a:ln>
                <a:solidFill>
                  <a:schemeClr val="bg1"/>
                </a:solidFill>
                <a:effectLst/>
              </a:rPr>
              <a:t>Currently, the application only supports PDF files. Future versions could include support for other resume formats like DOCX, TXT, or HTML to cater to a wider range of files.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i="0" u="none" strike="noStrike" cap="none" normalizeH="0" baseline="0" dirty="0">
              <a:ln>
                <a:noFill/>
              </a:ln>
              <a:solidFill>
                <a:schemeClr val="bg1"/>
              </a:solidFill>
              <a:effectLst/>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i="0" u="none" strike="noStrike" cap="none" normalizeH="0" baseline="0" dirty="0">
                <a:ln>
                  <a:noFill/>
                </a:ln>
                <a:solidFill>
                  <a:schemeClr val="bg1"/>
                </a:solidFill>
                <a:effectLst/>
              </a:rPr>
              <a:t>Improved Skill Extraction: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i="0" u="none" strike="noStrike" cap="none" normalizeH="0" baseline="0" dirty="0">
                <a:ln>
                  <a:noFill/>
                </a:ln>
                <a:solidFill>
                  <a:schemeClr val="bg1"/>
                </a:solidFill>
                <a:effectLst/>
              </a:rPr>
              <a:t>Enhance the skill extraction process using more advanced NLP models like BERT or GPT-based models, which can understand context better and extract a wider range of skills from resumes.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i="0" u="none" strike="noStrike" cap="none" normalizeH="0" baseline="0" dirty="0">
              <a:ln>
                <a:noFill/>
              </a:ln>
              <a:solidFill>
                <a:schemeClr val="bg1"/>
              </a:solidFill>
              <a:effectLst/>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i="0" u="none" strike="noStrike" cap="none" normalizeH="0" baseline="0" dirty="0">
                <a:ln>
                  <a:noFill/>
                </a:ln>
                <a:solidFill>
                  <a:schemeClr val="bg1"/>
                </a:solidFill>
                <a:effectLst/>
              </a:rPr>
              <a:t>Multilingual Support: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i="0" u="none" strike="noStrike" cap="none" normalizeH="0" baseline="0" dirty="0">
                <a:ln>
                  <a:noFill/>
                </a:ln>
                <a:solidFill>
                  <a:schemeClr val="bg1"/>
                </a:solidFill>
                <a:effectLst/>
              </a:rPr>
              <a:t>Extend the categorization and extraction features to support resumes in multiple languages, making the application more versatile for global users.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i="0" u="none" strike="noStrike" cap="none" normalizeH="0" baseline="0" dirty="0">
              <a:ln>
                <a:noFill/>
              </a:ln>
              <a:solidFill>
                <a:schemeClr val="bg1"/>
              </a:solidFill>
              <a:effectLst/>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i="0" u="none" strike="noStrike" cap="none" normalizeH="0" baseline="0" dirty="0">
                <a:ln>
                  <a:noFill/>
                </a:ln>
                <a:solidFill>
                  <a:schemeClr val="bg1"/>
                </a:solidFill>
                <a:effectLst/>
              </a:rPr>
              <a:t>Real-Time Categorization: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i="0" u="none" strike="noStrike" cap="none" normalizeH="0" baseline="0" dirty="0">
                <a:ln>
                  <a:noFill/>
                </a:ln>
                <a:solidFill>
                  <a:schemeClr val="bg1"/>
                </a:solidFill>
                <a:effectLst/>
              </a:rPr>
              <a:t>Implement real-time resume categorization, where resumes can be categorized instantly as they are uploaded, improving efficiency in high-volume recruitment scenarios.</a:t>
            </a:r>
          </a:p>
          <a:p>
            <a:pPr marL="0" marR="0" lvl="0" indent="0" algn="l" defTabSz="914400" rtl="0" eaLnBrk="0" fontAlgn="base" latinLnBrk="0" hangingPunct="0">
              <a:lnSpc>
                <a:spcPct val="100000"/>
              </a:lnSpc>
              <a:spcBef>
                <a:spcPct val="0"/>
              </a:spcBef>
              <a:spcAft>
                <a:spcPct val="0"/>
              </a:spcAft>
              <a:buClrTx/>
              <a:buSzTx/>
              <a:tabLst/>
            </a:pPr>
            <a:endParaRPr lang="en-US" altLang="en-US" dirty="0">
              <a:solidFill>
                <a:schemeClr val="bg1"/>
              </a:solidFill>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i="0" u="none" strike="noStrike" cap="none" normalizeH="0" baseline="0" dirty="0">
                <a:ln>
                  <a:noFill/>
                </a:ln>
                <a:solidFill>
                  <a:schemeClr val="bg1"/>
                </a:solidFill>
                <a:effectLst/>
              </a:rPr>
              <a:t>AI-Based Resume Scoring: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i="0" u="none" strike="noStrike" cap="none" normalizeH="0" baseline="0" dirty="0">
                <a:ln>
                  <a:noFill/>
                </a:ln>
                <a:solidFill>
                  <a:schemeClr val="bg1"/>
                </a:solidFill>
                <a:effectLst/>
              </a:rPr>
              <a:t>Introduce an AI model that can score resumes based on relevance to a specific job description, helping recruiters prioritize candidates more effectively.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bg1"/>
              </a:solidFill>
              <a:effectLst/>
            </a:endParaRPr>
          </a:p>
        </p:txBody>
      </p:sp>
    </p:spTree>
    <p:extLst>
      <p:ext uri="{BB962C8B-B14F-4D97-AF65-F5344CB8AC3E}">
        <p14:creationId xmlns:p14="http://schemas.microsoft.com/office/powerpoint/2010/main" val="8894606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04568"/>
        </a:solidFill>
        <a:effectLst/>
      </p:bgPr>
    </p:bg>
    <p:spTree>
      <p:nvGrpSpPr>
        <p:cNvPr id="1" name="">
          <a:extLst>
            <a:ext uri="{FF2B5EF4-FFF2-40B4-BE49-F238E27FC236}">
              <a16:creationId xmlns:a16="http://schemas.microsoft.com/office/drawing/2014/main" id="{AB2113EB-E68F-9233-3496-1260FFEB930E}"/>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F60713F0-285B-3A78-0F35-21971D8DB474}"/>
              </a:ext>
            </a:extLst>
          </p:cNvPr>
          <p:cNvSpPr txBox="1"/>
          <p:nvPr/>
        </p:nvSpPr>
        <p:spPr>
          <a:xfrm>
            <a:off x="304800" y="219075"/>
            <a:ext cx="1574726" cy="400110"/>
          </a:xfrm>
          <a:prstGeom prst="rect">
            <a:avLst/>
          </a:prstGeom>
          <a:noFill/>
        </p:spPr>
        <p:txBody>
          <a:bodyPr wrap="none" rtlCol="0">
            <a:spAutoFit/>
          </a:bodyPr>
          <a:lstStyle/>
          <a:p>
            <a:r>
              <a:rPr lang="en-US" sz="2000" b="1" u="sng" dirty="0">
                <a:solidFill>
                  <a:schemeClr val="bg1"/>
                </a:solidFill>
                <a:latin typeface="+mj-lt"/>
              </a:rPr>
              <a:t>CONCLUSION</a:t>
            </a:r>
            <a:endParaRPr lang="en-IN" sz="2000" b="1" u="sng" dirty="0">
              <a:solidFill>
                <a:schemeClr val="bg1"/>
              </a:solidFill>
              <a:latin typeface="+mj-lt"/>
            </a:endParaRPr>
          </a:p>
        </p:txBody>
      </p:sp>
      <p:sp>
        <p:nvSpPr>
          <p:cNvPr id="3" name="Rectangle 1">
            <a:extLst>
              <a:ext uri="{FF2B5EF4-FFF2-40B4-BE49-F238E27FC236}">
                <a16:creationId xmlns:a16="http://schemas.microsoft.com/office/drawing/2014/main" id="{2DB5C69B-6420-C3B9-FFB8-7A47FC00B830}"/>
              </a:ext>
            </a:extLst>
          </p:cNvPr>
          <p:cNvSpPr>
            <a:spLocks noChangeArrowheads="1"/>
          </p:cNvSpPr>
          <p:nvPr/>
        </p:nvSpPr>
        <p:spPr bwMode="auto">
          <a:xfrm rot="10800000" flipV="1">
            <a:off x="304800" y="619185"/>
            <a:ext cx="11668125" cy="4801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bg1"/>
                </a:solidFill>
                <a:effectLst/>
              </a:rPr>
              <a:t>The Resume Categorizer application effectively uses machine learning and natural language processing (NLP) to automate the process of resume categorization.</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bg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bg1"/>
                </a:solidFill>
                <a:effectLst/>
              </a:rPr>
              <a:t>The project involves text extraction from PDFs, cleaning the text, and applying TF-IDF for feature extraction.</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bg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bg1"/>
                </a:solidFill>
                <a:effectLst/>
              </a:rPr>
              <a:t>A machine learning model is trained to classify resumes into predefined categories, while </a:t>
            </a:r>
            <a:r>
              <a:rPr kumimoji="0" lang="en-US" altLang="en-US" sz="1800" b="0" i="0" u="none" strike="noStrike" cap="none" normalizeH="0" baseline="0" dirty="0" err="1">
                <a:ln>
                  <a:noFill/>
                </a:ln>
                <a:solidFill>
                  <a:schemeClr val="bg1"/>
                </a:solidFill>
                <a:effectLst/>
              </a:rPr>
              <a:t>spaCy's</a:t>
            </a:r>
            <a:r>
              <a:rPr kumimoji="0" lang="en-US" altLang="en-US" sz="1800" b="0" i="0" u="none" strike="noStrike" cap="none" normalizeH="0" baseline="0" dirty="0">
                <a:ln>
                  <a:noFill/>
                </a:ln>
                <a:solidFill>
                  <a:schemeClr val="bg1"/>
                </a:solidFill>
                <a:effectLst/>
              </a:rPr>
              <a:t> Named Entity Recognition (NER) extracts key information like name, contact details, and skills.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bg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bg1"/>
                </a:solidFill>
                <a:effectLst/>
              </a:rPr>
              <a:t>The web interface developed with </a:t>
            </a:r>
            <a:r>
              <a:rPr kumimoji="0" lang="en-US" altLang="en-US" sz="1800" b="0" i="0" u="none" strike="noStrike" cap="none" normalizeH="0" baseline="0" dirty="0" err="1">
                <a:ln>
                  <a:noFill/>
                </a:ln>
                <a:solidFill>
                  <a:schemeClr val="bg1"/>
                </a:solidFill>
                <a:effectLst/>
              </a:rPr>
              <a:t>Streamlit</a:t>
            </a:r>
            <a:r>
              <a:rPr kumimoji="0" lang="en-US" altLang="en-US" sz="1800" b="0" i="0" u="none" strike="noStrike" cap="none" normalizeH="0" baseline="0" dirty="0">
                <a:ln>
                  <a:noFill/>
                </a:ln>
                <a:solidFill>
                  <a:schemeClr val="bg1"/>
                </a:solidFill>
                <a:effectLst/>
              </a:rPr>
              <a:t> allows users to easily upload resumes and obtain categorized results, making the application user-friendly and accessible.</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bg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bg1"/>
                </a:solidFill>
                <a:effectLst/>
              </a:rPr>
              <a:t>This tool significantly reduces the time and effort involved in sorting and analyzing resumes manually, especially for HR departments and recruiters.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bg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bg1"/>
                </a:solidFill>
                <a:effectLst/>
              </a:rPr>
              <a:t>It provides an automated way to categorize and extract essential information from resumes, improving workflow efficiency and accuracy.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bg1"/>
              </a:solidFill>
              <a:effectLst/>
            </a:endParaRPr>
          </a:p>
        </p:txBody>
      </p:sp>
    </p:spTree>
    <p:extLst>
      <p:ext uri="{BB962C8B-B14F-4D97-AF65-F5344CB8AC3E}">
        <p14:creationId xmlns:p14="http://schemas.microsoft.com/office/powerpoint/2010/main" val="27310796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004568"/>
        </a:solidFill>
        <a:effectLst/>
      </p:bgPr>
    </p:bg>
    <p:spTree>
      <p:nvGrpSpPr>
        <p:cNvPr id="1" name="">
          <a:extLst>
            <a:ext uri="{FF2B5EF4-FFF2-40B4-BE49-F238E27FC236}">
              <a16:creationId xmlns:a16="http://schemas.microsoft.com/office/drawing/2014/main" id="{51D2D747-B9CD-FE25-4BBD-3ED9E2D876C0}"/>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938CABC0-1D28-765F-A8A5-17D7C3C8648E}"/>
              </a:ext>
            </a:extLst>
          </p:cNvPr>
          <p:cNvSpPr txBox="1"/>
          <p:nvPr/>
        </p:nvSpPr>
        <p:spPr>
          <a:xfrm>
            <a:off x="3769530" y="2143125"/>
            <a:ext cx="4652940" cy="1200329"/>
          </a:xfrm>
          <a:prstGeom prst="rect">
            <a:avLst/>
          </a:prstGeom>
          <a:noFill/>
        </p:spPr>
        <p:txBody>
          <a:bodyPr wrap="none" rtlCol="0">
            <a:spAutoFit/>
          </a:bodyPr>
          <a:lstStyle/>
          <a:p>
            <a:r>
              <a:rPr lang="en-US" sz="7200" dirty="0">
                <a:solidFill>
                  <a:schemeClr val="bg1"/>
                </a:solidFill>
              </a:rPr>
              <a:t>THANK YOU</a:t>
            </a:r>
            <a:endParaRPr lang="en-IN" sz="7200" dirty="0">
              <a:solidFill>
                <a:schemeClr val="bg1"/>
              </a:solidFill>
            </a:endParaRPr>
          </a:p>
        </p:txBody>
      </p:sp>
    </p:spTree>
    <p:extLst>
      <p:ext uri="{BB962C8B-B14F-4D97-AF65-F5344CB8AC3E}">
        <p14:creationId xmlns:p14="http://schemas.microsoft.com/office/powerpoint/2010/main" val="13597179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4568"/>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03864DE-3BC8-AD2A-FB16-C9F6A772F16A}"/>
              </a:ext>
            </a:extLst>
          </p:cNvPr>
          <p:cNvSpPr txBox="1"/>
          <p:nvPr/>
        </p:nvSpPr>
        <p:spPr>
          <a:xfrm>
            <a:off x="390525" y="0"/>
            <a:ext cx="10791825" cy="6894195"/>
          </a:xfrm>
          <a:prstGeom prst="rect">
            <a:avLst/>
          </a:prstGeom>
          <a:noFill/>
        </p:spPr>
        <p:txBody>
          <a:bodyPr wrap="square">
            <a:spAutoFit/>
          </a:bodyPr>
          <a:lstStyle/>
          <a:p>
            <a:endParaRPr lang="en-US" dirty="0">
              <a:solidFill>
                <a:schemeClr val="bg1"/>
              </a:solidFill>
              <a:ea typeface="Yu Gothic UI Semibold" panose="020B0700000000000000" pitchFamily="34" charset="-128"/>
            </a:endParaRPr>
          </a:p>
          <a:p>
            <a:r>
              <a:rPr lang="en-US" sz="2000" b="1" u="sng" dirty="0">
                <a:solidFill>
                  <a:schemeClr val="bg1"/>
                </a:solidFill>
                <a:ea typeface="Yu Gothic UI Semibold" panose="020B0700000000000000" pitchFamily="34" charset="-128"/>
              </a:rPr>
              <a:t>OBJECTIVE</a:t>
            </a:r>
          </a:p>
          <a:p>
            <a:endParaRPr lang="en-US" dirty="0">
              <a:solidFill>
                <a:schemeClr val="bg1"/>
              </a:solidFill>
              <a:ea typeface="Yu Gothic UI Semibold" panose="020B0700000000000000" pitchFamily="34" charset="-128"/>
            </a:endParaRPr>
          </a:p>
          <a:p>
            <a:pPr marL="285750" indent="-285750">
              <a:buFont typeface="Arial" panose="020B0604020202020204" pitchFamily="34" charset="0"/>
              <a:buChar char="•"/>
            </a:pPr>
            <a:r>
              <a:rPr lang="en-US" dirty="0">
                <a:solidFill>
                  <a:schemeClr val="bg1"/>
                </a:solidFill>
                <a:ea typeface="Yu Gothic UI Semibold" panose="020B0700000000000000" pitchFamily="34" charset="-128"/>
              </a:rPr>
              <a:t>To develop an automated system for categorizing resumes and extracting key information such as names, contact details, and skills using machine learning and natural language processing techniques.</a:t>
            </a:r>
          </a:p>
          <a:p>
            <a:pPr marL="285750" indent="-285750">
              <a:buFont typeface="Arial" panose="020B0604020202020204" pitchFamily="34" charset="0"/>
              <a:buChar char="•"/>
            </a:pPr>
            <a:endParaRPr lang="en-US" dirty="0">
              <a:solidFill>
                <a:schemeClr val="bg1"/>
              </a:solidFill>
              <a:ea typeface="Yu Gothic UI Semibold" panose="020B0700000000000000" pitchFamily="34" charset="-128"/>
            </a:endParaRPr>
          </a:p>
          <a:p>
            <a:pPr marL="285750" indent="-285750">
              <a:buFont typeface="Arial" panose="020B0604020202020204" pitchFamily="34" charset="0"/>
              <a:buChar char="•"/>
            </a:pPr>
            <a:r>
              <a:rPr lang="en-US" dirty="0">
                <a:solidFill>
                  <a:schemeClr val="bg1"/>
                </a:solidFill>
                <a:ea typeface="Yu Gothic UI Semibold" panose="020B0700000000000000" pitchFamily="34" charset="-128"/>
              </a:rPr>
              <a:t>This project aims to streamline the resume screening process, making it more efficient and less time-consuming for HR departments and recruiters.</a:t>
            </a:r>
          </a:p>
          <a:p>
            <a:pPr marL="285750" indent="-285750">
              <a:buFont typeface="Arial" panose="020B0604020202020204" pitchFamily="34" charset="0"/>
              <a:buChar char="•"/>
            </a:pPr>
            <a:endParaRPr lang="en-US" sz="2000" dirty="0">
              <a:solidFill>
                <a:schemeClr val="bg1"/>
              </a:solidFill>
              <a:ea typeface="Yu Gothic UI Semibold" panose="020B0700000000000000" pitchFamily="34" charset="-128"/>
            </a:endParaRPr>
          </a:p>
          <a:p>
            <a:pPr marL="285750" indent="-285750">
              <a:buFont typeface="Arial" panose="020B0604020202020204" pitchFamily="34" charset="0"/>
              <a:buChar char="•"/>
            </a:pPr>
            <a:endParaRPr lang="en-US" sz="2000" dirty="0">
              <a:solidFill>
                <a:schemeClr val="bg1"/>
              </a:solidFill>
              <a:ea typeface="Yu Gothic UI Semibold" panose="020B0700000000000000" pitchFamily="34" charset="-128"/>
            </a:endParaRPr>
          </a:p>
          <a:p>
            <a:pPr marL="285750" indent="-285750">
              <a:buFont typeface="Arial" panose="020B0604020202020204" pitchFamily="34" charset="0"/>
              <a:buChar char="•"/>
            </a:pPr>
            <a:endParaRPr lang="en-US" sz="2000" dirty="0">
              <a:solidFill>
                <a:schemeClr val="bg1"/>
              </a:solidFill>
              <a:ea typeface="Yu Gothic UI Semibold" panose="020B0700000000000000" pitchFamily="34" charset="-128"/>
            </a:endParaRPr>
          </a:p>
          <a:p>
            <a:r>
              <a:rPr lang="en-US" sz="2000" b="1" u="sng" dirty="0">
                <a:solidFill>
                  <a:schemeClr val="bg1"/>
                </a:solidFill>
                <a:ea typeface="Yu Gothic UI Semibold" panose="020B0700000000000000" pitchFamily="34" charset="-128"/>
              </a:rPr>
              <a:t>PROBLEM STATEMENT</a:t>
            </a:r>
          </a:p>
          <a:p>
            <a:endParaRPr lang="en-US" sz="3200" b="1" dirty="0">
              <a:solidFill>
                <a:schemeClr val="bg1"/>
              </a:solidFill>
              <a:ea typeface="Yu Gothic UI Semibold" panose="020B0700000000000000" pitchFamily="34" charset="-128"/>
            </a:endParaRPr>
          </a:p>
          <a:p>
            <a:r>
              <a:rPr lang="en-US" sz="2000" b="1" u="sng" dirty="0">
                <a:solidFill>
                  <a:schemeClr val="bg1"/>
                </a:solidFill>
                <a:ea typeface="Yu Gothic UI Semibold" panose="020B0700000000000000" pitchFamily="34" charset="-128"/>
              </a:rPr>
              <a:t>Manual resume screening:</a:t>
            </a:r>
          </a:p>
          <a:p>
            <a:endParaRPr lang="en-US" sz="2000" b="1" dirty="0">
              <a:solidFill>
                <a:schemeClr val="bg1"/>
              </a:solidFill>
              <a:ea typeface="Yu Gothic UI Semibold" panose="020B0700000000000000" pitchFamily="34" charset="-128"/>
            </a:endParaRPr>
          </a:p>
          <a:p>
            <a:pPr>
              <a:buFont typeface="Arial" panose="020B0604020202020204" pitchFamily="34" charset="0"/>
              <a:buChar char="•"/>
            </a:pPr>
            <a:r>
              <a:rPr lang="en-US" dirty="0">
                <a:solidFill>
                  <a:schemeClr val="bg1"/>
                </a:solidFill>
                <a:ea typeface="Yu Gothic UI Semibold" panose="020B0700000000000000" pitchFamily="34" charset="-128"/>
              </a:rPr>
              <a:t>Time-consuming and labor-intensive manual resume screening.</a:t>
            </a:r>
          </a:p>
          <a:p>
            <a:pPr>
              <a:buFont typeface="Arial" panose="020B0604020202020204" pitchFamily="34" charset="0"/>
              <a:buChar char="•"/>
            </a:pPr>
            <a:r>
              <a:rPr lang="en-US" dirty="0">
                <a:solidFill>
                  <a:schemeClr val="bg1"/>
                </a:solidFill>
                <a:ea typeface="Yu Gothic UI Semibold" panose="020B0700000000000000" pitchFamily="34" charset="-128"/>
              </a:rPr>
              <a:t>Difficulty identifying relevant skills and qualifications from diverse resumes.</a:t>
            </a:r>
          </a:p>
          <a:p>
            <a:pPr>
              <a:buFont typeface="Arial" panose="020B0604020202020204" pitchFamily="34" charset="0"/>
              <a:buChar char="•"/>
            </a:pPr>
            <a:r>
              <a:rPr lang="en-US" dirty="0">
                <a:solidFill>
                  <a:schemeClr val="bg1"/>
                </a:solidFill>
                <a:ea typeface="Yu Gothic UI Semibold" panose="020B0700000000000000" pitchFamily="34" charset="-128"/>
              </a:rPr>
              <a:t>Inconsistent and error-prone manual categorization.</a:t>
            </a:r>
          </a:p>
          <a:p>
            <a:pPr>
              <a:buFont typeface="Arial" panose="020B0604020202020204" pitchFamily="34" charset="0"/>
              <a:buChar char="•"/>
            </a:pPr>
            <a:r>
              <a:rPr lang="en-US" dirty="0">
                <a:solidFill>
                  <a:schemeClr val="bg1"/>
                </a:solidFill>
                <a:ea typeface="Yu Gothic UI Semibold" panose="020B0700000000000000" pitchFamily="34" charset="-128"/>
              </a:rPr>
              <a:t>Inefficient handling of large volumes of resumes.</a:t>
            </a:r>
          </a:p>
          <a:p>
            <a:endParaRPr lang="en-US" sz="2000" b="1" dirty="0">
              <a:solidFill>
                <a:schemeClr val="bg1"/>
              </a:solidFill>
              <a:ea typeface="Yu Gothic UI Semibold" panose="020B0700000000000000" pitchFamily="34" charset="-128"/>
            </a:endParaRPr>
          </a:p>
          <a:p>
            <a:endParaRPr lang="en-US" sz="3200" b="1" dirty="0">
              <a:solidFill>
                <a:schemeClr val="bg1"/>
              </a:solidFill>
              <a:ea typeface="Yu Gothic UI Semibold" panose="020B0700000000000000" pitchFamily="34" charset="-128"/>
            </a:endParaRPr>
          </a:p>
          <a:p>
            <a:endParaRPr lang="en-US" sz="2000" b="1" dirty="0">
              <a:solidFill>
                <a:schemeClr val="bg1"/>
              </a:solidFill>
              <a:ea typeface="Yu Gothic UI Semibold" panose="020B0700000000000000" pitchFamily="34" charset="-128"/>
            </a:endParaRPr>
          </a:p>
        </p:txBody>
      </p:sp>
    </p:spTree>
    <p:extLst>
      <p:ext uri="{BB962C8B-B14F-4D97-AF65-F5344CB8AC3E}">
        <p14:creationId xmlns:p14="http://schemas.microsoft.com/office/powerpoint/2010/main" val="23287766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04568"/>
        </a:solidFill>
        <a:effectLst/>
      </p:bgPr>
    </p:bg>
    <p:spTree>
      <p:nvGrpSpPr>
        <p:cNvPr id="1" name="">
          <a:extLst>
            <a:ext uri="{FF2B5EF4-FFF2-40B4-BE49-F238E27FC236}">
              <a16:creationId xmlns:a16="http://schemas.microsoft.com/office/drawing/2014/main" id="{84CDCE12-C1F6-6842-CB45-7CF85B9CBB12}"/>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AD237267-26EA-D94A-7978-674272252A7F}"/>
              </a:ext>
            </a:extLst>
          </p:cNvPr>
          <p:cNvSpPr txBox="1"/>
          <p:nvPr/>
        </p:nvSpPr>
        <p:spPr>
          <a:xfrm>
            <a:off x="380999" y="99536"/>
            <a:ext cx="11744325" cy="5940088"/>
          </a:xfrm>
          <a:prstGeom prst="rect">
            <a:avLst/>
          </a:prstGeom>
          <a:noFill/>
        </p:spPr>
        <p:txBody>
          <a:bodyPr wrap="square">
            <a:spAutoFit/>
          </a:bodyPr>
          <a:lstStyle/>
          <a:p>
            <a:r>
              <a:rPr lang="en-US" sz="2000" b="1" u="sng" dirty="0">
                <a:solidFill>
                  <a:schemeClr val="bg1"/>
                </a:solidFill>
                <a:ea typeface="Yu Gothic UI Semibold" panose="020B0700000000000000" pitchFamily="34" charset="-128"/>
              </a:rPr>
              <a:t>Need for Automation:</a:t>
            </a:r>
          </a:p>
          <a:p>
            <a:endParaRPr lang="en-US" sz="2000" b="1" dirty="0">
              <a:solidFill>
                <a:schemeClr val="bg1"/>
              </a:solidFill>
              <a:ea typeface="Yu Gothic UI Semibold" panose="020B0700000000000000" pitchFamily="34" charset="-128"/>
            </a:endParaRPr>
          </a:p>
          <a:p>
            <a:pPr>
              <a:buFont typeface="Arial" panose="020B0604020202020204" pitchFamily="34" charset="0"/>
              <a:buChar char="•"/>
            </a:pPr>
            <a:r>
              <a:rPr lang="en-US" dirty="0">
                <a:solidFill>
                  <a:schemeClr val="bg1"/>
                </a:solidFill>
                <a:ea typeface="Yu Gothic UI Semibold" panose="020B0700000000000000" pitchFamily="34" charset="-128"/>
              </a:rPr>
              <a:t>Streamlines the resume screening process.</a:t>
            </a:r>
          </a:p>
          <a:p>
            <a:pPr>
              <a:buFont typeface="Arial" panose="020B0604020202020204" pitchFamily="34" charset="0"/>
              <a:buChar char="•"/>
            </a:pPr>
            <a:r>
              <a:rPr lang="en-US" dirty="0">
                <a:solidFill>
                  <a:schemeClr val="bg1"/>
                </a:solidFill>
                <a:ea typeface="Yu Gothic UI Semibold" panose="020B0700000000000000" pitchFamily="34" charset="-128"/>
              </a:rPr>
              <a:t>Ensures consistent and accurate categorization.</a:t>
            </a:r>
          </a:p>
          <a:p>
            <a:pPr>
              <a:buFont typeface="Arial" panose="020B0604020202020204" pitchFamily="34" charset="0"/>
              <a:buChar char="•"/>
            </a:pPr>
            <a:r>
              <a:rPr lang="en-US" dirty="0">
                <a:solidFill>
                  <a:schemeClr val="bg1"/>
                </a:solidFill>
                <a:ea typeface="Yu Gothic UI Semibold" panose="020B0700000000000000" pitchFamily="34" charset="-128"/>
              </a:rPr>
              <a:t>Speeds up identification of relevant candidates.</a:t>
            </a:r>
          </a:p>
          <a:p>
            <a:pPr>
              <a:buFont typeface="Arial" panose="020B0604020202020204" pitchFamily="34" charset="0"/>
              <a:buChar char="•"/>
            </a:pPr>
            <a:r>
              <a:rPr lang="en-US" dirty="0">
                <a:solidFill>
                  <a:schemeClr val="bg1"/>
                </a:solidFill>
                <a:ea typeface="Yu Gothic UI Semibold" panose="020B0700000000000000" pitchFamily="34" charset="-128"/>
              </a:rPr>
              <a:t>Frees up HR resources for strategic tasks.</a:t>
            </a:r>
          </a:p>
          <a:p>
            <a:pPr>
              <a:buFont typeface="Arial" panose="020B0604020202020204" pitchFamily="34" charset="0"/>
              <a:buChar char="•"/>
            </a:pPr>
            <a:endParaRPr lang="en-US" sz="2000" dirty="0">
              <a:solidFill>
                <a:schemeClr val="bg1"/>
              </a:solidFill>
              <a:ea typeface="Yu Gothic UI Semibold" panose="020B0700000000000000" pitchFamily="34" charset="-128"/>
            </a:endParaRPr>
          </a:p>
          <a:p>
            <a:pPr>
              <a:buFont typeface="Arial" panose="020B0604020202020204" pitchFamily="34" charset="0"/>
              <a:buChar char="•"/>
            </a:pPr>
            <a:endParaRPr lang="en-US" sz="2000" dirty="0">
              <a:solidFill>
                <a:schemeClr val="bg1"/>
              </a:solidFill>
              <a:ea typeface="Yu Gothic UI Semibold" panose="020B0700000000000000" pitchFamily="34" charset="-128"/>
            </a:endParaRPr>
          </a:p>
          <a:p>
            <a:r>
              <a:rPr lang="en-IN" sz="2000" b="1" u="sng" dirty="0">
                <a:solidFill>
                  <a:schemeClr val="bg1"/>
                </a:solidFill>
                <a:ea typeface="Yu Gothic UI Semibold" panose="020B0700000000000000" pitchFamily="34" charset="-128"/>
              </a:rPr>
              <a:t>Dataset Description:</a:t>
            </a:r>
          </a:p>
          <a:p>
            <a:endParaRPr lang="en-IN" sz="2000" b="1" u="sng" dirty="0">
              <a:solidFill>
                <a:schemeClr val="bg1"/>
              </a:solidFill>
              <a:ea typeface="Yu Gothic UI Semibold" panose="020B0700000000000000" pitchFamily="34" charset="-128"/>
            </a:endParaRPr>
          </a:p>
          <a:p>
            <a:r>
              <a:rPr lang="en-IN" sz="2000" b="1" u="sng" dirty="0">
                <a:solidFill>
                  <a:schemeClr val="bg1"/>
                </a:solidFill>
                <a:ea typeface="Yu Gothic UI Semibold" panose="020B0700000000000000" pitchFamily="34" charset="-128"/>
              </a:rPr>
              <a:t>Link:  </a:t>
            </a:r>
            <a:r>
              <a:rPr lang="en-IN" sz="2000" b="1" dirty="0">
                <a:solidFill>
                  <a:schemeClr val="bg1"/>
                </a:solidFill>
                <a:ea typeface="Yu Gothic UI Semibold" panose="020B0700000000000000" pitchFamily="34" charset="-128"/>
              </a:rPr>
              <a:t>https://www.kaggle.com/datasets/jillanisofttech/updated-resume-dataset</a:t>
            </a:r>
          </a:p>
          <a:p>
            <a:endParaRPr lang="en-IN" sz="2000" b="1" dirty="0">
              <a:solidFill>
                <a:schemeClr val="bg1"/>
              </a:solidFill>
              <a:ea typeface="Yu Gothic UI Semibold" panose="020B0700000000000000" pitchFamily="34" charset="-128"/>
            </a:endParaRPr>
          </a:p>
          <a:p>
            <a:pPr fontAlgn="base">
              <a:spcAft>
                <a:spcPts val="1200"/>
              </a:spcAft>
            </a:pPr>
            <a:r>
              <a:rPr lang="en-US" b="0" i="0" dirty="0">
                <a:solidFill>
                  <a:schemeClr val="bg1"/>
                </a:solidFill>
                <a:effectLst/>
                <a:ea typeface="Yu Gothic UI Semibold" panose="020B0700000000000000" pitchFamily="34" charset="-128"/>
              </a:rPr>
              <a:t>The dataset is designed to train a resume classifier and consists of entries for various job positions within the realm of software development and data science. Each entry represents a resume and is labeled with </a:t>
            </a:r>
            <a:r>
              <a:rPr lang="en-US" dirty="0">
                <a:solidFill>
                  <a:schemeClr val="bg1"/>
                </a:solidFill>
                <a:ea typeface="Yu Gothic UI Semibold" panose="020B0700000000000000" pitchFamily="34" charset="-128"/>
              </a:rPr>
              <a:t>25 </a:t>
            </a:r>
            <a:r>
              <a:rPr lang="en-US" b="0" i="0" dirty="0">
                <a:solidFill>
                  <a:schemeClr val="bg1"/>
                </a:solidFill>
                <a:effectLst/>
                <a:ea typeface="Yu Gothic UI Semibold" panose="020B0700000000000000" pitchFamily="34" charset="-128"/>
              </a:rPr>
              <a:t>distinct categories.</a:t>
            </a:r>
          </a:p>
          <a:p>
            <a:pPr fontAlgn="base">
              <a:spcAft>
                <a:spcPts val="1200"/>
              </a:spcAft>
            </a:pPr>
            <a:r>
              <a:rPr lang="en-US" b="0" i="0" dirty="0">
                <a:solidFill>
                  <a:schemeClr val="bg1"/>
                </a:solidFill>
                <a:effectLst/>
                <a:ea typeface="Yu Gothic UI Semibold" panose="020B0700000000000000" pitchFamily="34" charset="-128"/>
              </a:rPr>
              <a:t>Each resume entry in the dataset includes relevant information such as educational background, skills, work experience, projects, certifications, and any other pertinent details typically found in resumes. The dataset aims to cover a diverse range of roles within the tech industry, providing a comprehensive training set for the classifier to accurately categorize resumes based on the job roles specified.</a:t>
            </a:r>
          </a:p>
          <a:p>
            <a:endParaRPr lang="en-US" sz="2000" b="1" u="sng" dirty="0">
              <a:solidFill>
                <a:schemeClr val="bg1"/>
              </a:solidFill>
              <a:ea typeface="Yu Gothic UI Semibold" panose="020B0700000000000000" pitchFamily="34" charset="-128"/>
            </a:endParaRPr>
          </a:p>
        </p:txBody>
      </p:sp>
    </p:spTree>
    <p:extLst>
      <p:ext uri="{BB962C8B-B14F-4D97-AF65-F5344CB8AC3E}">
        <p14:creationId xmlns:p14="http://schemas.microsoft.com/office/powerpoint/2010/main" val="20253680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04568"/>
        </a:solidFill>
        <a:effectLst/>
      </p:bgPr>
    </p:bg>
    <p:spTree>
      <p:nvGrpSpPr>
        <p:cNvPr id="1" name=""/>
        <p:cNvGrpSpPr/>
        <p:nvPr/>
      </p:nvGrpSpPr>
      <p:grpSpPr>
        <a:xfrm>
          <a:off x="0" y="0"/>
          <a:ext cx="0" cy="0"/>
          <a:chOff x="0" y="0"/>
          <a:chExt cx="0" cy="0"/>
        </a:xfrm>
      </p:grpSpPr>
      <p:sp>
        <p:nvSpPr>
          <p:cNvPr id="10" name="Rectangle 1">
            <a:extLst>
              <a:ext uri="{FF2B5EF4-FFF2-40B4-BE49-F238E27FC236}">
                <a16:creationId xmlns:a16="http://schemas.microsoft.com/office/drawing/2014/main" id="{FB653FF4-0559-4D5C-540E-CFAC9DFC4103}"/>
              </a:ext>
            </a:extLst>
          </p:cNvPr>
          <p:cNvSpPr>
            <a:spLocks noChangeArrowheads="1"/>
          </p:cNvSpPr>
          <p:nvPr/>
        </p:nvSpPr>
        <p:spPr bwMode="auto">
          <a:xfrm>
            <a:off x="6290589" y="728417"/>
            <a:ext cx="5596128"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bg1"/>
                </a:solidFill>
                <a:effectLst/>
                <a:ea typeface="Yu Gothic UI Semibold" panose="020B0700000000000000" pitchFamily="34" charset="-128"/>
              </a:rPr>
              <a:t>Contains two columns: </a:t>
            </a:r>
            <a:r>
              <a:rPr kumimoji="0" lang="en-US" altLang="en-US" sz="1800" b="1" i="0" u="none" strike="noStrike" cap="none" normalizeH="0" baseline="0" dirty="0">
                <a:ln>
                  <a:noFill/>
                </a:ln>
                <a:solidFill>
                  <a:schemeClr val="bg1"/>
                </a:solidFill>
                <a:effectLst/>
                <a:ea typeface="Yu Gothic UI Semibold" panose="020B0700000000000000" pitchFamily="34" charset="-128"/>
              </a:rPr>
              <a:t>Category</a:t>
            </a:r>
            <a:r>
              <a:rPr kumimoji="0" lang="en-US" altLang="en-US" sz="1800" b="0" i="0" u="none" strike="noStrike" cap="none" normalizeH="0" baseline="0" dirty="0">
                <a:ln>
                  <a:noFill/>
                </a:ln>
                <a:solidFill>
                  <a:schemeClr val="bg1"/>
                </a:solidFill>
                <a:effectLst/>
                <a:ea typeface="Yu Gothic UI Semibold" panose="020B0700000000000000" pitchFamily="34" charset="-128"/>
              </a:rPr>
              <a:t> and </a:t>
            </a:r>
            <a:r>
              <a:rPr kumimoji="0" lang="en-US" altLang="en-US" sz="1800" b="1" i="0" u="none" strike="noStrike" cap="none" normalizeH="0" baseline="0" dirty="0">
                <a:ln>
                  <a:noFill/>
                </a:ln>
                <a:solidFill>
                  <a:schemeClr val="bg1"/>
                </a:solidFill>
                <a:effectLst/>
                <a:ea typeface="Yu Gothic UI Semibold" panose="020B0700000000000000" pitchFamily="34" charset="-128"/>
              </a:rPr>
              <a:t>Resume</a:t>
            </a:r>
            <a:r>
              <a:rPr kumimoji="0" lang="en-US" altLang="en-US" sz="1800" b="0" i="0" u="none" strike="noStrike" cap="none" normalizeH="0" baseline="0" dirty="0">
                <a:ln>
                  <a:noFill/>
                </a:ln>
                <a:solidFill>
                  <a:schemeClr val="bg1"/>
                </a:solidFill>
                <a:effectLst/>
                <a:ea typeface="Yu Gothic UI Semibold" panose="020B0700000000000000" pitchFamily="34" charset="-128"/>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bg1"/>
                </a:solidFill>
                <a:effectLst/>
                <a:ea typeface="Yu Gothic UI Semibold" panose="020B0700000000000000" pitchFamily="34" charset="-128"/>
              </a:rPr>
              <a:t>Category</a:t>
            </a:r>
            <a:r>
              <a:rPr kumimoji="0" lang="en-US" altLang="en-US" sz="1800" b="0" i="0" u="none" strike="noStrike" cap="none" normalizeH="0" baseline="0" dirty="0">
                <a:ln>
                  <a:noFill/>
                </a:ln>
                <a:solidFill>
                  <a:schemeClr val="bg1"/>
                </a:solidFill>
                <a:effectLst/>
                <a:ea typeface="Yu Gothic UI Semibold" panose="020B0700000000000000" pitchFamily="34" charset="-128"/>
              </a:rPr>
              <a:t>: Represents 25 different job categories.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bg1"/>
                </a:solidFill>
                <a:effectLst/>
                <a:ea typeface="Yu Gothic UI Semibold" panose="020B0700000000000000" pitchFamily="34" charset="-128"/>
              </a:rPr>
              <a:t>Resume</a:t>
            </a:r>
            <a:r>
              <a:rPr kumimoji="0" lang="en-US" altLang="en-US" sz="1800" b="0" i="0" u="none" strike="noStrike" cap="none" normalizeH="0" baseline="0" dirty="0">
                <a:ln>
                  <a:noFill/>
                </a:ln>
                <a:solidFill>
                  <a:schemeClr val="bg1"/>
                </a:solidFill>
                <a:effectLst/>
                <a:ea typeface="Yu Gothic UI Semibold" panose="020B0700000000000000" pitchFamily="34" charset="-128"/>
              </a:rPr>
              <a:t>: Contains skills and expertise related to       each     job category.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bg1"/>
                </a:solidFill>
                <a:effectLst/>
                <a:ea typeface="Yu Gothic UI Semibold" panose="020B0700000000000000" pitchFamily="34" charset="-128"/>
              </a:rPr>
              <a:t>No null values in the dataset.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bg1"/>
                </a:solidFill>
                <a:effectLst/>
                <a:ea typeface="Yu Gothic UI Semibold" panose="020B0700000000000000" pitchFamily="34" charset="-128"/>
              </a:rPr>
              <a:t>Each </a:t>
            </a:r>
            <a:r>
              <a:rPr kumimoji="0" lang="en-US" altLang="en-US" sz="1800" b="1" i="0" u="none" strike="noStrike" cap="none" normalizeH="0" baseline="0" dirty="0">
                <a:ln>
                  <a:noFill/>
                </a:ln>
                <a:solidFill>
                  <a:schemeClr val="bg1"/>
                </a:solidFill>
                <a:effectLst/>
                <a:ea typeface="Yu Gothic UI Semibold" panose="020B0700000000000000" pitchFamily="34" charset="-128"/>
              </a:rPr>
              <a:t>Category</a:t>
            </a:r>
            <a:r>
              <a:rPr kumimoji="0" lang="en-US" altLang="en-US" sz="1800" b="0" i="0" u="none" strike="noStrike" cap="none" normalizeH="0" baseline="0" dirty="0">
                <a:ln>
                  <a:noFill/>
                </a:ln>
                <a:solidFill>
                  <a:schemeClr val="bg1"/>
                </a:solidFill>
                <a:effectLst/>
                <a:ea typeface="Yu Gothic UI Semibold" panose="020B0700000000000000" pitchFamily="34" charset="-128"/>
              </a:rPr>
              <a:t> is paired with a detailed </a:t>
            </a:r>
            <a:r>
              <a:rPr kumimoji="0" lang="en-US" altLang="en-US" sz="1800" b="1" i="0" u="none" strike="noStrike" cap="none" normalizeH="0" baseline="0" dirty="0">
                <a:ln>
                  <a:noFill/>
                </a:ln>
                <a:solidFill>
                  <a:schemeClr val="bg1"/>
                </a:solidFill>
                <a:effectLst/>
                <a:ea typeface="Yu Gothic UI Semibold" panose="020B0700000000000000" pitchFamily="34" charset="-128"/>
              </a:rPr>
              <a:t>Resume</a:t>
            </a:r>
            <a:r>
              <a:rPr kumimoji="0" lang="en-US" altLang="en-US" sz="1800" b="0" i="0" u="none" strike="noStrike" cap="none" normalizeH="0" baseline="0" dirty="0">
                <a:ln>
                  <a:noFill/>
                </a:ln>
                <a:solidFill>
                  <a:schemeClr val="bg1"/>
                </a:solidFill>
                <a:effectLst/>
                <a:ea typeface="Yu Gothic UI Semibold" panose="020B0700000000000000" pitchFamily="34" charset="-128"/>
              </a:rPr>
              <a:t> that outlines the required skills and expertise for the job.</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bg1"/>
              </a:solidFill>
              <a:effectLst/>
              <a:ea typeface="Yu Gothic UI Semibold" panose="020B0700000000000000" pitchFamily="34" charset="-128"/>
            </a:endParaRPr>
          </a:p>
        </p:txBody>
      </p:sp>
      <p:pic>
        <p:nvPicPr>
          <p:cNvPr id="12" name="Picture 11">
            <a:extLst>
              <a:ext uri="{FF2B5EF4-FFF2-40B4-BE49-F238E27FC236}">
                <a16:creationId xmlns:a16="http://schemas.microsoft.com/office/drawing/2014/main" id="{4CCA16AE-7B8F-81A7-26CD-7DC98BAC5B8F}"/>
              </a:ext>
            </a:extLst>
          </p:cNvPr>
          <p:cNvPicPr>
            <a:picLocks noChangeAspect="1"/>
          </p:cNvPicPr>
          <p:nvPr/>
        </p:nvPicPr>
        <p:blipFill>
          <a:blip r:embed="rId2"/>
          <a:stretch>
            <a:fillRect/>
          </a:stretch>
        </p:blipFill>
        <p:spPr>
          <a:xfrm>
            <a:off x="305283" y="122112"/>
            <a:ext cx="5447048" cy="3520935"/>
          </a:xfrm>
          <a:prstGeom prst="rect">
            <a:avLst/>
          </a:prstGeom>
        </p:spPr>
      </p:pic>
      <p:pic>
        <p:nvPicPr>
          <p:cNvPr id="14" name="Picture 13">
            <a:extLst>
              <a:ext uri="{FF2B5EF4-FFF2-40B4-BE49-F238E27FC236}">
                <a16:creationId xmlns:a16="http://schemas.microsoft.com/office/drawing/2014/main" id="{C236906E-F0B0-30EB-FF30-B3C2F1FB9F5C}"/>
              </a:ext>
            </a:extLst>
          </p:cNvPr>
          <p:cNvPicPr>
            <a:picLocks noChangeAspect="1"/>
          </p:cNvPicPr>
          <p:nvPr/>
        </p:nvPicPr>
        <p:blipFill>
          <a:blip r:embed="rId3"/>
          <a:stretch>
            <a:fillRect/>
          </a:stretch>
        </p:blipFill>
        <p:spPr>
          <a:xfrm>
            <a:off x="305283" y="3671405"/>
            <a:ext cx="8269224" cy="3064483"/>
          </a:xfrm>
          <a:prstGeom prst="rect">
            <a:avLst/>
          </a:prstGeom>
        </p:spPr>
      </p:pic>
    </p:spTree>
    <p:extLst>
      <p:ext uri="{BB962C8B-B14F-4D97-AF65-F5344CB8AC3E}">
        <p14:creationId xmlns:p14="http://schemas.microsoft.com/office/powerpoint/2010/main" val="11608417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04568"/>
        </a:solidFill>
        <a:effectLst/>
      </p:bgPr>
    </p:bg>
    <p:spTree>
      <p:nvGrpSpPr>
        <p:cNvPr id="1" name="">
          <a:extLst>
            <a:ext uri="{FF2B5EF4-FFF2-40B4-BE49-F238E27FC236}">
              <a16:creationId xmlns:a16="http://schemas.microsoft.com/office/drawing/2014/main" id="{DB164BDA-1A3E-DE30-F7F2-5766E6CAEB8B}"/>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F516BC2E-20F8-740F-0F9F-9575CD7006D4}"/>
              </a:ext>
            </a:extLst>
          </p:cNvPr>
          <p:cNvSpPr txBox="1"/>
          <p:nvPr/>
        </p:nvSpPr>
        <p:spPr>
          <a:xfrm>
            <a:off x="4730273" y="228568"/>
            <a:ext cx="2731453" cy="400110"/>
          </a:xfrm>
          <a:prstGeom prst="rect">
            <a:avLst/>
          </a:prstGeom>
          <a:noFill/>
        </p:spPr>
        <p:txBody>
          <a:bodyPr wrap="none" rtlCol="0">
            <a:spAutoFit/>
          </a:bodyPr>
          <a:lstStyle/>
          <a:p>
            <a:r>
              <a:rPr lang="en-US" sz="2000" b="1" u="sng" dirty="0">
                <a:solidFill>
                  <a:schemeClr val="bg1"/>
                </a:solidFill>
                <a:latin typeface="+mj-lt"/>
              </a:rPr>
              <a:t>PROJECT ARCHITECTURE</a:t>
            </a:r>
            <a:endParaRPr lang="en-IN" sz="2000" b="1" u="sng" dirty="0">
              <a:solidFill>
                <a:schemeClr val="bg1"/>
              </a:solidFill>
              <a:latin typeface="+mj-lt"/>
            </a:endParaRPr>
          </a:p>
        </p:txBody>
      </p:sp>
      <p:grpSp>
        <p:nvGrpSpPr>
          <p:cNvPr id="23" name="Group 22">
            <a:extLst>
              <a:ext uri="{FF2B5EF4-FFF2-40B4-BE49-F238E27FC236}">
                <a16:creationId xmlns:a16="http://schemas.microsoft.com/office/drawing/2014/main" id="{49737484-D384-4655-0062-ABE83ECED19A}"/>
              </a:ext>
            </a:extLst>
          </p:cNvPr>
          <p:cNvGrpSpPr/>
          <p:nvPr/>
        </p:nvGrpSpPr>
        <p:grpSpPr>
          <a:xfrm>
            <a:off x="2533648" y="981075"/>
            <a:ext cx="6760528" cy="4895850"/>
            <a:chOff x="619123" y="981075"/>
            <a:chExt cx="6760528" cy="4895850"/>
          </a:xfrm>
        </p:grpSpPr>
        <p:sp>
          <p:nvSpPr>
            <p:cNvPr id="3" name="Rectangle 2">
              <a:extLst>
                <a:ext uri="{FF2B5EF4-FFF2-40B4-BE49-F238E27FC236}">
                  <a16:creationId xmlns:a16="http://schemas.microsoft.com/office/drawing/2014/main" id="{70E3DF96-D0B9-B921-833A-B716A8455EDC}"/>
                </a:ext>
              </a:extLst>
            </p:cNvPr>
            <p:cNvSpPr/>
            <p:nvPr/>
          </p:nvSpPr>
          <p:spPr>
            <a:xfrm>
              <a:off x="619125" y="981075"/>
              <a:ext cx="2731453" cy="81915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3">
              <a:extLst>
                <a:ext uri="{FF2B5EF4-FFF2-40B4-BE49-F238E27FC236}">
                  <a16:creationId xmlns:a16="http://schemas.microsoft.com/office/drawing/2014/main" id="{DE201315-0877-1CA3-EEF4-48C5670631E1}"/>
                </a:ext>
              </a:extLst>
            </p:cNvPr>
            <p:cNvSpPr/>
            <p:nvPr/>
          </p:nvSpPr>
          <p:spPr>
            <a:xfrm>
              <a:off x="619124" y="2333625"/>
              <a:ext cx="2731453" cy="81915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t>2.Text Extraction</a:t>
              </a:r>
            </a:p>
          </p:txBody>
        </p:sp>
        <p:sp>
          <p:nvSpPr>
            <p:cNvPr id="5" name="Rectangle 4">
              <a:extLst>
                <a:ext uri="{FF2B5EF4-FFF2-40B4-BE49-F238E27FC236}">
                  <a16:creationId xmlns:a16="http://schemas.microsoft.com/office/drawing/2014/main" id="{4876200A-321E-6C00-8666-F5ED7583EBC4}"/>
                </a:ext>
              </a:extLst>
            </p:cNvPr>
            <p:cNvSpPr/>
            <p:nvPr/>
          </p:nvSpPr>
          <p:spPr>
            <a:xfrm>
              <a:off x="619124" y="3705226"/>
              <a:ext cx="2731453" cy="81915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N" b="1" dirty="0"/>
                <a:t>            3.Text Cleaning</a:t>
              </a:r>
              <a:endParaRPr lang="en-IN" dirty="0"/>
            </a:p>
          </p:txBody>
        </p:sp>
        <p:sp>
          <p:nvSpPr>
            <p:cNvPr id="6" name="Rectangle 5">
              <a:extLst>
                <a:ext uri="{FF2B5EF4-FFF2-40B4-BE49-F238E27FC236}">
                  <a16:creationId xmlns:a16="http://schemas.microsoft.com/office/drawing/2014/main" id="{D86CD16A-3874-60EE-61AF-6C28995CD644}"/>
                </a:ext>
              </a:extLst>
            </p:cNvPr>
            <p:cNvSpPr/>
            <p:nvPr/>
          </p:nvSpPr>
          <p:spPr>
            <a:xfrm>
              <a:off x="619123" y="5057775"/>
              <a:ext cx="2731453" cy="81915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N" b="1" dirty="0"/>
                <a:t>     4.Feature Extraction</a:t>
              </a:r>
              <a:endParaRPr lang="en-IN" dirty="0"/>
            </a:p>
          </p:txBody>
        </p:sp>
        <p:sp>
          <p:nvSpPr>
            <p:cNvPr id="7" name="Rectangle 6">
              <a:extLst>
                <a:ext uri="{FF2B5EF4-FFF2-40B4-BE49-F238E27FC236}">
                  <a16:creationId xmlns:a16="http://schemas.microsoft.com/office/drawing/2014/main" id="{D033B6BD-C23B-83B8-D822-936A87044762}"/>
                </a:ext>
              </a:extLst>
            </p:cNvPr>
            <p:cNvSpPr/>
            <p:nvPr/>
          </p:nvSpPr>
          <p:spPr>
            <a:xfrm>
              <a:off x="4648198" y="5057775"/>
              <a:ext cx="2731453" cy="81915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t>5.Model Prediction (Categorization)</a:t>
              </a:r>
              <a:endParaRPr lang="en-IN" dirty="0"/>
            </a:p>
            <a:p>
              <a:pPr algn="ctr"/>
              <a:endParaRPr lang="en-IN" dirty="0"/>
            </a:p>
          </p:txBody>
        </p:sp>
        <p:sp>
          <p:nvSpPr>
            <p:cNvPr id="8" name="Rectangle 7">
              <a:extLst>
                <a:ext uri="{FF2B5EF4-FFF2-40B4-BE49-F238E27FC236}">
                  <a16:creationId xmlns:a16="http://schemas.microsoft.com/office/drawing/2014/main" id="{5A31C417-648E-834A-CB66-07656297FCBE}"/>
                </a:ext>
              </a:extLst>
            </p:cNvPr>
            <p:cNvSpPr/>
            <p:nvPr/>
          </p:nvSpPr>
          <p:spPr>
            <a:xfrm>
              <a:off x="4648198" y="3705226"/>
              <a:ext cx="2731453" cy="81915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t>6. Information       Extraction</a:t>
              </a:r>
              <a:endParaRPr lang="en-IN" dirty="0"/>
            </a:p>
          </p:txBody>
        </p:sp>
        <p:sp>
          <p:nvSpPr>
            <p:cNvPr id="9" name="Rectangle 8">
              <a:extLst>
                <a:ext uri="{FF2B5EF4-FFF2-40B4-BE49-F238E27FC236}">
                  <a16:creationId xmlns:a16="http://schemas.microsoft.com/office/drawing/2014/main" id="{7DE5A3BE-8812-3028-9D96-4142EAEEEDB8}"/>
                </a:ext>
              </a:extLst>
            </p:cNvPr>
            <p:cNvSpPr/>
            <p:nvPr/>
          </p:nvSpPr>
          <p:spPr>
            <a:xfrm>
              <a:off x="4648197" y="2352676"/>
              <a:ext cx="2731453" cy="81915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N" b="1" dirty="0"/>
                <a:t>         </a:t>
              </a:r>
            </a:p>
            <a:p>
              <a:r>
                <a:rPr lang="en-IN" b="1" dirty="0"/>
                <a:t>         7. Categorization</a:t>
              </a:r>
              <a:endParaRPr lang="en-IN" dirty="0"/>
            </a:p>
            <a:p>
              <a:endParaRPr lang="en-IN" dirty="0"/>
            </a:p>
          </p:txBody>
        </p:sp>
        <p:sp>
          <p:nvSpPr>
            <p:cNvPr id="10" name="Rectangle 9">
              <a:extLst>
                <a:ext uri="{FF2B5EF4-FFF2-40B4-BE49-F238E27FC236}">
                  <a16:creationId xmlns:a16="http://schemas.microsoft.com/office/drawing/2014/main" id="{75C1DF4E-48EF-B8D6-3C45-9E9558CCB950}"/>
                </a:ext>
              </a:extLst>
            </p:cNvPr>
            <p:cNvSpPr/>
            <p:nvPr/>
          </p:nvSpPr>
          <p:spPr>
            <a:xfrm>
              <a:off x="4648197" y="981075"/>
              <a:ext cx="2731453" cy="81915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N" b="1" dirty="0"/>
                <a:t>     8.Download &amp; Display</a:t>
              </a:r>
              <a:endParaRPr lang="en-IN" dirty="0"/>
            </a:p>
          </p:txBody>
        </p:sp>
        <p:cxnSp>
          <p:nvCxnSpPr>
            <p:cNvPr id="12" name="Straight Arrow Connector 11">
              <a:extLst>
                <a:ext uri="{FF2B5EF4-FFF2-40B4-BE49-F238E27FC236}">
                  <a16:creationId xmlns:a16="http://schemas.microsoft.com/office/drawing/2014/main" id="{CF0CE66E-AD27-4293-144A-985A91AEB8EF}"/>
                </a:ext>
              </a:extLst>
            </p:cNvPr>
            <p:cNvCxnSpPr>
              <a:cxnSpLocks/>
              <a:stCxn id="3" idx="2"/>
              <a:endCxn id="4" idx="0"/>
            </p:cNvCxnSpPr>
            <p:nvPr/>
          </p:nvCxnSpPr>
          <p:spPr>
            <a:xfrm flipH="1">
              <a:off x="1984851" y="1800225"/>
              <a:ext cx="1" cy="53340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3" name="Straight Arrow Connector 12">
              <a:extLst>
                <a:ext uri="{FF2B5EF4-FFF2-40B4-BE49-F238E27FC236}">
                  <a16:creationId xmlns:a16="http://schemas.microsoft.com/office/drawing/2014/main" id="{5C617122-9A87-DABA-DDA8-BD253F4D9FD9}"/>
                </a:ext>
              </a:extLst>
            </p:cNvPr>
            <p:cNvCxnSpPr/>
            <p:nvPr/>
          </p:nvCxnSpPr>
          <p:spPr>
            <a:xfrm flipH="1">
              <a:off x="1984847" y="3190816"/>
              <a:ext cx="1" cy="53340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4" name="Straight Arrow Connector 13">
              <a:extLst>
                <a:ext uri="{FF2B5EF4-FFF2-40B4-BE49-F238E27FC236}">
                  <a16:creationId xmlns:a16="http://schemas.microsoft.com/office/drawing/2014/main" id="{5F705616-F5E3-B52C-0C56-4326A729E17C}"/>
                </a:ext>
              </a:extLst>
            </p:cNvPr>
            <p:cNvCxnSpPr/>
            <p:nvPr/>
          </p:nvCxnSpPr>
          <p:spPr>
            <a:xfrm flipH="1">
              <a:off x="1984847" y="4524375"/>
              <a:ext cx="1" cy="53340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6" name="Straight Arrow Connector 15">
              <a:extLst>
                <a:ext uri="{FF2B5EF4-FFF2-40B4-BE49-F238E27FC236}">
                  <a16:creationId xmlns:a16="http://schemas.microsoft.com/office/drawing/2014/main" id="{FAF1A579-71B0-00AA-4A5A-E6D5043A930E}"/>
                </a:ext>
              </a:extLst>
            </p:cNvPr>
            <p:cNvCxnSpPr>
              <a:stCxn id="6" idx="3"/>
              <a:endCxn id="7" idx="1"/>
            </p:cNvCxnSpPr>
            <p:nvPr/>
          </p:nvCxnSpPr>
          <p:spPr>
            <a:xfrm>
              <a:off x="3350576" y="5467350"/>
              <a:ext cx="1297622"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8" name="Straight Arrow Connector 17">
              <a:extLst>
                <a:ext uri="{FF2B5EF4-FFF2-40B4-BE49-F238E27FC236}">
                  <a16:creationId xmlns:a16="http://schemas.microsoft.com/office/drawing/2014/main" id="{2832F850-CB54-C0C6-5A19-A1C90C725E16}"/>
                </a:ext>
              </a:extLst>
            </p:cNvPr>
            <p:cNvCxnSpPr>
              <a:stCxn id="7" idx="0"/>
              <a:endCxn id="8" idx="2"/>
            </p:cNvCxnSpPr>
            <p:nvPr/>
          </p:nvCxnSpPr>
          <p:spPr>
            <a:xfrm flipV="1">
              <a:off x="6013925" y="4524376"/>
              <a:ext cx="0" cy="533399"/>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9" name="Straight Arrow Connector 18">
              <a:extLst>
                <a:ext uri="{FF2B5EF4-FFF2-40B4-BE49-F238E27FC236}">
                  <a16:creationId xmlns:a16="http://schemas.microsoft.com/office/drawing/2014/main" id="{A5C3CE53-4CA7-63DF-34A8-A55C2F5D6660}"/>
                </a:ext>
              </a:extLst>
            </p:cNvPr>
            <p:cNvCxnSpPr/>
            <p:nvPr/>
          </p:nvCxnSpPr>
          <p:spPr>
            <a:xfrm flipV="1">
              <a:off x="6008048" y="3171827"/>
              <a:ext cx="0" cy="533399"/>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0" name="Straight Arrow Connector 19">
              <a:extLst>
                <a:ext uri="{FF2B5EF4-FFF2-40B4-BE49-F238E27FC236}">
                  <a16:creationId xmlns:a16="http://schemas.microsoft.com/office/drawing/2014/main" id="{6093771D-E0A2-EC9F-3D66-7F3B2D237C56}"/>
                </a:ext>
              </a:extLst>
            </p:cNvPr>
            <p:cNvCxnSpPr/>
            <p:nvPr/>
          </p:nvCxnSpPr>
          <p:spPr>
            <a:xfrm flipV="1">
              <a:off x="6008048" y="1800226"/>
              <a:ext cx="0" cy="533399"/>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22" name="TextBox 21">
              <a:extLst>
                <a:ext uri="{FF2B5EF4-FFF2-40B4-BE49-F238E27FC236}">
                  <a16:creationId xmlns:a16="http://schemas.microsoft.com/office/drawing/2014/main" id="{2CBBC55A-A15F-33B4-46A2-FCAE84285790}"/>
                </a:ext>
              </a:extLst>
            </p:cNvPr>
            <p:cNvSpPr txBox="1"/>
            <p:nvPr/>
          </p:nvSpPr>
          <p:spPr>
            <a:xfrm>
              <a:off x="1125079" y="1124129"/>
              <a:ext cx="3418346" cy="369332"/>
            </a:xfrm>
            <a:prstGeom prst="rect">
              <a:avLst/>
            </a:prstGeom>
            <a:noFill/>
          </p:spPr>
          <p:txBody>
            <a:bodyPr wrap="square">
              <a:spAutoFit/>
            </a:bodyPr>
            <a:lstStyle/>
            <a:p>
              <a:r>
                <a:rPr lang="en-IN" b="1" dirty="0">
                  <a:solidFill>
                    <a:schemeClr val="bg1"/>
                  </a:solidFill>
                </a:rPr>
                <a:t>1.Resume Upload</a:t>
              </a:r>
            </a:p>
          </p:txBody>
        </p:sp>
      </p:grpSp>
      <p:sp>
        <p:nvSpPr>
          <p:cNvPr id="24" name="TextBox 23">
            <a:extLst>
              <a:ext uri="{FF2B5EF4-FFF2-40B4-BE49-F238E27FC236}">
                <a16:creationId xmlns:a16="http://schemas.microsoft.com/office/drawing/2014/main" id="{3BE3272C-E8DB-481C-CBDD-BFDAF43B669E}"/>
              </a:ext>
            </a:extLst>
          </p:cNvPr>
          <p:cNvSpPr txBox="1"/>
          <p:nvPr/>
        </p:nvSpPr>
        <p:spPr>
          <a:xfrm>
            <a:off x="1351530" y="1196459"/>
            <a:ext cx="1182118" cy="369332"/>
          </a:xfrm>
          <a:prstGeom prst="rect">
            <a:avLst/>
          </a:prstGeom>
          <a:noFill/>
        </p:spPr>
        <p:txBody>
          <a:bodyPr wrap="none" rtlCol="0">
            <a:spAutoFit/>
          </a:bodyPr>
          <a:lstStyle/>
          <a:p>
            <a:r>
              <a:rPr lang="en-US" dirty="0">
                <a:solidFill>
                  <a:schemeClr val="bg1"/>
                </a:solidFill>
              </a:rPr>
              <a:t>Pdf format</a:t>
            </a:r>
            <a:endParaRPr lang="en-IN" dirty="0">
              <a:solidFill>
                <a:schemeClr val="bg1"/>
              </a:solidFill>
            </a:endParaRPr>
          </a:p>
        </p:txBody>
      </p:sp>
      <p:sp>
        <p:nvSpPr>
          <p:cNvPr id="26" name="TextBox 25">
            <a:extLst>
              <a:ext uri="{FF2B5EF4-FFF2-40B4-BE49-F238E27FC236}">
                <a16:creationId xmlns:a16="http://schemas.microsoft.com/office/drawing/2014/main" id="{E8920ABD-CAC2-F44E-45CF-55E91AB63260}"/>
              </a:ext>
            </a:extLst>
          </p:cNvPr>
          <p:cNvSpPr txBox="1"/>
          <p:nvPr/>
        </p:nvSpPr>
        <p:spPr>
          <a:xfrm>
            <a:off x="1271077" y="2577586"/>
            <a:ext cx="1343024" cy="369332"/>
          </a:xfrm>
          <a:prstGeom prst="rect">
            <a:avLst/>
          </a:prstGeom>
          <a:noFill/>
        </p:spPr>
        <p:txBody>
          <a:bodyPr wrap="square">
            <a:spAutoFit/>
          </a:bodyPr>
          <a:lstStyle/>
          <a:p>
            <a:r>
              <a:rPr lang="en-IN" dirty="0" err="1">
                <a:solidFill>
                  <a:schemeClr val="bg1"/>
                </a:solidFill>
              </a:rPr>
              <a:t>PdfReader</a:t>
            </a:r>
            <a:endParaRPr lang="en-IN" dirty="0">
              <a:solidFill>
                <a:schemeClr val="bg1"/>
              </a:solidFill>
            </a:endParaRPr>
          </a:p>
        </p:txBody>
      </p:sp>
      <p:sp>
        <p:nvSpPr>
          <p:cNvPr id="28" name="TextBox 27">
            <a:extLst>
              <a:ext uri="{FF2B5EF4-FFF2-40B4-BE49-F238E27FC236}">
                <a16:creationId xmlns:a16="http://schemas.microsoft.com/office/drawing/2014/main" id="{45D155E6-BD9C-5029-0DAC-3E4FCE614D56}"/>
              </a:ext>
            </a:extLst>
          </p:cNvPr>
          <p:cNvSpPr txBox="1"/>
          <p:nvPr/>
        </p:nvSpPr>
        <p:spPr>
          <a:xfrm>
            <a:off x="851376" y="3911082"/>
            <a:ext cx="1682272" cy="369332"/>
          </a:xfrm>
          <a:prstGeom prst="rect">
            <a:avLst/>
          </a:prstGeom>
          <a:noFill/>
        </p:spPr>
        <p:txBody>
          <a:bodyPr wrap="square">
            <a:spAutoFit/>
          </a:bodyPr>
          <a:lstStyle/>
          <a:p>
            <a:r>
              <a:rPr lang="en-IN" dirty="0" err="1">
                <a:solidFill>
                  <a:schemeClr val="bg1"/>
                </a:solidFill>
              </a:rPr>
              <a:t>cleanResume</a:t>
            </a:r>
            <a:r>
              <a:rPr lang="en-IN" dirty="0">
                <a:solidFill>
                  <a:schemeClr val="bg1"/>
                </a:solidFill>
              </a:rPr>
              <a:t>()</a:t>
            </a:r>
          </a:p>
        </p:txBody>
      </p:sp>
      <p:sp>
        <p:nvSpPr>
          <p:cNvPr id="30" name="TextBox 29">
            <a:extLst>
              <a:ext uri="{FF2B5EF4-FFF2-40B4-BE49-F238E27FC236}">
                <a16:creationId xmlns:a16="http://schemas.microsoft.com/office/drawing/2014/main" id="{909FE2E7-D37E-A9D6-1618-36F5079B45C7}"/>
              </a:ext>
            </a:extLst>
          </p:cNvPr>
          <p:cNvSpPr txBox="1"/>
          <p:nvPr/>
        </p:nvSpPr>
        <p:spPr>
          <a:xfrm>
            <a:off x="156652" y="5199876"/>
            <a:ext cx="2457449" cy="923330"/>
          </a:xfrm>
          <a:prstGeom prst="rect">
            <a:avLst/>
          </a:prstGeom>
          <a:noFill/>
        </p:spPr>
        <p:txBody>
          <a:bodyPr wrap="square">
            <a:spAutoFit/>
          </a:bodyPr>
          <a:lstStyle/>
          <a:p>
            <a:r>
              <a:rPr lang="en-US" dirty="0">
                <a:solidFill>
                  <a:schemeClr val="bg1"/>
                </a:solidFill>
              </a:rPr>
              <a:t>TF-IDF (Term Frequency-Inverse Document Frequency).</a:t>
            </a:r>
            <a:endParaRPr lang="en-IN" dirty="0">
              <a:solidFill>
                <a:schemeClr val="bg1"/>
              </a:solidFill>
            </a:endParaRPr>
          </a:p>
        </p:txBody>
      </p:sp>
      <p:sp>
        <p:nvSpPr>
          <p:cNvPr id="32" name="TextBox 31">
            <a:extLst>
              <a:ext uri="{FF2B5EF4-FFF2-40B4-BE49-F238E27FC236}">
                <a16:creationId xmlns:a16="http://schemas.microsoft.com/office/drawing/2014/main" id="{53128FE9-A99C-6FE4-F75C-5BFE852C4A6D}"/>
              </a:ext>
            </a:extLst>
          </p:cNvPr>
          <p:cNvSpPr txBox="1"/>
          <p:nvPr/>
        </p:nvSpPr>
        <p:spPr>
          <a:xfrm>
            <a:off x="9420225" y="5244525"/>
            <a:ext cx="1772031" cy="646331"/>
          </a:xfrm>
          <a:prstGeom prst="rect">
            <a:avLst/>
          </a:prstGeom>
          <a:noFill/>
        </p:spPr>
        <p:txBody>
          <a:bodyPr wrap="square">
            <a:spAutoFit/>
          </a:bodyPr>
          <a:lstStyle/>
          <a:p>
            <a:r>
              <a:rPr lang="en-US" dirty="0">
                <a:solidFill>
                  <a:schemeClr val="bg1"/>
                </a:solidFill>
              </a:rPr>
              <a:t>R</a:t>
            </a:r>
            <a:r>
              <a:rPr lang="en-IN" dirty="0" err="1">
                <a:solidFill>
                  <a:schemeClr val="bg1"/>
                </a:solidFill>
              </a:rPr>
              <a:t>andom</a:t>
            </a:r>
            <a:r>
              <a:rPr lang="en-IN" dirty="0">
                <a:solidFill>
                  <a:schemeClr val="bg1"/>
                </a:solidFill>
              </a:rPr>
              <a:t> Forest classifier</a:t>
            </a:r>
          </a:p>
        </p:txBody>
      </p:sp>
      <p:sp>
        <p:nvSpPr>
          <p:cNvPr id="34" name="TextBox 33">
            <a:extLst>
              <a:ext uri="{FF2B5EF4-FFF2-40B4-BE49-F238E27FC236}">
                <a16:creationId xmlns:a16="http://schemas.microsoft.com/office/drawing/2014/main" id="{737C9505-B80D-4121-DC60-656B726CC5B6}"/>
              </a:ext>
            </a:extLst>
          </p:cNvPr>
          <p:cNvSpPr txBox="1"/>
          <p:nvPr/>
        </p:nvSpPr>
        <p:spPr>
          <a:xfrm>
            <a:off x="9611745" y="3772582"/>
            <a:ext cx="2457450" cy="646331"/>
          </a:xfrm>
          <a:prstGeom prst="rect">
            <a:avLst/>
          </a:prstGeom>
          <a:noFill/>
        </p:spPr>
        <p:txBody>
          <a:bodyPr wrap="square">
            <a:spAutoFit/>
          </a:bodyPr>
          <a:lstStyle/>
          <a:p>
            <a:r>
              <a:rPr lang="en-IN" dirty="0">
                <a:solidFill>
                  <a:schemeClr val="bg1"/>
                </a:solidFill>
              </a:rPr>
              <a:t>Named Entity Recognition (NER)</a:t>
            </a:r>
          </a:p>
        </p:txBody>
      </p:sp>
      <p:sp>
        <p:nvSpPr>
          <p:cNvPr id="36" name="TextBox 35">
            <a:extLst>
              <a:ext uri="{FF2B5EF4-FFF2-40B4-BE49-F238E27FC236}">
                <a16:creationId xmlns:a16="http://schemas.microsoft.com/office/drawing/2014/main" id="{C035D131-F15C-E89C-30ED-A42CFA8E69E3}"/>
              </a:ext>
            </a:extLst>
          </p:cNvPr>
          <p:cNvSpPr txBox="1"/>
          <p:nvPr/>
        </p:nvSpPr>
        <p:spPr>
          <a:xfrm>
            <a:off x="9430770" y="1196459"/>
            <a:ext cx="1409700" cy="369332"/>
          </a:xfrm>
          <a:prstGeom prst="rect">
            <a:avLst/>
          </a:prstGeom>
          <a:noFill/>
        </p:spPr>
        <p:txBody>
          <a:bodyPr wrap="square">
            <a:spAutoFit/>
          </a:bodyPr>
          <a:lstStyle/>
          <a:p>
            <a:r>
              <a:rPr lang="en-IN" dirty="0">
                <a:solidFill>
                  <a:schemeClr val="bg1"/>
                </a:solidFill>
              </a:rPr>
              <a:t>CSV format.</a:t>
            </a:r>
          </a:p>
        </p:txBody>
      </p:sp>
    </p:spTree>
    <p:extLst>
      <p:ext uri="{BB962C8B-B14F-4D97-AF65-F5344CB8AC3E}">
        <p14:creationId xmlns:p14="http://schemas.microsoft.com/office/powerpoint/2010/main" val="19865430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04568"/>
        </a:solidFill>
        <a:effectLst/>
      </p:bgPr>
    </p:bg>
    <p:spTree>
      <p:nvGrpSpPr>
        <p:cNvPr id="1" name="">
          <a:extLst>
            <a:ext uri="{FF2B5EF4-FFF2-40B4-BE49-F238E27FC236}">
              <a16:creationId xmlns:a16="http://schemas.microsoft.com/office/drawing/2014/main" id="{0D5FB46C-4A21-F231-3E0F-42D956FD7467}"/>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79321B86-810C-43D1-318C-572DC490A3DD}"/>
              </a:ext>
            </a:extLst>
          </p:cNvPr>
          <p:cNvSpPr txBox="1"/>
          <p:nvPr/>
        </p:nvSpPr>
        <p:spPr>
          <a:xfrm>
            <a:off x="180975" y="72509"/>
            <a:ext cx="6096000" cy="400110"/>
          </a:xfrm>
          <a:prstGeom prst="rect">
            <a:avLst/>
          </a:prstGeom>
          <a:noFill/>
        </p:spPr>
        <p:txBody>
          <a:bodyPr wrap="square">
            <a:spAutoFit/>
          </a:bodyPr>
          <a:lstStyle/>
          <a:p>
            <a:r>
              <a:rPr lang="en-IN" sz="2000" b="1" u="sng" dirty="0">
                <a:solidFill>
                  <a:schemeClr val="bg1"/>
                </a:solidFill>
                <a:latin typeface="+mj-lt"/>
              </a:rPr>
              <a:t>Data Preprocessing</a:t>
            </a:r>
          </a:p>
        </p:txBody>
      </p:sp>
      <p:sp>
        <p:nvSpPr>
          <p:cNvPr id="4" name="Rectangle 1">
            <a:extLst>
              <a:ext uri="{FF2B5EF4-FFF2-40B4-BE49-F238E27FC236}">
                <a16:creationId xmlns:a16="http://schemas.microsoft.com/office/drawing/2014/main" id="{F5A81F10-8B61-2D11-0953-7419C3D903A1}"/>
              </a:ext>
            </a:extLst>
          </p:cNvPr>
          <p:cNvSpPr>
            <a:spLocks noChangeArrowheads="1"/>
          </p:cNvSpPr>
          <p:nvPr/>
        </p:nvSpPr>
        <p:spPr bwMode="auto">
          <a:xfrm>
            <a:off x="180975" y="272564"/>
            <a:ext cx="12100492" cy="6740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bg1"/>
              </a:solidFill>
              <a:effectLst/>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b="1" i="0" u="none" strike="noStrike" cap="none" normalizeH="0" baseline="0" dirty="0">
                <a:ln>
                  <a:noFill/>
                </a:ln>
                <a:solidFill>
                  <a:schemeClr val="bg1"/>
                </a:solidFill>
                <a:effectLst/>
              </a:rPr>
              <a:t>Text Extraction:</a:t>
            </a:r>
          </a:p>
          <a:p>
            <a:pPr marL="0" marR="0" lvl="0" indent="0" algn="l" defTabSz="914400" rtl="0" eaLnBrk="0" fontAlgn="base" latinLnBrk="0" hangingPunct="0">
              <a:lnSpc>
                <a:spcPct val="100000"/>
              </a:lnSpc>
              <a:spcBef>
                <a:spcPct val="0"/>
              </a:spcBef>
              <a:spcAft>
                <a:spcPct val="0"/>
              </a:spcAft>
              <a:buClrTx/>
              <a:buSzTx/>
              <a:buFontTx/>
              <a:buAutoNum type="arabicPeriod"/>
              <a:tabLst/>
            </a:pPr>
            <a:endParaRPr kumimoji="0" lang="en-US" altLang="en-US" b="0" i="0" u="none" strike="noStrike" cap="none" normalizeH="0" baseline="0" dirty="0">
              <a:ln>
                <a:noFill/>
              </a:ln>
              <a:solidFill>
                <a:schemeClr val="bg1"/>
              </a:solidFill>
              <a:effectLst/>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bg1"/>
                </a:solidFill>
                <a:effectLst/>
              </a:rPr>
              <a:t>The first step in preprocessing involves extracting text from the uploaded PDF resumes.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bg1"/>
                </a:solidFill>
                <a:effectLst/>
              </a:rPr>
              <a:t>Tool Used:</a:t>
            </a:r>
            <a:r>
              <a:rPr kumimoji="0" lang="en-US" altLang="en-US" b="0" i="0" u="none" strike="noStrike" cap="none" normalizeH="0" baseline="0" dirty="0">
                <a:ln>
                  <a:noFill/>
                </a:ln>
                <a:solidFill>
                  <a:schemeClr val="bg1"/>
                </a:solidFill>
                <a:effectLst/>
              </a:rPr>
              <a:t> </a:t>
            </a:r>
            <a:r>
              <a:rPr kumimoji="0" lang="en-US" altLang="en-US" b="0" i="0" u="none" strike="noStrike" cap="none" normalizeH="0" baseline="0" dirty="0" err="1">
                <a:ln>
                  <a:noFill/>
                </a:ln>
                <a:solidFill>
                  <a:schemeClr val="bg1"/>
                </a:solidFill>
                <a:effectLst/>
              </a:rPr>
              <a:t>PdfReader</a:t>
            </a:r>
            <a:r>
              <a:rPr kumimoji="0" lang="en-US" altLang="en-US" b="0" i="0" u="none" strike="noStrike" cap="none" normalizeH="0" baseline="0" dirty="0">
                <a:ln>
                  <a:noFill/>
                </a:ln>
                <a:solidFill>
                  <a:schemeClr val="bg1"/>
                </a:solidFill>
                <a:effectLst/>
              </a:rPr>
              <a:t> from the </a:t>
            </a:r>
            <a:r>
              <a:rPr kumimoji="0" lang="en-US" altLang="en-US" b="0" i="0" u="none" strike="noStrike" cap="none" normalizeH="0" baseline="0" dirty="0" err="1">
                <a:ln>
                  <a:noFill/>
                </a:ln>
                <a:solidFill>
                  <a:schemeClr val="bg1"/>
                </a:solidFill>
                <a:effectLst/>
              </a:rPr>
              <a:t>pypdf</a:t>
            </a:r>
            <a:r>
              <a:rPr kumimoji="0" lang="en-US" altLang="en-US" b="0" i="0" u="none" strike="noStrike" cap="none" normalizeH="0" baseline="0" dirty="0">
                <a:ln>
                  <a:noFill/>
                </a:ln>
                <a:solidFill>
                  <a:schemeClr val="bg1"/>
                </a:solidFill>
                <a:effectLst/>
              </a:rPr>
              <a:t> library is used to extract text from each page of the resume.</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bg1"/>
                </a:solidFill>
                <a:effectLst/>
              </a:rPr>
              <a:t>The raw extracted text is then stored in a string format.</a:t>
            </a:r>
          </a:p>
          <a:p>
            <a:pPr marL="457200" marR="0" lvl="1" indent="0" algn="l"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a:ln>
                <a:noFill/>
              </a:ln>
              <a:solidFill>
                <a:schemeClr val="bg1"/>
              </a:solidFill>
              <a:effectLst/>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b="1" i="0" u="none" strike="noStrike" cap="none" normalizeH="0" baseline="0" dirty="0">
                <a:ln>
                  <a:noFill/>
                </a:ln>
                <a:solidFill>
                  <a:schemeClr val="bg1"/>
                </a:solidFill>
                <a:effectLst/>
              </a:rPr>
              <a:t>Text Cleaning (</a:t>
            </a:r>
            <a:r>
              <a:rPr kumimoji="0" lang="en-US" altLang="en-US" b="1" i="0" u="none" strike="noStrike" cap="none" normalizeH="0" baseline="0" dirty="0" err="1">
                <a:ln>
                  <a:noFill/>
                </a:ln>
                <a:solidFill>
                  <a:schemeClr val="bg1"/>
                </a:solidFill>
                <a:effectLst/>
              </a:rPr>
              <a:t>cleanResume</a:t>
            </a:r>
            <a:r>
              <a:rPr kumimoji="0" lang="en-US" altLang="en-US" b="1" i="0" u="none" strike="noStrike" cap="none" normalizeH="0" baseline="0" dirty="0">
                <a:ln>
                  <a:noFill/>
                </a:ln>
                <a:solidFill>
                  <a:schemeClr val="bg1"/>
                </a:solidFill>
                <a:effectLst/>
              </a:rPr>
              <a:t> function):</a:t>
            </a:r>
            <a:endParaRPr lang="en-US" altLang="en-US" dirty="0">
              <a:solidFill>
                <a:schemeClr val="bg1"/>
              </a:solidFill>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b="0" i="0" u="none" strike="noStrike" cap="none" normalizeH="0" baseline="0" dirty="0">
              <a:ln>
                <a:noFill/>
              </a:ln>
              <a:solidFill>
                <a:schemeClr val="bg1"/>
              </a:solidFill>
              <a:effectLst/>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bg1"/>
                </a:solidFill>
                <a:effectLst/>
              </a:rPr>
              <a:t>Remove URLs</a:t>
            </a:r>
            <a:endParaRPr kumimoji="0" lang="en-US" altLang="en-US" b="0" i="0" u="none" strike="noStrike" cap="none" normalizeH="0" baseline="0" dirty="0">
              <a:ln>
                <a:noFill/>
              </a:ln>
              <a:solidFill>
                <a:schemeClr val="bg1"/>
              </a:solidFill>
              <a:effectLst/>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bg1"/>
                </a:solidFill>
                <a:effectLst/>
              </a:rPr>
              <a:t>Remove Social Media Mentions</a:t>
            </a:r>
            <a:endParaRPr kumimoji="0" lang="en-US" altLang="en-US" b="0" i="0" u="none" strike="noStrike" cap="none" normalizeH="0" baseline="0" dirty="0">
              <a:ln>
                <a:noFill/>
              </a:ln>
              <a:solidFill>
                <a:schemeClr val="bg1"/>
              </a:solidFill>
              <a:effectLst/>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bg1"/>
                </a:solidFill>
                <a:effectLst/>
              </a:rPr>
              <a:t>Remove Special Characters</a:t>
            </a:r>
            <a:endParaRPr kumimoji="0" lang="en-US" altLang="en-US" b="0" i="0" u="none" strike="noStrike" cap="none" normalizeH="0" baseline="0" dirty="0">
              <a:ln>
                <a:noFill/>
              </a:ln>
              <a:solidFill>
                <a:schemeClr val="bg1"/>
              </a:solidFill>
              <a:effectLst/>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bg1"/>
                </a:solidFill>
                <a:effectLst/>
              </a:rPr>
              <a:t>Remove Non-ASCII Characters</a:t>
            </a:r>
            <a:endParaRPr kumimoji="0" lang="en-US" altLang="en-US" b="0" i="0" u="none" strike="noStrike" cap="none" normalizeH="0" baseline="0" dirty="0">
              <a:ln>
                <a:noFill/>
              </a:ln>
              <a:solidFill>
                <a:schemeClr val="bg1"/>
              </a:solidFill>
              <a:effectLst/>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bg1"/>
                </a:solidFill>
                <a:effectLst/>
              </a:rPr>
              <a:t>Remove Extra Whitespace</a:t>
            </a:r>
          </a:p>
          <a:p>
            <a:pPr marL="457200" marR="0" lvl="1" indent="0" algn="l"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a:ln>
                <a:noFill/>
              </a:ln>
              <a:solidFill>
                <a:schemeClr val="bg1"/>
              </a:solidFill>
              <a:effectLst/>
            </a:endParaRP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b="1" i="0" u="none" strike="noStrike" cap="none" normalizeH="0" baseline="0" dirty="0">
                <a:ln>
                  <a:noFill/>
                </a:ln>
                <a:solidFill>
                  <a:schemeClr val="bg1"/>
                </a:solidFill>
                <a:effectLst/>
              </a:rPr>
              <a:t>Text Normalization:</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endParaRPr kumimoji="0" lang="en-US" altLang="en-US" b="0" i="0" u="none" strike="noStrike" cap="none" normalizeH="0" baseline="0" dirty="0">
              <a:ln>
                <a:noFill/>
              </a:ln>
              <a:solidFill>
                <a:schemeClr val="bg1"/>
              </a:solidFill>
              <a:effectLst/>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bg1"/>
                </a:solidFill>
                <a:effectLst/>
              </a:rPr>
              <a:t>Lowercase Conversion:</a:t>
            </a:r>
            <a:r>
              <a:rPr kumimoji="0" lang="en-US" altLang="en-US" b="0" i="0" u="none" strike="noStrike" cap="none" normalizeH="0" baseline="0" dirty="0">
                <a:ln>
                  <a:noFill/>
                </a:ln>
                <a:solidFill>
                  <a:schemeClr val="bg1"/>
                </a:solidFill>
                <a:effectLst/>
              </a:rPr>
              <a:t> To maintain consistency, all text is converted to lowercase.</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bg1"/>
                </a:solidFill>
                <a:effectLst/>
              </a:rPr>
              <a:t>Whitespace Reduction:</a:t>
            </a:r>
            <a:r>
              <a:rPr kumimoji="0" lang="en-US" altLang="en-US" b="0" i="0" u="none" strike="noStrike" cap="none" normalizeH="0" baseline="0" dirty="0">
                <a:ln>
                  <a:noFill/>
                </a:ln>
                <a:solidFill>
                  <a:schemeClr val="bg1"/>
                </a:solidFill>
                <a:effectLst/>
              </a:rPr>
              <a:t> Extra spaces between words or at the beginning/end of the text are replaced with a single space.</a:t>
            </a:r>
          </a:p>
          <a:p>
            <a:pPr marL="457200" marR="0" lvl="1" indent="0" algn="l"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a:ln>
                <a:noFill/>
              </a:ln>
              <a:solidFill>
                <a:schemeClr val="bg1"/>
              </a:solidFill>
              <a:effectLst/>
            </a:endParaRP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b="1" i="0" u="none" strike="noStrike" cap="none" normalizeH="0" baseline="0" dirty="0">
                <a:ln>
                  <a:noFill/>
                </a:ln>
                <a:solidFill>
                  <a:schemeClr val="bg1"/>
                </a:solidFill>
                <a:effectLst/>
              </a:rPr>
              <a:t>Final Cleaned Text:</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endParaRPr kumimoji="0" lang="en-US" altLang="en-US" b="0" i="0" u="none" strike="noStrike" cap="none" normalizeH="0" baseline="0" dirty="0">
              <a:ln>
                <a:noFill/>
              </a:ln>
              <a:solidFill>
                <a:schemeClr val="bg1"/>
              </a:solidFill>
              <a:effectLst/>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bg1"/>
                </a:solidFill>
                <a:effectLst/>
              </a:rPr>
              <a:t>After applying the cleaning steps, the final cleaned text is ready for further processing (e.g., feature extraction).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bg1"/>
              </a:solidFill>
              <a:effectLst/>
            </a:endParaRPr>
          </a:p>
        </p:txBody>
      </p:sp>
    </p:spTree>
    <p:extLst>
      <p:ext uri="{BB962C8B-B14F-4D97-AF65-F5344CB8AC3E}">
        <p14:creationId xmlns:p14="http://schemas.microsoft.com/office/powerpoint/2010/main" val="10735425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04568"/>
        </a:solidFill>
        <a:effectLst/>
      </p:bgPr>
    </p:bg>
    <p:spTree>
      <p:nvGrpSpPr>
        <p:cNvPr id="1" name="">
          <a:extLst>
            <a:ext uri="{FF2B5EF4-FFF2-40B4-BE49-F238E27FC236}">
              <a16:creationId xmlns:a16="http://schemas.microsoft.com/office/drawing/2014/main" id="{7BA45B17-7C4F-D2AF-10E3-6C7A07BE6E1F}"/>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04C6763F-5457-F683-287D-7772C6E6082D}"/>
              </a:ext>
            </a:extLst>
          </p:cNvPr>
          <p:cNvSpPr txBox="1"/>
          <p:nvPr/>
        </p:nvSpPr>
        <p:spPr>
          <a:xfrm>
            <a:off x="285750" y="196334"/>
            <a:ext cx="2686050" cy="400110"/>
          </a:xfrm>
          <a:prstGeom prst="rect">
            <a:avLst/>
          </a:prstGeom>
          <a:noFill/>
        </p:spPr>
        <p:txBody>
          <a:bodyPr wrap="square">
            <a:spAutoFit/>
          </a:bodyPr>
          <a:lstStyle/>
          <a:p>
            <a:r>
              <a:rPr lang="en-IN" sz="2000" b="1" u="sng" dirty="0">
                <a:solidFill>
                  <a:schemeClr val="bg1"/>
                </a:solidFill>
                <a:latin typeface="+mj-lt"/>
              </a:rPr>
              <a:t>Feature Extraction</a:t>
            </a:r>
          </a:p>
        </p:txBody>
      </p:sp>
      <p:sp>
        <p:nvSpPr>
          <p:cNvPr id="4" name="Rectangle 1">
            <a:extLst>
              <a:ext uri="{FF2B5EF4-FFF2-40B4-BE49-F238E27FC236}">
                <a16:creationId xmlns:a16="http://schemas.microsoft.com/office/drawing/2014/main" id="{B5251A61-CC19-111C-37AD-6535E480477D}"/>
              </a:ext>
            </a:extLst>
          </p:cNvPr>
          <p:cNvSpPr>
            <a:spLocks noChangeArrowheads="1"/>
          </p:cNvSpPr>
          <p:nvPr/>
        </p:nvSpPr>
        <p:spPr bwMode="auto">
          <a:xfrm>
            <a:off x="285750" y="596444"/>
            <a:ext cx="11582400"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bg1"/>
                </a:solidFill>
                <a:effectLst/>
              </a:rPr>
              <a:t>TF-IDF is a statistical measure used to evaluate the importance of a word in a document relative to a collection of documents (corpus).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bg1"/>
                </a:solidFill>
                <a:effectLst/>
              </a:rPr>
              <a:t>TF (Term Frequency)</a:t>
            </a:r>
            <a:r>
              <a:rPr kumimoji="0" lang="en-US" altLang="en-US" sz="1800" b="0" i="0" u="none" strike="noStrike" cap="none" normalizeH="0" baseline="0" dirty="0">
                <a:ln>
                  <a:noFill/>
                </a:ln>
                <a:solidFill>
                  <a:schemeClr val="bg1"/>
                </a:solidFill>
                <a:effectLst/>
              </a:rPr>
              <a:t> measures how frequently a term appears in a document.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bg1"/>
                </a:solidFill>
                <a:effectLst/>
              </a:rPr>
              <a:t>IDF (Inverse Document Frequency)</a:t>
            </a:r>
            <a:r>
              <a:rPr kumimoji="0" lang="en-US" altLang="en-US" sz="1800" b="0" i="0" u="none" strike="noStrike" cap="none" normalizeH="0" baseline="0" dirty="0">
                <a:ln>
                  <a:noFill/>
                </a:ln>
                <a:solidFill>
                  <a:schemeClr val="bg1"/>
                </a:solidFill>
                <a:effectLst/>
              </a:rPr>
              <a:t> measures how important a term is across the corpus.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bg1"/>
                </a:solidFill>
                <a:effectLst/>
              </a:rPr>
              <a:t>TF-IDF helps to downscale the weight of common words (e.g., "the", "and") while highlighting the importance of rare, meaningful words.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bg1"/>
              </a:solidFill>
              <a:effectLst/>
            </a:endParaRPr>
          </a:p>
        </p:txBody>
      </p:sp>
      <p:sp>
        <p:nvSpPr>
          <p:cNvPr id="6" name="TextBox 5">
            <a:extLst>
              <a:ext uri="{FF2B5EF4-FFF2-40B4-BE49-F238E27FC236}">
                <a16:creationId xmlns:a16="http://schemas.microsoft.com/office/drawing/2014/main" id="{58B98FB0-77C1-FF30-EB38-F1D46C233983}"/>
              </a:ext>
            </a:extLst>
          </p:cNvPr>
          <p:cNvSpPr txBox="1"/>
          <p:nvPr/>
        </p:nvSpPr>
        <p:spPr>
          <a:xfrm>
            <a:off x="319323" y="2327687"/>
            <a:ext cx="3048000" cy="400110"/>
          </a:xfrm>
          <a:prstGeom prst="rect">
            <a:avLst/>
          </a:prstGeom>
          <a:noFill/>
        </p:spPr>
        <p:txBody>
          <a:bodyPr wrap="square">
            <a:spAutoFit/>
          </a:bodyPr>
          <a:lstStyle/>
          <a:p>
            <a:r>
              <a:rPr lang="en-IN" sz="2000" b="1" u="sng" dirty="0">
                <a:solidFill>
                  <a:schemeClr val="bg1"/>
                </a:solidFill>
                <a:latin typeface="+mj-lt"/>
              </a:rPr>
              <a:t>Machine Learning Model</a:t>
            </a:r>
          </a:p>
        </p:txBody>
      </p:sp>
      <p:sp>
        <p:nvSpPr>
          <p:cNvPr id="12" name="TextBox 11">
            <a:extLst>
              <a:ext uri="{FF2B5EF4-FFF2-40B4-BE49-F238E27FC236}">
                <a16:creationId xmlns:a16="http://schemas.microsoft.com/office/drawing/2014/main" id="{13361E00-5E18-F76C-14B8-ADF8A7F80D06}"/>
              </a:ext>
            </a:extLst>
          </p:cNvPr>
          <p:cNvSpPr txBox="1"/>
          <p:nvPr/>
        </p:nvSpPr>
        <p:spPr>
          <a:xfrm>
            <a:off x="8238363" y="2327687"/>
            <a:ext cx="4886325" cy="369332"/>
          </a:xfrm>
          <a:prstGeom prst="rect">
            <a:avLst/>
          </a:prstGeom>
          <a:noFill/>
        </p:spPr>
        <p:txBody>
          <a:bodyPr wrap="square">
            <a:spAutoFit/>
          </a:bodyPr>
          <a:lstStyle/>
          <a:p>
            <a:r>
              <a:rPr lang="en-US" b="1" u="sng" dirty="0">
                <a:solidFill>
                  <a:schemeClr val="bg1"/>
                </a:solidFill>
                <a:latin typeface="+mj-lt"/>
              </a:rPr>
              <a:t>Cross validation</a:t>
            </a:r>
            <a:endParaRPr lang="en-IN" b="1" u="sng" dirty="0">
              <a:solidFill>
                <a:schemeClr val="bg1"/>
              </a:solidFill>
              <a:latin typeface="+mj-lt"/>
            </a:endParaRPr>
          </a:p>
        </p:txBody>
      </p:sp>
      <p:pic>
        <p:nvPicPr>
          <p:cNvPr id="5" name="Picture 4">
            <a:extLst>
              <a:ext uri="{FF2B5EF4-FFF2-40B4-BE49-F238E27FC236}">
                <a16:creationId xmlns:a16="http://schemas.microsoft.com/office/drawing/2014/main" id="{E9AABAFB-6FE4-AA44-EC0B-1D9985CD8B1B}"/>
              </a:ext>
            </a:extLst>
          </p:cNvPr>
          <p:cNvPicPr>
            <a:picLocks noChangeAspect="1"/>
          </p:cNvPicPr>
          <p:nvPr/>
        </p:nvPicPr>
        <p:blipFill>
          <a:blip r:embed="rId2"/>
          <a:srcRect t="8827"/>
          <a:stretch/>
        </p:blipFill>
        <p:spPr>
          <a:xfrm>
            <a:off x="319323" y="2864549"/>
            <a:ext cx="3172268" cy="3797117"/>
          </a:xfrm>
          <a:prstGeom prst="rect">
            <a:avLst/>
          </a:prstGeom>
        </p:spPr>
      </p:pic>
      <p:pic>
        <p:nvPicPr>
          <p:cNvPr id="8" name="Picture 7">
            <a:extLst>
              <a:ext uri="{FF2B5EF4-FFF2-40B4-BE49-F238E27FC236}">
                <a16:creationId xmlns:a16="http://schemas.microsoft.com/office/drawing/2014/main" id="{5D48E3AA-9F18-4925-BBE8-1E8752BA2EE1}"/>
              </a:ext>
            </a:extLst>
          </p:cNvPr>
          <p:cNvPicPr>
            <a:picLocks noChangeAspect="1"/>
          </p:cNvPicPr>
          <p:nvPr/>
        </p:nvPicPr>
        <p:blipFill>
          <a:blip r:embed="rId3"/>
          <a:stretch>
            <a:fillRect/>
          </a:stretch>
        </p:blipFill>
        <p:spPr>
          <a:xfrm>
            <a:off x="3491591" y="2861171"/>
            <a:ext cx="2659952" cy="3829260"/>
          </a:xfrm>
          <a:prstGeom prst="rect">
            <a:avLst/>
          </a:prstGeom>
        </p:spPr>
      </p:pic>
      <p:pic>
        <p:nvPicPr>
          <p:cNvPr id="10" name="Picture 9">
            <a:extLst>
              <a:ext uri="{FF2B5EF4-FFF2-40B4-BE49-F238E27FC236}">
                <a16:creationId xmlns:a16="http://schemas.microsoft.com/office/drawing/2014/main" id="{7E65B9B3-444A-43E7-13A8-57B0E66427A3}"/>
              </a:ext>
            </a:extLst>
          </p:cNvPr>
          <p:cNvPicPr>
            <a:picLocks noChangeAspect="1"/>
          </p:cNvPicPr>
          <p:nvPr/>
        </p:nvPicPr>
        <p:blipFill>
          <a:blip r:embed="rId4"/>
          <a:stretch>
            <a:fillRect/>
          </a:stretch>
        </p:blipFill>
        <p:spPr>
          <a:xfrm>
            <a:off x="6578192" y="2712408"/>
            <a:ext cx="5071943" cy="2988951"/>
          </a:xfrm>
          <a:prstGeom prst="rect">
            <a:avLst/>
          </a:prstGeom>
        </p:spPr>
      </p:pic>
      <p:sp>
        <p:nvSpPr>
          <p:cNvPr id="11" name="TextBox 10">
            <a:extLst>
              <a:ext uri="{FF2B5EF4-FFF2-40B4-BE49-F238E27FC236}">
                <a16:creationId xmlns:a16="http://schemas.microsoft.com/office/drawing/2014/main" id="{DAE6733A-3C76-4248-25A5-08040D46637D}"/>
              </a:ext>
            </a:extLst>
          </p:cNvPr>
          <p:cNvSpPr txBox="1"/>
          <p:nvPr/>
        </p:nvSpPr>
        <p:spPr>
          <a:xfrm>
            <a:off x="6894576" y="5723808"/>
            <a:ext cx="4603633" cy="646331"/>
          </a:xfrm>
          <a:prstGeom prst="rect">
            <a:avLst/>
          </a:prstGeom>
          <a:noFill/>
        </p:spPr>
        <p:txBody>
          <a:bodyPr wrap="none" rtlCol="0">
            <a:spAutoFit/>
          </a:bodyPr>
          <a:lstStyle/>
          <a:p>
            <a:r>
              <a:rPr lang="en-US" dirty="0">
                <a:solidFill>
                  <a:schemeClr val="bg1"/>
                </a:solidFill>
              </a:rPr>
              <a:t>Based on these results </a:t>
            </a:r>
            <a:r>
              <a:rPr lang="en-US" b="1" dirty="0" err="1">
                <a:solidFill>
                  <a:schemeClr val="bg1"/>
                </a:solidFill>
              </a:rPr>
              <a:t>RandomForestClassifier</a:t>
            </a:r>
            <a:r>
              <a:rPr lang="en-US" b="1" dirty="0">
                <a:solidFill>
                  <a:schemeClr val="bg1"/>
                </a:solidFill>
              </a:rPr>
              <a:t> </a:t>
            </a:r>
          </a:p>
          <a:p>
            <a:r>
              <a:rPr lang="en-US" dirty="0">
                <a:solidFill>
                  <a:schemeClr val="bg1"/>
                </a:solidFill>
              </a:rPr>
              <a:t>Algorithm is used to build the model</a:t>
            </a:r>
            <a:endParaRPr lang="en-IN" dirty="0">
              <a:solidFill>
                <a:schemeClr val="bg1"/>
              </a:solidFill>
            </a:endParaRPr>
          </a:p>
        </p:txBody>
      </p:sp>
    </p:spTree>
    <p:extLst>
      <p:ext uri="{BB962C8B-B14F-4D97-AF65-F5344CB8AC3E}">
        <p14:creationId xmlns:p14="http://schemas.microsoft.com/office/powerpoint/2010/main" val="6471080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04568"/>
        </a:solidFill>
        <a:effectLst/>
      </p:bgPr>
    </p:bg>
    <p:spTree>
      <p:nvGrpSpPr>
        <p:cNvPr id="1" name="">
          <a:extLst>
            <a:ext uri="{FF2B5EF4-FFF2-40B4-BE49-F238E27FC236}">
              <a16:creationId xmlns:a16="http://schemas.microsoft.com/office/drawing/2014/main" id="{BCFBBD1A-1943-36A0-2854-4FB19443D6AD}"/>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59768F30-8880-0CE0-599F-51C17BF0F01B}"/>
              </a:ext>
            </a:extLst>
          </p:cNvPr>
          <p:cNvSpPr>
            <a:spLocks noChangeArrowheads="1"/>
          </p:cNvSpPr>
          <p:nvPr/>
        </p:nvSpPr>
        <p:spPr bwMode="auto">
          <a:xfrm>
            <a:off x="266700" y="798463"/>
            <a:ext cx="11763375"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bg1"/>
                </a:solidFill>
                <a:effectLst/>
              </a:rPr>
              <a:t>Named Entity Recognition (NER) is a Natural Language Processing (NLP) task that identifies and classifies named entities in text, such as names, dates, locations, and more.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bg1"/>
                </a:solidFill>
                <a:effectLst/>
              </a:rPr>
              <a:t>NER helps to extract valuable information from resumes like </a:t>
            </a:r>
            <a:r>
              <a:rPr kumimoji="0" lang="en-US" altLang="en-US" b="1" i="0" u="none" strike="noStrike" cap="none" normalizeH="0" baseline="0" dirty="0">
                <a:ln>
                  <a:noFill/>
                </a:ln>
                <a:solidFill>
                  <a:schemeClr val="bg1"/>
                </a:solidFill>
                <a:effectLst/>
              </a:rPr>
              <a:t>candidate name</a:t>
            </a:r>
            <a:r>
              <a:rPr kumimoji="0" lang="en-US" altLang="en-US" b="0" i="0" u="none" strike="noStrike" cap="none" normalizeH="0" baseline="0" dirty="0">
                <a:ln>
                  <a:noFill/>
                </a:ln>
                <a:solidFill>
                  <a:schemeClr val="bg1"/>
                </a:solidFill>
                <a:effectLst/>
              </a:rPr>
              <a:t>, </a:t>
            </a:r>
            <a:r>
              <a:rPr kumimoji="0" lang="en-US" altLang="en-US" b="1" i="0" u="none" strike="noStrike" cap="none" normalizeH="0" baseline="0" dirty="0">
                <a:ln>
                  <a:noFill/>
                </a:ln>
                <a:solidFill>
                  <a:schemeClr val="bg1"/>
                </a:solidFill>
                <a:effectLst/>
              </a:rPr>
              <a:t>contact details</a:t>
            </a:r>
            <a:r>
              <a:rPr kumimoji="0" lang="en-US" altLang="en-US" b="0" i="0" u="none" strike="noStrike" cap="none" normalizeH="0" baseline="0" dirty="0">
                <a:ln>
                  <a:noFill/>
                </a:ln>
                <a:solidFill>
                  <a:schemeClr val="bg1"/>
                </a:solidFill>
                <a:effectLst/>
              </a:rPr>
              <a:t>, and </a:t>
            </a:r>
            <a:r>
              <a:rPr kumimoji="0" lang="en-US" altLang="en-US" b="1" i="0" u="none" strike="noStrike" cap="none" normalizeH="0" baseline="0" dirty="0">
                <a:ln>
                  <a:noFill/>
                </a:ln>
                <a:solidFill>
                  <a:schemeClr val="bg1"/>
                </a:solidFill>
                <a:effectLst/>
              </a:rPr>
              <a:t>skills</a:t>
            </a:r>
            <a:r>
              <a:rPr kumimoji="0" lang="en-US" altLang="en-US" b="0" i="0" u="none" strike="noStrike" cap="none" normalizeH="0" baseline="0" dirty="0">
                <a:ln>
                  <a:noFill/>
                </a:ln>
                <a:solidFill>
                  <a:schemeClr val="bg1"/>
                </a:solidFill>
                <a:effectLst/>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bg1"/>
                </a:solidFill>
                <a:effectLst/>
              </a:rPr>
              <a:t>The </a:t>
            </a:r>
            <a:r>
              <a:rPr kumimoji="0" lang="en-US" altLang="en-US" b="1" i="0" u="none" strike="noStrike" cap="none" normalizeH="0" baseline="0" dirty="0" err="1">
                <a:ln>
                  <a:noFill/>
                </a:ln>
                <a:solidFill>
                  <a:schemeClr val="bg1"/>
                </a:solidFill>
                <a:effectLst/>
              </a:rPr>
              <a:t>spaCy</a:t>
            </a:r>
            <a:r>
              <a:rPr kumimoji="0" lang="en-US" altLang="en-US" b="0" i="0" u="none" strike="noStrike" cap="none" normalizeH="0" baseline="0" dirty="0">
                <a:ln>
                  <a:noFill/>
                </a:ln>
                <a:solidFill>
                  <a:schemeClr val="bg1"/>
                </a:solidFill>
                <a:effectLst/>
              </a:rPr>
              <a:t> library is used for NER in this project, specifically the </a:t>
            </a:r>
            <a:r>
              <a:rPr kumimoji="0" lang="en-US" altLang="en-US" b="1" i="0" u="none" strike="noStrike" cap="none" normalizeH="0" baseline="0" dirty="0" err="1">
                <a:ln>
                  <a:noFill/>
                </a:ln>
                <a:solidFill>
                  <a:schemeClr val="bg1"/>
                </a:solidFill>
                <a:effectLst/>
              </a:rPr>
              <a:t>en_core_web_sm</a:t>
            </a:r>
            <a:r>
              <a:rPr kumimoji="0" lang="en-US" altLang="en-US" b="0" i="0" u="none" strike="noStrike" cap="none" normalizeH="0" baseline="0" dirty="0">
                <a:ln>
                  <a:noFill/>
                </a:ln>
                <a:solidFill>
                  <a:schemeClr val="bg1"/>
                </a:solidFill>
                <a:effectLst/>
              </a:rPr>
              <a:t> model, which is pre-trained to recognize a wide range of entities like persons, organizations, and products.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bg1"/>
                </a:solidFill>
                <a:effectLst/>
              </a:rPr>
              <a:t>For example, the name of the candidate is often found in the first line of the resume, and </a:t>
            </a:r>
            <a:r>
              <a:rPr kumimoji="0" lang="en-US" altLang="en-US" b="1" i="0" u="none" strike="noStrike" cap="none" normalizeH="0" baseline="0" dirty="0" err="1">
                <a:ln>
                  <a:noFill/>
                </a:ln>
                <a:solidFill>
                  <a:schemeClr val="bg1"/>
                </a:solidFill>
                <a:effectLst/>
              </a:rPr>
              <a:t>spaCy</a:t>
            </a:r>
            <a:r>
              <a:rPr kumimoji="0" lang="en-US" altLang="en-US" b="0" i="0" u="none" strike="noStrike" cap="none" normalizeH="0" baseline="0" dirty="0">
                <a:ln>
                  <a:noFill/>
                </a:ln>
                <a:solidFill>
                  <a:schemeClr val="bg1"/>
                </a:solidFill>
                <a:effectLst/>
              </a:rPr>
              <a:t> can help identify it.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bg1"/>
                </a:solidFill>
                <a:effectLst/>
              </a:rPr>
              <a:t>Other entities such as phone numbers and emails are extracted through regular expressions.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bg1"/>
              </a:solidFill>
              <a:effectLst/>
            </a:endParaRPr>
          </a:p>
        </p:txBody>
      </p:sp>
      <p:sp>
        <p:nvSpPr>
          <p:cNvPr id="4" name="TextBox 3">
            <a:extLst>
              <a:ext uri="{FF2B5EF4-FFF2-40B4-BE49-F238E27FC236}">
                <a16:creationId xmlns:a16="http://schemas.microsoft.com/office/drawing/2014/main" id="{D327F12C-5762-4136-5B29-B47EF0EA2A40}"/>
              </a:ext>
            </a:extLst>
          </p:cNvPr>
          <p:cNvSpPr txBox="1"/>
          <p:nvPr/>
        </p:nvSpPr>
        <p:spPr>
          <a:xfrm>
            <a:off x="266700" y="205859"/>
            <a:ext cx="6096000" cy="400110"/>
          </a:xfrm>
          <a:prstGeom prst="rect">
            <a:avLst/>
          </a:prstGeom>
          <a:noFill/>
        </p:spPr>
        <p:txBody>
          <a:bodyPr wrap="square">
            <a:spAutoFit/>
          </a:bodyPr>
          <a:lstStyle/>
          <a:p>
            <a:r>
              <a:rPr lang="en-IN" sz="2000" b="1" dirty="0">
                <a:solidFill>
                  <a:schemeClr val="bg1"/>
                </a:solidFill>
                <a:latin typeface="+mj-lt"/>
              </a:rPr>
              <a:t>Named Entity Recognition (NER)</a:t>
            </a:r>
          </a:p>
        </p:txBody>
      </p:sp>
      <p:sp>
        <p:nvSpPr>
          <p:cNvPr id="6" name="TextBox 5">
            <a:extLst>
              <a:ext uri="{FF2B5EF4-FFF2-40B4-BE49-F238E27FC236}">
                <a16:creationId xmlns:a16="http://schemas.microsoft.com/office/drawing/2014/main" id="{F1A94EF5-6F1E-F5CD-6117-CDC6694C0381}"/>
              </a:ext>
            </a:extLst>
          </p:cNvPr>
          <p:cNvSpPr txBox="1"/>
          <p:nvPr/>
        </p:nvSpPr>
        <p:spPr>
          <a:xfrm>
            <a:off x="-180975" y="3202037"/>
            <a:ext cx="5534025" cy="1815882"/>
          </a:xfrm>
          <a:prstGeom prst="rect">
            <a:avLst/>
          </a:prstGeom>
          <a:noFill/>
        </p:spPr>
        <p:txBody>
          <a:bodyPr wrap="square">
            <a:spAutoFit/>
          </a:bodyPr>
          <a:lstStyle/>
          <a:p>
            <a:r>
              <a:rPr lang="en-US" sz="2000" b="1" dirty="0">
                <a:solidFill>
                  <a:schemeClr val="bg1"/>
                </a:solidFill>
              </a:rPr>
              <a:t>       Web Interface</a:t>
            </a:r>
          </a:p>
          <a:p>
            <a:endParaRPr lang="en-US" sz="2000" b="1" dirty="0">
              <a:solidFill>
                <a:schemeClr val="bg1"/>
              </a:solidFill>
            </a:endParaRPr>
          </a:p>
          <a:p>
            <a:pPr marL="742950" lvl="1" indent="-285750">
              <a:buFont typeface="Arial" panose="020B0604020202020204" pitchFamily="34" charset="0"/>
              <a:buChar char="•"/>
            </a:pPr>
            <a:r>
              <a:rPr lang="en-US" dirty="0">
                <a:solidFill>
                  <a:schemeClr val="bg1"/>
                </a:solidFill>
              </a:rPr>
              <a:t>The web interface is developed using </a:t>
            </a:r>
            <a:r>
              <a:rPr lang="en-US" b="1" dirty="0" err="1">
                <a:solidFill>
                  <a:schemeClr val="bg1"/>
                </a:solidFill>
              </a:rPr>
              <a:t>Streamlit</a:t>
            </a:r>
            <a:r>
              <a:rPr lang="en-US" dirty="0">
                <a:solidFill>
                  <a:schemeClr val="bg1"/>
                </a:solidFill>
              </a:rPr>
              <a:t>.</a:t>
            </a:r>
          </a:p>
          <a:p>
            <a:pPr marL="742950" lvl="1" indent="-285750">
              <a:buFont typeface="Arial" panose="020B0604020202020204" pitchFamily="34" charset="0"/>
              <a:buChar char="•"/>
            </a:pPr>
            <a:r>
              <a:rPr lang="en-US" dirty="0" err="1">
                <a:solidFill>
                  <a:schemeClr val="bg1"/>
                </a:solidFill>
              </a:rPr>
              <a:t>Streamlit</a:t>
            </a:r>
            <a:r>
              <a:rPr lang="en-US" dirty="0">
                <a:solidFill>
                  <a:schemeClr val="bg1"/>
                </a:solidFill>
              </a:rPr>
              <a:t> was chosen because of its simplicity, speed in creating web applications, and the ability to integrate Python code seamlessly.</a:t>
            </a:r>
          </a:p>
        </p:txBody>
      </p:sp>
      <p:sp>
        <p:nvSpPr>
          <p:cNvPr id="8" name="TextBox 7">
            <a:extLst>
              <a:ext uri="{FF2B5EF4-FFF2-40B4-BE49-F238E27FC236}">
                <a16:creationId xmlns:a16="http://schemas.microsoft.com/office/drawing/2014/main" id="{E5F8FFE2-36FD-41B7-9485-C7C84B87152A}"/>
              </a:ext>
            </a:extLst>
          </p:cNvPr>
          <p:cNvSpPr txBox="1"/>
          <p:nvPr/>
        </p:nvSpPr>
        <p:spPr>
          <a:xfrm>
            <a:off x="266700" y="4978926"/>
            <a:ext cx="10251281" cy="1754326"/>
          </a:xfrm>
          <a:prstGeom prst="rect">
            <a:avLst/>
          </a:prstGeom>
          <a:noFill/>
        </p:spPr>
        <p:txBody>
          <a:bodyPr wrap="square">
            <a:spAutoFit/>
          </a:bodyPr>
          <a:lstStyle/>
          <a:p>
            <a:r>
              <a:rPr lang="en-US" b="1" dirty="0">
                <a:solidFill>
                  <a:schemeClr val="bg1"/>
                </a:solidFill>
              </a:rPr>
              <a:t>Interface Flow:</a:t>
            </a:r>
            <a:endParaRPr lang="en-US" dirty="0">
              <a:solidFill>
                <a:schemeClr val="bg1"/>
              </a:solidFill>
            </a:endParaRPr>
          </a:p>
          <a:p>
            <a:pPr>
              <a:buFont typeface="+mj-lt"/>
              <a:buAutoNum type="arabicPeriod"/>
            </a:pPr>
            <a:r>
              <a:rPr lang="en-US" dirty="0">
                <a:solidFill>
                  <a:schemeClr val="bg1"/>
                </a:solidFill>
              </a:rPr>
              <a:t>Users upload resumes (PDF format).</a:t>
            </a:r>
          </a:p>
          <a:p>
            <a:pPr>
              <a:buFont typeface="+mj-lt"/>
              <a:buAutoNum type="arabicPeriod"/>
            </a:pPr>
            <a:r>
              <a:rPr lang="en-US" dirty="0">
                <a:solidFill>
                  <a:schemeClr val="bg1"/>
                </a:solidFill>
              </a:rPr>
              <a:t>Specify the directory for storing categorized resumes.</a:t>
            </a:r>
          </a:p>
          <a:p>
            <a:pPr>
              <a:buFont typeface="+mj-lt"/>
              <a:buAutoNum type="arabicPeriod"/>
            </a:pPr>
            <a:r>
              <a:rPr lang="en-US" dirty="0">
                <a:solidFill>
                  <a:schemeClr val="bg1"/>
                </a:solidFill>
              </a:rPr>
              <a:t>Optionally, enter a list of desired skills to filter the resumes.</a:t>
            </a:r>
          </a:p>
          <a:p>
            <a:pPr>
              <a:buFont typeface="+mj-lt"/>
              <a:buAutoNum type="arabicPeriod"/>
            </a:pPr>
            <a:r>
              <a:rPr lang="en-US" dirty="0">
                <a:solidFill>
                  <a:schemeClr val="bg1"/>
                </a:solidFill>
              </a:rPr>
              <a:t>Click "Categorize Resumes" to process and display categorized results.</a:t>
            </a:r>
          </a:p>
          <a:p>
            <a:pPr>
              <a:buFont typeface="+mj-lt"/>
              <a:buAutoNum type="arabicPeriod"/>
            </a:pPr>
            <a:r>
              <a:rPr lang="en-US" dirty="0">
                <a:solidFill>
                  <a:schemeClr val="bg1"/>
                </a:solidFill>
              </a:rPr>
              <a:t>Download the filtered CSV file with resume information.</a:t>
            </a:r>
          </a:p>
        </p:txBody>
      </p:sp>
    </p:spTree>
    <p:extLst>
      <p:ext uri="{BB962C8B-B14F-4D97-AF65-F5344CB8AC3E}">
        <p14:creationId xmlns:p14="http://schemas.microsoft.com/office/powerpoint/2010/main" val="25421639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04568"/>
        </a:solidFill>
        <a:effectLst/>
      </p:bgPr>
    </p:bg>
    <p:spTree>
      <p:nvGrpSpPr>
        <p:cNvPr id="1" name="">
          <a:extLst>
            <a:ext uri="{FF2B5EF4-FFF2-40B4-BE49-F238E27FC236}">
              <a16:creationId xmlns:a16="http://schemas.microsoft.com/office/drawing/2014/main" id="{52DD4A2E-0C19-92D6-D3F2-4B1F97F7E07E}"/>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40C887F8-1A38-A901-9119-4CC50E1DF6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2500" y="569636"/>
            <a:ext cx="10287000" cy="5718728"/>
          </a:xfrm>
          <a:prstGeom prst="rect">
            <a:avLst/>
          </a:prstGeom>
        </p:spPr>
      </p:pic>
      <p:sp>
        <p:nvSpPr>
          <p:cNvPr id="4" name="TextBox 3">
            <a:extLst>
              <a:ext uri="{FF2B5EF4-FFF2-40B4-BE49-F238E27FC236}">
                <a16:creationId xmlns:a16="http://schemas.microsoft.com/office/drawing/2014/main" id="{050FA1B3-F84E-9C23-15C3-16FC41DA195A}"/>
              </a:ext>
            </a:extLst>
          </p:cNvPr>
          <p:cNvSpPr txBox="1"/>
          <p:nvPr/>
        </p:nvSpPr>
        <p:spPr>
          <a:xfrm>
            <a:off x="4112091" y="63602"/>
            <a:ext cx="3967817" cy="523220"/>
          </a:xfrm>
          <a:prstGeom prst="rect">
            <a:avLst/>
          </a:prstGeom>
          <a:noFill/>
        </p:spPr>
        <p:txBody>
          <a:bodyPr wrap="none" rtlCol="0">
            <a:spAutoFit/>
          </a:bodyPr>
          <a:lstStyle/>
          <a:p>
            <a:r>
              <a:rPr lang="en-US" sz="2800" dirty="0">
                <a:solidFill>
                  <a:schemeClr val="bg1"/>
                </a:solidFill>
              </a:rPr>
              <a:t>Web Application Interface</a:t>
            </a:r>
            <a:endParaRPr lang="en-IN" sz="2800" dirty="0">
              <a:solidFill>
                <a:schemeClr val="bg1"/>
              </a:solidFill>
            </a:endParaRPr>
          </a:p>
        </p:txBody>
      </p:sp>
    </p:spTree>
    <p:extLst>
      <p:ext uri="{BB962C8B-B14F-4D97-AF65-F5344CB8AC3E}">
        <p14:creationId xmlns:p14="http://schemas.microsoft.com/office/powerpoint/2010/main" val="25780596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196</TotalTime>
  <Words>1184</Words>
  <Application>Microsoft Office PowerPoint</Application>
  <PresentationFormat>Widescreen</PresentationFormat>
  <Paragraphs>145</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Yu Gothic UI Semibold</vt: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vivek rajesh</dc:creator>
  <cp:lastModifiedBy>vivek rajesh</cp:lastModifiedBy>
  <cp:revision>11</cp:revision>
  <dcterms:created xsi:type="dcterms:W3CDTF">2024-11-25T10:13:26Z</dcterms:created>
  <dcterms:modified xsi:type="dcterms:W3CDTF">2025-01-16T04:25:56Z</dcterms:modified>
</cp:coreProperties>
</file>