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sldIdLst>
    <p:sldId id="256" r:id="rId2"/>
    <p:sldId id="257" r:id="rId3"/>
    <p:sldId id="269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88F73-A84C-4FF4-AC83-B3B240900B3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D9B286-A508-42DA-B131-DA97D201EF27}">
      <dgm:prSet phldrT="[Text]" custT="1"/>
      <dgm:spPr/>
      <dgm:t>
        <a:bodyPr/>
        <a:lstStyle/>
        <a:p>
          <a:r>
            <a:rPr lang="en-IN" sz="1400" b="1" u="sng" dirty="0"/>
            <a:t>Data Ingestion Layer</a:t>
          </a:r>
          <a:r>
            <a:rPr lang="en-IN" sz="1400" dirty="0"/>
            <a:t>
 Manual Entry (Text Area)
  Wikipedia Integration (API Call)
 File Upload (PDF/TXT Parsing)</a:t>
          </a:r>
        </a:p>
      </dgm:t>
    </dgm:pt>
    <dgm:pt modelId="{2DBD957E-ADDF-4C34-BD03-5592934F26AF}" type="parTrans" cxnId="{53A63952-3A48-4A9B-8237-F706FF7517B5}">
      <dgm:prSet/>
      <dgm:spPr/>
      <dgm:t>
        <a:bodyPr/>
        <a:lstStyle/>
        <a:p>
          <a:endParaRPr lang="en-IN"/>
        </a:p>
      </dgm:t>
    </dgm:pt>
    <dgm:pt modelId="{60DCFAFC-7ED4-4E7C-82F1-B8EA6DAAD85F}" type="sibTrans" cxnId="{53A63952-3A48-4A9B-8237-F706FF7517B5}">
      <dgm:prSet/>
      <dgm:spPr/>
      <dgm:t>
        <a:bodyPr/>
        <a:lstStyle/>
        <a:p>
          <a:endParaRPr lang="en-IN"/>
        </a:p>
      </dgm:t>
    </dgm:pt>
    <dgm:pt modelId="{FDA0B356-F2AB-43AD-8A7E-B65567979215}">
      <dgm:prSet phldrT="[Text]" custT="1"/>
      <dgm:spPr/>
      <dgm:t>
        <a:bodyPr/>
        <a:lstStyle/>
        <a:p>
          <a:r>
            <a:rPr lang="en-IN" sz="1400" b="1" u="sng" dirty="0"/>
            <a:t>Data Storage Layer</a:t>
          </a:r>
          <a:r>
            <a:rPr lang="en-IN" sz="1400" dirty="0"/>
            <a:t>
  SQLite Database (Persistent Storage: Titles, Content, Tags)
 FAISS Index (Semantic Search: Vector Embeddings)
  TF-IDF Matrix</a:t>
          </a:r>
        </a:p>
      </dgm:t>
    </dgm:pt>
    <dgm:pt modelId="{C2FAABC0-9A69-477A-9A5B-593A534F6478}" type="parTrans" cxnId="{AB0748D2-7442-4EC8-A17C-CDBD7AF2443C}">
      <dgm:prSet/>
      <dgm:spPr/>
      <dgm:t>
        <a:bodyPr/>
        <a:lstStyle/>
        <a:p>
          <a:endParaRPr lang="en-IN"/>
        </a:p>
      </dgm:t>
    </dgm:pt>
    <dgm:pt modelId="{099C9DD9-8E97-413D-B29F-1CECEA56CB01}" type="sibTrans" cxnId="{AB0748D2-7442-4EC8-A17C-CDBD7AF2443C}">
      <dgm:prSet/>
      <dgm:spPr/>
      <dgm:t>
        <a:bodyPr/>
        <a:lstStyle/>
        <a:p>
          <a:endParaRPr lang="en-IN"/>
        </a:p>
      </dgm:t>
    </dgm:pt>
    <dgm:pt modelId="{094CFBF6-5995-4CDE-A899-8D8BC299B36A}">
      <dgm:prSet phldrT="[Text]" custT="1"/>
      <dgm:spPr/>
      <dgm:t>
        <a:bodyPr/>
        <a:lstStyle/>
        <a:p>
          <a:r>
            <a:rPr lang="en-IN" sz="1400" b="1" i="0" u="sng" dirty="0"/>
            <a:t>Embedding Generation Layer</a:t>
          </a:r>
          <a:r>
            <a:rPr lang="en-IN" sz="1400" dirty="0"/>
            <a:t>
 </a:t>
          </a:r>
          <a:r>
            <a:rPr lang="en-IN" sz="1400" dirty="0" err="1"/>
            <a:t>SentenceTransformer</a:t>
          </a:r>
          <a:r>
            <a:rPr lang="en-IN" sz="1400" dirty="0"/>
            <a:t> (`all-MiniLM-L6-v2`)
   Normalization (Cosine Similarity for FAISS)</a:t>
          </a:r>
        </a:p>
      </dgm:t>
    </dgm:pt>
    <dgm:pt modelId="{4F4656C3-A2DE-4F70-8910-11BCD66CFD95}" type="parTrans" cxnId="{76DF8C06-978F-47EB-AFB3-4981184E0DA1}">
      <dgm:prSet/>
      <dgm:spPr/>
      <dgm:t>
        <a:bodyPr/>
        <a:lstStyle/>
        <a:p>
          <a:endParaRPr lang="en-IN"/>
        </a:p>
      </dgm:t>
    </dgm:pt>
    <dgm:pt modelId="{724E5BCD-8B5B-4BE1-BECB-91181F526E8E}" type="sibTrans" cxnId="{76DF8C06-978F-47EB-AFB3-4981184E0DA1}">
      <dgm:prSet/>
      <dgm:spPr/>
      <dgm:t>
        <a:bodyPr/>
        <a:lstStyle/>
        <a:p>
          <a:endParaRPr lang="en-IN"/>
        </a:p>
      </dgm:t>
    </dgm:pt>
    <dgm:pt modelId="{B5FD4DB4-3746-4058-8062-3EC173039C46}">
      <dgm:prSet phldrT="[Text]" custT="1"/>
      <dgm:spPr/>
      <dgm:t>
        <a:bodyPr/>
        <a:lstStyle/>
        <a:p>
          <a:r>
            <a:rPr lang="en-IN" sz="1400" b="1" u="sng" dirty="0"/>
            <a:t>Search &amp; Retrieval Layer</a:t>
          </a:r>
          <a:r>
            <a:rPr lang="en-IN" sz="1400" dirty="0"/>
            <a:t>
 Hybrid Search (FAISS + TF-IDF)
   FAISS: Semantic Similarity Search
 TF-IDF: Exact Keyword Matching
 Cross-Encoder Re-Ranking (`cross-encoder/ms-marco-MiniLM-L-6-v2`)
        Scores Query-Context Pairs
 Prioritizes Most Relevant Contexts</a:t>
          </a:r>
        </a:p>
      </dgm:t>
    </dgm:pt>
    <dgm:pt modelId="{ADB4EB5F-3B60-497E-ABA8-38E281249828}" type="parTrans" cxnId="{998D75DD-335A-41A6-B9C1-6C6EB8C6F1C3}">
      <dgm:prSet/>
      <dgm:spPr/>
      <dgm:t>
        <a:bodyPr/>
        <a:lstStyle/>
        <a:p>
          <a:endParaRPr lang="en-IN"/>
        </a:p>
      </dgm:t>
    </dgm:pt>
    <dgm:pt modelId="{C56150D8-640A-47F5-9EAF-476A1D12CEEF}" type="sibTrans" cxnId="{998D75DD-335A-41A6-B9C1-6C6EB8C6F1C3}">
      <dgm:prSet/>
      <dgm:spPr/>
      <dgm:t>
        <a:bodyPr/>
        <a:lstStyle/>
        <a:p>
          <a:endParaRPr lang="en-IN"/>
        </a:p>
      </dgm:t>
    </dgm:pt>
    <dgm:pt modelId="{73585489-2D1A-45A8-A9FA-C8E9CE43C12D}">
      <dgm:prSet phldrT="[Text]" custT="1"/>
      <dgm:spPr/>
      <dgm:t>
        <a:bodyPr/>
        <a:lstStyle/>
        <a:p>
          <a:r>
            <a:rPr lang="en-IN" sz="1400" b="1" u="sng" dirty="0"/>
            <a:t>Answer Generation Layer</a:t>
          </a:r>
          <a:r>
            <a:rPr lang="en-IN" sz="1400" dirty="0"/>
            <a:t>
 FLAN-T5-Large (Generative Model)
   Combines Retrieved Contexts
   Generates Detailed Answers</a:t>
          </a:r>
        </a:p>
      </dgm:t>
    </dgm:pt>
    <dgm:pt modelId="{A66973CD-745E-474F-9BBE-74D71CF929D4}" type="parTrans" cxnId="{B6273A7F-AE6B-43A7-8FA3-B0257F21DCCB}">
      <dgm:prSet/>
      <dgm:spPr/>
      <dgm:t>
        <a:bodyPr/>
        <a:lstStyle/>
        <a:p>
          <a:endParaRPr lang="en-IN"/>
        </a:p>
      </dgm:t>
    </dgm:pt>
    <dgm:pt modelId="{CE4DDD9D-7280-431E-95CD-A2353B460C9C}" type="sibTrans" cxnId="{B6273A7F-AE6B-43A7-8FA3-B0257F21DCCB}">
      <dgm:prSet/>
      <dgm:spPr/>
      <dgm:t>
        <a:bodyPr/>
        <a:lstStyle/>
        <a:p>
          <a:endParaRPr lang="en-IN"/>
        </a:p>
      </dgm:t>
    </dgm:pt>
    <dgm:pt modelId="{6DBDA4DD-968D-4B5C-A658-DC58AEA3C320}">
      <dgm:prSet phldrT="[Text]" custT="1"/>
      <dgm:spPr/>
      <dgm:t>
        <a:bodyPr/>
        <a:lstStyle/>
        <a:p>
          <a:r>
            <a:rPr lang="en-US" sz="1400" b="1" u="sng" dirty="0"/>
            <a:t>Output Layer</a:t>
          </a:r>
          <a:r>
            <a:rPr lang="en-US" sz="1400" dirty="0"/>
            <a:t>
   Display Answer to User (</a:t>
          </a:r>
          <a:r>
            <a:rPr lang="en-US" sz="1400" dirty="0" err="1"/>
            <a:t>Streamlit</a:t>
          </a:r>
          <a:r>
            <a:rPr lang="en-US" sz="1400" dirty="0"/>
            <a:t> Interface)</a:t>
          </a:r>
          <a:endParaRPr lang="en-IN" sz="1400" dirty="0"/>
        </a:p>
      </dgm:t>
    </dgm:pt>
    <dgm:pt modelId="{034A3006-C0A5-4358-9A0F-7A6F3F7C8D76}" type="parTrans" cxnId="{62C97946-ECFC-4C71-BF59-7C102E48CB9F}">
      <dgm:prSet/>
      <dgm:spPr/>
      <dgm:t>
        <a:bodyPr/>
        <a:lstStyle/>
        <a:p>
          <a:endParaRPr lang="en-IN"/>
        </a:p>
      </dgm:t>
    </dgm:pt>
    <dgm:pt modelId="{55C9456F-5095-4532-96C7-2C2B823FB1D5}" type="sibTrans" cxnId="{62C97946-ECFC-4C71-BF59-7C102E48CB9F}">
      <dgm:prSet/>
      <dgm:spPr/>
      <dgm:t>
        <a:bodyPr/>
        <a:lstStyle/>
        <a:p>
          <a:endParaRPr lang="en-IN"/>
        </a:p>
      </dgm:t>
    </dgm:pt>
    <dgm:pt modelId="{8C5DF35E-874E-4D5E-8D8F-B07405595275}">
      <dgm:prSet phldrT="[Text]" custT="1"/>
      <dgm:spPr/>
      <dgm:t>
        <a:bodyPr/>
        <a:lstStyle/>
        <a:p>
          <a:r>
            <a:rPr lang="en-US" sz="1400" b="1" dirty="0"/>
            <a:t>User input</a:t>
          </a:r>
          <a:endParaRPr lang="en-IN" sz="1400" b="1" dirty="0"/>
        </a:p>
      </dgm:t>
    </dgm:pt>
    <dgm:pt modelId="{0E119219-1AB0-4EEB-A265-8DCF76121A47}" type="parTrans" cxnId="{F2A45231-CB7D-47E7-88E6-5935CC19BA6F}">
      <dgm:prSet/>
      <dgm:spPr/>
      <dgm:t>
        <a:bodyPr/>
        <a:lstStyle/>
        <a:p>
          <a:endParaRPr lang="en-IN"/>
        </a:p>
      </dgm:t>
    </dgm:pt>
    <dgm:pt modelId="{845A7988-B227-442C-8074-569C4C102E85}" type="sibTrans" cxnId="{F2A45231-CB7D-47E7-88E6-5935CC19BA6F}">
      <dgm:prSet/>
      <dgm:spPr/>
      <dgm:t>
        <a:bodyPr/>
        <a:lstStyle/>
        <a:p>
          <a:endParaRPr lang="en-IN"/>
        </a:p>
      </dgm:t>
    </dgm:pt>
    <dgm:pt modelId="{9890A9A0-7043-4E5F-8939-7058A5F31FB6}" type="pres">
      <dgm:prSet presAssocID="{44D88F73-A84C-4FF4-AC83-B3B240900B31}" presName="Name0" presStyleCnt="0">
        <dgm:presLayoutVars>
          <dgm:dir/>
          <dgm:resizeHandles val="exact"/>
        </dgm:presLayoutVars>
      </dgm:prSet>
      <dgm:spPr/>
    </dgm:pt>
    <dgm:pt modelId="{E6EDCFD3-A7AE-48A4-AD63-5E69B3D3B48A}" type="pres">
      <dgm:prSet presAssocID="{8C5DF35E-874E-4D5E-8D8F-B07405595275}" presName="node" presStyleLbl="node1" presStyleIdx="0" presStyleCnt="7" custScaleX="68226" custScaleY="33217">
        <dgm:presLayoutVars>
          <dgm:bulletEnabled val="1"/>
        </dgm:presLayoutVars>
      </dgm:prSet>
      <dgm:spPr/>
    </dgm:pt>
    <dgm:pt modelId="{41A4A140-37A5-4FDB-95F4-A8338A4214CD}" type="pres">
      <dgm:prSet presAssocID="{845A7988-B227-442C-8074-569C4C102E85}" presName="sibTrans" presStyleLbl="sibTrans1D1" presStyleIdx="0" presStyleCnt="6"/>
      <dgm:spPr/>
    </dgm:pt>
    <dgm:pt modelId="{D0F010FC-F851-4EA7-9E91-D6584DFD530D}" type="pres">
      <dgm:prSet presAssocID="{845A7988-B227-442C-8074-569C4C102E85}" presName="connectorText" presStyleLbl="sibTrans1D1" presStyleIdx="0" presStyleCnt="6"/>
      <dgm:spPr/>
    </dgm:pt>
    <dgm:pt modelId="{D299C842-80F4-45AD-8A10-406E6A60FFAF}" type="pres">
      <dgm:prSet presAssocID="{92D9B286-A508-42DA-B131-DA97D201EF27}" presName="node" presStyleLbl="node1" presStyleIdx="1" presStyleCnt="7" custScaleX="122146" custScaleY="103504" custLinFactNeighborX="-648" custLinFactNeighborY="-246">
        <dgm:presLayoutVars>
          <dgm:bulletEnabled val="1"/>
        </dgm:presLayoutVars>
      </dgm:prSet>
      <dgm:spPr/>
    </dgm:pt>
    <dgm:pt modelId="{914E6DDF-BB0E-422C-A2D9-042044C8F6F0}" type="pres">
      <dgm:prSet presAssocID="{60DCFAFC-7ED4-4E7C-82F1-B8EA6DAAD85F}" presName="sibTrans" presStyleLbl="sibTrans1D1" presStyleIdx="1" presStyleCnt="6"/>
      <dgm:spPr/>
    </dgm:pt>
    <dgm:pt modelId="{AA1D0CDE-95AF-4242-B99A-64EA9D2BE728}" type="pres">
      <dgm:prSet presAssocID="{60DCFAFC-7ED4-4E7C-82F1-B8EA6DAAD85F}" presName="connectorText" presStyleLbl="sibTrans1D1" presStyleIdx="1" presStyleCnt="6"/>
      <dgm:spPr/>
    </dgm:pt>
    <dgm:pt modelId="{7BBC0BB7-3E99-44E0-8F78-F73D0A858EBD}" type="pres">
      <dgm:prSet presAssocID="{FDA0B356-F2AB-43AD-8A7E-B65567979215}" presName="node" presStyleLbl="node1" presStyleIdx="2" presStyleCnt="7" custScaleX="147845" custScaleY="110454">
        <dgm:presLayoutVars>
          <dgm:bulletEnabled val="1"/>
        </dgm:presLayoutVars>
      </dgm:prSet>
      <dgm:spPr/>
    </dgm:pt>
    <dgm:pt modelId="{333D530E-CC09-4494-94D1-733306E26CD1}" type="pres">
      <dgm:prSet presAssocID="{099C9DD9-8E97-413D-B29F-1CECEA56CB01}" presName="sibTrans" presStyleLbl="sibTrans1D1" presStyleIdx="2" presStyleCnt="6"/>
      <dgm:spPr/>
    </dgm:pt>
    <dgm:pt modelId="{9604042C-6E54-46A6-96FA-ABF7B51B9BDA}" type="pres">
      <dgm:prSet presAssocID="{099C9DD9-8E97-413D-B29F-1CECEA56CB01}" presName="connectorText" presStyleLbl="sibTrans1D1" presStyleIdx="2" presStyleCnt="6"/>
      <dgm:spPr/>
    </dgm:pt>
    <dgm:pt modelId="{97BF4198-2883-4DE2-BFE3-BD590DF77E76}" type="pres">
      <dgm:prSet presAssocID="{094CFBF6-5995-4CDE-A899-8D8BC299B36A}" presName="node" presStyleLbl="node1" presStyleIdx="3" presStyleCnt="7" custScaleY="93351">
        <dgm:presLayoutVars>
          <dgm:bulletEnabled val="1"/>
        </dgm:presLayoutVars>
      </dgm:prSet>
      <dgm:spPr/>
    </dgm:pt>
    <dgm:pt modelId="{7FD6B0E5-AAC6-4084-9CF1-0E6139529855}" type="pres">
      <dgm:prSet presAssocID="{724E5BCD-8B5B-4BE1-BECB-91181F526E8E}" presName="sibTrans" presStyleLbl="sibTrans1D1" presStyleIdx="3" presStyleCnt="6"/>
      <dgm:spPr/>
    </dgm:pt>
    <dgm:pt modelId="{94794153-2C49-4860-AA40-909FECB20378}" type="pres">
      <dgm:prSet presAssocID="{724E5BCD-8B5B-4BE1-BECB-91181F526E8E}" presName="connectorText" presStyleLbl="sibTrans1D1" presStyleIdx="3" presStyleCnt="6"/>
      <dgm:spPr/>
    </dgm:pt>
    <dgm:pt modelId="{BDFE5231-9EA4-4043-BCFD-910AF29A53A0}" type="pres">
      <dgm:prSet presAssocID="{B5FD4DB4-3746-4058-8062-3EC173039C46}" presName="node" presStyleLbl="node1" presStyleIdx="4" presStyleCnt="7" custScaleX="128485" custScaleY="139003">
        <dgm:presLayoutVars>
          <dgm:bulletEnabled val="1"/>
        </dgm:presLayoutVars>
      </dgm:prSet>
      <dgm:spPr/>
    </dgm:pt>
    <dgm:pt modelId="{D3577E16-0640-456B-8AD7-2674B190D3F8}" type="pres">
      <dgm:prSet presAssocID="{C56150D8-640A-47F5-9EAF-476A1D12CEEF}" presName="sibTrans" presStyleLbl="sibTrans1D1" presStyleIdx="4" presStyleCnt="6"/>
      <dgm:spPr/>
    </dgm:pt>
    <dgm:pt modelId="{04C99337-34C3-429C-9505-D4A4A40EA56E}" type="pres">
      <dgm:prSet presAssocID="{C56150D8-640A-47F5-9EAF-476A1D12CEEF}" presName="connectorText" presStyleLbl="sibTrans1D1" presStyleIdx="4" presStyleCnt="6"/>
      <dgm:spPr/>
    </dgm:pt>
    <dgm:pt modelId="{78703D81-0EDC-4BFF-A2D2-7A8225D43B47}" type="pres">
      <dgm:prSet presAssocID="{73585489-2D1A-45A8-A9FA-C8E9CE43C12D}" presName="node" presStyleLbl="node1" presStyleIdx="5" presStyleCnt="7">
        <dgm:presLayoutVars>
          <dgm:bulletEnabled val="1"/>
        </dgm:presLayoutVars>
      </dgm:prSet>
      <dgm:spPr/>
    </dgm:pt>
    <dgm:pt modelId="{76B9CC8A-B0B8-41D6-B223-07D3AC4E1535}" type="pres">
      <dgm:prSet presAssocID="{CE4DDD9D-7280-431E-95CD-A2353B460C9C}" presName="sibTrans" presStyleLbl="sibTrans1D1" presStyleIdx="5" presStyleCnt="6"/>
      <dgm:spPr/>
    </dgm:pt>
    <dgm:pt modelId="{145B8B8C-353A-4340-9CC2-3118403A5C29}" type="pres">
      <dgm:prSet presAssocID="{CE4DDD9D-7280-431E-95CD-A2353B460C9C}" presName="connectorText" presStyleLbl="sibTrans1D1" presStyleIdx="5" presStyleCnt="6"/>
      <dgm:spPr/>
    </dgm:pt>
    <dgm:pt modelId="{A0069A8B-C0D9-4460-A169-F3E1F75B01D7}" type="pres">
      <dgm:prSet presAssocID="{6DBDA4DD-968D-4B5C-A658-DC58AEA3C320}" presName="node" presStyleLbl="node1" presStyleIdx="6" presStyleCnt="7" custScaleY="57263">
        <dgm:presLayoutVars>
          <dgm:bulletEnabled val="1"/>
        </dgm:presLayoutVars>
      </dgm:prSet>
      <dgm:spPr/>
    </dgm:pt>
  </dgm:ptLst>
  <dgm:cxnLst>
    <dgm:cxn modelId="{BFF6A303-DD39-4F2E-B838-68B2E6A0D4B7}" type="presOf" srcId="{724E5BCD-8B5B-4BE1-BECB-91181F526E8E}" destId="{94794153-2C49-4860-AA40-909FECB20378}" srcOrd="1" destOrd="0" presId="urn:microsoft.com/office/officeart/2005/8/layout/bProcess3"/>
    <dgm:cxn modelId="{76DF8C06-978F-47EB-AFB3-4981184E0DA1}" srcId="{44D88F73-A84C-4FF4-AC83-B3B240900B31}" destId="{094CFBF6-5995-4CDE-A899-8D8BC299B36A}" srcOrd="3" destOrd="0" parTransId="{4F4656C3-A2DE-4F70-8910-11BCD66CFD95}" sibTransId="{724E5BCD-8B5B-4BE1-BECB-91181F526E8E}"/>
    <dgm:cxn modelId="{FDD4710E-8402-44E1-9763-2315BA82248A}" type="presOf" srcId="{73585489-2D1A-45A8-A9FA-C8E9CE43C12D}" destId="{78703D81-0EDC-4BFF-A2D2-7A8225D43B47}" srcOrd="0" destOrd="0" presId="urn:microsoft.com/office/officeart/2005/8/layout/bProcess3"/>
    <dgm:cxn modelId="{31B38324-20E0-41C2-B8FE-D2998961C1D6}" type="presOf" srcId="{099C9DD9-8E97-413D-B29F-1CECEA56CB01}" destId="{9604042C-6E54-46A6-96FA-ABF7B51B9BDA}" srcOrd="1" destOrd="0" presId="urn:microsoft.com/office/officeart/2005/8/layout/bProcess3"/>
    <dgm:cxn modelId="{88C78127-B15B-4531-AD28-03BE60213606}" type="presOf" srcId="{845A7988-B227-442C-8074-569C4C102E85}" destId="{41A4A140-37A5-4FDB-95F4-A8338A4214CD}" srcOrd="0" destOrd="0" presId="urn:microsoft.com/office/officeart/2005/8/layout/bProcess3"/>
    <dgm:cxn modelId="{948BC72B-9FAC-4068-B6C1-C91362D10B5D}" type="presOf" srcId="{CE4DDD9D-7280-431E-95CD-A2353B460C9C}" destId="{76B9CC8A-B0B8-41D6-B223-07D3AC4E1535}" srcOrd="0" destOrd="0" presId="urn:microsoft.com/office/officeart/2005/8/layout/bProcess3"/>
    <dgm:cxn modelId="{F2A45231-CB7D-47E7-88E6-5935CC19BA6F}" srcId="{44D88F73-A84C-4FF4-AC83-B3B240900B31}" destId="{8C5DF35E-874E-4D5E-8D8F-B07405595275}" srcOrd="0" destOrd="0" parTransId="{0E119219-1AB0-4EEB-A265-8DCF76121A47}" sibTransId="{845A7988-B227-442C-8074-569C4C102E85}"/>
    <dgm:cxn modelId="{6D92F234-BE4B-447B-A572-D26FCA201584}" type="presOf" srcId="{724E5BCD-8B5B-4BE1-BECB-91181F526E8E}" destId="{7FD6B0E5-AAC6-4084-9CF1-0E6139529855}" srcOrd="0" destOrd="0" presId="urn:microsoft.com/office/officeart/2005/8/layout/bProcess3"/>
    <dgm:cxn modelId="{EBCFB93E-D3C2-4820-A85B-97B251E8A0DE}" type="presOf" srcId="{C56150D8-640A-47F5-9EAF-476A1D12CEEF}" destId="{04C99337-34C3-429C-9505-D4A4A40EA56E}" srcOrd="1" destOrd="0" presId="urn:microsoft.com/office/officeart/2005/8/layout/bProcess3"/>
    <dgm:cxn modelId="{4E150F42-B449-4441-981B-BE94A0738471}" type="presOf" srcId="{FDA0B356-F2AB-43AD-8A7E-B65567979215}" destId="{7BBC0BB7-3E99-44E0-8F78-F73D0A858EBD}" srcOrd="0" destOrd="0" presId="urn:microsoft.com/office/officeart/2005/8/layout/bProcess3"/>
    <dgm:cxn modelId="{FAF44044-BDD5-4001-B086-5304193AED2D}" type="presOf" srcId="{60DCFAFC-7ED4-4E7C-82F1-B8EA6DAAD85F}" destId="{914E6DDF-BB0E-422C-A2D9-042044C8F6F0}" srcOrd="0" destOrd="0" presId="urn:microsoft.com/office/officeart/2005/8/layout/bProcess3"/>
    <dgm:cxn modelId="{62C97946-ECFC-4C71-BF59-7C102E48CB9F}" srcId="{44D88F73-A84C-4FF4-AC83-B3B240900B31}" destId="{6DBDA4DD-968D-4B5C-A658-DC58AEA3C320}" srcOrd="6" destOrd="0" parTransId="{034A3006-C0A5-4358-9A0F-7A6F3F7C8D76}" sibTransId="{55C9456F-5095-4532-96C7-2C2B823FB1D5}"/>
    <dgm:cxn modelId="{2F845F67-FA9E-4414-988C-D1F55AFBFA0E}" type="presOf" srcId="{CE4DDD9D-7280-431E-95CD-A2353B460C9C}" destId="{145B8B8C-353A-4340-9CC2-3118403A5C29}" srcOrd="1" destOrd="0" presId="urn:microsoft.com/office/officeart/2005/8/layout/bProcess3"/>
    <dgm:cxn modelId="{93C59C67-B801-41B6-B2EC-7C32F1205F07}" type="presOf" srcId="{B5FD4DB4-3746-4058-8062-3EC173039C46}" destId="{BDFE5231-9EA4-4043-BCFD-910AF29A53A0}" srcOrd="0" destOrd="0" presId="urn:microsoft.com/office/officeart/2005/8/layout/bProcess3"/>
    <dgm:cxn modelId="{298F2368-9EE8-418C-B1DC-CD7289AF2233}" type="presOf" srcId="{845A7988-B227-442C-8074-569C4C102E85}" destId="{D0F010FC-F851-4EA7-9E91-D6584DFD530D}" srcOrd="1" destOrd="0" presId="urn:microsoft.com/office/officeart/2005/8/layout/bProcess3"/>
    <dgm:cxn modelId="{E0FDB36C-B6C3-4C1D-967F-BAC65E58E919}" type="presOf" srcId="{094CFBF6-5995-4CDE-A899-8D8BC299B36A}" destId="{97BF4198-2883-4DE2-BFE3-BD590DF77E76}" srcOrd="0" destOrd="0" presId="urn:microsoft.com/office/officeart/2005/8/layout/bProcess3"/>
    <dgm:cxn modelId="{3361054D-C1BE-46FA-9328-D4316AC36CCC}" type="presOf" srcId="{8C5DF35E-874E-4D5E-8D8F-B07405595275}" destId="{E6EDCFD3-A7AE-48A4-AD63-5E69B3D3B48A}" srcOrd="0" destOrd="0" presId="urn:microsoft.com/office/officeart/2005/8/layout/bProcess3"/>
    <dgm:cxn modelId="{84D2294D-0D28-4E89-BB0C-18751240CB17}" type="presOf" srcId="{099C9DD9-8E97-413D-B29F-1CECEA56CB01}" destId="{333D530E-CC09-4494-94D1-733306E26CD1}" srcOrd="0" destOrd="0" presId="urn:microsoft.com/office/officeart/2005/8/layout/bProcess3"/>
    <dgm:cxn modelId="{53A63952-3A48-4A9B-8237-F706FF7517B5}" srcId="{44D88F73-A84C-4FF4-AC83-B3B240900B31}" destId="{92D9B286-A508-42DA-B131-DA97D201EF27}" srcOrd="1" destOrd="0" parTransId="{2DBD957E-ADDF-4C34-BD03-5592934F26AF}" sibTransId="{60DCFAFC-7ED4-4E7C-82F1-B8EA6DAAD85F}"/>
    <dgm:cxn modelId="{F53F5153-205C-427E-ABD4-E607E69E8618}" type="presOf" srcId="{44D88F73-A84C-4FF4-AC83-B3B240900B31}" destId="{9890A9A0-7043-4E5F-8939-7058A5F31FB6}" srcOrd="0" destOrd="0" presId="urn:microsoft.com/office/officeart/2005/8/layout/bProcess3"/>
    <dgm:cxn modelId="{FF71B674-223F-4F2E-B1CE-FE90F945315F}" type="presOf" srcId="{C56150D8-640A-47F5-9EAF-476A1D12CEEF}" destId="{D3577E16-0640-456B-8AD7-2674B190D3F8}" srcOrd="0" destOrd="0" presId="urn:microsoft.com/office/officeart/2005/8/layout/bProcess3"/>
    <dgm:cxn modelId="{B6273A7F-AE6B-43A7-8FA3-B0257F21DCCB}" srcId="{44D88F73-A84C-4FF4-AC83-B3B240900B31}" destId="{73585489-2D1A-45A8-A9FA-C8E9CE43C12D}" srcOrd="5" destOrd="0" parTransId="{A66973CD-745E-474F-9BBE-74D71CF929D4}" sibTransId="{CE4DDD9D-7280-431E-95CD-A2353B460C9C}"/>
    <dgm:cxn modelId="{AB0748D2-7442-4EC8-A17C-CDBD7AF2443C}" srcId="{44D88F73-A84C-4FF4-AC83-B3B240900B31}" destId="{FDA0B356-F2AB-43AD-8A7E-B65567979215}" srcOrd="2" destOrd="0" parTransId="{C2FAABC0-9A69-477A-9A5B-593A534F6478}" sibTransId="{099C9DD9-8E97-413D-B29F-1CECEA56CB01}"/>
    <dgm:cxn modelId="{998D75DD-335A-41A6-B9C1-6C6EB8C6F1C3}" srcId="{44D88F73-A84C-4FF4-AC83-B3B240900B31}" destId="{B5FD4DB4-3746-4058-8062-3EC173039C46}" srcOrd="4" destOrd="0" parTransId="{ADB4EB5F-3B60-497E-ABA8-38E281249828}" sibTransId="{C56150D8-640A-47F5-9EAF-476A1D12CEEF}"/>
    <dgm:cxn modelId="{509924E1-BE20-4D86-8A32-D261EDC8038D}" type="presOf" srcId="{92D9B286-A508-42DA-B131-DA97D201EF27}" destId="{D299C842-80F4-45AD-8A10-406E6A60FFAF}" srcOrd="0" destOrd="0" presId="urn:microsoft.com/office/officeart/2005/8/layout/bProcess3"/>
    <dgm:cxn modelId="{1FFB9CF0-078C-4FCD-885F-78A0B2DA8AC3}" type="presOf" srcId="{6DBDA4DD-968D-4B5C-A658-DC58AEA3C320}" destId="{A0069A8B-C0D9-4460-A169-F3E1F75B01D7}" srcOrd="0" destOrd="0" presId="urn:microsoft.com/office/officeart/2005/8/layout/bProcess3"/>
    <dgm:cxn modelId="{772D04F5-2865-4EA6-B8BC-0B426CBFC054}" type="presOf" srcId="{60DCFAFC-7ED4-4E7C-82F1-B8EA6DAAD85F}" destId="{AA1D0CDE-95AF-4242-B99A-64EA9D2BE728}" srcOrd="1" destOrd="0" presId="urn:microsoft.com/office/officeart/2005/8/layout/bProcess3"/>
    <dgm:cxn modelId="{234AB6F1-1C20-4E59-8628-6A7725C1569C}" type="presParOf" srcId="{9890A9A0-7043-4E5F-8939-7058A5F31FB6}" destId="{E6EDCFD3-A7AE-48A4-AD63-5E69B3D3B48A}" srcOrd="0" destOrd="0" presId="urn:microsoft.com/office/officeart/2005/8/layout/bProcess3"/>
    <dgm:cxn modelId="{D1E59FCF-4963-4129-A15A-25623A7B1B7D}" type="presParOf" srcId="{9890A9A0-7043-4E5F-8939-7058A5F31FB6}" destId="{41A4A140-37A5-4FDB-95F4-A8338A4214CD}" srcOrd="1" destOrd="0" presId="urn:microsoft.com/office/officeart/2005/8/layout/bProcess3"/>
    <dgm:cxn modelId="{68ED7EE1-8F89-47F9-8A99-A4443F0286D5}" type="presParOf" srcId="{41A4A140-37A5-4FDB-95F4-A8338A4214CD}" destId="{D0F010FC-F851-4EA7-9E91-D6584DFD530D}" srcOrd="0" destOrd="0" presId="urn:microsoft.com/office/officeart/2005/8/layout/bProcess3"/>
    <dgm:cxn modelId="{33DF6D4E-0255-4664-906D-E1E9F1686702}" type="presParOf" srcId="{9890A9A0-7043-4E5F-8939-7058A5F31FB6}" destId="{D299C842-80F4-45AD-8A10-406E6A60FFAF}" srcOrd="2" destOrd="0" presId="urn:microsoft.com/office/officeart/2005/8/layout/bProcess3"/>
    <dgm:cxn modelId="{84AAE472-2D09-4C7D-8BA1-B3D00BF1BC92}" type="presParOf" srcId="{9890A9A0-7043-4E5F-8939-7058A5F31FB6}" destId="{914E6DDF-BB0E-422C-A2D9-042044C8F6F0}" srcOrd="3" destOrd="0" presId="urn:microsoft.com/office/officeart/2005/8/layout/bProcess3"/>
    <dgm:cxn modelId="{D5D2ECFD-923A-48FA-8DC4-9C9599EAD0A1}" type="presParOf" srcId="{914E6DDF-BB0E-422C-A2D9-042044C8F6F0}" destId="{AA1D0CDE-95AF-4242-B99A-64EA9D2BE728}" srcOrd="0" destOrd="0" presId="urn:microsoft.com/office/officeart/2005/8/layout/bProcess3"/>
    <dgm:cxn modelId="{73ED1ED8-6ED3-4BF2-A786-073E7A227D83}" type="presParOf" srcId="{9890A9A0-7043-4E5F-8939-7058A5F31FB6}" destId="{7BBC0BB7-3E99-44E0-8F78-F73D0A858EBD}" srcOrd="4" destOrd="0" presId="urn:microsoft.com/office/officeart/2005/8/layout/bProcess3"/>
    <dgm:cxn modelId="{C6EA5F37-C193-4F5F-8552-9D902D422C4E}" type="presParOf" srcId="{9890A9A0-7043-4E5F-8939-7058A5F31FB6}" destId="{333D530E-CC09-4494-94D1-733306E26CD1}" srcOrd="5" destOrd="0" presId="urn:microsoft.com/office/officeart/2005/8/layout/bProcess3"/>
    <dgm:cxn modelId="{C2E0B439-59F4-4A11-B955-0525E9B676A9}" type="presParOf" srcId="{333D530E-CC09-4494-94D1-733306E26CD1}" destId="{9604042C-6E54-46A6-96FA-ABF7B51B9BDA}" srcOrd="0" destOrd="0" presId="urn:microsoft.com/office/officeart/2005/8/layout/bProcess3"/>
    <dgm:cxn modelId="{7E509543-71F9-4C90-A437-B09854342892}" type="presParOf" srcId="{9890A9A0-7043-4E5F-8939-7058A5F31FB6}" destId="{97BF4198-2883-4DE2-BFE3-BD590DF77E76}" srcOrd="6" destOrd="0" presId="urn:microsoft.com/office/officeart/2005/8/layout/bProcess3"/>
    <dgm:cxn modelId="{ED374FAF-1056-4326-BA70-9C4EF65DA1EF}" type="presParOf" srcId="{9890A9A0-7043-4E5F-8939-7058A5F31FB6}" destId="{7FD6B0E5-AAC6-4084-9CF1-0E6139529855}" srcOrd="7" destOrd="0" presId="urn:microsoft.com/office/officeart/2005/8/layout/bProcess3"/>
    <dgm:cxn modelId="{AC9ABBCB-3AF8-4AEE-BE7C-EA025FB0FA9A}" type="presParOf" srcId="{7FD6B0E5-AAC6-4084-9CF1-0E6139529855}" destId="{94794153-2C49-4860-AA40-909FECB20378}" srcOrd="0" destOrd="0" presId="urn:microsoft.com/office/officeart/2005/8/layout/bProcess3"/>
    <dgm:cxn modelId="{BE05259F-766A-4A8E-92BD-F7D4476EF90F}" type="presParOf" srcId="{9890A9A0-7043-4E5F-8939-7058A5F31FB6}" destId="{BDFE5231-9EA4-4043-BCFD-910AF29A53A0}" srcOrd="8" destOrd="0" presId="urn:microsoft.com/office/officeart/2005/8/layout/bProcess3"/>
    <dgm:cxn modelId="{089875D9-05C9-4232-BE95-F4ED112CC34E}" type="presParOf" srcId="{9890A9A0-7043-4E5F-8939-7058A5F31FB6}" destId="{D3577E16-0640-456B-8AD7-2674B190D3F8}" srcOrd="9" destOrd="0" presId="urn:microsoft.com/office/officeart/2005/8/layout/bProcess3"/>
    <dgm:cxn modelId="{3A31C5D1-B565-4C9F-9DE5-E0CD36E2181D}" type="presParOf" srcId="{D3577E16-0640-456B-8AD7-2674B190D3F8}" destId="{04C99337-34C3-429C-9505-D4A4A40EA56E}" srcOrd="0" destOrd="0" presId="urn:microsoft.com/office/officeart/2005/8/layout/bProcess3"/>
    <dgm:cxn modelId="{69F03AB9-4159-47C5-998F-54059FB0C0EB}" type="presParOf" srcId="{9890A9A0-7043-4E5F-8939-7058A5F31FB6}" destId="{78703D81-0EDC-4BFF-A2D2-7A8225D43B47}" srcOrd="10" destOrd="0" presId="urn:microsoft.com/office/officeart/2005/8/layout/bProcess3"/>
    <dgm:cxn modelId="{F8DC21DD-43E6-49CB-BB60-F9FFAF52F3C8}" type="presParOf" srcId="{9890A9A0-7043-4E5F-8939-7058A5F31FB6}" destId="{76B9CC8A-B0B8-41D6-B223-07D3AC4E1535}" srcOrd="11" destOrd="0" presId="urn:microsoft.com/office/officeart/2005/8/layout/bProcess3"/>
    <dgm:cxn modelId="{FB163B37-315F-479A-BCE5-BED05613FFED}" type="presParOf" srcId="{76B9CC8A-B0B8-41D6-B223-07D3AC4E1535}" destId="{145B8B8C-353A-4340-9CC2-3118403A5C29}" srcOrd="0" destOrd="0" presId="urn:microsoft.com/office/officeart/2005/8/layout/bProcess3"/>
    <dgm:cxn modelId="{68F0A44B-7D17-494A-9BF2-D9AE073FB9B1}" type="presParOf" srcId="{9890A9A0-7043-4E5F-8939-7058A5F31FB6}" destId="{A0069A8B-C0D9-4460-A169-F3E1F75B01D7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4A140-37A5-4FDB-95F4-A8338A4214CD}">
      <dsp:nvSpPr>
        <dsp:cNvPr id="0" name=""/>
        <dsp:cNvSpPr/>
      </dsp:nvSpPr>
      <dsp:spPr>
        <a:xfrm>
          <a:off x="2588849" y="828305"/>
          <a:ext cx="5575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603"/>
              </a:moveTo>
              <a:lnTo>
                <a:pt x="295858" y="49603"/>
              </a:lnTo>
              <a:lnTo>
                <a:pt x="295858" y="45720"/>
              </a:lnTo>
              <a:lnTo>
                <a:pt x="557516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52904" y="870996"/>
        <a:ext cx="29406" cy="6057"/>
      </dsp:txXfrm>
    </dsp:sp>
    <dsp:sp modelId="{E6EDCFD3-A7AE-48A4-AD63-5E69B3D3B48A}">
      <dsp:nvSpPr>
        <dsp:cNvPr id="0" name=""/>
        <dsp:cNvSpPr/>
      </dsp:nvSpPr>
      <dsp:spPr>
        <a:xfrm>
          <a:off x="795515" y="615711"/>
          <a:ext cx="1795133" cy="524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input</a:t>
          </a:r>
          <a:endParaRPr lang="en-IN" sz="1400" b="1" kern="1200" dirty="0"/>
        </a:p>
      </dsp:txBody>
      <dsp:txXfrm>
        <a:off x="795515" y="615711"/>
        <a:ext cx="1795133" cy="524394"/>
      </dsp:txXfrm>
    </dsp:sp>
    <dsp:sp modelId="{914E6DDF-BB0E-422C-A2D9-042044C8F6F0}">
      <dsp:nvSpPr>
        <dsp:cNvPr id="0" name=""/>
        <dsp:cNvSpPr/>
      </dsp:nvSpPr>
      <dsp:spPr>
        <a:xfrm>
          <a:off x="6390819" y="828305"/>
          <a:ext cx="5916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908" y="45720"/>
              </a:lnTo>
              <a:lnTo>
                <a:pt x="312908" y="49603"/>
              </a:lnTo>
              <a:lnTo>
                <a:pt x="591616" y="49603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671072" y="870996"/>
        <a:ext cx="31111" cy="6057"/>
      </dsp:txXfrm>
    </dsp:sp>
    <dsp:sp modelId="{D299C842-80F4-45AD-8A10-406E6A60FFAF}">
      <dsp:nvSpPr>
        <dsp:cNvPr id="0" name=""/>
        <dsp:cNvSpPr/>
      </dsp:nvSpPr>
      <dsp:spPr>
        <a:xfrm>
          <a:off x="3178765" y="57019"/>
          <a:ext cx="3213853" cy="163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sng" kern="1200" dirty="0"/>
            <a:t>Data Ingestion Layer</a:t>
          </a:r>
          <a:r>
            <a:rPr lang="en-IN" sz="1400" kern="1200" dirty="0"/>
            <a:t>
 Manual Entry (Text Area)
  Wikipedia Integration (API Call)
 File Upload (PDF/TXT Parsing)</a:t>
          </a:r>
        </a:p>
      </dsp:txBody>
      <dsp:txXfrm>
        <a:off x="3178765" y="57019"/>
        <a:ext cx="3213853" cy="1634012"/>
      </dsp:txXfrm>
    </dsp:sp>
    <dsp:sp modelId="{333D530E-CC09-4494-94D1-733306E26CD1}">
      <dsp:nvSpPr>
        <dsp:cNvPr id="0" name=""/>
        <dsp:cNvSpPr/>
      </dsp:nvSpPr>
      <dsp:spPr>
        <a:xfrm>
          <a:off x="2111094" y="1747975"/>
          <a:ext cx="6848758" cy="934919"/>
        </a:xfrm>
        <a:custGeom>
          <a:avLst/>
          <a:gdLst/>
          <a:ahLst/>
          <a:cxnLst/>
          <a:rect l="0" t="0" r="0" b="0"/>
          <a:pathLst>
            <a:path>
              <a:moveTo>
                <a:pt x="6848758" y="0"/>
              </a:moveTo>
              <a:lnTo>
                <a:pt x="6848758" y="484559"/>
              </a:lnTo>
              <a:lnTo>
                <a:pt x="0" y="484559"/>
              </a:lnTo>
              <a:lnTo>
                <a:pt x="0" y="934919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362562" y="2212405"/>
        <a:ext cx="345824" cy="6057"/>
      </dsp:txXfrm>
    </dsp:sp>
    <dsp:sp modelId="{7BBC0BB7-3E99-44E0-8F78-F73D0A858EBD}">
      <dsp:nvSpPr>
        <dsp:cNvPr id="0" name=""/>
        <dsp:cNvSpPr/>
      </dsp:nvSpPr>
      <dsp:spPr>
        <a:xfrm>
          <a:off x="7014835" y="6043"/>
          <a:ext cx="3890035" cy="174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sng" kern="1200" dirty="0"/>
            <a:t>Data Storage Layer</a:t>
          </a:r>
          <a:r>
            <a:rPr lang="en-IN" sz="1400" kern="1200" dirty="0"/>
            <a:t>
  SQLite Database (Persistent Storage: Titles, Content, Tags)
 FAISS Index (Semantic Search: Vector Embeddings)
  TF-IDF Matrix</a:t>
          </a:r>
        </a:p>
      </dsp:txBody>
      <dsp:txXfrm>
        <a:off x="7014835" y="6043"/>
        <a:ext cx="3890035" cy="1743731"/>
      </dsp:txXfrm>
    </dsp:sp>
    <dsp:sp modelId="{7FD6B0E5-AAC6-4084-9CF1-0E6139529855}">
      <dsp:nvSpPr>
        <dsp:cNvPr id="0" name=""/>
        <dsp:cNvSpPr/>
      </dsp:nvSpPr>
      <dsp:spPr>
        <a:xfrm>
          <a:off x="3424873" y="3406437"/>
          <a:ext cx="574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4566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97027" y="3449128"/>
        <a:ext cx="30258" cy="6057"/>
      </dsp:txXfrm>
    </dsp:sp>
    <dsp:sp modelId="{97BF4198-2883-4DE2-BFE3-BD590DF77E76}">
      <dsp:nvSpPr>
        <dsp:cNvPr id="0" name=""/>
        <dsp:cNvSpPr/>
      </dsp:nvSpPr>
      <dsp:spPr>
        <a:xfrm>
          <a:off x="795515" y="2715294"/>
          <a:ext cx="2631157" cy="14737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u="sng" kern="1200" dirty="0"/>
            <a:t>Embedding Generation Layer</a:t>
          </a:r>
          <a:r>
            <a:rPr lang="en-IN" sz="1400" kern="1200" dirty="0"/>
            <a:t>
 </a:t>
          </a:r>
          <a:r>
            <a:rPr lang="en-IN" sz="1400" kern="1200" dirty="0" err="1"/>
            <a:t>SentenceTransformer</a:t>
          </a:r>
          <a:r>
            <a:rPr lang="en-IN" sz="1400" kern="1200" dirty="0"/>
            <a:t> (`all-MiniLM-L6-v2`)
   Normalization (Cosine Similarity for FAISS)</a:t>
          </a:r>
        </a:p>
      </dsp:txBody>
      <dsp:txXfrm>
        <a:off x="795515" y="2715294"/>
        <a:ext cx="2631157" cy="1473727"/>
      </dsp:txXfrm>
    </dsp:sp>
    <dsp:sp modelId="{D3577E16-0640-456B-8AD7-2674B190D3F8}">
      <dsp:nvSpPr>
        <dsp:cNvPr id="0" name=""/>
        <dsp:cNvSpPr/>
      </dsp:nvSpPr>
      <dsp:spPr>
        <a:xfrm>
          <a:off x="7410682" y="3406437"/>
          <a:ext cx="574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4566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82836" y="3449128"/>
        <a:ext cx="30258" cy="6057"/>
      </dsp:txXfrm>
    </dsp:sp>
    <dsp:sp modelId="{BDFE5231-9EA4-4043-BCFD-910AF29A53A0}">
      <dsp:nvSpPr>
        <dsp:cNvPr id="0" name=""/>
        <dsp:cNvSpPr/>
      </dsp:nvSpPr>
      <dsp:spPr>
        <a:xfrm>
          <a:off x="4031839" y="2354941"/>
          <a:ext cx="3380642" cy="21944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sng" kern="1200" dirty="0"/>
            <a:t>Search &amp; Retrieval Layer</a:t>
          </a:r>
          <a:r>
            <a:rPr lang="en-IN" sz="1400" kern="1200" dirty="0"/>
            <a:t>
 Hybrid Search (FAISS + TF-IDF)
   FAISS: Semantic Similarity Search
 TF-IDF: Exact Keyword Matching
 Cross-Encoder Re-Ranking (`cross-encoder/ms-marco-MiniLM-L-6-v2`)
        Scores Query-Context Pairs
 Prioritizes Most Relevant Contexts</a:t>
          </a:r>
        </a:p>
      </dsp:txBody>
      <dsp:txXfrm>
        <a:off x="4031839" y="2354941"/>
        <a:ext cx="3380642" cy="2194432"/>
      </dsp:txXfrm>
    </dsp:sp>
    <dsp:sp modelId="{76B9CC8A-B0B8-41D6-B223-07D3AC4E1535}">
      <dsp:nvSpPr>
        <dsp:cNvPr id="0" name=""/>
        <dsp:cNvSpPr/>
      </dsp:nvSpPr>
      <dsp:spPr>
        <a:xfrm>
          <a:off x="2111094" y="4239705"/>
          <a:ext cx="7222133" cy="882435"/>
        </a:xfrm>
        <a:custGeom>
          <a:avLst/>
          <a:gdLst/>
          <a:ahLst/>
          <a:cxnLst/>
          <a:rect l="0" t="0" r="0" b="0"/>
          <a:pathLst>
            <a:path>
              <a:moveTo>
                <a:pt x="7222133" y="0"/>
              </a:moveTo>
              <a:lnTo>
                <a:pt x="7222133" y="458317"/>
              </a:lnTo>
              <a:lnTo>
                <a:pt x="0" y="458317"/>
              </a:lnTo>
              <a:lnTo>
                <a:pt x="0" y="882435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40170" y="4677893"/>
        <a:ext cx="363980" cy="6057"/>
      </dsp:txXfrm>
    </dsp:sp>
    <dsp:sp modelId="{78703D81-0EDC-4BFF-A2D2-7A8225D43B47}">
      <dsp:nvSpPr>
        <dsp:cNvPr id="0" name=""/>
        <dsp:cNvSpPr/>
      </dsp:nvSpPr>
      <dsp:spPr>
        <a:xfrm>
          <a:off x="8017649" y="2662810"/>
          <a:ext cx="2631157" cy="1578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u="sng" kern="1200" dirty="0"/>
            <a:t>Answer Generation Layer</a:t>
          </a:r>
          <a:r>
            <a:rPr lang="en-IN" sz="1400" kern="1200" dirty="0"/>
            <a:t>
 FLAN-T5-Large (Generative Model)
   Combines Retrieved Contexts
   Generates Detailed Answers</a:t>
          </a:r>
        </a:p>
      </dsp:txBody>
      <dsp:txXfrm>
        <a:off x="8017649" y="2662810"/>
        <a:ext cx="2631157" cy="1578694"/>
      </dsp:txXfrm>
    </dsp:sp>
    <dsp:sp modelId="{A0069A8B-C0D9-4460-A169-F3E1F75B01D7}">
      <dsp:nvSpPr>
        <dsp:cNvPr id="0" name=""/>
        <dsp:cNvSpPr/>
      </dsp:nvSpPr>
      <dsp:spPr>
        <a:xfrm>
          <a:off x="795515" y="5154540"/>
          <a:ext cx="2631157" cy="904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 dirty="0"/>
            <a:t>Output Layer</a:t>
          </a:r>
          <a:r>
            <a:rPr lang="en-US" sz="1400" kern="1200" dirty="0"/>
            <a:t>
   Display Answer to User (</a:t>
          </a:r>
          <a:r>
            <a:rPr lang="en-US" sz="1400" kern="1200" dirty="0" err="1"/>
            <a:t>Streamlit</a:t>
          </a:r>
          <a:r>
            <a:rPr lang="en-US" sz="1400" kern="1200" dirty="0"/>
            <a:t> Interface)</a:t>
          </a:r>
          <a:endParaRPr lang="en-IN" sz="1400" kern="1200" dirty="0"/>
        </a:p>
      </dsp:txBody>
      <dsp:txXfrm>
        <a:off x="795515" y="5154540"/>
        <a:ext cx="2631157" cy="904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83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46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81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2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23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3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0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20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4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4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1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0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322C1-6C86-4AD6-9E92-94473BC7B170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411C5F-0301-45E7-A7CD-5EB7C43C2C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1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EE4D-190A-4DE2-FC41-3521ED257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232" y="811708"/>
            <a:ext cx="8664403" cy="1646302"/>
          </a:xfrm>
        </p:spPr>
        <p:txBody>
          <a:bodyPr/>
          <a:lstStyle/>
          <a:p>
            <a:r>
              <a:rPr lang="en-IN" dirty="0" err="1">
                <a:latin typeface="+mn-lt"/>
              </a:rPr>
              <a:t>Nuera</a:t>
            </a:r>
            <a:r>
              <a:rPr lang="en-IN" dirty="0">
                <a:latin typeface="+mn-lt"/>
              </a:rPr>
              <a:t>-AI: The Cognitive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8E2FF-6154-16C0-2764-15EAD48AB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00" y="2713703"/>
            <a:ext cx="10995905" cy="4144297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</a:rPr>
              <a:t>An Interactive Research Assistant for Knowledge Management and Retrieval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VIVEK R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AI/ML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PG DIPLOMA 2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7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3CE656-0381-3598-9047-036713A6036C}"/>
              </a:ext>
            </a:extLst>
          </p:cNvPr>
          <p:cNvSpPr txBox="1"/>
          <p:nvPr/>
        </p:nvSpPr>
        <p:spPr>
          <a:xfrm>
            <a:off x="265471" y="485062"/>
            <a:ext cx="1192652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u="sng" dirty="0"/>
          </a:p>
          <a:p>
            <a:r>
              <a:rPr lang="en-IN" b="1" u="sng" dirty="0"/>
              <a:t>Multi-Language Support : </a:t>
            </a:r>
            <a:r>
              <a:rPr lang="en-IN" dirty="0"/>
              <a:t>Add multilingual embeddings (e.g., paraphrase-multilingual-MiniLM-L12-v2) to support queries in multiple languages, making the system globally accessible.</a:t>
            </a:r>
          </a:p>
          <a:p>
            <a:endParaRPr lang="en-IN" dirty="0"/>
          </a:p>
          <a:p>
            <a:endParaRPr lang="en-IN" b="1" u="sng" dirty="0"/>
          </a:p>
          <a:p>
            <a:r>
              <a:rPr lang="en-IN" b="1" u="sng" dirty="0"/>
              <a:t>Cloud Deployment : </a:t>
            </a:r>
            <a:r>
              <a:rPr lang="en-IN" dirty="0"/>
              <a:t>Migrate to cloud platforms like AWS or Google Cloud for better scalability, enabling real-time access and handling larger datasets efficiently.</a:t>
            </a:r>
          </a:p>
          <a:p>
            <a:endParaRPr lang="en-IN" dirty="0"/>
          </a:p>
          <a:p>
            <a:endParaRPr lang="en-IN" b="1" u="sng" dirty="0"/>
          </a:p>
          <a:p>
            <a:r>
              <a:rPr lang="en-IN" b="1" u="sng" dirty="0"/>
              <a:t>Domain-Specific Embeddings : </a:t>
            </a:r>
            <a:r>
              <a:rPr lang="en-IN" dirty="0"/>
              <a:t>Fine-tune embeddings for specialized fields like math, physics, chemistry, and medicine to improve accuracy for niche use cases.</a:t>
            </a:r>
          </a:p>
          <a:p>
            <a:endParaRPr lang="en-IN" dirty="0"/>
          </a:p>
          <a:p>
            <a:endParaRPr lang="en-IN" b="1" u="sng" dirty="0"/>
          </a:p>
          <a:p>
            <a:r>
              <a:rPr lang="en-IN" b="1" u="sng" dirty="0"/>
              <a:t>Metadata Filtering : </a:t>
            </a:r>
            <a:r>
              <a:rPr lang="en-IN" dirty="0"/>
              <a:t>Introduce advanced filtering by tags, date, or domain, allowing users to narrow down searches for more precise and relevant results.</a:t>
            </a:r>
          </a:p>
          <a:p>
            <a:endParaRPr lang="en-IN" dirty="0"/>
          </a:p>
          <a:p>
            <a:endParaRPr lang="en-IN" b="1" u="sng" dirty="0"/>
          </a:p>
          <a:p>
            <a:r>
              <a:rPr lang="en-IN" b="1" u="sng" dirty="0"/>
              <a:t>Enhanced Security : </a:t>
            </a:r>
            <a:r>
              <a:rPr lang="en-IN" dirty="0"/>
              <a:t>Add authentication, role-based access control (RBAC), and data encryption to secure sensitive information and ensure privacy compliance.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3979D-61A3-8895-A2FD-4303BE20C74B}"/>
              </a:ext>
            </a:extLst>
          </p:cNvPr>
          <p:cNvSpPr txBox="1"/>
          <p:nvPr/>
        </p:nvSpPr>
        <p:spPr>
          <a:xfrm>
            <a:off x="265471" y="115730"/>
            <a:ext cx="613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u="sng" dirty="0">
                <a:latin typeface="system-ui"/>
              </a:rPr>
              <a:t>FUTURE ENCHANCEMENTS</a:t>
            </a:r>
            <a:endParaRPr lang="en-US" sz="1800" b="1" i="0" u="sng" dirty="0">
              <a:effectLst/>
              <a:latin typeface="system-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E7099-234F-772A-7711-C328DD1C0C32}"/>
              </a:ext>
            </a:extLst>
          </p:cNvPr>
          <p:cNvSpPr txBox="1"/>
          <p:nvPr/>
        </p:nvSpPr>
        <p:spPr>
          <a:xfrm>
            <a:off x="265471" y="5103674"/>
            <a:ext cx="120150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b="1" u="sng" dirty="0"/>
          </a:p>
          <a:p>
            <a:endParaRPr lang="en-IN" b="1" u="sng" dirty="0"/>
          </a:p>
          <a:p>
            <a:endParaRPr lang="en-IN" b="1" u="sng" dirty="0"/>
          </a:p>
          <a:p>
            <a:r>
              <a:rPr lang="en-IN" b="1" u="sng" dirty="0"/>
              <a:t>Reasoning and Problem Solving : </a:t>
            </a:r>
            <a:r>
              <a:rPr lang="en-IN" dirty="0"/>
              <a:t>Enable the system to solve math, physics, and chemistry problems with step-by-step explanations. Handle reasoning questions using advanced AI models like GPT-4 or </a:t>
            </a:r>
            <a:r>
              <a:rPr lang="en-IN" dirty="0" err="1"/>
              <a:t>PaLM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1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0BC10-111C-1A09-BC14-7658358CADA7}"/>
              </a:ext>
            </a:extLst>
          </p:cNvPr>
          <p:cNvSpPr txBox="1"/>
          <p:nvPr/>
        </p:nvSpPr>
        <p:spPr>
          <a:xfrm>
            <a:off x="0" y="930442"/>
            <a:ext cx="119461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Nuera</a:t>
            </a:r>
            <a:r>
              <a:rPr lang="en-IN" dirty="0"/>
              <a:t>-AI successfully addresses the inefficiencies of traditional knowledge management systems by combining advanced AI technologies like semantic search (FAISS), keyword search (TF-IDF), and generative models (FLAN-T5-large).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system retrieves accurate, context-aware answers through hybrid search and Cross-Encoder re-ranking, solving challenges like ambiguous queries and irrelevant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enabling efficient storage, retrieval, and query of research material, </a:t>
            </a:r>
            <a:r>
              <a:rPr lang="en-IN" dirty="0" err="1"/>
              <a:t>Nuera</a:t>
            </a:r>
            <a:r>
              <a:rPr lang="en-IN" dirty="0"/>
              <a:t>-AI overcomes the limitations of fragmented tools and traditional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bridges the gap between generic AI models and personalized knowledge bases, empowering users to manage their own datasets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intuitive </a:t>
            </a:r>
            <a:r>
              <a:rPr lang="en-IN" dirty="0" err="1"/>
              <a:t>Streamlit</a:t>
            </a:r>
            <a:r>
              <a:rPr lang="en-IN" dirty="0"/>
              <a:t> interface simplifies workflows for academics, professionals, and individuals, saving time and effort in research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modular architecture ensures scalability, allowing the system to grow with user needs and handle larger datasets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Planned enhancements like multi-language support, domain-specific embeddings, and reasoning capabilities will expand </a:t>
            </a:r>
            <a:r>
              <a:rPr lang="en-IN" dirty="0" err="1"/>
              <a:t>Nuera</a:t>
            </a:r>
            <a:r>
              <a:rPr lang="en-IN" dirty="0"/>
              <a:t>-AI’s usability in education, research, and professional domains.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2731-D8C0-0DF4-130F-7A09E89F3681}"/>
              </a:ext>
            </a:extLst>
          </p:cNvPr>
          <p:cNvSpPr txBox="1"/>
          <p:nvPr/>
        </p:nvSpPr>
        <p:spPr>
          <a:xfrm>
            <a:off x="324465" y="387580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CONCLUSION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19214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78671-BE1D-9578-C42E-78178621FE68}"/>
              </a:ext>
            </a:extLst>
          </p:cNvPr>
          <p:cNvSpPr txBox="1"/>
          <p:nvPr/>
        </p:nvSpPr>
        <p:spPr>
          <a:xfrm>
            <a:off x="294967" y="359159"/>
            <a:ext cx="116020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Cloud deployment and real-time updates will further improve accessibility and keep the knowledge base current.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Nuera</a:t>
            </a:r>
            <a:r>
              <a:rPr lang="en-IN" dirty="0"/>
              <a:t>-AI demonstrates the power of combining modern AI techniques with a user-centric design to create a versatile, scalable, and impactful solution for knowledge management and retrieval.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addressing the challenges outlined in the problem statement, it offers a robust foundation for future advancements in AI-powered research assistance.</a:t>
            </a:r>
          </a:p>
        </p:txBody>
      </p:sp>
    </p:spTree>
    <p:extLst>
      <p:ext uri="{BB962C8B-B14F-4D97-AF65-F5344CB8AC3E}">
        <p14:creationId xmlns:p14="http://schemas.microsoft.com/office/powerpoint/2010/main" val="309945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85B1BE-CFD9-2245-E675-233710B00183}"/>
              </a:ext>
            </a:extLst>
          </p:cNvPr>
          <p:cNvSpPr txBox="1"/>
          <p:nvPr/>
        </p:nvSpPr>
        <p:spPr>
          <a:xfrm>
            <a:off x="4198374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6494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D340B-3E0B-438E-1499-72AE1E522994}"/>
              </a:ext>
            </a:extLst>
          </p:cNvPr>
          <p:cNvSpPr txBox="1"/>
          <p:nvPr/>
        </p:nvSpPr>
        <p:spPr>
          <a:xfrm>
            <a:off x="570270" y="776748"/>
            <a:ext cx="1318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OBJECTIVE</a:t>
            </a:r>
            <a:endParaRPr lang="en-IN" sz="20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97104-FAD7-AAAD-3115-C7044C26B870}"/>
              </a:ext>
            </a:extLst>
          </p:cNvPr>
          <p:cNvSpPr txBox="1"/>
          <p:nvPr/>
        </p:nvSpPr>
        <p:spPr>
          <a:xfrm>
            <a:off x="570270" y="643897"/>
            <a:ext cx="107073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To create an interactive research assistant for efficient knowledge management and retrieval.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To combine semantic search (FAISS) and keyword search (TF-IDF) for accurate context retrieval.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To generate detailed, context-aware answers using FLAN-T5-large.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To provide a user-friendly interface for adding, managing, and querying research material.</a:t>
            </a:r>
          </a:p>
          <a:p>
            <a:pPr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To design a modular system that is scalable and adaptable for future enhancements.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BA4A1-EA0B-272A-661E-0BB2CCC1F951}"/>
              </a:ext>
            </a:extLst>
          </p:cNvPr>
          <p:cNvSpPr txBox="1"/>
          <p:nvPr/>
        </p:nvSpPr>
        <p:spPr>
          <a:xfrm>
            <a:off x="570270" y="3813446"/>
            <a:ext cx="10844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791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98BF20-A1CD-A456-8C1F-A7AEB77CA98D}"/>
              </a:ext>
            </a:extLst>
          </p:cNvPr>
          <p:cNvSpPr txBox="1"/>
          <p:nvPr/>
        </p:nvSpPr>
        <p:spPr>
          <a:xfrm>
            <a:off x="511277" y="385277"/>
            <a:ext cx="11169446" cy="6255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PROBLEM STATEMENT</a:t>
            </a:r>
          </a:p>
          <a:p>
            <a:endParaRPr lang="en-IN" sz="1800" b="1" u="sng" dirty="0"/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Inefficient Knowledge Retrieval </a:t>
            </a:r>
            <a:r>
              <a:rPr lang="en-US" b="0" i="0" dirty="0">
                <a:effectLst/>
              </a:rPr>
              <a:t>: Traditional search methods struggle to retrieve semantically relevant information, especially in large datasets.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Ambiguity in Queries </a:t>
            </a:r>
            <a:r>
              <a:rPr lang="en-US" b="0" i="0" dirty="0">
                <a:effectLst/>
              </a:rPr>
              <a:t>: Users often face challenges when queries are paraphrased or lack exact keyword matches.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Lack of Personalization </a:t>
            </a:r>
            <a:r>
              <a:rPr lang="en-US" b="0" i="0" dirty="0">
                <a:effectLst/>
              </a:rPr>
              <a:t>: Generic AI models (e.g., GPT-3) cannot incorporate user-specific knowledge bases, limiting their effectiveness for personalized queries.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Fragmented Tools </a:t>
            </a:r>
            <a:r>
              <a:rPr lang="en-US" b="0" i="0" dirty="0">
                <a:effectLst/>
              </a:rPr>
              <a:t>: Existing solutions either focus on structured databases or AI-powered models but rarely combine both for hybrid search and retrieval.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Scalability Issues </a:t>
            </a:r>
            <a:r>
              <a:rPr lang="en-US" b="0" i="0" dirty="0">
                <a:effectLst/>
              </a:rPr>
              <a:t>: As datasets grow, traditional databases and search methods become inefficient, requiring advanced indexing and retrieval techniques.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Irrelevant Results </a:t>
            </a:r>
            <a:r>
              <a:rPr lang="en-US" b="0" i="0" dirty="0">
                <a:effectLst/>
              </a:rPr>
              <a:t>: Many systems fail to prioritize contextually relevant results, leading to inaccurate or unrelated answers.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Time-Consuming Workflows </a:t>
            </a:r>
            <a:r>
              <a:rPr lang="en-US" b="0" i="0" dirty="0">
                <a:effectLst/>
              </a:rPr>
              <a:t>: Researchers and professionals waste significant time manually sifting through data to find relevant information.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640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A3BEC-35CA-E117-C5C2-52FE6C0D829E}"/>
              </a:ext>
            </a:extLst>
          </p:cNvPr>
          <p:cNvSpPr txBox="1"/>
          <p:nvPr/>
        </p:nvSpPr>
        <p:spPr>
          <a:xfrm>
            <a:off x="599767" y="216310"/>
            <a:ext cx="460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SYSTEM ARCHITECTURE</a:t>
            </a:r>
            <a:endParaRPr lang="en-IN" sz="2000" b="1" u="sng" dirty="0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C59C6D9-2748-AB01-29B9-A807B8B97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680661"/>
              </p:ext>
            </p:extLst>
          </p:nvPr>
        </p:nvGraphicFramePr>
        <p:xfrm>
          <a:off x="245806" y="616420"/>
          <a:ext cx="11700387" cy="6064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64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33421B2-1D7B-B999-19B7-B0CAB0BA9C93}"/>
              </a:ext>
            </a:extLst>
          </p:cNvPr>
          <p:cNvSpPr txBox="1"/>
          <p:nvPr/>
        </p:nvSpPr>
        <p:spPr>
          <a:xfrm>
            <a:off x="368710" y="89612"/>
            <a:ext cx="1145458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u="sng" dirty="0"/>
              <a:t>User Interaction Layer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Manual Entry: Add text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Wikipedia Integration: Fetch summaries via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File Upload: Parse PDF/TXT files for bulk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Query Interface : Chat-based input for natural language queries.</a:t>
            </a:r>
          </a:p>
          <a:p>
            <a:r>
              <a:rPr lang="en-IN" dirty="0"/>
              <a:t>     Real-time feedback on contexts and answers.</a:t>
            </a:r>
          </a:p>
          <a:p>
            <a:endParaRPr lang="en-IN" dirty="0"/>
          </a:p>
          <a:p>
            <a:r>
              <a:rPr lang="en-IN" b="1" u="sng" dirty="0"/>
              <a:t>2. Data Storage Layer</a:t>
            </a:r>
          </a:p>
          <a:p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SQLite Database : Persistent storage for titles, content, tags, and metadata.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FAISS Index : Semantic search using </a:t>
            </a:r>
            <a:r>
              <a:rPr lang="en-IN" dirty="0" err="1"/>
              <a:t>SentenceTransformer</a:t>
            </a:r>
            <a:r>
              <a:rPr lang="en-IN" dirty="0"/>
              <a:t> embeddings.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TF-IDF Matrix : Keyword search for exact term matching.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u="sng" dirty="0"/>
              <a:t>3. Embedding Generation Layer</a:t>
            </a:r>
          </a:p>
          <a:p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SentenceTransformer</a:t>
            </a:r>
            <a:r>
              <a:rPr lang="en-IN" dirty="0"/>
              <a:t> : Model: all-MiniLM-L6-v2 for dense embeddings.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Normalization : Cosine similarity for FAISS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u="sng" dirty="0"/>
              <a:t>4. Search &amp; Retrieval Layer</a:t>
            </a:r>
          </a:p>
          <a:p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Hybrid Search : Combines FAISS (semantic) + TF-IDF (keyword) for top-k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Cross-Encoder Re-Ranking : Model: cross-encoder/ms-marco-MiniLM-L-6-v2.</a:t>
            </a:r>
          </a:p>
          <a:p>
            <a:r>
              <a:rPr lang="en-IN" dirty="0"/>
              <a:t>     Prioritizes most relevant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96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800C7-2D1B-8F3A-68C8-4EB9F60DE9C1}"/>
              </a:ext>
            </a:extLst>
          </p:cNvPr>
          <p:cNvSpPr txBox="1"/>
          <p:nvPr/>
        </p:nvSpPr>
        <p:spPr>
          <a:xfrm>
            <a:off x="580104" y="3296326"/>
            <a:ext cx="1046152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 i="0" u="sng" dirty="0">
                <a:effectLst/>
              </a:rPr>
              <a:t>ADVANTAGES OF THE ARCHITECTURE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Modularity : Each component is independent, allowing easy upgrades or replacements.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Scalability : FAISS and SQLite support large datasets, and the design allows future cloud deployment.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Accuracy : Hybrid search and re-ranking ensure high-quality results.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Flexibility : Supports diverse input methods and query types.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C2460-6E50-B166-36FC-53B37487D7AF}"/>
              </a:ext>
            </a:extLst>
          </p:cNvPr>
          <p:cNvSpPr txBox="1"/>
          <p:nvPr/>
        </p:nvSpPr>
        <p:spPr>
          <a:xfrm>
            <a:off x="580104" y="314632"/>
            <a:ext cx="102452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5. Answer Generation Layer</a:t>
            </a:r>
          </a:p>
          <a:p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FLAN-T5-Large : Generates detailed, context-aware answers.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Prompt Engineering : Custom prompts ensure concise, query-aligned responses.</a:t>
            </a:r>
          </a:p>
          <a:p>
            <a:endParaRPr lang="en-IN" dirty="0"/>
          </a:p>
          <a:p>
            <a:r>
              <a:rPr lang="en-IN" b="1" u="sng" dirty="0"/>
              <a:t>6. Feedback &amp; Debugging Layer</a:t>
            </a:r>
          </a:p>
          <a:p>
            <a:endParaRPr lang="en-IN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Debug Logs : Logs retrieved contexts and scores for transparency.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Error Handling : Graceful fallbacks (e.g., "I don't have enough information to answer this.").</a:t>
            </a:r>
          </a:p>
        </p:txBody>
      </p:sp>
    </p:spTree>
    <p:extLst>
      <p:ext uri="{BB962C8B-B14F-4D97-AF65-F5344CB8AC3E}">
        <p14:creationId xmlns:p14="http://schemas.microsoft.com/office/powerpoint/2010/main" val="22233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8BB73-1916-3CD5-F6F8-E16818B2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19" y="174916"/>
            <a:ext cx="5088962" cy="3254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FB405F-2B16-C876-3EAD-9D399A322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19" y="2952270"/>
            <a:ext cx="5088962" cy="3730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AABD-8C3B-BDE1-5BD4-0E1986DE3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87" y="174916"/>
            <a:ext cx="5715180" cy="2950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A8DF8-CE79-90E5-6710-4D23F81A9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87" y="3833827"/>
            <a:ext cx="5778515" cy="2849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8012FE-0E23-E1DD-973B-E922DE88C17E}"/>
              </a:ext>
            </a:extLst>
          </p:cNvPr>
          <p:cNvSpPr txBox="1"/>
          <p:nvPr/>
        </p:nvSpPr>
        <p:spPr>
          <a:xfrm>
            <a:off x="7659329" y="3228945"/>
            <a:ext cx="3365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WEB APPLICATION INTERFACE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126994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2961B-1F8E-A804-5C6C-5AEC309BD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6" y="1264766"/>
            <a:ext cx="5935203" cy="2937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E52F52-8700-2327-0D93-0D1D68C97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7" y="4649137"/>
            <a:ext cx="5935203" cy="1292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9249FE-2FFD-C6CF-F86B-DB9272DD1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797" y="1264766"/>
            <a:ext cx="5935203" cy="2954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BDE47-3037-4607-73E9-071FD1623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88" y="4649137"/>
            <a:ext cx="5930612" cy="1281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EF3057-5E19-BBBA-086A-349D549DFF51}"/>
              </a:ext>
            </a:extLst>
          </p:cNvPr>
          <p:cNvSpPr txBox="1"/>
          <p:nvPr/>
        </p:nvSpPr>
        <p:spPr>
          <a:xfrm>
            <a:off x="5673212" y="4651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RESULT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5853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F202D-A052-105B-8739-07D3EA4FC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4" y="402101"/>
            <a:ext cx="4654836" cy="3309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DB326-CC34-0528-C112-865F4AD25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4" y="4036791"/>
            <a:ext cx="4654836" cy="2119804"/>
          </a:xfrm>
          <a:prstGeom prst="rect">
            <a:avLst/>
          </a:prstGeom>
        </p:spPr>
      </p:pic>
      <p:pic>
        <p:nvPicPr>
          <p:cNvPr id="8" name="nuera">
            <a:hlinkClick r:id="" action="ppaction://media"/>
            <a:extLst>
              <a:ext uri="{FF2B5EF4-FFF2-40B4-BE49-F238E27FC236}">
                <a16:creationId xmlns:a16="http://schemas.microsoft.com/office/drawing/2014/main" id="{4E7ABCDC-2A99-56C6-E8B9-121D841B80E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08659" y="1603521"/>
            <a:ext cx="6872392" cy="36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1073</Words>
  <Application>Microsoft Office PowerPoint</Application>
  <PresentationFormat>Widescreen</PresentationFormat>
  <Paragraphs>114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system-ui</vt:lpstr>
      <vt:lpstr>Wingdings 3</vt:lpstr>
      <vt:lpstr>Facet</vt:lpstr>
      <vt:lpstr>Nuera-AI: The Cognitive Agent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rajesh</dc:creator>
  <cp:lastModifiedBy>vivek rajesh</cp:lastModifiedBy>
  <cp:revision>4</cp:revision>
  <dcterms:created xsi:type="dcterms:W3CDTF">2025-03-14T07:14:26Z</dcterms:created>
  <dcterms:modified xsi:type="dcterms:W3CDTF">2025-03-17T05:29:30Z</dcterms:modified>
</cp:coreProperties>
</file>