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2" r:id="rId2"/>
    <p:sldId id="295" r:id="rId3"/>
    <p:sldId id="296" r:id="rId4"/>
    <p:sldId id="310" r:id="rId5"/>
    <p:sldId id="290" r:id="rId6"/>
    <p:sldId id="286" r:id="rId7"/>
    <p:sldId id="270" r:id="rId8"/>
    <p:sldId id="298" r:id="rId9"/>
    <p:sldId id="271" r:id="rId10"/>
    <p:sldId id="299" r:id="rId11"/>
    <p:sldId id="300" r:id="rId12"/>
    <p:sldId id="308" r:id="rId13"/>
    <p:sldId id="281" r:id="rId14"/>
    <p:sldId id="282" r:id="rId15"/>
    <p:sldId id="307" r:id="rId16"/>
    <p:sldId id="301" r:id="rId17"/>
    <p:sldId id="302" r:id="rId18"/>
    <p:sldId id="303" r:id="rId19"/>
    <p:sldId id="304" r:id="rId20"/>
    <p:sldId id="305" r:id="rId21"/>
    <p:sldId id="288" r:id="rId22"/>
    <p:sldId id="29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24T14:47:42.640"/>
    </inkml:context>
    <inkml:brush xml:id="br0">
      <inkml:brushProperty name="width" value="0.05" units="cm"/>
      <inkml:brushProperty name="height" value="0.05" units="cm"/>
    </inkml:brush>
  </inkml:definitions>
  <inkml:trace contextRef="#ctx0" brushRef="#br0">114 87 9818 0 0,'-25'-25'1923'0'0,"17"17"-1754"0"0,0 0 0 0 0,-1 0 1 0 0,0 1-1 0 0,0 0 1 0 0,0 1-1 0 0,-20-11 1 0 0,29 17-178 0 0,-1 0 1 0 0,1 0-1 0 0,0 0 0 0 0,0-1 1 0 0,0 1-1 0 0,0 0 0 0 0,-1 0 1 0 0,1 0-1 0 0,0 0 1 0 0,0 0-1 0 0,0 0 0 0 0,-1 0 1 0 0,1 0-1 0 0,0 0 1 0 0,0 0-1 0 0,0 0 0 0 0,-1 0 1 0 0,1 0-1 0 0,0 0 0 0 0,0 0 1 0 0,0 0-1 0 0,0 0 1 0 0,-1 1-1 0 0,1-1 0 0 0,0 0 1 0 0,0 0-1 0 0,0 0 1 0 0,0 0-1 0 0,-1 0 0 0 0,1 0 1 0 0,0 0-1 0 0,0 1 0 0 0,0-1 1 0 0,0 0-1 0 0,0 0 1 0 0,0 0-1 0 0,-1 0 0 0 0,1 0 1 0 0,0 1-1 0 0,0-1 1 0 0,0 0-1 0 0,0 0 0 0 0,0 12-469 0 0,7 12-827 0 0,13 21-2735 0 0,-11-27 37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B9A64-2336-B763-A3C5-AEE9B17D1F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FAC621-A7A2-BE0C-2513-F39CC28C10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8FC609-60CD-2419-EE19-79FCA4CAE682}"/>
              </a:ext>
            </a:extLst>
          </p:cNvPr>
          <p:cNvSpPr>
            <a:spLocks noGrp="1"/>
          </p:cNvSpPr>
          <p:nvPr>
            <p:ph type="dt" sz="half" idx="10"/>
          </p:nvPr>
        </p:nvSpPr>
        <p:spPr/>
        <p:txBody>
          <a:bodyPr/>
          <a:lstStyle/>
          <a:p>
            <a:fld id="{4CD80569-DC7C-406F-851A-D889D66495AD}" type="datetimeFigureOut">
              <a:rPr lang="en-US" smtClean="0"/>
              <a:t>4/27/2023</a:t>
            </a:fld>
            <a:endParaRPr lang="en-US"/>
          </a:p>
        </p:txBody>
      </p:sp>
      <p:sp>
        <p:nvSpPr>
          <p:cNvPr id="5" name="Footer Placeholder 4">
            <a:extLst>
              <a:ext uri="{FF2B5EF4-FFF2-40B4-BE49-F238E27FC236}">
                <a16:creationId xmlns:a16="http://schemas.microsoft.com/office/drawing/2014/main" id="{4F03DB9B-1A60-0CB8-372D-4147ECC5A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9EE01-D2E0-0ED1-C4B6-BC7506940051}"/>
              </a:ext>
            </a:extLst>
          </p:cNvPr>
          <p:cNvSpPr>
            <a:spLocks noGrp="1"/>
          </p:cNvSpPr>
          <p:nvPr>
            <p:ph type="sldNum" sz="quarter" idx="12"/>
          </p:nvPr>
        </p:nvSpPr>
        <p:spPr/>
        <p:txBody>
          <a:bodyPr/>
          <a:lstStyle/>
          <a:p>
            <a:fld id="{58973D66-28FA-4BC7-B9B5-CE924410C66B}" type="slidenum">
              <a:rPr lang="en-US" smtClean="0"/>
              <a:t>‹#›</a:t>
            </a:fld>
            <a:endParaRPr lang="en-US"/>
          </a:p>
        </p:txBody>
      </p:sp>
    </p:spTree>
    <p:extLst>
      <p:ext uri="{BB962C8B-B14F-4D97-AF65-F5344CB8AC3E}">
        <p14:creationId xmlns:p14="http://schemas.microsoft.com/office/powerpoint/2010/main" val="267341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9A67D-9D12-C838-0D9F-AF322E3E4B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801697-A4EE-2266-23BB-95A811459C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3EAE48-07A2-2597-C765-6B7A7EDB18BB}"/>
              </a:ext>
            </a:extLst>
          </p:cNvPr>
          <p:cNvSpPr>
            <a:spLocks noGrp="1"/>
          </p:cNvSpPr>
          <p:nvPr>
            <p:ph type="dt" sz="half" idx="10"/>
          </p:nvPr>
        </p:nvSpPr>
        <p:spPr/>
        <p:txBody>
          <a:bodyPr/>
          <a:lstStyle/>
          <a:p>
            <a:fld id="{4CD80569-DC7C-406F-851A-D889D66495AD}" type="datetimeFigureOut">
              <a:rPr lang="en-US" smtClean="0"/>
              <a:t>4/27/2023</a:t>
            </a:fld>
            <a:endParaRPr lang="en-US"/>
          </a:p>
        </p:txBody>
      </p:sp>
      <p:sp>
        <p:nvSpPr>
          <p:cNvPr id="5" name="Footer Placeholder 4">
            <a:extLst>
              <a:ext uri="{FF2B5EF4-FFF2-40B4-BE49-F238E27FC236}">
                <a16:creationId xmlns:a16="http://schemas.microsoft.com/office/drawing/2014/main" id="{DEAC36C2-F498-E713-9822-0C6C5ECF23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791874-992B-1777-B020-8A7E8CB677C2}"/>
              </a:ext>
            </a:extLst>
          </p:cNvPr>
          <p:cNvSpPr>
            <a:spLocks noGrp="1"/>
          </p:cNvSpPr>
          <p:nvPr>
            <p:ph type="sldNum" sz="quarter" idx="12"/>
          </p:nvPr>
        </p:nvSpPr>
        <p:spPr/>
        <p:txBody>
          <a:bodyPr/>
          <a:lstStyle/>
          <a:p>
            <a:fld id="{58973D66-28FA-4BC7-B9B5-CE924410C66B}" type="slidenum">
              <a:rPr lang="en-US" smtClean="0"/>
              <a:t>‹#›</a:t>
            </a:fld>
            <a:endParaRPr lang="en-US"/>
          </a:p>
        </p:txBody>
      </p:sp>
    </p:spTree>
    <p:extLst>
      <p:ext uri="{BB962C8B-B14F-4D97-AF65-F5344CB8AC3E}">
        <p14:creationId xmlns:p14="http://schemas.microsoft.com/office/powerpoint/2010/main" val="1768196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41BC25-BD95-966C-7EB8-96E4A5C7B1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EEBF37-0465-7769-AF1A-F20EA49890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1D2AFC-29FB-3B82-2B55-23F6CBB439F1}"/>
              </a:ext>
            </a:extLst>
          </p:cNvPr>
          <p:cNvSpPr>
            <a:spLocks noGrp="1"/>
          </p:cNvSpPr>
          <p:nvPr>
            <p:ph type="dt" sz="half" idx="10"/>
          </p:nvPr>
        </p:nvSpPr>
        <p:spPr/>
        <p:txBody>
          <a:bodyPr/>
          <a:lstStyle/>
          <a:p>
            <a:fld id="{4CD80569-DC7C-406F-851A-D889D66495AD}" type="datetimeFigureOut">
              <a:rPr lang="en-US" smtClean="0"/>
              <a:t>4/27/2023</a:t>
            </a:fld>
            <a:endParaRPr lang="en-US"/>
          </a:p>
        </p:txBody>
      </p:sp>
      <p:sp>
        <p:nvSpPr>
          <p:cNvPr id="5" name="Footer Placeholder 4">
            <a:extLst>
              <a:ext uri="{FF2B5EF4-FFF2-40B4-BE49-F238E27FC236}">
                <a16:creationId xmlns:a16="http://schemas.microsoft.com/office/drawing/2014/main" id="{13599BFE-C420-9439-0675-D3B3A7677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8D6030-9FFF-E27E-D1AB-8F70F72D88D2}"/>
              </a:ext>
            </a:extLst>
          </p:cNvPr>
          <p:cNvSpPr>
            <a:spLocks noGrp="1"/>
          </p:cNvSpPr>
          <p:nvPr>
            <p:ph type="sldNum" sz="quarter" idx="12"/>
          </p:nvPr>
        </p:nvSpPr>
        <p:spPr/>
        <p:txBody>
          <a:bodyPr/>
          <a:lstStyle/>
          <a:p>
            <a:fld id="{58973D66-28FA-4BC7-B9B5-CE924410C66B}" type="slidenum">
              <a:rPr lang="en-US" smtClean="0"/>
              <a:t>‹#›</a:t>
            </a:fld>
            <a:endParaRPr lang="en-US"/>
          </a:p>
        </p:txBody>
      </p:sp>
    </p:spTree>
    <p:extLst>
      <p:ext uri="{BB962C8B-B14F-4D97-AF65-F5344CB8AC3E}">
        <p14:creationId xmlns:p14="http://schemas.microsoft.com/office/powerpoint/2010/main" val="1064134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16E2-393A-FB26-FF87-07DFF50EBE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6EA509-CA03-DDDC-7963-D0BED01D60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9D2C1D-F8BA-21A4-09C4-4A397FAFD509}"/>
              </a:ext>
            </a:extLst>
          </p:cNvPr>
          <p:cNvSpPr>
            <a:spLocks noGrp="1"/>
          </p:cNvSpPr>
          <p:nvPr>
            <p:ph type="dt" sz="half" idx="10"/>
          </p:nvPr>
        </p:nvSpPr>
        <p:spPr/>
        <p:txBody>
          <a:bodyPr/>
          <a:lstStyle/>
          <a:p>
            <a:fld id="{4CD80569-DC7C-406F-851A-D889D66495AD}" type="datetimeFigureOut">
              <a:rPr lang="en-US" smtClean="0"/>
              <a:t>4/27/2023</a:t>
            </a:fld>
            <a:endParaRPr lang="en-US"/>
          </a:p>
        </p:txBody>
      </p:sp>
      <p:sp>
        <p:nvSpPr>
          <p:cNvPr id="5" name="Footer Placeholder 4">
            <a:extLst>
              <a:ext uri="{FF2B5EF4-FFF2-40B4-BE49-F238E27FC236}">
                <a16:creationId xmlns:a16="http://schemas.microsoft.com/office/drawing/2014/main" id="{C3A2DC2D-2022-864A-C5CD-556640AED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0363E-5D44-E72C-7B57-FF4479FAC045}"/>
              </a:ext>
            </a:extLst>
          </p:cNvPr>
          <p:cNvSpPr>
            <a:spLocks noGrp="1"/>
          </p:cNvSpPr>
          <p:nvPr>
            <p:ph type="sldNum" sz="quarter" idx="12"/>
          </p:nvPr>
        </p:nvSpPr>
        <p:spPr/>
        <p:txBody>
          <a:bodyPr/>
          <a:lstStyle/>
          <a:p>
            <a:fld id="{58973D66-28FA-4BC7-B9B5-CE924410C66B}" type="slidenum">
              <a:rPr lang="en-US" smtClean="0"/>
              <a:t>‹#›</a:t>
            </a:fld>
            <a:endParaRPr lang="en-US"/>
          </a:p>
        </p:txBody>
      </p:sp>
    </p:spTree>
    <p:extLst>
      <p:ext uri="{BB962C8B-B14F-4D97-AF65-F5344CB8AC3E}">
        <p14:creationId xmlns:p14="http://schemas.microsoft.com/office/powerpoint/2010/main" val="3789011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05EF9-E21C-547A-DB19-380ABAD973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4A908B-DC51-6292-691A-F6A9BD037B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B2F976-FA66-0AB8-71D9-B8F29525B32E}"/>
              </a:ext>
            </a:extLst>
          </p:cNvPr>
          <p:cNvSpPr>
            <a:spLocks noGrp="1"/>
          </p:cNvSpPr>
          <p:nvPr>
            <p:ph type="dt" sz="half" idx="10"/>
          </p:nvPr>
        </p:nvSpPr>
        <p:spPr/>
        <p:txBody>
          <a:bodyPr/>
          <a:lstStyle/>
          <a:p>
            <a:fld id="{4CD80569-DC7C-406F-851A-D889D66495AD}" type="datetimeFigureOut">
              <a:rPr lang="en-US" smtClean="0"/>
              <a:t>4/27/2023</a:t>
            </a:fld>
            <a:endParaRPr lang="en-US"/>
          </a:p>
        </p:txBody>
      </p:sp>
      <p:sp>
        <p:nvSpPr>
          <p:cNvPr id="5" name="Footer Placeholder 4">
            <a:extLst>
              <a:ext uri="{FF2B5EF4-FFF2-40B4-BE49-F238E27FC236}">
                <a16:creationId xmlns:a16="http://schemas.microsoft.com/office/drawing/2014/main" id="{2DE11CB8-B7C0-6E12-6E2A-E7C50A1155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67E92-DB20-9B9A-9F1C-8B262A825674}"/>
              </a:ext>
            </a:extLst>
          </p:cNvPr>
          <p:cNvSpPr>
            <a:spLocks noGrp="1"/>
          </p:cNvSpPr>
          <p:nvPr>
            <p:ph type="sldNum" sz="quarter" idx="12"/>
          </p:nvPr>
        </p:nvSpPr>
        <p:spPr/>
        <p:txBody>
          <a:bodyPr/>
          <a:lstStyle/>
          <a:p>
            <a:fld id="{58973D66-28FA-4BC7-B9B5-CE924410C66B}" type="slidenum">
              <a:rPr lang="en-US" smtClean="0"/>
              <a:t>‹#›</a:t>
            </a:fld>
            <a:endParaRPr lang="en-US"/>
          </a:p>
        </p:txBody>
      </p:sp>
    </p:spTree>
    <p:extLst>
      <p:ext uri="{BB962C8B-B14F-4D97-AF65-F5344CB8AC3E}">
        <p14:creationId xmlns:p14="http://schemas.microsoft.com/office/powerpoint/2010/main" val="3684254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E026B-80F7-EA0B-AD6C-B4FB992841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FBE623-9644-B7E2-B4A4-5888045609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C5C649-0509-0D81-9EF7-AD0D4C5D55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5CEDDA-BC78-2395-4BFE-3DBD176AC9B2}"/>
              </a:ext>
            </a:extLst>
          </p:cNvPr>
          <p:cNvSpPr>
            <a:spLocks noGrp="1"/>
          </p:cNvSpPr>
          <p:nvPr>
            <p:ph type="dt" sz="half" idx="10"/>
          </p:nvPr>
        </p:nvSpPr>
        <p:spPr/>
        <p:txBody>
          <a:bodyPr/>
          <a:lstStyle/>
          <a:p>
            <a:fld id="{4CD80569-DC7C-406F-851A-D889D66495AD}" type="datetimeFigureOut">
              <a:rPr lang="en-US" smtClean="0"/>
              <a:t>4/27/2023</a:t>
            </a:fld>
            <a:endParaRPr lang="en-US"/>
          </a:p>
        </p:txBody>
      </p:sp>
      <p:sp>
        <p:nvSpPr>
          <p:cNvPr id="6" name="Footer Placeholder 5">
            <a:extLst>
              <a:ext uri="{FF2B5EF4-FFF2-40B4-BE49-F238E27FC236}">
                <a16:creationId xmlns:a16="http://schemas.microsoft.com/office/drawing/2014/main" id="{06391D2C-FEBD-C0DC-65CB-04270C98C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C83E80-CA54-6F1A-3645-81F40D16FCF3}"/>
              </a:ext>
            </a:extLst>
          </p:cNvPr>
          <p:cNvSpPr>
            <a:spLocks noGrp="1"/>
          </p:cNvSpPr>
          <p:nvPr>
            <p:ph type="sldNum" sz="quarter" idx="12"/>
          </p:nvPr>
        </p:nvSpPr>
        <p:spPr/>
        <p:txBody>
          <a:bodyPr/>
          <a:lstStyle/>
          <a:p>
            <a:fld id="{58973D66-28FA-4BC7-B9B5-CE924410C66B}" type="slidenum">
              <a:rPr lang="en-US" smtClean="0"/>
              <a:t>‹#›</a:t>
            </a:fld>
            <a:endParaRPr lang="en-US"/>
          </a:p>
        </p:txBody>
      </p:sp>
    </p:spTree>
    <p:extLst>
      <p:ext uri="{BB962C8B-B14F-4D97-AF65-F5344CB8AC3E}">
        <p14:creationId xmlns:p14="http://schemas.microsoft.com/office/powerpoint/2010/main" val="1826536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078A-2B52-6E14-6036-F007CC1BB7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F50F72-5988-4F3D-B40D-B92CE1B0A5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2200D7-3FAD-C532-CE61-DA3E81423F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501963-A52D-2D6C-1799-DDB1162420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86FB98-EB6B-3381-B94F-FE33133DA0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984CD4-D208-0BA2-89B1-B6D6AAB47798}"/>
              </a:ext>
            </a:extLst>
          </p:cNvPr>
          <p:cNvSpPr>
            <a:spLocks noGrp="1"/>
          </p:cNvSpPr>
          <p:nvPr>
            <p:ph type="dt" sz="half" idx="10"/>
          </p:nvPr>
        </p:nvSpPr>
        <p:spPr/>
        <p:txBody>
          <a:bodyPr/>
          <a:lstStyle/>
          <a:p>
            <a:fld id="{4CD80569-DC7C-406F-851A-D889D66495AD}" type="datetimeFigureOut">
              <a:rPr lang="en-US" smtClean="0"/>
              <a:t>4/27/2023</a:t>
            </a:fld>
            <a:endParaRPr lang="en-US"/>
          </a:p>
        </p:txBody>
      </p:sp>
      <p:sp>
        <p:nvSpPr>
          <p:cNvPr id="8" name="Footer Placeholder 7">
            <a:extLst>
              <a:ext uri="{FF2B5EF4-FFF2-40B4-BE49-F238E27FC236}">
                <a16:creationId xmlns:a16="http://schemas.microsoft.com/office/drawing/2014/main" id="{0A4AB015-47CF-3AAE-4173-7FAC12DEB4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D321EE-6288-2088-FADA-0B7096272D0D}"/>
              </a:ext>
            </a:extLst>
          </p:cNvPr>
          <p:cNvSpPr>
            <a:spLocks noGrp="1"/>
          </p:cNvSpPr>
          <p:nvPr>
            <p:ph type="sldNum" sz="quarter" idx="12"/>
          </p:nvPr>
        </p:nvSpPr>
        <p:spPr/>
        <p:txBody>
          <a:bodyPr/>
          <a:lstStyle/>
          <a:p>
            <a:fld id="{58973D66-28FA-4BC7-B9B5-CE924410C66B}" type="slidenum">
              <a:rPr lang="en-US" smtClean="0"/>
              <a:t>‹#›</a:t>
            </a:fld>
            <a:endParaRPr lang="en-US"/>
          </a:p>
        </p:txBody>
      </p:sp>
    </p:spTree>
    <p:extLst>
      <p:ext uri="{BB962C8B-B14F-4D97-AF65-F5344CB8AC3E}">
        <p14:creationId xmlns:p14="http://schemas.microsoft.com/office/powerpoint/2010/main" val="4292100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C4D19-B4F3-A55B-7F9E-F6D2E76FD6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56A3FC-6CCC-F14F-FF93-EEA79B799D02}"/>
              </a:ext>
            </a:extLst>
          </p:cNvPr>
          <p:cNvSpPr>
            <a:spLocks noGrp="1"/>
          </p:cNvSpPr>
          <p:nvPr>
            <p:ph type="dt" sz="half" idx="10"/>
          </p:nvPr>
        </p:nvSpPr>
        <p:spPr/>
        <p:txBody>
          <a:bodyPr/>
          <a:lstStyle/>
          <a:p>
            <a:fld id="{4CD80569-DC7C-406F-851A-D889D66495AD}" type="datetimeFigureOut">
              <a:rPr lang="en-US" smtClean="0"/>
              <a:t>4/27/2023</a:t>
            </a:fld>
            <a:endParaRPr lang="en-US"/>
          </a:p>
        </p:txBody>
      </p:sp>
      <p:sp>
        <p:nvSpPr>
          <p:cNvPr id="4" name="Footer Placeholder 3">
            <a:extLst>
              <a:ext uri="{FF2B5EF4-FFF2-40B4-BE49-F238E27FC236}">
                <a16:creationId xmlns:a16="http://schemas.microsoft.com/office/drawing/2014/main" id="{7B277939-145E-64FD-6B00-FB4042A324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3FD14B-8330-3F0F-64F2-361AF602D924}"/>
              </a:ext>
            </a:extLst>
          </p:cNvPr>
          <p:cNvSpPr>
            <a:spLocks noGrp="1"/>
          </p:cNvSpPr>
          <p:nvPr>
            <p:ph type="sldNum" sz="quarter" idx="12"/>
          </p:nvPr>
        </p:nvSpPr>
        <p:spPr/>
        <p:txBody>
          <a:bodyPr/>
          <a:lstStyle/>
          <a:p>
            <a:fld id="{58973D66-28FA-4BC7-B9B5-CE924410C66B}" type="slidenum">
              <a:rPr lang="en-US" smtClean="0"/>
              <a:t>‹#›</a:t>
            </a:fld>
            <a:endParaRPr lang="en-US"/>
          </a:p>
        </p:txBody>
      </p:sp>
    </p:spTree>
    <p:extLst>
      <p:ext uri="{BB962C8B-B14F-4D97-AF65-F5344CB8AC3E}">
        <p14:creationId xmlns:p14="http://schemas.microsoft.com/office/powerpoint/2010/main" val="723687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091D1F-D34D-ACE3-1DE4-A49969F856DD}"/>
              </a:ext>
            </a:extLst>
          </p:cNvPr>
          <p:cNvSpPr>
            <a:spLocks noGrp="1"/>
          </p:cNvSpPr>
          <p:nvPr>
            <p:ph type="dt" sz="half" idx="10"/>
          </p:nvPr>
        </p:nvSpPr>
        <p:spPr/>
        <p:txBody>
          <a:bodyPr/>
          <a:lstStyle/>
          <a:p>
            <a:fld id="{4CD80569-DC7C-406F-851A-D889D66495AD}" type="datetimeFigureOut">
              <a:rPr lang="en-US" smtClean="0"/>
              <a:t>4/27/2023</a:t>
            </a:fld>
            <a:endParaRPr lang="en-US"/>
          </a:p>
        </p:txBody>
      </p:sp>
      <p:sp>
        <p:nvSpPr>
          <p:cNvPr id="3" name="Footer Placeholder 2">
            <a:extLst>
              <a:ext uri="{FF2B5EF4-FFF2-40B4-BE49-F238E27FC236}">
                <a16:creationId xmlns:a16="http://schemas.microsoft.com/office/drawing/2014/main" id="{6B1E7BA8-4BD3-EBE2-E38E-8B79B3604D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494371-0DC9-420B-31A7-326064E8A10D}"/>
              </a:ext>
            </a:extLst>
          </p:cNvPr>
          <p:cNvSpPr>
            <a:spLocks noGrp="1"/>
          </p:cNvSpPr>
          <p:nvPr>
            <p:ph type="sldNum" sz="quarter" idx="12"/>
          </p:nvPr>
        </p:nvSpPr>
        <p:spPr/>
        <p:txBody>
          <a:bodyPr/>
          <a:lstStyle/>
          <a:p>
            <a:fld id="{58973D66-28FA-4BC7-B9B5-CE924410C66B}" type="slidenum">
              <a:rPr lang="en-US" smtClean="0"/>
              <a:t>‹#›</a:t>
            </a:fld>
            <a:endParaRPr lang="en-US"/>
          </a:p>
        </p:txBody>
      </p:sp>
    </p:spTree>
    <p:extLst>
      <p:ext uri="{BB962C8B-B14F-4D97-AF65-F5344CB8AC3E}">
        <p14:creationId xmlns:p14="http://schemas.microsoft.com/office/powerpoint/2010/main" val="3982822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C6067-F62F-0D8C-198B-DE07F5EBA4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83739C-384E-87FA-8ADD-FAE1CD83A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F979F9-50F5-C190-C6F8-F713F7D65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CE5301-6221-C659-0429-4C686194F329}"/>
              </a:ext>
            </a:extLst>
          </p:cNvPr>
          <p:cNvSpPr>
            <a:spLocks noGrp="1"/>
          </p:cNvSpPr>
          <p:nvPr>
            <p:ph type="dt" sz="half" idx="10"/>
          </p:nvPr>
        </p:nvSpPr>
        <p:spPr/>
        <p:txBody>
          <a:bodyPr/>
          <a:lstStyle/>
          <a:p>
            <a:fld id="{4CD80569-DC7C-406F-851A-D889D66495AD}" type="datetimeFigureOut">
              <a:rPr lang="en-US" smtClean="0"/>
              <a:t>4/27/2023</a:t>
            </a:fld>
            <a:endParaRPr lang="en-US"/>
          </a:p>
        </p:txBody>
      </p:sp>
      <p:sp>
        <p:nvSpPr>
          <p:cNvPr id="6" name="Footer Placeholder 5">
            <a:extLst>
              <a:ext uri="{FF2B5EF4-FFF2-40B4-BE49-F238E27FC236}">
                <a16:creationId xmlns:a16="http://schemas.microsoft.com/office/drawing/2014/main" id="{BFFCE489-0621-C8C8-997B-A689DCB46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B8A61-70F1-B8F4-8C4C-CA62F150D8AB}"/>
              </a:ext>
            </a:extLst>
          </p:cNvPr>
          <p:cNvSpPr>
            <a:spLocks noGrp="1"/>
          </p:cNvSpPr>
          <p:nvPr>
            <p:ph type="sldNum" sz="quarter" idx="12"/>
          </p:nvPr>
        </p:nvSpPr>
        <p:spPr/>
        <p:txBody>
          <a:bodyPr/>
          <a:lstStyle/>
          <a:p>
            <a:fld id="{58973D66-28FA-4BC7-B9B5-CE924410C66B}" type="slidenum">
              <a:rPr lang="en-US" smtClean="0"/>
              <a:t>‹#›</a:t>
            </a:fld>
            <a:endParaRPr lang="en-US"/>
          </a:p>
        </p:txBody>
      </p:sp>
    </p:spTree>
    <p:extLst>
      <p:ext uri="{BB962C8B-B14F-4D97-AF65-F5344CB8AC3E}">
        <p14:creationId xmlns:p14="http://schemas.microsoft.com/office/powerpoint/2010/main" val="589572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6CCF1-42D6-5DFE-E9A4-BEDC304EB0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478B55-B103-69D0-14F8-BE289A0F53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1AFD91-FB5C-2B06-90A7-DE8817AD42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F54018-966C-5F2E-B7A4-465B2DA950E6}"/>
              </a:ext>
            </a:extLst>
          </p:cNvPr>
          <p:cNvSpPr>
            <a:spLocks noGrp="1"/>
          </p:cNvSpPr>
          <p:nvPr>
            <p:ph type="dt" sz="half" idx="10"/>
          </p:nvPr>
        </p:nvSpPr>
        <p:spPr/>
        <p:txBody>
          <a:bodyPr/>
          <a:lstStyle/>
          <a:p>
            <a:fld id="{4CD80569-DC7C-406F-851A-D889D66495AD}" type="datetimeFigureOut">
              <a:rPr lang="en-US" smtClean="0"/>
              <a:t>4/27/2023</a:t>
            </a:fld>
            <a:endParaRPr lang="en-US"/>
          </a:p>
        </p:txBody>
      </p:sp>
      <p:sp>
        <p:nvSpPr>
          <p:cNvPr id="6" name="Footer Placeholder 5">
            <a:extLst>
              <a:ext uri="{FF2B5EF4-FFF2-40B4-BE49-F238E27FC236}">
                <a16:creationId xmlns:a16="http://schemas.microsoft.com/office/drawing/2014/main" id="{9D5F8102-4A7E-A6F1-AA39-D0CE705CBC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B2FBB7-9529-48A3-D5F4-1DA675024BA7}"/>
              </a:ext>
            </a:extLst>
          </p:cNvPr>
          <p:cNvSpPr>
            <a:spLocks noGrp="1"/>
          </p:cNvSpPr>
          <p:nvPr>
            <p:ph type="sldNum" sz="quarter" idx="12"/>
          </p:nvPr>
        </p:nvSpPr>
        <p:spPr/>
        <p:txBody>
          <a:bodyPr/>
          <a:lstStyle/>
          <a:p>
            <a:fld id="{58973D66-28FA-4BC7-B9B5-CE924410C66B}" type="slidenum">
              <a:rPr lang="en-US" smtClean="0"/>
              <a:t>‹#›</a:t>
            </a:fld>
            <a:endParaRPr lang="en-US"/>
          </a:p>
        </p:txBody>
      </p:sp>
    </p:spTree>
    <p:extLst>
      <p:ext uri="{BB962C8B-B14F-4D97-AF65-F5344CB8AC3E}">
        <p14:creationId xmlns:p14="http://schemas.microsoft.com/office/powerpoint/2010/main" val="1012192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35ECB1-6FD5-1DD0-C660-B6AFFA9EFB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D20765-C2F3-2A42-D3F6-59902B1D25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637726-C286-32DF-66D6-577B6086A0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D80569-DC7C-406F-851A-D889D66495AD}" type="datetimeFigureOut">
              <a:rPr lang="en-US" smtClean="0"/>
              <a:t>4/27/2023</a:t>
            </a:fld>
            <a:endParaRPr lang="en-US"/>
          </a:p>
        </p:txBody>
      </p:sp>
      <p:sp>
        <p:nvSpPr>
          <p:cNvPr id="5" name="Footer Placeholder 4">
            <a:extLst>
              <a:ext uri="{FF2B5EF4-FFF2-40B4-BE49-F238E27FC236}">
                <a16:creationId xmlns:a16="http://schemas.microsoft.com/office/drawing/2014/main" id="{EDDE4244-3340-6962-36E6-9B00E4B10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F78BD3-154C-C9B4-0ABF-1F79F94E53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73D66-28FA-4BC7-B9B5-CE924410C66B}" type="slidenum">
              <a:rPr lang="en-US" smtClean="0"/>
              <a:t>‹#›</a:t>
            </a:fld>
            <a:endParaRPr lang="en-US"/>
          </a:p>
        </p:txBody>
      </p:sp>
    </p:spTree>
    <p:extLst>
      <p:ext uri="{BB962C8B-B14F-4D97-AF65-F5344CB8AC3E}">
        <p14:creationId xmlns:p14="http://schemas.microsoft.com/office/powerpoint/2010/main" val="2500802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www.bing.com/"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E8E5E4A-4B2C-1C80-0354-B6D4D201CA4D}"/>
              </a:ext>
            </a:extLst>
          </p:cNvPr>
          <p:cNvSpPr txBox="1">
            <a:spLocks/>
          </p:cNvSpPr>
          <p:nvPr/>
        </p:nvSpPr>
        <p:spPr>
          <a:xfrm>
            <a:off x="1474657" y="826755"/>
            <a:ext cx="9030955" cy="107206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chemeClr val="accent2">
                    <a:lumMod val="75000"/>
                  </a:schemeClr>
                </a:solidFill>
                <a:latin typeface="Times New Roman" panose="02020603050405020304" pitchFamily="18" charset="0"/>
                <a:cs typeface="Times New Roman" panose="02020603050405020304" pitchFamily="18" charset="0"/>
              </a:rPr>
              <a:t> McRank: Learning to Rank Using Multiple</a:t>
            </a:r>
          </a:p>
          <a:p>
            <a:r>
              <a:rPr lang="en-US" sz="3600" b="1" dirty="0">
                <a:solidFill>
                  <a:schemeClr val="accent2">
                    <a:lumMod val="75000"/>
                  </a:schemeClr>
                </a:solidFill>
                <a:latin typeface="Times New Roman" panose="02020603050405020304" pitchFamily="18" charset="0"/>
                <a:cs typeface="Times New Roman" panose="02020603050405020304" pitchFamily="18" charset="0"/>
              </a:rPr>
              <a:t>Classification and Gradient Boosting</a:t>
            </a:r>
            <a:endParaRPr lang="en-US" sz="3600" b="1" baseline="-25000"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BE5EFDD-28F0-470C-74E8-EAA3EC8335B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269429" y="3864230"/>
            <a:ext cx="1441409" cy="1345556"/>
          </a:xfrm>
          <a:prstGeom prst="rect">
            <a:avLst/>
          </a:prstGeom>
        </p:spPr>
      </p:pic>
      <p:sp>
        <p:nvSpPr>
          <p:cNvPr id="8" name="TextBox 7">
            <a:extLst>
              <a:ext uri="{FF2B5EF4-FFF2-40B4-BE49-F238E27FC236}">
                <a16:creationId xmlns:a16="http://schemas.microsoft.com/office/drawing/2014/main" id="{F0BDAD7D-769D-0A71-888A-42C9444D055B}"/>
              </a:ext>
            </a:extLst>
          </p:cNvPr>
          <p:cNvSpPr txBox="1"/>
          <p:nvPr/>
        </p:nvSpPr>
        <p:spPr>
          <a:xfrm>
            <a:off x="2908165" y="2015690"/>
            <a:ext cx="5960735" cy="1815882"/>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IE506  End-Term Presentation</a:t>
            </a:r>
          </a:p>
          <a:p>
            <a:pPr algn="ctr"/>
            <a:r>
              <a:rPr lang="en-IN" sz="2400" dirty="0">
                <a:latin typeface="Times New Roman" panose="02020603050405020304" pitchFamily="18" charset="0"/>
                <a:cs typeface="Times New Roman" panose="02020603050405020304" pitchFamily="18" charset="0"/>
              </a:rPr>
              <a:t>Bishal Kumar Prabhat(213192001)</a:t>
            </a:r>
          </a:p>
          <a:p>
            <a:pPr algn="ctr"/>
            <a:r>
              <a:rPr lang="en-IN" sz="2400" dirty="0">
                <a:latin typeface="Times New Roman" panose="02020603050405020304" pitchFamily="18" charset="0"/>
                <a:cs typeface="Times New Roman" panose="02020603050405020304" pitchFamily="18" charset="0"/>
              </a:rPr>
              <a:t>Vivek Seth(22M1521)</a:t>
            </a:r>
          </a:p>
          <a:p>
            <a:pPr algn="ctr"/>
            <a:endParaRPr lang="en-IN" sz="2400"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rPr>
              <a:t>Instructor: Dr. P. Balamurugan</a:t>
            </a:r>
          </a:p>
        </p:txBody>
      </p:sp>
      <p:sp>
        <p:nvSpPr>
          <p:cNvPr id="9" name="TextBox 8">
            <a:extLst>
              <a:ext uri="{FF2B5EF4-FFF2-40B4-BE49-F238E27FC236}">
                <a16:creationId xmlns:a16="http://schemas.microsoft.com/office/drawing/2014/main" id="{FF2158E7-6E35-F15D-0444-4575DAD166BE}"/>
              </a:ext>
            </a:extLst>
          </p:cNvPr>
          <p:cNvSpPr txBox="1"/>
          <p:nvPr/>
        </p:nvSpPr>
        <p:spPr>
          <a:xfrm>
            <a:off x="1697352" y="5275102"/>
            <a:ext cx="8585562" cy="1015663"/>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INDUSTRIAL ENGINEERING AND OPERATIONS RESEARCH</a:t>
            </a:r>
          </a:p>
          <a:p>
            <a:pPr algn="ctr"/>
            <a:r>
              <a:rPr lang="en-IN" sz="2000" dirty="0">
                <a:latin typeface="Times New Roman" panose="02020603050405020304" pitchFamily="18" charset="0"/>
                <a:cs typeface="Times New Roman" panose="02020603050405020304" pitchFamily="18" charset="0"/>
              </a:rPr>
              <a:t>INDIAN INSTITUTE OF TECHNOLOGY BOMBAY</a:t>
            </a:r>
          </a:p>
          <a:p>
            <a:pPr algn="ctr"/>
            <a:r>
              <a:rPr lang="en-IN" sz="2000" dirty="0">
                <a:latin typeface="Times New Roman" panose="02020603050405020304" pitchFamily="18" charset="0"/>
                <a:cs typeface="Times New Roman" panose="02020603050405020304" pitchFamily="18" charset="0"/>
              </a:rPr>
              <a:t>Powai, Mumbai-400076, India</a:t>
            </a:r>
          </a:p>
        </p:txBody>
      </p:sp>
    </p:spTree>
    <p:extLst>
      <p:ext uri="{BB962C8B-B14F-4D97-AF65-F5344CB8AC3E}">
        <p14:creationId xmlns:p14="http://schemas.microsoft.com/office/powerpoint/2010/main" val="3954665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B090D-E47B-37F1-94EF-5A5145E83BC3}"/>
              </a:ext>
            </a:extLst>
          </p:cNvPr>
          <p:cNvSpPr>
            <a:spLocks noGrp="1"/>
          </p:cNvSpPr>
          <p:nvPr>
            <p:ph type="title"/>
          </p:nvPr>
        </p:nvSpPr>
        <p:spPr>
          <a:xfrm>
            <a:off x="919480" y="507365"/>
            <a:ext cx="8194040" cy="965835"/>
          </a:xfrm>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                   MSLR- WEB10K </a:t>
            </a:r>
          </a:p>
        </p:txBody>
      </p:sp>
      <p:sp>
        <p:nvSpPr>
          <p:cNvPr id="3" name="TextBox 2">
            <a:extLst>
              <a:ext uri="{FF2B5EF4-FFF2-40B4-BE49-F238E27FC236}">
                <a16:creationId xmlns:a16="http://schemas.microsoft.com/office/drawing/2014/main" id="{D6A55817-4B0C-10BD-7F73-4A2EC727393E}"/>
              </a:ext>
            </a:extLst>
          </p:cNvPr>
          <p:cNvSpPr txBox="1"/>
          <p:nvPr/>
        </p:nvSpPr>
        <p:spPr>
          <a:xfrm>
            <a:off x="1036320" y="2042160"/>
            <a:ext cx="10495280" cy="3139321"/>
          </a:xfrm>
          <a:prstGeom prst="rect">
            <a:avLst/>
          </a:prstGeom>
          <a:noFill/>
        </p:spPr>
        <p:txBody>
          <a:bodyPr wrap="square" rtlCol="0">
            <a:spAutoFit/>
          </a:bodyPr>
          <a:lstStyle/>
          <a:p>
            <a:pPr marL="285750" indent="-285750">
              <a:buFont typeface="Wingdings" panose="05000000000000000000" pitchFamily="2" charset="2"/>
              <a:buChar char="Ø"/>
            </a:pPr>
            <a:r>
              <a:rPr lang="en-IN" b="0" i="0" dirty="0">
                <a:solidFill>
                  <a:srgbClr val="212529"/>
                </a:solidFill>
                <a:effectLst/>
                <a:latin typeface="Lato" panose="020B0604020202020204" pitchFamily="34" charset="0"/>
              </a:rPr>
              <a:t>The </a:t>
            </a:r>
            <a:r>
              <a:rPr lang="en-IN" b="1" i="0" dirty="0">
                <a:solidFill>
                  <a:srgbClr val="212529"/>
                </a:solidFill>
                <a:effectLst/>
                <a:latin typeface="Lato" panose="020B0604020202020204" pitchFamily="34" charset="0"/>
              </a:rPr>
              <a:t>MSLR-WEB10K</a:t>
            </a:r>
            <a:r>
              <a:rPr lang="en-IN" b="0" i="0" dirty="0">
                <a:solidFill>
                  <a:srgbClr val="212529"/>
                </a:solidFill>
                <a:effectLst/>
                <a:latin typeface="Lato" panose="020B0604020202020204" pitchFamily="34" charset="0"/>
              </a:rPr>
              <a:t> dataset consists of 10,000 and 6000 search queries over the documents from search results. </a:t>
            </a:r>
            <a:endParaRPr lang="en-IN" dirty="0">
              <a:solidFill>
                <a:srgbClr val="212529"/>
              </a:solidFill>
              <a:latin typeface="Lato" panose="020B0604020202020204" pitchFamily="34" charset="0"/>
            </a:endParaRPr>
          </a:p>
          <a:p>
            <a:pPr marL="285750" indent="-285750">
              <a:buFont typeface="Wingdings" panose="05000000000000000000" pitchFamily="2" charset="2"/>
              <a:buChar char="Ø"/>
            </a:pPr>
            <a:r>
              <a:rPr lang="en-IN" b="0" i="0" dirty="0">
                <a:solidFill>
                  <a:srgbClr val="000000"/>
                </a:solidFill>
                <a:effectLst/>
                <a:latin typeface="Segoe UI" panose="020B0502040204020203" pitchFamily="34" charset="0"/>
              </a:rPr>
              <a:t>The datasets are machine learning data, in which queries and URLs are represented by IDs.</a:t>
            </a:r>
          </a:p>
          <a:p>
            <a:pPr marL="285750" indent="-285750">
              <a:buFont typeface="Wingdings" panose="05000000000000000000" pitchFamily="2" charset="2"/>
              <a:buChar char="Ø"/>
            </a:pPr>
            <a:r>
              <a:rPr lang="en-IN" b="0" i="0" dirty="0">
                <a:solidFill>
                  <a:srgbClr val="000000"/>
                </a:solidFill>
                <a:effectLst/>
                <a:latin typeface="Segoe UI" panose="020B0502040204020203" pitchFamily="34" charset="0"/>
              </a:rPr>
              <a:t>The datasets consist of feature vectors extracted from query-</a:t>
            </a:r>
            <a:r>
              <a:rPr lang="en-IN" dirty="0">
                <a:solidFill>
                  <a:srgbClr val="000000"/>
                </a:solidFill>
                <a:latin typeface="Segoe UI" panose="020B0502040204020203" pitchFamily="34" charset="0"/>
              </a:rPr>
              <a:t>URL </a:t>
            </a:r>
            <a:r>
              <a:rPr lang="en-IN" b="0" i="0" dirty="0">
                <a:solidFill>
                  <a:srgbClr val="000000"/>
                </a:solidFill>
                <a:effectLst/>
                <a:latin typeface="Segoe UI" panose="020B0502040204020203" pitchFamily="34" charset="0"/>
              </a:rPr>
              <a:t>pairs along with relevance judgment labels.</a:t>
            </a:r>
          </a:p>
          <a:p>
            <a:pPr marL="285750" indent="-285750">
              <a:buFont typeface="Wingdings" panose="05000000000000000000" pitchFamily="2" charset="2"/>
              <a:buChar char="Ø"/>
            </a:pPr>
            <a:r>
              <a:rPr lang="en-IN" b="0" i="0" dirty="0">
                <a:solidFill>
                  <a:srgbClr val="000000"/>
                </a:solidFill>
                <a:effectLst/>
                <a:latin typeface="Segoe UI" panose="020B0502040204020203" pitchFamily="34" charset="0"/>
              </a:rPr>
              <a:t>The relevance judgments are obtained from a retired labelling set of a commercial web search engine </a:t>
            </a:r>
            <a:r>
              <a:rPr lang="en-IN" b="0" i="0" dirty="0">
                <a:effectLst/>
                <a:latin typeface="Segoe UI" panose="020B0502040204020203" pitchFamily="34" charset="0"/>
              </a:rPr>
              <a:t>(</a:t>
            </a:r>
            <a:r>
              <a:rPr lang="en-IN" b="0" i="0" u="sng" dirty="0">
                <a:effectLst/>
                <a:latin typeface="Segoe UI" panose="020B0502040204020203" pitchFamily="34" charset="0"/>
                <a:hlinkClick r:id="rId2">
                  <a:extLst>
                    <a:ext uri="{A12FA001-AC4F-418D-AE19-62706E023703}">
                      <ahyp:hlinkClr xmlns:ahyp="http://schemas.microsoft.com/office/drawing/2018/hyperlinkcolor" val="tx"/>
                    </a:ext>
                  </a:extLst>
                </a:hlinkClick>
              </a:rPr>
              <a:t>Microsoft Bing</a:t>
            </a:r>
            <a:r>
              <a:rPr lang="en-IN" b="0" i="0" dirty="0">
                <a:effectLst/>
                <a:latin typeface="Segoe UI" panose="020B0502040204020203" pitchFamily="34" charset="0"/>
              </a:rPr>
              <a:t>), </a:t>
            </a:r>
            <a:r>
              <a:rPr lang="en-IN" b="0" i="0" dirty="0">
                <a:solidFill>
                  <a:srgbClr val="000000"/>
                </a:solidFill>
                <a:effectLst/>
                <a:latin typeface="Segoe UI" panose="020B0502040204020203" pitchFamily="34" charset="0"/>
              </a:rPr>
              <a:t>which take 5 values from 0 (irrelevant) to 4 (perfectly relevant)</a:t>
            </a:r>
            <a:r>
              <a:rPr lang="en-IN" dirty="0">
                <a:solidFill>
                  <a:srgbClr val="000000"/>
                </a:solidFill>
                <a:latin typeface="Segoe UI" panose="020B0502040204020203" pitchFamily="34" charset="0"/>
              </a:rPr>
              <a:t>.</a:t>
            </a:r>
          </a:p>
          <a:p>
            <a:pPr marL="285750" indent="-285750">
              <a:buFont typeface="Wingdings" panose="05000000000000000000" pitchFamily="2" charset="2"/>
              <a:buChar char="Ø"/>
            </a:pPr>
            <a:r>
              <a:rPr lang="en-IN" b="0" i="0" dirty="0">
                <a:solidFill>
                  <a:srgbClr val="000000"/>
                </a:solidFill>
                <a:effectLst/>
                <a:latin typeface="Segoe UI" panose="020B0502040204020203" pitchFamily="34" charset="0"/>
              </a:rPr>
              <a:t>In the data files, each row corresponds to a query-</a:t>
            </a:r>
            <a:r>
              <a:rPr lang="en-IN" dirty="0">
                <a:solidFill>
                  <a:srgbClr val="000000"/>
                </a:solidFill>
                <a:latin typeface="Segoe UI" panose="020B0502040204020203" pitchFamily="34" charset="0"/>
              </a:rPr>
              <a:t>URL </a:t>
            </a:r>
            <a:r>
              <a:rPr lang="en-IN" b="0" i="0" dirty="0">
                <a:solidFill>
                  <a:srgbClr val="000000"/>
                </a:solidFill>
                <a:effectLst/>
                <a:latin typeface="Segoe UI" panose="020B0502040204020203" pitchFamily="34" charset="0"/>
              </a:rPr>
              <a:t>pair.</a:t>
            </a:r>
          </a:p>
          <a:p>
            <a:pPr marL="285750" indent="-285750">
              <a:buFont typeface="Wingdings" panose="05000000000000000000" pitchFamily="2" charset="2"/>
              <a:buChar char="Ø"/>
            </a:pPr>
            <a:endParaRPr lang="en-IN" dirty="0">
              <a:solidFill>
                <a:srgbClr val="000000"/>
              </a:solidFill>
              <a:latin typeface="Segoe UI" panose="020B0502040204020203" pitchFamily="34" charset="0"/>
            </a:endParaRPr>
          </a:p>
          <a:p>
            <a:pPr marL="285750" indent="-285750">
              <a:buFont typeface="Wingdings" panose="05000000000000000000" pitchFamily="2" charset="2"/>
              <a:buChar char="Ø"/>
            </a:pPr>
            <a:r>
              <a:rPr lang="en-IN" b="0" i="0" dirty="0">
                <a:solidFill>
                  <a:srgbClr val="000000"/>
                </a:solidFill>
                <a:effectLst/>
                <a:latin typeface="Segoe UI" panose="020B0502040204020203" pitchFamily="34" charset="0"/>
              </a:rPr>
              <a:t>0 qid:1 1:3 2:0 3:2 4:2 … 135:0 136:0</a:t>
            </a:r>
          </a:p>
          <a:p>
            <a:pPr marL="285750" indent="-285750">
              <a:buFont typeface="Wingdings" panose="05000000000000000000" pitchFamily="2" charset="2"/>
              <a:buChar char="Ø"/>
            </a:pPr>
            <a:r>
              <a:rPr lang="en-IN" b="0" i="0" dirty="0">
                <a:solidFill>
                  <a:srgbClr val="000000"/>
                </a:solidFill>
                <a:effectLst/>
                <a:latin typeface="Segoe UI" panose="020B0502040204020203" pitchFamily="34" charset="0"/>
              </a:rPr>
              <a:t>2 qid:1 1:3 2:3 3:0 4:0 … 135:0 136:0</a:t>
            </a:r>
            <a:endParaRPr lang="en-IN" dirty="0"/>
          </a:p>
        </p:txBody>
      </p:sp>
    </p:spTree>
    <p:extLst>
      <p:ext uri="{BB962C8B-B14F-4D97-AF65-F5344CB8AC3E}">
        <p14:creationId xmlns:p14="http://schemas.microsoft.com/office/powerpoint/2010/main" val="2616749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392C9-4977-7729-AE2F-C5C4074BA69B}"/>
              </a:ext>
            </a:extLst>
          </p:cNvPr>
          <p:cNvSpPr>
            <a:spLocks noGrp="1"/>
          </p:cNvSpPr>
          <p:nvPr>
            <p:ph type="title"/>
          </p:nvPr>
        </p:nvSpPr>
        <p:spPr>
          <a:xfrm>
            <a:off x="838200" y="314325"/>
            <a:ext cx="10515600" cy="1325563"/>
          </a:xfrm>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         DATA PREPROCESSING</a:t>
            </a:r>
          </a:p>
        </p:txBody>
      </p:sp>
      <p:sp>
        <p:nvSpPr>
          <p:cNvPr id="3" name="TextBox 2">
            <a:extLst>
              <a:ext uri="{FF2B5EF4-FFF2-40B4-BE49-F238E27FC236}">
                <a16:creationId xmlns:a16="http://schemas.microsoft.com/office/drawing/2014/main" id="{A68FF502-0F01-08DB-52AE-58F9BA55B3C1}"/>
              </a:ext>
            </a:extLst>
          </p:cNvPr>
          <p:cNvSpPr txBox="1"/>
          <p:nvPr/>
        </p:nvSpPr>
        <p:spPr>
          <a:xfrm>
            <a:off x="1270000" y="1930400"/>
            <a:ext cx="9489440" cy="369332"/>
          </a:xfrm>
          <a:prstGeom prst="rect">
            <a:avLst/>
          </a:prstGeom>
          <a:noFill/>
        </p:spPr>
        <p:txBody>
          <a:bodyPr wrap="square" rtlCol="0">
            <a:spAutoFit/>
          </a:bodyPr>
          <a:lstStyle/>
          <a:p>
            <a:pPr marL="285750" indent="-285750">
              <a:buFont typeface="Wingdings" panose="05000000000000000000" pitchFamily="2" charset="2"/>
              <a:buChar char="Ø"/>
            </a:pPr>
            <a:endParaRPr lang="en-IN" dirty="0"/>
          </a:p>
        </p:txBody>
      </p:sp>
      <p:sp>
        <p:nvSpPr>
          <p:cNvPr id="23" name="TextBox 22">
            <a:extLst>
              <a:ext uri="{FF2B5EF4-FFF2-40B4-BE49-F238E27FC236}">
                <a16:creationId xmlns:a16="http://schemas.microsoft.com/office/drawing/2014/main" id="{A480B218-BED8-D793-3D63-800B0AE2ED6A}"/>
              </a:ext>
            </a:extLst>
          </p:cNvPr>
          <p:cNvSpPr txBox="1"/>
          <p:nvPr/>
        </p:nvSpPr>
        <p:spPr>
          <a:xfrm>
            <a:off x="838200" y="1930400"/>
            <a:ext cx="10256520" cy="2585323"/>
          </a:xfrm>
          <a:prstGeom prst="rect">
            <a:avLst/>
          </a:prstGeom>
          <a:noFill/>
        </p:spPr>
        <p:txBody>
          <a:bodyPr wrap="square" rtlCol="0">
            <a:spAutoFit/>
          </a:bodyPr>
          <a:lstStyle/>
          <a:p>
            <a:pPr marL="285750" indent="-285750">
              <a:buFont typeface="Wingdings" panose="05000000000000000000" pitchFamily="2" charset="2"/>
              <a:buChar char="Ø"/>
            </a:pPr>
            <a:r>
              <a:rPr lang="en-IN" dirty="0"/>
              <a:t>Data Collection</a:t>
            </a:r>
          </a:p>
          <a:p>
            <a:endParaRPr lang="en-IN" dirty="0"/>
          </a:p>
          <a:p>
            <a:pPr marL="285750" indent="-285750">
              <a:buFont typeface="Wingdings" panose="05000000000000000000" pitchFamily="2" charset="2"/>
              <a:buChar char="Ø"/>
            </a:pPr>
            <a:r>
              <a:rPr lang="en-IN" dirty="0"/>
              <a:t>Understanding of Data</a:t>
            </a:r>
          </a:p>
          <a:p>
            <a:endParaRPr lang="en-IN" dirty="0"/>
          </a:p>
          <a:p>
            <a:pPr marL="285750" indent="-285750">
              <a:buFont typeface="Wingdings" panose="05000000000000000000" pitchFamily="2" charset="2"/>
              <a:buChar char="Ø"/>
            </a:pPr>
            <a:r>
              <a:rPr lang="en-IN" dirty="0"/>
              <a:t>Removing qid and docid</a:t>
            </a:r>
          </a:p>
          <a:p>
            <a:endParaRPr lang="en-IN" dirty="0"/>
          </a:p>
          <a:p>
            <a:pPr marL="285750" indent="-285750">
              <a:buFont typeface="Wingdings" panose="05000000000000000000" pitchFamily="2" charset="2"/>
              <a:buChar char="Ø"/>
            </a:pPr>
            <a:r>
              <a:rPr lang="en-IN" dirty="0"/>
              <a:t>Removing colons from the features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Splitting the dataset into training and test datasets.</a:t>
            </a:r>
          </a:p>
        </p:txBody>
      </p:sp>
    </p:spTree>
    <p:extLst>
      <p:ext uri="{BB962C8B-B14F-4D97-AF65-F5344CB8AC3E}">
        <p14:creationId xmlns:p14="http://schemas.microsoft.com/office/powerpoint/2010/main" val="3883152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014F-90EB-35FF-F64A-BC6C859BCFB2}"/>
              </a:ext>
            </a:extLst>
          </p:cNvPr>
          <p:cNvSpPr>
            <a:spLocks noGrp="1"/>
          </p:cNvSpPr>
          <p:nvPr>
            <p:ph type="title"/>
          </p:nvPr>
        </p:nvSpPr>
        <p:spPr>
          <a:xfrm>
            <a:off x="1498600" y="2766218"/>
            <a:ext cx="10515600" cy="1325563"/>
          </a:xfrm>
        </p:spPr>
        <p:txBody>
          <a:bodyPr>
            <a:normAutofit/>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ALGORITHMS IMPLEMENTED</a:t>
            </a:r>
            <a:endParaRPr 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7820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FEA4E-DFA7-A9AF-3280-17CC95002215}"/>
              </a:ext>
            </a:extLst>
          </p:cNvPr>
          <p:cNvSpPr>
            <a:spLocks noGrp="1"/>
          </p:cNvSpPr>
          <p:nvPr>
            <p:ph type="title"/>
          </p:nvPr>
        </p:nvSpPr>
        <p:spPr>
          <a:xfrm>
            <a:off x="584200" y="454124"/>
            <a:ext cx="10515600" cy="1325563"/>
          </a:xfrm>
        </p:spPr>
        <p:txBody>
          <a:bodyPr>
            <a:normAutofit/>
          </a:bodyPr>
          <a:lstStyle/>
          <a:p>
            <a:r>
              <a:rPr lang="en-IN" sz="4000" b="1" dirty="0">
                <a:solidFill>
                  <a:schemeClr val="accent2">
                    <a:lumMod val="75000"/>
                  </a:schemeClr>
                </a:solidFill>
                <a:latin typeface="Times New Roman" panose="02020603050405020304" pitchFamily="18" charset="0"/>
                <a:cs typeface="Times New Roman" panose="02020603050405020304" pitchFamily="18" charset="0"/>
              </a:rPr>
              <a:t>MULTIPLE ORDINAL CLASSIFICATION:</a:t>
            </a:r>
            <a:endParaRPr lang="en-US" sz="4000" b="1" dirty="0">
              <a:solidFill>
                <a:schemeClr val="accent2">
                  <a:lumMod val="7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146E9A4-D0DC-967E-382F-3B3CF4A74D75}"/>
                  </a:ext>
                </a:extLst>
              </p:cNvPr>
              <p:cNvSpPr txBox="1"/>
              <p:nvPr/>
            </p:nvSpPr>
            <p:spPr>
              <a:xfrm>
                <a:off x="584200" y="1779687"/>
                <a:ext cx="10347960" cy="4524315"/>
              </a:xfrm>
              <a:prstGeom prst="rect">
                <a:avLst/>
              </a:prstGeom>
              <a:noFill/>
            </p:spPr>
            <p:txBody>
              <a:bodyPr wrap="square" rtlCol="0">
                <a:spAutoFit/>
              </a:bodyPr>
              <a:lstStyle/>
              <a:p>
                <a:pPr marL="285750" indent="-285750" algn="just">
                  <a:buFont typeface="Wingdings" panose="05000000000000000000" pitchFamily="2" charset="2"/>
                  <a:buChar char="§"/>
                </a:pPr>
                <a:r>
                  <a:rPr lang="en-IN" sz="1800" b="0" i="0" u="none" strike="noStrike" baseline="0" dirty="0">
                    <a:latin typeface="Times New Roman" panose="02020603050405020304" pitchFamily="18" charset="0"/>
                    <a:cs typeface="Times New Roman" panose="02020603050405020304" pitchFamily="18" charset="0"/>
                  </a:rPr>
                  <a:t>There is the possibility to (slightly) further improve our classification-based ranking scheme by taking into account the natural orders among the class labels, i.e., the multiple ordinal classification.</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 common approach for multiple ordinal classification is to learn the cumulative probabilities</a:t>
                </a:r>
                <a:r>
                  <a:rPr lang="en-IN" dirty="0">
                    <a:solidFill>
                      <a:srgbClr val="836967"/>
                    </a:solidFill>
                    <a:latin typeface="Times New Roman" panose="02020603050405020304" pitchFamily="18" charset="0"/>
                    <a:cs typeface="Times New Roman" panose="02020603050405020304" pitchFamily="18" charset="0"/>
                  </a:rPr>
                  <a:t> </a:t>
                </a:r>
              </a:p>
              <a:p>
                <a:pPr algn="just"/>
                <a14:m>
                  <m:oMath xmlns:m="http://schemas.openxmlformats.org/officeDocument/2006/math">
                    <m:r>
                      <a:rPr lang="en-IN" b="0" i="1" dirty="0" smtClean="0">
                        <a:latin typeface="Cambria Math" panose="02040503050406030204" pitchFamily="18" charset="0"/>
                      </a:rPr>
                      <m:t>      </m:t>
                    </m:r>
                    <m:r>
                      <a:rPr lang="en-IN" b="0" i="1" dirty="0" smtClean="0">
                        <a:latin typeface="Cambria Math" panose="02040503050406030204" pitchFamily="18" charset="0"/>
                      </a:rPr>
                      <m:t>𝑃𝑟</m:t>
                    </m:r>
                    <m:d>
                      <m:dPr>
                        <m:ctrlPr>
                          <a:rPr lang="en-IN" i="1" dirty="0">
                            <a:solidFill>
                              <a:srgbClr val="836967"/>
                            </a:solidFill>
                            <a:latin typeface="Cambria Math" panose="02040503050406030204" pitchFamily="18" charset="0"/>
                          </a:rPr>
                        </m:ctrlPr>
                      </m:dPr>
                      <m:e>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𝑦</m:t>
                            </m:r>
                          </m:e>
                          <m:sub>
                            <m:r>
                              <a:rPr lang="en-IN" b="0" i="1" dirty="0" smtClean="0">
                                <a:latin typeface="Cambria Math" panose="02040503050406030204" pitchFamily="18" charset="0"/>
                              </a:rPr>
                              <m:t>𝑖</m:t>
                            </m:r>
                          </m:sub>
                        </m:sSub>
                        <m:r>
                          <a:rPr lang="en-IN" i="0" dirty="0" smtClean="0">
                            <a:latin typeface="Cambria Math" panose="02040503050406030204" pitchFamily="18" charset="0"/>
                          </a:rPr>
                          <m:t>≤</m:t>
                        </m:r>
                        <m:r>
                          <a:rPr lang="en-IN" i="1" dirty="0">
                            <a:latin typeface="Cambria Math" panose="02040503050406030204" pitchFamily="18" charset="0"/>
                          </a:rPr>
                          <m:t>𝑘</m:t>
                        </m:r>
                      </m:e>
                    </m:d>
                    <m:r>
                      <a:rPr lang="en-IN" b="0" i="1" dirty="0" smtClean="0">
                        <a:latin typeface="Cambria Math" panose="02040503050406030204" pitchFamily="18" charset="0"/>
                      </a:rPr>
                      <m:t> </m:t>
                    </m:r>
                  </m:oMath>
                </a14:m>
                <a:r>
                  <a:rPr lang="en-IN" dirty="0">
                    <a:latin typeface="Times New Roman" panose="02020603050405020304" pitchFamily="18" charset="0"/>
                    <a:cs typeface="Times New Roman" panose="02020603050405020304" pitchFamily="18" charset="0"/>
                  </a:rPr>
                  <a:t>instead of the class probabilities </a:t>
                </a:r>
                <a14:m>
                  <m:oMath xmlns:m="http://schemas.openxmlformats.org/officeDocument/2006/math">
                    <m:r>
                      <a:rPr lang="en-IN" i="1">
                        <a:latin typeface="Cambria Math" panose="02040503050406030204" pitchFamily="18" charset="0"/>
                      </a:rPr>
                      <m:t>𝑃𝑟</m:t>
                    </m:r>
                    <m:d>
                      <m:dPr>
                        <m:ctrlPr>
                          <a:rPr lang="en-IN" i="1">
                            <a:solidFill>
                              <a:srgbClr val="836967"/>
                            </a:solidFill>
                            <a:latin typeface="Cambria Math" panose="02040503050406030204" pitchFamily="18" charset="0"/>
                          </a:rPr>
                        </m:ctrlPr>
                      </m:dP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𝑖</m:t>
                            </m:r>
                          </m:sub>
                        </m:sSub>
                        <m:r>
                          <a:rPr lang="en-IN">
                            <a:latin typeface="Cambria Math" panose="02040503050406030204" pitchFamily="18" charset="0"/>
                          </a:rPr>
                          <m:t>=</m:t>
                        </m:r>
                        <m:r>
                          <a:rPr lang="en-IN" i="1">
                            <a:latin typeface="Cambria Math" panose="02040503050406030204" pitchFamily="18" charset="0"/>
                          </a:rPr>
                          <m:t>𝑘</m:t>
                        </m:r>
                      </m:e>
                    </m:d>
                    <m:r>
                      <a:rPr lang="en-IN">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𝑝</m:t>
                        </m:r>
                      </m:e>
                      <m:sub>
                        <m:r>
                          <m:rPr>
                            <m:sty m:val="p"/>
                          </m:rPr>
                          <a:rPr lang="en-IN">
                            <a:latin typeface="Cambria Math" panose="02040503050406030204" pitchFamily="18" charset="0"/>
                          </a:rPr>
                          <m:t>i</m:t>
                        </m:r>
                      </m:sub>
                    </m:sSub>
                    <m:sSub>
                      <m:sSubPr>
                        <m:ctrlPr>
                          <a:rPr lang="en-IN" i="1">
                            <a:latin typeface="Cambria Math" panose="02040503050406030204" pitchFamily="18" charset="0"/>
                          </a:rPr>
                        </m:ctrlPr>
                      </m:sSubPr>
                      <m:e>
                        <m:r>
                          <a:rPr lang="en-IN">
                            <a:latin typeface="Cambria Math" panose="02040503050406030204" pitchFamily="18" charset="0"/>
                          </a:rPr>
                          <m:t>,</m:t>
                        </m:r>
                      </m:e>
                      <m:sub>
                        <m:r>
                          <m:rPr>
                            <m:sty m:val="p"/>
                          </m:rPr>
                          <a:rPr lang="en-IN">
                            <a:latin typeface="Cambria Math" panose="02040503050406030204" pitchFamily="18" charset="0"/>
                          </a:rPr>
                          <m:t>k</m:t>
                        </m:r>
                      </m:sub>
                    </m:sSub>
                  </m:oMath>
                </a14:m>
                <a:r>
                  <a:rPr lang="en-IN" dirty="0">
                    <a:latin typeface="Times New Roman" panose="02020603050405020304" pitchFamily="18" charset="0"/>
                    <a:cs typeface="Times New Roman" panose="02020603050405020304" pitchFamily="18" charset="0"/>
                  </a:rPr>
                  <a:t>. </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sz="1800" b="0" i="0" u="none" strike="noStrike" baseline="0" dirty="0">
                    <a:latin typeface="Times New Roman" panose="02020603050405020304" pitchFamily="18" charset="0"/>
                    <a:cs typeface="Times New Roman" panose="02020603050405020304" pitchFamily="18" charset="0"/>
                  </a:rPr>
                  <a:t>We first partition the training data points into two groups: </a:t>
                </a:r>
                <a14:m>
                  <m:oMath xmlns:m="http://schemas.openxmlformats.org/officeDocument/2006/math">
                    <m:d>
                      <m:dPr>
                        <m:begChr m:val="{"/>
                        <m:endChr m:val="}"/>
                        <m:ctrlPr>
                          <a:rPr lang="en-IN" i="1" smtClean="0">
                            <a:solidFill>
                              <a:srgbClr val="836967"/>
                            </a:solidFill>
                            <a:latin typeface="Cambria Math" panose="02040503050406030204" pitchFamily="18" charset="0"/>
                          </a:rPr>
                        </m:ctrlPr>
                      </m:dP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𝑖</m:t>
                            </m:r>
                          </m:sub>
                        </m:sSub>
                        <m:r>
                          <a:rPr lang="en-IN" i="0">
                            <a:latin typeface="Cambria Math" panose="02040503050406030204" pitchFamily="18" charset="0"/>
                          </a:rPr>
                          <m:t>≥4</m:t>
                        </m:r>
                      </m:e>
                    </m:d>
                  </m:oMath>
                </a14:m>
                <a:r>
                  <a:rPr lang="en-IN" dirty="0">
                    <a:latin typeface="Times New Roman" panose="02020603050405020304" pitchFamily="18" charset="0"/>
                    <a:cs typeface="Times New Roman" panose="02020603050405020304" pitchFamily="18" charset="0"/>
                  </a:rPr>
                  <a:t> and </a:t>
                </a:r>
                <a14:m>
                  <m:oMath xmlns:m="http://schemas.openxmlformats.org/officeDocument/2006/math">
                    <m:d>
                      <m:dPr>
                        <m:begChr m:val="{"/>
                        <m:endChr m:val="}"/>
                        <m:ctrlPr>
                          <a:rPr lang="en-IN" i="1">
                            <a:solidFill>
                              <a:srgbClr val="836967"/>
                            </a:solidFill>
                            <a:latin typeface="Cambria Math" panose="02040503050406030204" pitchFamily="18" charset="0"/>
                          </a:rPr>
                        </m:ctrlPr>
                      </m:dP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𝑖</m:t>
                            </m:r>
                          </m:sub>
                        </m:sSub>
                        <m:r>
                          <a:rPr lang="en-IN" b="0" i="0" smtClean="0">
                            <a:latin typeface="Cambria Math" panose="02040503050406030204" pitchFamily="18" charset="0"/>
                          </a:rPr>
                          <m:t>≤3</m:t>
                        </m:r>
                      </m:e>
                    </m:d>
                  </m:oMath>
                </a14:m>
                <a:r>
                  <a:rPr lang="en-IN"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sz="1800" b="0" i="0" u="none" strike="noStrike" baseline="0" dirty="0">
                    <a:latin typeface="Times New Roman" panose="02020603050405020304" pitchFamily="18" charset="0"/>
                    <a:cs typeface="Times New Roman" panose="02020603050405020304" pitchFamily="18" charset="0"/>
                  </a:rPr>
                  <a:t>Now we have a binary classification problem and hence we can use exactly the same boosting tree algorithm for multiple classification. Thus we can learn </a:t>
                </a:r>
                <a14:m>
                  <m:oMath xmlns:m="http://schemas.openxmlformats.org/officeDocument/2006/math">
                    <m:r>
                      <a:rPr lang="en-IN" i="1" smtClean="0">
                        <a:latin typeface="Cambria Math" panose="02040503050406030204" pitchFamily="18" charset="0"/>
                      </a:rPr>
                      <m:t>𝑃𝑟</m:t>
                    </m:r>
                    <m:d>
                      <m:dPr>
                        <m:ctrlPr>
                          <a:rPr lang="en-IN" i="1" smtClean="0">
                            <a:solidFill>
                              <a:srgbClr val="836967"/>
                            </a:solidFill>
                            <a:latin typeface="Cambria Math" panose="02040503050406030204" pitchFamily="18" charset="0"/>
                          </a:rPr>
                        </m:ctrlPr>
                      </m:dP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𝑖</m:t>
                            </m:r>
                          </m:sub>
                        </m:sSub>
                        <m:r>
                          <a:rPr lang="en-IN" b="0" i="0" smtClean="0">
                            <a:latin typeface="Cambria Math" panose="02040503050406030204" pitchFamily="18" charset="0"/>
                          </a:rPr>
                          <m:t>≤</m:t>
                        </m:r>
                        <m:r>
                          <a:rPr lang="en-IN" b="0" i="1" smtClean="0">
                            <a:latin typeface="Cambria Math" panose="02040503050406030204" pitchFamily="18" charset="0"/>
                          </a:rPr>
                          <m:t>3</m:t>
                        </m:r>
                      </m:e>
                    </m:d>
                  </m:oMath>
                </a14:m>
                <a:r>
                  <a:rPr lang="en-IN" dirty="0">
                    <a:latin typeface="Times New Roman" panose="02020603050405020304" pitchFamily="18" charset="0"/>
                    <a:cs typeface="Times New Roman" panose="02020603050405020304" pitchFamily="18" charset="0"/>
                  </a:rPr>
                  <a:t> easily. We can similarly partition the data and learn </a:t>
                </a:r>
                <a14:m>
                  <m:oMath xmlns:m="http://schemas.openxmlformats.org/officeDocument/2006/math">
                    <m:r>
                      <a:rPr lang="en-IN" i="1" smtClean="0">
                        <a:latin typeface="Cambria Math" panose="02040503050406030204" pitchFamily="18" charset="0"/>
                      </a:rPr>
                      <m:t>𝑃𝑟</m:t>
                    </m:r>
                    <m:d>
                      <m:dPr>
                        <m:ctrlPr>
                          <a:rPr lang="en-IN" i="1" smtClean="0">
                            <a:solidFill>
                              <a:srgbClr val="836967"/>
                            </a:solidFill>
                            <a:latin typeface="Cambria Math" panose="02040503050406030204" pitchFamily="18" charset="0"/>
                          </a:rPr>
                        </m:ctrlPr>
                      </m:dP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𝑖</m:t>
                            </m:r>
                          </m:sub>
                        </m:sSub>
                        <m:r>
                          <a:rPr lang="en-IN" b="0" i="0" smtClean="0">
                            <a:latin typeface="Cambria Math" panose="02040503050406030204" pitchFamily="18" charset="0"/>
                          </a:rPr>
                          <m:t>≤</m:t>
                        </m:r>
                        <m:r>
                          <a:rPr lang="en-IN" b="0" i="1" smtClean="0">
                            <a:latin typeface="Cambria Math" panose="02040503050406030204" pitchFamily="18" charset="0"/>
                          </a:rPr>
                          <m:t>2</m:t>
                        </m:r>
                      </m:e>
                    </m:d>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rPr>
                      <m:t>𝑃𝑟</m:t>
                    </m:r>
                    <m:d>
                      <m:dPr>
                        <m:ctrlPr>
                          <a:rPr lang="en-IN" i="1">
                            <a:solidFill>
                              <a:srgbClr val="836967"/>
                            </a:solidFill>
                            <a:latin typeface="Cambria Math" panose="02040503050406030204" pitchFamily="18" charset="0"/>
                          </a:rPr>
                        </m:ctrlPr>
                      </m:dP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𝑖</m:t>
                            </m:r>
                          </m:sub>
                        </m:sSub>
                        <m:r>
                          <a:rPr lang="en-IN">
                            <a:latin typeface="Cambria Math" panose="02040503050406030204" pitchFamily="18" charset="0"/>
                          </a:rPr>
                          <m:t>≤</m:t>
                        </m:r>
                        <m:r>
                          <a:rPr lang="en-IN" b="0" i="1" smtClean="0">
                            <a:latin typeface="Cambria Math" panose="02040503050406030204" pitchFamily="18" charset="0"/>
                          </a:rPr>
                          <m:t>1</m:t>
                        </m:r>
                      </m:e>
                    </m:d>
                  </m:oMath>
                </a14:m>
                <a:r>
                  <a:rPr lang="en-IN" dirty="0">
                    <a:latin typeface="Times New Roman" panose="02020603050405020304" pitchFamily="18" charset="0"/>
                    <a:cs typeface="Times New Roman" panose="02020603050405020304" pitchFamily="18" charset="0"/>
                  </a:rPr>
                  <a:t> and </a:t>
                </a:r>
                <a14:m>
                  <m:oMath xmlns:m="http://schemas.openxmlformats.org/officeDocument/2006/math">
                    <m:r>
                      <a:rPr lang="en-IN" i="1">
                        <a:latin typeface="Cambria Math" panose="02040503050406030204" pitchFamily="18" charset="0"/>
                      </a:rPr>
                      <m:t>𝑃𝑟</m:t>
                    </m:r>
                    <m:d>
                      <m:dPr>
                        <m:ctrlPr>
                          <a:rPr lang="en-IN" i="1">
                            <a:solidFill>
                              <a:srgbClr val="836967"/>
                            </a:solidFill>
                            <a:latin typeface="Cambria Math" panose="02040503050406030204" pitchFamily="18" charset="0"/>
                          </a:rPr>
                        </m:ctrlPr>
                      </m:dP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𝑖</m:t>
                            </m:r>
                          </m:sub>
                        </m:sSub>
                        <m:r>
                          <a:rPr lang="en-IN">
                            <a:latin typeface="Cambria Math" panose="02040503050406030204" pitchFamily="18" charset="0"/>
                          </a:rPr>
                          <m:t>≤</m:t>
                        </m:r>
                        <m:r>
                          <a:rPr lang="en-IN" b="0" i="1" smtClean="0">
                            <a:latin typeface="Cambria Math" panose="02040503050406030204" pitchFamily="18" charset="0"/>
                          </a:rPr>
                          <m:t>0</m:t>
                        </m:r>
                      </m:e>
                    </m:d>
                  </m:oMath>
                </a14:m>
                <a:r>
                  <a:rPr lang="en-IN" dirty="0">
                    <a:latin typeface="Times New Roman" panose="02020603050405020304" pitchFamily="18" charset="0"/>
                    <a:cs typeface="Times New Roman" panose="02020603050405020304" pitchFamily="18" charset="0"/>
                  </a:rPr>
                  <a:t>. separately. We then infer the class probabilities</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a:latin typeface="Cambria Math" panose="02040503050406030204" pitchFamily="18" charset="0"/>
                          </a:rPr>
                        </m:ctrlPr>
                      </m:sSubPr>
                      <m:e>
                        <m:r>
                          <a:rPr lang="en-IN" b="0" i="1" smtClean="0">
                            <a:latin typeface="Cambria Math" panose="02040503050406030204" pitchFamily="18" charset="0"/>
                          </a:rPr>
                          <m:t>                                           </m:t>
                        </m:r>
                        <m:r>
                          <a:rPr lang="en-IN" i="1">
                            <a:latin typeface="Cambria Math" panose="02040503050406030204" pitchFamily="18" charset="0"/>
                          </a:rPr>
                          <m:t>𝑝</m:t>
                        </m:r>
                      </m:e>
                      <m:sub>
                        <m:r>
                          <m:rPr>
                            <m:sty m:val="p"/>
                          </m:rPr>
                          <a:rPr lang="en-IN">
                            <a:latin typeface="Cambria Math" panose="02040503050406030204" pitchFamily="18" charset="0"/>
                          </a:rPr>
                          <m:t>i</m:t>
                        </m:r>
                      </m:sub>
                    </m:sSub>
                    <m:sSub>
                      <m:sSubPr>
                        <m:ctrlPr>
                          <a:rPr lang="en-IN" i="1">
                            <a:latin typeface="Cambria Math" panose="02040503050406030204" pitchFamily="18" charset="0"/>
                          </a:rPr>
                        </m:ctrlPr>
                      </m:sSubPr>
                      <m:e>
                        <m:r>
                          <a:rPr lang="en-IN">
                            <a:latin typeface="Cambria Math" panose="02040503050406030204" pitchFamily="18" charset="0"/>
                          </a:rPr>
                          <m:t>,</m:t>
                        </m:r>
                      </m:e>
                      <m:sub>
                        <m:r>
                          <m:rPr>
                            <m:sty m:val="p"/>
                          </m:rPr>
                          <a:rPr lang="en-IN">
                            <a:latin typeface="Cambria Math" panose="02040503050406030204" pitchFamily="18" charset="0"/>
                          </a:rPr>
                          <m:t>k</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i="1">
                        <a:latin typeface="Cambria Math" panose="02040503050406030204" pitchFamily="18" charset="0"/>
                      </a:rPr>
                      <m:t>𝑃𝑟</m:t>
                    </m:r>
                    <m:d>
                      <m:dPr>
                        <m:ctrlPr>
                          <a:rPr lang="en-IN" i="1">
                            <a:solidFill>
                              <a:srgbClr val="836967"/>
                            </a:solidFill>
                            <a:latin typeface="Cambria Math" panose="02040503050406030204" pitchFamily="18" charset="0"/>
                          </a:rPr>
                        </m:ctrlPr>
                      </m:dP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𝑖</m:t>
                            </m:r>
                          </m:sub>
                        </m:sSub>
                        <m:r>
                          <a:rPr lang="en-IN">
                            <a:latin typeface="Cambria Math" panose="02040503050406030204" pitchFamily="18" charset="0"/>
                          </a:rPr>
                          <m:t>=</m:t>
                        </m:r>
                        <m:r>
                          <a:rPr lang="en-IN" i="1">
                            <a:latin typeface="Cambria Math" panose="02040503050406030204" pitchFamily="18" charset="0"/>
                          </a:rPr>
                          <m:t>𝑘</m:t>
                        </m:r>
                      </m:e>
                    </m:d>
                    <m:r>
                      <a:rPr lang="en-IN">
                        <a:latin typeface="Cambria Math" panose="02040503050406030204" pitchFamily="18" charset="0"/>
                      </a:rPr>
                      <m:t>=</m:t>
                    </m:r>
                    <m:r>
                      <a:rPr lang="en-IN" i="1">
                        <a:latin typeface="Cambria Math" panose="02040503050406030204" pitchFamily="18" charset="0"/>
                      </a:rPr>
                      <m:t>𝑃𝑟</m:t>
                    </m:r>
                    <m:d>
                      <m:dPr>
                        <m:ctrlPr>
                          <a:rPr lang="en-IN" i="1">
                            <a:solidFill>
                              <a:srgbClr val="836967"/>
                            </a:solidFill>
                            <a:latin typeface="Cambria Math" panose="02040503050406030204" pitchFamily="18" charset="0"/>
                          </a:rPr>
                        </m:ctrlPr>
                      </m:dP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𝑖</m:t>
                            </m:r>
                          </m:sub>
                        </m:sSub>
                        <m:r>
                          <a:rPr lang="en-IN" b="0" i="0" smtClean="0">
                            <a:latin typeface="Cambria Math" panose="02040503050406030204" pitchFamily="18" charset="0"/>
                          </a:rPr>
                          <m:t>≤</m:t>
                        </m:r>
                        <m:r>
                          <a:rPr lang="en-IN" i="1">
                            <a:latin typeface="Cambria Math" panose="02040503050406030204" pitchFamily="18" charset="0"/>
                          </a:rPr>
                          <m:t>𝑘</m:t>
                        </m:r>
                      </m:e>
                    </m:d>
                    <m:r>
                      <a:rPr lang="en-IN" b="0" i="1" smtClean="0">
                        <a:latin typeface="Cambria Math" panose="02040503050406030204" pitchFamily="18" charset="0"/>
                      </a:rPr>
                      <m:t>−</m:t>
                    </m:r>
                    <m:r>
                      <a:rPr lang="en-IN" i="1">
                        <a:latin typeface="Cambria Math" panose="02040503050406030204" pitchFamily="18" charset="0"/>
                      </a:rPr>
                      <m:t>𝑃𝑟</m:t>
                    </m:r>
                    <m:d>
                      <m:dPr>
                        <m:ctrlPr>
                          <a:rPr lang="en-IN" i="1">
                            <a:solidFill>
                              <a:srgbClr val="836967"/>
                            </a:solidFill>
                            <a:latin typeface="Cambria Math" panose="02040503050406030204" pitchFamily="18" charset="0"/>
                          </a:rPr>
                        </m:ctrlPr>
                      </m:dP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𝑖</m:t>
                            </m:r>
                          </m:sub>
                        </m:sSub>
                        <m:r>
                          <a:rPr lang="en-IN" b="0" i="0" smtClean="0">
                            <a:latin typeface="Cambria Math" panose="02040503050406030204" pitchFamily="18" charset="0"/>
                          </a:rPr>
                          <m:t>≤</m:t>
                        </m:r>
                        <m:r>
                          <a:rPr lang="en-IN" i="1">
                            <a:latin typeface="Cambria Math" panose="02040503050406030204" pitchFamily="18" charset="0"/>
                          </a:rPr>
                          <m:t>𝑘</m:t>
                        </m:r>
                        <m:r>
                          <a:rPr lang="en-IN" b="0" i="1" smtClean="0">
                            <a:latin typeface="Cambria Math" panose="02040503050406030204" pitchFamily="18" charset="0"/>
                          </a:rPr>
                          <m:t>−1</m:t>
                        </m:r>
                      </m:e>
                    </m:d>
                  </m:oMath>
                </a14:m>
                <a:r>
                  <a:rPr lang="en-IN" dirty="0">
                    <a:latin typeface="Times New Roman" panose="02020603050405020304" pitchFamily="18" charset="0"/>
                    <a:cs typeface="Times New Roman" panose="02020603050405020304" pitchFamily="18" charset="0"/>
                  </a:rPr>
                  <a:t>,</a:t>
                </a:r>
              </a:p>
              <a:p>
                <a:pPr algn="just"/>
                <a:endParaRPr lang="en-IN" dirty="0">
                  <a:latin typeface="Times New Roman" panose="02020603050405020304" pitchFamily="18" charset="0"/>
                  <a:cs typeface="Times New Roman" panose="02020603050405020304" pitchFamily="18" charset="0"/>
                </a:endParaRPr>
              </a:p>
              <a:p>
                <a:pPr algn="just"/>
                <a:r>
                  <a:rPr lang="en-IN" sz="1800" b="0" i="0" u="none" strike="noStrike" baseline="0" dirty="0">
                    <a:latin typeface="Times New Roman" panose="02020603050405020304" pitchFamily="18" charset="0"/>
                    <a:cs typeface="Times New Roman" panose="02020603050405020304" pitchFamily="18" charset="0"/>
                  </a:rPr>
                  <a:t>     and again we use the </a:t>
                </a:r>
                <a:r>
                  <a:rPr lang="en-IN" sz="1800" b="0" i="1" u="none" strike="noStrike" baseline="0" dirty="0">
                    <a:latin typeface="Times New Roman" panose="02020603050405020304" pitchFamily="18" charset="0"/>
                    <a:cs typeface="Times New Roman" panose="02020603050405020304" pitchFamily="18" charset="0"/>
                  </a:rPr>
                  <a:t>Expected Relevance </a:t>
                </a:r>
                <a:r>
                  <a:rPr lang="en-IN" sz="1800" b="0" i="0" u="none" strike="noStrike" baseline="0" dirty="0">
                    <a:latin typeface="Times New Roman" panose="02020603050405020304" pitchFamily="18" charset="0"/>
                    <a:cs typeface="Times New Roman" panose="02020603050405020304" pitchFamily="18" charset="0"/>
                  </a:rPr>
                  <a:t>to compute the ranking scores and sort the URLs.</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2146E9A4-D0DC-967E-382F-3B3CF4A74D75}"/>
                  </a:ext>
                </a:extLst>
              </p:cNvPr>
              <p:cNvSpPr txBox="1">
                <a:spLocks noRot="1" noChangeAspect="1" noMove="1" noResize="1" noEditPoints="1" noAdjustHandles="1" noChangeArrowheads="1" noChangeShapeType="1" noTextEdit="1"/>
              </p:cNvSpPr>
              <p:nvPr/>
            </p:nvSpPr>
            <p:spPr>
              <a:xfrm>
                <a:off x="584200" y="1779687"/>
                <a:ext cx="10347960" cy="4524315"/>
              </a:xfrm>
              <a:prstGeom prst="rect">
                <a:avLst/>
              </a:prstGeom>
              <a:blipFill>
                <a:blip r:embed="rId2"/>
                <a:stretch>
                  <a:fillRect l="-412" t="-809" r="-471"/>
                </a:stretch>
              </a:blipFill>
            </p:spPr>
            <p:txBody>
              <a:bodyPr/>
              <a:lstStyle/>
              <a:p>
                <a:r>
                  <a:rPr lang="en-US">
                    <a:noFill/>
                  </a:rPr>
                  <a:t> </a:t>
                </a:r>
              </a:p>
            </p:txBody>
          </p:sp>
        </mc:Fallback>
      </mc:AlternateContent>
    </p:spTree>
    <p:extLst>
      <p:ext uri="{BB962C8B-B14F-4D97-AF65-F5344CB8AC3E}">
        <p14:creationId xmlns:p14="http://schemas.microsoft.com/office/powerpoint/2010/main" val="2755773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AF8ED-E693-A60C-96AB-66ACC0315850}"/>
              </a:ext>
            </a:extLst>
          </p:cNvPr>
          <p:cNvSpPr>
            <a:spLocks noGrp="1"/>
          </p:cNvSpPr>
          <p:nvPr>
            <p:ph type="title"/>
          </p:nvPr>
        </p:nvSpPr>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REGRESSION BASED RANKING USING GB</a:t>
            </a:r>
            <a:endParaRPr lang="en-US" b="1" dirty="0">
              <a:solidFill>
                <a:schemeClr val="accent2">
                  <a:lumMod val="7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CDB1A53-7147-9EAE-A436-8A4A1844BCFC}"/>
                  </a:ext>
                </a:extLst>
              </p:cNvPr>
              <p:cNvSpPr txBox="1"/>
              <p:nvPr/>
            </p:nvSpPr>
            <p:spPr>
              <a:xfrm>
                <a:off x="934720" y="2082800"/>
                <a:ext cx="9956800" cy="4364015"/>
              </a:xfrm>
              <a:prstGeom prst="rect">
                <a:avLst/>
              </a:prstGeom>
              <a:noFill/>
            </p:spPr>
            <p:txBody>
              <a:bodyPr wrap="square" rtlCol="0">
                <a:spAutoFit/>
              </a:bodyPr>
              <a:lstStyle/>
              <a:p>
                <a:pPr marL="285750" indent="-285750">
                  <a:buFont typeface="Wingdings" panose="05000000000000000000" pitchFamily="2" charset="2"/>
                  <a:buChar char="§"/>
                </a:pPr>
                <a:r>
                  <a:rPr lang="en-IN" dirty="0"/>
                  <a:t>Input data are</a:t>
                </a:r>
                <a:r>
                  <a:rPr lang="en-IN" b="0" dirty="0"/>
                  <a:t>   </a:t>
                </a:r>
                <a14:m>
                  <m:oMath xmlns:m="http://schemas.openxmlformats.org/officeDocument/2006/math">
                    <m:sSubSup>
                      <m:sSubSupPr>
                        <m:ctrlPr>
                          <a:rPr lang="en-IN" b="0" i="1" smtClean="0">
                            <a:latin typeface="Cambria Math" panose="02040503050406030204" pitchFamily="18" charset="0"/>
                          </a:rPr>
                        </m:ctrlPr>
                      </m:sSubSupPr>
                      <m:e>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𝑖</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r>
                              <a:rPr lang="en-IN" b="0" i="1" smtClean="0">
                                <a:latin typeface="Cambria Math" panose="02040503050406030204" pitchFamily="18" charset="0"/>
                              </a:rPr>
                              <m:t> </m:t>
                            </m:r>
                          </m:e>
                        </m:d>
                      </m:e>
                      <m:sub>
                        <m: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𝑁</m:t>
                        </m:r>
                      </m:sup>
                    </m:sSubSup>
                  </m:oMath>
                </a14:m>
                <a:r>
                  <a:rPr lang="en-IN" dirty="0"/>
                  <a:t> , where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𝑖</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0,1,2,3,4</m:t>
                        </m:r>
                      </m:e>
                    </m:d>
                    <m:r>
                      <a:rPr lang="en-IN" b="0" i="0" smtClean="0">
                        <a:latin typeface="Cambria Math" panose="02040503050406030204" pitchFamily="18" charset="0"/>
                      </a:rPr>
                      <m:t>,</m:t>
                    </m:r>
                  </m:oMath>
                </a14:m>
                <a:r>
                  <a:rPr lang="en-IN" dirty="0">
                    <a:latin typeface="Times New Roman" panose="02020603050405020304" pitchFamily="18" charset="0"/>
                  </a:rPr>
                  <a:t>S</a:t>
                </a:r>
                <a:r>
                  <a:rPr lang="en-IN" sz="1800" b="0" i="0" u="none" strike="noStrike" baseline="0" dirty="0">
                    <a:latin typeface="Times New Roman" panose="02020603050405020304" pitchFamily="18" charset="0"/>
                  </a:rPr>
                  <a:t>uggested regressing the feature vectors </a:t>
                </a:r>
                <a14:m>
                  <m:oMath xmlns:m="http://schemas.openxmlformats.org/officeDocument/2006/math">
                    <m:sSup>
                      <m:sSupPr>
                        <m:ctrlPr>
                          <a:rPr lang="en-IN" sz="1800" b="0" i="1" u="none" strike="noStrike" baseline="0" smtClean="0">
                            <a:latin typeface="Cambria Math" panose="02040503050406030204" pitchFamily="18" charset="0"/>
                          </a:rPr>
                        </m:ctrlPr>
                      </m:sSupPr>
                      <m:e>
                        <m:r>
                          <a:rPr lang="en-IN" sz="1800" b="0" i="1" u="none" strike="noStrike" baseline="0" smtClean="0">
                            <a:latin typeface="Cambria Math" panose="02040503050406030204" pitchFamily="18" charset="0"/>
                          </a:rPr>
                          <m:t>𝑥</m:t>
                        </m:r>
                      </m:e>
                      <m:sup>
                        <m:r>
                          <a:rPr lang="en-IN" sz="1800" b="0" i="1" u="none" strike="noStrike" baseline="0" smtClean="0">
                            <a:latin typeface="Cambria Math" panose="02040503050406030204" pitchFamily="18" charset="0"/>
                          </a:rPr>
                          <m:t>𝑖</m:t>
                        </m:r>
                      </m:sup>
                    </m:sSup>
                  </m:oMath>
                </a14:m>
                <a:r>
                  <a:rPr lang="en-IN" sz="1800" b="0" i="0" u="none" strike="noStrike" baseline="0" dirty="0">
                    <a:latin typeface="CMMI7"/>
                  </a:rPr>
                  <a:t> </a:t>
                </a:r>
                <a:r>
                  <a:rPr lang="en-IN" sz="1800" b="0" i="0" u="none" strike="noStrike" baseline="0" dirty="0">
                    <a:latin typeface="Times New Roman" panose="02020603050405020304" pitchFamily="18" charset="0"/>
                  </a:rPr>
                  <a:t>on the response values </a:t>
                </a:r>
                <a14:m>
                  <m:oMath xmlns:m="http://schemas.openxmlformats.org/officeDocument/2006/math">
                    <m:sSup>
                      <m:sSupPr>
                        <m:ctrlPr>
                          <a:rPr lang="en-IN" sz="1800" b="0" i="1" u="none" strike="noStrike" baseline="0" smtClean="0">
                            <a:latin typeface="Cambria Math" panose="02040503050406030204" pitchFamily="18" charset="0"/>
                          </a:rPr>
                        </m:ctrlPr>
                      </m:sSupPr>
                      <m:e>
                        <m:r>
                          <a:rPr lang="en-IN" sz="1800" b="0" i="1" u="none" strike="noStrike" baseline="0" smtClean="0">
                            <a:latin typeface="Cambria Math" panose="02040503050406030204" pitchFamily="18" charset="0"/>
                          </a:rPr>
                          <m:t>2</m:t>
                        </m:r>
                      </m:e>
                      <m:sup>
                        <m:sSub>
                          <m:sSubPr>
                            <m:ctrlPr>
                              <a:rPr lang="en-IN" sz="1800" b="0" i="1" u="none" strike="noStrike" baseline="0" smtClean="0">
                                <a:latin typeface="Cambria Math" panose="02040503050406030204" pitchFamily="18" charset="0"/>
                              </a:rPr>
                            </m:ctrlPr>
                          </m:sSubPr>
                          <m:e>
                            <m:r>
                              <a:rPr lang="en-IN" sz="1800" b="0" i="1" u="none" strike="noStrike" baseline="0" smtClean="0">
                                <a:latin typeface="Cambria Math" panose="02040503050406030204" pitchFamily="18" charset="0"/>
                              </a:rPr>
                              <m:t>𝑦</m:t>
                            </m:r>
                          </m:e>
                          <m:sub>
                            <m:r>
                              <a:rPr lang="en-IN" sz="1800" b="0" i="1" u="none" strike="noStrike" baseline="0" smtClean="0">
                                <a:latin typeface="Cambria Math" panose="02040503050406030204" pitchFamily="18" charset="0"/>
                              </a:rPr>
                              <m:t>𝑖</m:t>
                            </m:r>
                          </m:sub>
                        </m:sSub>
                      </m:sup>
                    </m:sSup>
                    <m:r>
                      <a:rPr lang="en-IN" sz="1800" b="0" i="1" u="none" strike="noStrike" baseline="0" smtClean="0">
                        <a:latin typeface="Cambria Math" panose="02040503050406030204" pitchFamily="18" charset="0"/>
                      </a:rPr>
                      <m:t>−1</m:t>
                    </m:r>
                  </m:oMath>
                </a14:m>
                <a:endParaRPr lang="en-IN" dirty="0"/>
              </a:p>
              <a:p>
                <a:pPr marL="285750" indent="-285750">
                  <a:buFont typeface="Wingdings" panose="05000000000000000000" pitchFamily="2" charset="2"/>
                  <a:buChar char="§"/>
                </a:pPr>
                <a:r>
                  <a:rPr lang="en-IN" dirty="0"/>
                  <a:t>After we learned the values for </a:t>
                </a:r>
                <a14:m>
                  <m:oMath xmlns:m="http://schemas.openxmlformats.org/officeDocument/2006/math">
                    <m:sSub>
                      <m:sSubPr>
                        <m:ctrlPr>
                          <a:rPr lang="en-IN" i="1" smtClean="0">
                            <a:solidFill>
                              <a:srgbClr val="836967"/>
                            </a:solidFill>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𝑖</m:t>
                        </m:r>
                      </m:sub>
                    </m:sSub>
                  </m:oMath>
                </a14:m>
                <a:r>
                  <a:rPr lang="en-IN" dirty="0"/>
                  <a:t>  ,we use them directly as the ranking score to order the data points within each query. The boosting tree algorithm for regression is given below.</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14:m>
                  <m:oMath xmlns:m="http://schemas.openxmlformats.org/officeDocument/2006/math">
                    <m:sSub>
                      <m:sSubPr>
                        <m:ctrlPr>
                          <a:rPr lang="en-IN" i="1" smtClean="0">
                            <a:solidFill>
                              <a:srgbClr val="836967"/>
                            </a:solidFill>
                            <a:latin typeface="Cambria Math" panose="02040503050406030204" pitchFamily="18" charset="0"/>
                          </a:rPr>
                        </m:ctrlPr>
                      </m:sSubPr>
                      <m:e>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𝑦</m:t>
                            </m:r>
                          </m:e>
                        </m:acc>
                      </m:e>
                      <m:sub>
                        <m:r>
                          <a:rPr lang="en-IN" i="1">
                            <a:latin typeface="Cambria Math" panose="02040503050406030204" pitchFamily="18" charset="0"/>
                          </a:rPr>
                          <m:t>𝑖</m:t>
                        </m:r>
                      </m:sub>
                    </m:sSub>
                    <m:r>
                      <a:rPr lang="en-IN" i="0">
                        <a:latin typeface="Cambria Math" panose="02040503050406030204" pitchFamily="18" charset="0"/>
                      </a:rPr>
                      <m:t>=</m:t>
                    </m:r>
                    <m:sSup>
                      <m:sSupPr>
                        <m:ctrlPr>
                          <a:rPr lang="en-IN" i="1">
                            <a:solidFill>
                              <a:srgbClr val="836967"/>
                            </a:solidFill>
                            <a:latin typeface="Cambria Math" panose="02040503050406030204" pitchFamily="18" charset="0"/>
                          </a:rPr>
                        </m:ctrlPr>
                      </m:sSupPr>
                      <m:e>
                        <m:r>
                          <a:rPr lang="en-IN" i="0">
                            <a:latin typeface="Cambria Math" panose="02040503050406030204" pitchFamily="18" charset="0"/>
                          </a:rPr>
                          <m:t>2</m:t>
                        </m:r>
                      </m:e>
                      <m:sup>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𝑖</m:t>
                            </m:r>
                          </m:sub>
                        </m:sSub>
                      </m:sup>
                    </m:sSup>
                    <m:r>
                      <a:rPr lang="en-IN" i="0" smtClean="0">
                        <a:latin typeface="Cambria Math" panose="02040503050406030204" pitchFamily="18" charset="0"/>
                      </a:rPr>
                      <m:t>−1</m:t>
                    </m:r>
                  </m:oMath>
                </a14:m>
                <a:endParaRPr lang="en-IN" i="0" dirty="0">
                  <a:latin typeface="Cambria Math" panose="02040503050406030204" pitchFamily="18" charset="0"/>
                </a:endParaRPr>
              </a:p>
              <a:p>
                <a:pPr marL="285750" indent="-285750">
                  <a:buFont typeface="Wingdings" panose="05000000000000000000" pitchFamily="2" charset="2"/>
                  <a:buChar char="§"/>
                </a:pPr>
                <a14:m>
                  <m:oMath xmlns:m="http://schemas.openxmlformats.org/officeDocument/2006/math">
                    <m:sSub>
                      <m:sSubPr>
                        <m:ctrlPr>
                          <a:rPr lang="en-IN" i="1" smtClean="0">
                            <a:solidFill>
                              <a:srgbClr val="836967"/>
                            </a:solidFill>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𝑖</m:t>
                        </m:r>
                      </m:sub>
                    </m:sSub>
                    <m:r>
                      <a:rPr lang="en-IN" i="0">
                        <a:latin typeface="Cambria Math" panose="02040503050406030204" pitchFamily="18" charset="0"/>
                      </a:rPr>
                      <m:t>=</m:t>
                    </m:r>
                    <m:f>
                      <m:fPr>
                        <m:ctrlPr>
                          <a:rPr lang="en-IN" i="1">
                            <a:solidFill>
                              <a:srgbClr val="836967"/>
                            </a:solidFill>
                            <a:latin typeface="Cambria Math" panose="02040503050406030204" pitchFamily="18" charset="0"/>
                          </a:rPr>
                        </m:ctrlPr>
                      </m:fPr>
                      <m:num>
                        <m:r>
                          <a:rPr lang="en-IN" i="0">
                            <a:latin typeface="Cambria Math" panose="02040503050406030204" pitchFamily="18" charset="0"/>
                          </a:rPr>
                          <m:t>1</m:t>
                        </m:r>
                      </m:num>
                      <m:den>
                        <m:r>
                          <a:rPr lang="en-IN" i="1">
                            <a:latin typeface="Cambria Math" panose="02040503050406030204" pitchFamily="18" charset="0"/>
                          </a:rPr>
                          <m:t>𝑁</m:t>
                        </m:r>
                      </m:den>
                    </m:f>
                    <m:nary>
                      <m:naryPr>
                        <m:chr m:val="∑"/>
                        <m:limLoc m:val="undOvr"/>
                        <m:grow m:val="on"/>
                        <m:ctrlPr>
                          <a:rPr lang="en-IN" i="1">
                            <a:latin typeface="Cambria Math" panose="02040503050406030204" pitchFamily="18" charset="0"/>
                          </a:rPr>
                        </m:ctrlPr>
                      </m:naryPr>
                      <m:sub>
                        <m:r>
                          <a:rPr lang="en-IN" i="1">
                            <a:latin typeface="Cambria Math" panose="02040503050406030204" pitchFamily="18" charset="0"/>
                          </a:rPr>
                          <m:t>𝑠</m:t>
                        </m:r>
                        <m:r>
                          <a:rPr lang="en-IN" i="0">
                            <a:latin typeface="Cambria Math" panose="02040503050406030204" pitchFamily="18" charset="0"/>
                          </a:rPr>
                          <m:t>=1</m:t>
                        </m:r>
                      </m:sub>
                      <m:sup>
                        <m:r>
                          <a:rPr lang="en-IN" i="1">
                            <a:latin typeface="Cambria Math" panose="02040503050406030204" pitchFamily="18" charset="0"/>
                          </a:rPr>
                          <m:t>𝑁</m:t>
                        </m:r>
                      </m:sup>
                      <m:e>
                        <m:sSub>
                          <m:sSubPr>
                            <m:ctrlPr>
                              <a:rPr lang="en-IN" i="1">
                                <a:solidFill>
                                  <a:srgbClr val="836967"/>
                                </a:solidFill>
                                <a:latin typeface="Cambria Math" panose="02040503050406030204" pitchFamily="18" charset="0"/>
                              </a:rPr>
                            </m:ctrlPr>
                          </m:sSubPr>
                          <m:e>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𝑦</m:t>
                                </m:r>
                              </m:e>
                            </m:acc>
                          </m:e>
                          <m:sub>
                            <m:r>
                              <a:rPr lang="en-IN" b="0" i="1" smtClean="0">
                                <a:latin typeface="Cambria Math" panose="02040503050406030204" pitchFamily="18" charset="0"/>
                              </a:rPr>
                              <m:t>𝑠</m:t>
                            </m:r>
                          </m:sub>
                        </m:sSub>
                        <m:r>
                          <a:rPr lang="en-IN" b="0" i="0" smtClean="0">
                            <a:latin typeface="Cambria Math" panose="02040503050406030204" pitchFamily="18" charset="0"/>
                          </a:rPr>
                          <m:t>,   </m:t>
                        </m:r>
                        <m:r>
                          <a:rPr lang="en-IN" i="0" smtClean="0">
                            <a:latin typeface="Cambria Math" panose="02040503050406030204" pitchFamily="18" charset="0"/>
                          </a:rPr>
                          <m:t>ⅈ</m:t>
                        </m:r>
                      </m:e>
                    </m:nary>
                    <m:r>
                      <a:rPr lang="en-IN" i="0">
                        <a:latin typeface="Cambria Math" panose="02040503050406030204" pitchFamily="18" charset="0"/>
                      </a:rPr>
                      <m:t>=</m:t>
                    </m:r>
                    <m:r>
                      <a:rPr lang="en-IN" b="0" i="0" smtClean="0">
                        <a:latin typeface="Cambria Math" panose="02040503050406030204" pitchFamily="18" charset="0"/>
                      </a:rPr>
                      <m:t>1 </m:t>
                    </m:r>
                    <m:r>
                      <m:rPr>
                        <m:sty m:val="p"/>
                      </m:rPr>
                      <a:rPr lang="en-IN" b="0" i="0" smtClean="0">
                        <a:latin typeface="Cambria Math" panose="02040503050406030204" pitchFamily="18" charset="0"/>
                      </a:rPr>
                      <m:t>to</m:t>
                    </m:r>
                    <m:r>
                      <a:rPr lang="en-IN" b="0" i="0" smtClean="0">
                        <a:latin typeface="Cambria Math" panose="02040503050406030204" pitchFamily="18" charset="0"/>
                      </a:rPr>
                      <m:t> </m:t>
                    </m:r>
                    <m:r>
                      <m:rPr>
                        <m:sty m:val="p"/>
                      </m:rPr>
                      <a:rPr lang="en-IN" b="0" i="0" smtClean="0">
                        <a:latin typeface="Cambria Math" panose="02040503050406030204" pitchFamily="18" charset="0"/>
                      </a:rPr>
                      <m:t>N</m:t>
                    </m:r>
                  </m:oMath>
                </a14:m>
                <a:endParaRPr lang="en-IN" dirty="0"/>
              </a:p>
              <a:p>
                <a:pPr marL="285750" indent="-285750">
                  <a:buFont typeface="Wingdings" panose="05000000000000000000" pitchFamily="2" charset="2"/>
                  <a:buChar char="§"/>
                </a:pPr>
                <a:r>
                  <a:rPr lang="en-IN" dirty="0"/>
                  <a:t>For m=1 to M Do</a:t>
                </a:r>
              </a:p>
              <a:p>
                <a:pPr marL="285750" indent="-285750">
                  <a:buFont typeface="Wingdings" panose="05000000000000000000" pitchFamily="2" charset="2"/>
                  <a:buChar char="§"/>
                </a:pPr>
                <a:r>
                  <a:rPr lang="en-IN" dirty="0">
                    <a:solidFill>
                      <a:srgbClr val="836967"/>
                    </a:solidFill>
                  </a:rPr>
                  <a:t>          </a:t>
                </a:r>
                <a14:m>
                  <m:oMath xmlns:m="http://schemas.openxmlformats.org/officeDocument/2006/math">
                    <m:sSubSup>
                      <m:sSubSupPr>
                        <m:ctrlPr>
                          <a:rPr lang="en-IN" i="1" smtClean="0">
                            <a:solidFill>
                              <a:srgbClr val="836967"/>
                            </a:solidFill>
                            <a:latin typeface="Cambria Math" panose="02040503050406030204" pitchFamily="18" charset="0"/>
                          </a:rPr>
                        </m:ctrlPr>
                      </m:sSubSupPr>
                      <m:e>
                        <m:d>
                          <m:dPr>
                            <m:begChr m:val="{"/>
                            <m:endChr m:val="}"/>
                            <m:ctrlPr>
                              <a:rPr lang="en-IN" i="1">
                                <a:solidFill>
                                  <a:srgbClr val="836967"/>
                                </a:solidFill>
                                <a:latin typeface="Cambria Math" panose="02040503050406030204" pitchFamily="18" charset="0"/>
                              </a:rPr>
                            </m:ctrlPr>
                          </m:dP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𝑅</m:t>
                                </m:r>
                              </m:e>
                              <m:sub>
                                <m:r>
                                  <a:rPr lang="en-IN" i="1">
                                    <a:latin typeface="Cambria Math" panose="02040503050406030204" pitchFamily="18" charset="0"/>
                                  </a:rPr>
                                  <m:t>𝑗</m:t>
                                </m:r>
                                <m:r>
                                  <a:rPr lang="en-IN" i="0">
                                    <a:latin typeface="Cambria Math" panose="02040503050406030204" pitchFamily="18" charset="0"/>
                                  </a:rPr>
                                  <m:t>,</m:t>
                                </m:r>
                                <m:r>
                                  <a:rPr lang="en-IN" i="1">
                                    <a:latin typeface="Cambria Math" panose="02040503050406030204" pitchFamily="18" charset="0"/>
                                  </a:rPr>
                                  <m:t>𝑚</m:t>
                                </m:r>
                              </m:sub>
                            </m:sSub>
                          </m:e>
                        </m:d>
                      </m:e>
                      <m:sub>
                        <m:r>
                          <a:rPr lang="en-IN" i="1">
                            <a:latin typeface="Cambria Math" panose="02040503050406030204" pitchFamily="18" charset="0"/>
                          </a:rPr>
                          <m:t>𝑗</m:t>
                        </m:r>
                        <m:r>
                          <a:rPr lang="en-IN" i="0">
                            <a:latin typeface="Cambria Math" panose="02040503050406030204" pitchFamily="18" charset="0"/>
                          </a:rPr>
                          <m:t>=1</m:t>
                        </m:r>
                      </m:sub>
                      <m:sup>
                        <m:r>
                          <a:rPr lang="en-IN" i="1">
                            <a:latin typeface="Cambria Math" panose="02040503050406030204" pitchFamily="18" charset="0"/>
                          </a:rPr>
                          <m:t>𝐽</m:t>
                        </m:r>
                      </m:sup>
                    </m:sSubSup>
                    <m:r>
                      <a:rPr lang="en-IN" i="0">
                        <a:latin typeface="Cambria Math" panose="02040503050406030204" pitchFamily="18" charset="0"/>
                      </a:rPr>
                      <m:t>=</m:t>
                    </m:r>
                    <m:r>
                      <a:rPr lang="en-IN" i="1">
                        <a:latin typeface="Cambria Math" panose="02040503050406030204" pitchFamily="18" charset="0"/>
                      </a:rPr>
                      <m:t>𝐽</m:t>
                    </m:r>
                    <m:r>
                      <a:rPr lang="en-IN" b="0" i="0" smtClean="0">
                        <a:latin typeface="Cambria Math" panose="02040503050406030204" pitchFamily="18" charset="0"/>
                      </a:rPr>
                      <m:t>−</m:t>
                    </m:r>
                    <m:r>
                      <m:rPr>
                        <m:sty m:val="p"/>
                      </m:rPr>
                      <a:rPr lang="en-IN" b="0" i="0" smtClean="0">
                        <a:latin typeface="Cambria Math" panose="02040503050406030204" pitchFamily="18" charset="0"/>
                      </a:rPr>
                      <m:t>termial</m:t>
                    </m:r>
                    <m:r>
                      <a:rPr lang="en-IN" b="0" i="0" smtClean="0">
                        <a:latin typeface="Cambria Math" panose="02040503050406030204" pitchFamily="18" charset="0"/>
                      </a:rPr>
                      <m:t> </m:t>
                    </m:r>
                    <m:r>
                      <m:rPr>
                        <m:sty m:val="p"/>
                      </m:rPr>
                      <a:rPr lang="en-IN" b="0" i="0" smtClean="0">
                        <a:latin typeface="Cambria Math" panose="02040503050406030204" pitchFamily="18" charset="0"/>
                      </a:rPr>
                      <m:t>node</m:t>
                    </m:r>
                    <m:r>
                      <a:rPr lang="en-IN" b="0" i="0" smtClean="0">
                        <a:latin typeface="Cambria Math" panose="02040503050406030204" pitchFamily="18" charset="0"/>
                      </a:rPr>
                      <m:t> </m:t>
                    </m:r>
                    <m:r>
                      <m:rPr>
                        <m:sty m:val="p"/>
                      </m:rPr>
                      <a:rPr lang="en-IN" b="0" i="0" smtClean="0">
                        <a:latin typeface="Cambria Math" panose="02040503050406030204" pitchFamily="18" charset="0"/>
                      </a:rPr>
                      <m:t>regression</m:t>
                    </m:r>
                    <m:r>
                      <a:rPr lang="en-IN" b="0" i="0" smtClean="0">
                        <a:latin typeface="Cambria Math" panose="02040503050406030204" pitchFamily="18" charset="0"/>
                      </a:rPr>
                      <m:t> </m:t>
                    </m:r>
                    <m:r>
                      <m:rPr>
                        <m:sty m:val="p"/>
                      </m:rPr>
                      <a:rPr lang="en-IN" b="0" i="0" smtClean="0">
                        <a:latin typeface="Cambria Math" panose="02040503050406030204" pitchFamily="18" charset="0"/>
                      </a:rPr>
                      <m:t>tree</m:t>
                    </m:r>
                    <m:r>
                      <a:rPr lang="en-IN" b="0" i="0" smtClean="0">
                        <a:latin typeface="Cambria Math" panose="02040503050406030204" pitchFamily="18" charset="0"/>
                      </a:rPr>
                      <m:t> </m:t>
                    </m:r>
                    <m:r>
                      <m:rPr>
                        <m:sty m:val="p"/>
                      </m:rPr>
                      <a:rPr lang="en-IN" b="0" i="0" smtClean="0">
                        <a:latin typeface="Cambria Math" panose="02040503050406030204" pitchFamily="18" charset="0"/>
                      </a:rPr>
                      <m:t>for</m:t>
                    </m:r>
                    <m:r>
                      <a:rPr lang="en-IN" b="0" i="0" smtClean="0">
                        <a:latin typeface="Cambria Math" panose="02040503050406030204" pitchFamily="18" charset="0"/>
                      </a:rPr>
                      <m:t> </m:t>
                    </m:r>
                    <m:sSubSup>
                      <m:sSubSupPr>
                        <m:ctrlPr>
                          <a:rPr lang="en-IN" i="1">
                            <a:solidFill>
                              <a:srgbClr val="836967"/>
                            </a:solidFill>
                            <a:latin typeface="Cambria Math" panose="02040503050406030204" pitchFamily="18" charset="0"/>
                          </a:rPr>
                        </m:ctrlPr>
                      </m:sSubSupPr>
                      <m:e>
                        <m:d>
                          <m:dPr>
                            <m:begChr m:val="{"/>
                            <m:endChr m:val="}"/>
                            <m:ctrlPr>
                              <a:rPr lang="en-IN" i="1">
                                <a:solidFill>
                                  <a:srgbClr val="836967"/>
                                </a:solidFill>
                                <a:latin typeface="Cambria Math" panose="02040503050406030204" pitchFamily="18" charset="0"/>
                              </a:rPr>
                            </m:ctrlPr>
                          </m:dPr>
                          <m:e>
                            <m:sSub>
                              <m:sSubPr>
                                <m:ctrlPr>
                                  <a:rPr lang="en-IN" i="1">
                                    <a:solidFill>
                                      <a:srgbClr val="836967"/>
                                    </a:solidFill>
                                    <a:latin typeface="Cambria Math" panose="02040503050406030204" pitchFamily="18" charset="0"/>
                                  </a:rPr>
                                </m:ctrlPr>
                              </m:sSubPr>
                              <m:e>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𝑦</m:t>
                                    </m:r>
                                  </m:e>
                                </m:acc>
                              </m:e>
                              <m:sub>
                                <m:r>
                                  <a:rPr lang="en-IN" i="1">
                                    <a:latin typeface="Cambria Math" panose="02040503050406030204" pitchFamily="18" charset="0"/>
                                  </a:rPr>
                                  <m:t>𝑖</m:t>
                                </m:r>
                              </m:sub>
                            </m:sSub>
                            <m:r>
                              <a:rPr lang="en-IN" i="0">
                                <a:latin typeface="Cambria Math" panose="02040503050406030204" pitchFamily="18" charset="0"/>
                              </a:rPr>
                              <m:t>−</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𝑖</m:t>
                                </m:r>
                              </m:sub>
                            </m:sSub>
                            <m:sSub>
                              <m:sSubPr>
                                <m:ctrlPr>
                                  <a:rPr lang="en-IN" i="1">
                                    <a:solidFill>
                                      <a:srgbClr val="836967"/>
                                    </a:solidFill>
                                    <a:latin typeface="Cambria Math" panose="02040503050406030204" pitchFamily="18" charset="0"/>
                                  </a:rPr>
                                </m:ctrlPr>
                              </m:sSubPr>
                              <m:e>
                                <m:r>
                                  <a:rPr lang="en-IN" b="0" i="1" smtClean="0">
                                    <a:solidFill>
                                      <a:srgbClr val="836967"/>
                                    </a:solidFill>
                                    <a:latin typeface="Cambria Math" panose="02040503050406030204" pitchFamily="18" charset="0"/>
                                  </a:rPr>
                                  <m:t>, </m:t>
                                </m:r>
                                <m:r>
                                  <a:rPr lang="en-IN" i="1">
                                    <a:latin typeface="Cambria Math" panose="02040503050406030204" pitchFamily="18" charset="0"/>
                                  </a:rPr>
                                  <m:t>𝑥</m:t>
                                </m:r>
                              </m:e>
                              <m:sub>
                                <m:r>
                                  <m:rPr>
                                    <m:sty m:val="p"/>
                                  </m:rPr>
                                  <a:rPr lang="en-IN" b="0" i="0" smtClean="0">
                                    <a:latin typeface="Cambria Math" panose="02040503050406030204" pitchFamily="18" charset="0"/>
                                  </a:rPr>
                                  <m:t>i</m:t>
                                </m:r>
                              </m:sub>
                            </m:sSub>
                          </m:e>
                        </m:d>
                      </m:e>
                      <m:sub>
                        <m:r>
                          <a:rPr lang="en-IN" i="1">
                            <a:latin typeface="Cambria Math" panose="02040503050406030204" pitchFamily="18" charset="0"/>
                          </a:rPr>
                          <m:t>𝑖</m:t>
                        </m:r>
                        <m:r>
                          <a:rPr lang="en-IN" b="0" i="1" smtClean="0">
                            <a:latin typeface="Cambria Math" panose="02040503050406030204" pitchFamily="18" charset="0"/>
                          </a:rPr>
                          <m:t>=1</m:t>
                        </m:r>
                      </m:sub>
                      <m:sup>
                        <m:r>
                          <m:rPr>
                            <m:sty m:val="p"/>
                          </m:rPr>
                          <a:rPr lang="en-IN" b="0" i="0" smtClean="0">
                            <a:latin typeface="Cambria Math" panose="02040503050406030204" pitchFamily="18" charset="0"/>
                          </a:rPr>
                          <m:t>N</m:t>
                        </m:r>
                      </m:sup>
                    </m:sSubSup>
                  </m:oMath>
                </a14:m>
                <a:endParaRPr lang="en-IN" dirty="0"/>
              </a:p>
              <a:p>
                <a:pPr marL="285750" indent="-285750">
                  <a:buFont typeface="Wingdings" panose="05000000000000000000" pitchFamily="2" charset="2"/>
                  <a:buChar char="§"/>
                </a:pPr>
                <a14:m>
                  <m:oMath xmlns:m="http://schemas.openxmlformats.org/officeDocument/2006/math">
                    <m:sSub>
                      <m:sSubPr>
                        <m:ctrlPr>
                          <a:rPr lang="en-IN" i="1" smtClean="0">
                            <a:solidFill>
                              <a:srgbClr val="836967"/>
                            </a:solidFill>
                            <a:latin typeface="Cambria Math" panose="02040503050406030204" pitchFamily="18" charset="0"/>
                          </a:rPr>
                        </m:ctrlPr>
                      </m:sSubPr>
                      <m:e>
                        <m:r>
                          <a:rPr lang="en-IN" b="0" i="1" smtClean="0">
                            <a:solidFill>
                              <a:srgbClr val="836967"/>
                            </a:solidFill>
                            <a:latin typeface="Cambria Math" panose="02040503050406030204" pitchFamily="18" charset="0"/>
                          </a:rPr>
                          <m:t>           </m:t>
                        </m:r>
                        <m:r>
                          <a:rPr lang="en-IN" i="1">
                            <a:latin typeface="Cambria Math" panose="02040503050406030204" pitchFamily="18" charset="0"/>
                          </a:rPr>
                          <m:t>𝛽</m:t>
                        </m:r>
                      </m:e>
                      <m:sub>
                        <m:r>
                          <m:rPr>
                            <m:sty m:val="p"/>
                          </m:rPr>
                          <a:rPr lang="en-IN" b="0" i="0" smtClean="0">
                            <a:latin typeface="Cambria Math" panose="02040503050406030204" pitchFamily="18" charset="0"/>
                          </a:rPr>
                          <m:t>j</m:t>
                        </m:r>
                        <m:r>
                          <a:rPr lang="en-IN" b="0" i="0" smtClean="0">
                            <a:latin typeface="Cambria Math" panose="02040503050406030204" pitchFamily="18" charset="0"/>
                          </a:rPr>
                          <m:t>,</m:t>
                        </m:r>
                        <m:r>
                          <m:rPr>
                            <m:sty m:val="p"/>
                          </m:rPr>
                          <a:rPr lang="en-IN" b="0" i="0" smtClean="0">
                            <a:latin typeface="Cambria Math" panose="02040503050406030204" pitchFamily="18" charset="0"/>
                          </a:rPr>
                          <m:t>m</m:t>
                        </m:r>
                      </m:sub>
                    </m:sSub>
                    <m:r>
                      <a:rPr lang="en-IN" i="0">
                        <a:latin typeface="Cambria Math" panose="02040503050406030204" pitchFamily="18" charset="0"/>
                      </a:rPr>
                      <m:t>=</m:t>
                    </m:r>
                    <m:sSub>
                      <m:sSubPr>
                        <m:ctrlPr>
                          <a:rPr lang="en-IN" i="1">
                            <a:solidFill>
                              <a:srgbClr val="836967"/>
                            </a:solidFill>
                            <a:latin typeface="Cambria Math" panose="02040503050406030204" pitchFamily="18" charset="0"/>
                          </a:rPr>
                        </m:ctrlPr>
                      </m:sSubPr>
                      <m:e>
                        <m:r>
                          <a:rPr lang="en-IN" b="0" i="1" smtClean="0">
                            <a:solidFill>
                              <a:srgbClr val="836967"/>
                            </a:solidFill>
                            <a:latin typeface="Cambria Math" panose="02040503050406030204" pitchFamily="18" charset="0"/>
                          </a:rPr>
                          <m:t>𝑚𝑒𝑎𝑛</m:t>
                        </m:r>
                      </m:e>
                      <m:sub>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r>
                          <a:rPr lang="en-IN" i="0">
                            <a:latin typeface="Cambria Math" panose="02040503050406030204" pitchFamily="18" charset="0"/>
                          </a:rPr>
                          <m:t>∈</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𝑅</m:t>
                            </m:r>
                          </m:e>
                          <m:sub>
                            <m:r>
                              <a:rPr lang="en-IN" i="1">
                                <a:latin typeface="Cambria Math" panose="02040503050406030204" pitchFamily="18" charset="0"/>
                              </a:rPr>
                              <m:t>𝑗</m:t>
                            </m:r>
                            <m:r>
                              <a:rPr lang="en-IN" i="0">
                                <a:latin typeface="Cambria Math" panose="02040503050406030204" pitchFamily="18" charset="0"/>
                              </a:rPr>
                              <m:t>,</m:t>
                            </m:r>
                            <m:r>
                              <a:rPr lang="en-IN" i="1">
                                <a:latin typeface="Cambria Math" panose="02040503050406030204" pitchFamily="18" charset="0"/>
                              </a:rPr>
                              <m:t>𝑚</m:t>
                            </m:r>
                          </m:sub>
                        </m:sSub>
                      </m:sub>
                    </m:sSub>
                    <m:acc>
                      <m:accPr>
                        <m:chr m:val="̃"/>
                        <m:ctrlPr>
                          <a:rPr lang="en-IN" i="1">
                            <a:solidFill>
                              <a:srgbClr val="836967"/>
                            </a:solidFill>
                            <a:latin typeface="Cambria Math" panose="02040503050406030204" pitchFamily="18" charset="0"/>
                          </a:rPr>
                        </m:ctrlPr>
                      </m:accP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𝑖</m:t>
                            </m:r>
                          </m:sub>
                        </m:sSub>
                      </m:e>
                    </m:acc>
                    <m:r>
                      <a:rPr lang="en-IN" i="0">
                        <a:latin typeface="Cambria Math" panose="02040503050406030204" pitchFamily="18" charset="0"/>
                      </a:rPr>
                      <m:t>−</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𝑖</m:t>
                        </m:r>
                      </m:sub>
                    </m:sSub>
                  </m:oMath>
                </a14:m>
                <a:endParaRPr lang="en-IN" dirty="0"/>
              </a:p>
              <a:p>
                <a:pPr marL="285750" indent="-285750">
                  <a:buFont typeface="Wingdings" panose="05000000000000000000" pitchFamily="2" charset="2"/>
                  <a:buChar char="§"/>
                </a:pPr>
                <a:r>
                  <a:rPr lang="en-IN" dirty="0">
                    <a:solidFill>
                      <a:srgbClr val="836967"/>
                    </a:solidFill>
                  </a:rPr>
                  <a:t>           </a:t>
                </a:r>
                <a14:m>
                  <m:oMath xmlns:m="http://schemas.openxmlformats.org/officeDocument/2006/math">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𝑖</m:t>
                        </m:r>
                      </m:sub>
                    </m:sSub>
                    <m:r>
                      <a:rPr lang="en-IN" i="1">
                        <a:latin typeface="Cambria Math" panose="02040503050406030204" pitchFamily="18" charset="0"/>
                      </a:rPr>
                      <m:t> </m:t>
                    </m:r>
                    <m:r>
                      <a:rPr lang="en-IN" i="0">
                        <a:latin typeface="Cambria Math" panose="02040503050406030204" pitchFamily="18" charset="0"/>
                      </a:rPr>
                      <m:t>=</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𝑖</m:t>
                        </m:r>
                      </m:sub>
                    </m:sSub>
                    <m:r>
                      <a:rPr lang="en-IN" i="0">
                        <a:latin typeface="Cambria Math" panose="02040503050406030204" pitchFamily="18" charset="0"/>
                      </a:rPr>
                      <m:t>+</m:t>
                    </m:r>
                    <m:r>
                      <a:rPr lang="en-IN" i="1">
                        <a:latin typeface="Cambria Math" panose="02040503050406030204" pitchFamily="18" charset="0"/>
                      </a:rPr>
                      <m:t>𝑣</m:t>
                    </m:r>
                    <m:nary>
                      <m:naryPr>
                        <m:chr m:val="∑"/>
                        <m:limLoc m:val="undOvr"/>
                        <m:grow m:val="on"/>
                        <m:ctrlPr>
                          <a:rPr lang="en-IN" i="1">
                            <a:latin typeface="Cambria Math" panose="02040503050406030204" pitchFamily="18" charset="0"/>
                          </a:rPr>
                        </m:ctrlPr>
                      </m:naryPr>
                      <m:sub>
                        <m:r>
                          <a:rPr lang="en-IN" i="1">
                            <a:latin typeface="Cambria Math" panose="02040503050406030204" pitchFamily="18" charset="0"/>
                          </a:rPr>
                          <m:t>𝑗</m:t>
                        </m:r>
                        <m:r>
                          <a:rPr lang="en-IN" i="0">
                            <a:latin typeface="Cambria Math" panose="02040503050406030204" pitchFamily="18" charset="0"/>
                          </a:rPr>
                          <m:t>=1</m:t>
                        </m:r>
                      </m:sub>
                      <m:sup>
                        <m:r>
                          <a:rPr lang="en-IN" i="1">
                            <a:latin typeface="Cambria Math" panose="02040503050406030204" pitchFamily="18" charset="0"/>
                          </a:rPr>
                          <m:t>𝐽</m:t>
                        </m:r>
                      </m:sup>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𝛽</m:t>
                            </m:r>
                          </m:e>
                          <m:sub>
                            <m:r>
                              <a:rPr lang="en-IN" b="0" i="1" smtClean="0">
                                <a:latin typeface="Cambria Math" panose="02040503050406030204" pitchFamily="18" charset="0"/>
                              </a:rPr>
                              <m:t>𝑗</m:t>
                            </m:r>
                            <m:r>
                              <a:rPr lang="en-IN" b="0" i="1" smtClean="0">
                                <a:latin typeface="Cambria Math" panose="02040503050406030204" pitchFamily="18" charset="0"/>
                              </a:rPr>
                              <m:t>,</m:t>
                            </m:r>
                            <m:r>
                              <a:rPr lang="en-IN" b="0" i="1" smtClean="0">
                                <a:latin typeface="Cambria Math" panose="02040503050406030204" pitchFamily="18" charset="0"/>
                              </a:rPr>
                              <m:t>𝑚</m:t>
                            </m:r>
                          </m:sub>
                        </m:sSub>
                      </m:e>
                    </m:nary>
                    <m:r>
                      <a:rPr lang="en-IN" i="0">
                        <a:latin typeface="Cambria Math" panose="02040503050406030204" pitchFamily="18" charset="0"/>
                      </a:rPr>
                      <m:t>⋅</m:t>
                    </m:r>
                    <m:sSub>
                      <m:sSubPr>
                        <m:ctrlPr>
                          <a:rPr lang="en-IN" i="1">
                            <a:solidFill>
                              <a:srgbClr val="836967"/>
                            </a:solidFill>
                            <a:latin typeface="Cambria Math" panose="02040503050406030204" pitchFamily="18" charset="0"/>
                          </a:rPr>
                        </m:ctrlPr>
                      </m:sSubPr>
                      <m:e>
                        <m:r>
                          <a:rPr lang="en-IN" b="0" i="1" smtClean="0">
                            <a:solidFill>
                              <a:srgbClr val="836967"/>
                            </a:solidFill>
                            <a:latin typeface="Cambria Math" panose="02040503050406030204" pitchFamily="18" charset="0"/>
                          </a:rPr>
                          <m:t>1</m:t>
                        </m:r>
                      </m:e>
                      <m:sub>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r>
                          <a:rPr lang="en-IN" i="1">
                            <a:latin typeface="Cambria Math" panose="02040503050406030204" pitchFamily="18" charset="0"/>
                          </a:rPr>
                          <m:t>𝜖</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𝑅</m:t>
                            </m:r>
                          </m:e>
                          <m:sub>
                            <m:r>
                              <a:rPr lang="en-IN" i="1">
                                <a:latin typeface="Cambria Math" panose="02040503050406030204" pitchFamily="18" charset="0"/>
                              </a:rPr>
                              <m:t>𝑗</m:t>
                            </m:r>
                            <m:r>
                              <a:rPr lang="en-IN" b="0" i="1" smtClean="0">
                                <a:latin typeface="Cambria Math" panose="02040503050406030204" pitchFamily="18" charset="0"/>
                              </a:rPr>
                              <m:t>,</m:t>
                            </m:r>
                            <m:r>
                              <a:rPr lang="en-IN" b="0" i="1" smtClean="0">
                                <a:latin typeface="Cambria Math" panose="02040503050406030204" pitchFamily="18" charset="0"/>
                              </a:rPr>
                              <m:t>𝑚</m:t>
                            </m:r>
                          </m:sub>
                        </m:sSub>
                      </m:sub>
                    </m:sSub>
                  </m:oMath>
                </a14:m>
                <a:endParaRPr lang="en-IN" dirty="0"/>
              </a:p>
              <a:p>
                <a:pPr marL="285750" indent="-285750">
                  <a:buFont typeface="Wingdings" panose="05000000000000000000" pitchFamily="2" charset="2"/>
                  <a:buChar char="§"/>
                </a:pPr>
                <a:r>
                  <a:rPr lang="en-IN" dirty="0"/>
                  <a:t>End</a:t>
                </a:r>
              </a:p>
              <a:p>
                <a:pPr marL="285750" indent="-285750" algn="l">
                  <a:buFont typeface="Wingdings" panose="05000000000000000000" pitchFamily="2" charset="2"/>
                  <a:buChar char="§"/>
                </a:pPr>
                <a:endParaRPr lang="en-IN" dirty="0"/>
              </a:p>
            </p:txBody>
          </p:sp>
        </mc:Choice>
        <mc:Fallback xmlns="">
          <p:sp>
            <p:nvSpPr>
              <p:cNvPr id="3" name="TextBox 2">
                <a:extLst>
                  <a:ext uri="{FF2B5EF4-FFF2-40B4-BE49-F238E27FC236}">
                    <a16:creationId xmlns:a16="http://schemas.microsoft.com/office/drawing/2014/main" id="{FCDB1A53-7147-9EAE-A436-8A4A1844BCFC}"/>
                  </a:ext>
                </a:extLst>
              </p:cNvPr>
              <p:cNvSpPr txBox="1">
                <a:spLocks noRot="1" noChangeAspect="1" noMove="1" noResize="1" noEditPoints="1" noAdjustHandles="1" noChangeArrowheads="1" noChangeShapeType="1" noTextEdit="1"/>
              </p:cNvSpPr>
              <p:nvPr/>
            </p:nvSpPr>
            <p:spPr>
              <a:xfrm>
                <a:off x="934720" y="2082800"/>
                <a:ext cx="9956800" cy="4364015"/>
              </a:xfrm>
              <a:prstGeom prst="rect">
                <a:avLst/>
              </a:prstGeom>
              <a:blipFill>
                <a:blip r:embed="rId2"/>
                <a:stretch>
                  <a:fillRect l="-367" t="-559" r="-61"/>
                </a:stretch>
              </a:blipFill>
            </p:spPr>
            <p:txBody>
              <a:bodyPr/>
              <a:lstStyle/>
              <a:p>
                <a:r>
                  <a:rPr lang="en-IN">
                    <a:noFill/>
                  </a:rPr>
                  <a:t> </a:t>
                </a:r>
              </a:p>
            </p:txBody>
          </p:sp>
        </mc:Fallback>
      </mc:AlternateContent>
    </p:spTree>
    <p:extLst>
      <p:ext uri="{BB962C8B-B14F-4D97-AF65-F5344CB8AC3E}">
        <p14:creationId xmlns:p14="http://schemas.microsoft.com/office/powerpoint/2010/main" val="833299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40C7A-89DD-37CB-B373-E177D9BF8627}"/>
              </a:ext>
            </a:extLst>
          </p:cNvPr>
          <p:cNvSpPr>
            <a:spLocks noGrp="1"/>
          </p:cNvSpPr>
          <p:nvPr>
            <p:ph type="title"/>
          </p:nvPr>
        </p:nvSpPr>
        <p:spPr/>
        <p:txBody>
          <a:bodyPr/>
          <a:lstStyle/>
          <a:p>
            <a:r>
              <a:rPr lang="en-IN" b="1" dirty="0">
                <a:solidFill>
                  <a:schemeClr val="accent2">
                    <a:lumMod val="75000"/>
                  </a:schemeClr>
                </a:solidFill>
              </a:rPr>
              <a:t>Algorithm for Learning Class Probabilities</a:t>
            </a:r>
            <a:endParaRPr lang="en-US" b="1"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B08B919-A081-FFBD-CAF9-DBDDBA8D7E67}"/>
                  </a:ext>
                </a:extLst>
              </p:cNvPr>
              <p:cNvSpPr txBox="1"/>
              <p:nvPr/>
            </p:nvSpPr>
            <p:spPr>
              <a:xfrm>
                <a:off x="629920" y="1820996"/>
                <a:ext cx="9133840" cy="4641399"/>
              </a:xfrm>
              <a:prstGeom prst="rect">
                <a:avLst/>
              </a:prstGeom>
              <a:noFill/>
            </p:spPr>
            <p:txBody>
              <a:bodyPr wrap="square" rtlCol="0">
                <a:spAutoFit/>
              </a:bodyPr>
              <a:lstStyle/>
              <a:p>
                <a:pPr marL="285750" indent="-285750">
                  <a:buFont typeface="Wingdings" panose="05000000000000000000" pitchFamily="2" charset="2"/>
                  <a:buChar char="§"/>
                </a:pPr>
                <a:r>
                  <a:rPr lang="en-IN" sz="1800" b="0" i="0" u="none" strike="noStrike" baseline="0" dirty="0">
                    <a:latin typeface="Times New Roman" panose="02020603050405020304" pitchFamily="18" charset="0"/>
                  </a:rPr>
                  <a:t>For multiple classification, we consider the following common (e.g., [8, 9]) surrogate loss function</a:t>
                </a:r>
              </a:p>
              <a:p>
                <a:r>
                  <a:rPr lang="en-IN" dirty="0"/>
                  <a:t>                                                    </a:t>
                </a:r>
                <a14:m>
                  <m:oMath xmlns:m="http://schemas.openxmlformats.org/officeDocument/2006/math">
                    <m:nary>
                      <m:naryPr>
                        <m:chr m:val="∑"/>
                        <m:limLoc m:val="undOvr"/>
                        <m:grow m:val="on"/>
                        <m:ctrlPr>
                          <a:rPr lang="en-IN" i="1" smtClean="0">
                            <a:latin typeface="Cambria Math" panose="02040503050406030204" pitchFamily="18" charset="0"/>
                          </a:rPr>
                        </m:ctrlPr>
                      </m:naryPr>
                      <m:sub>
                        <m:r>
                          <a:rPr lang="en-IN" i="1" smtClean="0">
                            <a:latin typeface="Cambria Math" panose="02040503050406030204" pitchFamily="18" charset="0"/>
                          </a:rPr>
                          <m:t>𝑖</m:t>
                        </m:r>
                        <m:r>
                          <a:rPr lang="en-IN" i="0" smtClean="0">
                            <a:latin typeface="Cambria Math" panose="02040503050406030204" pitchFamily="18" charset="0"/>
                          </a:rPr>
                          <m:t>=1</m:t>
                        </m:r>
                        <m:sSub>
                          <m:sSubPr>
                            <m:ctrlPr>
                              <a:rPr lang="en-IN" i="1">
                                <a:latin typeface="Cambria Math" panose="02040503050406030204" pitchFamily="18" charset="0"/>
                              </a:rPr>
                            </m:ctrlPr>
                          </m:sSubPr>
                          <m:e>
                            <m:r>
                              <m:rPr>
                                <m:sty m:val="p"/>
                                <m:brk/>
                                <m:aln/>
                              </m:rPr>
                              <a:rPr lang="en-IN">
                                <a:latin typeface="Cambria Math" panose="02040503050406030204" pitchFamily="18" charset="0"/>
                              </a:rPr>
                              <m:t>x</m:t>
                            </m:r>
                          </m:e>
                          <m:sub>
                            <m:r>
                              <m:rPr>
                                <m:sty m:val="p"/>
                                <m:brk/>
                                <m:aln/>
                              </m:rPr>
                              <a:rPr lang="en-IN">
                                <a:latin typeface="Cambria Math" panose="02040503050406030204" pitchFamily="18" charset="0"/>
                              </a:rPr>
                              <m:t>i</m:t>
                            </m:r>
                          </m:sub>
                        </m:sSub>
                        <m:r>
                          <m:rPr>
                            <m:brk/>
                            <m:aln/>
                          </m:rPr>
                          <a:rPr lang="en-IN">
                            <a:latin typeface="Cambria Math" panose="02040503050406030204" pitchFamily="18" charset="0"/>
                          </a:rPr>
                          <m:t>∊</m:t>
                        </m:r>
                        <m:sSub>
                          <m:sSubPr>
                            <m:ctrlPr>
                              <a:rPr lang="en-IN" i="1">
                                <a:latin typeface="Cambria Math" panose="02040503050406030204" pitchFamily="18" charset="0"/>
                              </a:rPr>
                            </m:ctrlPr>
                          </m:sSubPr>
                          <m:e>
                            <m:r>
                              <m:rPr>
                                <m:brk/>
                                <m:aln/>
                              </m:rPr>
                              <a:rPr lang="en-IN" i="1">
                                <a:latin typeface="Cambria Math" panose="02040503050406030204" pitchFamily="18" charset="0"/>
                              </a:rPr>
                              <m:t>𝑅</m:t>
                            </m:r>
                          </m:e>
                          <m:sub>
                            <m:r>
                              <m:rPr>
                                <m:brk/>
                                <m:aln/>
                              </m:rPr>
                              <a:rPr lang="en-IN" i="1">
                                <a:latin typeface="Cambria Math" panose="02040503050406030204" pitchFamily="18" charset="0"/>
                              </a:rPr>
                              <m:t>𝑗</m:t>
                            </m:r>
                            <m:r>
                              <a:rPr lang="en-IN" i="1">
                                <a:latin typeface="Cambria Math" panose="02040503050406030204" pitchFamily="18" charset="0"/>
                              </a:rPr>
                              <m:t>,</m:t>
                            </m:r>
                            <m:r>
                              <a:rPr lang="en-IN" i="1">
                                <a:latin typeface="Cambria Math" panose="02040503050406030204" pitchFamily="18" charset="0"/>
                              </a:rPr>
                              <m:t>𝑘</m:t>
                            </m:r>
                            <m:r>
                              <a:rPr lang="en-IN" i="1">
                                <a:latin typeface="Cambria Math" panose="02040503050406030204" pitchFamily="18" charset="0"/>
                              </a:rPr>
                              <m:t>,</m:t>
                            </m:r>
                            <m:r>
                              <a:rPr lang="en-IN" i="1">
                                <a:latin typeface="Cambria Math" panose="02040503050406030204" pitchFamily="18" charset="0"/>
                              </a:rPr>
                              <m:t>𝑚</m:t>
                            </m:r>
                          </m:sub>
                        </m:sSub>
                      </m:sub>
                      <m:sup>
                        <m:r>
                          <a:rPr lang="en-IN" i="1">
                            <a:latin typeface="Cambria Math" panose="02040503050406030204" pitchFamily="18" charset="0"/>
                          </a:rPr>
                          <m:t>𝑁</m:t>
                        </m:r>
                      </m:sup>
                      <m:e>
                        <m:nary>
                          <m:naryPr>
                            <m:chr m:val="∑"/>
                            <m:limLoc m:val="undOvr"/>
                            <m:grow m:val="on"/>
                            <m:ctrlPr>
                              <a:rPr lang="en-IN" i="1">
                                <a:latin typeface="Cambria Math" panose="02040503050406030204" pitchFamily="18" charset="0"/>
                              </a:rPr>
                            </m:ctrlPr>
                          </m:naryPr>
                          <m:sub>
                            <m:r>
                              <a:rPr lang="en-IN" i="1">
                                <a:latin typeface="Cambria Math" panose="02040503050406030204" pitchFamily="18" charset="0"/>
                              </a:rPr>
                              <m:t>𝑘</m:t>
                            </m:r>
                            <m:r>
                              <a:rPr lang="en-IN" i="0">
                                <a:latin typeface="Cambria Math" panose="02040503050406030204" pitchFamily="18" charset="0"/>
                              </a:rPr>
                              <m:t>=0</m:t>
                            </m:r>
                          </m:sub>
                          <m:sup>
                            <m:r>
                              <m:rPr>
                                <m:sty m:val="p"/>
                              </m:rPr>
                              <a:rPr lang="en-IN" b="0" i="0" smtClean="0">
                                <a:latin typeface="Cambria Math" panose="02040503050406030204" pitchFamily="18" charset="0"/>
                              </a:rPr>
                              <m:t>K</m:t>
                            </m:r>
                            <m:r>
                              <a:rPr lang="en-IN" i="0">
                                <a:latin typeface="Cambria Math" panose="02040503050406030204" pitchFamily="18" charset="0"/>
                              </a:rPr>
                              <m:t>−1</m:t>
                            </m:r>
                          </m:sup>
                          <m:e>
                            <m:r>
                              <a:rPr lang="en-IN" i="0">
                                <a:latin typeface="Cambria Math" panose="02040503050406030204" pitchFamily="18" charset="0"/>
                              </a:rPr>
                              <m:t>−</m:t>
                            </m:r>
                            <m:func>
                              <m:funcPr>
                                <m:ctrlPr>
                                  <a:rPr lang="en-IN" i="1">
                                    <a:latin typeface="Cambria Math" panose="02040503050406030204" pitchFamily="18" charset="0"/>
                                  </a:rPr>
                                </m:ctrlPr>
                              </m:funcPr>
                              <m:fName>
                                <m:r>
                                  <m:rPr>
                                    <m:sty m:val="p"/>
                                  </m:rPr>
                                  <a:rPr lang="en-IN" i="0">
                                    <a:latin typeface="Cambria Math" panose="02040503050406030204" pitchFamily="18" charset="0"/>
                                  </a:rPr>
                                  <m:t>log</m:t>
                                </m:r>
                              </m:fName>
                              <m:e>
                                <m:d>
                                  <m:dPr>
                                    <m:ctrlPr>
                                      <a:rPr lang="en-IN" i="1">
                                        <a:solidFill>
                                          <a:srgbClr val="836967"/>
                                        </a:solidFill>
                                        <a:latin typeface="Cambria Math" panose="02040503050406030204" pitchFamily="18" charset="0"/>
                                      </a:rPr>
                                    </m:ctrlPr>
                                  </m:dPr>
                                  <m:e>
                                    <m:sSub>
                                      <m:sSubPr>
                                        <m:ctrlPr>
                                          <a:rPr lang="en-IN" b="0" i="1" smtClean="0">
                                            <a:latin typeface="Cambria Math" panose="02040503050406030204" pitchFamily="18" charset="0"/>
                                          </a:rPr>
                                        </m:ctrlPr>
                                      </m:sSubPr>
                                      <m:e>
                                        <m:r>
                                          <a:rPr lang="en-IN" i="1">
                                            <a:latin typeface="Cambria Math" panose="02040503050406030204" pitchFamily="18" charset="0"/>
                                          </a:rPr>
                                          <m:t>𝑝</m:t>
                                        </m:r>
                                      </m:e>
                                      <m:sub>
                                        <m:r>
                                          <a:rPr lang="en-IN" b="0" i="1" smtClean="0">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𝑘</m:t>
                                        </m:r>
                                      </m:sub>
                                    </m:sSub>
                                  </m:e>
                                </m:d>
                              </m:e>
                            </m:func>
                          </m:e>
                        </m:nary>
                      </m:e>
                    </m:nary>
                    <m:sSub>
                      <m:sSubPr>
                        <m:ctrlPr>
                          <a:rPr lang="en-IN" i="1">
                            <a:solidFill>
                              <a:srgbClr val="836967"/>
                            </a:solidFill>
                            <a:latin typeface="Cambria Math" panose="02040503050406030204" pitchFamily="18" charset="0"/>
                          </a:rPr>
                        </m:ctrlPr>
                      </m:sSubPr>
                      <m:e>
                        <m:r>
                          <a:rPr lang="en-IN" b="0" i="1" smtClean="0">
                            <a:solidFill>
                              <a:srgbClr val="836967"/>
                            </a:solidFill>
                            <a:latin typeface="Cambria Math" panose="02040503050406030204" pitchFamily="18" charset="0"/>
                          </a:rPr>
                          <m:t>1</m:t>
                        </m:r>
                      </m:e>
                      <m:sub>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𝑘</m:t>
                        </m:r>
                      </m:sub>
                    </m:sSub>
                  </m:oMath>
                </a14:m>
                <a:endParaRPr lang="en-IN" dirty="0"/>
              </a:p>
              <a:p>
                <a:endParaRPr lang="en-IN" dirty="0"/>
              </a:p>
              <a:p>
                <a:pPr marL="285750" indent="-285750">
                  <a:buFont typeface="Wingdings" panose="05000000000000000000" pitchFamily="2" charset="2"/>
                  <a:buChar char="§"/>
                </a:pPr>
                <a14:m>
                  <m:oMath xmlns:m="http://schemas.openxmlformats.org/officeDocument/2006/math">
                    <m:sSub>
                      <m:sSubPr>
                        <m:ctrlPr>
                          <a:rPr lang="en-IN" i="1" smtClean="0">
                            <a:solidFill>
                              <a:srgbClr val="836967"/>
                            </a:solidFill>
                            <a:latin typeface="Cambria Math" panose="02040503050406030204" pitchFamily="18" charset="0"/>
                          </a:rPr>
                        </m:ctrlPr>
                      </m:sSubPr>
                      <m:e>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𝑦</m:t>
                            </m:r>
                          </m:e>
                        </m:acc>
                      </m:e>
                      <m:sub>
                        <m:r>
                          <a:rPr lang="en-IN" i="1">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𝑘</m:t>
                        </m:r>
                      </m:sub>
                    </m:sSub>
                    <m:r>
                      <a:rPr lang="en-IN" i="0">
                        <a:latin typeface="Cambria Math" panose="02040503050406030204" pitchFamily="18" charset="0"/>
                      </a:rPr>
                      <m:t>=</m:t>
                    </m:r>
                    <m:r>
                      <a:rPr lang="en-IN" i="0" smtClean="0">
                        <a:latin typeface="Cambria Math" panose="02040503050406030204" pitchFamily="18" charset="0"/>
                      </a:rPr>
                      <m:t>1</m:t>
                    </m:r>
                  </m:oMath>
                </a14:m>
                <a:r>
                  <a:rPr lang="en-IN" i="0" dirty="0">
                    <a:latin typeface="Cambria Math" panose="02040503050406030204" pitchFamily="18" charset="0"/>
                  </a:rPr>
                  <a:t>,</a:t>
                </a:r>
                <a:r>
                  <a:rPr lang="en-IN" dirty="0">
                    <a:solidFill>
                      <a:srgbClr val="836967"/>
                    </a:solidFill>
                  </a:rPr>
                  <a:t> </a:t>
                </a:r>
                <a14:m>
                  <m:oMath xmlns:m="http://schemas.openxmlformats.org/officeDocument/2006/math">
                    <m:sSub>
                      <m:sSubPr>
                        <m:ctrlPr>
                          <a:rPr lang="en-IN" i="1">
                            <a:solidFill>
                              <a:srgbClr val="836967"/>
                            </a:solidFill>
                            <a:latin typeface="Cambria Math" panose="02040503050406030204" pitchFamily="18" charset="0"/>
                          </a:rPr>
                        </m:ctrlPr>
                      </m:sSubPr>
                      <m:e>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𝑦</m:t>
                            </m:r>
                          </m:e>
                        </m:acc>
                      </m:e>
                      <m:sub>
                        <m:r>
                          <a:rPr lang="en-IN" b="0" i="1" smtClean="0">
                            <a:latin typeface="Cambria Math" panose="02040503050406030204" pitchFamily="18" charset="0"/>
                          </a:rPr>
                          <m:t>𝑖</m:t>
                        </m:r>
                      </m:sub>
                    </m:sSub>
                    <m:r>
                      <a:rPr lang="en-IN">
                        <a:latin typeface="Cambria Math" panose="02040503050406030204" pitchFamily="18" charset="0"/>
                      </a:rPr>
                      <m:t>=</m:t>
                    </m:r>
                    <m:r>
                      <m:rPr>
                        <m:sty m:val="p"/>
                      </m:rPr>
                      <a:rPr lang="en-IN" b="0" i="0" smtClean="0">
                        <a:latin typeface="Cambria Math" panose="02040503050406030204" pitchFamily="18" charset="0"/>
                      </a:rPr>
                      <m:t>k</m:t>
                    </m:r>
                  </m:oMath>
                </a14:m>
                <a:r>
                  <a:rPr lang="en-IN" dirty="0">
                    <a:latin typeface="Cambria Math" panose="02040503050406030204" pitchFamily="18" charset="0"/>
                  </a:rPr>
                  <a:t>,and </a:t>
                </a:r>
                <a14:m>
                  <m:oMath xmlns:m="http://schemas.openxmlformats.org/officeDocument/2006/math">
                    <m:sSub>
                      <m:sSubPr>
                        <m:ctrlPr>
                          <a:rPr lang="en-IN" i="1">
                            <a:solidFill>
                              <a:srgbClr val="836967"/>
                            </a:solidFill>
                            <a:latin typeface="Cambria Math" panose="02040503050406030204" pitchFamily="18" charset="0"/>
                          </a:rPr>
                        </m:ctrlPr>
                      </m:sSubPr>
                      <m:e>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𝑦</m:t>
                            </m:r>
                          </m:e>
                        </m:acc>
                      </m:e>
                      <m:sub>
                        <m:r>
                          <a:rPr lang="en-IN" i="1">
                            <a:latin typeface="Cambria Math" panose="02040503050406030204" pitchFamily="18" charset="0"/>
                          </a:rPr>
                          <m:t>𝑖</m:t>
                        </m:r>
                        <m:r>
                          <a:rPr lang="en-IN" i="1">
                            <a:latin typeface="Cambria Math" panose="02040503050406030204" pitchFamily="18" charset="0"/>
                          </a:rPr>
                          <m:t>,</m:t>
                        </m:r>
                        <m:r>
                          <a:rPr lang="en-IN" i="1">
                            <a:latin typeface="Cambria Math" panose="02040503050406030204" pitchFamily="18" charset="0"/>
                          </a:rPr>
                          <m:t>𝑘</m:t>
                        </m:r>
                      </m:sub>
                    </m:sSub>
                    <m:r>
                      <a:rPr lang="en-IN">
                        <a:latin typeface="Cambria Math" panose="02040503050406030204" pitchFamily="18" charset="0"/>
                      </a:rPr>
                      <m:t>=</m:t>
                    </m:r>
                    <m:r>
                      <a:rPr lang="en-IN" b="0" i="0" smtClean="0">
                        <a:latin typeface="Cambria Math" panose="02040503050406030204" pitchFamily="18" charset="0"/>
                      </a:rPr>
                      <m:t>0</m:t>
                    </m:r>
                  </m:oMath>
                </a14:m>
                <a:r>
                  <a:rPr lang="en-IN" dirty="0">
                    <a:latin typeface="Cambria Math" panose="02040503050406030204" pitchFamily="18" charset="0"/>
                  </a:rPr>
                  <a:t> otherwise</a:t>
                </a:r>
              </a:p>
              <a:p>
                <a:pPr marL="285750" indent="-285750">
                  <a:buFont typeface="Wingdings" panose="05000000000000000000" pitchFamily="2" charset="2"/>
                  <a:buChar char="§"/>
                </a:pPr>
                <a14:m>
                  <m:oMath xmlns:m="http://schemas.openxmlformats.org/officeDocument/2006/math">
                    <m:sSub>
                      <m:sSubPr>
                        <m:ctrlPr>
                          <a:rPr lang="en-IN" i="1" smtClean="0">
                            <a:solidFill>
                              <a:srgbClr val="836967"/>
                            </a:solidFill>
                            <a:latin typeface="Cambria Math" panose="02040503050406030204" pitchFamily="18" charset="0"/>
                          </a:rPr>
                        </m:ctrlPr>
                      </m:sSubPr>
                      <m:e>
                        <m:r>
                          <a:rPr lang="en-IN" b="0" i="1" smtClean="0">
                            <a:solidFill>
                              <a:srgbClr val="836967"/>
                            </a:solidFill>
                            <a:latin typeface="Cambria Math" panose="02040503050406030204" pitchFamily="18" charset="0"/>
                          </a:rPr>
                          <m:t>𝐹</m:t>
                        </m:r>
                      </m:e>
                      <m:sub>
                        <m:r>
                          <a:rPr lang="en-IN" i="1">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𝑘</m:t>
                        </m:r>
                      </m:sub>
                    </m:sSub>
                    <m:r>
                      <a:rPr lang="en-IN" i="0">
                        <a:latin typeface="Cambria Math" panose="02040503050406030204" pitchFamily="18" charset="0"/>
                      </a:rPr>
                      <m:t>=</m:t>
                    </m:r>
                    <m:r>
                      <a:rPr lang="en-IN" b="0" i="0" smtClean="0">
                        <a:latin typeface="Cambria Math" panose="02040503050406030204" pitchFamily="18" charset="0"/>
                      </a:rPr>
                      <m:t>0</m:t>
                    </m:r>
                  </m:oMath>
                </a14:m>
                <a:r>
                  <a:rPr lang="en-IN" i="0" dirty="0">
                    <a:latin typeface="Cambria Math" panose="02040503050406030204" pitchFamily="18" charset="0"/>
                  </a:rPr>
                  <a:t>,</a:t>
                </a:r>
                <a:r>
                  <a:rPr lang="en-IN" dirty="0">
                    <a:solidFill>
                      <a:srgbClr val="836967"/>
                    </a:solidFill>
                  </a:rPr>
                  <a:t> k</a:t>
                </a:r>
                <a14:m>
                  <m:oMath xmlns:m="http://schemas.openxmlformats.org/officeDocument/2006/math">
                    <m:r>
                      <a:rPr lang="en-IN">
                        <a:latin typeface="Cambria Math" panose="02040503050406030204" pitchFamily="18" charset="0"/>
                      </a:rPr>
                      <m:t>=</m:t>
                    </m:r>
                    <m:r>
                      <a:rPr lang="en-IN" b="0" i="0" smtClean="0">
                        <a:latin typeface="Cambria Math" panose="02040503050406030204" pitchFamily="18" charset="0"/>
                      </a:rPr>
                      <m:t>0 </m:t>
                    </m:r>
                    <m:r>
                      <m:rPr>
                        <m:sty m:val="p"/>
                      </m:rPr>
                      <a:rPr lang="en-IN" b="0" i="0" smtClean="0">
                        <a:latin typeface="Cambria Math" panose="02040503050406030204" pitchFamily="18" charset="0"/>
                      </a:rPr>
                      <m:t>to</m:t>
                    </m:r>
                    <m:r>
                      <a:rPr lang="en-IN" b="0" i="0" smtClean="0">
                        <a:latin typeface="Cambria Math" panose="02040503050406030204" pitchFamily="18" charset="0"/>
                      </a:rPr>
                      <m:t> </m:t>
                    </m:r>
                    <m:r>
                      <m:rPr>
                        <m:sty m:val="p"/>
                      </m:rPr>
                      <a:rPr lang="en-IN" b="0" i="0" smtClean="0">
                        <a:latin typeface="Cambria Math" panose="02040503050406030204" pitchFamily="18" charset="0"/>
                      </a:rPr>
                      <m:t>K</m:t>
                    </m:r>
                    <m:r>
                      <a:rPr lang="en-IN" b="0" i="1" smtClean="0">
                        <a:latin typeface="Cambria Math" panose="02040503050406030204" pitchFamily="18" charset="0"/>
                      </a:rPr>
                      <m:t>−1</m:t>
                    </m:r>
                    <m:r>
                      <a:rPr lang="en-IN" b="0" i="0" smtClean="0">
                        <a:latin typeface="Cambria Math" panose="02040503050406030204" pitchFamily="18" charset="0"/>
                      </a:rPr>
                      <m:t>,</m:t>
                    </m:r>
                    <m:r>
                      <m:rPr>
                        <m:sty m:val="p"/>
                      </m:rPr>
                      <a:rPr lang="en-IN" b="0" i="0" smtClean="0">
                        <a:latin typeface="Cambria Math" panose="02040503050406030204" pitchFamily="18" charset="0"/>
                      </a:rPr>
                      <m:t>i</m:t>
                    </m:r>
                    <m:r>
                      <a:rPr lang="en-IN">
                        <a:latin typeface="Cambria Math" panose="02040503050406030204" pitchFamily="18" charset="0"/>
                      </a:rPr>
                      <m:t>=</m:t>
                    </m:r>
                    <m:r>
                      <a:rPr lang="en-IN" b="0" i="0" smtClean="0">
                        <a:latin typeface="Cambria Math" panose="02040503050406030204" pitchFamily="18" charset="0"/>
                      </a:rPr>
                      <m:t>1 </m:t>
                    </m:r>
                    <m:r>
                      <m:rPr>
                        <m:sty m:val="p"/>
                      </m:rPr>
                      <a:rPr lang="en-IN" b="0" i="0" smtClean="0">
                        <a:latin typeface="Cambria Math" panose="02040503050406030204" pitchFamily="18" charset="0"/>
                      </a:rPr>
                      <m:t>to</m:t>
                    </m:r>
                    <m:r>
                      <a:rPr lang="en-IN" b="0" i="0" smtClean="0">
                        <a:latin typeface="Cambria Math" panose="02040503050406030204" pitchFamily="18" charset="0"/>
                      </a:rPr>
                      <m:t> </m:t>
                    </m:r>
                    <m:r>
                      <m:rPr>
                        <m:sty m:val="p"/>
                      </m:rPr>
                      <a:rPr lang="en-IN" b="0" i="0" smtClean="0">
                        <a:latin typeface="Cambria Math" panose="02040503050406030204" pitchFamily="18" charset="0"/>
                      </a:rPr>
                      <m:t>N</m:t>
                    </m:r>
                  </m:oMath>
                </a14:m>
                <a:endParaRPr lang="en-IN" b="0" dirty="0"/>
              </a:p>
              <a:p>
                <a:pPr marL="285750" indent="-285750">
                  <a:buFont typeface="Wingdings" panose="05000000000000000000" pitchFamily="2" charset="2"/>
                  <a:buChar char="§"/>
                </a:pPr>
                <a:r>
                  <a:rPr lang="en-IN" i="0" dirty="0">
                    <a:latin typeface="Cambria Math" panose="02040503050406030204" pitchFamily="18" charset="0"/>
                  </a:rPr>
                  <a:t>For m=1 to M Do</a:t>
                </a:r>
              </a:p>
              <a:p>
                <a:pPr marL="285750" indent="-285750">
                  <a:buFont typeface="Wingdings" panose="05000000000000000000" pitchFamily="2" charset="2"/>
                  <a:buChar char="§"/>
                </a:pPr>
                <a:r>
                  <a:rPr lang="en-IN" dirty="0">
                    <a:latin typeface="Cambria Math" panose="02040503050406030204" pitchFamily="18" charset="0"/>
                  </a:rPr>
                  <a:t>         For k=0 to K-1 Do</a:t>
                </a:r>
              </a:p>
              <a:p>
                <a:pPr marL="285750" indent="-285750">
                  <a:buFont typeface="Wingdings" panose="05000000000000000000" pitchFamily="2" charset="2"/>
                  <a:buChar char="§"/>
                </a:pPr>
                <a:r>
                  <a:rPr lang="en-IN" i="0" dirty="0">
                    <a:latin typeface="Cambria Math" panose="02040503050406030204" pitchFamily="18" charset="0"/>
                  </a:rPr>
                  <a:t>          </a:t>
                </a:r>
                <a:r>
                  <a:rPr lang="en-IN" dirty="0">
                    <a:latin typeface="Cambria Math" panose="02040503050406030204" pitchFamily="18" charset="0"/>
                  </a:rPr>
                  <a:t>         </a:t>
                </a:r>
                <a14:m>
                  <m:oMath xmlns:m="http://schemas.openxmlformats.org/officeDocument/2006/math">
                    <m:sSub>
                      <m:sSubPr>
                        <m:ctrlPr>
                          <a:rPr lang="en-IN" i="1" smtClean="0">
                            <a:solidFill>
                              <a:srgbClr val="836967"/>
                            </a:solidFill>
                            <a:latin typeface="Cambria Math" panose="02040503050406030204" pitchFamily="18" charset="0"/>
                          </a:rPr>
                        </m:ctrlPr>
                      </m:sSubPr>
                      <m:e>
                        <m:r>
                          <a:rPr lang="en-IN" b="0" i="1" smtClean="0">
                            <a:solidFill>
                              <a:srgbClr val="836967"/>
                            </a:solidFill>
                            <a:latin typeface="Cambria Math" panose="02040503050406030204" pitchFamily="18" charset="0"/>
                          </a:rPr>
                          <m:t>𝑝</m:t>
                        </m:r>
                      </m:e>
                      <m:sub>
                        <m:r>
                          <a:rPr lang="en-IN" i="1">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𝑘</m:t>
                        </m:r>
                      </m:sub>
                    </m:sSub>
                    <m:r>
                      <a:rPr lang="en-IN" i="0">
                        <a:latin typeface="Cambria Math" panose="02040503050406030204" pitchFamily="18" charset="0"/>
                      </a:rPr>
                      <m:t>=</m:t>
                    </m:r>
                    <m:f>
                      <m:fPr>
                        <m:ctrlPr>
                          <a:rPr lang="en-IN" b="0" i="1" smtClean="0">
                            <a:latin typeface="Cambria Math" panose="02040503050406030204" pitchFamily="18" charset="0"/>
                          </a:rPr>
                        </m:ctrlPr>
                      </m:fPr>
                      <m:num>
                        <m:r>
                          <m:rPr>
                            <m:sty m:val="p"/>
                          </m:rPr>
                          <a:rPr lang="en-IN" b="0" i="0" smtClean="0">
                            <a:latin typeface="Cambria Math" panose="02040503050406030204" pitchFamily="18" charset="0"/>
                          </a:rPr>
                          <m:t>exp</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F</m:t>
                                </m:r>
                              </m:e>
                              <m:sub>
                                <m:r>
                                  <m:rPr>
                                    <m:sty m:val="p"/>
                                  </m:rPr>
                                  <a:rPr lang="en-IN" b="0" i="0" smtClean="0">
                                    <a:latin typeface="Cambria Math" panose="02040503050406030204" pitchFamily="18" charset="0"/>
                                  </a:rPr>
                                  <m:t>i</m:t>
                                </m:r>
                                <m:r>
                                  <a:rPr lang="en-IN" b="0" i="0" smtClean="0">
                                    <a:latin typeface="Cambria Math" panose="02040503050406030204" pitchFamily="18" charset="0"/>
                                  </a:rPr>
                                  <m:t>,</m:t>
                                </m:r>
                                <m:r>
                                  <m:rPr>
                                    <m:sty m:val="p"/>
                                  </m:rPr>
                                  <a:rPr lang="en-IN" b="0" i="0" smtClean="0">
                                    <a:latin typeface="Cambria Math" panose="02040503050406030204" pitchFamily="18" charset="0"/>
                                  </a:rPr>
                                  <m:t>k</m:t>
                                </m:r>
                              </m:sub>
                            </m:sSub>
                          </m:e>
                        </m:d>
                      </m:num>
                      <m:den>
                        <m:nary>
                          <m:naryPr>
                            <m:chr m:val="∑"/>
                            <m:limLoc m:val="undOvr"/>
                            <m:grow m:val="on"/>
                            <m:ctrlPr>
                              <a:rPr lang="en-IN" i="1">
                                <a:latin typeface="Cambria Math" panose="02040503050406030204" pitchFamily="18" charset="0"/>
                              </a:rPr>
                            </m:ctrlPr>
                          </m:naryPr>
                          <m:sub>
                            <m:r>
                              <a:rPr lang="en-IN" i="1">
                                <a:latin typeface="Cambria Math" panose="02040503050406030204" pitchFamily="18" charset="0"/>
                              </a:rPr>
                              <m:t>𝑠</m:t>
                            </m:r>
                            <m:r>
                              <a:rPr lang="en-IN" i="0">
                                <a:latin typeface="Cambria Math" panose="02040503050406030204" pitchFamily="18" charset="0"/>
                              </a:rPr>
                              <m:t>=</m:t>
                            </m:r>
                            <m:r>
                              <a:rPr lang="en-IN" b="0" i="1" smtClean="0">
                                <a:latin typeface="Cambria Math" panose="02040503050406030204" pitchFamily="18" charset="0"/>
                              </a:rPr>
                              <m:t>0</m:t>
                            </m:r>
                          </m:sub>
                          <m:sup>
                            <m:r>
                              <a:rPr lang="en-IN" b="0" i="1" smtClean="0">
                                <a:latin typeface="Cambria Math" panose="02040503050406030204" pitchFamily="18" charset="0"/>
                              </a:rPr>
                              <m:t>𝐾</m:t>
                            </m:r>
                            <m:r>
                              <a:rPr lang="en-IN" b="0" i="1" smtClean="0">
                                <a:latin typeface="Cambria Math" panose="02040503050406030204" pitchFamily="18" charset="0"/>
                              </a:rPr>
                              <m:t>−1</m:t>
                            </m:r>
                          </m:sup>
                          <m:e>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exp</m:t>
                                </m:r>
                              </m:fName>
                              <m:e>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F</m:t>
                                        </m:r>
                                      </m:e>
                                      <m:sub>
                                        <m:r>
                                          <m:rPr>
                                            <m:sty m:val="p"/>
                                          </m:rPr>
                                          <a:rPr lang="en-IN" b="0" i="0" smtClean="0">
                                            <a:latin typeface="Cambria Math" panose="02040503050406030204" pitchFamily="18" charset="0"/>
                                          </a:rPr>
                                          <m:t>i</m:t>
                                        </m:r>
                                        <m:r>
                                          <a:rPr lang="en-IN" b="0" i="0" smtClean="0">
                                            <a:latin typeface="Cambria Math" panose="02040503050406030204" pitchFamily="18" charset="0"/>
                                          </a:rPr>
                                          <m:t>,</m:t>
                                        </m:r>
                                        <m:r>
                                          <m:rPr>
                                            <m:sty m:val="p"/>
                                          </m:rPr>
                                          <a:rPr lang="en-IN" b="0" i="0" smtClean="0">
                                            <a:latin typeface="Cambria Math" panose="02040503050406030204" pitchFamily="18" charset="0"/>
                                          </a:rPr>
                                          <m:t>s</m:t>
                                        </m:r>
                                      </m:sub>
                                    </m:sSub>
                                  </m:e>
                                </m:d>
                              </m:e>
                            </m:func>
                          </m:e>
                        </m:nary>
                      </m:den>
                    </m:f>
                  </m:oMath>
                </a14:m>
                <a:endParaRPr lang="en-IN" dirty="0"/>
              </a:p>
              <a:p>
                <a:pPr marL="285750" indent="-285750">
                  <a:buFont typeface="Wingdings" panose="05000000000000000000" pitchFamily="2" charset="2"/>
                  <a:buChar char="§"/>
                </a:pPr>
                <a:r>
                  <a:rPr lang="en-IN" dirty="0">
                    <a:solidFill>
                      <a:srgbClr val="836967"/>
                    </a:solidFill>
                  </a:rPr>
                  <a:t>                     </a:t>
                </a:r>
                <a14:m>
                  <m:oMath xmlns:m="http://schemas.openxmlformats.org/officeDocument/2006/math">
                    <m:sSubSup>
                      <m:sSubSupPr>
                        <m:ctrlPr>
                          <a:rPr lang="en-IN" i="1" smtClean="0">
                            <a:solidFill>
                              <a:srgbClr val="836967"/>
                            </a:solidFill>
                            <a:latin typeface="Cambria Math" panose="02040503050406030204" pitchFamily="18" charset="0"/>
                          </a:rPr>
                        </m:ctrlPr>
                      </m:sSubSupPr>
                      <m:e>
                        <m:d>
                          <m:dPr>
                            <m:begChr m:val="{"/>
                            <m:endChr m:val="}"/>
                            <m:ctrlPr>
                              <a:rPr lang="en-IN" i="1">
                                <a:solidFill>
                                  <a:srgbClr val="836967"/>
                                </a:solidFill>
                                <a:latin typeface="Cambria Math" panose="02040503050406030204" pitchFamily="18" charset="0"/>
                              </a:rPr>
                            </m:ctrlPr>
                          </m:dP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𝑅</m:t>
                                </m:r>
                              </m:e>
                              <m:sub>
                                <m:r>
                                  <a:rPr lang="en-IN" i="1">
                                    <a:latin typeface="Cambria Math" panose="02040503050406030204" pitchFamily="18" charset="0"/>
                                  </a:rPr>
                                  <m:t>𝑗</m:t>
                                </m:r>
                                <m:r>
                                  <a:rPr lang="en-IN" i="0">
                                    <a:latin typeface="Cambria Math" panose="02040503050406030204" pitchFamily="18" charset="0"/>
                                  </a:rPr>
                                  <m:t>,</m:t>
                                </m:r>
                                <m:r>
                                  <a:rPr lang="en-IN" b="0" i="1" smtClean="0">
                                    <a:latin typeface="Cambria Math" panose="02040503050406030204" pitchFamily="18" charset="0"/>
                                  </a:rPr>
                                  <m:t>𝑘</m:t>
                                </m:r>
                                <m:r>
                                  <a:rPr lang="en-IN" b="0" i="1" smtClean="0">
                                    <a:latin typeface="Cambria Math" panose="02040503050406030204" pitchFamily="18" charset="0"/>
                                  </a:rPr>
                                  <m:t>,</m:t>
                                </m:r>
                                <m:r>
                                  <a:rPr lang="en-IN" i="1">
                                    <a:latin typeface="Cambria Math" panose="02040503050406030204" pitchFamily="18" charset="0"/>
                                  </a:rPr>
                                  <m:t>𝑚</m:t>
                                </m:r>
                              </m:sub>
                            </m:sSub>
                          </m:e>
                        </m:d>
                      </m:e>
                      <m:sub>
                        <m:r>
                          <a:rPr lang="en-IN" i="1">
                            <a:latin typeface="Cambria Math" panose="02040503050406030204" pitchFamily="18" charset="0"/>
                          </a:rPr>
                          <m:t>𝑗</m:t>
                        </m:r>
                        <m:r>
                          <a:rPr lang="en-IN" i="0">
                            <a:latin typeface="Cambria Math" panose="02040503050406030204" pitchFamily="18" charset="0"/>
                          </a:rPr>
                          <m:t>=1</m:t>
                        </m:r>
                      </m:sub>
                      <m:sup>
                        <m:r>
                          <a:rPr lang="en-IN" i="1">
                            <a:latin typeface="Cambria Math" panose="02040503050406030204" pitchFamily="18" charset="0"/>
                          </a:rPr>
                          <m:t>𝐽</m:t>
                        </m:r>
                      </m:sup>
                    </m:sSubSup>
                    <m:r>
                      <a:rPr lang="en-IN" i="0">
                        <a:latin typeface="Cambria Math" panose="02040503050406030204" pitchFamily="18" charset="0"/>
                      </a:rPr>
                      <m:t>=</m:t>
                    </m:r>
                    <m:r>
                      <a:rPr lang="en-IN" i="1">
                        <a:latin typeface="Cambria Math" panose="02040503050406030204" pitchFamily="18" charset="0"/>
                      </a:rPr>
                      <m:t>𝐽</m:t>
                    </m:r>
                    <m:r>
                      <a:rPr lang="en-IN" b="0" i="0" smtClean="0">
                        <a:latin typeface="Cambria Math" panose="02040503050406030204" pitchFamily="18" charset="0"/>
                      </a:rPr>
                      <m:t>−</m:t>
                    </m:r>
                    <m:r>
                      <m:rPr>
                        <m:sty m:val="p"/>
                      </m:rPr>
                      <a:rPr lang="en-IN" b="0" i="0" smtClean="0">
                        <a:latin typeface="Cambria Math" panose="02040503050406030204" pitchFamily="18" charset="0"/>
                      </a:rPr>
                      <m:t>termial</m:t>
                    </m:r>
                    <m:r>
                      <a:rPr lang="en-IN" b="0" i="0" smtClean="0">
                        <a:latin typeface="Cambria Math" panose="02040503050406030204" pitchFamily="18" charset="0"/>
                      </a:rPr>
                      <m:t> </m:t>
                    </m:r>
                    <m:r>
                      <m:rPr>
                        <m:sty m:val="p"/>
                      </m:rPr>
                      <a:rPr lang="en-IN" b="0" i="0" smtClean="0">
                        <a:latin typeface="Cambria Math" panose="02040503050406030204" pitchFamily="18" charset="0"/>
                      </a:rPr>
                      <m:t>node</m:t>
                    </m:r>
                    <m:r>
                      <a:rPr lang="en-IN" b="0" i="0" smtClean="0">
                        <a:latin typeface="Cambria Math" panose="02040503050406030204" pitchFamily="18" charset="0"/>
                      </a:rPr>
                      <m:t> </m:t>
                    </m:r>
                    <m:r>
                      <m:rPr>
                        <m:sty m:val="p"/>
                      </m:rPr>
                      <a:rPr lang="en-IN" b="0" i="0" smtClean="0">
                        <a:latin typeface="Cambria Math" panose="02040503050406030204" pitchFamily="18" charset="0"/>
                      </a:rPr>
                      <m:t>regression</m:t>
                    </m:r>
                    <m:r>
                      <a:rPr lang="en-IN" b="0" i="0" smtClean="0">
                        <a:latin typeface="Cambria Math" panose="02040503050406030204" pitchFamily="18" charset="0"/>
                      </a:rPr>
                      <m:t> </m:t>
                    </m:r>
                    <m:r>
                      <m:rPr>
                        <m:sty m:val="p"/>
                      </m:rPr>
                      <a:rPr lang="en-IN" b="0" i="0" smtClean="0">
                        <a:latin typeface="Cambria Math" panose="02040503050406030204" pitchFamily="18" charset="0"/>
                      </a:rPr>
                      <m:t>tree</m:t>
                    </m:r>
                    <m:r>
                      <a:rPr lang="en-IN" b="0" i="0" smtClean="0">
                        <a:latin typeface="Cambria Math" panose="02040503050406030204" pitchFamily="18" charset="0"/>
                      </a:rPr>
                      <m:t> </m:t>
                    </m:r>
                    <m:r>
                      <m:rPr>
                        <m:sty m:val="p"/>
                      </m:rPr>
                      <a:rPr lang="en-IN" b="0" i="0" smtClean="0">
                        <a:latin typeface="Cambria Math" panose="02040503050406030204" pitchFamily="18" charset="0"/>
                      </a:rPr>
                      <m:t>for</m:t>
                    </m:r>
                    <m:r>
                      <a:rPr lang="en-IN" b="0" i="0" smtClean="0">
                        <a:latin typeface="Cambria Math" panose="02040503050406030204" pitchFamily="18" charset="0"/>
                      </a:rPr>
                      <m:t> </m:t>
                    </m:r>
                    <m:sSubSup>
                      <m:sSubSupPr>
                        <m:ctrlPr>
                          <a:rPr lang="en-IN" i="1">
                            <a:solidFill>
                              <a:srgbClr val="836967"/>
                            </a:solidFill>
                            <a:latin typeface="Cambria Math" panose="02040503050406030204" pitchFamily="18" charset="0"/>
                          </a:rPr>
                        </m:ctrlPr>
                      </m:sSubSupPr>
                      <m:e>
                        <m:d>
                          <m:dPr>
                            <m:begChr m:val="{"/>
                            <m:endChr m:val="}"/>
                            <m:ctrlPr>
                              <a:rPr lang="en-IN" i="1">
                                <a:solidFill>
                                  <a:srgbClr val="836967"/>
                                </a:solidFill>
                                <a:latin typeface="Cambria Math" panose="02040503050406030204" pitchFamily="18" charset="0"/>
                              </a:rPr>
                            </m:ctrlPr>
                          </m:dPr>
                          <m:e>
                            <m:sSub>
                              <m:sSubPr>
                                <m:ctrlPr>
                                  <a:rPr lang="en-IN" i="1">
                                    <a:solidFill>
                                      <a:srgbClr val="836967"/>
                                    </a:solidFill>
                                    <a:latin typeface="Cambria Math" panose="02040503050406030204" pitchFamily="18" charset="0"/>
                                  </a:rPr>
                                </m:ctrlPr>
                              </m:sSubPr>
                              <m:e>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𝑦</m:t>
                                    </m:r>
                                  </m:e>
                                </m:acc>
                              </m:e>
                              <m:sub>
                                <m:r>
                                  <a:rPr lang="en-IN" i="1">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𝑘</m:t>
                                </m:r>
                              </m:sub>
                            </m:sSub>
                            <m:r>
                              <a:rPr lang="en-IN" i="0">
                                <a:latin typeface="Cambria Math" panose="02040503050406030204" pitchFamily="18" charset="0"/>
                              </a:rPr>
                              <m:t>−</m:t>
                            </m:r>
                            <m:sSub>
                              <m:sSubPr>
                                <m:ctrlPr>
                                  <a:rPr lang="en-IN" i="1">
                                    <a:solidFill>
                                      <a:srgbClr val="836967"/>
                                    </a:solidFill>
                                    <a:latin typeface="Cambria Math" panose="02040503050406030204" pitchFamily="18" charset="0"/>
                                  </a:rPr>
                                </m:ctrlPr>
                              </m:sSubPr>
                              <m:e>
                                <m:r>
                                  <a:rPr lang="en-IN" b="0" i="1" smtClean="0">
                                    <a:solidFill>
                                      <a:srgbClr val="836967"/>
                                    </a:solidFill>
                                    <a:latin typeface="Cambria Math" panose="02040503050406030204" pitchFamily="18" charset="0"/>
                                  </a:rPr>
                                  <m:t>𝑝</m:t>
                                </m:r>
                              </m:e>
                              <m:sub>
                                <m:r>
                                  <a:rPr lang="en-IN" i="1">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𝑘</m:t>
                                </m:r>
                              </m:sub>
                            </m:sSub>
                            <m:sSub>
                              <m:sSubPr>
                                <m:ctrlPr>
                                  <a:rPr lang="en-IN" i="1">
                                    <a:solidFill>
                                      <a:srgbClr val="836967"/>
                                    </a:solidFill>
                                    <a:latin typeface="Cambria Math" panose="02040503050406030204" pitchFamily="18" charset="0"/>
                                  </a:rPr>
                                </m:ctrlPr>
                              </m:sSubPr>
                              <m:e>
                                <m:r>
                                  <a:rPr lang="en-IN" b="0" i="1" smtClean="0">
                                    <a:solidFill>
                                      <a:srgbClr val="836967"/>
                                    </a:solidFill>
                                    <a:latin typeface="Cambria Math" panose="02040503050406030204" pitchFamily="18" charset="0"/>
                                  </a:rPr>
                                  <m:t>, </m:t>
                                </m:r>
                                <m:r>
                                  <a:rPr lang="en-IN" i="1">
                                    <a:latin typeface="Cambria Math" panose="02040503050406030204" pitchFamily="18" charset="0"/>
                                  </a:rPr>
                                  <m:t>𝑥</m:t>
                                </m:r>
                              </m:e>
                              <m:sub>
                                <m:r>
                                  <m:rPr>
                                    <m:sty m:val="p"/>
                                  </m:rPr>
                                  <a:rPr lang="en-IN" b="0" i="0" smtClean="0">
                                    <a:latin typeface="Cambria Math" panose="02040503050406030204" pitchFamily="18" charset="0"/>
                                  </a:rPr>
                                  <m:t>i</m:t>
                                </m:r>
                              </m:sub>
                            </m:sSub>
                          </m:e>
                        </m:d>
                      </m:e>
                      <m:sub>
                        <m:r>
                          <a:rPr lang="en-IN" i="1">
                            <a:latin typeface="Cambria Math" panose="02040503050406030204" pitchFamily="18" charset="0"/>
                          </a:rPr>
                          <m:t>𝑖</m:t>
                        </m:r>
                        <m:r>
                          <a:rPr lang="en-IN" b="0" i="1" smtClean="0">
                            <a:latin typeface="Cambria Math" panose="02040503050406030204" pitchFamily="18" charset="0"/>
                          </a:rPr>
                          <m:t>=1</m:t>
                        </m:r>
                      </m:sub>
                      <m:sup>
                        <m:r>
                          <m:rPr>
                            <m:sty m:val="p"/>
                          </m:rPr>
                          <a:rPr lang="en-IN" b="0" i="0" smtClean="0">
                            <a:latin typeface="Cambria Math" panose="02040503050406030204" pitchFamily="18" charset="0"/>
                          </a:rPr>
                          <m:t>N</m:t>
                        </m:r>
                      </m:sup>
                    </m:sSubSup>
                  </m:oMath>
                </a14:m>
                <a:endParaRPr lang="en-IN" dirty="0"/>
              </a:p>
              <a:p>
                <a:pPr marL="285750" indent="-285750">
                  <a:buFont typeface="Wingdings" panose="05000000000000000000" pitchFamily="2" charset="2"/>
                  <a:buChar char="§"/>
                </a:pPr>
                <a14:m>
                  <m:oMath xmlns:m="http://schemas.openxmlformats.org/officeDocument/2006/math">
                    <m:sSub>
                      <m:sSubPr>
                        <m:ctrlPr>
                          <a:rPr lang="en-IN" i="1" smtClean="0">
                            <a:solidFill>
                              <a:srgbClr val="836967"/>
                            </a:solidFill>
                            <a:latin typeface="Cambria Math" panose="02040503050406030204" pitchFamily="18" charset="0"/>
                          </a:rPr>
                        </m:ctrlPr>
                      </m:sSubPr>
                      <m:e>
                        <m:r>
                          <a:rPr lang="en-IN" b="0" i="1" smtClean="0">
                            <a:solidFill>
                              <a:srgbClr val="836967"/>
                            </a:solidFill>
                            <a:latin typeface="Cambria Math" panose="02040503050406030204" pitchFamily="18" charset="0"/>
                          </a:rPr>
                          <m:t>                    </m:t>
                        </m:r>
                        <m:r>
                          <a:rPr lang="en-IN" i="1">
                            <a:latin typeface="Cambria Math" panose="02040503050406030204" pitchFamily="18" charset="0"/>
                          </a:rPr>
                          <m:t>𝛽</m:t>
                        </m:r>
                      </m:e>
                      <m:sub>
                        <m:r>
                          <m:rPr>
                            <m:sty m:val="p"/>
                          </m:rPr>
                          <a:rPr lang="en-IN" b="0" i="0" smtClean="0">
                            <a:latin typeface="Cambria Math" panose="02040503050406030204" pitchFamily="18" charset="0"/>
                          </a:rPr>
                          <m:t>j</m:t>
                        </m:r>
                        <m:r>
                          <a:rPr lang="en-IN" b="0" i="0" smtClean="0">
                            <a:latin typeface="Cambria Math" panose="02040503050406030204" pitchFamily="18" charset="0"/>
                          </a:rPr>
                          <m:t>,</m:t>
                        </m:r>
                        <m:r>
                          <m:rPr>
                            <m:sty m:val="p"/>
                          </m:rPr>
                          <a:rPr lang="en-IN" b="0" i="0" smtClean="0">
                            <a:latin typeface="Cambria Math" panose="02040503050406030204" pitchFamily="18" charset="0"/>
                          </a:rPr>
                          <m:t>m</m:t>
                        </m:r>
                      </m:sub>
                    </m:sSub>
                    <m:r>
                      <a:rPr lang="en-IN" i="0">
                        <a:latin typeface="Cambria Math" panose="02040503050406030204" pitchFamily="18" charset="0"/>
                      </a:rPr>
                      <m:t>=</m:t>
                    </m:r>
                    <m:r>
                      <m:rPr>
                        <m:sty m:val="p"/>
                      </m:rPr>
                      <a:rPr lang="en-IN" b="0" i="0" smtClean="0">
                        <a:latin typeface="Cambria Math" panose="02040503050406030204" pitchFamily="18" charset="0"/>
                      </a:rPr>
                      <m:t>K</m:t>
                    </m:r>
                    <m:r>
                      <a:rPr lang="en-IN" b="0" i="0" smtClean="0">
                        <a:latin typeface="Cambria Math" panose="02040503050406030204" pitchFamily="18" charset="0"/>
                      </a:rPr>
                      <m:t>−1</m:t>
                    </m:r>
                    <m:sSub>
                      <m:sSubPr>
                        <m:ctrlPr>
                          <a:rPr lang="en-IN" i="1" smtClean="0">
                            <a:solidFill>
                              <a:srgbClr val="836967"/>
                            </a:solidFill>
                            <a:latin typeface="Cambria Math" panose="02040503050406030204" pitchFamily="18" charset="0"/>
                          </a:rPr>
                        </m:ctrlPr>
                      </m:sSubPr>
                      <m:e>
                        <m:r>
                          <a:rPr lang="en-IN" i="1">
                            <a:solidFill>
                              <a:srgbClr val="836967"/>
                            </a:solidFill>
                            <a:latin typeface="Cambria Math" panose="02040503050406030204" pitchFamily="18" charset="0"/>
                          </a:rPr>
                          <m:t>𝛴</m:t>
                        </m:r>
                      </m:e>
                      <m:sub>
                        <m:sSub>
                          <m:sSubPr>
                            <m:ctrlPr>
                              <a:rPr lang="en-IN" i="1">
                                <a:solidFill>
                                  <a:srgbClr val="836967"/>
                                </a:solidFill>
                                <a:latin typeface="Cambria Math" panose="02040503050406030204" pitchFamily="18" charset="0"/>
                              </a:rPr>
                            </m:ctrlPr>
                          </m:sSubPr>
                          <m:e>
                            <m:r>
                              <a:rPr lang="en-IN" i="1">
                                <a:solidFill>
                                  <a:srgbClr val="836967"/>
                                </a:solidFill>
                                <a:latin typeface="Cambria Math" panose="02040503050406030204" pitchFamily="18" charset="0"/>
                              </a:rPr>
                              <m:t>𝑥</m:t>
                            </m:r>
                          </m:e>
                          <m:sub>
                            <m:r>
                              <a:rPr lang="en-IN" i="1">
                                <a:solidFill>
                                  <a:srgbClr val="836967"/>
                                </a:solidFill>
                                <a:latin typeface="Cambria Math" panose="02040503050406030204" pitchFamily="18" charset="0"/>
                              </a:rPr>
                              <m:t>𝑖</m:t>
                            </m:r>
                          </m:sub>
                        </m:sSub>
                        <m:r>
                          <a:rPr lang="en-IN" i="1">
                            <a:solidFill>
                              <a:srgbClr val="836967"/>
                            </a:solidFill>
                            <a:latin typeface="Cambria Math" panose="02040503050406030204" pitchFamily="18" charset="0"/>
                          </a:rPr>
                          <m:t>𝜖</m:t>
                        </m:r>
                        <m:sSub>
                          <m:sSubPr>
                            <m:ctrlPr>
                              <a:rPr lang="en-IN" b="0" i="1" smtClean="0">
                                <a:solidFill>
                                  <a:srgbClr val="836967"/>
                                </a:solidFill>
                                <a:latin typeface="Cambria Math" panose="02040503050406030204" pitchFamily="18" charset="0"/>
                              </a:rPr>
                            </m:ctrlPr>
                          </m:sSubPr>
                          <m:e>
                            <m:r>
                              <a:rPr lang="en-IN" b="0" i="1" smtClean="0">
                                <a:solidFill>
                                  <a:srgbClr val="836967"/>
                                </a:solidFill>
                                <a:latin typeface="Cambria Math" panose="02040503050406030204" pitchFamily="18" charset="0"/>
                              </a:rPr>
                              <m:t>𝑅</m:t>
                            </m:r>
                          </m:e>
                          <m:sub>
                            <m:r>
                              <a:rPr lang="en-IN" b="0" i="1" smtClean="0">
                                <a:solidFill>
                                  <a:srgbClr val="836967"/>
                                </a:solidFill>
                                <a:latin typeface="Cambria Math" panose="02040503050406030204" pitchFamily="18" charset="0"/>
                              </a:rPr>
                              <m:t>𝑗</m:t>
                            </m:r>
                          </m:sub>
                        </m:sSub>
                        <m:r>
                          <a:rPr lang="en-IN" b="0" i="1" smtClean="0">
                            <a:solidFill>
                              <a:srgbClr val="836967"/>
                            </a:solidFill>
                            <a:latin typeface="Cambria Math" panose="02040503050406030204" pitchFamily="18" charset="0"/>
                          </a:rPr>
                          <m:t>,</m:t>
                        </m:r>
                        <m:r>
                          <a:rPr lang="en-IN" b="0" i="1" smtClean="0">
                            <a:solidFill>
                              <a:srgbClr val="836967"/>
                            </a:solidFill>
                            <a:latin typeface="Cambria Math" panose="02040503050406030204" pitchFamily="18" charset="0"/>
                          </a:rPr>
                          <m:t>𝑘</m:t>
                        </m:r>
                        <m:r>
                          <a:rPr lang="en-IN" b="0" i="1" smtClean="0">
                            <a:solidFill>
                              <a:srgbClr val="836967"/>
                            </a:solidFill>
                            <a:latin typeface="Cambria Math" panose="02040503050406030204" pitchFamily="18" charset="0"/>
                          </a:rPr>
                          <m:t>,</m:t>
                        </m:r>
                        <m:r>
                          <a:rPr lang="en-IN" b="0" i="1" smtClean="0">
                            <a:solidFill>
                              <a:srgbClr val="836967"/>
                            </a:solidFill>
                            <a:latin typeface="Cambria Math" panose="02040503050406030204" pitchFamily="18" charset="0"/>
                          </a:rPr>
                          <m:t>𝑚</m:t>
                        </m:r>
                      </m:sub>
                    </m:sSub>
                    <m:acc>
                      <m:accPr>
                        <m:chr m:val="̃"/>
                        <m:ctrlPr>
                          <a:rPr lang="en-IN" i="1">
                            <a:solidFill>
                              <a:srgbClr val="836967"/>
                            </a:solidFill>
                            <a:latin typeface="Cambria Math" panose="02040503050406030204" pitchFamily="18" charset="0"/>
                          </a:rPr>
                        </m:ctrlPr>
                      </m:accPr>
                      <m:e>
                        <m:sSub>
                          <m:sSubPr>
                            <m:ctrlPr>
                              <a:rPr lang="en-IN" i="1" smtClean="0">
                                <a:solidFill>
                                  <a:srgbClr val="836967"/>
                                </a:solidFill>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𝑘</m:t>
                            </m:r>
                          </m:sub>
                        </m:sSub>
                      </m:e>
                    </m:acc>
                    <m:r>
                      <a:rPr lang="en-IN" i="0">
                        <a:latin typeface="Cambria Math" panose="02040503050406030204" pitchFamily="18" charset="0"/>
                      </a:rPr>
                      <m:t>−</m:t>
                    </m:r>
                    <m:sSub>
                      <m:sSubPr>
                        <m:ctrlPr>
                          <a:rPr lang="en-IN" i="1">
                            <a:solidFill>
                              <a:srgbClr val="836967"/>
                            </a:solidFill>
                            <a:latin typeface="Cambria Math" panose="02040503050406030204" pitchFamily="18" charset="0"/>
                          </a:rPr>
                        </m:ctrlPr>
                      </m:sSubPr>
                      <m:e>
                        <m:r>
                          <a:rPr lang="en-IN" b="0" i="1" smtClean="0">
                            <a:solidFill>
                              <a:srgbClr val="836967"/>
                            </a:solidFill>
                            <a:latin typeface="Cambria Math" panose="02040503050406030204" pitchFamily="18" charset="0"/>
                          </a:rPr>
                          <m:t>𝑝</m:t>
                        </m:r>
                      </m:e>
                      <m:sub>
                        <m:r>
                          <a:rPr lang="en-IN" i="1">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𝑘</m:t>
                        </m:r>
                      </m:sub>
                    </m:sSub>
                    <m:r>
                      <a:rPr lang="en-IN" b="0" i="1" smtClean="0">
                        <a:latin typeface="Cambria Math" panose="02040503050406030204" pitchFamily="18" charset="0"/>
                      </a:rPr>
                      <m:t>/</m:t>
                    </m:r>
                  </m:oMath>
                </a14:m>
                <a:r>
                  <a:rPr lang="en-IN" dirty="0"/>
                  <a:t> </a:t>
                </a:r>
                <a14:m>
                  <m:oMath xmlns:m="http://schemas.openxmlformats.org/officeDocument/2006/math">
                    <m:r>
                      <m:rPr>
                        <m:sty m:val="p"/>
                      </m:rPr>
                      <a:rPr lang="en-IN">
                        <a:latin typeface="Cambria Math" panose="02040503050406030204" pitchFamily="18" charset="0"/>
                      </a:rPr>
                      <m:t>K</m:t>
                    </m:r>
                    <m:sSub>
                      <m:sSubPr>
                        <m:ctrlPr>
                          <a:rPr lang="en-IN" i="1">
                            <a:solidFill>
                              <a:srgbClr val="836967"/>
                            </a:solidFill>
                            <a:latin typeface="Cambria Math" panose="02040503050406030204" pitchFamily="18" charset="0"/>
                          </a:rPr>
                        </m:ctrlPr>
                      </m:sSubPr>
                      <m:e>
                        <m:r>
                          <a:rPr lang="en-IN" i="1">
                            <a:solidFill>
                              <a:srgbClr val="836967"/>
                            </a:solidFill>
                            <a:latin typeface="Cambria Math" panose="02040503050406030204" pitchFamily="18" charset="0"/>
                          </a:rPr>
                          <m:t>𝛴</m:t>
                        </m:r>
                      </m:e>
                      <m:sub>
                        <m:sSub>
                          <m:sSubPr>
                            <m:ctrlPr>
                              <a:rPr lang="en-IN" i="1">
                                <a:solidFill>
                                  <a:srgbClr val="836967"/>
                                </a:solidFill>
                                <a:latin typeface="Cambria Math" panose="02040503050406030204" pitchFamily="18" charset="0"/>
                              </a:rPr>
                            </m:ctrlPr>
                          </m:sSubPr>
                          <m:e>
                            <m:r>
                              <a:rPr lang="en-IN" i="1">
                                <a:solidFill>
                                  <a:srgbClr val="836967"/>
                                </a:solidFill>
                                <a:latin typeface="Cambria Math" panose="02040503050406030204" pitchFamily="18" charset="0"/>
                              </a:rPr>
                              <m:t>𝑥</m:t>
                            </m:r>
                          </m:e>
                          <m:sub>
                            <m:r>
                              <a:rPr lang="en-IN" i="1">
                                <a:solidFill>
                                  <a:srgbClr val="836967"/>
                                </a:solidFill>
                                <a:latin typeface="Cambria Math" panose="02040503050406030204" pitchFamily="18" charset="0"/>
                              </a:rPr>
                              <m:t>𝑖</m:t>
                            </m:r>
                          </m:sub>
                        </m:sSub>
                        <m:r>
                          <a:rPr lang="en-IN" i="1">
                            <a:solidFill>
                              <a:srgbClr val="836967"/>
                            </a:solidFill>
                            <a:latin typeface="Cambria Math" panose="02040503050406030204" pitchFamily="18" charset="0"/>
                          </a:rPr>
                          <m:t>𝜖</m:t>
                        </m:r>
                        <m:sSub>
                          <m:sSubPr>
                            <m:ctrlPr>
                              <a:rPr lang="en-IN" i="1">
                                <a:solidFill>
                                  <a:srgbClr val="836967"/>
                                </a:solidFill>
                                <a:latin typeface="Cambria Math" panose="02040503050406030204" pitchFamily="18" charset="0"/>
                              </a:rPr>
                            </m:ctrlPr>
                          </m:sSubPr>
                          <m:e>
                            <m:r>
                              <a:rPr lang="en-IN" i="1">
                                <a:solidFill>
                                  <a:srgbClr val="836967"/>
                                </a:solidFill>
                                <a:latin typeface="Cambria Math" panose="02040503050406030204" pitchFamily="18" charset="0"/>
                              </a:rPr>
                              <m:t>𝑅</m:t>
                            </m:r>
                          </m:e>
                          <m:sub>
                            <m:r>
                              <a:rPr lang="en-IN" i="1">
                                <a:solidFill>
                                  <a:srgbClr val="836967"/>
                                </a:solidFill>
                                <a:latin typeface="Cambria Math" panose="02040503050406030204" pitchFamily="18" charset="0"/>
                              </a:rPr>
                              <m:t>𝑗</m:t>
                            </m:r>
                          </m:sub>
                        </m:sSub>
                        <m:r>
                          <a:rPr lang="en-IN" i="1">
                            <a:solidFill>
                              <a:srgbClr val="836967"/>
                            </a:solidFill>
                            <a:latin typeface="Cambria Math" panose="02040503050406030204" pitchFamily="18" charset="0"/>
                          </a:rPr>
                          <m:t>,</m:t>
                        </m:r>
                        <m:r>
                          <a:rPr lang="en-IN" i="1">
                            <a:solidFill>
                              <a:srgbClr val="836967"/>
                            </a:solidFill>
                            <a:latin typeface="Cambria Math" panose="02040503050406030204" pitchFamily="18" charset="0"/>
                          </a:rPr>
                          <m:t>𝑘</m:t>
                        </m:r>
                        <m:r>
                          <a:rPr lang="en-IN" i="1">
                            <a:solidFill>
                              <a:srgbClr val="836967"/>
                            </a:solidFill>
                            <a:latin typeface="Cambria Math" panose="02040503050406030204" pitchFamily="18" charset="0"/>
                          </a:rPr>
                          <m:t>,</m:t>
                        </m:r>
                        <m:r>
                          <a:rPr lang="en-IN" i="1">
                            <a:solidFill>
                              <a:srgbClr val="836967"/>
                            </a:solidFill>
                            <a:latin typeface="Cambria Math" panose="02040503050406030204" pitchFamily="18" charset="0"/>
                          </a:rPr>
                          <m:t>𝑚</m:t>
                        </m:r>
                      </m:sub>
                    </m:sSub>
                    <m:d>
                      <m:dPr>
                        <m:ctrlPr>
                          <a:rPr lang="en-IN" b="0" i="1" smtClean="0">
                            <a:solidFill>
                              <a:srgbClr val="836967"/>
                            </a:solidFill>
                            <a:latin typeface="Cambria Math" panose="02040503050406030204" pitchFamily="18" charset="0"/>
                          </a:rPr>
                        </m:ctrlPr>
                      </m:dPr>
                      <m:e>
                        <m:r>
                          <a:rPr lang="en-IN" b="0" i="0" smtClean="0">
                            <a:solidFill>
                              <a:srgbClr val="836967"/>
                            </a:solidFill>
                            <a:latin typeface="Cambria Math" panose="02040503050406030204" pitchFamily="18" charset="0"/>
                          </a:rPr>
                          <m:t>1</m:t>
                        </m:r>
                        <m:r>
                          <a:rPr lang="en-IN">
                            <a:latin typeface="Cambria Math" panose="02040503050406030204" pitchFamily="18" charset="0"/>
                          </a:rPr>
                          <m:t>−</m:t>
                        </m:r>
                        <m:sSub>
                          <m:sSubPr>
                            <m:ctrlPr>
                              <a:rPr lang="en-IN" i="1">
                                <a:solidFill>
                                  <a:srgbClr val="836967"/>
                                </a:solidFill>
                                <a:latin typeface="Cambria Math" panose="02040503050406030204" pitchFamily="18" charset="0"/>
                              </a:rPr>
                            </m:ctrlPr>
                          </m:sSubPr>
                          <m:e>
                            <m:r>
                              <a:rPr lang="en-IN" i="1">
                                <a:solidFill>
                                  <a:srgbClr val="836967"/>
                                </a:solidFill>
                                <a:latin typeface="Cambria Math" panose="02040503050406030204" pitchFamily="18" charset="0"/>
                              </a:rPr>
                              <m:t>𝑝</m:t>
                            </m:r>
                          </m:e>
                          <m:sub>
                            <m:r>
                              <a:rPr lang="en-IN" i="1">
                                <a:latin typeface="Cambria Math" panose="02040503050406030204" pitchFamily="18" charset="0"/>
                              </a:rPr>
                              <m:t>𝑖</m:t>
                            </m:r>
                            <m:r>
                              <a:rPr lang="en-IN" i="1">
                                <a:latin typeface="Cambria Math" panose="02040503050406030204" pitchFamily="18" charset="0"/>
                              </a:rPr>
                              <m:t>,</m:t>
                            </m:r>
                            <m:r>
                              <a:rPr lang="en-IN" i="1">
                                <a:latin typeface="Cambria Math" panose="02040503050406030204" pitchFamily="18" charset="0"/>
                              </a:rPr>
                              <m:t>𝑘</m:t>
                            </m:r>
                          </m:sub>
                        </m:sSub>
                      </m:e>
                    </m:d>
                    <m:sSub>
                      <m:sSubPr>
                        <m:ctrlPr>
                          <a:rPr lang="en-IN" b="0" i="1" smtClean="0">
                            <a:latin typeface="Cambria Math" panose="02040503050406030204" pitchFamily="18" charset="0"/>
                          </a:rPr>
                        </m:ctrlPr>
                      </m:sSubPr>
                      <m:e>
                        <m:r>
                          <a:rPr lang="en-IN" b="0" i="1" smtClean="0">
                            <a:latin typeface="Cambria Math" panose="02040503050406030204" pitchFamily="18" charset="0"/>
                          </a:rPr>
                          <m:t>𝑝</m:t>
                        </m:r>
                      </m:e>
                      <m:sub>
                        <m:r>
                          <a:rPr lang="en-IN" b="0" i="1" smtClean="0">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𝑘</m:t>
                        </m:r>
                      </m:sub>
                    </m:sSub>
                  </m:oMath>
                </a14:m>
                <a:endParaRPr lang="en-IN" dirty="0"/>
              </a:p>
              <a:p>
                <a:pPr marL="285750" indent="-285750">
                  <a:buFont typeface="Wingdings" panose="05000000000000000000" pitchFamily="2" charset="2"/>
                  <a:buChar char="§"/>
                </a:pPr>
                <a:r>
                  <a:rPr lang="en-IN" dirty="0">
                    <a:solidFill>
                      <a:srgbClr val="836967"/>
                    </a:solidFill>
                  </a:rPr>
                  <a:t>                   </a:t>
                </a:r>
                <a14:m>
                  <m:oMath xmlns:m="http://schemas.openxmlformats.org/officeDocument/2006/math">
                    <m:sSub>
                      <m:sSubPr>
                        <m:ctrlPr>
                          <a:rPr lang="en-IN" i="1">
                            <a:solidFill>
                              <a:srgbClr val="836967"/>
                            </a:solidFill>
                            <a:latin typeface="Cambria Math" panose="02040503050406030204" pitchFamily="18" charset="0"/>
                          </a:rPr>
                        </m:ctrlPr>
                      </m:sSubPr>
                      <m:e>
                        <m:r>
                          <a:rPr lang="en-IN" b="0" i="1" smtClean="0">
                            <a:solidFill>
                              <a:srgbClr val="836967"/>
                            </a:solidFill>
                            <a:latin typeface="Cambria Math" panose="02040503050406030204" pitchFamily="18" charset="0"/>
                          </a:rPr>
                          <m:t>𝐹</m:t>
                        </m:r>
                      </m:e>
                      <m:sub>
                        <m:r>
                          <a:rPr lang="en-IN" i="1">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𝑘</m:t>
                        </m:r>
                      </m:sub>
                    </m:sSub>
                    <m:r>
                      <a:rPr lang="en-IN" i="1">
                        <a:latin typeface="Cambria Math" panose="02040503050406030204" pitchFamily="18" charset="0"/>
                      </a:rPr>
                      <m:t> </m:t>
                    </m:r>
                    <m:r>
                      <a:rPr lang="en-IN" i="0">
                        <a:latin typeface="Cambria Math" panose="02040503050406030204" pitchFamily="18" charset="0"/>
                      </a:rPr>
                      <m:t>=</m:t>
                    </m:r>
                    <m:sSub>
                      <m:sSubPr>
                        <m:ctrlPr>
                          <a:rPr lang="en-IN" i="1">
                            <a:solidFill>
                              <a:srgbClr val="836967"/>
                            </a:solidFill>
                            <a:latin typeface="Cambria Math" panose="02040503050406030204" pitchFamily="18" charset="0"/>
                          </a:rPr>
                        </m:ctrlPr>
                      </m:sSubPr>
                      <m:e>
                        <m:r>
                          <a:rPr lang="en-IN" b="0" i="1" smtClean="0">
                            <a:solidFill>
                              <a:srgbClr val="836967"/>
                            </a:solidFill>
                            <a:latin typeface="Cambria Math" panose="02040503050406030204" pitchFamily="18" charset="0"/>
                          </a:rPr>
                          <m:t>𝐹</m:t>
                        </m:r>
                      </m:e>
                      <m:sub>
                        <m:r>
                          <a:rPr lang="en-IN" i="1">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𝑘</m:t>
                        </m:r>
                      </m:sub>
                    </m:sSub>
                    <m:r>
                      <a:rPr lang="en-IN" i="0">
                        <a:latin typeface="Cambria Math" panose="02040503050406030204" pitchFamily="18" charset="0"/>
                      </a:rPr>
                      <m:t>+</m:t>
                    </m:r>
                    <m:r>
                      <a:rPr lang="en-IN" i="1">
                        <a:latin typeface="Cambria Math" panose="02040503050406030204" pitchFamily="18" charset="0"/>
                      </a:rPr>
                      <m:t>𝑣</m:t>
                    </m:r>
                    <m:nary>
                      <m:naryPr>
                        <m:chr m:val="∑"/>
                        <m:limLoc m:val="undOvr"/>
                        <m:grow m:val="on"/>
                        <m:ctrlPr>
                          <a:rPr lang="en-IN" i="1">
                            <a:latin typeface="Cambria Math" panose="02040503050406030204" pitchFamily="18" charset="0"/>
                          </a:rPr>
                        </m:ctrlPr>
                      </m:naryPr>
                      <m:sub>
                        <m:r>
                          <a:rPr lang="en-IN" i="1">
                            <a:latin typeface="Cambria Math" panose="02040503050406030204" pitchFamily="18" charset="0"/>
                          </a:rPr>
                          <m:t>𝑗</m:t>
                        </m:r>
                        <m:r>
                          <a:rPr lang="en-IN" i="0">
                            <a:latin typeface="Cambria Math" panose="02040503050406030204" pitchFamily="18" charset="0"/>
                          </a:rPr>
                          <m:t>=1</m:t>
                        </m:r>
                      </m:sub>
                      <m:sup>
                        <m:r>
                          <a:rPr lang="en-IN" i="1">
                            <a:latin typeface="Cambria Math" panose="02040503050406030204" pitchFamily="18" charset="0"/>
                          </a:rPr>
                          <m:t>𝐽</m:t>
                        </m:r>
                      </m:sup>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𝛽</m:t>
                            </m:r>
                          </m:e>
                          <m:sub>
                            <m:r>
                              <a:rPr lang="en-IN" b="0" i="1" smtClean="0">
                                <a:latin typeface="Cambria Math" panose="02040503050406030204" pitchFamily="18" charset="0"/>
                              </a:rPr>
                              <m:t>𝑗</m:t>
                            </m:r>
                            <m:r>
                              <a:rPr lang="en-IN" b="0" i="1" smtClean="0">
                                <a:latin typeface="Cambria Math" panose="02040503050406030204" pitchFamily="18" charset="0"/>
                              </a:rPr>
                              <m:t>,</m:t>
                            </m:r>
                            <m:r>
                              <a:rPr lang="en-IN" b="0" i="1" smtClean="0">
                                <a:latin typeface="Cambria Math" panose="02040503050406030204" pitchFamily="18" charset="0"/>
                              </a:rPr>
                              <m:t>𝑘</m:t>
                            </m:r>
                            <m:r>
                              <a:rPr lang="en-IN" b="0" i="1" smtClean="0">
                                <a:latin typeface="Cambria Math" panose="02040503050406030204" pitchFamily="18" charset="0"/>
                              </a:rPr>
                              <m:t>,</m:t>
                            </m:r>
                            <m:r>
                              <a:rPr lang="en-IN" b="0" i="1" smtClean="0">
                                <a:latin typeface="Cambria Math" panose="02040503050406030204" pitchFamily="18" charset="0"/>
                              </a:rPr>
                              <m:t>𝑚</m:t>
                            </m:r>
                          </m:sub>
                        </m:sSub>
                      </m:e>
                    </m:nary>
                    <m:r>
                      <a:rPr lang="en-IN" i="0">
                        <a:latin typeface="Cambria Math" panose="02040503050406030204" pitchFamily="18" charset="0"/>
                      </a:rPr>
                      <m:t>⋅</m:t>
                    </m:r>
                    <m:sSub>
                      <m:sSubPr>
                        <m:ctrlPr>
                          <a:rPr lang="en-IN" i="1">
                            <a:solidFill>
                              <a:srgbClr val="836967"/>
                            </a:solidFill>
                            <a:latin typeface="Cambria Math" panose="02040503050406030204" pitchFamily="18" charset="0"/>
                          </a:rPr>
                        </m:ctrlPr>
                      </m:sSubPr>
                      <m:e>
                        <m:r>
                          <a:rPr lang="en-IN" b="0" i="1" smtClean="0">
                            <a:solidFill>
                              <a:srgbClr val="836967"/>
                            </a:solidFill>
                            <a:latin typeface="Cambria Math" panose="02040503050406030204" pitchFamily="18" charset="0"/>
                          </a:rPr>
                          <m:t>1</m:t>
                        </m:r>
                      </m:e>
                      <m:sub>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r>
                          <a:rPr lang="en-IN" i="1">
                            <a:latin typeface="Cambria Math" panose="02040503050406030204" pitchFamily="18" charset="0"/>
                          </a:rPr>
                          <m:t>𝜖</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𝑅</m:t>
                            </m:r>
                          </m:e>
                          <m:sub>
                            <m:r>
                              <a:rPr lang="en-IN" i="1">
                                <a:latin typeface="Cambria Math" panose="02040503050406030204" pitchFamily="18" charset="0"/>
                              </a:rPr>
                              <m:t>𝑗</m:t>
                            </m:r>
                            <m:r>
                              <a:rPr lang="en-IN" b="0" i="1" smtClean="0">
                                <a:latin typeface="Cambria Math" panose="02040503050406030204" pitchFamily="18" charset="0"/>
                              </a:rPr>
                              <m:t>,</m:t>
                            </m:r>
                            <m:r>
                              <a:rPr lang="en-IN" b="0" i="1" smtClean="0">
                                <a:latin typeface="Cambria Math" panose="02040503050406030204" pitchFamily="18" charset="0"/>
                              </a:rPr>
                              <m:t>𝑘</m:t>
                            </m:r>
                            <m:r>
                              <a:rPr lang="en-IN" b="0" i="1" smtClean="0">
                                <a:latin typeface="Cambria Math" panose="02040503050406030204" pitchFamily="18" charset="0"/>
                              </a:rPr>
                              <m:t>,</m:t>
                            </m:r>
                            <m:r>
                              <a:rPr lang="en-IN" b="0" i="1" smtClean="0">
                                <a:latin typeface="Cambria Math" panose="02040503050406030204" pitchFamily="18" charset="0"/>
                              </a:rPr>
                              <m:t>𝑚</m:t>
                            </m:r>
                          </m:sub>
                        </m:sSub>
                      </m:sub>
                    </m:sSub>
                  </m:oMath>
                </a14:m>
                <a:endParaRPr lang="en-IN" dirty="0"/>
              </a:p>
            </p:txBody>
          </p:sp>
        </mc:Choice>
        <mc:Fallback xmlns="">
          <p:sp>
            <p:nvSpPr>
              <p:cNvPr id="3" name="TextBox 2">
                <a:extLst>
                  <a:ext uri="{FF2B5EF4-FFF2-40B4-BE49-F238E27FC236}">
                    <a16:creationId xmlns:a16="http://schemas.microsoft.com/office/drawing/2014/main" id="{4B08B919-A081-FFBD-CAF9-DBDDBA8D7E67}"/>
                  </a:ext>
                </a:extLst>
              </p:cNvPr>
              <p:cNvSpPr txBox="1">
                <a:spLocks noRot="1" noChangeAspect="1" noMove="1" noResize="1" noEditPoints="1" noAdjustHandles="1" noChangeArrowheads="1" noChangeShapeType="1" noTextEdit="1"/>
              </p:cNvSpPr>
              <p:nvPr/>
            </p:nvSpPr>
            <p:spPr>
              <a:xfrm>
                <a:off x="629920" y="1820996"/>
                <a:ext cx="9133840" cy="4641399"/>
              </a:xfrm>
              <a:prstGeom prst="rect">
                <a:avLst/>
              </a:prstGeom>
              <a:blipFill>
                <a:blip r:embed="rId2"/>
                <a:stretch>
                  <a:fillRect l="-400" t="-788"/>
                </a:stretch>
              </a:blipFill>
            </p:spPr>
            <p:txBody>
              <a:bodyPr/>
              <a:lstStyle/>
              <a:p>
                <a:r>
                  <a:rPr lang="en-IN">
                    <a:noFill/>
                  </a:rPr>
                  <a:t> </a:t>
                </a:r>
              </a:p>
            </p:txBody>
          </p:sp>
        </mc:Fallback>
      </mc:AlternateContent>
    </p:spTree>
    <p:extLst>
      <p:ext uri="{BB962C8B-B14F-4D97-AF65-F5344CB8AC3E}">
        <p14:creationId xmlns:p14="http://schemas.microsoft.com/office/powerpoint/2010/main" val="1680654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BD8F1-8D2A-50AC-28EB-772CA176238D}"/>
              </a:ext>
            </a:extLst>
          </p:cNvPr>
          <p:cNvSpPr>
            <a:spLocks noGrp="1"/>
          </p:cNvSpPr>
          <p:nvPr>
            <p:ph type="title"/>
          </p:nvPr>
        </p:nvSpPr>
        <p:spPr>
          <a:xfrm>
            <a:off x="751840" y="377239"/>
            <a:ext cx="10327640" cy="1047115"/>
          </a:xfrm>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       COMPARISON OF RESULTS</a:t>
            </a:r>
          </a:p>
        </p:txBody>
      </p:sp>
      <p:sp>
        <p:nvSpPr>
          <p:cNvPr id="5" name="TextBox 4">
            <a:extLst>
              <a:ext uri="{FF2B5EF4-FFF2-40B4-BE49-F238E27FC236}">
                <a16:creationId xmlns:a16="http://schemas.microsoft.com/office/drawing/2014/main" id="{83273DAF-1CAB-54A9-0052-6A7567A8BF1B}"/>
              </a:ext>
            </a:extLst>
          </p:cNvPr>
          <p:cNvSpPr txBox="1"/>
          <p:nvPr/>
        </p:nvSpPr>
        <p:spPr>
          <a:xfrm>
            <a:off x="1483360" y="1666240"/>
            <a:ext cx="8503920" cy="646331"/>
          </a:xfrm>
          <a:prstGeom prst="rect">
            <a:avLst/>
          </a:prstGeom>
          <a:noFill/>
        </p:spPr>
        <p:txBody>
          <a:bodyPr wrap="square" rtlCol="0">
            <a:spAutoFit/>
          </a:bodyPr>
          <a:lstStyle/>
          <a:p>
            <a:r>
              <a:rPr lang="en-IN" dirty="0"/>
              <a:t>Table1:  Results from different algorithms @10 truncate values for web10k and web 6k datasets.</a:t>
            </a:r>
            <a:endParaRPr lang="en-US" dirty="0"/>
          </a:p>
        </p:txBody>
      </p:sp>
      <p:graphicFrame>
        <p:nvGraphicFramePr>
          <p:cNvPr id="6" name="Table 6">
            <a:extLst>
              <a:ext uri="{FF2B5EF4-FFF2-40B4-BE49-F238E27FC236}">
                <a16:creationId xmlns:a16="http://schemas.microsoft.com/office/drawing/2014/main" id="{BF725006-C42C-B369-468A-6D4F430F70DC}"/>
              </a:ext>
            </a:extLst>
          </p:cNvPr>
          <p:cNvGraphicFramePr>
            <a:graphicFrameLocks noGrp="1"/>
          </p:cNvGraphicFramePr>
          <p:nvPr>
            <p:extLst>
              <p:ext uri="{D42A27DB-BD31-4B8C-83A1-F6EECF244321}">
                <p14:modId xmlns:p14="http://schemas.microsoft.com/office/powerpoint/2010/main" val="2884446404"/>
              </p:ext>
            </p:extLst>
          </p:nvPr>
        </p:nvGraphicFramePr>
        <p:xfrm>
          <a:off x="1483360" y="2415540"/>
          <a:ext cx="8503920" cy="2867661"/>
        </p:xfrm>
        <a:graphic>
          <a:graphicData uri="http://schemas.openxmlformats.org/drawingml/2006/table">
            <a:tbl>
              <a:tblPr firstRow="1" bandRow="1">
                <a:tableStyleId>{5C22544A-7EE6-4342-B048-85BDC9FD1C3A}</a:tableStyleId>
              </a:tblPr>
              <a:tblGrid>
                <a:gridCol w="2125980">
                  <a:extLst>
                    <a:ext uri="{9D8B030D-6E8A-4147-A177-3AD203B41FA5}">
                      <a16:colId xmlns:a16="http://schemas.microsoft.com/office/drawing/2014/main" val="3371875835"/>
                    </a:ext>
                  </a:extLst>
                </a:gridCol>
                <a:gridCol w="2125980">
                  <a:extLst>
                    <a:ext uri="{9D8B030D-6E8A-4147-A177-3AD203B41FA5}">
                      <a16:colId xmlns:a16="http://schemas.microsoft.com/office/drawing/2014/main" val="1060828465"/>
                    </a:ext>
                  </a:extLst>
                </a:gridCol>
                <a:gridCol w="2125980">
                  <a:extLst>
                    <a:ext uri="{9D8B030D-6E8A-4147-A177-3AD203B41FA5}">
                      <a16:colId xmlns:a16="http://schemas.microsoft.com/office/drawing/2014/main" val="3368451284"/>
                    </a:ext>
                  </a:extLst>
                </a:gridCol>
                <a:gridCol w="2125980">
                  <a:extLst>
                    <a:ext uri="{9D8B030D-6E8A-4147-A177-3AD203B41FA5}">
                      <a16:colId xmlns:a16="http://schemas.microsoft.com/office/drawing/2014/main" val="264707587"/>
                    </a:ext>
                  </a:extLst>
                </a:gridCol>
              </a:tblGrid>
              <a:tr h="955887">
                <a:tc>
                  <a:txBody>
                    <a:bodyPr/>
                    <a:lstStyle/>
                    <a:p>
                      <a:r>
                        <a:rPr lang="en-IN" dirty="0"/>
                        <a:t>DATASETS</a:t>
                      </a:r>
                      <a:endParaRPr lang="en-US" dirty="0"/>
                    </a:p>
                  </a:txBody>
                  <a:tcPr/>
                </a:tc>
                <a:tc>
                  <a:txBody>
                    <a:bodyPr/>
                    <a:lstStyle/>
                    <a:p>
                      <a:r>
                        <a:rPr lang="en-IN" dirty="0"/>
                        <a:t>ORDINAL</a:t>
                      </a:r>
                      <a:endParaRPr lang="en-US" dirty="0"/>
                    </a:p>
                  </a:txBody>
                  <a:tcPr/>
                </a:tc>
                <a:tc>
                  <a:txBody>
                    <a:bodyPr/>
                    <a:lstStyle/>
                    <a:p>
                      <a:r>
                        <a:rPr lang="en-IN" dirty="0"/>
                        <a:t>CLASSIFICATION</a:t>
                      </a:r>
                      <a:endParaRPr lang="en-US" dirty="0"/>
                    </a:p>
                  </a:txBody>
                  <a:tcPr/>
                </a:tc>
                <a:tc>
                  <a:txBody>
                    <a:bodyPr/>
                    <a:lstStyle/>
                    <a:p>
                      <a:r>
                        <a:rPr lang="en-IN" dirty="0"/>
                        <a:t>REGRESSION</a:t>
                      </a:r>
                      <a:endParaRPr lang="en-US" dirty="0"/>
                    </a:p>
                  </a:txBody>
                  <a:tcPr/>
                </a:tc>
                <a:extLst>
                  <a:ext uri="{0D108BD9-81ED-4DB2-BD59-A6C34878D82A}">
                    <a16:rowId xmlns:a16="http://schemas.microsoft.com/office/drawing/2014/main" val="3110164776"/>
                  </a:ext>
                </a:extLst>
              </a:tr>
              <a:tr h="955887">
                <a:tc>
                  <a:txBody>
                    <a:bodyPr/>
                    <a:lstStyle/>
                    <a:p>
                      <a:r>
                        <a:rPr lang="en-IN" dirty="0"/>
                        <a:t>MSLR WEB-10K </a:t>
                      </a:r>
                      <a:endParaRPr lang="en-US" dirty="0"/>
                    </a:p>
                  </a:txBody>
                  <a:tcPr/>
                </a:tc>
                <a:tc>
                  <a:txBody>
                    <a:bodyPr/>
                    <a:lstStyle/>
                    <a:p>
                      <a:r>
                        <a:rPr lang="en-IN" dirty="0"/>
                        <a:t>90.2</a:t>
                      </a:r>
                      <a:endParaRPr lang="en-US" dirty="0"/>
                    </a:p>
                  </a:txBody>
                  <a:tcPr/>
                </a:tc>
                <a:tc>
                  <a:txBody>
                    <a:bodyPr/>
                    <a:lstStyle/>
                    <a:p>
                      <a:r>
                        <a:rPr lang="en-IN" dirty="0"/>
                        <a:t>71.2</a:t>
                      </a:r>
                      <a:endParaRPr lang="en-US" dirty="0"/>
                    </a:p>
                  </a:txBody>
                  <a:tcPr/>
                </a:tc>
                <a:tc>
                  <a:txBody>
                    <a:bodyPr/>
                    <a:lstStyle/>
                    <a:p>
                      <a:r>
                        <a:rPr lang="en-IN" dirty="0"/>
                        <a:t>51.3</a:t>
                      </a:r>
                      <a:endParaRPr lang="en-US" dirty="0"/>
                    </a:p>
                  </a:txBody>
                  <a:tcPr/>
                </a:tc>
                <a:extLst>
                  <a:ext uri="{0D108BD9-81ED-4DB2-BD59-A6C34878D82A}">
                    <a16:rowId xmlns:a16="http://schemas.microsoft.com/office/drawing/2014/main" val="3089555260"/>
                  </a:ext>
                </a:extLst>
              </a:tr>
              <a:tr h="955887">
                <a:tc>
                  <a:txBody>
                    <a:bodyPr/>
                    <a:lstStyle/>
                    <a:p>
                      <a:r>
                        <a:rPr lang="en-IN" dirty="0"/>
                        <a:t>MSLR WEB-6K</a:t>
                      </a:r>
                      <a:endParaRPr lang="en-US" dirty="0"/>
                    </a:p>
                  </a:txBody>
                  <a:tcPr/>
                </a:tc>
                <a:tc>
                  <a:txBody>
                    <a:bodyPr/>
                    <a:lstStyle/>
                    <a:p>
                      <a:r>
                        <a:rPr lang="en-IN" dirty="0"/>
                        <a:t>71.47</a:t>
                      </a:r>
                      <a:endParaRPr lang="en-US" dirty="0"/>
                    </a:p>
                  </a:txBody>
                  <a:tcPr/>
                </a:tc>
                <a:tc>
                  <a:txBody>
                    <a:bodyPr/>
                    <a:lstStyle/>
                    <a:p>
                      <a:r>
                        <a:rPr lang="en-IN" dirty="0"/>
                        <a:t>47.3</a:t>
                      </a:r>
                      <a:endParaRPr lang="en-US" dirty="0"/>
                    </a:p>
                  </a:txBody>
                  <a:tcPr/>
                </a:tc>
                <a:tc>
                  <a:txBody>
                    <a:bodyPr/>
                    <a:lstStyle/>
                    <a:p>
                      <a:r>
                        <a:rPr lang="en-IN" dirty="0"/>
                        <a:t>35.34</a:t>
                      </a:r>
                      <a:endParaRPr lang="en-US" dirty="0"/>
                    </a:p>
                  </a:txBody>
                  <a:tcPr/>
                </a:tc>
                <a:extLst>
                  <a:ext uri="{0D108BD9-81ED-4DB2-BD59-A6C34878D82A}">
                    <a16:rowId xmlns:a16="http://schemas.microsoft.com/office/drawing/2014/main" val="426255498"/>
                  </a:ext>
                </a:extLst>
              </a:tr>
            </a:tbl>
          </a:graphicData>
        </a:graphic>
      </p:graphicFrame>
    </p:spTree>
    <p:extLst>
      <p:ext uri="{BB962C8B-B14F-4D97-AF65-F5344CB8AC3E}">
        <p14:creationId xmlns:p14="http://schemas.microsoft.com/office/powerpoint/2010/main" val="2596338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E505-662B-4BC6-21E0-CCCAA736D0D1}"/>
              </a:ext>
            </a:extLst>
          </p:cNvPr>
          <p:cNvSpPr>
            <a:spLocks noGrp="1"/>
          </p:cNvSpPr>
          <p:nvPr>
            <p:ph type="title"/>
          </p:nvPr>
        </p:nvSpPr>
        <p:spPr>
          <a:xfrm>
            <a:off x="4226560" y="110764"/>
            <a:ext cx="2550160" cy="1091970"/>
          </a:xfrm>
        </p:spPr>
        <p:txBody>
          <a:bodyPr>
            <a:normAutofit fontScale="90000"/>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RESULTS</a:t>
            </a:r>
          </a:p>
        </p:txBody>
      </p:sp>
      <p:pic>
        <p:nvPicPr>
          <p:cNvPr id="4" name="Picture 3">
            <a:extLst>
              <a:ext uri="{FF2B5EF4-FFF2-40B4-BE49-F238E27FC236}">
                <a16:creationId xmlns:a16="http://schemas.microsoft.com/office/drawing/2014/main" id="{289D5A93-5F37-4863-543E-8B5915892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126" y="1737388"/>
            <a:ext cx="5715874" cy="4296829"/>
          </a:xfrm>
          <a:prstGeom prst="rect">
            <a:avLst/>
          </a:prstGeom>
        </p:spPr>
      </p:pic>
      <p:pic>
        <p:nvPicPr>
          <p:cNvPr id="10" name="Picture 9">
            <a:extLst>
              <a:ext uri="{FF2B5EF4-FFF2-40B4-BE49-F238E27FC236}">
                <a16:creationId xmlns:a16="http://schemas.microsoft.com/office/drawing/2014/main" id="{E7DD0098-E28F-9104-65CB-9E1470EA4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3216" y="1737388"/>
            <a:ext cx="5639588" cy="4296829"/>
          </a:xfrm>
          <a:prstGeom prst="rect">
            <a:avLst/>
          </a:prstGeom>
        </p:spPr>
      </p:pic>
      <p:sp>
        <p:nvSpPr>
          <p:cNvPr id="11" name="TextBox 10">
            <a:extLst>
              <a:ext uri="{FF2B5EF4-FFF2-40B4-BE49-F238E27FC236}">
                <a16:creationId xmlns:a16="http://schemas.microsoft.com/office/drawing/2014/main" id="{7A2C9B94-5CBF-7EFC-18F8-8AFC1ED9A2FA}"/>
              </a:ext>
            </a:extLst>
          </p:cNvPr>
          <p:cNvSpPr txBox="1"/>
          <p:nvPr/>
        </p:nvSpPr>
        <p:spPr>
          <a:xfrm>
            <a:off x="538480" y="1275723"/>
            <a:ext cx="4846320" cy="461665"/>
          </a:xfrm>
          <a:prstGeom prst="rect">
            <a:avLst/>
          </a:prstGeom>
          <a:noFill/>
        </p:spPr>
        <p:txBody>
          <a:bodyPr wrap="square" rtlCol="0">
            <a:spAutoFit/>
          </a:bodyPr>
          <a:lstStyle/>
          <a:p>
            <a:r>
              <a:rPr lang="en-IN" sz="2400" b="1" dirty="0">
                <a:solidFill>
                  <a:schemeClr val="accent2">
                    <a:lumMod val="75000"/>
                  </a:schemeClr>
                </a:solidFill>
                <a:latin typeface="Times New Roman" panose="02020603050405020304" pitchFamily="18" charset="0"/>
                <a:cs typeface="Times New Roman" panose="02020603050405020304" pitchFamily="18" charset="0"/>
              </a:rPr>
              <a:t>FOR MSLR WEB-6K DATASET:</a:t>
            </a:r>
            <a:endParaRPr lang="en-US" sz="2400"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5549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6AAAE-E815-0940-437B-B027723EF458}"/>
              </a:ext>
            </a:extLst>
          </p:cNvPr>
          <p:cNvSpPr>
            <a:spLocks noGrp="1"/>
          </p:cNvSpPr>
          <p:nvPr>
            <p:ph type="title"/>
          </p:nvPr>
        </p:nvSpPr>
        <p:spPr>
          <a:xfrm>
            <a:off x="574269" y="669925"/>
            <a:ext cx="5521623" cy="935355"/>
          </a:xfrm>
        </p:spPr>
        <p:txBody>
          <a:bodyPr>
            <a:normAutofit/>
          </a:bodyPr>
          <a:lstStyle/>
          <a:p>
            <a:r>
              <a:rPr lang="en-IN" sz="2400" b="1" dirty="0">
                <a:solidFill>
                  <a:schemeClr val="accent2">
                    <a:lumMod val="75000"/>
                  </a:schemeClr>
                </a:solidFill>
                <a:latin typeface="Times New Roman" panose="02020603050405020304" pitchFamily="18" charset="0"/>
                <a:cs typeface="Times New Roman" panose="02020603050405020304" pitchFamily="18" charset="0"/>
              </a:rPr>
              <a:t>FOR MSLR-WEB10K DATASET:</a:t>
            </a:r>
          </a:p>
        </p:txBody>
      </p:sp>
      <p:pic>
        <p:nvPicPr>
          <p:cNvPr id="3" name="Picture 2">
            <a:extLst>
              <a:ext uri="{FF2B5EF4-FFF2-40B4-BE49-F238E27FC236}">
                <a16:creationId xmlns:a16="http://schemas.microsoft.com/office/drawing/2014/main" id="{F507DBC5-B759-D3E5-FF40-EA9CB0A232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414" y="1859113"/>
            <a:ext cx="5494856" cy="4196248"/>
          </a:xfrm>
          <a:prstGeom prst="rect">
            <a:avLst/>
          </a:prstGeom>
        </p:spPr>
      </p:pic>
      <p:pic>
        <p:nvPicPr>
          <p:cNvPr id="4" name="Picture 3">
            <a:extLst>
              <a:ext uri="{FF2B5EF4-FFF2-40B4-BE49-F238E27FC236}">
                <a16:creationId xmlns:a16="http://schemas.microsoft.com/office/drawing/2014/main" id="{37E95C4E-D874-0511-0D02-C99FE786E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3724" y="1848409"/>
            <a:ext cx="5521623" cy="4206951"/>
          </a:xfrm>
          <a:prstGeom prst="rect">
            <a:avLst/>
          </a:prstGeom>
        </p:spPr>
      </p:pic>
    </p:spTree>
    <p:extLst>
      <p:ext uri="{BB962C8B-B14F-4D97-AF65-F5344CB8AC3E}">
        <p14:creationId xmlns:p14="http://schemas.microsoft.com/office/powerpoint/2010/main" val="792386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38ABC-827B-FBC9-FF9C-234DB3DDE16A}"/>
              </a:ext>
            </a:extLst>
          </p:cNvPr>
          <p:cNvSpPr>
            <a:spLocks noGrp="1"/>
          </p:cNvSpPr>
          <p:nvPr>
            <p:ph type="title"/>
          </p:nvPr>
        </p:nvSpPr>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                     CONCLUSION</a:t>
            </a:r>
          </a:p>
        </p:txBody>
      </p:sp>
      <p:sp>
        <p:nvSpPr>
          <p:cNvPr id="3" name="TextBox 2">
            <a:extLst>
              <a:ext uri="{FF2B5EF4-FFF2-40B4-BE49-F238E27FC236}">
                <a16:creationId xmlns:a16="http://schemas.microsoft.com/office/drawing/2014/main" id="{7BF494C7-AA1D-7033-AB6C-D4010DB1B680}"/>
              </a:ext>
            </a:extLst>
          </p:cNvPr>
          <p:cNvSpPr txBox="1"/>
          <p:nvPr/>
        </p:nvSpPr>
        <p:spPr>
          <a:xfrm>
            <a:off x="838200" y="1960880"/>
            <a:ext cx="10093960" cy="2308324"/>
          </a:xfrm>
          <a:prstGeom prst="rect">
            <a:avLst/>
          </a:prstGeom>
          <a:noFill/>
        </p:spPr>
        <p:txBody>
          <a:bodyPr wrap="square" rtlCol="0">
            <a:spAutoFit/>
          </a:bodyPr>
          <a:lstStyle/>
          <a:p>
            <a:pPr marL="285750" indent="-285750">
              <a:buFont typeface="Wingdings" panose="05000000000000000000" pitchFamily="2" charset="2"/>
              <a:buChar char="Ø"/>
            </a:pPr>
            <a:r>
              <a:rPr lang="en-IN" dirty="0"/>
              <a:t>From the experiment, we can see  ordinal classification performs better than multiple classification as well as regression method.</a:t>
            </a:r>
          </a:p>
          <a:p>
            <a:pPr marL="285750" indent="-285750">
              <a:buFont typeface="Wingdings" panose="05000000000000000000" pitchFamily="2" charset="2"/>
              <a:buChar char="Ø"/>
            </a:pPr>
            <a:r>
              <a:rPr lang="en-IN" dirty="0"/>
              <a:t>At truncate value of 10, ordinal classification has ndcg score of 90.2 for web 10k and 71.2 for web 6k datasets.</a:t>
            </a:r>
          </a:p>
          <a:p>
            <a:pPr marL="285750" indent="-285750">
              <a:buFont typeface="Wingdings" panose="05000000000000000000" pitchFamily="2" charset="2"/>
              <a:buChar char="Ø"/>
            </a:pPr>
            <a:r>
              <a:rPr lang="en-IN" dirty="0"/>
              <a:t>This shows ranking problems can give better results with classification methods than regression based methods.</a:t>
            </a:r>
          </a:p>
          <a:p>
            <a:pPr marL="285750" indent="-285750">
              <a:buFont typeface="Wingdings" panose="05000000000000000000" pitchFamily="2" charset="2"/>
              <a:buChar char="Ø"/>
            </a:pPr>
            <a:r>
              <a:rPr lang="en-IN" dirty="0"/>
              <a:t>Overall the performance for the algorithms improves with larger datasets.</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929311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F25E-8883-5868-63B6-A17E8D1807C8}"/>
              </a:ext>
            </a:extLst>
          </p:cNvPr>
          <p:cNvSpPr>
            <a:spLocks noGrp="1"/>
          </p:cNvSpPr>
          <p:nvPr>
            <p:ph type="title"/>
          </p:nvPr>
        </p:nvSpPr>
        <p:spPr>
          <a:xfrm>
            <a:off x="838200" y="365125"/>
            <a:ext cx="10515600" cy="945515"/>
          </a:xfrm>
        </p:spPr>
        <p:txBody>
          <a:bodyPr>
            <a:normAutofit/>
          </a:bodyPr>
          <a:lstStyle/>
          <a:p>
            <a:r>
              <a:rPr lang="en-IN" sz="4000" b="1" dirty="0">
                <a:solidFill>
                  <a:schemeClr val="accent2">
                    <a:lumMod val="75000"/>
                  </a:schemeClr>
                </a:solidFill>
                <a:latin typeface="Times New Roman" panose="02020603050405020304" pitchFamily="18" charset="0"/>
                <a:cs typeface="Times New Roman" panose="02020603050405020304" pitchFamily="18" charset="0"/>
              </a:rPr>
              <a:t>CONTENTS</a:t>
            </a:r>
            <a:endParaRPr lang="en-US" sz="40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D489BA-D9E7-BC4F-436B-62A4D8A15D40}"/>
              </a:ext>
            </a:extLst>
          </p:cNvPr>
          <p:cNvSpPr>
            <a:spLocks noGrp="1"/>
          </p:cNvSpPr>
          <p:nvPr>
            <p:ph idx="1"/>
          </p:nvPr>
        </p:nvSpPr>
        <p:spPr>
          <a:xfrm>
            <a:off x="838200" y="1439545"/>
            <a:ext cx="10515600" cy="4351338"/>
          </a:xfrm>
        </p:spPr>
        <p:txBody>
          <a:bodyPr>
            <a:normAutofit/>
          </a:bodyPr>
          <a:lstStyle/>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Objective &amp; Motivation</a:t>
            </a: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Problem Statement</a:t>
            </a: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Work Done Before Mid Sem</a:t>
            </a: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Major Comments From The Mid Term Project Review.</a:t>
            </a: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Our take on Major Comments Received.</a:t>
            </a: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Work Done After Mid Term Project Review.</a:t>
            </a: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Summary and Comparison Of The Experiments.</a:t>
            </a: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Conclusion.</a:t>
            </a: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Possible Future Direction</a:t>
            </a: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References</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6863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F0B2-93CF-8DDE-5368-CCB3B337FDDF}"/>
              </a:ext>
            </a:extLst>
          </p:cNvPr>
          <p:cNvSpPr>
            <a:spLocks noGrp="1"/>
          </p:cNvSpPr>
          <p:nvPr>
            <p:ph type="title"/>
          </p:nvPr>
        </p:nvSpPr>
        <p:spPr>
          <a:xfrm>
            <a:off x="3159760" y="365125"/>
            <a:ext cx="4683760" cy="1325563"/>
          </a:xfrm>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FUTURE SCOPE</a:t>
            </a:r>
          </a:p>
        </p:txBody>
      </p:sp>
      <p:sp>
        <p:nvSpPr>
          <p:cNvPr id="3" name="TextBox 2">
            <a:extLst>
              <a:ext uri="{FF2B5EF4-FFF2-40B4-BE49-F238E27FC236}">
                <a16:creationId xmlns:a16="http://schemas.microsoft.com/office/drawing/2014/main" id="{AD5510DC-F512-14C9-2B1A-45FE2ADD27DE}"/>
              </a:ext>
            </a:extLst>
          </p:cNvPr>
          <p:cNvSpPr txBox="1"/>
          <p:nvPr/>
        </p:nvSpPr>
        <p:spPr>
          <a:xfrm>
            <a:off x="863600" y="1960880"/>
            <a:ext cx="10464800" cy="2031325"/>
          </a:xfrm>
          <a:prstGeom prst="rect">
            <a:avLst/>
          </a:prstGeom>
          <a:noFill/>
        </p:spPr>
        <p:txBody>
          <a:bodyPr wrap="square" rtlCol="0">
            <a:spAutoFit/>
          </a:bodyPr>
          <a:lstStyle/>
          <a:p>
            <a:pPr marL="285750" indent="-285750">
              <a:buFont typeface="Wingdings" panose="05000000000000000000" pitchFamily="2" charset="2"/>
              <a:buChar char="Ø"/>
            </a:pPr>
            <a:r>
              <a:rPr lang="en-IN" dirty="0"/>
              <a:t>Mc Rank algorithms could be compared with other ranking algorithms based on neural nets like RANKNET, RANKSVM or some recent learning to rank algorithms.</a:t>
            </a:r>
          </a:p>
          <a:p>
            <a:endParaRPr lang="en-IN" dirty="0"/>
          </a:p>
          <a:p>
            <a:pPr marL="285750" indent="-285750">
              <a:buFont typeface="Wingdings" panose="05000000000000000000" pitchFamily="2" charset="2"/>
              <a:buChar char="Ø"/>
            </a:pPr>
            <a:r>
              <a:rPr lang="en-IN" dirty="0"/>
              <a:t>Mc Rank could be applied to several other domains apart from web search engines.</a:t>
            </a:r>
          </a:p>
          <a:p>
            <a:endParaRPr lang="en-IN" dirty="0"/>
          </a:p>
          <a:p>
            <a:pPr marL="285750" indent="-285750">
              <a:buFont typeface="Wingdings" panose="05000000000000000000" pitchFamily="2" charset="2"/>
              <a:buChar char="Ø"/>
            </a:pPr>
            <a:r>
              <a:rPr lang="en-IN" dirty="0"/>
              <a:t>Make McRank more interpretable.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320955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FE02D-42A6-87CD-8961-2C65BD9A6FA9}"/>
              </a:ext>
            </a:extLst>
          </p:cNvPr>
          <p:cNvSpPr>
            <a:spLocks noGrp="1"/>
          </p:cNvSpPr>
          <p:nvPr>
            <p:ph type="title"/>
          </p:nvPr>
        </p:nvSpPr>
        <p:spPr/>
        <p:txBody>
          <a:bodyPr>
            <a:normAutofit/>
          </a:bodyPr>
          <a:lstStyle/>
          <a:p>
            <a:r>
              <a:rPr lang="en-IN" sz="4000" b="1" dirty="0">
                <a:solidFill>
                  <a:schemeClr val="accent2">
                    <a:lumMod val="75000"/>
                  </a:schemeClr>
                </a:solidFill>
                <a:latin typeface="Times New Roman" panose="02020603050405020304" pitchFamily="18" charset="0"/>
                <a:cs typeface="Times New Roman" panose="02020603050405020304" pitchFamily="18" charset="0"/>
              </a:rPr>
              <a:t>REFERENCES:</a:t>
            </a:r>
            <a:endParaRPr lang="en-US" sz="40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0C84A6E-67AE-274C-D55B-9E0CA08AACE3}"/>
              </a:ext>
            </a:extLst>
          </p:cNvPr>
          <p:cNvSpPr txBox="1"/>
          <p:nvPr/>
        </p:nvSpPr>
        <p:spPr>
          <a:xfrm>
            <a:off x="838200" y="1940560"/>
            <a:ext cx="8636000" cy="3046988"/>
          </a:xfrm>
          <a:prstGeom prst="rect">
            <a:avLst/>
          </a:prstGeom>
          <a:noFill/>
        </p:spPr>
        <p:txBody>
          <a:bodyPr wrap="square" rtlCol="0">
            <a:spAutoFit/>
          </a:bodyPr>
          <a:lstStyle/>
          <a:p>
            <a:r>
              <a:rPr lang="en-IN" sz="2400" b="0" i="0" u="none" strike="noStrike" baseline="0"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1</a:t>
            </a:r>
            <a:r>
              <a:rPr lang="en-IN" sz="2400" b="0" i="0" u="none" strike="noStrike" baseline="0" dirty="0">
                <a:latin typeface="Times New Roman" panose="02020603050405020304" pitchFamily="18" charset="0"/>
                <a:cs typeface="Times New Roman" panose="02020603050405020304" pitchFamily="18" charset="0"/>
              </a:rPr>
              <a:t>] C. Burges, T. Shaked, E. Renshaw, A. Lazier, M. Deeds, N. Hamilton, and G. Hullender. Learning to rank using gradient descent. In </a:t>
            </a:r>
            <a:r>
              <a:rPr lang="en-IN" sz="2400" b="0" i="1" u="none" strike="noStrike" baseline="0" dirty="0">
                <a:latin typeface="Times New Roman" panose="02020603050405020304" pitchFamily="18" charset="0"/>
                <a:cs typeface="Times New Roman" panose="02020603050405020304" pitchFamily="18" charset="0"/>
              </a:rPr>
              <a:t>ICML</a:t>
            </a:r>
            <a:r>
              <a:rPr lang="en-IN" sz="2400" b="0" i="0" u="none" strike="noStrike" baseline="0" dirty="0">
                <a:latin typeface="Times New Roman" panose="02020603050405020304" pitchFamily="18" charset="0"/>
                <a:cs typeface="Times New Roman" panose="02020603050405020304" pitchFamily="18" charset="0"/>
              </a:rPr>
              <a:t>, pages 89–96, 2005.</a:t>
            </a:r>
          </a:p>
          <a:p>
            <a:endParaRPr lang="en-IN" sz="2400" b="0" i="0" u="none" strike="noStrike" baseline="0" dirty="0">
              <a:latin typeface="Times New Roman" panose="02020603050405020304" pitchFamily="18" charset="0"/>
              <a:cs typeface="Times New Roman" panose="02020603050405020304" pitchFamily="18" charset="0"/>
            </a:endParaRPr>
          </a:p>
          <a:p>
            <a:pPr algn="l"/>
            <a:r>
              <a:rPr lang="en-IN" sz="2400" b="0" i="0" u="none" strike="noStrike" baseline="0" dirty="0">
                <a:latin typeface="Times New Roman" panose="02020603050405020304" pitchFamily="18" charset="0"/>
                <a:cs typeface="Times New Roman" panose="02020603050405020304" pitchFamily="18" charset="0"/>
              </a:rPr>
              <a:t>[2] J. Friedman, T. Hastie, and R. </a:t>
            </a:r>
            <a:r>
              <a:rPr lang="en-IN" sz="2400" b="0" i="0" u="none" strike="noStrike" baseline="0" dirty="0" err="1">
                <a:latin typeface="Times New Roman" panose="02020603050405020304" pitchFamily="18" charset="0"/>
                <a:cs typeface="Times New Roman" panose="02020603050405020304" pitchFamily="18" charset="0"/>
              </a:rPr>
              <a:t>Tibshirani</a:t>
            </a:r>
            <a:r>
              <a:rPr lang="en-IN" sz="2400" b="0" i="0" u="none" strike="noStrike" baseline="0" dirty="0">
                <a:latin typeface="Times New Roman" panose="02020603050405020304" pitchFamily="18" charset="0"/>
                <a:cs typeface="Times New Roman" panose="02020603050405020304" pitchFamily="18" charset="0"/>
              </a:rPr>
              <a:t> . Additive logistic regression: a statistical view of boosting. </a:t>
            </a:r>
            <a:r>
              <a:rPr lang="en-IN" sz="2400" b="0" i="1" u="none" strike="noStrike" baseline="0" dirty="0">
                <a:latin typeface="Times New Roman" panose="02020603050405020304" pitchFamily="18" charset="0"/>
                <a:cs typeface="Times New Roman" panose="02020603050405020304" pitchFamily="18" charset="0"/>
              </a:rPr>
              <a:t>The Annals of Statistics</a:t>
            </a:r>
            <a:r>
              <a:rPr lang="en-IN" sz="2400" b="0" i="0" u="none" strike="noStrike" baseline="0" dirty="0">
                <a:latin typeface="Times New Roman" panose="02020603050405020304" pitchFamily="18" charset="0"/>
                <a:cs typeface="Times New Roman" panose="02020603050405020304" pitchFamily="18" charset="0"/>
              </a:rPr>
              <a:t>, 28(2):337– 407, 2000.</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7349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FE02D-42A6-87CD-8961-2C65BD9A6FA9}"/>
              </a:ext>
            </a:extLst>
          </p:cNvPr>
          <p:cNvSpPr>
            <a:spLocks noGrp="1"/>
          </p:cNvSpPr>
          <p:nvPr>
            <p:ph type="title"/>
          </p:nvPr>
        </p:nvSpPr>
        <p:spPr>
          <a:xfrm>
            <a:off x="3256280" y="2549525"/>
            <a:ext cx="5156200" cy="1325563"/>
          </a:xfrm>
        </p:spPr>
        <p:txBody>
          <a:bodyPr>
            <a:noAutofit/>
          </a:bodyPr>
          <a:lstStyle/>
          <a:p>
            <a:r>
              <a:rPr lang="en-IN" sz="6000" b="1" dirty="0">
                <a:solidFill>
                  <a:schemeClr val="accent2">
                    <a:lumMod val="75000"/>
                  </a:schemeClr>
                </a:solidFill>
                <a:latin typeface="Times New Roman" panose="02020603050405020304" pitchFamily="18" charset="0"/>
                <a:cs typeface="Times New Roman" panose="02020603050405020304" pitchFamily="18" charset="0"/>
              </a:rPr>
              <a:t>Thank You…</a:t>
            </a:r>
            <a:endParaRPr lang="en-US" sz="6000"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6394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26FF0-F4DE-343E-A7FB-885AC41665C8}"/>
              </a:ext>
            </a:extLst>
          </p:cNvPr>
          <p:cNvSpPr>
            <a:spLocks noGrp="1"/>
          </p:cNvSpPr>
          <p:nvPr>
            <p:ph type="title"/>
          </p:nvPr>
        </p:nvSpPr>
        <p:spPr>
          <a:xfrm>
            <a:off x="487680" y="151765"/>
            <a:ext cx="10515600" cy="1325563"/>
          </a:xfrm>
        </p:spPr>
        <p:txBody>
          <a:bodyPr>
            <a:normAutofit/>
          </a:bodyPr>
          <a:lstStyle/>
          <a:p>
            <a:r>
              <a:rPr lang="en-IN" sz="4000" b="1" dirty="0">
                <a:solidFill>
                  <a:schemeClr val="accent2">
                    <a:lumMod val="75000"/>
                  </a:schemeClr>
                </a:solidFill>
                <a:latin typeface="Times New Roman" panose="02020603050405020304" pitchFamily="18" charset="0"/>
                <a:cs typeface="Times New Roman" panose="02020603050405020304" pitchFamily="18" charset="0"/>
              </a:rPr>
              <a:t>MOTIVATION &amp; OBJECTIVE:</a:t>
            </a:r>
            <a:endParaRPr lang="en-US" sz="40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1FB066D-BB26-45C6-85AE-C91EAA99EC59}"/>
              </a:ext>
            </a:extLst>
          </p:cNvPr>
          <p:cNvSpPr txBox="1"/>
          <p:nvPr/>
        </p:nvSpPr>
        <p:spPr>
          <a:xfrm>
            <a:off x="487680" y="1324928"/>
            <a:ext cx="11216640" cy="3785652"/>
          </a:xfrm>
          <a:prstGeom prst="rect">
            <a:avLst/>
          </a:prstGeom>
          <a:noFill/>
        </p:spPr>
        <p:txBody>
          <a:bodyPr wrap="square" rtlCol="0">
            <a:spAutoFit/>
          </a:bodyPr>
          <a:lstStyle/>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motivation behind the Mc Rank algorithm is to improve the effectiveness of ranking algorithms used in various applications, such as web search, recommendation systems, and information retrieval. In these applications, the goal is to provide users with a ranked list of relevant items based on their queries or preferences.</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Mc Rank algorithm is a machine learning method for learning to rank, which is the process of ordering a set of items based on their relevance to a query. </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authors have tried to cast the ranking problem as multiple classification (MC) and multiple ordinal classification problem.</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2B362A2-91D9-273A-5453-41E37F7BDD2E}"/>
                  </a:ext>
                </a:extLst>
              </p14:cNvPr>
              <p14:cNvContentPartPr/>
              <p14:nvPr/>
            </p14:nvContentPartPr>
            <p14:xfrm>
              <a:off x="10411680" y="3163400"/>
              <a:ext cx="41040" cy="37080"/>
            </p14:xfrm>
          </p:contentPart>
        </mc:Choice>
        <mc:Fallback xmlns="">
          <p:pic>
            <p:nvPicPr>
              <p:cNvPr id="4" name="Ink 3">
                <a:extLst>
                  <a:ext uri="{FF2B5EF4-FFF2-40B4-BE49-F238E27FC236}">
                    <a16:creationId xmlns:a16="http://schemas.microsoft.com/office/drawing/2014/main" id="{32B362A2-91D9-273A-5453-41E37F7BDD2E}"/>
                  </a:ext>
                </a:extLst>
              </p:cNvPr>
              <p:cNvPicPr/>
              <p:nvPr/>
            </p:nvPicPr>
            <p:blipFill>
              <a:blip r:embed="rId3"/>
              <a:stretch>
                <a:fillRect/>
              </a:stretch>
            </p:blipFill>
            <p:spPr>
              <a:xfrm>
                <a:off x="10402680" y="3154400"/>
                <a:ext cx="58680" cy="54720"/>
              </a:xfrm>
              <a:prstGeom prst="rect">
                <a:avLst/>
              </a:prstGeom>
            </p:spPr>
          </p:pic>
        </mc:Fallback>
      </mc:AlternateContent>
    </p:spTree>
    <p:extLst>
      <p:ext uri="{BB962C8B-B14F-4D97-AF65-F5344CB8AC3E}">
        <p14:creationId xmlns:p14="http://schemas.microsoft.com/office/powerpoint/2010/main" val="1492213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3AF45-EC13-CA33-56F2-891CA4DEEE4A}"/>
              </a:ext>
            </a:extLst>
          </p:cNvPr>
          <p:cNvSpPr>
            <a:spLocks noGrp="1"/>
          </p:cNvSpPr>
          <p:nvPr>
            <p:ph type="title"/>
          </p:nvPr>
        </p:nvSpPr>
        <p:spPr/>
        <p:txBody>
          <a:bodyPr>
            <a:normAutofit/>
          </a:bodyPr>
          <a:lstStyle/>
          <a:p>
            <a:r>
              <a:rPr lang="en-IN" sz="4000" b="1" dirty="0">
                <a:solidFill>
                  <a:schemeClr val="accent2">
                    <a:lumMod val="75000"/>
                  </a:schemeClr>
                </a:solidFill>
                <a:latin typeface="Times New Roman" panose="02020603050405020304" pitchFamily="18" charset="0"/>
                <a:cs typeface="Times New Roman" panose="02020603050405020304" pitchFamily="18" charset="0"/>
              </a:rPr>
              <a:t>PROBLEM FORMULATION</a:t>
            </a:r>
            <a:endParaRPr lang="en-US" sz="4000"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58B1F91-A04E-9888-74F7-660CE3DDB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7120" y="1574800"/>
            <a:ext cx="5862320" cy="4586676"/>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411B842-99E2-701D-4272-63276F8DEAA0}"/>
                  </a:ext>
                </a:extLst>
              </p:cNvPr>
              <p:cNvSpPr txBox="1"/>
              <p:nvPr/>
            </p:nvSpPr>
            <p:spPr>
              <a:xfrm>
                <a:off x="162560" y="1930400"/>
                <a:ext cx="5709920" cy="4093428"/>
              </a:xfrm>
              <a:prstGeom prst="rect">
                <a:avLst/>
              </a:prstGeom>
              <a:noFill/>
            </p:spPr>
            <p:txBody>
              <a:bodyPr wrap="square" rtlCol="0">
                <a:spAutoFit/>
              </a:bodyPr>
              <a:lstStyle/>
              <a:p>
                <a:pPr algn="just"/>
                <a:r>
                  <a:rPr lang="en-IN" sz="2000" b="1" dirty="0">
                    <a:latin typeface="Times New Roman" panose="02020603050405020304" pitchFamily="18" charset="0"/>
                    <a:cs typeface="Times New Roman" panose="02020603050405020304" pitchFamily="18" charset="0"/>
                  </a:rPr>
                  <a:t>Representation:</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Represent the document</a:t>
                </a:r>
                <a:r>
                  <a:rPr lang="en-US" sz="2000" dirty="0">
                    <a:latin typeface="Times New Roman" panose="02020603050405020304" pitchFamily="18" charset="0"/>
                    <a:cs typeface="Times New Roman" panose="02020603050405020304" pitchFamily="18" charset="0"/>
                  </a:rPr>
                  <a:t> and query in a format that a ML model can use:</a:t>
                </a:r>
              </a:p>
              <a:p>
                <a:pPr algn="just"/>
                <a:r>
                  <a:rPr lang="en-US" sz="2000" dirty="0">
                    <a:latin typeface="Times New Roman" panose="02020603050405020304" pitchFamily="18" charset="0"/>
                    <a:cs typeface="Times New Roman" panose="02020603050405020304" pitchFamily="18" charset="0"/>
                  </a:rPr>
                  <a:t>     - a numerical vector </a:t>
                </a:r>
                <a14:m>
                  <m:oMath xmlns:m="http://schemas.openxmlformats.org/officeDocument/2006/math">
                    <m:acc>
                      <m:accPr>
                        <m:chr m:val="⃗"/>
                        <m:ctrlPr>
                          <a:rPr lang="en-IN" sz="2000" i="1" smtClean="0">
                            <a:solidFill>
                              <a:srgbClr val="836967"/>
                            </a:solidFill>
                            <a:latin typeface="Cambria Math" panose="02040503050406030204" pitchFamily="18" charset="0"/>
                          </a:rPr>
                        </m:ctrlPr>
                      </m:accPr>
                      <m:e>
                        <m:r>
                          <a:rPr lang="en-IN" sz="2000" i="1" smtClean="0">
                            <a:latin typeface="Cambria Math" panose="02040503050406030204" pitchFamily="18" charset="0"/>
                          </a:rPr>
                          <m:t>𝑥</m:t>
                        </m:r>
                      </m:e>
                    </m:acc>
                    <m:r>
                      <a:rPr lang="en-IN" sz="2000" smtClean="0">
                        <a:latin typeface="Cambria Math" panose="02040503050406030204" pitchFamily="18" charset="0"/>
                      </a:rPr>
                      <m:t>∈</m:t>
                    </m:r>
                    <m:r>
                      <a:rPr lang="en-IN" sz="2000" b="0" i="0" smtClean="0">
                        <a:latin typeface="Cambria Math" panose="02040503050406030204" pitchFamily="18" charset="0"/>
                      </a:rPr>
                      <m:t> </m:t>
                    </m:r>
                    <m:sSup>
                      <m:sSupPr>
                        <m:ctrlPr>
                          <a:rPr lang="en-IN" sz="2000" i="1" smtClean="0">
                            <a:solidFill>
                              <a:srgbClr val="836967"/>
                            </a:solidFill>
                            <a:latin typeface="Cambria Math" panose="02040503050406030204" pitchFamily="18" charset="0"/>
                          </a:rPr>
                        </m:ctrlPr>
                      </m:sSupPr>
                      <m:e>
                        <m:r>
                          <a:rPr lang="en-IN" sz="2000" smtClean="0">
                            <a:latin typeface="Cambria Math" panose="02040503050406030204" pitchFamily="18" charset="0"/>
                          </a:rPr>
                          <m:t>ℝ</m:t>
                        </m:r>
                      </m:e>
                      <m:sup>
                        <m:r>
                          <a:rPr lang="en-IN" sz="2000" i="1" smtClean="0">
                            <a:latin typeface="Cambria Math" panose="02040503050406030204" pitchFamily="18" charset="0"/>
                          </a:rPr>
                          <m:t>𝑛</m:t>
                        </m:r>
                      </m:sup>
                    </m:sSup>
                  </m:oMath>
                </a14:m>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Prediction:</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 ranking model </a:t>
                </a:r>
                <a14:m>
                  <m:oMath xmlns:m="http://schemas.openxmlformats.org/officeDocument/2006/math">
                    <m:r>
                      <a:rPr lang="en-IN" sz="2000" i="1" dirty="0" smtClean="0">
                        <a:latin typeface="Cambria Math" panose="02040503050406030204" pitchFamily="18" charset="0"/>
                      </a:rPr>
                      <m:t>𝑓</m:t>
                    </m:r>
                    <m:r>
                      <a:rPr lang="en-IN" sz="2000" i="0" dirty="0" smtClean="0">
                        <a:latin typeface="Cambria Math" panose="02040503050406030204" pitchFamily="18" charset="0"/>
                      </a:rPr>
                      <m:t>:</m:t>
                    </m:r>
                    <m:acc>
                      <m:accPr>
                        <m:chr m:val="⃗"/>
                        <m:ctrlPr>
                          <a:rPr lang="en-IN" sz="2000" i="1" dirty="0" smtClean="0">
                            <a:solidFill>
                              <a:srgbClr val="836967"/>
                            </a:solidFill>
                            <a:latin typeface="Cambria Math" panose="02040503050406030204" pitchFamily="18" charset="0"/>
                          </a:rPr>
                        </m:ctrlPr>
                      </m:accPr>
                      <m:e>
                        <m:r>
                          <a:rPr lang="en-IN" sz="2000" i="1" dirty="0" smtClean="0">
                            <a:latin typeface="Cambria Math" panose="02040503050406030204" pitchFamily="18" charset="0"/>
                          </a:rPr>
                          <m:t>𝑥</m:t>
                        </m:r>
                      </m:e>
                    </m:acc>
                    <m:r>
                      <a:rPr lang="en-IN" sz="2000" i="0" dirty="0" smtClean="0">
                        <a:latin typeface="Cambria Math" panose="02040503050406030204" pitchFamily="18" charset="0"/>
                      </a:rPr>
                      <m:t>→</m:t>
                    </m:r>
                    <m:r>
                      <a:rPr lang="en-IN" sz="2000" i="0" dirty="0" smtClean="0">
                        <a:latin typeface="Cambria Math" panose="02040503050406030204" pitchFamily="18" charset="0"/>
                      </a:rPr>
                      <m:t>ℝ</m:t>
                    </m:r>
                  </m:oMath>
                </a14:m>
                <a:r>
                  <a:rPr lang="en-IN" sz="2000" dirty="0">
                    <a:latin typeface="Times New Roman" panose="02020603050405020304" pitchFamily="18" charset="0"/>
                    <a:cs typeface="Times New Roman" panose="02020603050405020304" pitchFamily="18" charset="0"/>
                  </a:rPr>
                  <a:t> is optimised  to score each document-query combination so that relevant documents are scored higher.</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mathematical terms </a:t>
                </a:r>
                <a14:m>
                  <m:oMath xmlns:m="http://schemas.openxmlformats.org/officeDocument/2006/math">
                    <m:r>
                      <a:rPr lang="en-IN" sz="2000" i="1" dirty="0" smtClean="0">
                        <a:latin typeface="Cambria Math" panose="02040503050406030204" pitchFamily="18" charset="0"/>
                      </a:rPr>
                      <m:t>𝑓</m:t>
                    </m:r>
                    <m:r>
                      <a:rPr lang="en-IN" sz="2000" b="0" i="1" dirty="0" smtClean="0">
                        <a:latin typeface="Cambria Math" panose="02040503050406030204" pitchFamily="18" charset="0"/>
                      </a:rPr>
                      <m:t> </m:t>
                    </m:r>
                  </m:oMath>
                </a14:m>
                <a:r>
                  <a:rPr lang="en-IN" sz="2000" dirty="0">
                    <a:latin typeface="Times New Roman" panose="02020603050405020304" pitchFamily="18" charset="0"/>
                    <a:cs typeface="Times New Roman" panose="02020603050405020304" pitchFamily="18" charset="0"/>
                  </a:rPr>
                  <a:t>maps a vector to a real valued score.</a:t>
                </a:r>
              </a:p>
            </p:txBody>
          </p:sp>
        </mc:Choice>
        <mc:Fallback xmlns="">
          <p:sp>
            <p:nvSpPr>
              <p:cNvPr id="5" name="TextBox 4">
                <a:extLst>
                  <a:ext uri="{FF2B5EF4-FFF2-40B4-BE49-F238E27FC236}">
                    <a16:creationId xmlns:a16="http://schemas.microsoft.com/office/drawing/2014/main" id="{6411B842-99E2-701D-4272-63276F8DEAA0}"/>
                  </a:ext>
                </a:extLst>
              </p:cNvPr>
              <p:cNvSpPr txBox="1">
                <a:spLocks noRot="1" noChangeAspect="1" noMove="1" noResize="1" noEditPoints="1" noAdjustHandles="1" noChangeArrowheads="1" noChangeShapeType="1" noTextEdit="1"/>
              </p:cNvSpPr>
              <p:nvPr/>
            </p:nvSpPr>
            <p:spPr>
              <a:xfrm>
                <a:off x="162560" y="1930400"/>
                <a:ext cx="5709920" cy="4093428"/>
              </a:xfrm>
              <a:prstGeom prst="rect">
                <a:avLst/>
              </a:prstGeom>
              <a:blipFill>
                <a:blip r:embed="rId3"/>
                <a:stretch>
                  <a:fillRect l="-1175" t="-894" r="-1175" b="-1788"/>
                </a:stretch>
              </a:blipFill>
            </p:spPr>
            <p:txBody>
              <a:bodyPr/>
              <a:lstStyle/>
              <a:p>
                <a:r>
                  <a:rPr lang="en-US">
                    <a:noFill/>
                  </a:rPr>
                  <a:t> </a:t>
                </a:r>
              </a:p>
            </p:txBody>
          </p:sp>
        </mc:Fallback>
      </mc:AlternateContent>
    </p:spTree>
    <p:extLst>
      <p:ext uri="{BB962C8B-B14F-4D97-AF65-F5344CB8AC3E}">
        <p14:creationId xmlns:p14="http://schemas.microsoft.com/office/powerpoint/2010/main" val="3652658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B186-8C08-8AD5-D798-4B88BB1EDEC0}"/>
              </a:ext>
            </a:extLst>
          </p:cNvPr>
          <p:cNvSpPr>
            <a:spLocks noGrp="1"/>
          </p:cNvSpPr>
          <p:nvPr>
            <p:ph type="title"/>
          </p:nvPr>
        </p:nvSpPr>
        <p:spPr/>
        <p:txBody>
          <a:bodyPr>
            <a:normAutofit/>
          </a:bodyPr>
          <a:lstStyle/>
          <a:p>
            <a:r>
              <a:rPr lang="en-IN" sz="4000" b="1" dirty="0">
                <a:solidFill>
                  <a:schemeClr val="accent2">
                    <a:lumMod val="75000"/>
                  </a:schemeClr>
                </a:solidFill>
                <a:latin typeface="Times New Roman" panose="02020603050405020304" pitchFamily="18" charset="0"/>
                <a:cs typeface="Times New Roman" panose="02020603050405020304" pitchFamily="18" charset="0"/>
              </a:rPr>
              <a:t>Work Done Before Mid Sem:</a:t>
            </a:r>
            <a:endParaRPr lang="en-US" sz="40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07767CF-9677-FC0A-CC47-C6A5F945B94B}"/>
              </a:ext>
            </a:extLst>
          </p:cNvPr>
          <p:cNvSpPr txBox="1"/>
          <p:nvPr/>
        </p:nvSpPr>
        <p:spPr>
          <a:xfrm>
            <a:off x="721360" y="1684656"/>
            <a:ext cx="10515600" cy="5632311"/>
          </a:xfrm>
          <a:prstGeom prst="rect">
            <a:avLst/>
          </a:prstGeom>
          <a:noFill/>
        </p:spPr>
        <p:txBody>
          <a:bodyPr wrap="square" rtlCol="0">
            <a:spAutoFit/>
          </a:bodyPr>
          <a:lstStyle/>
          <a:p>
            <a:pPr marL="285750" indent="-285750">
              <a:buFont typeface="Wingdings" panose="05000000000000000000" pitchFamily="2" charset="2"/>
              <a:buChar char="Ø"/>
            </a:pPr>
            <a:r>
              <a:rPr lang="en-IN" dirty="0"/>
              <a:t>Studied the research paper and did a literature review on it.</a:t>
            </a:r>
          </a:p>
          <a:p>
            <a:pPr marL="285750" indent="-285750">
              <a:buFont typeface="Wingdings" panose="05000000000000000000" pitchFamily="2" charset="2"/>
              <a:buChar char="Ø"/>
            </a:pPr>
            <a:r>
              <a:rPr lang="en-IN" dirty="0"/>
              <a:t>Replicated the experiment on a small dataset</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The data format for subset is shown as follows:</a:t>
            </a:r>
          </a:p>
          <a:p>
            <a:r>
              <a:rPr lang="en-IN" dirty="0"/>
              <a:t>                        </a:t>
            </a:r>
          </a:p>
          <a:p>
            <a:r>
              <a:rPr lang="en-IN" dirty="0"/>
              <a:t>&lt;label&gt; &lt;query-id&gt;:&lt;feature-value&gt;... #docid = &lt;feature-value&gt;</a:t>
            </a:r>
          </a:p>
          <a:p>
            <a:endParaRPr lang="en-IN" dirty="0"/>
          </a:p>
          <a:p>
            <a:r>
              <a:rPr lang="en-IN" dirty="0"/>
              <a:t> 0 qid:10002 1:0.007477 2:0.000000 3:1.000000 4:0.000000 5:0.007470 6:0.000000 7:0.000000 8:0.000000 9:0.000000 10:0.000000 11:0.471076 12:0.000000 13:1.000000 14:0.000000 15:0.477541 16:0.005120 17:0.000000 18:0.571429 19:0.000000 20:0.004806 21:0.768561 22:0.727734 23:0.716277 24:0.582061 25:0.000000 26:0.000000 27:0.000000 28:0.000000 29:0.780495 30:0.962382 31:0.999274 32:0.961524 33:0.000000 34:0.000000 35:0.000000 36:0.000000 37:0.797056 38:0.697327 39:0.721953 40:0.582568 41:0.000000 42:0.000000 43:0.000000 44:0.000000 45:0.000000 46:0.007042 #docid = GX008-86-4444840 </a:t>
            </a:r>
          </a:p>
          <a:p>
            <a:endParaRPr lang="en-IN" dirty="0"/>
          </a:p>
          <a:p>
            <a:pPr marL="285750" indent="-285750">
              <a:buFont typeface="Wingdings" panose="05000000000000000000" pitchFamily="2" charset="2"/>
              <a:buChar char="Ø"/>
            </a:pPr>
            <a:r>
              <a:rPr lang="en-IN" dirty="0"/>
              <a:t>We had a total of 46 features</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Ø"/>
            </a:pPr>
            <a:r>
              <a:rPr lang="en-IN" dirty="0"/>
              <a:t> The data set had 1384 rows × 57 columns</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endParaRPr lang="en-US" dirty="0"/>
          </a:p>
        </p:txBody>
      </p:sp>
    </p:spTree>
    <p:extLst>
      <p:ext uri="{BB962C8B-B14F-4D97-AF65-F5344CB8AC3E}">
        <p14:creationId xmlns:p14="http://schemas.microsoft.com/office/powerpoint/2010/main" val="3321917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5055F-9621-C7F0-7001-E66BF0A538CA}"/>
              </a:ext>
            </a:extLst>
          </p:cNvPr>
          <p:cNvSpPr>
            <a:spLocks noGrp="1"/>
          </p:cNvSpPr>
          <p:nvPr>
            <p:ph type="title"/>
          </p:nvPr>
        </p:nvSpPr>
        <p:spPr>
          <a:xfrm>
            <a:off x="838200" y="314325"/>
            <a:ext cx="4251960" cy="1325563"/>
          </a:xfrm>
        </p:spPr>
        <p:txBody>
          <a:bodyPr/>
          <a:lstStyle/>
          <a:p>
            <a:r>
              <a:rPr lang="en-IN" b="1" dirty="0">
                <a:solidFill>
                  <a:schemeClr val="accent2">
                    <a:lumMod val="75000"/>
                  </a:schemeClr>
                </a:solidFill>
                <a:latin typeface="Times New Roman" panose="02020603050405020304" pitchFamily="18" charset="0"/>
                <a:cs typeface="Times New Roman" panose="02020603050405020304" pitchFamily="18" charset="0"/>
              </a:rPr>
              <a:t>Continued….</a:t>
            </a:r>
            <a:endParaRPr 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A2EC416-5A92-1D9E-FEA1-D2ACC809B7B9}"/>
              </a:ext>
            </a:extLst>
          </p:cNvPr>
          <p:cNvSpPr txBox="1"/>
          <p:nvPr/>
        </p:nvSpPr>
        <p:spPr>
          <a:xfrm>
            <a:off x="838200" y="1924368"/>
            <a:ext cx="3896360" cy="3785652"/>
          </a:xfrm>
          <a:prstGeom prst="rect">
            <a:avLst/>
          </a:prstGeom>
          <a:noFill/>
        </p:spPr>
        <p:txBody>
          <a:bodyPr wrap="square" rtlCol="0">
            <a:spAutoFit/>
          </a:bodyPr>
          <a:lstStyle/>
          <a:p>
            <a:pPr marL="285750" indent="-28575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first  one shows the plot between Si Score vs Document Position in the index.</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second one shows the plot between NDCG Score vs Truncation level</a:t>
            </a:r>
          </a:p>
          <a:p>
            <a:pPr marL="285750" indent="-285750" algn="jus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We also achieved the accuracy of 0.76</a:t>
            </a:r>
          </a:p>
          <a:p>
            <a:pPr marL="285750" indent="-285750" algn="jus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A580CF6-9092-DB34-22E4-87E139E482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5042" y="54999"/>
            <a:ext cx="4508245" cy="3374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12E75D1-8449-4F12-643B-E3A5D41B5B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5042" y="3429000"/>
            <a:ext cx="4591664" cy="337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387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21F8-2F98-15AC-1BE3-B63A6E2648BF}"/>
              </a:ext>
            </a:extLst>
          </p:cNvPr>
          <p:cNvSpPr>
            <a:spLocks noGrp="1"/>
          </p:cNvSpPr>
          <p:nvPr>
            <p:ph type="title"/>
          </p:nvPr>
        </p:nvSpPr>
        <p:spPr>
          <a:xfrm>
            <a:off x="726440" y="20320"/>
            <a:ext cx="10515600" cy="1512133"/>
          </a:xfrm>
        </p:spPr>
        <p:txBody>
          <a:bodyPr>
            <a:normAutofit/>
          </a:bodyPr>
          <a:lstStyle/>
          <a:p>
            <a:r>
              <a:rPr lang="en-IN" sz="4400" b="1" dirty="0">
                <a:solidFill>
                  <a:schemeClr val="accent2">
                    <a:lumMod val="75000"/>
                  </a:schemeClr>
                </a:solidFill>
                <a:latin typeface="Times New Roman" panose="02020603050405020304" pitchFamily="18" charset="0"/>
                <a:cs typeface="Times New Roman" panose="02020603050405020304" pitchFamily="18" charset="0"/>
              </a:rPr>
              <a:t>Major Comments From The Mid Term Project Review:</a:t>
            </a:r>
            <a:endParaRPr lang="en-US" dirty="0">
              <a:solidFill>
                <a:schemeClr val="accent2">
                  <a:lumMod val="75000"/>
                </a:schemeClr>
              </a:solidFill>
            </a:endParaRPr>
          </a:p>
        </p:txBody>
      </p:sp>
      <p:sp>
        <p:nvSpPr>
          <p:cNvPr id="3" name="TextBox 2">
            <a:extLst>
              <a:ext uri="{FF2B5EF4-FFF2-40B4-BE49-F238E27FC236}">
                <a16:creationId xmlns:a16="http://schemas.microsoft.com/office/drawing/2014/main" id="{558D2203-4750-1961-3993-C2BAC1CAA406}"/>
              </a:ext>
            </a:extLst>
          </p:cNvPr>
          <p:cNvSpPr txBox="1"/>
          <p:nvPr/>
        </p:nvSpPr>
        <p:spPr>
          <a:xfrm>
            <a:off x="800100" y="1873984"/>
            <a:ext cx="10591800" cy="1754326"/>
          </a:xfrm>
          <a:prstGeom prst="rect">
            <a:avLst/>
          </a:prstGeom>
          <a:noFill/>
        </p:spPr>
        <p:txBody>
          <a:bodyPr wrap="square" rtlCol="0">
            <a:spAutoFit/>
          </a:bodyPr>
          <a:lstStyle/>
          <a:p>
            <a:pPr algn="just"/>
            <a:endParaRPr lang="en-IN" dirty="0"/>
          </a:p>
          <a:p>
            <a:pPr marL="285750" indent="-285750" algn="just">
              <a:buFont typeface="Wingdings" panose="05000000000000000000" pitchFamily="2" charset="2"/>
              <a:buChar char="Ø"/>
            </a:pPr>
            <a:r>
              <a:rPr lang="en-IN" dirty="0"/>
              <a:t>Apply the algorithm with the larger datasets and compare their results.</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Apply algorithm like multiple ordinal, multiple classification and regression on available larger dataset.</a:t>
            </a:r>
            <a:endParaRPr lang="en-US" dirty="0"/>
          </a:p>
        </p:txBody>
      </p:sp>
    </p:spTree>
    <p:extLst>
      <p:ext uri="{BB962C8B-B14F-4D97-AF65-F5344CB8AC3E}">
        <p14:creationId xmlns:p14="http://schemas.microsoft.com/office/powerpoint/2010/main" val="2779814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21F8-2F98-15AC-1BE3-B63A6E2648BF}"/>
              </a:ext>
            </a:extLst>
          </p:cNvPr>
          <p:cNvSpPr>
            <a:spLocks noGrp="1"/>
          </p:cNvSpPr>
          <p:nvPr>
            <p:ph type="title"/>
          </p:nvPr>
        </p:nvSpPr>
        <p:spPr>
          <a:xfrm>
            <a:off x="726440" y="20320"/>
            <a:ext cx="10515600" cy="1512133"/>
          </a:xfrm>
        </p:spPr>
        <p:txBody>
          <a:bodyPr>
            <a:normAutofit/>
          </a:bodyPr>
          <a:lstStyle/>
          <a:p>
            <a:r>
              <a:rPr lang="en-IN" sz="4400" b="1" dirty="0">
                <a:solidFill>
                  <a:schemeClr val="accent2">
                    <a:lumMod val="75000"/>
                  </a:schemeClr>
                </a:solidFill>
                <a:latin typeface="Times New Roman" panose="02020603050405020304" pitchFamily="18" charset="0"/>
                <a:cs typeface="Times New Roman" panose="02020603050405020304" pitchFamily="18" charset="0"/>
              </a:rPr>
              <a:t>Our Take on Major Comments Received.</a:t>
            </a:r>
            <a:endParaRPr lang="en-US" dirty="0">
              <a:solidFill>
                <a:schemeClr val="accent2">
                  <a:lumMod val="75000"/>
                </a:schemeClr>
              </a:solidFill>
            </a:endParaRPr>
          </a:p>
        </p:txBody>
      </p:sp>
      <p:sp>
        <p:nvSpPr>
          <p:cNvPr id="3" name="TextBox 2">
            <a:extLst>
              <a:ext uri="{FF2B5EF4-FFF2-40B4-BE49-F238E27FC236}">
                <a16:creationId xmlns:a16="http://schemas.microsoft.com/office/drawing/2014/main" id="{558D2203-4750-1961-3993-C2BAC1CAA406}"/>
              </a:ext>
            </a:extLst>
          </p:cNvPr>
          <p:cNvSpPr txBox="1"/>
          <p:nvPr/>
        </p:nvSpPr>
        <p:spPr>
          <a:xfrm>
            <a:off x="993140" y="1995904"/>
            <a:ext cx="10591800" cy="3693319"/>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t>We take a two dataset which is larger in comparison with the previous one-</a:t>
            </a:r>
          </a:p>
          <a:p>
            <a:pPr algn="just"/>
            <a:r>
              <a:rPr lang="en-IN" dirty="0"/>
              <a:t>           </a:t>
            </a:r>
          </a:p>
          <a:p>
            <a:pPr algn="just"/>
            <a:r>
              <a:rPr lang="en-IN" dirty="0"/>
              <a:t>           1. 6000 rows × 138 columns</a:t>
            </a:r>
          </a:p>
          <a:p>
            <a:pPr algn="just"/>
            <a:endParaRPr lang="en-IN" dirty="0"/>
          </a:p>
          <a:p>
            <a:pPr algn="just"/>
            <a:r>
              <a:rPr lang="en-IN" dirty="0"/>
              <a:t>           2. 10000 rows × 138 columns </a:t>
            </a:r>
          </a:p>
          <a:p>
            <a:pPr algn="just"/>
            <a:endParaRPr lang="en-IN" dirty="0"/>
          </a:p>
          <a:p>
            <a:pPr algn="just"/>
            <a:endParaRPr lang="en-IN" dirty="0"/>
          </a:p>
          <a:p>
            <a:pPr algn="just"/>
            <a:r>
              <a:rPr lang="en-IN" dirty="0"/>
              <a:t>       </a:t>
            </a:r>
          </a:p>
          <a:p>
            <a:pPr marL="285750" indent="-285750" algn="just">
              <a:buFont typeface="Wingdings" panose="05000000000000000000" pitchFamily="2" charset="2"/>
              <a:buChar char="Ø"/>
            </a:pPr>
            <a:r>
              <a:rPr lang="en-IN" dirty="0"/>
              <a:t>We applied and compared the results obtained from following algorithms.</a:t>
            </a:r>
          </a:p>
          <a:p>
            <a:pPr algn="just"/>
            <a:endParaRPr lang="en-IN" dirty="0"/>
          </a:p>
          <a:p>
            <a:pPr marL="800100" lvl="1" indent="-342900" algn="just">
              <a:buFont typeface="+mj-lt"/>
              <a:buAutoNum type="arabicPeriod"/>
            </a:pPr>
            <a:r>
              <a:rPr lang="en-IN" dirty="0"/>
              <a:t>Multiple Ordinal Classification</a:t>
            </a:r>
          </a:p>
          <a:p>
            <a:pPr marL="800100" lvl="1" indent="-342900" algn="just">
              <a:buFont typeface="+mj-lt"/>
              <a:buAutoNum type="arabicPeriod"/>
            </a:pPr>
            <a:r>
              <a:rPr lang="en-IN" dirty="0"/>
              <a:t>Multiple Classification </a:t>
            </a:r>
          </a:p>
          <a:p>
            <a:pPr marL="800100" lvl="1" indent="-342900" algn="just">
              <a:buFont typeface="+mj-lt"/>
              <a:buAutoNum type="arabicPeriod"/>
            </a:pPr>
            <a:r>
              <a:rPr lang="en-IN" dirty="0"/>
              <a:t>Regression algorithm </a:t>
            </a:r>
            <a:endParaRPr lang="en-US" dirty="0"/>
          </a:p>
        </p:txBody>
      </p:sp>
    </p:spTree>
    <p:extLst>
      <p:ext uri="{BB962C8B-B14F-4D97-AF65-F5344CB8AC3E}">
        <p14:creationId xmlns:p14="http://schemas.microsoft.com/office/powerpoint/2010/main" val="2746742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3AF45-EC13-CA33-56F2-891CA4DEEE4A}"/>
              </a:ext>
            </a:extLst>
          </p:cNvPr>
          <p:cNvSpPr>
            <a:spLocks noGrp="1"/>
          </p:cNvSpPr>
          <p:nvPr>
            <p:ph type="title"/>
          </p:nvPr>
        </p:nvSpPr>
        <p:spPr>
          <a:xfrm>
            <a:off x="2098040" y="1960880"/>
            <a:ext cx="10515600" cy="1325563"/>
          </a:xfrm>
        </p:spPr>
        <p:txBody>
          <a:bodyPr>
            <a:normAutofit fontScale="90000"/>
          </a:bodyPr>
          <a:lstStyle/>
          <a:p>
            <a:br>
              <a:rPr lang="en-IN" sz="4000" b="1" dirty="0">
                <a:solidFill>
                  <a:schemeClr val="accent2">
                    <a:lumMod val="75000"/>
                  </a:schemeClr>
                </a:solidFill>
                <a:latin typeface="Times New Roman" panose="02020603050405020304" pitchFamily="18" charset="0"/>
                <a:cs typeface="Times New Roman" panose="02020603050405020304" pitchFamily="18" charset="0"/>
              </a:rPr>
            </a:br>
            <a:br>
              <a:rPr lang="en-IN" sz="4000" b="1" dirty="0">
                <a:solidFill>
                  <a:schemeClr val="accent2">
                    <a:lumMod val="75000"/>
                  </a:schemeClr>
                </a:solidFill>
                <a:latin typeface="Times New Roman" panose="02020603050405020304" pitchFamily="18" charset="0"/>
                <a:cs typeface="Times New Roman" panose="02020603050405020304" pitchFamily="18" charset="0"/>
              </a:rPr>
            </a:br>
            <a:br>
              <a:rPr lang="en-IN" sz="4000" b="1" dirty="0">
                <a:solidFill>
                  <a:schemeClr val="accent2">
                    <a:lumMod val="75000"/>
                  </a:schemeClr>
                </a:solidFill>
                <a:latin typeface="Times New Roman" panose="02020603050405020304" pitchFamily="18" charset="0"/>
                <a:cs typeface="Times New Roman" panose="02020603050405020304" pitchFamily="18" charset="0"/>
              </a:rPr>
            </a:br>
            <a:br>
              <a:rPr lang="en-IN" sz="4000" b="1" dirty="0">
                <a:solidFill>
                  <a:schemeClr val="accent2">
                    <a:lumMod val="75000"/>
                  </a:schemeClr>
                </a:solidFill>
                <a:latin typeface="Times New Roman" panose="02020603050405020304" pitchFamily="18" charset="0"/>
                <a:cs typeface="Times New Roman" panose="02020603050405020304" pitchFamily="18" charset="0"/>
              </a:rPr>
            </a:br>
            <a:br>
              <a:rPr lang="en-IN" sz="4000" b="1" dirty="0">
                <a:solidFill>
                  <a:schemeClr val="accent2">
                    <a:lumMod val="75000"/>
                  </a:schemeClr>
                </a:solidFill>
                <a:latin typeface="Times New Roman" panose="02020603050405020304" pitchFamily="18" charset="0"/>
                <a:cs typeface="Times New Roman" panose="02020603050405020304" pitchFamily="18" charset="0"/>
              </a:rPr>
            </a:br>
            <a:r>
              <a:rPr lang="en-IN" sz="4000" b="1" dirty="0">
                <a:solidFill>
                  <a:schemeClr val="accent2">
                    <a:lumMod val="75000"/>
                  </a:schemeClr>
                </a:solidFill>
                <a:latin typeface="Times New Roman" panose="02020603050405020304" pitchFamily="18" charset="0"/>
                <a:cs typeface="Times New Roman" panose="02020603050405020304" pitchFamily="18" charset="0"/>
              </a:rPr>
              <a:t>AFTER MID-SEMESTER WORK</a:t>
            </a:r>
            <a:br>
              <a:rPr lang="en-IN" sz="4000" b="1" dirty="0">
                <a:solidFill>
                  <a:schemeClr val="accent2">
                    <a:lumMod val="75000"/>
                  </a:schemeClr>
                </a:solidFill>
                <a:latin typeface="Times New Roman" panose="02020603050405020304" pitchFamily="18" charset="0"/>
                <a:cs typeface="Times New Roman" panose="02020603050405020304" pitchFamily="18" charset="0"/>
              </a:rPr>
            </a:br>
            <a:br>
              <a:rPr lang="en-IN" sz="4000" b="1" dirty="0">
                <a:solidFill>
                  <a:schemeClr val="accent2">
                    <a:lumMod val="75000"/>
                  </a:schemeClr>
                </a:solidFill>
                <a:latin typeface="Times New Roman" panose="02020603050405020304" pitchFamily="18" charset="0"/>
                <a:cs typeface="Times New Roman" panose="02020603050405020304" pitchFamily="18" charset="0"/>
              </a:rPr>
            </a:br>
            <a:br>
              <a:rPr lang="en-IN" sz="4000" b="1" dirty="0">
                <a:solidFill>
                  <a:schemeClr val="accent2">
                    <a:lumMod val="75000"/>
                  </a:schemeClr>
                </a:solidFill>
                <a:latin typeface="Times New Roman" panose="02020603050405020304" pitchFamily="18" charset="0"/>
                <a:cs typeface="Times New Roman" panose="02020603050405020304" pitchFamily="18" charset="0"/>
              </a:rPr>
            </a:br>
            <a:br>
              <a:rPr lang="en-IN" sz="4000" b="1" dirty="0">
                <a:solidFill>
                  <a:schemeClr val="accent2">
                    <a:lumMod val="75000"/>
                  </a:schemeClr>
                </a:solidFill>
                <a:latin typeface="Times New Roman" panose="02020603050405020304" pitchFamily="18" charset="0"/>
                <a:cs typeface="Times New Roman" panose="02020603050405020304" pitchFamily="18" charset="0"/>
              </a:rPr>
            </a:br>
            <a:endParaRPr lang="en-US" sz="4000"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6699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750</TotalTime>
  <Words>1336</Words>
  <Application>Microsoft Office PowerPoint</Application>
  <PresentationFormat>Widescreen</PresentationFormat>
  <Paragraphs>170</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Calibri Light</vt:lpstr>
      <vt:lpstr>Cambria Math</vt:lpstr>
      <vt:lpstr>CMMI7</vt:lpstr>
      <vt:lpstr>Lato</vt:lpstr>
      <vt:lpstr>Segoe UI</vt:lpstr>
      <vt:lpstr>Times New Roman</vt:lpstr>
      <vt:lpstr>Wingdings</vt:lpstr>
      <vt:lpstr>Office Theme</vt:lpstr>
      <vt:lpstr>PowerPoint Presentation</vt:lpstr>
      <vt:lpstr>CONTENTS</vt:lpstr>
      <vt:lpstr>MOTIVATION &amp; OBJECTIVE:</vt:lpstr>
      <vt:lpstr>PROBLEM FORMULATION</vt:lpstr>
      <vt:lpstr>Work Done Before Mid Sem:</vt:lpstr>
      <vt:lpstr>Continued….</vt:lpstr>
      <vt:lpstr>Major Comments From The Mid Term Project Review:</vt:lpstr>
      <vt:lpstr>Our Take on Major Comments Received.</vt:lpstr>
      <vt:lpstr>     AFTER MID-SEMESTER WORK    </vt:lpstr>
      <vt:lpstr>                   MSLR- WEB10K </vt:lpstr>
      <vt:lpstr>         DATA PREPROCESSING</vt:lpstr>
      <vt:lpstr>ALGORITHMS IMPLEMENTED</vt:lpstr>
      <vt:lpstr>MULTIPLE ORDINAL CLASSIFICATION:</vt:lpstr>
      <vt:lpstr>REGRESSION BASED RANKING USING GB</vt:lpstr>
      <vt:lpstr>Algorithm for Learning Class Probabilities</vt:lpstr>
      <vt:lpstr>       COMPARISON OF RESULTS</vt:lpstr>
      <vt:lpstr>RESULTS</vt:lpstr>
      <vt:lpstr>FOR MSLR-WEB10K DATASET:</vt:lpstr>
      <vt:lpstr>                     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RANK</dc:title>
  <dc:creator>Bishal Prabhat</dc:creator>
  <cp:lastModifiedBy>Bishal Prabhat</cp:lastModifiedBy>
  <cp:revision>15</cp:revision>
  <dcterms:created xsi:type="dcterms:W3CDTF">2023-03-24T09:38:25Z</dcterms:created>
  <dcterms:modified xsi:type="dcterms:W3CDTF">2023-04-27T09:54:02Z</dcterms:modified>
</cp:coreProperties>
</file>