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1" r:id="rId1"/>
    <p:sldMasterId id="2147483711" r:id="rId2"/>
  </p:sldMasterIdLst>
  <p:notesMasterIdLst>
    <p:notesMasterId r:id="rId12"/>
  </p:notesMasterIdLst>
  <p:sldIdLst>
    <p:sldId id="256" r:id="rId3"/>
    <p:sldId id="257" r:id="rId4"/>
    <p:sldId id="274" r:id="rId5"/>
    <p:sldId id="280" r:id="rId6"/>
    <p:sldId id="275" r:id="rId7"/>
    <p:sldId id="276" r:id="rId8"/>
    <p:sldId id="277" r:id="rId9"/>
    <p:sldId id="278" r:id="rId10"/>
    <p:sldId id="279" r:id="rId11"/>
  </p:sldIdLst>
  <p:sldSz cx="14630400" cy="8229600"/>
  <p:notesSz cx="8229600" cy="14630400"/>
  <p:embeddedFontLst>
    <p:embeddedFont>
      <p:font typeface="Algerian" panose="04020705040A02060702" pitchFamily="82" charset="0"/>
      <p:regular r:id="rId13"/>
    </p:embeddedFont>
    <p:embeddedFont>
      <p:font typeface="Fraunces Extra Bold" panose="020B0604020202020204" charset="0"/>
      <p:regular r:id="rId14"/>
    </p:embeddedFont>
    <p:embeddedFont>
      <p:font typeface="Nobile" panose="020B0604020202020204" charset="0"/>
      <p:regular r:id="rId15"/>
    </p:embeddedFont>
    <p:embeddedFont>
      <p:font typeface="Trebuchet MS" panose="020B0603020202020204" pitchFamily="34" charset="0"/>
      <p:regular r:id="rId16"/>
      <p:bold r:id="rId17"/>
      <p:italic r:id="rId18"/>
      <p:boldItalic r:id="rId19"/>
    </p:embeddedFont>
    <p:embeddedFont>
      <p:font typeface="Wingdings 3" panose="05040102010807070707" pitchFamily="18" charset="2"/>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108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730D-58B2-0ACB-1090-FFC98736B3AF}"/>
              </a:ext>
            </a:extLst>
          </p:cNvPr>
          <p:cNvSpPr>
            <a:spLocks noGrp="1"/>
          </p:cNvSpPr>
          <p:nvPr>
            <p:ph type="ctrTitle"/>
          </p:nvPr>
        </p:nvSpPr>
        <p:spPr>
          <a:xfrm>
            <a:off x="1828800" y="1346200"/>
            <a:ext cx="10972800" cy="2865438"/>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15BFDE-E718-D63B-4AF5-167E3167CBED}"/>
              </a:ext>
            </a:extLst>
          </p:cNvPr>
          <p:cNvSpPr>
            <a:spLocks noGrp="1"/>
          </p:cNvSpPr>
          <p:nvPr>
            <p:ph type="subTitle" idx="1"/>
          </p:nvPr>
        </p:nvSpPr>
        <p:spPr>
          <a:xfrm>
            <a:off x="1828800" y="4322763"/>
            <a:ext cx="10972800" cy="19859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2D9CFD-3F1C-543D-5B86-EB37C50E1398}"/>
              </a:ext>
            </a:extLst>
          </p:cNvPr>
          <p:cNvSpPr>
            <a:spLocks noGrp="1"/>
          </p:cNvSpPr>
          <p:nvPr>
            <p:ph type="dt" sz="half" idx="10"/>
          </p:nvPr>
        </p:nvSpPr>
        <p:spPr/>
        <p:txBody>
          <a:bodyPr/>
          <a:lstStyle/>
          <a:p>
            <a:fld id="{4E538997-C444-4F88-AAF5-72752C02E692}" type="datetimeFigureOut">
              <a:rPr lang="en-IN" smtClean="0"/>
              <a:t>18-10-2024</a:t>
            </a:fld>
            <a:endParaRPr lang="en-IN"/>
          </a:p>
        </p:txBody>
      </p:sp>
      <p:sp>
        <p:nvSpPr>
          <p:cNvPr id="5" name="Footer Placeholder 4">
            <a:extLst>
              <a:ext uri="{FF2B5EF4-FFF2-40B4-BE49-F238E27FC236}">
                <a16:creationId xmlns:a16="http://schemas.microsoft.com/office/drawing/2014/main" id="{78BBFBFB-6932-2827-ECDB-C73435C400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04DC8A-447D-C3FE-0119-E4DC3B248A4F}"/>
              </a:ext>
            </a:extLst>
          </p:cNvPr>
          <p:cNvSpPr>
            <a:spLocks noGrp="1"/>
          </p:cNvSpPr>
          <p:nvPr>
            <p:ph type="sldNum" sz="quarter" idx="12"/>
          </p:nvPr>
        </p:nvSpPr>
        <p:spPr/>
        <p:txBody>
          <a:bodyPr/>
          <a:lstStyle/>
          <a:p>
            <a:fld id="{1228916E-2530-4DBC-81E0-85E80FAA2688}" type="slidenum">
              <a:rPr lang="en-IN" smtClean="0"/>
              <a:t>‹#›</a:t>
            </a:fld>
            <a:endParaRPr lang="en-IN"/>
          </a:p>
        </p:txBody>
      </p:sp>
    </p:spTree>
    <p:extLst>
      <p:ext uri="{BB962C8B-B14F-4D97-AF65-F5344CB8AC3E}">
        <p14:creationId xmlns:p14="http://schemas.microsoft.com/office/powerpoint/2010/main" val="3732920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4AF6A-EAB9-0522-CA95-F3E0665202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E0FF53-9DD5-F53B-3E99-898AE2DD92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2A0652-427A-2561-3240-E23F1566E487}"/>
              </a:ext>
            </a:extLst>
          </p:cNvPr>
          <p:cNvSpPr>
            <a:spLocks noGrp="1"/>
          </p:cNvSpPr>
          <p:nvPr>
            <p:ph type="dt" sz="half" idx="10"/>
          </p:nvPr>
        </p:nvSpPr>
        <p:spPr/>
        <p:txBody>
          <a:bodyPr/>
          <a:lstStyle/>
          <a:p>
            <a:fld id="{4E538997-C444-4F88-AAF5-72752C02E692}" type="datetimeFigureOut">
              <a:rPr lang="en-IN" smtClean="0"/>
              <a:t>18-10-2024</a:t>
            </a:fld>
            <a:endParaRPr lang="en-IN"/>
          </a:p>
        </p:txBody>
      </p:sp>
      <p:sp>
        <p:nvSpPr>
          <p:cNvPr id="5" name="Footer Placeholder 4">
            <a:extLst>
              <a:ext uri="{FF2B5EF4-FFF2-40B4-BE49-F238E27FC236}">
                <a16:creationId xmlns:a16="http://schemas.microsoft.com/office/drawing/2014/main" id="{7DB29673-EF23-8EDF-995A-5F08786202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117524-C749-536E-D316-09CF8D531280}"/>
              </a:ext>
            </a:extLst>
          </p:cNvPr>
          <p:cNvSpPr>
            <a:spLocks noGrp="1"/>
          </p:cNvSpPr>
          <p:nvPr>
            <p:ph type="sldNum" sz="quarter" idx="12"/>
          </p:nvPr>
        </p:nvSpPr>
        <p:spPr/>
        <p:txBody>
          <a:bodyPr/>
          <a:lstStyle/>
          <a:p>
            <a:fld id="{1228916E-2530-4DBC-81E0-85E80FAA2688}" type="slidenum">
              <a:rPr lang="en-IN" smtClean="0"/>
              <a:t>‹#›</a:t>
            </a:fld>
            <a:endParaRPr lang="en-IN"/>
          </a:p>
        </p:txBody>
      </p:sp>
    </p:spTree>
    <p:extLst>
      <p:ext uri="{BB962C8B-B14F-4D97-AF65-F5344CB8AC3E}">
        <p14:creationId xmlns:p14="http://schemas.microsoft.com/office/powerpoint/2010/main" val="4276492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313E9A-171C-F608-8699-57A88C5F180E}"/>
              </a:ext>
            </a:extLst>
          </p:cNvPr>
          <p:cNvSpPr>
            <a:spLocks noGrp="1"/>
          </p:cNvSpPr>
          <p:nvPr>
            <p:ph type="title" orient="vert"/>
          </p:nvPr>
        </p:nvSpPr>
        <p:spPr>
          <a:xfrm>
            <a:off x="10469563" y="438150"/>
            <a:ext cx="3154362" cy="697388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98CB9C-A18D-1C41-0EA4-2B2833720DE0}"/>
              </a:ext>
            </a:extLst>
          </p:cNvPr>
          <p:cNvSpPr>
            <a:spLocks noGrp="1"/>
          </p:cNvSpPr>
          <p:nvPr>
            <p:ph type="body" orient="vert" idx="1"/>
          </p:nvPr>
        </p:nvSpPr>
        <p:spPr>
          <a:xfrm>
            <a:off x="1006475" y="438150"/>
            <a:ext cx="9310688" cy="6973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FEC665-2805-8E46-89A2-A2DADCB1AE50}"/>
              </a:ext>
            </a:extLst>
          </p:cNvPr>
          <p:cNvSpPr>
            <a:spLocks noGrp="1"/>
          </p:cNvSpPr>
          <p:nvPr>
            <p:ph type="dt" sz="half" idx="10"/>
          </p:nvPr>
        </p:nvSpPr>
        <p:spPr/>
        <p:txBody>
          <a:bodyPr/>
          <a:lstStyle/>
          <a:p>
            <a:fld id="{4E538997-C444-4F88-AAF5-72752C02E692}" type="datetimeFigureOut">
              <a:rPr lang="en-IN" smtClean="0"/>
              <a:t>18-10-2024</a:t>
            </a:fld>
            <a:endParaRPr lang="en-IN"/>
          </a:p>
        </p:txBody>
      </p:sp>
      <p:sp>
        <p:nvSpPr>
          <p:cNvPr id="5" name="Footer Placeholder 4">
            <a:extLst>
              <a:ext uri="{FF2B5EF4-FFF2-40B4-BE49-F238E27FC236}">
                <a16:creationId xmlns:a16="http://schemas.microsoft.com/office/drawing/2014/main" id="{DFB2B6B1-40D2-8E43-F545-AD1F5E32E8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8CD554-BE3F-79F6-A7C4-65C94CE4DBDA}"/>
              </a:ext>
            </a:extLst>
          </p:cNvPr>
          <p:cNvSpPr>
            <a:spLocks noGrp="1"/>
          </p:cNvSpPr>
          <p:nvPr>
            <p:ph type="sldNum" sz="quarter" idx="12"/>
          </p:nvPr>
        </p:nvSpPr>
        <p:spPr/>
        <p:txBody>
          <a:bodyPr/>
          <a:lstStyle/>
          <a:p>
            <a:fld id="{1228916E-2530-4DBC-81E0-85E80FAA2688}" type="slidenum">
              <a:rPr lang="en-IN" smtClean="0"/>
              <a:t>‹#›</a:t>
            </a:fld>
            <a:endParaRPr lang="en-IN"/>
          </a:p>
        </p:txBody>
      </p:sp>
    </p:spTree>
    <p:extLst>
      <p:ext uri="{BB962C8B-B14F-4D97-AF65-F5344CB8AC3E}">
        <p14:creationId xmlns:p14="http://schemas.microsoft.com/office/powerpoint/2010/main" val="3344728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10160"/>
            <a:ext cx="14630400" cy="823976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808481" y="2885441"/>
            <a:ext cx="9320323" cy="1975562"/>
          </a:xfrm>
        </p:spPr>
        <p:txBody>
          <a:bodyPr anchor="b">
            <a:noAutofit/>
          </a:bodyPr>
          <a:lstStyle>
            <a:lvl1pPr algn="r">
              <a:defRPr sz="64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808481" y="4861000"/>
            <a:ext cx="9320323" cy="1316279"/>
          </a:xfrm>
        </p:spPr>
        <p:txBody>
          <a:bodyPr anchor="t"/>
          <a:lstStyle>
            <a:lvl1pPr marL="0" indent="0" algn="r">
              <a:buNone/>
              <a:defRPr>
                <a:solidFill>
                  <a:schemeClr val="tx1">
                    <a:lumMod val="50000"/>
                    <a:lumOff val="5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82199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0401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2" y="3241041"/>
            <a:ext cx="10316002" cy="219189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032480"/>
          </a:xfrm>
        </p:spPr>
        <p:txBody>
          <a:bodyPr anchor="t"/>
          <a:lstStyle>
            <a:lvl1pPr marL="0" indent="0" algn="l">
              <a:buNone/>
              <a:defRPr sz="240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08162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592707"/>
            <a:ext cx="5020842" cy="4656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7964" y="2592707"/>
            <a:ext cx="5020841" cy="4656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7444434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0894" y="2593180"/>
            <a:ext cx="502274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0894" y="3284695"/>
            <a:ext cx="5022748"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06059" y="2593180"/>
            <a:ext cx="5022742"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06062" y="3284695"/>
            <a:ext cx="5022740"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872914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731520"/>
            <a:ext cx="10316002" cy="15849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929248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94434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1798325"/>
            <a:ext cx="4625434" cy="1534159"/>
          </a:xfrm>
        </p:spPr>
        <p:txBody>
          <a:bodyPr anchor="b">
            <a:norm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712554" y="617910"/>
            <a:ext cx="5416249" cy="66317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1" y="3332483"/>
            <a:ext cx="4625434" cy="3101339"/>
          </a:xfrm>
        </p:spPr>
        <p:txBody>
          <a:bodyPr>
            <a:normAutofit/>
          </a:bodyPr>
          <a:lstStyle>
            <a:lvl1pPr marL="0" indent="0">
              <a:buNone/>
              <a:defRPr sz="1680"/>
            </a:lvl1pPr>
            <a:lvl2pPr marL="548476" indent="0">
              <a:buNone/>
              <a:defRPr sz="1680"/>
            </a:lvl2pPr>
            <a:lvl3pPr marL="1096951" indent="0">
              <a:buNone/>
              <a:defRPr sz="1440"/>
            </a:lvl3pPr>
            <a:lvl4pPr marL="1645427" indent="0">
              <a:buNone/>
              <a:defRPr sz="1200"/>
            </a:lvl4pPr>
            <a:lvl5pPr marL="2193901" indent="0">
              <a:buNone/>
              <a:defRPr sz="1200"/>
            </a:lvl5pPr>
            <a:lvl6pPr marL="2742377" indent="0">
              <a:buNone/>
              <a:defRPr sz="1200"/>
            </a:lvl6pPr>
            <a:lvl7pPr marL="3290852" indent="0">
              <a:buNone/>
              <a:defRPr sz="1200"/>
            </a:lvl7pPr>
            <a:lvl8pPr marL="3839328" indent="0">
              <a:buNone/>
              <a:defRPr sz="1200"/>
            </a:lvl8pPr>
            <a:lvl9pPr marL="438780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29054740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0EBF-B6FC-92F4-128D-510897DD85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EFD45E-4650-8686-43BA-3E6634576D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B03DD9-CD3C-D3CB-9295-5AD446A04615}"/>
              </a:ext>
            </a:extLst>
          </p:cNvPr>
          <p:cNvSpPr>
            <a:spLocks noGrp="1"/>
          </p:cNvSpPr>
          <p:nvPr>
            <p:ph type="dt" sz="half" idx="10"/>
          </p:nvPr>
        </p:nvSpPr>
        <p:spPr/>
        <p:txBody>
          <a:bodyPr/>
          <a:lstStyle/>
          <a:p>
            <a:fld id="{4E538997-C444-4F88-AAF5-72752C02E692}" type="datetimeFigureOut">
              <a:rPr lang="en-IN" smtClean="0"/>
              <a:t>18-10-2024</a:t>
            </a:fld>
            <a:endParaRPr lang="en-IN"/>
          </a:p>
        </p:txBody>
      </p:sp>
      <p:sp>
        <p:nvSpPr>
          <p:cNvPr id="5" name="Footer Placeholder 4">
            <a:extLst>
              <a:ext uri="{FF2B5EF4-FFF2-40B4-BE49-F238E27FC236}">
                <a16:creationId xmlns:a16="http://schemas.microsoft.com/office/drawing/2014/main" id="{D247ADB6-B6AB-B674-9919-469C4916A0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35653-B7A1-AB83-5667-F60FB7AC61BE}"/>
              </a:ext>
            </a:extLst>
          </p:cNvPr>
          <p:cNvSpPr>
            <a:spLocks noGrp="1"/>
          </p:cNvSpPr>
          <p:nvPr>
            <p:ph type="sldNum" sz="quarter" idx="12"/>
          </p:nvPr>
        </p:nvSpPr>
        <p:spPr/>
        <p:txBody>
          <a:bodyPr/>
          <a:lstStyle/>
          <a:p>
            <a:fld id="{1228916E-2530-4DBC-81E0-85E80FAA2688}" type="slidenum">
              <a:rPr lang="en-IN" smtClean="0"/>
              <a:t>‹#›</a:t>
            </a:fld>
            <a:endParaRPr lang="en-IN"/>
          </a:p>
        </p:txBody>
      </p:sp>
    </p:spTree>
    <p:extLst>
      <p:ext uri="{BB962C8B-B14F-4D97-AF65-F5344CB8AC3E}">
        <p14:creationId xmlns:p14="http://schemas.microsoft.com/office/powerpoint/2010/main" val="29084553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5760720"/>
            <a:ext cx="1031600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801" y="731520"/>
            <a:ext cx="10316002" cy="461486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812802" y="6440806"/>
            <a:ext cx="10316000" cy="808829"/>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10/18/2024</a:t>
            </a:fld>
            <a:endParaRPr lang="en-US" dirty="0"/>
          </a:p>
        </p:txBody>
      </p:sp>
    </p:spTree>
    <p:extLst>
      <p:ext uri="{BB962C8B-B14F-4D97-AF65-F5344CB8AC3E}">
        <p14:creationId xmlns:p14="http://schemas.microsoft.com/office/powerpoint/2010/main" val="2981877094"/>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731520"/>
            <a:ext cx="10316002" cy="4084320"/>
          </a:xfrm>
        </p:spPr>
        <p:txBody>
          <a:bodyPr anchor="ctr">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107929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639367" y="4358640"/>
            <a:ext cx="8669429"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6646503"/>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802" y="2318386"/>
            <a:ext cx="10316002" cy="3114552"/>
          </a:xfrm>
        </p:spPr>
        <p:txBody>
          <a:bodyPr anchor="b">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4091821"/>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tx1">
                    <a:lumMod val="75000"/>
                    <a:lumOff val="25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6262413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2959" y="731520"/>
            <a:ext cx="10305844"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9206794"/>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075862408"/>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1208" y="731520"/>
            <a:ext cx="1565692" cy="630174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802" y="731520"/>
            <a:ext cx="8472180" cy="63017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2293102"/>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0B3063-5008-32AE-6811-2D112B808D33}"/>
              </a:ext>
            </a:extLst>
          </p:cNvPr>
          <p:cNvPicPr>
            <a:picLocks noChangeAspect="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11766884" y="0"/>
            <a:ext cx="2794935" cy="2264913"/>
          </a:xfrm>
          <a:prstGeom prst="rect">
            <a:avLst/>
          </a:prstGeom>
        </p:spPr>
      </p:pic>
    </p:spTree>
    <p:extLst>
      <p:ext uri="{BB962C8B-B14F-4D97-AF65-F5344CB8AC3E}">
        <p14:creationId xmlns:p14="http://schemas.microsoft.com/office/powerpoint/2010/main" val="24517259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C603F8-B7CD-2BC3-B1DC-B0351091810A}"/>
              </a:ext>
            </a:extLst>
          </p:cNvPr>
          <p:cNvPicPr>
            <a:picLocks noChangeAspect="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11766884" y="0"/>
            <a:ext cx="2794935" cy="2264913"/>
          </a:xfrm>
          <a:prstGeom prst="rect">
            <a:avLst/>
          </a:prstGeom>
        </p:spPr>
      </p:pic>
    </p:spTree>
    <p:extLst>
      <p:ext uri="{BB962C8B-B14F-4D97-AF65-F5344CB8AC3E}">
        <p14:creationId xmlns:p14="http://schemas.microsoft.com/office/powerpoint/2010/main" val="1198551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3FC3E-15CA-5E25-2F66-84DDFD1256C8}"/>
              </a:ext>
            </a:extLst>
          </p:cNvPr>
          <p:cNvSpPr>
            <a:spLocks noGrp="1"/>
          </p:cNvSpPr>
          <p:nvPr>
            <p:ph type="title"/>
          </p:nvPr>
        </p:nvSpPr>
        <p:spPr>
          <a:xfrm>
            <a:off x="998538" y="2051050"/>
            <a:ext cx="12619037" cy="3424238"/>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4414A5-81D3-9999-1F63-ECF6E7E35D94}"/>
              </a:ext>
            </a:extLst>
          </p:cNvPr>
          <p:cNvSpPr>
            <a:spLocks noGrp="1"/>
          </p:cNvSpPr>
          <p:nvPr>
            <p:ph type="body" idx="1"/>
          </p:nvPr>
        </p:nvSpPr>
        <p:spPr>
          <a:xfrm>
            <a:off x="998538" y="5507038"/>
            <a:ext cx="12619037" cy="18002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D57422-B1A6-C8C1-66D6-4D12BE1235FE}"/>
              </a:ext>
            </a:extLst>
          </p:cNvPr>
          <p:cNvSpPr>
            <a:spLocks noGrp="1"/>
          </p:cNvSpPr>
          <p:nvPr>
            <p:ph type="dt" sz="half" idx="10"/>
          </p:nvPr>
        </p:nvSpPr>
        <p:spPr/>
        <p:txBody>
          <a:bodyPr/>
          <a:lstStyle/>
          <a:p>
            <a:fld id="{4E538997-C444-4F88-AAF5-72752C02E692}" type="datetimeFigureOut">
              <a:rPr lang="en-IN" smtClean="0"/>
              <a:t>18-10-2024</a:t>
            </a:fld>
            <a:endParaRPr lang="en-IN"/>
          </a:p>
        </p:txBody>
      </p:sp>
      <p:sp>
        <p:nvSpPr>
          <p:cNvPr id="5" name="Footer Placeholder 4">
            <a:extLst>
              <a:ext uri="{FF2B5EF4-FFF2-40B4-BE49-F238E27FC236}">
                <a16:creationId xmlns:a16="http://schemas.microsoft.com/office/drawing/2014/main" id="{150C48D1-7544-C6A8-2986-CA4279A52C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CCCAA5-DDA7-F429-9224-570F2D09149A}"/>
              </a:ext>
            </a:extLst>
          </p:cNvPr>
          <p:cNvSpPr>
            <a:spLocks noGrp="1"/>
          </p:cNvSpPr>
          <p:nvPr>
            <p:ph type="sldNum" sz="quarter" idx="12"/>
          </p:nvPr>
        </p:nvSpPr>
        <p:spPr/>
        <p:txBody>
          <a:bodyPr/>
          <a:lstStyle/>
          <a:p>
            <a:fld id="{1228916E-2530-4DBC-81E0-85E80FAA2688}" type="slidenum">
              <a:rPr lang="en-IN" smtClean="0"/>
              <a:t>‹#›</a:t>
            </a:fld>
            <a:endParaRPr lang="en-IN"/>
          </a:p>
        </p:txBody>
      </p:sp>
    </p:spTree>
    <p:extLst>
      <p:ext uri="{BB962C8B-B14F-4D97-AF65-F5344CB8AC3E}">
        <p14:creationId xmlns:p14="http://schemas.microsoft.com/office/powerpoint/2010/main" val="372926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78FA1-4B16-C1A5-5D07-EAB4AEC3C8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88FE8B-C49D-279F-110B-C71D5F687ECA}"/>
              </a:ext>
            </a:extLst>
          </p:cNvPr>
          <p:cNvSpPr>
            <a:spLocks noGrp="1"/>
          </p:cNvSpPr>
          <p:nvPr>
            <p:ph sz="half" idx="1"/>
          </p:nvPr>
        </p:nvSpPr>
        <p:spPr>
          <a:xfrm>
            <a:off x="1006475" y="2190750"/>
            <a:ext cx="6232525" cy="5221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31D15E-C250-EC7D-6E7E-75CF0B2C3C70}"/>
              </a:ext>
            </a:extLst>
          </p:cNvPr>
          <p:cNvSpPr>
            <a:spLocks noGrp="1"/>
          </p:cNvSpPr>
          <p:nvPr>
            <p:ph sz="half" idx="2"/>
          </p:nvPr>
        </p:nvSpPr>
        <p:spPr>
          <a:xfrm>
            <a:off x="7391400" y="2190750"/>
            <a:ext cx="6232525" cy="5221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0D65D9-7B3F-7CDF-D165-3F54EEF30C78}"/>
              </a:ext>
            </a:extLst>
          </p:cNvPr>
          <p:cNvSpPr>
            <a:spLocks noGrp="1"/>
          </p:cNvSpPr>
          <p:nvPr>
            <p:ph type="dt" sz="half" idx="10"/>
          </p:nvPr>
        </p:nvSpPr>
        <p:spPr/>
        <p:txBody>
          <a:bodyPr/>
          <a:lstStyle/>
          <a:p>
            <a:fld id="{4E538997-C444-4F88-AAF5-72752C02E692}" type="datetimeFigureOut">
              <a:rPr lang="en-IN" smtClean="0"/>
              <a:t>18-10-2024</a:t>
            </a:fld>
            <a:endParaRPr lang="en-IN"/>
          </a:p>
        </p:txBody>
      </p:sp>
      <p:sp>
        <p:nvSpPr>
          <p:cNvPr id="6" name="Footer Placeholder 5">
            <a:extLst>
              <a:ext uri="{FF2B5EF4-FFF2-40B4-BE49-F238E27FC236}">
                <a16:creationId xmlns:a16="http://schemas.microsoft.com/office/drawing/2014/main" id="{3CCAA14D-3911-390C-CE0E-54B40166B1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3E7C17-D9F0-81B3-DD0F-B161F807D2A0}"/>
              </a:ext>
            </a:extLst>
          </p:cNvPr>
          <p:cNvSpPr>
            <a:spLocks noGrp="1"/>
          </p:cNvSpPr>
          <p:nvPr>
            <p:ph type="sldNum" sz="quarter" idx="12"/>
          </p:nvPr>
        </p:nvSpPr>
        <p:spPr/>
        <p:txBody>
          <a:bodyPr/>
          <a:lstStyle/>
          <a:p>
            <a:fld id="{1228916E-2530-4DBC-81E0-85E80FAA2688}" type="slidenum">
              <a:rPr lang="en-IN" smtClean="0"/>
              <a:t>‹#›</a:t>
            </a:fld>
            <a:endParaRPr lang="en-IN"/>
          </a:p>
        </p:txBody>
      </p:sp>
    </p:spTree>
    <p:extLst>
      <p:ext uri="{BB962C8B-B14F-4D97-AF65-F5344CB8AC3E}">
        <p14:creationId xmlns:p14="http://schemas.microsoft.com/office/powerpoint/2010/main" val="1030109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9397-F818-F878-8464-1119596CA4CB}"/>
              </a:ext>
            </a:extLst>
          </p:cNvPr>
          <p:cNvSpPr>
            <a:spLocks noGrp="1"/>
          </p:cNvSpPr>
          <p:nvPr>
            <p:ph type="title"/>
          </p:nvPr>
        </p:nvSpPr>
        <p:spPr>
          <a:xfrm>
            <a:off x="1008063" y="438150"/>
            <a:ext cx="12619037" cy="159067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DB2252-CF62-2623-A326-E566B8175C88}"/>
              </a:ext>
            </a:extLst>
          </p:cNvPr>
          <p:cNvSpPr>
            <a:spLocks noGrp="1"/>
          </p:cNvSpPr>
          <p:nvPr>
            <p:ph type="body" idx="1"/>
          </p:nvPr>
        </p:nvSpPr>
        <p:spPr>
          <a:xfrm>
            <a:off x="1008063" y="2017713"/>
            <a:ext cx="6189662" cy="989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1791E9-22D5-4F50-D7B9-A7099C804206}"/>
              </a:ext>
            </a:extLst>
          </p:cNvPr>
          <p:cNvSpPr>
            <a:spLocks noGrp="1"/>
          </p:cNvSpPr>
          <p:nvPr>
            <p:ph sz="half" idx="2"/>
          </p:nvPr>
        </p:nvSpPr>
        <p:spPr>
          <a:xfrm>
            <a:off x="1008063" y="3006725"/>
            <a:ext cx="6189662" cy="4421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85F6A3-8AD5-FEB5-390B-5EE64A1BC735}"/>
              </a:ext>
            </a:extLst>
          </p:cNvPr>
          <p:cNvSpPr>
            <a:spLocks noGrp="1"/>
          </p:cNvSpPr>
          <p:nvPr>
            <p:ph type="body" sz="quarter" idx="3"/>
          </p:nvPr>
        </p:nvSpPr>
        <p:spPr>
          <a:xfrm>
            <a:off x="7407275" y="2017713"/>
            <a:ext cx="6219825" cy="989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5EAFE6-22AF-4869-A843-D14C067CA82F}"/>
              </a:ext>
            </a:extLst>
          </p:cNvPr>
          <p:cNvSpPr>
            <a:spLocks noGrp="1"/>
          </p:cNvSpPr>
          <p:nvPr>
            <p:ph sz="quarter" idx="4"/>
          </p:nvPr>
        </p:nvSpPr>
        <p:spPr>
          <a:xfrm>
            <a:off x="7407275" y="3006725"/>
            <a:ext cx="6219825" cy="4421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43C50E-7423-2692-44AD-5BC82262DD5F}"/>
              </a:ext>
            </a:extLst>
          </p:cNvPr>
          <p:cNvSpPr>
            <a:spLocks noGrp="1"/>
          </p:cNvSpPr>
          <p:nvPr>
            <p:ph type="dt" sz="half" idx="10"/>
          </p:nvPr>
        </p:nvSpPr>
        <p:spPr/>
        <p:txBody>
          <a:bodyPr/>
          <a:lstStyle/>
          <a:p>
            <a:fld id="{4E538997-C444-4F88-AAF5-72752C02E692}" type="datetimeFigureOut">
              <a:rPr lang="en-IN" smtClean="0"/>
              <a:t>18-10-2024</a:t>
            </a:fld>
            <a:endParaRPr lang="en-IN"/>
          </a:p>
        </p:txBody>
      </p:sp>
      <p:sp>
        <p:nvSpPr>
          <p:cNvPr id="8" name="Footer Placeholder 7">
            <a:extLst>
              <a:ext uri="{FF2B5EF4-FFF2-40B4-BE49-F238E27FC236}">
                <a16:creationId xmlns:a16="http://schemas.microsoft.com/office/drawing/2014/main" id="{050D8A6A-B7FA-4609-76D7-177F68F440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2580DD-AA91-8EAA-AA39-546B40080780}"/>
              </a:ext>
            </a:extLst>
          </p:cNvPr>
          <p:cNvSpPr>
            <a:spLocks noGrp="1"/>
          </p:cNvSpPr>
          <p:nvPr>
            <p:ph type="sldNum" sz="quarter" idx="12"/>
          </p:nvPr>
        </p:nvSpPr>
        <p:spPr/>
        <p:txBody>
          <a:bodyPr/>
          <a:lstStyle/>
          <a:p>
            <a:fld id="{1228916E-2530-4DBC-81E0-85E80FAA2688}" type="slidenum">
              <a:rPr lang="en-IN" smtClean="0"/>
              <a:t>‹#›</a:t>
            </a:fld>
            <a:endParaRPr lang="en-IN"/>
          </a:p>
        </p:txBody>
      </p:sp>
    </p:spTree>
    <p:extLst>
      <p:ext uri="{BB962C8B-B14F-4D97-AF65-F5344CB8AC3E}">
        <p14:creationId xmlns:p14="http://schemas.microsoft.com/office/powerpoint/2010/main" val="3477705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78C2-0288-7917-6F5F-6FC8983896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431AC1-FDCC-DA91-B93B-C6A5995334FC}"/>
              </a:ext>
            </a:extLst>
          </p:cNvPr>
          <p:cNvSpPr>
            <a:spLocks noGrp="1"/>
          </p:cNvSpPr>
          <p:nvPr>
            <p:ph type="dt" sz="half" idx="10"/>
          </p:nvPr>
        </p:nvSpPr>
        <p:spPr/>
        <p:txBody>
          <a:bodyPr/>
          <a:lstStyle/>
          <a:p>
            <a:fld id="{4E538997-C444-4F88-AAF5-72752C02E692}" type="datetimeFigureOut">
              <a:rPr lang="en-IN" smtClean="0"/>
              <a:t>18-10-2024</a:t>
            </a:fld>
            <a:endParaRPr lang="en-IN"/>
          </a:p>
        </p:txBody>
      </p:sp>
      <p:sp>
        <p:nvSpPr>
          <p:cNvPr id="4" name="Footer Placeholder 3">
            <a:extLst>
              <a:ext uri="{FF2B5EF4-FFF2-40B4-BE49-F238E27FC236}">
                <a16:creationId xmlns:a16="http://schemas.microsoft.com/office/drawing/2014/main" id="{425470C8-DC7B-FE66-9D84-C82DD00943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DD2C54-3558-F268-1FE1-895A5E6F414A}"/>
              </a:ext>
            </a:extLst>
          </p:cNvPr>
          <p:cNvSpPr>
            <a:spLocks noGrp="1"/>
          </p:cNvSpPr>
          <p:nvPr>
            <p:ph type="sldNum" sz="quarter" idx="12"/>
          </p:nvPr>
        </p:nvSpPr>
        <p:spPr/>
        <p:txBody>
          <a:bodyPr/>
          <a:lstStyle/>
          <a:p>
            <a:fld id="{1228916E-2530-4DBC-81E0-85E80FAA2688}" type="slidenum">
              <a:rPr lang="en-IN" smtClean="0"/>
              <a:t>‹#›</a:t>
            </a:fld>
            <a:endParaRPr lang="en-IN"/>
          </a:p>
        </p:txBody>
      </p:sp>
    </p:spTree>
    <p:extLst>
      <p:ext uri="{BB962C8B-B14F-4D97-AF65-F5344CB8AC3E}">
        <p14:creationId xmlns:p14="http://schemas.microsoft.com/office/powerpoint/2010/main" val="421333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1B809E-C5AE-0277-7EC4-982CA62326E9}"/>
              </a:ext>
            </a:extLst>
          </p:cNvPr>
          <p:cNvSpPr>
            <a:spLocks noGrp="1"/>
          </p:cNvSpPr>
          <p:nvPr>
            <p:ph type="dt" sz="half" idx="10"/>
          </p:nvPr>
        </p:nvSpPr>
        <p:spPr/>
        <p:txBody>
          <a:bodyPr/>
          <a:lstStyle/>
          <a:p>
            <a:fld id="{4E538997-C444-4F88-AAF5-72752C02E692}" type="datetimeFigureOut">
              <a:rPr lang="en-IN" smtClean="0"/>
              <a:t>18-10-2024</a:t>
            </a:fld>
            <a:endParaRPr lang="en-IN"/>
          </a:p>
        </p:txBody>
      </p:sp>
      <p:sp>
        <p:nvSpPr>
          <p:cNvPr id="3" name="Footer Placeholder 2">
            <a:extLst>
              <a:ext uri="{FF2B5EF4-FFF2-40B4-BE49-F238E27FC236}">
                <a16:creationId xmlns:a16="http://schemas.microsoft.com/office/drawing/2014/main" id="{83251F6D-F5D0-C673-9469-19EB41F91F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51DF48-4042-573C-8469-F2AA4D2F152F}"/>
              </a:ext>
            </a:extLst>
          </p:cNvPr>
          <p:cNvSpPr>
            <a:spLocks noGrp="1"/>
          </p:cNvSpPr>
          <p:nvPr>
            <p:ph type="sldNum" sz="quarter" idx="12"/>
          </p:nvPr>
        </p:nvSpPr>
        <p:spPr/>
        <p:txBody>
          <a:bodyPr/>
          <a:lstStyle/>
          <a:p>
            <a:fld id="{1228916E-2530-4DBC-81E0-85E80FAA2688}" type="slidenum">
              <a:rPr lang="en-IN" smtClean="0"/>
              <a:t>‹#›</a:t>
            </a:fld>
            <a:endParaRPr lang="en-IN"/>
          </a:p>
        </p:txBody>
      </p:sp>
    </p:spTree>
    <p:extLst>
      <p:ext uri="{BB962C8B-B14F-4D97-AF65-F5344CB8AC3E}">
        <p14:creationId xmlns:p14="http://schemas.microsoft.com/office/powerpoint/2010/main" val="124393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00297-6413-D326-9B37-6EFB5880AB74}"/>
              </a:ext>
            </a:extLst>
          </p:cNvPr>
          <p:cNvSpPr>
            <a:spLocks noGrp="1"/>
          </p:cNvSpPr>
          <p:nvPr>
            <p:ph type="title"/>
          </p:nvPr>
        </p:nvSpPr>
        <p:spPr>
          <a:xfrm>
            <a:off x="1008063" y="549275"/>
            <a:ext cx="4718050" cy="1919288"/>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0DD27D-1C2F-5FA8-772C-9EF935FF3500}"/>
              </a:ext>
            </a:extLst>
          </p:cNvPr>
          <p:cNvSpPr>
            <a:spLocks noGrp="1"/>
          </p:cNvSpPr>
          <p:nvPr>
            <p:ph idx="1"/>
          </p:nvPr>
        </p:nvSpPr>
        <p:spPr>
          <a:xfrm>
            <a:off x="6219825" y="1184275"/>
            <a:ext cx="7407275" cy="5848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0D7B16-A11B-1D63-A589-670FE46E9164}"/>
              </a:ext>
            </a:extLst>
          </p:cNvPr>
          <p:cNvSpPr>
            <a:spLocks noGrp="1"/>
          </p:cNvSpPr>
          <p:nvPr>
            <p:ph type="body" sz="half" idx="2"/>
          </p:nvPr>
        </p:nvSpPr>
        <p:spPr>
          <a:xfrm>
            <a:off x="1008063" y="2468563"/>
            <a:ext cx="4718050" cy="4573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9ABA74-F668-D02D-850F-951C1A76B149}"/>
              </a:ext>
            </a:extLst>
          </p:cNvPr>
          <p:cNvSpPr>
            <a:spLocks noGrp="1"/>
          </p:cNvSpPr>
          <p:nvPr>
            <p:ph type="dt" sz="half" idx="10"/>
          </p:nvPr>
        </p:nvSpPr>
        <p:spPr/>
        <p:txBody>
          <a:bodyPr/>
          <a:lstStyle/>
          <a:p>
            <a:fld id="{4E538997-C444-4F88-AAF5-72752C02E692}" type="datetimeFigureOut">
              <a:rPr lang="en-IN" smtClean="0"/>
              <a:t>18-10-2024</a:t>
            </a:fld>
            <a:endParaRPr lang="en-IN"/>
          </a:p>
        </p:txBody>
      </p:sp>
      <p:sp>
        <p:nvSpPr>
          <p:cNvPr id="6" name="Footer Placeholder 5">
            <a:extLst>
              <a:ext uri="{FF2B5EF4-FFF2-40B4-BE49-F238E27FC236}">
                <a16:creationId xmlns:a16="http://schemas.microsoft.com/office/drawing/2014/main" id="{7A5FDC67-C6D1-5259-C07B-52E87CCD21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47A2F1-BB1D-EEA0-F690-B47D8E364EC0}"/>
              </a:ext>
            </a:extLst>
          </p:cNvPr>
          <p:cNvSpPr>
            <a:spLocks noGrp="1"/>
          </p:cNvSpPr>
          <p:nvPr>
            <p:ph type="sldNum" sz="quarter" idx="12"/>
          </p:nvPr>
        </p:nvSpPr>
        <p:spPr/>
        <p:txBody>
          <a:bodyPr/>
          <a:lstStyle/>
          <a:p>
            <a:fld id="{1228916E-2530-4DBC-81E0-85E80FAA2688}" type="slidenum">
              <a:rPr lang="en-IN" smtClean="0"/>
              <a:t>‹#›</a:t>
            </a:fld>
            <a:endParaRPr lang="en-IN"/>
          </a:p>
        </p:txBody>
      </p:sp>
    </p:spTree>
    <p:extLst>
      <p:ext uri="{BB962C8B-B14F-4D97-AF65-F5344CB8AC3E}">
        <p14:creationId xmlns:p14="http://schemas.microsoft.com/office/powerpoint/2010/main" val="2853278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B228-FA1F-D12A-BA71-74D915B1FB17}"/>
              </a:ext>
            </a:extLst>
          </p:cNvPr>
          <p:cNvSpPr>
            <a:spLocks noGrp="1"/>
          </p:cNvSpPr>
          <p:nvPr>
            <p:ph type="title"/>
          </p:nvPr>
        </p:nvSpPr>
        <p:spPr>
          <a:xfrm>
            <a:off x="1008063" y="549275"/>
            <a:ext cx="4718050" cy="1919288"/>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840FF5-61D6-9EDE-2FFD-C12F0E8E6379}"/>
              </a:ext>
            </a:extLst>
          </p:cNvPr>
          <p:cNvSpPr>
            <a:spLocks noGrp="1"/>
          </p:cNvSpPr>
          <p:nvPr>
            <p:ph type="pic" idx="1"/>
          </p:nvPr>
        </p:nvSpPr>
        <p:spPr>
          <a:xfrm>
            <a:off x="6219825" y="1184275"/>
            <a:ext cx="7407275" cy="58483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105CBE-4E47-EDF6-30EC-38E50DBB9E16}"/>
              </a:ext>
            </a:extLst>
          </p:cNvPr>
          <p:cNvSpPr>
            <a:spLocks noGrp="1"/>
          </p:cNvSpPr>
          <p:nvPr>
            <p:ph type="body" sz="half" idx="2"/>
          </p:nvPr>
        </p:nvSpPr>
        <p:spPr>
          <a:xfrm>
            <a:off x="1008063" y="2468563"/>
            <a:ext cx="4718050" cy="4573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BA3003-A8BF-E32F-AC82-CEAECB2CA61E}"/>
              </a:ext>
            </a:extLst>
          </p:cNvPr>
          <p:cNvSpPr>
            <a:spLocks noGrp="1"/>
          </p:cNvSpPr>
          <p:nvPr>
            <p:ph type="dt" sz="half" idx="10"/>
          </p:nvPr>
        </p:nvSpPr>
        <p:spPr/>
        <p:txBody>
          <a:bodyPr/>
          <a:lstStyle/>
          <a:p>
            <a:fld id="{4E538997-C444-4F88-AAF5-72752C02E692}" type="datetimeFigureOut">
              <a:rPr lang="en-IN" smtClean="0"/>
              <a:t>18-10-2024</a:t>
            </a:fld>
            <a:endParaRPr lang="en-IN"/>
          </a:p>
        </p:txBody>
      </p:sp>
      <p:sp>
        <p:nvSpPr>
          <p:cNvPr id="6" name="Footer Placeholder 5">
            <a:extLst>
              <a:ext uri="{FF2B5EF4-FFF2-40B4-BE49-F238E27FC236}">
                <a16:creationId xmlns:a16="http://schemas.microsoft.com/office/drawing/2014/main" id="{B0D33A84-D7CB-82F0-B303-8433239EB1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786F59-2277-7179-E180-2E7F1DF2544D}"/>
              </a:ext>
            </a:extLst>
          </p:cNvPr>
          <p:cNvSpPr>
            <a:spLocks noGrp="1"/>
          </p:cNvSpPr>
          <p:nvPr>
            <p:ph type="sldNum" sz="quarter" idx="12"/>
          </p:nvPr>
        </p:nvSpPr>
        <p:spPr/>
        <p:txBody>
          <a:bodyPr/>
          <a:lstStyle/>
          <a:p>
            <a:fld id="{1228916E-2530-4DBC-81E0-85E80FAA2688}" type="slidenum">
              <a:rPr lang="en-IN" smtClean="0"/>
              <a:t>‹#›</a:t>
            </a:fld>
            <a:endParaRPr lang="en-IN"/>
          </a:p>
        </p:txBody>
      </p:sp>
    </p:spTree>
    <p:extLst>
      <p:ext uri="{BB962C8B-B14F-4D97-AF65-F5344CB8AC3E}">
        <p14:creationId xmlns:p14="http://schemas.microsoft.com/office/powerpoint/2010/main" val="2241823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A80B6A-E30D-5427-02AB-8444B4C357A5}"/>
              </a:ext>
            </a:extLst>
          </p:cNvPr>
          <p:cNvSpPr>
            <a:spLocks noGrp="1"/>
          </p:cNvSpPr>
          <p:nvPr>
            <p:ph type="title"/>
          </p:nvPr>
        </p:nvSpPr>
        <p:spPr>
          <a:xfrm>
            <a:off x="1006475" y="438150"/>
            <a:ext cx="12617450" cy="159067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39A204-D5CD-CB0F-8EEA-B36F1B6D0BE5}"/>
              </a:ext>
            </a:extLst>
          </p:cNvPr>
          <p:cNvSpPr>
            <a:spLocks noGrp="1"/>
          </p:cNvSpPr>
          <p:nvPr>
            <p:ph type="body" idx="1"/>
          </p:nvPr>
        </p:nvSpPr>
        <p:spPr>
          <a:xfrm>
            <a:off x="1006475" y="2190750"/>
            <a:ext cx="12617450" cy="52212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47DA84-6F53-6FE4-A577-28CECD270905}"/>
              </a:ext>
            </a:extLst>
          </p:cNvPr>
          <p:cNvSpPr>
            <a:spLocks noGrp="1"/>
          </p:cNvSpPr>
          <p:nvPr>
            <p:ph type="dt" sz="half" idx="2"/>
          </p:nvPr>
        </p:nvSpPr>
        <p:spPr>
          <a:xfrm>
            <a:off x="1006475" y="7627938"/>
            <a:ext cx="3290888" cy="438150"/>
          </a:xfrm>
          <a:prstGeom prst="rect">
            <a:avLst/>
          </a:prstGeom>
        </p:spPr>
        <p:txBody>
          <a:bodyPr vert="horz" lIns="91440" tIns="45720" rIns="91440" bIns="45720" rtlCol="0" anchor="ctr"/>
          <a:lstStyle>
            <a:lvl1pPr algn="l">
              <a:defRPr sz="1200">
                <a:solidFill>
                  <a:schemeClr val="tx1">
                    <a:tint val="75000"/>
                  </a:schemeClr>
                </a:solidFill>
              </a:defRPr>
            </a:lvl1pPr>
          </a:lstStyle>
          <a:p>
            <a:fld id="{4E538997-C444-4F88-AAF5-72752C02E692}" type="datetimeFigureOut">
              <a:rPr lang="en-IN" smtClean="0"/>
              <a:t>18-10-2024</a:t>
            </a:fld>
            <a:endParaRPr lang="en-IN"/>
          </a:p>
        </p:txBody>
      </p:sp>
      <p:sp>
        <p:nvSpPr>
          <p:cNvPr id="5" name="Footer Placeholder 4">
            <a:extLst>
              <a:ext uri="{FF2B5EF4-FFF2-40B4-BE49-F238E27FC236}">
                <a16:creationId xmlns:a16="http://schemas.microsoft.com/office/drawing/2014/main" id="{3D0C8AE2-0C87-A87F-39D7-358D1F8F2676}"/>
              </a:ext>
            </a:extLst>
          </p:cNvPr>
          <p:cNvSpPr>
            <a:spLocks noGrp="1"/>
          </p:cNvSpPr>
          <p:nvPr>
            <p:ph type="ftr" sz="quarter" idx="3"/>
          </p:nvPr>
        </p:nvSpPr>
        <p:spPr>
          <a:xfrm>
            <a:off x="4846638" y="7627938"/>
            <a:ext cx="4937125"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9C00F0-21AE-3377-7BD6-1CC8E00462E0}"/>
              </a:ext>
            </a:extLst>
          </p:cNvPr>
          <p:cNvSpPr>
            <a:spLocks noGrp="1"/>
          </p:cNvSpPr>
          <p:nvPr>
            <p:ph type="sldNum" sz="quarter" idx="4"/>
          </p:nvPr>
        </p:nvSpPr>
        <p:spPr>
          <a:xfrm>
            <a:off x="10333038" y="7627938"/>
            <a:ext cx="3290887" cy="438150"/>
          </a:xfrm>
          <a:prstGeom prst="rect">
            <a:avLst/>
          </a:prstGeom>
        </p:spPr>
        <p:txBody>
          <a:bodyPr vert="horz" lIns="91440" tIns="45720" rIns="91440" bIns="45720" rtlCol="0" anchor="ctr"/>
          <a:lstStyle>
            <a:lvl1pPr algn="r">
              <a:defRPr sz="1200">
                <a:solidFill>
                  <a:schemeClr val="tx1">
                    <a:tint val="75000"/>
                  </a:schemeClr>
                </a:solidFill>
              </a:defRPr>
            </a:lvl1pPr>
          </a:lstStyle>
          <a:p>
            <a:fld id="{1228916E-2530-4DBC-81E0-85E80FAA2688}" type="slidenum">
              <a:rPr lang="en-IN" smtClean="0"/>
              <a:t>‹#›</a:t>
            </a:fld>
            <a:endParaRPr lang="en-IN"/>
          </a:p>
        </p:txBody>
      </p:sp>
      <p:pic>
        <p:nvPicPr>
          <p:cNvPr id="10" name="Picture 9">
            <a:extLst>
              <a:ext uri="{FF2B5EF4-FFF2-40B4-BE49-F238E27FC236}">
                <a16:creationId xmlns:a16="http://schemas.microsoft.com/office/drawing/2014/main" id="{31B0E923-8D7D-A170-38BE-2132990EB4B4}"/>
              </a:ext>
            </a:extLst>
          </p:cNvPr>
          <p:cNvPicPr>
            <a:picLocks noChangeAspect="1"/>
          </p:cNvPicPr>
          <p:nvPr userDrawn="1"/>
        </p:nvPicPr>
        <p:blipFill>
          <a:blip r:embed="rId13"/>
          <a:stretch>
            <a:fillRect/>
          </a:stretch>
        </p:blipFill>
        <p:spPr>
          <a:xfrm>
            <a:off x="11978481" y="374649"/>
            <a:ext cx="2394284" cy="1600201"/>
          </a:xfrm>
          <a:prstGeom prst="rect">
            <a:avLst/>
          </a:prstGeom>
        </p:spPr>
      </p:pic>
    </p:spTree>
    <p:extLst>
      <p:ext uri="{BB962C8B-B14F-4D97-AF65-F5344CB8AC3E}">
        <p14:creationId xmlns:p14="http://schemas.microsoft.com/office/powerpoint/2010/main" val="427869999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10160"/>
            <a:ext cx="14630400" cy="823976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1" y="731520"/>
            <a:ext cx="10316002" cy="15849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801" y="2592707"/>
            <a:ext cx="10316002" cy="46569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46160" y="7249635"/>
            <a:ext cx="1094327"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4E538997-C444-4F88-AAF5-72752C02E692}" type="datetimeFigureOut">
              <a:rPr lang="en-IN" smtClean="0"/>
              <a:t>18-10-2024</a:t>
            </a:fld>
            <a:endParaRPr lang="en-IN"/>
          </a:p>
        </p:txBody>
      </p:sp>
      <p:sp>
        <p:nvSpPr>
          <p:cNvPr id="5" name="Footer Placeholder 4"/>
          <p:cNvSpPr>
            <a:spLocks noGrp="1"/>
          </p:cNvSpPr>
          <p:nvPr>
            <p:ph type="ftr" sz="quarter" idx="3"/>
          </p:nvPr>
        </p:nvSpPr>
        <p:spPr>
          <a:xfrm>
            <a:off x="812801" y="7249635"/>
            <a:ext cx="7557134"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308796" y="7249635"/>
            <a:ext cx="820007" cy="438150"/>
          </a:xfrm>
          <a:prstGeom prst="rect">
            <a:avLst/>
          </a:prstGeom>
        </p:spPr>
        <p:txBody>
          <a:bodyPr vert="horz" lIns="91440" tIns="45720" rIns="91440" bIns="45720" rtlCol="0" anchor="ctr"/>
          <a:lstStyle>
            <a:lvl1pPr algn="r">
              <a:defRPr sz="1080">
                <a:solidFill>
                  <a:schemeClr val="accent1"/>
                </a:solidFill>
              </a:defRPr>
            </a:lvl1pPr>
          </a:lstStyle>
          <a:p>
            <a:fld id="{1228916E-2530-4DBC-81E0-85E80FAA2688}" type="slidenum">
              <a:rPr lang="en-IN" smtClean="0"/>
              <a:t>‹#›</a:t>
            </a:fld>
            <a:endParaRPr lang="en-IN"/>
          </a:p>
        </p:txBody>
      </p:sp>
    </p:spTree>
    <p:extLst>
      <p:ext uri="{BB962C8B-B14F-4D97-AF65-F5344CB8AC3E}">
        <p14:creationId xmlns:p14="http://schemas.microsoft.com/office/powerpoint/2010/main" val="9458143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Lst>
  <p:txStyles>
    <p:titleStyle>
      <a:lvl1pPr algn="l" defTabSz="548640" rtl="0" eaLnBrk="1" latinLnBrk="0" hangingPunct="1">
        <a:spcBef>
          <a:spcPct val="0"/>
        </a:spcBef>
        <a:buNone/>
        <a:defRPr sz="43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5727032" y="2129589"/>
            <a:ext cx="8542421" cy="1985212"/>
          </a:xfrm>
          <a:prstGeom prst="rect">
            <a:avLst/>
          </a:prstGeom>
          <a:noFill/>
          <a:ln/>
        </p:spPr>
        <p:txBody>
          <a:bodyPr wrap="square" lIns="0" tIns="0" rIns="0" bIns="0" rtlCol="0" anchor="t"/>
          <a:lstStyle/>
          <a:p>
            <a:pPr marL="0" indent="0">
              <a:lnSpc>
                <a:spcPts val="7700"/>
              </a:lnSpc>
              <a:buNone/>
            </a:pPr>
            <a:r>
              <a:rPr lang="en-US" sz="6150" b="1" dirty="0" err="1">
                <a:solidFill>
                  <a:srgbClr val="3B4540"/>
                </a:solidFill>
                <a:latin typeface="Fraunces Extra Bold" pitchFamily="34" charset="0"/>
                <a:ea typeface="Fraunces Extra Bold" pitchFamily="34" charset="-122"/>
                <a:cs typeface="Fraunces Extra Bold" pitchFamily="34" charset="-120"/>
              </a:rPr>
              <a:t>Rumour</a:t>
            </a:r>
            <a:r>
              <a:rPr lang="en-US" sz="6150" b="1" dirty="0">
                <a:solidFill>
                  <a:srgbClr val="3B4540"/>
                </a:solidFill>
                <a:latin typeface="Fraunces Extra Bold" pitchFamily="34" charset="0"/>
                <a:ea typeface="Fraunces Extra Bold" pitchFamily="34" charset="-122"/>
                <a:cs typeface="Fraunces Extra Bold" pitchFamily="34" charset="-120"/>
              </a:rPr>
              <a:t> Detection on Online Social Networks</a:t>
            </a:r>
          </a:p>
          <a:p>
            <a:pPr marL="0" indent="0">
              <a:lnSpc>
                <a:spcPts val="7700"/>
              </a:lnSpc>
              <a:buNone/>
            </a:pPr>
            <a:r>
              <a:rPr lang="en-US" sz="6150" b="1" dirty="0">
                <a:solidFill>
                  <a:srgbClr val="3B4540"/>
                </a:solidFill>
                <a:latin typeface="Fraunces Extra Bold" pitchFamily="34" charset="0"/>
              </a:rPr>
              <a:t>   </a:t>
            </a:r>
            <a:endParaRPr lang="en-US" sz="2500" b="1" dirty="0">
              <a:solidFill>
                <a:srgbClr val="3B4540"/>
              </a:solidFill>
              <a:latin typeface="Fraunces Extra Bold" pitchFamily="34" charset="0"/>
            </a:endParaRPr>
          </a:p>
          <a:p>
            <a:pPr marL="0" indent="0">
              <a:lnSpc>
                <a:spcPts val="7700"/>
              </a:lnSpc>
              <a:buNone/>
            </a:pPr>
            <a:endParaRPr lang="en-US" sz="6150" dirty="0"/>
          </a:p>
        </p:txBody>
      </p:sp>
      <p:sp>
        <p:nvSpPr>
          <p:cNvPr id="4" name="Text 1"/>
          <p:cNvSpPr/>
          <p:nvPr/>
        </p:nvSpPr>
        <p:spPr>
          <a:xfrm>
            <a:off x="6220031" y="4114800"/>
            <a:ext cx="7556421" cy="4475747"/>
          </a:xfrm>
          <a:prstGeom prst="rect">
            <a:avLst/>
          </a:prstGeom>
          <a:noFill/>
          <a:ln/>
        </p:spPr>
        <p:txBody>
          <a:bodyPr wrap="square" lIns="0" tIns="0" rIns="0" bIns="0" rtlCol="0" anchor="t"/>
          <a:lstStyle/>
          <a:p>
            <a:pPr marL="0" indent="0">
              <a:lnSpc>
                <a:spcPts val="2850"/>
              </a:lnSpc>
              <a:buNone/>
            </a:pPr>
            <a:r>
              <a:rPr lang="en-US" sz="4000" dirty="0"/>
              <a:t> </a:t>
            </a:r>
            <a:r>
              <a:rPr lang="en-US" sz="3000" b="1" dirty="0"/>
              <a:t>BATCH:-35</a:t>
            </a:r>
            <a:br>
              <a:rPr lang="en-US" sz="2000" b="1" dirty="0"/>
            </a:br>
            <a:r>
              <a:rPr lang="en-US" sz="3000" dirty="0"/>
              <a:t>                                     </a:t>
            </a:r>
            <a:br>
              <a:rPr lang="en-US" sz="3000" dirty="0"/>
            </a:br>
            <a:r>
              <a:rPr lang="en-US" sz="3000" dirty="0"/>
              <a:t>TEAM MEMBERS                       </a:t>
            </a:r>
            <a:br>
              <a:rPr lang="en-US" sz="4000" dirty="0"/>
            </a:br>
            <a:r>
              <a:rPr lang="en-US" sz="4000" dirty="0"/>
              <a:t> </a:t>
            </a:r>
            <a:r>
              <a:rPr lang="en-US" sz="2500" dirty="0"/>
              <a:t>2103A52049</a:t>
            </a:r>
            <a:br>
              <a:rPr lang="en-US" sz="2500" dirty="0"/>
            </a:br>
            <a:r>
              <a:rPr lang="en-US" sz="2500" dirty="0"/>
              <a:t>  2103A52056                                  </a:t>
            </a:r>
            <a:br>
              <a:rPr lang="en-US" sz="2500" dirty="0"/>
            </a:br>
            <a:r>
              <a:rPr lang="en-US" sz="2500" dirty="0"/>
              <a:t>  2103A52071</a:t>
            </a:r>
            <a:br>
              <a:rPr lang="en-US" sz="2500" dirty="0"/>
            </a:br>
            <a:r>
              <a:rPr lang="en-US" sz="2500" dirty="0"/>
              <a:t>  2103A52084</a:t>
            </a:r>
            <a:br>
              <a:rPr lang="en-US" sz="2500" dirty="0"/>
            </a:br>
            <a:r>
              <a:rPr lang="en-US" sz="2500" dirty="0"/>
              <a:t>  2103A52160         </a:t>
            </a:r>
          </a:p>
          <a:p>
            <a:pPr marL="0" indent="0">
              <a:lnSpc>
                <a:spcPts val="2850"/>
              </a:lnSpc>
              <a:buNone/>
            </a:pPr>
            <a:r>
              <a:rPr lang="en-US" sz="2500" dirty="0"/>
              <a:t>			GUIDE : </a:t>
            </a:r>
            <a:r>
              <a:rPr lang="en-US" sz="2500" dirty="0" err="1"/>
              <a:t>Ms.Neelima</a:t>
            </a:r>
            <a:r>
              <a:rPr lang="en-US" sz="2500" dirty="0"/>
              <a:t> </a:t>
            </a:r>
            <a:r>
              <a:rPr lang="en-US" sz="2500" dirty="0" err="1"/>
              <a:t>Gurrapu</a:t>
            </a:r>
            <a:endParaRPr lang="en-US" sz="2500" dirty="0"/>
          </a:p>
          <a:p>
            <a:pPr marL="0" indent="0">
              <a:lnSpc>
                <a:spcPts val="2850"/>
              </a:lnSpc>
              <a:buNone/>
            </a:pPr>
            <a:r>
              <a:rPr lang="en-US" sz="2500" dirty="0"/>
              <a:t>				  ASSISTANT PROFFESSOR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90953" y="744618"/>
            <a:ext cx="5486400" cy="2125027"/>
          </a:xfrm>
          <a:prstGeom prst="rect">
            <a:avLst/>
          </a:prstGeom>
          <a:noFill/>
          <a:ln/>
        </p:spPr>
        <p:txBody>
          <a:bodyPr wrap="square" lIns="0" tIns="0" rIns="0" bIns="0" rtlCol="0" anchor="t"/>
          <a:lstStyle/>
          <a:p>
            <a:pPr marL="0" indent="0">
              <a:lnSpc>
                <a:spcPts val="5050"/>
              </a:lnSpc>
              <a:buNone/>
            </a:pPr>
            <a:r>
              <a:rPr lang="en-US" sz="4050" b="1" dirty="0">
                <a:solidFill>
                  <a:srgbClr val="3B4540"/>
                </a:solidFill>
                <a:latin typeface="Fraunces Extra Bold" pitchFamily="34" charset="0"/>
                <a:ea typeface="Fraunces Extra Bold" pitchFamily="34" charset="-122"/>
                <a:cs typeface="Fraunces Extra Bold" pitchFamily="34" charset="-120"/>
              </a:rPr>
              <a:t>Introduction to Rumor Detection</a:t>
            </a:r>
            <a:endParaRPr lang="en-US" sz="4050" dirty="0"/>
          </a:p>
        </p:txBody>
      </p:sp>
      <p:sp>
        <p:nvSpPr>
          <p:cNvPr id="4" name="Shape 1"/>
          <p:cNvSpPr/>
          <p:nvPr/>
        </p:nvSpPr>
        <p:spPr>
          <a:xfrm>
            <a:off x="5895006" y="2639497"/>
            <a:ext cx="22860" cy="4957048"/>
          </a:xfrm>
          <a:prstGeom prst="roundRect">
            <a:avLst>
              <a:gd name="adj" fmla="val 810416"/>
            </a:avLst>
          </a:prstGeom>
          <a:solidFill>
            <a:srgbClr val="CED9CE"/>
          </a:solidFill>
          <a:ln/>
        </p:spPr>
      </p:sp>
      <p:sp>
        <p:nvSpPr>
          <p:cNvPr id="5" name="Shape 2"/>
          <p:cNvSpPr/>
          <p:nvPr/>
        </p:nvSpPr>
        <p:spPr>
          <a:xfrm>
            <a:off x="6724233" y="2885242"/>
            <a:ext cx="720447" cy="22860"/>
          </a:xfrm>
          <a:prstGeom prst="roundRect">
            <a:avLst>
              <a:gd name="adj" fmla="val 810416"/>
            </a:avLst>
          </a:prstGeom>
          <a:solidFill>
            <a:srgbClr val="CED9CE"/>
          </a:solidFill>
          <a:ln/>
        </p:spPr>
      </p:sp>
      <p:sp>
        <p:nvSpPr>
          <p:cNvPr id="6" name="Shape 3"/>
          <p:cNvSpPr/>
          <p:nvPr/>
        </p:nvSpPr>
        <p:spPr>
          <a:xfrm>
            <a:off x="6284059" y="2665214"/>
            <a:ext cx="463034" cy="463034"/>
          </a:xfrm>
          <a:prstGeom prst="roundRect">
            <a:avLst>
              <a:gd name="adj" fmla="val 40010"/>
            </a:avLst>
          </a:prstGeom>
          <a:solidFill>
            <a:srgbClr val="E8F3E8"/>
          </a:solidFill>
          <a:ln/>
        </p:spPr>
        <p:txBody>
          <a:bodyPr/>
          <a:lstStyle/>
          <a:p>
            <a:endParaRPr lang="en-US" dirty="0"/>
          </a:p>
          <a:p>
            <a:endParaRPr lang="en-IN" dirty="0"/>
          </a:p>
        </p:txBody>
      </p:sp>
      <p:sp>
        <p:nvSpPr>
          <p:cNvPr id="7" name="Text 4"/>
          <p:cNvSpPr/>
          <p:nvPr/>
        </p:nvSpPr>
        <p:spPr>
          <a:xfrm>
            <a:off x="6438483" y="2742367"/>
            <a:ext cx="154067" cy="308729"/>
          </a:xfrm>
          <a:prstGeom prst="rect">
            <a:avLst/>
          </a:prstGeom>
          <a:noFill/>
          <a:ln/>
        </p:spPr>
        <p:txBody>
          <a:bodyPr wrap="none" lIns="0" tIns="0" rIns="0" bIns="0" rtlCol="0" anchor="t"/>
          <a:lstStyle/>
          <a:p>
            <a:pPr marL="0" indent="0" algn="ctr">
              <a:lnSpc>
                <a:spcPts val="2400"/>
              </a:lnSpc>
              <a:buNone/>
            </a:pPr>
            <a:r>
              <a:rPr lang="en-US" sz="2400" b="1" dirty="0">
                <a:solidFill>
                  <a:srgbClr val="405449"/>
                </a:solidFill>
                <a:latin typeface="Fraunces Extra Bold" pitchFamily="34" charset="0"/>
                <a:ea typeface="Fraunces Extra Bold" pitchFamily="34" charset="-122"/>
                <a:cs typeface="Fraunces Extra Bold" pitchFamily="34" charset="-120"/>
              </a:rPr>
              <a:t>1</a:t>
            </a:r>
            <a:endParaRPr lang="en-US" sz="2400" dirty="0"/>
          </a:p>
        </p:txBody>
      </p:sp>
      <p:sp>
        <p:nvSpPr>
          <p:cNvPr id="8" name="Text 5"/>
          <p:cNvSpPr/>
          <p:nvPr/>
        </p:nvSpPr>
        <p:spPr>
          <a:xfrm>
            <a:off x="7647623" y="2639497"/>
            <a:ext cx="2573060" cy="321588"/>
          </a:xfrm>
          <a:prstGeom prst="rect">
            <a:avLst/>
          </a:prstGeom>
          <a:noFill/>
          <a:ln/>
        </p:spPr>
        <p:txBody>
          <a:bodyPr wrap="none" lIns="0" tIns="0" rIns="0" bIns="0" rtlCol="0" anchor="t"/>
          <a:lstStyle/>
          <a:p>
            <a:pPr marL="0" indent="0" algn="l">
              <a:lnSpc>
                <a:spcPts val="2500"/>
              </a:lnSpc>
              <a:buNone/>
            </a:pPr>
            <a:r>
              <a:rPr lang="en-US" sz="2000" b="1" dirty="0">
                <a:solidFill>
                  <a:srgbClr val="405449"/>
                </a:solidFill>
                <a:latin typeface="Fraunces Extra Bold" pitchFamily="34" charset="0"/>
                <a:ea typeface="Fraunces Extra Bold" pitchFamily="34" charset="-122"/>
                <a:cs typeface="Fraunces Extra Bold" pitchFamily="34" charset="-120"/>
              </a:rPr>
              <a:t>Problem Definition</a:t>
            </a:r>
            <a:endParaRPr lang="en-US" sz="2000" dirty="0"/>
          </a:p>
        </p:txBody>
      </p:sp>
      <p:sp>
        <p:nvSpPr>
          <p:cNvPr id="9" name="Text 6"/>
          <p:cNvSpPr/>
          <p:nvPr/>
        </p:nvSpPr>
        <p:spPr>
          <a:xfrm>
            <a:off x="7693343" y="3128248"/>
            <a:ext cx="6216610" cy="614958"/>
          </a:xfrm>
          <a:prstGeom prst="rect">
            <a:avLst/>
          </a:prstGeom>
          <a:noFill/>
          <a:ln/>
        </p:spPr>
        <p:txBody>
          <a:bodyPr wrap="square" lIns="0" tIns="0" rIns="0" bIns="0" rtlCol="0" anchor="t"/>
          <a:lstStyle/>
          <a:p>
            <a:pPr marL="0" indent="0" algn="l">
              <a:lnSpc>
                <a:spcPts val="2550"/>
              </a:lnSpc>
              <a:buNone/>
            </a:pPr>
            <a:r>
              <a:rPr lang="en-US" sz="1600" dirty="0">
                <a:solidFill>
                  <a:srgbClr val="405449"/>
                </a:solidFill>
                <a:latin typeface="Nobile" pitchFamily="34" charset="0"/>
                <a:ea typeface="Nobile" pitchFamily="34" charset="-122"/>
                <a:cs typeface="Nobile" pitchFamily="34" charset="-120"/>
              </a:rPr>
              <a:t>Rumors spread rapidly on social networks, causing misinformation and panic. Automated detection is essential.</a:t>
            </a:r>
            <a:endParaRPr lang="en-US" sz="1600" dirty="0"/>
          </a:p>
        </p:txBody>
      </p:sp>
      <p:sp>
        <p:nvSpPr>
          <p:cNvPr id="10" name="Shape 7"/>
          <p:cNvSpPr/>
          <p:nvPr/>
        </p:nvSpPr>
        <p:spPr>
          <a:xfrm>
            <a:off x="6724233" y="4606171"/>
            <a:ext cx="720447" cy="22860"/>
          </a:xfrm>
          <a:prstGeom prst="roundRect">
            <a:avLst>
              <a:gd name="adj" fmla="val 810416"/>
            </a:avLst>
          </a:prstGeom>
          <a:solidFill>
            <a:srgbClr val="CED9CE"/>
          </a:solidFill>
          <a:ln/>
        </p:spPr>
      </p:sp>
      <p:sp>
        <p:nvSpPr>
          <p:cNvPr id="11" name="Shape 8"/>
          <p:cNvSpPr/>
          <p:nvPr/>
        </p:nvSpPr>
        <p:spPr>
          <a:xfrm>
            <a:off x="6284059" y="4386143"/>
            <a:ext cx="463034" cy="463034"/>
          </a:xfrm>
          <a:prstGeom prst="roundRect">
            <a:avLst>
              <a:gd name="adj" fmla="val 40010"/>
            </a:avLst>
          </a:prstGeom>
          <a:solidFill>
            <a:srgbClr val="E8F3E8"/>
          </a:solidFill>
          <a:ln/>
        </p:spPr>
      </p:sp>
      <p:sp>
        <p:nvSpPr>
          <p:cNvPr id="12" name="Text 9"/>
          <p:cNvSpPr/>
          <p:nvPr/>
        </p:nvSpPr>
        <p:spPr>
          <a:xfrm>
            <a:off x="6414671" y="4463296"/>
            <a:ext cx="201811" cy="308729"/>
          </a:xfrm>
          <a:prstGeom prst="rect">
            <a:avLst/>
          </a:prstGeom>
          <a:noFill/>
          <a:ln/>
        </p:spPr>
        <p:txBody>
          <a:bodyPr wrap="none" lIns="0" tIns="0" rIns="0" bIns="0" rtlCol="0" anchor="t"/>
          <a:lstStyle/>
          <a:p>
            <a:pPr marL="0" indent="0" algn="ctr">
              <a:lnSpc>
                <a:spcPts val="2400"/>
              </a:lnSpc>
              <a:buNone/>
            </a:pPr>
            <a:r>
              <a:rPr lang="en-US" sz="2400" b="1" dirty="0">
                <a:solidFill>
                  <a:srgbClr val="405449"/>
                </a:solidFill>
                <a:latin typeface="Fraunces Extra Bold" pitchFamily="34" charset="0"/>
                <a:ea typeface="Fraunces Extra Bold" pitchFamily="34" charset="-122"/>
                <a:cs typeface="Fraunces Extra Bold" pitchFamily="34" charset="-120"/>
              </a:rPr>
              <a:t>2</a:t>
            </a:r>
            <a:endParaRPr lang="en-US" sz="2400" dirty="0"/>
          </a:p>
        </p:txBody>
      </p:sp>
      <p:sp>
        <p:nvSpPr>
          <p:cNvPr id="13" name="Text 10"/>
          <p:cNvSpPr/>
          <p:nvPr/>
        </p:nvSpPr>
        <p:spPr>
          <a:xfrm>
            <a:off x="7647623" y="4360426"/>
            <a:ext cx="2573060" cy="321588"/>
          </a:xfrm>
          <a:prstGeom prst="rect">
            <a:avLst/>
          </a:prstGeom>
          <a:noFill/>
          <a:ln/>
        </p:spPr>
        <p:txBody>
          <a:bodyPr wrap="none" lIns="0" tIns="0" rIns="0" bIns="0" rtlCol="0" anchor="t"/>
          <a:lstStyle/>
          <a:p>
            <a:pPr marL="0" indent="0" algn="l">
              <a:lnSpc>
                <a:spcPts val="2500"/>
              </a:lnSpc>
              <a:buNone/>
            </a:pPr>
            <a:r>
              <a:rPr lang="en-US" sz="2000" b="1" dirty="0">
                <a:solidFill>
                  <a:srgbClr val="405449"/>
                </a:solidFill>
                <a:latin typeface="Fraunces Extra Bold" pitchFamily="34" charset="0"/>
                <a:ea typeface="Fraunces Extra Bold" pitchFamily="34" charset="-122"/>
                <a:cs typeface="Fraunces Extra Bold" pitchFamily="34" charset="-120"/>
              </a:rPr>
              <a:t>Challenges</a:t>
            </a:r>
            <a:endParaRPr lang="en-US" sz="2000" dirty="0"/>
          </a:p>
        </p:txBody>
      </p:sp>
      <p:sp>
        <p:nvSpPr>
          <p:cNvPr id="14" name="Text 11"/>
          <p:cNvSpPr/>
          <p:nvPr/>
        </p:nvSpPr>
        <p:spPr>
          <a:xfrm>
            <a:off x="7647623" y="4805482"/>
            <a:ext cx="6262330" cy="658654"/>
          </a:xfrm>
          <a:prstGeom prst="rect">
            <a:avLst/>
          </a:prstGeom>
          <a:noFill/>
          <a:ln/>
        </p:spPr>
        <p:txBody>
          <a:bodyPr wrap="square" lIns="0" tIns="0" rIns="0" bIns="0" rtlCol="0" anchor="t"/>
          <a:lstStyle/>
          <a:p>
            <a:pPr marL="0" indent="0" algn="l">
              <a:lnSpc>
                <a:spcPts val="2550"/>
              </a:lnSpc>
              <a:buNone/>
            </a:pPr>
            <a:r>
              <a:rPr lang="en-US" sz="1600" dirty="0">
                <a:solidFill>
                  <a:srgbClr val="405449"/>
                </a:solidFill>
                <a:latin typeface="Nobile" pitchFamily="34" charset="0"/>
                <a:ea typeface="Nobile" pitchFamily="34" charset="-122"/>
                <a:cs typeface="Nobile" pitchFamily="34" charset="-120"/>
              </a:rPr>
              <a:t>Detecting rumors involves analyzing text, user behavior, and network structure. It requires sophisticated algorithms.</a:t>
            </a:r>
          </a:p>
          <a:p>
            <a:pPr marL="0" indent="0" algn="l">
              <a:lnSpc>
                <a:spcPts val="2550"/>
              </a:lnSpc>
              <a:buNone/>
            </a:pPr>
            <a:endParaRPr lang="en-US" sz="1600" dirty="0"/>
          </a:p>
        </p:txBody>
      </p:sp>
      <p:sp>
        <p:nvSpPr>
          <p:cNvPr id="15" name="Shape 12"/>
          <p:cNvSpPr/>
          <p:nvPr/>
        </p:nvSpPr>
        <p:spPr>
          <a:xfrm>
            <a:off x="6724233" y="6327100"/>
            <a:ext cx="720447" cy="22860"/>
          </a:xfrm>
          <a:prstGeom prst="roundRect">
            <a:avLst>
              <a:gd name="adj" fmla="val 810416"/>
            </a:avLst>
          </a:prstGeom>
          <a:solidFill>
            <a:srgbClr val="CED9CE"/>
          </a:solidFill>
          <a:ln/>
        </p:spPr>
      </p:sp>
      <p:sp>
        <p:nvSpPr>
          <p:cNvPr id="16" name="Shape 13"/>
          <p:cNvSpPr/>
          <p:nvPr/>
        </p:nvSpPr>
        <p:spPr>
          <a:xfrm>
            <a:off x="6284059" y="6107073"/>
            <a:ext cx="463034" cy="463034"/>
          </a:xfrm>
          <a:prstGeom prst="roundRect">
            <a:avLst>
              <a:gd name="adj" fmla="val 40010"/>
            </a:avLst>
          </a:prstGeom>
          <a:solidFill>
            <a:srgbClr val="E8F3E8"/>
          </a:solidFill>
          <a:ln/>
        </p:spPr>
      </p:sp>
      <p:sp>
        <p:nvSpPr>
          <p:cNvPr id="17" name="Text 14"/>
          <p:cNvSpPr/>
          <p:nvPr/>
        </p:nvSpPr>
        <p:spPr>
          <a:xfrm>
            <a:off x="6422291" y="6184225"/>
            <a:ext cx="186571" cy="308729"/>
          </a:xfrm>
          <a:prstGeom prst="rect">
            <a:avLst/>
          </a:prstGeom>
          <a:noFill/>
          <a:ln/>
        </p:spPr>
        <p:txBody>
          <a:bodyPr wrap="none" lIns="0" tIns="0" rIns="0" bIns="0" rtlCol="0" anchor="t"/>
          <a:lstStyle/>
          <a:p>
            <a:pPr marL="0" indent="0" algn="ctr">
              <a:lnSpc>
                <a:spcPts val="2400"/>
              </a:lnSpc>
              <a:buNone/>
            </a:pPr>
            <a:r>
              <a:rPr lang="en-US" sz="2400" b="1" dirty="0">
                <a:solidFill>
                  <a:srgbClr val="405449"/>
                </a:solidFill>
                <a:latin typeface="Fraunces Extra Bold" pitchFamily="34" charset="0"/>
                <a:ea typeface="Fraunces Extra Bold" pitchFamily="34" charset="-122"/>
                <a:cs typeface="Fraunces Extra Bold" pitchFamily="34" charset="-120"/>
              </a:rPr>
              <a:t>3</a:t>
            </a:r>
            <a:endParaRPr lang="en-US" sz="2400" dirty="0"/>
          </a:p>
        </p:txBody>
      </p:sp>
      <p:sp>
        <p:nvSpPr>
          <p:cNvPr id="18" name="Text 15"/>
          <p:cNvSpPr/>
          <p:nvPr/>
        </p:nvSpPr>
        <p:spPr>
          <a:xfrm>
            <a:off x="7647623" y="6081355"/>
            <a:ext cx="2573060" cy="321588"/>
          </a:xfrm>
          <a:prstGeom prst="rect">
            <a:avLst/>
          </a:prstGeom>
          <a:noFill/>
          <a:ln/>
        </p:spPr>
        <p:txBody>
          <a:bodyPr wrap="none" lIns="0" tIns="0" rIns="0" bIns="0" rtlCol="0" anchor="t"/>
          <a:lstStyle/>
          <a:p>
            <a:pPr marL="0" indent="0" algn="l">
              <a:lnSpc>
                <a:spcPts val="2500"/>
              </a:lnSpc>
              <a:buNone/>
            </a:pPr>
            <a:r>
              <a:rPr lang="en-US" sz="2000" b="1" dirty="0">
                <a:solidFill>
                  <a:srgbClr val="405449"/>
                </a:solidFill>
                <a:latin typeface="Fraunces Extra Bold" pitchFamily="34" charset="0"/>
                <a:ea typeface="Fraunces Extra Bold" pitchFamily="34" charset="-122"/>
                <a:cs typeface="Fraunces Extra Bold" pitchFamily="34" charset="-120"/>
              </a:rPr>
              <a:t>Importance</a:t>
            </a:r>
            <a:endParaRPr lang="en-US" sz="2000" dirty="0"/>
          </a:p>
        </p:txBody>
      </p:sp>
      <p:sp>
        <p:nvSpPr>
          <p:cNvPr id="19" name="Text 16"/>
          <p:cNvSpPr/>
          <p:nvPr/>
        </p:nvSpPr>
        <p:spPr>
          <a:xfrm>
            <a:off x="7647623" y="6526411"/>
            <a:ext cx="6262330" cy="658654"/>
          </a:xfrm>
          <a:prstGeom prst="rect">
            <a:avLst/>
          </a:prstGeom>
          <a:noFill/>
          <a:ln/>
        </p:spPr>
        <p:txBody>
          <a:bodyPr wrap="square" lIns="0" tIns="0" rIns="0" bIns="0" rtlCol="0" anchor="t"/>
          <a:lstStyle/>
          <a:p>
            <a:pPr marL="0" indent="0" algn="l">
              <a:lnSpc>
                <a:spcPts val="2550"/>
              </a:lnSpc>
              <a:buNone/>
            </a:pPr>
            <a:r>
              <a:rPr lang="en-US" sz="1600" dirty="0">
                <a:solidFill>
                  <a:srgbClr val="405449"/>
                </a:solidFill>
                <a:latin typeface="Nobile" pitchFamily="34" charset="0"/>
                <a:ea typeface="Nobile" pitchFamily="34" charset="-122"/>
                <a:cs typeface="Nobile" pitchFamily="34" charset="-120"/>
              </a:rPr>
              <a:t>Effective rumor detection maintains trust in online platforms and prevents real-world consequences of misinformation.</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211053-7186-0765-1061-903CB456FDB7}"/>
              </a:ext>
            </a:extLst>
          </p:cNvPr>
          <p:cNvSpPr txBox="1"/>
          <p:nvPr/>
        </p:nvSpPr>
        <p:spPr>
          <a:xfrm>
            <a:off x="517359" y="625643"/>
            <a:ext cx="13752094" cy="6894195"/>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Problem Statement</a:t>
            </a:r>
          </a:p>
          <a:p>
            <a:endParaRPr lang="en-IN" sz="3200" b="1" dirty="0">
              <a:latin typeface="Times New Roman" panose="02020603050405020304" pitchFamily="18" charset="0"/>
              <a:cs typeface="Times New Roman" panose="02020603050405020304" pitchFamily="18" charset="0"/>
            </a:endParaRPr>
          </a:p>
          <a:p>
            <a:endParaRPr lang="en-IN" dirty="0"/>
          </a:p>
          <a:p>
            <a:pPr marL="457200" indent="-4572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In the age of social media, platforms like Twitter have become significant sources of information, but they also facilitate the rapid spread of rumours and misinformation, which can lead to public panic and distrust. </a:t>
            </a:r>
          </a:p>
          <a:p>
            <a:pPr marL="457200" indent="-457200" algn="just">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 challenge lies in accurately distinguishing credible information from falsehoods, as users often lack the tools to verify the authenticity of tweets before sharing them. </a:t>
            </a:r>
          </a:p>
          <a:p>
            <a:pPr marL="457200" indent="-457200" algn="just">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Therefore, there is a critical need for a robust machine learning model that can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Twitter data, classify tweets as rumours or non-rumours, and ultimately contribute to reducing the impact of misinformation in the digital landscape</a:t>
            </a:r>
            <a:r>
              <a:rPr lang="en-IN" dirty="0"/>
              <a:t>.</a:t>
            </a:r>
          </a:p>
        </p:txBody>
      </p:sp>
    </p:spTree>
    <p:extLst>
      <p:ext uri="{BB962C8B-B14F-4D97-AF65-F5344CB8AC3E}">
        <p14:creationId xmlns:p14="http://schemas.microsoft.com/office/powerpoint/2010/main" val="2973762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857DF6-0549-7629-B2A9-B57A1A95F21E}"/>
              </a:ext>
            </a:extLst>
          </p:cNvPr>
          <p:cNvSpPr txBox="1"/>
          <p:nvPr/>
        </p:nvSpPr>
        <p:spPr>
          <a:xfrm>
            <a:off x="342900" y="525145"/>
            <a:ext cx="13233400" cy="7232749"/>
          </a:xfrm>
          <a:prstGeom prst="rect">
            <a:avLst/>
          </a:prstGeom>
          <a:noFill/>
        </p:spPr>
        <p:txBody>
          <a:bodyPr wrap="square">
            <a:spAutoFit/>
          </a:bodyPr>
          <a:lstStyle/>
          <a:p>
            <a:endParaRPr lang="en-US" sz="28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Literature Review</a:t>
            </a:r>
          </a:p>
          <a:p>
            <a:pPr algn="just"/>
            <a:r>
              <a:rPr lang="en-US" sz="2800" dirty="0">
                <a:latin typeface="Times New Roman" panose="02020603050405020304" pitchFamily="18" charset="0"/>
                <a:cs typeface="Times New Roman" panose="02020603050405020304" pitchFamily="18" charset="0"/>
              </a:rPr>
              <a:t>The issue of rumor detection on social media platforms, particularly Twitter, has garnered significant attention in recent years due to the pervasive spread of misinformation and its societal implications. </a:t>
            </a:r>
          </a:p>
          <a:p>
            <a:pPr algn="just"/>
            <a:r>
              <a:rPr lang="en-US" sz="3200" b="1" dirty="0">
                <a:latin typeface="Times New Roman" panose="02020603050405020304" pitchFamily="18" charset="0"/>
                <a:cs typeface="Times New Roman" panose="02020603050405020304" pitchFamily="18" charset="0"/>
              </a:rPr>
              <a:t>1.Early Approaches</a:t>
            </a:r>
            <a:r>
              <a:rPr lang="en-US" sz="3200" dirty="0">
                <a:latin typeface="Times New Roman" panose="02020603050405020304" pitchFamily="18" charset="0"/>
                <a:cs typeface="Times New Roman" panose="02020603050405020304" pitchFamily="18" charset="0"/>
              </a:rPr>
              <a:t>:</a:t>
            </a:r>
          </a:p>
          <a:p>
            <a:pPr algn="just"/>
            <a:r>
              <a:rPr lang="en-US" sz="2800" dirty="0">
                <a:latin typeface="Times New Roman" panose="02020603050405020304" pitchFamily="18" charset="0"/>
                <a:cs typeface="Times New Roman" panose="02020603050405020304" pitchFamily="18" charset="0"/>
              </a:rPr>
              <a:t>Initial studies focused on using manual keyword-based methods to identify rumors, which often lacked accuracy and scalability. </a:t>
            </a:r>
          </a:p>
          <a:p>
            <a:r>
              <a:rPr lang="en-US" sz="3200" b="1" dirty="0">
                <a:latin typeface="Times New Roman" panose="02020603050405020304" pitchFamily="18" charset="0"/>
                <a:cs typeface="Times New Roman" panose="02020603050405020304" pitchFamily="18" charset="0"/>
              </a:rPr>
              <a:t>2.Machine Learning Techniques</a:t>
            </a:r>
            <a:r>
              <a:rPr lang="en-US" sz="3200" dirty="0">
                <a:latin typeface="Times New Roman" panose="02020603050405020304" pitchFamily="18" charset="0"/>
                <a:cs typeface="Times New Roman" panose="02020603050405020304" pitchFamily="18" charset="0"/>
              </a:rPr>
              <a:t>: </a:t>
            </a:r>
          </a:p>
          <a:p>
            <a:pPr algn="just"/>
            <a:r>
              <a:rPr lang="en-US" sz="2800" dirty="0">
                <a:latin typeface="Times New Roman" panose="02020603050405020304" pitchFamily="18" charset="0"/>
                <a:cs typeface="Times New Roman" panose="02020603050405020304" pitchFamily="18" charset="0"/>
              </a:rPr>
              <a:t>As the field evolved, researchers began applying machine learning algorithms to rumor detection. utilized features like temporal dynamics, user behaviors, and content-based features to improve detection accuracy. </a:t>
            </a:r>
          </a:p>
          <a:p>
            <a:pPr algn="just"/>
            <a:r>
              <a:rPr lang="en-US" sz="3200" b="1" dirty="0">
                <a:latin typeface="Times New Roman" panose="02020603050405020304" pitchFamily="18" charset="0"/>
                <a:cs typeface="Times New Roman" panose="02020603050405020304" pitchFamily="18" charset="0"/>
              </a:rPr>
              <a:t>3.Natural Language Processing (NLP)</a:t>
            </a:r>
            <a:r>
              <a:rPr lang="en-US" sz="3200" dirty="0">
                <a:latin typeface="Times New Roman" panose="02020603050405020304" pitchFamily="18" charset="0"/>
                <a:cs typeface="Times New Roman" panose="02020603050405020304" pitchFamily="18" charset="0"/>
              </a:rPr>
              <a:t>: </a:t>
            </a:r>
          </a:p>
          <a:p>
            <a:pPr algn="just"/>
            <a:r>
              <a:rPr lang="en-US" sz="2800" dirty="0">
                <a:latin typeface="Times New Roman" panose="02020603050405020304" pitchFamily="18" charset="0"/>
                <a:cs typeface="Times New Roman" panose="02020603050405020304" pitchFamily="18" charset="0"/>
              </a:rPr>
              <a:t>The incorporation of NLP techniques has been pivotal in rumor detection. Tools like </a:t>
            </a:r>
          </a:p>
          <a:p>
            <a:pPr algn="just"/>
            <a:r>
              <a:rPr lang="en-US" sz="2800" dirty="0">
                <a:latin typeface="Times New Roman" panose="02020603050405020304" pitchFamily="18" charset="0"/>
                <a:cs typeface="Times New Roman" panose="02020603050405020304" pitchFamily="18" charset="0"/>
              </a:rPr>
              <a:t>TF-IDF and sentiment analysis have been used to extract meaningful features from text data</a:t>
            </a:r>
            <a:r>
              <a:rPr lang="en-US" sz="2800" dirty="0"/>
              <a:t>. </a:t>
            </a:r>
          </a:p>
        </p:txBody>
      </p:sp>
    </p:spTree>
    <p:extLst>
      <p:ext uri="{BB962C8B-B14F-4D97-AF65-F5344CB8AC3E}">
        <p14:creationId xmlns:p14="http://schemas.microsoft.com/office/powerpoint/2010/main" val="3467710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88C0C6-ED86-A613-A31F-AD295021B2DA}"/>
              </a:ext>
            </a:extLst>
          </p:cNvPr>
          <p:cNvSpPr txBox="1"/>
          <p:nvPr/>
        </p:nvSpPr>
        <p:spPr>
          <a:xfrm>
            <a:off x="312822" y="565483"/>
            <a:ext cx="13403178" cy="6832640"/>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Defining the objective:</a:t>
            </a:r>
          </a:p>
          <a:p>
            <a:endParaRPr lang="en-US" dirty="0"/>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objective of this project is to develop a machine learning model that effectively detects rumors on Twitter, addressing the widespread issue of misinformation on social media. </a:t>
            </a:r>
          </a:p>
          <a:p>
            <a:pPr marL="457200" indent="-457200" algn="just">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involves collecting a comprehensive dataset of tweets related to specific events, implementing advanced feature extraction techniques such as TF-IDF, Part-of-Speech tagging, and sentiment analysis using </a:t>
            </a:r>
            <a:r>
              <a:rPr lang="en-US" sz="3200" dirty="0" err="1">
                <a:latin typeface="Times New Roman" panose="02020603050405020304" pitchFamily="18" charset="0"/>
                <a:cs typeface="Times New Roman" panose="02020603050405020304" pitchFamily="18" charset="0"/>
              </a:rPr>
              <a:t>SentiWordNet</a:t>
            </a:r>
            <a:r>
              <a:rPr lang="en-US" sz="3200" dirty="0">
                <a:latin typeface="Times New Roman" panose="02020603050405020304" pitchFamily="18" charset="0"/>
                <a:cs typeface="Times New Roman" panose="02020603050405020304" pitchFamily="18" charset="0"/>
              </a:rPr>
              <a:t> and AFINN. </a:t>
            </a:r>
          </a:p>
          <a:p>
            <a:pPr marL="457200" indent="-457200" algn="just">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project aims to train and optimize various machine learning algorithms to classify tweets as rumors or non-rumors, rigorously evaluating model performance through metrics like accuracy, precision, recall, and F1-score.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64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FAF543-5D2B-2F83-843D-E7FA220DF507}"/>
              </a:ext>
            </a:extLst>
          </p:cNvPr>
          <p:cNvSpPr txBox="1"/>
          <p:nvPr/>
        </p:nvSpPr>
        <p:spPr>
          <a:xfrm>
            <a:off x="330200" y="746760"/>
            <a:ext cx="13754100" cy="6401753"/>
          </a:xfrm>
          <a:prstGeom prst="rect">
            <a:avLst/>
          </a:prstGeom>
          <a:noFill/>
        </p:spPr>
        <p:txBody>
          <a:bodyPr wrap="square">
            <a:spAutoFit/>
          </a:bodyPr>
          <a:lstStyle/>
          <a:p>
            <a:pPr rtl="0"/>
            <a:r>
              <a:rPr lang="en-US" sz="3200" b="1" dirty="0">
                <a:effectLst/>
                <a:latin typeface="Times New Roman" panose="02020603050405020304" pitchFamily="18" charset="0"/>
                <a:cs typeface="Times New Roman" panose="02020603050405020304" pitchFamily="18" charset="0"/>
              </a:rPr>
              <a:t>Proposed Plan for Rumor Detection on Twitter</a:t>
            </a:r>
            <a:endParaRPr lang="en-US" sz="3200" b="1" dirty="0">
              <a:latin typeface="Times New Roman" panose="02020603050405020304" pitchFamily="18" charset="0"/>
              <a:cs typeface="Times New Roman" panose="02020603050405020304" pitchFamily="18" charset="0"/>
            </a:endParaRPr>
          </a:p>
          <a:p>
            <a:pPr rtl="0"/>
            <a:endParaRPr lang="en-US" dirty="0">
              <a:effectLst/>
            </a:endParaRPr>
          </a:p>
          <a:p>
            <a:pPr algn="just" rtl="0"/>
            <a:r>
              <a:rPr lang="en-US" sz="2400" b="1" dirty="0">
                <a:effectLst/>
                <a:latin typeface="Times New Roman" panose="02020603050405020304" pitchFamily="18" charset="0"/>
                <a:cs typeface="Times New Roman" panose="02020603050405020304" pitchFamily="18" charset="0"/>
              </a:rPr>
              <a:t>Data Collection:</a:t>
            </a:r>
          </a:p>
          <a:p>
            <a:pPr algn="just" rtl="0"/>
            <a:r>
              <a:rPr lang="en-US" sz="2400" dirty="0">
                <a:effectLst/>
                <a:latin typeface="Times New Roman" panose="02020603050405020304" pitchFamily="18" charset="0"/>
                <a:cs typeface="Times New Roman" panose="02020603050405020304" pitchFamily="18" charset="0"/>
              </a:rPr>
              <a:t>Gather tweets related to specific events known for generating rumors using the Twitter API.</a:t>
            </a:r>
            <a:endParaRPr lang="en-US" sz="2400" dirty="0">
              <a:latin typeface="Times New Roman" panose="02020603050405020304" pitchFamily="18" charset="0"/>
              <a:cs typeface="Times New Roman" panose="02020603050405020304" pitchFamily="18" charset="0"/>
            </a:endParaRPr>
          </a:p>
          <a:p>
            <a:pPr algn="just" rtl="0"/>
            <a:r>
              <a:rPr lang="en-US" sz="2400" dirty="0">
                <a:effectLst/>
                <a:latin typeface="Times New Roman" panose="02020603050405020304" pitchFamily="18" charset="0"/>
                <a:cs typeface="Times New Roman" panose="02020603050405020304" pitchFamily="18" charset="0"/>
              </a:rPr>
              <a:t>Ensure a balanced dataset that includes both confirmed rumors and credible information, along with relevant metadata (e.g., retweets, likes).</a:t>
            </a:r>
            <a:endParaRPr lang="en-US" sz="2400" dirty="0">
              <a:latin typeface="Times New Roman" panose="02020603050405020304" pitchFamily="18" charset="0"/>
              <a:cs typeface="Times New Roman" panose="02020603050405020304" pitchFamily="18" charset="0"/>
            </a:endParaRPr>
          </a:p>
          <a:p>
            <a:pPr algn="just" rtl="0"/>
            <a:r>
              <a:rPr lang="en-US" sz="2400" b="1" dirty="0">
                <a:effectLst/>
                <a:latin typeface="Times New Roman" panose="02020603050405020304" pitchFamily="18" charset="0"/>
                <a:cs typeface="Times New Roman" panose="02020603050405020304" pitchFamily="18" charset="0"/>
              </a:rPr>
              <a:t>Data Preprocessing:</a:t>
            </a:r>
          </a:p>
          <a:p>
            <a:pPr algn="just" rtl="0"/>
            <a:r>
              <a:rPr lang="en-US" sz="2400" dirty="0">
                <a:effectLst/>
                <a:latin typeface="Times New Roman" panose="02020603050405020304" pitchFamily="18" charset="0"/>
                <a:cs typeface="Times New Roman" panose="02020603050405020304" pitchFamily="18" charset="0"/>
              </a:rPr>
              <a:t>Clean the dataset by removing noise such as URLs, special characters, and irrelevant content.</a:t>
            </a:r>
            <a:endParaRPr lang="en-US" sz="2400" dirty="0">
              <a:latin typeface="Times New Roman" panose="02020603050405020304" pitchFamily="18" charset="0"/>
              <a:cs typeface="Times New Roman" panose="02020603050405020304" pitchFamily="18" charset="0"/>
            </a:endParaRPr>
          </a:p>
          <a:p>
            <a:pPr algn="just" rtl="0"/>
            <a:r>
              <a:rPr lang="en-US" sz="2400" dirty="0">
                <a:effectLst/>
                <a:latin typeface="Times New Roman" panose="02020603050405020304" pitchFamily="18" charset="0"/>
                <a:cs typeface="Times New Roman" panose="02020603050405020304" pitchFamily="18" charset="0"/>
              </a:rPr>
              <a:t>Perform tokenization and lemmatization to standardize the text for analysis.</a:t>
            </a:r>
            <a:endParaRPr lang="en-US" sz="2400" dirty="0">
              <a:latin typeface="Times New Roman" panose="02020603050405020304" pitchFamily="18" charset="0"/>
              <a:cs typeface="Times New Roman" panose="02020603050405020304" pitchFamily="18" charset="0"/>
            </a:endParaRPr>
          </a:p>
          <a:p>
            <a:pPr algn="just" rtl="0"/>
            <a:r>
              <a:rPr lang="en-US" sz="2400" b="1" dirty="0">
                <a:effectLst/>
                <a:latin typeface="Times New Roman" panose="02020603050405020304" pitchFamily="18" charset="0"/>
                <a:cs typeface="Times New Roman" panose="02020603050405020304" pitchFamily="18" charset="0"/>
              </a:rPr>
              <a:t>Feature Extraction</a:t>
            </a:r>
            <a:r>
              <a:rPr lang="en-US" sz="2400" b="1" dirty="0">
                <a:latin typeface="Times New Roman" panose="02020603050405020304" pitchFamily="18" charset="0"/>
                <a:cs typeface="Times New Roman" panose="02020603050405020304" pitchFamily="18" charset="0"/>
              </a:rPr>
              <a:t>:</a:t>
            </a:r>
          </a:p>
          <a:p>
            <a:pPr algn="just" rtl="0"/>
            <a:r>
              <a:rPr lang="en-US" sz="2400" dirty="0">
                <a:effectLst/>
                <a:latin typeface="Times New Roman" panose="02020603050405020304" pitchFamily="18" charset="0"/>
                <a:cs typeface="Times New Roman" panose="02020603050405020304" pitchFamily="18" charset="0"/>
              </a:rPr>
              <a:t>Implement TF-IDF to quantify the importance of words in the tweets.</a:t>
            </a:r>
            <a:endParaRPr lang="en-US" sz="2400" dirty="0">
              <a:latin typeface="Times New Roman" panose="02020603050405020304" pitchFamily="18" charset="0"/>
              <a:cs typeface="Times New Roman" panose="02020603050405020304" pitchFamily="18" charset="0"/>
            </a:endParaRPr>
          </a:p>
          <a:p>
            <a:pPr algn="just" rtl="0"/>
            <a:r>
              <a:rPr lang="en-US" sz="2400" dirty="0">
                <a:effectLst/>
                <a:latin typeface="Times New Roman" panose="02020603050405020304" pitchFamily="18" charset="0"/>
                <a:cs typeface="Times New Roman" panose="02020603050405020304" pitchFamily="18" charset="0"/>
              </a:rPr>
              <a:t>Use Part-of-Speech (POS) tagging to analyze grammatical structures and identify key word types.</a:t>
            </a:r>
            <a:endParaRPr lang="en-US" sz="2400" dirty="0">
              <a:latin typeface="Times New Roman" panose="02020603050405020304" pitchFamily="18" charset="0"/>
              <a:cs typeface="Times New Roman" panose="02020603050405020304" pitchFamily="18" charset="0"/>
            </a:endParaRPr>
          </a:p>
          <a:p>
            <a:pPr algn="just" rtl="0"/>
            <a:r>
              <a:rPr lang="en-US" sz="2400" dirty="0">
                <a:effectLst/>
                <a:latin typeface="Times New Roman" panose="02020603050405020304" pitchFamily="18" charset="0"/>
                <a:cs typeface="Times New Roman" panose="02020603050405020304" pitchFamily="18" charset="0"/>
              </a:rPr>
              <a:t>Conduct sentiment analysis using </a:t>
            </a:r>
            <a:r>
              <a:rPr lang="en-US" sz="2400" dirty="0" err="1">
                <a:effectLst/>
                <a:latin typeface="Times New Roman" panose="02020603050405020304" pitchFamily="18" charset="0"/>
                <a:cs typeface="Times New Roman" panose="02020603050405020304" pitchFamily="18" charset="0"/>
              </a:rPr>
              <a:t>SentiWordNet</a:t>
            </a:r>
            <a:r>
              <a:rPr lang="en-US" sz="2400" dirty="0">
                <a:effectLst/>
                <a:latin typeface="Times New Roman" panose="02020603050405020304" pitchFamily="18" charset="0"/>
                <a:cs typeface="Times New Roman" panose="02020603050405020304" pitchFamily="18" charset="0"/>
              </a:rPr>
              <a:t> and AFINN to generate sentiment scores for each tweet.</a:t>
            </a:r>
            <a:endParaRPr lang="en-US" sz="2400" dirty="0">
              <a:latin typeface="Times New Roman" panose="02020603050405020304" pitchFamily="18" charset="0"/>
              <a:cs typeface="Times New Roman" panose="02020603050405020304" pitchFamily="18" charset="0"/>
            </a:endParaRPr>
          </a:p>
          <a:p>
            <a:pPr algn="just" rtl="0"/>
            <a:r>
              <a:rPr lang="en-US" sz="2400" b="1" dirty="0">
                <a:effectLst/>
                <a:latin typeface="Times New Roman" panose="02020603050405020304" pitchFamily="18" charset="0"/>
                <a:cs typeface="Times New Roman" panose="02020603050405020304" pitchFamily="18" charset="0"/>
              </a:rPr>
              <a:t>Model Development:</a:t>
            </a:r>
          </a:p>
          <a:p>
            <a:pPr algn="just" rtl="0"/>
            <a:r>
              <a:rPr lang="en-US" sz="2400" dirty="0">
                <a:effectLst/>
                <a:latin typeface="Times New Roman" panose="02020603050405020304" pitchFamily="18" charset="0"/>
                <a:cs typeface="Times New Roman" panose="02020603050405020304" pitchFamily="18" charset="0"/>
              </a:rPr>
              <a:t>Develop a variety of machine learning models (e.g., Support Vector Machines, Decision Trees, and Neural Networks) for rumor classification.</a:t>
            </a:r>
            <a:endParaRPr lang="en-US" sz="2400" dirty="0">
              <a:latin typeface="Times New Roman" panose="02020603050405020304" pitchFamily="18" charset="0"/>
              <a:cs typeface="Times New Roman" panose="02020603050405020304" pitchFamily="18" charset="0"/>
            </a:endParaRPr>
          </a:p>
          <a:p>
            <a:pPr algn="just" rtl="0"/>
            <a:r>
              <a:rPr lang="en-US" sz="2400" dirty="0">
                <a:effectLst/>
                <a:latin typeface="Times New Roman" panose="02020603050405020304" pitchFamily="18" charset="0"/>
                <a:cs typeface="Times New Roman" panose="02020603050405020304" pitchFamily="18" charset="0"/>
              </a:rPr>
              <a:t>Split the dataset into training and testing subsets for evaluation.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261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AD354B-4FB4-1E66-355D-88E62E77795C}"/>
              </a:ext>
            </a:extLst>
          </p:cNvPr>
          <p:cNvSpPr txBox="1"/>
          <p:nvPr/>
        </p:nvSpPr>
        <p:spPr>
          <a:xfrm>
            <a:off x="349250" y="611644"/>
            <a:ext cx="13252450" cy="6986528"/>
          </a:xfrm>
          <a:prstGeom prst="rect">
            <a:avLst/>
          </a:prstGeom>
          <a:noFill/>
        </p:spPr>
        <p:txBody>
          <a:bodyPr wrap="square">
            <a:spAutoFit/>
          </a:bodyPr>
          <a:lstStyle/>
          <a:p>
            <a:pPr algn="just" rtl="0"/>
            <a:endParaRPr lang="en-US" sz="2800" b="1" dirty="0">
              <a:effectLst/>
              <a:latin typeface="Times New Roman" panose="02020603050405020304" pitchFamily="18" charset="0"/>
              <a:cs typeface="Times New Roman" panose="02020603050405020304" pitchFamily="18" charset="0"/>
            </a:endParaRPr>
          </a:p>
          <a:p>
            <a:pPr algn="just" rtl="0"/>
            <a:r>
              <a:rPr lang="en-US" sz="2800" b="1" dirty="0">
                <a:effectLst/>
                <a:latin typeface="Times New Roman" panose="02020603050405020304" pitchFamily="18" charset="0"/>
                <a:cs typeface="Times New Roman" panose="02020603050405020304" pitchFamily="18" charset="0"/>
              </a:rPr>
              <a:t>Model Training and Evaluation:</a:t>
            </a:r>
          </a:p>
          <a:p>
            <a:pPr algn="just" rtl="0"/>
            <a:r>
              <a:rPr lang="en-US" sz="2800" dirty="0">
                <a:effectLst/>
                <a:latin typeface="Times New Roman" panose="02020603050405020304" pitchFamily="18" charset="0"/>
                <a:cs typeface="Times New Roman" panose="02020603050405020304" pitchFamily="18" charset="0"/>
              </a:rPr>
              <a:t>Train the models on the training subset while optimizing for performance </a:t>
            </a:r>
          </a:p>
          <a:p>
            <a:pPr algn="just" rtl="0"/>
            <a:r>
              <a:rPr lang="en-US" sz="2800" dirty="0">
                <a:effectLst/>
                <a:latin typeface="Times New Roman" panose="02020603050405020304" pitchFamily="18" charset="0"/>
                <a:cs typeface="Times New Roman" panose="02020603050405020304" pitchFamily="18" charset="0"/>
              </a:rPr>
              <a:t>using metrics such as accuracy, precision, recall, and F1-score.</a:t>
            </a:r>
            <a:endParaRPr lang="en-US" sz="2800" dirty="0">
              <a:latin typeface="Times New Roman" panose="02020603050405020304" pitchFamily="18" charset="0"/>
              <a:cs typeface="Times New Roman" panose="02020603050405020304" pitchFamily="18" charset="0"/>
            </a:endParaRPr>
          </a:p>
          <a:p>
            <a:pPr algn="just" rtl="0"/>
            <a:r>
              <a:rPr lang="en-US" sz="2800" dirty="0">
                <a:effectLst/>
                <a:latin typeface="Times New Roman" panose="02020603050405020304" pitchFamily="18" charset="0"/>
                <a:cs typeface="Times New Roman" panose="02020603050405020304" pitchFamily="18" charset="0"/>
              </a:rPr>
              <a:t>Evaluate model performance on the testing subset to assess generalizability.</a:t>
            </a:r>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Insights Generation:</a:t>
            </a:r>
            <a:endParaRPr lang="en-US" sz="2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Analyze feature importance to understand the characteristics that contribute most significantly to rumor detection, providing valuable insights into misinformation patterns.</a:t>
            </a:r>
          </a:p>
          <a:p>
            <a:pPr algn="just"/>
            <a:r>
              <a:rPr lang="en-US" sz="2800" b="1" dirty="0">
                <a:latin typeface="Times New Roman" panose="02020603050405020304" pitchFamily="18" charset="0"/>
                <a:cs typeface="Times New Roman" panose="02020603050405020304" pitchFamily="18" charset="0"/>
              </a:rPr>
              <a:t>Validation and Testing:</a:t>
            </a:r>
            <a:endParaRPr lang="en-US" sz="2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Conduct user testing to gather feedback on the application’s usability and effectiveness.</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Validate the model using new, unseen tweet data to ensure its reliability in real-world scenarios.</a:t>
            </a:r>
          </a:p>
          <a:p>
            <a:pPr algn="just"/>
            <a:r>
              <a:rPr lang="en-US" sz="2800" b="1" dirty="0">
                <a:latin typeface="Times New Roman" panose="02020603050405020304" pitchFamily="18" charset="0"/>
                <a:cs typeface="Times New Roman" panose="02020603050405020304" pitchFamily="18" charset="0"/>
              </a:rPr>
              <a:t>Documentation and Reporting:</a:t>
            </a:r>
            <a:endParaRPr lang="en-US" sz="2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Document the entire process, including methodologies, findings, and insights.</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Prepare a comprehensive report and presentation to share results with stakeholders and the broader community</a:t>
            </a:r>
            <a:r>
              <a:rPr lang="en-US" dirty="0"/>
              <a:t>.</a:t>
            </a:r>
          </a:p>
        </p:txBody>
      </p:sp>
    </p:spTree>
    <p:extLst>
      <p:ext uri="{BB962C8B-B14F-4D97-AF65-F5344CB8AC3E}">
        <p14:creationId xmlns:p14="http://schemas.microsoft.com/office/powerpoint/2010/main" val="2181846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C2F8274-8A83-5C81-1D5B-AC812DA71F5B}"/>
              </a:ext>
            </a:extLst>
          </p:cNvPr>
          <p:cNvGraphicFramePr>
            <a:graphicFrameLocks noGrp="1"/>
          </p:cNvGraphicFramePr>
          <p:nvPr>
            <p:extLst>
              <p:ext uri="{D42A27DB-BD31-4B8C-83A1-F6EECF244321}">
                <p14:modId xmlns:p14="http://schemas.microsoft.com/office/powerpoint/2010/main" val="2369010513"/>
              </p:ext>
            </p:extLst>
          </p:nvPr>
        </p:nvGraphicFramePr>
        <p:xfrm>
          <a:off x="152401" y="457200"/>
          <a:ext cx="11614484" cy="7353299"/>
        </p:xfrm>
        <a:graphic>
          <a:graphicData uri="http://schemas.openxmlformats.org/drawingml/2006/table">
            <a:tbl>
              <a:tblPr firstRow="1" bandRow="1">
                <a:tableStyleId>{5C22544A-7EE6-4342-B048-85BDC9FD1C3A}</a:tableStyleId>
              </a:tblPr>
              <a:tblGrid>
                <a:gridCol w="2213467">
                  <a:extLst>
                    <a:ext uri="{9D8B030D-6E8A-4147-A177-3AD203B41FA5}">
                      <a16:colId xmlns:a16="http://schemas.microsoft.com/office/drawing/2014/main" val="1659836184"/>
                    </a:ext>
                  </a:extLst>
                </a:gridCol>
                <a:gridCol w="4538851">
                  <a:extLst>
                    <a:ext uri="{9D8B030D-6E8A-4147-A177-3AD203B41FA5}">
                      <a16:colId xmlns:a16="http://schemas.microsoft.com/office/drawing/2014/main" val="1062638048"/>
                    </a:ext>
                  </a:extLst>
                </a:gridCol>
                <a:gridCol w="4862166">
                  <a:extLst>
                    <a:ext uri="{9D8B030D-6E8A-4147-A177-3AD203B41FA5}">
                      <a16:colId xmlns:a16="http://schemas.microsoft.com/office/drawing/2014/main" val="1364266642"/>
                    </a:ext>
                  </a:extLst>
                </a:gridCol>
              </a:tblGrid>
              <a:tr h="809582">
                <a:tc>
                  <a:txBody>
                    <a:bodyPr/>
                    <a:lstStyle/>
                    <a:p>
                      <a:r>
                        <a:rPr lang="en-IN" sz="3200" dirty="0">
                          <a:latin typeface="Times New Roman" panose="02020603050405020304" pitchFamily="18" charset="0"/>
                          <a:cs typeface="Times New Roman" panose="02020603050405020304" pitchFamily="18" charset="0"/>
                        </a:rPr>
                        <a:t>Aspect</a:t>
                      </a:r>
                    </a:p>
                  </a:txBody>
                  <a:tcPr/>
                </a:tc>
                <a:tc>
                  <a:txBody>
                    <a:bodyPr/>
                    <a:lstStyle/>
                    <a:p>
                      <a:r>
                        <a:rPr lang="en-IN" sz="3200" dirty="0">
                          <a:latin typeface="Times New Roman" panose="02020603050405020304" pitchFamily="18" charset="0"/>
                          <a:cs typeface="Times New Roman" panose="02020603050405020304" pitchFamily="18" charset="0"/>
                        </a:rPr>
                        <a:t>Existing Methods</a:t>
                      </a:r>
                    </a:p>
                  </a:txBody>
                  <a:tcPr/>
                </a:tc>
                <a:tc>
                  <a:txBody>
                    <a:bodyPr/>
                    <a:lstStyle/>
                    <a:p>
                      <a:r>
                        <a:rPr lang="en-IN" sz="3200" dirty="0">
                          <a:latin typeface="Times New Roman" panose="02020603050405020304" pitchFamily="18" charset="0"/>
                          <a:cs typeface="Times New Roman" panose="02020603050405020304" pitchFamily="18" charset="0"/>
                        </a:rPr>
                        <a:t>Proposed Method</a:t>
                      </a:r>
                    </a:p>
                  </a:txBody>
                  <a:tcPr/>
                </a:tc>
                <a:extLst>
                  <a:ext uri="{0D108BD9-81ED-4DB2-BD59-A6C34878D82A}">
                    <a16:rowId xmlns:a16="http://schemas.microsoft.com/office/drawing/2014/main" val="2609562360"/>
                  </a:ext>
                </a:extLst>
              </a:tr>
              <a:tr h="2181239">
                <a:tc>
                  <a:txBody>
                    <a:bodyPr/>
                    <a:lstStyle/>
                    <a:p>
                      <a:r>
                        <a:rPr lang="en-IN" sz="2000" dirty="0">
                          <a:latin typeface="Times New Roman" panose="02020603050405020304" pitchFamily="18" charset="0"/>
                          <a:cs typeface="Times New Roman" panose="02020603050405020304" pitchFamily="18" charset="0"/>
                        </a:rPr>
                        <a:t>Data Preprocessing</a:t>
                      </a:r>
                    </a:p>
                  </a:txBody>
                  <a:tcPr/>
                </a:tc>
                <a:tc>
                  <a:txBody>
                    <a:bodyPr/>
                    <a:lstStyle/>
                    <a:p>
                      <a:r>
                        <a:rPr lang="en-US" sz="2000" dirty="0">
                          <a:latin typeface="Times New Roman" panose="02020603050405020304" pitchFamily="18" charset="0"/>
                          <a:cs typeface="Times New Roman" panose="02020603050405020304" pitchFamily="18" charset="0"/>
                        </a:rPr>
                        <a:t>Basic text cleaning techniques, such as removing duplicates or simple noise removal.</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Implement advanced preprocessing techniques, including tokenization, lemmatization, and removal of URLs, special characters, and irrelevant content</a:t>
                      </a:r>
                      <a:r>
                        <a:rPr lang="en-US" dirty="0"/>
                        <a:t>.</a:t>
                      </a:r>
                      <a:endParaRPr lang="en-IN" dirty="0"/>
                    </a:p>
                  </a:txBody>
                  <a:tcPr/>
                </a:tc>
                <a:extLst>
                  <a:ext uri="{0D108BD9-81ED-4DB2-BD59-A6C34878D82A}">
                    <a16:rowId xmlns:a16="http://schemas.microsoft.com/office/drawing/2014/main" val="1225312292"/>
                  </a:ext>
                </a:extLst>
              </a:tr>
              <a:tr h="2181239">
                <a:tc>
                  <a:txBody>
                    <a:bodyPr/>
                    <a:lstStyle/>
                    <a:p>
                      <a:r>
                        <a:rPr lang="en-IN" sz="2000" dirty="0">
                          <a:latin typeface="Times New Roman" panose="02020603050405020304" pitchFamily="18" charset="0"/>
                          <a:cs typeface="Times New Roman" panose="02020603050405020304" pitchFamily="18" charset="0"/>
                        </a:rPr>
                        <a:t>Feature Extraction</a:t>
                      </a:r>
                    </a:p>
                  </a:txBody>
                  <a:tcPr/>
                </a:tc>
                <a:tc>
                  <a:txBody>
                    <a:bodyPr/>
                    <a:lstStyle/>
                    <a:p>
                      <a:r>
                        <a:rPr lang="en-US" sz="2000" dirty="0">
                          <a:latin typeface="Times New Roman" panose="02020603050405020304" pitchFamily="18" charset="0"/>
                          <a:cs typeface="Times New Roman" panose="02020603050405020304" pitchFamily="18" charset="0"/>
                        </a:rPr>
                        <a:t>Typically relies on basic keyword counts or binary features.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Utilize TF-IDF for term importance, incorporate Part-of-Speech (POS) tagging for grammatical analysis, and conduct sentiment analysis using </a:t>
                      </a:r>
                      <a:r>
                        <a:rPr lang="en-US" sz="2000" dirty="0" err="1">
                          <a:latin typeface="Times New Roman" panose="02020603050405020304" pitchFamily="18" charset="0"/>
                          <a:cs typeface="Times New Roman" panose="02020603050405020304" pitchFamily="18" charset="0"/>
                        </a:rPr>
                        <a:t>SentiWordNet</a:t>
                      </a:r>
                      <a:r>
                        <a:rPr lang="en-US" sz="2000" dirty="0">
                          <a:latin typeface="Times New Roman" panose="02020603050405020304" pitchFamily="18" charset="0"/>
                          <a:cs typeface="Times New Roman" panose="02020603050405020304" pitchFamily="18" charset="0"/>
                        </a:rPr>
                        <a:t> and AFINN to create robust feature vectors.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9454616"/>
                  </a:ext>
                </a:extLst>
              </a:tr>
              <a:tr h="2181239">
                <a:tc>
                  <a:txBody>
                    <a:bodyPr/>
                    <a:lstStyle/>
                    <a:p>
                      <a:r>
                        <a:rPr lang="en-IN" sz="1800" dirty="0">
                          <a:latin typeface="Times New Roman" panose="02020603050405020304" pitchFamily="18" charset="0"/>
                          <a:cs typeface="Times New Roman" panose="02020603050405020304" pitchFamily="18" charset="0"/>
                        </a:rPr>
                        <a:t>Insights Generation</a:t>
                      </a:r>
                    </a:p>
                  </a:txBody>
                  <a:tcPr/>
                </a:tc>
                <a:tc>
                  <a:txBody>
                    <a:bodyPr/>
                    <a:lstStyle/>
                    <a:p>
                      <a:r>
                        <a:rPr lang="en-US" dirty="0">
                          <a:latin typeface="Times New Roman" panose="02020603050405020304" pitchFamily="18" charset="0"/>
                          <a:cs typeface="Times New Roman" panose="02020603050405020304" pitchFamily="18" charset="0"/>
                        </a:rPr>
                        <a:t>Minimal focus on understanding the underlying patterns of rumors.</a:t>
                      </a:r>
                      <a:endParaRPr lang="en-IN"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Analyze feature importance to derive insights into the characteristics and patterns of rumors, informing future strategies for combating misinformation.</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00319129"/>
                  </a:ext>
                </a:extLst>
              </a:tr>
            </a:tbl>
          </a:graphicData>
        </a:graphic>
      </p:graphicFrame>
    </p:spTree>
    <p:extLst>
      <p:ext uri="{BB962C8B-B14F-4D97-AF65-F5344CB8AC3E}">
        <p14:creationId xmlns:p14="http://schemas.microsoft.com/office/powerpoint/2010/main" val="1249502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6E6B92-0D48-28EF-43DA-2468FE98A5D0}"/>
              </a:ext>
            </a:extLst>
          </p:cNvPr>
          <p:cNvSpPr txBox="1"/>
          <p:nvPr/>
        </p:nvSpPr>
        <p:spPr>
          <a:xfrm>
            <a:off x="4620126" y="3250168"/>
            <a:ext cx="9156032" cy="1169551"/>
          </a:xfrm>
          <a:prstGeom prst="rect">
            <a:avLst/>
          </a:prstGeom>
          <a:noFill/>
        </p:spPr>
        <p:txBody>
          <a:bodyPr wrap="square">
            <a:spAutoFit/>
          </a:bodyPr>
          <a:lstStyle/>
          <a:p>
            <a:r>
              <a:rPr lang="en-IN" sz="7000" dirty="0">
                <a:latin typeface="Algerian" panose="04020705040A02060702" pitchFamily="82" charset="0"/>
                <a:cs typeface="Times New Roman" panose="02020603050405020304" pitchFamily="18" charset="0"/>
              </a:rPr>
              <a:t>THANK YOU</a:t>
            </a:r>
          </a:p>
        </p:txBody>
      </p:sp>
    </p:spTree>
    <p:extLst>
      <p:ext uri="{BB962C8B-B14F-4D97-AF65-F5344CB8AC3E}">
        <p14:creationId xmlns:p14="http://schemas.microsoft.com/office/powerpoint/2010/main" val="164227373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872</Words>
  <Application>Microsoft Office PowerPoint</Application>
  <PresentationFormat>Custom</PresentationFormat>
  <Paragraphs>83</Paragraphs>
  <Slides>9</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9</vt:i4>
      </vt:variant>
    </vt:vector>
  </HeadingPairs>
  <TitlesOfParts>
    <vt:vector size="21" baseType="lpstr">
      <vt:lpstr>Calibri</vt:lpstr>
      <vt:lpstr>Nobile</vt:lpstr>
      <vt:lpstr>Times New Roman</vt:lpstr>
      <vt:lpstr>Fraunces Extra Bold</vt:lpstr>
      <vt:lpstr>Algerian</vt:lpstr>
      <vt:lpstr>Wingdings</vt:lpstr>
      <vt:lpstr>Calibri Light</vt:lpstr>
      <vt:lpstr>Arial</vt:lpstr>
      <vt:lpstr>Wingdings 3</vt:lpstr>
      <vt:lpstr>Trebuchet MS</vt:lpstr>
      <vt:lpstr>Custom Design</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vivek varma</cp:lastModifiedBy>
  <cp:revision>7</cp:revision>
  <dcterms:created xsi:type="dcterms:W3CDTF">2024-10-17T11:32:46Z</dcterms:created>
  <dcterms:modified xsi:type="dcterms:W3CDTF">2024-10-18T10:17:37Z</dcterms:modified>
</cp:coreProperties>
</file>