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1"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9572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2450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9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04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61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04613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252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25414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21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4106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9558C-0175-48B0-BE62-68ED87492B08}"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27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9558C-0175-48B0-BE62-68ED87492B08}" type="datetimeFigureOut">
              <a:rPr lang="en-IN" smtClean="0"/>
              <a:t>15-09-2020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7536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9558C-0175-48B0-BE62-68ED87492B08}" type="datetimeFigureOut">
              <a:rPr lang="en-IN" smtClean="0"/>
              <a:t>15-09-2020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108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558C-0175-48B0-BE62-68ED87492B08}" type="datetimeFigureOut">
              <a:rPr lang="en-IN" smtClean="0"/>
              <a:t>15-09-2020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871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9558C-0175-48B0-BE62-68ED87492B08}"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82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
        <p:nvSpPr>
          <p:cNvPr id="5" name="Date Placeholder 4"/>
          <p:cNvSpPr>
            <a:spLocks noGrp="1"/>
          </p:cNvSpPr>
          <p:nvPr>
            <p:ph type="dt" sz="half" idx="10"/>
          </p:nvPr>
        </p:nvSpPr>
        <p:spPr/>
        <p:txBody>
          <a:bodyPr/>
          <a:lstStyle/>
          <a:p>
            <a:fld id="{8F99558C-0175-48B0-BE62-68ED87492B08}" type="datetimeFigureOut">
              <a:rPr lang="en-IN" smtClean="0"/>
              <a:t>15-09-2020</a:t>
            </a:fld>
            <a:endParaRPr lang="en-IN"/>
          </a:p>
        </p:txBody>
      </p:sp>
    </p:spTree>
    <p:extLst>
      <p:ext uri="{BB962C8B-B14F-4D97-AF65-F5344CB8AC3E}">
        <p14:creationId xmlns:p14="http://schemas.microsoft.com/office/powerpoint/2010/main" val="9794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9558C-0175-48B0-BE62-68ED87492B08}" type="datetimeFigureOut">
              <a:rPr lang="en-IN" smtClean="0"/>
              <a:t>15-09-2020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8E517-5204-406A-8C61-493BF1AFBBEA}" type="slidenum">
              <a:rPr lang="en-IN" smtClean="0"/>
              <a:t>‹#›</a:t>
            </a:fld>
            <a:endParaRPr lang="en-IN"/>
          </a:p>
        </p:txBody>
      </p:sp>
    </p:spTree>
    <p:extLst>
      <p:ext uri="{BB962C8B-B14F-4D97-AF65-F5344CB8AC3E}">
        <p14:creationId xmlns:p14="http://schemas.microsoft.com/office/powerpoint/2010/main" val="40096844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ED3E-C2F9-4D4A-AA06-01780807256D}"/>
              </a:ext>
            </a:extLst>
          </p:cNvPr>
          <p:cNvSpPr>
            <a:spLocks noGrp="1"/>
          </p:cNvSpPr>
          <p:nvPr>
            <p:ph type="ctrTitle"/>
          </p:nvPr>
        </p:nvSpPr>
        <p:spPr>
          <a:xfrm>
            <a:off x="1857029" y="1076101"/>
            <a:ext cx="8689976" cy="4874756"/>
          </a:xfrm>
        </p:spPr>
        <p:txBody>
          <a:bodyPr>
            <a:normAutofit/>
          </a:bodyPr>
          <a:lstStyle/>
          <a:p>
            <a:pPr algn="ctr">
              <a:spcBef>
                <a:spcPts val="1000"/>
              </a:spcBef>
              <a:spcAft>
                <a:spcPts val="1000"/>
              </a:spcAft>
            </a:pPr>
            <a:r>
              <a:rPr lang="en-IN" sz="2400" u="sng" dirty="0">
                <a:latin typeface="Arial Black" panose="020B0A04020102020204" pitchFamily="34" charset="0"/>
                <a:cs typeface="Microsoft Uighur" panose="02000000000000000000" pitchFamily="2" charset="-78"/>
              </a:rPr>
              <a:t>TITLE</a:t>
            </a:r>
            <a:br>
              <a:rPr lang="en-IN" sz="2400" dirty="0">
                <a:latin typeface="Arial Black" panose="020B0A040201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E-commerce shopping Website</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2400" u="sng" dirty="0">
                <a:latin typeface="Arial Black" panose="020B0A04020102020204" pitchFamily="34" charset="0"/>
                <a:ea typeface="Microsoft Himalaya" panose="01010100010101010101" pitchFamily="2" charset="0"/>
                <a:cs typeface="Microsoft Uighur" panose="02000000000000000000" pitchFamily="2" charset="-78"/>
              </a:rPr>
              <a:t>NAME</a:t>
            </a:r>
            <a:br>
              <a:rPr lang="en-IN" sz="4400" dirty="0">
                <a:latin typeface="Century Gothic" panose="020B0502020202020204" pitchFamily="34" charset="0"/>
                <a:cs typeface="Arial" panose="020B06040202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agwiscart.com</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DEVELOPED BY</a:t>
            </a:r>
            <a:br>
              <a:rPr lang="en-IN" sz="2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vivek patel</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Priya patel</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PRN NO</a:t>
            </a:r>
            <a:br>
              <a:rPr lang="en-IN" sz="4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2016095900000475</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2016095900000606</a:t>
            </a:r>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418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946762402"/>
              </p:ext>
            </p:extLst>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endParaRPr lang="en-IN" dirty="0"/>
                    </a:p>
                  </a:txBody>
                  <a:tcPr/>
                </a:tc>
                <a:tc>
                  <a:txBody>
                    <a:bodyPr/>
                    <a:lstStyle/>
                    <a:p>
                      <a:pPr algn="r"/>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195244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CE48-442A-404D-9028-90209A971454}"/>
              </a:ext>
            </a:extLst>
          </p:cNvPr>
          <p:cNvSpPr>
            <a:spLocks noGrp="1"/>
          </p:cNvSpPr>
          <p:nvPr>
            <p:ph type="ctrTitle"/>
          </p:nvPr>
        </p:nvSpPr>
        <p:spPr>
          <a:xfrm>
            <a:off x="2226365" y="0"/>
            <a:ext cx="4450212" cy="689113"/>
          </a:xfrm>
        </p:spPr>
        <p:txBody>
          <a:bodyPr/>
          <a:lstStyle/>
          <a:p>
            <a:pPr algn="ctr"/>
            <a:r>
              <a:rPr lang="en-IN" sz="4000" u="sng" dirty="0"/>
              <a:t>E-R DIAGRAM</a:t>
            </a:r>
          </a:p>
        </p:txBody>
      </p:sp>
      <p:sp>
        <p:nvSpPr>
          <p:cNvPr id="11" name="Rectangle 10">
            <a:extLst>
              <a:ext uri="{FF2B5EF4-FFF2-40B4-BE49-F238E27FC236}">
                <a16:creationId xmlns:a16="http://schemas.microsoft.com/office/drawing/2014/main" id="{6CA13970-1BD2-4865-848E-CDC34BC2959C}"/>
              </a:ext>
            </a:extLst>
          </p:cNvPr>
          <p:cNvSpPr/>
          <p:nvPr/>
        </p:nvSpPr>
        <p:spPr>
          <a:xfrm>
            <a:off x="1205948" y="5102016"/>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Auth_user</a:t>
            </a:r>
            <a:endParaRPr lang="en-IN" dirty="0">
              <a:ln w="0"/>
              <a:solidFill>
                <a:schemeClr val="tx1"/>
              </a:solidFill>
              <a:effectLst>
                <a:outerShdw blurRad="38100" dist="19050" dir="2700000" algn="tl" rotWithShape="0">
                  <a:schemeClr val="dk1">
                    <a:alpha val="40000"/>
                  </a:schemeClr>
                </a:outerShdw>
              </a:effectLst>
            </a:endParaRPr>
          </a:p>
        </p:txBody>
      </p:sp>
      <p:sp>
        <p:nvSpPr>
          <p:cNvPr id="51" name="Rectangle 50">
            <a:extLst>
              <a:ext uri="{FF2B5EF4-FFF2-40B4-BE49-F238E27FC236}">
                <a16:creationId xmlns:a16="http://schemas.microsoft.com/office/drawing/2014/main" id="{D50E824F-E088-4D34-A970-B354CD893479}"/>
              </a:ext>
            </a:extLst>
          </p:cNvPr>
          <p:cNvSpPr/>
          <p:nvPr/>
        </p:nvSpPr>
        <p:spPr>
          <a:xfrm>
            <a:off x="3722602" y="3429000"/>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Carts</a:t>
            </a:r>
          </a:p>
        </p:txBody>
      </p:sp>
      <p:sp>
        <p:nvSpPr>
          <p:cNvPr id="53" name="Rectangle 52">
            <a:extLst>
              <a:ext uri="{FF2B5EF4-FFF2-40B4-BE49-F238E27FC236}">
                <a16:creationId xmlns:a16="http://schemas.microsoft.com/office/drawing/2014/main" id="{15C3EF19-61D8-4406-9693-507ED57C7EF3}"/>
              </a:ext>
            </a:extLst>
          </p:cNvPr>
          <p:cNvSpPr/>
          <p:nvPr/>
        </p:nvSpPr>
        <p:spPr>
          <a:xfrm>
            <a:off x="7129668" y="5102017"/>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orders</a:t>
            </a:r>
          </a:p>
        </p:txBody>
      </p:sp>
      <p:sp>
        <p:nvSpPr>
          <p:cNvPr id="55" name="Rectangle 54">
            <a:extLst>
              <a:ext uri="{FF2B5EF4-FFF2-40B4-BE49-F238E27FC236}">
                <a16:creationId xmlns:a16="http://schemas.microsoft.com/office/drawing/2014/main" id="{C8E30DC8-E9F5-46A7-9DCB-B4335ABBE2AC}"/>
              </a:ext>
            </a:extLst>
          </p:cNvPr>
          <p:cNvSpPr/>
          <p:nvPr/>
        </p:nvSpPr>
        <p:spPr>
          <a:xfrm>
            <a:off x="1205948" y="1522345"/>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products</a:t>
            </a:r>
          </a:p>
        </p:txBody>
      </p:sp>
      <p:sp>
        <p:nvSpPr>
          <p:cNvPr id="57" name="Rectangle 56">
            <a:extLst>
              <a:ext uri="{FF2B5EF4-FFF2-40B4-BE49-F238E27FC236}">
                <a16:creationId xmlns:a16="http://schemas.microsoft.com/office/drawing/2014/main" id="{4657FD2A-9AB9-4713-9876-4C2F76BDA942}"/>
              </a:ext>
            </a:extLst>
          </p:cNvPr>
          <p:cNvSpPr/>
          <p:nvPr/>
        </p:nvSpPr>
        <p:spPr>
          <a:xfrm>
            <a:off x="7129668" y="1537388"/>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Cart_items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9" name="Straight Connector 58">
            <a:extLst>
              <a:ext uri="{FF2B5EF4-FFF2-40B4-BE49-F238E27FC236}">
                <a16:creationId xmlns:a16="http://schemas.microsoft.com/office/drawing/2014/main" id="{8B95A12A-F77C-4D2F-B380-E38343354A13}"/>
              </a:ext>
            </a:extLst>
          </p:cNvPr>
          <p:cNvCxnSpPr/>
          <p:nvPr/>
        </p:nvCxnSpPr>
        <p:spPr>
          <a:xfrm flipH="1">
            <a:off x="5180339" y="1974573"/>
            <a:ext cx="1949329" cy="1454427"/>
          </a:xfrm>
          <a:prstGeom prst="line">
            <a:avLst/>
          </a:prstGeom>
        </p:spPr>
        <p:style>
          <a:lnRef idx="1">
            <a:schemeClr val="dk1"/>
          </a:lnRef>
          <a:fillRef idx="0">
            <a:schemeClr val="dk1"/>
          </a:fillRef>
          <a:effectRef idx="0">
            <a:schemeClr val="dk1"/>
          </a:effectRef>
          <a:fontRef idx="minor">
            <a:schemeClr val="tx1"/>
          </a:fontRef>
        </p:style>
      </p:cxnSp>
      <p:sp>
        <p:nvSpPr>
          <p:cNvPr id="60" name="Flowchart: Decision 59">
            <a:extLst>
              <a:ext uri="{FF2B5EF4-FFF2-40B4-BE49-F238E27FC236}">
                <a16:creationId xmlns:a16="http://schemas.microsoft.com/office/drawing/2014/main" id="{485A4F6A-9468-4427-B902-185174A719C2}"/>
              </a:ext>
            </a:extLst>
          </p:cNvPr>
          <p:cNvSpPr/>
          <p:nvPr/>
        </p:nvSpPr>
        <p:spPr>
          <a:xfrm rot="19418446">
            <a:off x="5426134" y="2357229"/>
            <a:ext cx="1457737" cy="6891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61" name="TextBox 60">
            <a:extLst>
              <a:ext uri="{FF2B5EF4-FFF2-40B4-BE49-F238E27FC236}">
                <a16:creationId xmlns:a16="http://schemas.microsoft.com/office/drawing/2014/main" id="{C015BEE7-EB86-4001-896F-A7DA82194432}"/>
              </a:ext>
            </a:extLst>
          </p:cNvPr>
          <p:cNvSpPr txBox="1"/>
          <p:nvPr/>
        </p:nvSpPr>
        <p:spPr>
          <a:xfrm>
            <a:off x="5027939" y="3076847"/>
            <a:ext cx="301431" cy="369332"/>
          </a:xfrm>
          <a:prstGeom prst="rect">
            <a:avLst/>
          </a:prstGeom>
          <a:noFill/>
        </p:spPr>
        <p:txBody>
          <a:bodyPr wrap="square" rtlCol="0">
            <a:spAutoFit/>
          </a:bodyPr>
          <a:lstStyle/>
          <a:p>
            <a:r>
              <a:rPr lang="en-IN" dirty="0"/>
              <a:t>1</a:t>
            </a:r>
          </a:p>
        </p:txBody>
      </p:sp>
      <p:sp>
        <p:nvSpPr>
          <p:cNvPr id="63" name="TextBox 62">
            <a:extLst>
              <a:ext uri="{FF2B5EF4-FFF2-40B4-BE49-F238E27FC236}">
                <a16:creationId xmlns:a16="http://schemas.microsoft.com/office/drawing/2014/main" id="{F54DF3CB-7ECE-418B-8B00-5EEB7857C551}"/>
              </a:ext>
            </a:extLst>
          </p:cNvPr>
          <p:cNvSpPr txBox="1"/>
          <p:nvPr/>
        </p:nvSpPr>
        <p:spPr>
          <a:xfrm>
            <a:off x="6857368" y="1748566"/>
            <a:ext cx="301431" cy="369332"/>
          </a:xfrm>
          <a:prstGeom prst="rect">
            <a:avLst/>
          </a:prstGeom>
          <a:noFill/>
        </p:spPr>
        <p:txBody>
          <a:bodyPr wrap="square" rtlCol="0">
            <a:spAutoFit/>
          </a:bodyPr>
          <a:lstStyle/>
          <a:p>
            <a:r>
              <a:rPr lang="en-IN" dirty="0"/>
              <a:t>m</a:t>
            </a:r>
          </a:p>
        </p:txBody>
      </p:sp>
      <p:cxnSp>
        <p:nvCxnSpPr>
          <p:cNvPr id="67" name="Straight Connector 66">
            <a:extLst>
              <a:ext uri="{FF2B5EF4-FFF2-40B4-BE49-F238E27FC236}">
                <a16:creationId xmlns:a16="http://schemas.microsoft.com/office/drawing/2014/main" id="{0713BB13-C7A8-42B6-84D0-22CD40D642BF}"/>
              </a:ext>
            </a:extLst>
          </p:cNvPr>
          <p:cNvCxnSpPr>
            <a:stCxn id="55" idx="3"/>
          </p:cNvCxnSpPr>
          <p:nvPr/>
        </p:nvCxnSpPr>
        <p:spPr>
          <a:xfrm>
            <a:off x="2663685" y="1740938"/>
            <a:ext cx="4465983" cy="15042"/>
          </a:xfrm>
          <a:prstGeom prst="line">
            <a:avLst/>
          </a:prstGeom>
        </p:spPr>
        <p:style>
          <a:lnRef idx="1">
            <a:schemeClr val="dk1"/>
          </a:lnRef>
          <a:fillRef idx="0">
            <a:schemeClr val="dk1"/>
          </a:fillRef>
          <a:effectRef idx="0">
            <a:schemeClr val="dk1"/>
          </a:effectRef>
          <a:fontRef idx="minor">
            <a:schemeClr val="tx1"/>
          </a:fontRef>
        </p:style>
      </p:cxnSp>
      <p:sp>
        <p:nvSpPr>
          <p:cNvPr id="68" name="Flowchart: Decision 67">
            <a:extLst>
              <a:ext uri="{FF2B5EF4-FFF2-40B4-BE49-F238E27FC236}">
                <a16:creationId xmlns:a16="http://schemas.microsoft.com/office/drawing/2014/main" id="{B1B78740-0EE0-40B9-B94A-1AE1D9E41C6A}"/>
              </a:ext>
            </a:extLst>
          </p:cNvPr>
          <p:cNvSpPr/>
          <p:nvPr/>
        </p:nvSpPr>
        <p:spPr>
          <a:xfrm>
            <a:off x="4002157" y="1537388"/>
            <a:ext cx="1457737" cy="4045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0" name="TextBox 69">
            <a:extLst>
              <a:ext uri="{FF2B5EF4-FFF2-40B4-BE49-F238E27FC236}">
                <a16:creationId xmlns:a16="http://schemas.microsoft.com/office/drawing/2014/main" id="{A1E47617-C324-46CE-AAFF-6B5C0E1ECEA6}"/>
              </a:ext>
            </a:extLst>
          </p:cNvPr>
          <p:cNvSpPr txBox="1"/>
          <p:nvPr/>
        </p:nvSpPr>
        <p:spPr>
          <a:xfrm>
            <a:off x="2631184" y="1396594"/>
            <a:ext cx="301431" cy="369332"/>
          </a:xfrm>
          <a:prstGeom prst="rect">
            <a:avLst/>
          </a:prstGeom>
          <a:noFill/>
        </p:spPr>
        <p:txBody>
          <a:bodyPr wrap="square" rtlCol="0">
            <a:spAutoFit/>
          </a:bodyPr>
          <a:lstStyle/>
          <a:p>
            <a:r>
              <a:rPr lang="en-IN" dirty="0"/>
              <a:t>m</a:t>
            </a:r>
          </a:p>
        </p:txBody>
      </p:sp>
      <p:sp>
        <p:nvSpPr>
          <p:cNvPr id="72" name="TextBox 71">
            <a:extLst>
              <a:ext uri="{FF2B5EF4-FFF2-40B4-BE49-F238E27FC236}">
                <a16:creationId xmlns:a16="http://schemas.microsoft.com/office/drawing/2014/main" id="{5433C35F-C854-4A88-BB5E-E0BB0C1733D0}"/>
              </a:ext>
            </a:extLst>
          </p:cNvPr>
          <p:cNvSpPr txBox="1"/>
          <p:nvPr/>
        </p:nvSpPr>
        <p:spPr>
          <a:xfrm>
            <a:off x="6795526" y="1444487"/>
            <a:ext cx="267884" cy="376149"/>
          </a:xfrm>
          <a:prstGeom prst="rect">
            <a:avLst/>
          </a:prstGeom>
          <a:noFill/>
        </p:spPr>
        <p:txBody>
          <a:bodyPr wrap="square" rtlCol="0">
            <a:spAutoFit/>
          </a:bodyPr>
          <a:lstStyle/>
          <a:p>
            <a:r>
              <a:rPr lang="en-IN" dirty="0"/>
              <a:t>m</a:t>
            </a:r>
          </a:p>
        </p:txBody>
      </p:sp>
      <p:cxnSp>
        <p:nvCxnSpPr>
          <p:cNvPr id="74" name="Straight Connector 73">
            <a:extLst>
              <a:ext uri="{FF2B5EF4-FFF2-40B4-BE49-F238E27FC236}">
                <a16:creationId xmlns:a16="http://schemas.microsoft.com/office/drawing/2014/main" id="{CBCE4471-D41B-4D66-89B0-710EC836E5A5}"/>
              </a:ext>
            </a:extLst>
          </p:cNvPr>
          <p:cNvCxnSpPr/>
          <p:nvPr/>
        </p:nvCxnSpPr>
        <p:spPr>
          <a:xfrm>
            <a:off x="5213048" y="3866185"/>
            <a:ext cx="1945751" cy="1235831"/>
          </a:xfrm>
          <a:prstGeom prst="line">
            <a:avLst/>
          </a:prstGeom>
        </p:spPr>
        <p:style>
          <a:lnRef idx="1">
            <a:schemeClr val="dk1"/>
          </a:lnRef>
          <a:fillRef idx="0">
            <a:schemeClr val="dk1"/>
          </a:fillRef>
          <a:effectRef idx="0">
            <a:schemeClr val="dk1"/>
          </a:effectRef>
          <a:fontRef idx="minor">
            <a:schemeClr val="tx1"/>
          </a:fontRef>
        </p:style>
      </p:cxnSp>
      <p:sp>
        <p:nvSpPr>
          <p:cNvPr id="75" name="Flowchart: Decision 74">
            <a:extLst>
              <a:ext uri="{FF2B5EF4-FFF2-40B4-BE49-F238E27FC236}">
                <a16:creationId xmlns:a16="http://schemas.microsoft.com/office/drawing/2014/main" id="{FC59EF33-6C51-4477-BDF7-ECE0E3BE13D2}"/>
              </a:ext>
            </a:extLst>
          </p:cNvPr>
          <p:cNvSpPr/>
          <p:nvPr/>
        </p:nvSpPr>
        <p:spPr>
          <a:xfrm rot="1850887">
            <a:off x="5710245" y="4340044"/>
            <a:ext cx="1194798" cy="4903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7" name="TextBox 76">
            <a:extLst>
              <a:ext uri="{FF2B5EF4-FFF2-40B4-BE49-F238E27FC236}">
                <a16:creationId xmlns:a16="http://schemas.microsoft.com/office/drawing/2014/main" id="{0AC8FF0B-3B14-4B15-8809-85B079BA921B}"/>
              </a:ext>
            </a:extLst>
          </p:cNvPr>
          <p:cNvSpPr txBox="1"/>
          <p:nvPr/>
        </p:nvSpPr>
        <p:spPr>
          <a:xfrm>
            <a:off x="5121336" y="3586181"/>
            <a:ext cx="301431" cy="369332"/>
          </a:xfrm>
          <a:prstGeom prst="rect">
            <a:avLst/>
          </a:prstGeom>
          <a:noFill/>
        </p:spPr>
        <p:txBody>
          <a:bodyPr wrap="square" rtlCol="0">
            <a:spAutoFit/>
          </a:bodyPr>
          <a:lstStyle/>
          <a:p>
            <a:r>
              <a:rPr lang="en-IN" dirty="0"/>
              <a:t>1</a:t>
            </a:r>
          </a:p>
        </p:txBody>
      </p:sp>
      <p:sp>
        <p:nvSpPr>
          <p:cNvPr id="79" name="TextBox 78">
            <a:extLst>
              <a:ext uri="{FF2B5EF4-FFF2-40B4-BE49-F238E27FC236}">
                <a16:creationId xmlns:a16="http://schemas.microsoft.com/office/drawing/2014/main" id="{AF4EE1B2-23CC-4166-92AA-F1AF6EB7BB68}"/>
              </a:ext>
            </a:extLst>
          </p:cNvPr>
          <p:cNvSpPr txBox="1"/>
          <p:nvPr/>
        </p:nvSpPr>
        <p:spPr>
          <a:xfrm>
            <a:off x="6982629" y="4789506"/>
            <a:ext cx="267884" cy="376149"/>
          </a:xfrm>
          <a:prstGeom prst="rect">
            <a:avLst/>
          </a:prstGeom>
          <a:noFill/>
        </p:spPr>
        <p:txBody>
          <a:bodyPr wrap="square" rtlCol="0">
            <a:spAutoFit/>
          </a:bodyPr>
          <a:lstStyle/>
          <a:p>
            <a:r>
              <a:rPr lang="en-IN" dirty="0"/>
              <a:t>m</a:t>
            </a:r>
          </a:p>
        </p:txBody>
      </p:sp>
      <p:cxnSp>
        <p:nvCxnSpPr>
          <p:cNvPr id="4" name="Straight Connector 3">
            <a:extLst>
              <a:ext uri="{FF2B5EF4-FFF2-40B4-BE49-F238E27FC236}">
                <a16:creationId xmlns:a16="http://schemas.microsoft.com/office/drawing/2014/main" id="{C8F3D046-D1A1-4086-B82E-BB84459AB302}"/>
              </a:ext>
            </a:extLst>
          </p:cNvPr>
          <p:cNvCxnSpPr>
            <a:cxnSpLocks/>
          </p:cNvCxnSpPr>
          <p:nvPr/>
        </p:nvCxnSpPr>
        <p:spPr>
          <a:xfrm>
            <a:off x="2663685" y="1941901"/>
            <a:ext cx="1058917" cy="1487099"/>
          </a:xfrm>
          <a:prstGeom prst="line">
            <a:avLst/>
          </a:prstGeom>
        </p:spPr>
        <p:style>
          <a:lnRef idx="1">
            <a:schemeClr val="dk1"/>
          </a:lnRef>
          <a:fillRef idx="0">
            <a:schemeClr val="dk1"/>
          </a:fillRef>
          <a:effectRef idx="0">
            <a:schemeClr val="dk1"/>
          </a:effectRef>
          <a:fontRef idx="minor">
            <a:schemeClr val="tx1"/>
          </a:fontRef>
        </p:style>
      </p:cxnSp>
      <p:sp>
        <p:nvSpPr>
          <p:cNvPr id="6" name="Diamond 5">
            <a:extLst>
              <a:ext uri="{FF2B5EF4-FFF2-40B4-BE49-F238E27FC236}">
                <a16:creationId xmlns:a16="http://schemas.microsoft.com/office/drawing/2014/main" id="{69E745BF-617B-4230-802F-947B8D208419}"/>
              </a:ext>
            </a:extLst>
          </p:cNvPr>
          <p:cNvSpPr/>
          <p:nvPr/>
        </p:nvSpPr>
        <p:spPr>
          <a:xfrm rot="3245102">
            <a:off x="2620473" y="2373602"/>
            <a:ext cx="1071108" cy="6246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 name="TextBox 6">
            <a:extLst>
              <a:ext uri="{FF2B5EF4-FFF2-40B4-BE49-F238E27FC236}">
                <a16:creationId xmlns:a16="http://schemas.microsoft.com/office/drawing/2014/main" id="{0827945A-E092-4B35-A5A9-8053A16F3157}"/>
              </a:ext>
            </a:extLst>
          </p:cNvPr>
          <p:cNvSpPr txBox="1"/>
          <p:nvPr/>
        </p:nvSpPr>
        <p:spPr>
          <a:xfrm>
            <a:off x="3620476" y="3155006"/>
            <a:ext cx="301431"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C5F5945-AF4F-4ED4-9B92-249DBEF8A0E7}"/>
              </a:ext>
            </a:extLst>
          </p:cNvPr>
          <p:cNvSpPr txBox="1"/>
          <p:nvPr/>
        </p:nvSpPr>
        <p:spPr>
          <a:xfrm>
            <a:off x="2627816" y="1789769"/>
            <a:ext cx="301431" cy="369332"/>
          </a:xfrm>
          <a:prstGeom prst="rect">
            <a:avLst/>
          </a:prstGeom>
          <a:noFill/>
        </p:spPr>
        <p:txBody>
          <a:bodyPr wrap="square" rtlCol="0">
            <a:spAutoFit/>
          </a:bodyPr>
          <a:lstStyle/>
          <a:p>
            <a:r>
              <a:rPr lang="en-IN" dirty="0"/>
              <a:t>m</a:t>
            </a:r>
          </a:p>
        </p:txBody>
      </p:sp>
      <p:cxnSp>
        <p:nvCxnSpPr>
          <p:cNvPr id="10" name="Straight Connector 9">
            <a:extLst>
              <a:ext uri="{FF2B5EF4-FFF2-40B4-BE49-F238E27FC236}">
                <a16:creationId xmlns:a16="http://schemas.microsoft.com/office/drawing/2014/main" id="{DBDF8E6A-03D9-4140-980B-C3083CA1AD21}"/>
              </a:ext>
            </a:extLst>
          </p:cNvPr>
          <p:cNvCxnSpPr/>
          <p:nvPr/>
        </p:nvCxnSpPr>
        <p:spPr>
          <a:xfrm flipV="1">
            <a:off x="2663685" y="3866185"/>
            <a:ext cx="1058917" cy="1235831"/>
          </a:xfrm>
          <a:prstGeom prst="line">
            <a:avLst/>
          </a:prstGeom>
        </p:spPr>
        <p:style>
          <a:lnRef idx="1">
            <a:schemeClr val="dk1"/>
          </a:lnRef>
          <a:fillRef idx="0">
            <a:schemeClr val="dk1"/>
          </a:fillRef>
          <a:effectRef idx="0">
            <a:schemeClr val="dk1"/>
          </a:effectRef>
          <a:fontRef idx="minor">
            <a:schemeClr val="tx1"/>
          </a:fontRef>
        </p:style>
      </p:cxnSp>
      <p:sp>
        <p:nvSpPr>
          <p:cNvPr id="12" name="Diamond 11">
            <a:extLst>
              <a:ext uri="{FF2B5EF4-FFF2-40B4-BE49-F238E27FC236}">
                <a16:creationId xmlns:a16="http://schemas.microsoft.com/office/drawing/2014/main" id="{ED20A460-C90D-44BF-A5A3-C66B3A0DC21B}"/>
              </a:ext>
            </a:extLst>
          </p:cNvPr>
          <p:cNvSpPr/>
          <p:nvPr/>
        </p:nvSpPr>
        <p:spPr>
          <a:xfrm rot="7831238">
            <a:off x="2701368" y="4135678"/>
            <a:ext cx="1100095" cy="6123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3" name="TextBox 12">
            <a:extLst>
              <a:ext uri="{FF2B5EF4-FFF2-40B4-BE49-F238E27FC236}">
                <a16:creationId xmlns:a16="http://schemas.microsoft.com/office/drawing/2014/main" id="{D0055F1F-F222-49E1-88D0-2CE3F8C15DD3}"/>
              </a:ext>
            </a:extLst>
          </p:cNvPr>
          <p:cNvSpPr txBox="1"/>
          <p:nvPr/>
        </p:nvSpPr>
        <p:spPr>
          <a:xfrm>
            <a:off x="3508436" y="3586181"/>
            <a:ext cx="301431" cy="369332"/>
          </a:xfrm>
          <a:prstGeom prst="rect">
            <a:avLst/>
          </a:prstGeom>
          <a:noFill/>
        </p:spPr>
        <p:txBody>
          <a:bodyPr wrap="square" rtlCol="0">
            <a:spAutoFit/>
          </a:bodyPr>
          <a:lstStyle/>
          <a:p>
            <a:r>
              <a:rPr lang="en-IN" dirty="0"/>
              <a:t>1</a:t>
            </a:r>
          </a:p>
        </p:txBody>
      </p:sp>
      <p:cxnSp>
        <p:nvCxnSpPr>
          <p:cNvPr id="15" name="Straight Connector 14">
            <a:extLst>
              <a:ext uri="{FF2B5EF4-FFF2-40B4-BE49-F238E27FC236}">
                <a16:creationId xmlns:a16="http://schemas.microsoft.com/office/drawing/2014/main" id="{42CE0FD6-107C-4D35-84BE-4567C51C1B77}"/>
              </a:ext>
            </a:extLst>
          </p:cNvPr>
          <p:cNvCxnSpPr>
            <a:stCxn id="11" idx="3"/>
            <a:endCxn id="53" idx="1"/>
          </p:cNvCxnSpPr>
          <p:nvPr/>
        </p:nvCxnSpPr>
        <p:spPr>
          <a:xfrm>
            <a:off x="2663685" y="5320609"/>
            <a:ext cx="4465983" cy="1"/>
          </a:xfrm>
          <a:prstGeom prst="line">
            <a:avLst/>
          </a:prstGeom>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A56E5755-A934-4912-A743-29AAFB0E2695}"/>
              </a:ext>
            </a:extLst>
          </p:cNvPr>
          <p:cNvSpPr/>
          <p:nvPr/>
        </p:nvSpPr>
        <p:spPr>
          <a:xfrm>
            <a:off x="4024508" y="5105876"/>
            <a:ext cx="1207215"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7" name="TextBox 16">
            <a:extLst>
              <a:ext uri="{FF2B5EF4-FFF2-40B4-BE49-F238E27FC236}">
                <a16:creationId xmlns:a16="http://schemas.microsoft.com/office/drawing/2014/main" id="{A18368A3-0658-4953-8826-472D46019362}"/>
              </a:ext>
            </a:extLst>
          </p:cNvPr>
          <p:cNvSpPr txBox="1"/>
          <p:nvPr/>
        </p:nvSpPr>
        <p:spPr>
          <a:xfrm>
            <a:off x="2608195" y="5018750"/>
            <a:ext cx="357396" cy="369332"/>
          </a:xfrm>
          <a:prstGeom prst="rect">
            <a:avLst/>
          </a:prstGeom>
          <a:noFill/>
        </p:spPr>
        <p:txBody>
          <a:bodyPr wrap="square" rtlCol="0">
            <a:spAutoFit/>
          </a:bodyPr>
          <a:lstStyle/>
          <a:p>
            <a:r>
              <a:rPr lang="en-IN" dirty="0"/>
              <a:t>m</a:t>
            </a:r>
          </a:p>
        </p:txBody>
      </p:sp>
      <p:sp>
        <p:nvSpPr>
          <p:cNvPr id="18" name="TextBox 17">
            <a:extLst>
              <a:ext uri="{FF2B5EF4-FFF2-40B4-BE49-F238E27FC236}">
                <a16:creationId xmlns:a16="http://schemas.microsoft.com/office/drawing/2014/main" id="{0833EBBC-BD8E-4F3C-AFE1-B30AC12718C6}"/>
              </a:ext>
            </a:extLst>
          </p:cNvPr>
          <p:cNvSpPr txBox="1"/>
          <p:nvPr/>
        </p:nvSpPr>
        <p:spPr>
          <a:xfrm>
            <a:off x="2395637" y="4815950"/>
            <a:ext cx="301431" cy="369332"/>
          </a:xfrm>
          <a:prstGeom prst="rect">
            <a:avLst/>
          </a:prstGeom>
          <a:noFill/>
        </p:spPr>
        <p:txBody>
          <a:bodyPr wrap="square" rtlCol="0">
            <a:spAutoFit/>
          </a:bodyPr>
          <a:lstStyle/>
          <a:p>
            <a:r>
              <a:rPr lang="en-IN" dirty="0"/>
              <a:t>m</a:t>
            </a:r>
          </a:p>
        </p:txBody>
      </p:sp>
      <p:sp>
        <p:nvSpPr>
          <p:cNvPr id="19" name="TextBox 18">
            <a:extLst>
              <a:ext uri="{FF2B5EF4-FFF2-40B4-BE49-F238E27FC236}">
                <a16:creationId xmlns:a16="http://schemas.microsoft.com/office/drawing/2014/main" id="{3BE58792-6CBB-4C23-9D34-5F92670EE365}"/>
              </a:ext>
            </a:extLst>
          </p:cNvPr>
          <p:cNvSpPr txBox="1"/>
          <p:nvPr/>
        </p:nvSpPr>
        <p:spPr>
          <a:xfrm>
            <a:off x="6846431" y="4992621"/>
            <a:ext cx="301431" cy="369332"/>
          </a:xfrm>
          <a:prstGeom prst="rect">
            <a:avLst/>
          </a:prstGeom>
          <a:noFill/>
        </p:spPr>
        <p:txBody>
          <a:bodyPr wrap="square" rtlCol="0">
            <a:spAutoFit/>
          </a:bodyPr>
          <a:lstStyle/>
          <a:p>
            <a:r>
              <a:rPr lang="en-IN" dirty="0"/>
              <a:t>m</a:t>
            </a:r>
          </a:p>
        </p:txBody>
      </p:sp>
      <p:cxnSp>
        <p:nvCxnSpPr>
          <p:cNvPr id="21" name="Straight Connector 20">
            <a:extLst>
              <a:ext uri="{FF2B5EF4-FFF2-40B4-BE49-F238E27FC236}">
                <a16:creationId xmlns:a16="http://schemas.microsoft.com/office/drawing/2014/main" id="{FB7EBDAB-DCDB-441F-B364-00BC3CA70587}"/>
              </a:ext>
            </a:extLst>
          </p:cNvPr>
          <p:cNvCxnSpPr>
            <a:stCxn id="11" idx="0"/>
            <a:endCxn id="55" idx="2"/>
          </p:cNvCxnSpPr>
          <p:nvPr/>
        </p:nvCxnSpPr>
        <p:spPr>
          <a:xfrm flipV="1">
            <a:off x="1934817" y="1959530"/>
            <a:ext cx="0" cy="3142486"/>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B4047FBC-ED75-4A69-8D7A-AD0B5D2A981A}"/>
              </a:ext>
            </a:extLst>
          </p:cNvPr>
          <p:cNvSpPr/>
          <p:nvPr/>
        </p:nvSpPr>
        <p:spPr>
          <a:xfrm rot="5400000">
            <a:off x="1272864" y="3034355"/>
            <a:ext cx="1351475" cy="7295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a:t>
            </a:r>
          </a:p>
        </p:txBody>
      </p:sp>
      <p:sp>
        <p:nvSpPr>
          <p:cNvPr id="23" name="TextBox 22">
            <a:extLst>
              <a:ext uri="{FF2B5EF4-FFF2-40B4-BE49-F238E27FC236}">
                <a16:creationId xmlns:a16="http://schemas.microsoft.com/office/drawing/2014/main" id="{D3470166-D72D-495D-AB13-14E4683D021F}"/>
              </a:ext>
            </a:extLst>
          </p:cNvPr>
          <p:cNvSpPr txBox="1"/>
          <p:nvPr/>
        </p:nvSpPr>
        <p:spPr>
          <a:xfrm>
            <a:off x="1704112" y="4792578"/>
            <a:ext cx="301431"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A5E3635F-6EA8-48BC-9B8B-577F3DDD14A9}"/>
              </a:ext>
            </a:extLst>
          </p:cNvPr>
          <p:cNvSpPr txBox="1"/>
          <p:nvPr/>
        </p:nvSpPr>
        <p:spPr>
          <a:xfrm>
            <a:off x="1674455" y="1858130"/>
            <a:ext cx="301431" cy="369332"/>
          </a:xfrm>
          <a:prstGeom prst="rect">
            <a:avLst/>
          </a:prstGeom>
          <a:noFill/>
        </p:spPr>
        <p:txBody>
          <a:bodyPr wrap="square" rtlCol="0">
            <a:spAutoFit/>
          </a:bodyPr>
          <a:lstStyle/>
          <a:p>
            <a:r>
              <a:rPr lang="en-IN" dirty="0"/>
              <a:t>m</a:t>
            </a:r>
          </a:p>
        </p:txBody>
      </p:sp>
      <p:grpSp>
        <p:nvGrpSpPr>
          <p:cNvPr id="49" name="Group 48">
            <a:extLst>
              <a:ext uri="{FF2B5EF4-FFF2-40B4-BE49-F238E27FC236}">
                <a16:creationId xmlns:a16="http://schemas.microsoft.com/office/drawing/2014/main" id="{BF628538-9B16-4185-8ABD-BA963B91B425}"/>
              </a:ext>
            </a:extLst>
          </p:cNvPr>
          <p:cNvGrpSpPr/>
          <p:nvPr/>
        </p:nvGrpSpPr>
        <p:grpSpPr>
          <a:xfrm>
            <a:off x="738484" y="399742"/>
            <a:ext cx="845352" cy="583095"/>
            <a:chOff x="3672846" y="508776"/>
            <a:chExt cx="935228" cy="637217"/>
          </a:xfrm>
          <a:scene3d>
            <a:camera prst="orthographicFront"/>
            <a:lightRig rig="flat" dir="t"/>
          </a:scene3d>
        </p:grpSpPr>
        <p:sp>
          <p:nvSpPr>
            <p:cNvPr id="50" name="Oval 49">
              <a:extLst>
                <a:ext uri="{FF2B5EF4-FFF2-40B4-BE49-F238E27FC236}">
                  <a16:creationId xmlns:a16="http://schemas.microsoft.com/office/drawing/2014/main" id="{8F54165C-5BD5-4AA0-98B4-1157786710B8}"/>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Oval 5">
              <a:extLst>
                <a:ext uri="{FF2B5EF4-FFF2-40B4-BE49-F238E27FC236}">
                  <a16:creationId xmlns:a16="http://schemas.microsoft.com/office/drawing/2014/main" id="{9E32EE5F-194C-4A02-A7F7-D557DE5C00E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id</a:t>
              </a:r>
              <a:endParaRPr lang="en-IN" sz="1100" kern="1200" dirty="0"/>
            </a:p>
          </p:txBody>
        </p:sp>
      </p:grpSp>
      <p:grpSp>
        <p:nvGrpSpPr>
          <p:cNvPr id="54" name="Group 53">
            <a:extLst>
              <a:ext uri="{FF2B5EF4-FFF2-40B4-BE49-F238E27FC236}">
                <a16:creationId xmlns:a16="http://schemas.microsoft.com/office/drawing/2014/main" id="{61CB7AC0-9667-4467-87B6-B05140B30B7E}"/>
              </a:ext>
            </a:extLst>
          </p:cNvPr>
          <p:cNvGrpSpPr/>
          <p:nvPr/>
        </p:nvGrpSpPr>
        <p:grpSpPr>
          <a:xfrm>
            <a:off x="1553210" y="126276"/>
            <a:ext cx="845352" cy="583095"/>
            <a:chOff x="3672846" y="508776"/>
            <a:chExt cx="935228" cy="637217"/>
          </a:xfrm>
          <a:scene3d>
            <a:camera prst="orthographicFront"/>
            <a:lightRig rig="flat" dir="t"/>
          </a:scene3d>
        </p:grpSpPr>
        <p:sp>
          <p:nvSpPr>
            <p:cNvPr id="56" name="Oval 55">
              <a:extLst>
                <a:ext uri="{FF2B5EF4-FFF2-40B4-BE49-F238E27FC236}">
                  <a16:creationId xmlns:a16="http://schemas.microsoft.com/office/drawing/2014/main" id="{07F6206E-3790-463D-8F43-2F6936AF760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8" name="Oval 5">
              <a:extLst>
                <a:ext uri="{FF2B5EF4-FFF2-40B4-BE49-F238E27FC236}">
                  <a16:creationId xmlns:a16="http://schemas.microsoft.com/office/drawing/2014/main" id="{ED3F9EE0-2613-49FA-B84C-CBCE11E02CB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username</a:t>
              </a:r>
            </a:p>
          </p:txBody>
        </p:sp>
      </p:grpSp>
      <p:grpSp>
        <p:nvGrpSpPr>
          <p:cNvPr id="62" name="Group 61">
            <a:extLst>
              <a:ext uri="{FF2B5EF4-FFF2-40B4-BE49-F238E27FC236}">
                <a16:creationId xmlns:a16="http://schemas.microsoft.com/office/drawing/2014/main" id="{C470E5F8-F42A-4353-88E3-4F21F9CC7A36}"/>
              </a:ext>
            </a:extLst>
          </p:cNvPr>
          <p:cNvGrpSpPr/>
          <p:nvPr/>
        </p:nvGrpSpPr>
        <p:grpSpPr>
          <a:xfrm>
            <a:off x="2254966" y="596962"/>
            <a:ext cx="845352" cy="583095"/>
            <a:chOff x="3672846" y="508776"/>
            <a:chExt cx="935228" cy="637217"/>
          </a:xfrm>
          <a:scene3d>
            <a:camera prst="orthographicFront"/>
            <a:lightRig rig="flat" dir="t"/>
          </a:scene3d>
        </p:grpSpPr>
        <p:sp>
          <p:nvSpPr>
            <p:cNvPr id="64" name="Oval 63">
              <a:extLst>
                <a:ext uri="{FF2B5EF4-FFF2-40B4-BE49-F238E27FC236}">
                  <a16:creationId xmlns:a16="http://schemas.microsoft.com/office/drawing/2014/main" id="{3CD27321-AC40-40E1-91EC-5DE15BC98E2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5" name="Oval 5">
              <a:extLst>
                <a:ext uri="{FF2B5EF4-FFF2-40B4-BE49-F238E27FC236}">
                  <a16:creationId xmlns:a16="http://schemas.microsoft.com/office/drawing/2014/main" id="{88732821-F95D-46F1-8BCC-F435DA082B4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password</a:t>
              </a:r>
            </a:p>
          </p:txBody>
        </p:sp>
      </p:grpSp>
      <p:cxnSp>
        <p:nvCxnSpPr>
          <p:cNvPr id="28" name="Straight Connector 27">
            <a:extLst>
              <a:ext uri="{FF2B5EF4-FFF2-40B4-BE49-F238E27FC236}">
                <a16:creationId xmlns:a16="http://schemas.microsoft.com/office/drawing/2014/main" id="{65F86ADF-F19A-4FB3-83B7-6D2C2FE77EBF}"/>
              </a:ext>
            </a:extLst>
          </p:cNvPr>
          <p:cNvCxnSpPr>
            <a:stCxn id="50" idx="4"/>
          </p:cNvCxnSpPr>
          <p:nvPr/>
        </p:nvCxnSpPr>
        <p:spPr>
          <a:xfrm>
            <a:off x="1161160" y="982837"/>
            <a:ext cx="190562" cy="554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9A7E4F-BC67-4A53-8929-4095E99896A7}"/>
              </a:ext>
            </a:extLst>
          </p:cNvPr>
          <p:cNvCxnSpPr>
            <a:stCxn id="56" idx="4"/>
            <a:endCxn id="55" idx="0"/>
          </p:cNvCxnSpPr>
          <p:nvPr/>
        </p:nvCxnSpPr>
        <p:spPr>
          <a:xfrm flipH="1">
            <a:off x="1934817" y="709371"/>
            <a:ext cx="41069" cy="81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377000-14A2-433F-A304-69DA17538C35}"/>
              </a:ext>
            </a:extLst>
          </p:cNvPr>
          <p:cNvCxnSpPr>
            <a:stCxn id="64" idx="3"/>
          </p:cNvCxnSpPr>
          <p:nvPr/>
        </p:nvCxnSpPr>
        <p:spPr>
          <a:xfrm flipH="1">
            <a:off x="2131167" y="1094665"/>
            <a:ext cx="247598" cy="4167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3AF46-000A-4AA6-94EE-695F2573A00F}"/>
              </a:ext>
            </a:extLst>
          </p:cNvPr>
          <p:cNvSpPr txBox="1"/>
          <p:nvPr/>
        </p:nvSpPr>
        <p:spPr>
          <a:xfrm>
            <a:off x="989428" y="1093319"/>
            <a:ext cx="10213144" cy="5701689"/>
          </a:xfrm>
          <a:prstGeom prst="rect">
            <a:avLst/>
          </a:prstGeom>
          <a:noFill/>
        </p:spPr>
        <p:txBody>
          <a:bodyPr wrap="square" rtlCol="0">
            <a:spAutoFit/>
          </a:bodyPr>
          <a:lstStyle/>
          <a:p>
            <a:pPr algn="just">
              <a:lnSpc>
                <a:spcPct val="150000"/>
              </a:lnSpc>
            </a:pPr>
            <a:r>
              <a:rPr lang="en-US" sz="2000" dirty="0">
                <a:latin typeface="Arial Black" panose="020B0A04020102020204" pitchFamily="34" charset="0"/>
              </a:rPr>
              <a:t>Project Title:  </a:t>
            </a:r>
            <a:r>
              <a:rPr lang="en-US" sz="2000" dirty="0">
                <a:latin typeface="Book Antiqua" panose="02040602050305030304" pitchFamily="18" charset="0"/>
              </a:rPr>
              <a:t>E-Commerce Shopping website(agwiscart.com)</a:t>
            </a:r>
          </a:p>
          <a:p>
            <a:pPr algn="just">
              <a:lnSpc>
                <a:spcPct val="150000"/>
              </a:lnSpc>
            </a:pPr>
            <a:r>
              <a:rPr lang="en-US" sz="2000" dirty="0">
                <a:latin typeface="Arial Black" panose="020B0A04020102020204" pitchFamily="34" charset="0"/>
              </a:rPr>
              <a:t>Developed For:</a:t>
            </a:r>
            <a:r>
              <a:rPr lang="en-US" sz="2000" dirty="0">
                <a:latin typeface="Book Antiqua" panose="02040602050305030304" pitchFamily="18" charset="0"/>
              </a:rPr>
              <a:t>  it’s </a:t>
            </a:r>
            <a:r>
              <a:rPr lang="en-US" sz="2000" b="0" i="0" dirty="0">
                <a:solidFill>
                  <a:srgbClr val="222222"/>
                </a:solidFill>
                <a:effectLst/>
                <a:latin typeface="Book Antiqua" panose="02040602050305030304" pitchFamily="18" charset="0"/>
              </a:rPr>
              <a:t>refers to the buying and selling of goods or services using the internet, and the transfer of money and data to execute these transactions.</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Internal Project Guide: </a:t>
            </a:r>
            <a:r>
              <a:rPr lang="en-US" sz="2000" dirty="0">
                <a:latin typeface="Book Antiqua" panose="02040602050305030304" pitchFamily="18" charset="0"/>
              </a:rPr>
              <a:t>Tulsidas sir</a:t>
            </a:r>
          </a:p>
          <a:p>
            <a:pPr>
              <a:lnSpc>
                <a:spcPct val="200000"/>
              </a:lnSpc>
            </a:pPr>
            <a:r>
              <a:rPr lang="en-US" sz="2000" dirty="0">
                <a:latin typeface="Arial Black" panose="020B0A04020102020204" pitchFamily="34" charset="0"/>
              </a:rPr>
              <a:t>Team Size:  </a:t>
            </a:r>
            <a:r>
              <a:rPr lang="en-US" sz="2000" dirty="0">
                <a:latin typeface="Book Antiqua" panose="02040602050305030304" pitchFamily="18" charset="0"/>
              </a:rPr>
              <a:t>2</a:t>
            </a:r>
          </a:p>
          <a:p>
            <a:pPr>
              <a:lnSpc>
                <a:spcPct val="200000"/>
              </a:lnSpc>
            </a:pPr>
            <a:r>
              <a:rPr lang="en-US" sz="2000" dirty="0">
                <a:latin typeface="Arial Black" panose="020B0A04020102020204" pitchFamily="34" charset="0"/>
              </a:rPr>
              <a:t>Team Members:  </a:t>
            </a:r>
            <a:r>
              <a:rPr lang="en-US" sz="2000" dirty="0">
                <a:latin typeface="Book Antiqua" panose="02040602050305030304" pitchFamily="18" charset="0"/>
              </a:rPr>
              <a:t>1.patel vivek D , 2. patel Priya s</a:t>
            </a:r>
          </a:p>
          <a:p>
            <a:pPr>
              <a:lnSpc>
                <a:spcPct val="200000"/>
              </a:lnSpc>
            </a:pPr>
            <a:r>
              <a:rPr lang="en-US" sz="2000" dirty="0">
                <a:latin typeface="Arial Black" panose="020B0A04020102020204" pitchFamily="34" charset="0"/>
              </a:rPr>
              <a:t>Front End:  </a:t>
            </a:r>
            <a:r>
              <a:rPr lang="en-US" sz="2000" dirty="0">
                <a:latin typeface="Book Antiqua" panose="02040602050305030304" pitchFamily="18" charset="0"/>
              </a:rPr>
              <a:t>python 3.8</a:t>
            </a:r>
          </a:p>
          <a:p>
            <a:pPr>
              <a:lnSpc>
                <a:spcPct val="200000"/>
              </a:lnSpc>
            </a:pPr>
            <a:r>
              <a:rPr lang="en-US" sz="2000" dirty="0">
                <a:latin typeface="Arial Black" panose="020B0A04020102020204" pitchFamily="34" charset="0"/>
              </a:rPr>
              <a:t>Using Framework:   </a:t>
            </a:r>
            <a:r>
              <a:rPr lang="en-US" sz="2000" dirty="0">
                <a:latin typeface="Book Antiqua" panose="02040602050305030304" pitchFamily="18" charset="0"/>
              </a:rPr>
              <a:t>Django 3.1(python framework)</a:t>
            </a:r>
          </a:p>
          <a:p>
            <a:pPr>
              <a:lnSpc>
                <a:spcPct val="200000"/>
              </a:lnSpc>
            </a:pPr>
            <a:r>
              <a:rPr lang="en-US" sz="2000" dirty="0">
                <a:latin typeface="Arial Black" panose="020B0A04020102020204" pitchFamily="34" charset="0"/>
              </a:rPr>
              <a:t>Back End:   </a:t>
            </a:r>
            <a:r>
              <a:rPr lang="en-US" sz="2000" dirty="0" err="1">
                <a:latin typeface="Book Antiqua" panose="02040602050305030304" pitchFamily="18" charset="0"/>
              </a:rPr>
              <a:t>mysql</a:t>
            </a:r>
            <a:endParaRPr lang="en-US" sz="2000" dirty="0">
              <a:latin typeface="Book Antiqua" panose="02040602050305030304" pitchFamily="18" charset="0"/>
            </a:endParaRPr>
          </a:p>
          <a:p>
            <a:pPr>
              <a:lnSpc>
                <a:spcPct val="200000"/>
              </a:lnSpc>
            </a:pPr>
            <a:r>
              <a:rPr lang="en-US" sz="2000" dirty="0">
                <a:latin typeface="Arial Black" panose="020B0A04020102020204" pitchFamily="34" charset="0"/>
              </a:rPr>
              <a:t>Project Duration: </a:t>
            </a:r>
            <a:r>
              <a:rPr lang="en-US" sz="2000" dirty="0">
                <a:latin typeface="Book Antiqua" panose="02040602050305030304" pitchFamily="18" charset="0"/>
              </a:rPr>
              <a:t>5 months</a:t>
            </a:r>
            <a:endParaRPr lang="en-IN" sz="2000" dirty="0">
              <a:latin typeface="Book Antiqua" panose="02040602050305030304" pitchFamily="18" charset="0"/>
            </a:endParaRPr>
          </a:p>
        </p:txBody>
      </p:sp>
      <p:sp>
        <p:nvSpPr>
          <p:cNvPr id="4" name="Title 1">
            <a:extLst>
              <a:ext uri="{FF2B5EF4-FFF2-40B4-BE49-F238E27FC236}">
                <a16:creationId xmlns:a16="http://schemas.microsoft.com/office/drawing/2014/main" id="{8FF772A6-CBD4-4905-A2B3-F198CD7EE49D}"/>
              </a:ext>
            </a:extLst>
          </p:cNvPr>
          <p:cNvSpPr txBox="1">
            <a:spLocks/>
          </p:cNvSpPr>
          <p:nvPr/>
        </p:nvSpPr>
        <p:spPr>
          <a:xfrm>
            <a:off x="1313690" y="82197"/>
            <a:ext cx="8689976" cy="675861"/>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latin typeface="Arial" panose="020B0604020202020204" pitchFamily="34" charset="0"/>
                <a:cs typeface="Arial" panose="020B0604020202020204" pitchFamily="34" charset="0"/>
              </a:rPr>
              <a:t>PROJECT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5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DF0-5A82-468B-AE91-F5E57F047D1B}"/>
              </a:ext>
            </a:extLst>
          </p:cNvPr>
          <p:cNvSpPr>
            <a:spLocks noGrp="1"/>
          </p:cNvSpPr>
          <p:nvPr>
            <p:ph type="ctrTitle"/>
          </p:nvPr>
        </p:nvSpPr>
        <p:spPr>
          <a:xfrm>
            <a:off x="333029" y="-13252"/>
            <a:ext cx="8689976" cy="675861"/>
          </a:xfrm>
        </p:spPr>
        <p:txBody>
          <a:bodyPr>
            <a:normAutofit fontScale="90000"/>
          </a:bodyPr>
          <a:lstStyle/>
          <a:p>
            <a:r>
              <a:rPr lang="en-US" sz="4000" b="1" u="sng" dirty="0"/>
              <a:t>DRAWBACK OF EXISTING SYSTEM</a:t>
            </a:r>
            <a:endParaRPr lang="en-IN" sz="4000" dirty="0"/>
          </a:p>
        </p:txBody>
      </p:sp>
      <p:sp>
        <p:nvSpPr>
          <p:cNvPr id="4" name="TextBox 3">
            <a:extLst>
              <a:ext uri="{FF2B5EF4-FFF2-40B4-BE49-F238E27FC236}">
                <a16:creationId xmlns:a16="http://schemas.microsoft.com/office/drawing/2014/main" id="{F712FA34-3219-4FCF-B3D9-888F6493CC50}"/>
              </a:ext>
            </a:extLst>
          </p:cNvPr>
          <p:cNvSpPr txBox="1"/>
          <p:nvPr/>
        </p:nvSpPr>
        <p:spPr>
          <a:xfrm>
            <a:off x="556592" y="702366"/>
            <a:ext cx="10363200" cy="5729774"/>
          </a:xfrm>
          <a:prstGeom prst="rect">
            <a:avLst/>
          </a:prstGeom>
          <a:noFill/>
        </p:spPr>
        <p:txBody>
          <a:bodyPr wrap="square" rtlCol="0">
            <a:spAutoFit/>
          </a:bodyPr>
          <a:lstStyle/>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Many customers go for purchasing offline so as to examine the product and hold the possession of the product just after the payment for the product. In this contemporary world customer’s  loyalty depends upon the consistent ability to deliver quality, value and satisfaction. Offline shopping has a sense of immediacy. You get to posses the item you've purchased the very moment. If we can search and make a list of items that we would like to try while shopping, before actually going out. This way we can be more confident in our purchase and not missing out something... This can also help us to decide what areas to visit. And plan such an event with friends...</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Time Consuming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Shipping Rates  and Refunds/Returns Disputes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Lack of options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Cash-Back offers not present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Bad customer service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Also there are expenses for traveling from house to shop. More over the shop from where we would like to buy something may not be open 24*7. In order to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overcome these, we have e-commerce solution, i.e. one place where we can get all required goods/products online.</a:t>
            </a:r>
            <a:endParaRPr lang="en-IN" dirty="0"/>
          </a:p>
        </p:txBody>
      </p:sp>
    </p:spTree>
    <p:extLst>
      <p:ext uri="{BB962C8B-B14F-4D97-AF65-F5344CB8AC3E}">
        <p14:creationId xmlns:p14="http://schemas.microsoft.com/office/powerpoint/2010/main" val="32619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688-B0C2-4970-9795-F8A7860157F6}"/>
              </a:ext>
            </a:extLst>
          </p:cNvPr>
          <p:cNvSpPr>
            <a:spLocks noGrp="1"/>
          </p:cNvSpPr>
          <p:nvPr>
            <p:ph type="ctrTitle"/>
          </p:nvPr>
        </p:nvSpPr>
        <p:spPr>
          <a:xfrm>
            <a:off x="804700" y="0"/>
            <a:ext cx="10101837" cy="621836"/>
          </a:xfrm>
        </p:spPr>
        <p:txBody>
          <a:bodyPr/>
          <a:lstStyle/>
          <a:p>
            <a:pPr algn="l"/>
            <a:r>
              <a:rPr lang="en-US" sz="4000" b="1" u="sng" dirty="0"/>
              <a:t>Objective of Developing the new system</a:t>
            </a:r>
            <a:endParaRPr lang="en-IN" sz="4000" b="1" u="sng" dirty="0"/>
          </a:p>
        </p:txBody>
      </p:sp>
      <p:sp>
        <p:nvSpPr>
          <p:cNvPr id="3" name="Subtitle 2">
            <a:extLst>
              <a:ext uri="{FF2B5EF4-FFF2-40B4-BE49-F238E27FC236}">
                <a16:creationId xmlns:a16="http://schemas.microsoft.com/office/drawing/2014/main" id="{CCFA4EBC-CB3E-4981-BB75-4799D3747D7E}"/>
              </a:ext>
            </a:extLst>
          </p:cNvPr>
          <p:cNvSpPr>
            <a:spLocks noGrp="1"/>
          </p:cNvSpPr>
          <p:nvPr>
            <p:ph type="subTitle" idx="1"/>
          </p:nvPr>
        </p:nvSpPr>
        <p:spPr>
          <a:xfrm>
            <a:off x="622852" y="828261"/>
            <a:ext cx="9939131" cy="6029739"/>
          </a:xfrm>
        </p:spPr>
        <p:txBody>
          <a:bodyPr>
            <a:normAutofit fontScale="25000" lnSpcReduction="20000"/>
          </a:bodyPr>
          <a:lstStyle/>
          <a:p>
            <a:pPr marL="857250" indent="-857250" algn="l">
              <a:buFont typeface="Wingdings" panose="05000000000000000000" pitchFamily="2" charset="2"/>
              <a:buChar char="v"/>
            </a:pPr>
            <a:r>
              <a:rPr lang="en-US" sz="8000" b="0" i="0" dirty="0">
                <a:solidFill>
                  <a:srgbClr val="212529"/>
                </a:solidFill>
                <a:effectLst/>
              </a:rPr>
              <a:t>The Online Shopping System (OSS) is a web-based application. The purpose of the application is to automate and facilitate the whole process of shopping. This application fixes the limitation and problems of paper based processes. The main goal to increase the quantity of sales by making the new technology of web pages design more attractive and to search a lot of customers and company to their location. By this system we can advertise and send procure to a lot of customer by sending email.</a:t>
            </a:r>
          </a:p>
          <a:p>
            <a:pPr marL="857250" indent="-857250" algn="l">
              <a:buFont typeface="Wingdings" panose="05000000000000000000" pitchFamily="2" charset="2"/>
              <a:buChar char="v"/>
            </a:pPr>
            <a:r>
              <a:rPr lang="en-US" sz="8000" b="0" i="0" dirty="0">
                <a:solidFill>
                  <a:srgbClr val="000000"/>
                </a:solidFill>
                <a:effectLst/>
              </a:rPr>
              <a:t>Reduce management costs</a:t>
            </a:r>
          </a:p>
          <a:p>
            <a:pPr marL="857250" indent="-857250" algn="l">
              <a:buFont typeface="Wingdings" panose="05000000000000000000" pitchFamily="2" charset="2"/>
              <a:buChar char="v"/>
            </a:pPr>
            <a:r>
              <a:rPr lang="en-US" sz="8000" b="0" i="0" dirty="0">
                <a:solidFill>
                  <a:srgbClr val="000000"/>
                </a:solidFill>
                <a:effectLst/>
              </a:rPr>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p>
          <a:p>
            <a:pPr marL="857250" indent="-857250" algn="l">
              <a:buFont typeface="Wingdings" panose="05000000000000000000" pitchFamily="2" charset="2"/>
              <a:buChar char="v"/>
            </a:pPr>
            <a:r>
              <a:rPr lang="en-US" sz="8000" b="0" i="0" dirty="0">
                <a:solidFill>
                  <a:srgbClr val="000000"/>
                </a:solidFill>
                <a:effectLst/>
              </a:rPr>
              <a:t>Developing business relations</a:t>
            </a:r>
          </a:p>
          <a:p>
            <a:pPr marL="857250" indent="-857250" algn="l">
              <a:buFont typeface="Wingdings" panose="05000000000000000000" pitchFamily="2" charset="2"/>
              <a:buChar char="v"/>
            </a:pPr>
            <a:r>
              <a:rPr lang="en-US" sz="8000" b="0" i="0" dirty="0">
                <a:solidFill>
                  <a:srgbClr val="000000"/>
                </a:solidFill>
                <a:effectLst/>
              </a:rPr>
              <a:t>Providing a unique customer experience</a:t>
            </a:r>
          </a:p>
          <a:p>
            <a:pPr marL="857250" indent="-857250" algn="l">
              <a:buFont typeface="Wingdings" panose="05000000000000000000" pitchFamily="2" charset="2"/>
              <a:buChar char="v"/>
            </a:pPr>
            <a:r>
              <a:rPr lang="en-US" sz="8000" b="0" i="0" dirty="0">
                <a:solidFill>
                  <a:srgbClr val="000000"/>
                </a:solidFill>
                <a:effectLst/>
              </a:rPr>
              <a:t>Increasing the number of loyal customers</a:t>
            </a:r>
          </a:p>
          <a:p>
            <a:pPr marL="857250" indent="-857250" algn="l">
              <a:buFont typeface="Wingdings" panose="05000000000000000000" pitchFamily="2" charset="2"/>
              <a:buChar char="v"/>
            </a:pPr>
            <a:r>
              <a:rPr lang="en-US" sz="8000" b="0" i="0" dirty="0">
                <a:solidFill>
                  <a:srgbClr val="000000"/>
                </a:solidFill>
                <a:effectLst/>
              </a:rPr>
              <a:t>Increasing sales</a:t>
            </a:r>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67379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D34EF705-B505-4822-B1FD-9356EBB6AE96}"/>
              </a:ext>
            </a:extLst>
          </p:cNvPr>
          <p:cNvSpPr/>
          <p:nvPr/>
        </p:nvSpPr>
        <p:spPr>
          <a:xfrm>
            <a:off x="9405257" y="0"/>
            <a:ext cx="2786743" cy="5297714"/>
          </a:xfrm>
          <a:prstGeom prst="rtTriangle">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9EDECB8-3355-4139-AB54-B9551BC6B3A2}"/>
              </a:ext>
            </a:extLst>
          </p:cNvPr>
          <p:cNvSpPr/>
          <p:nvPr/>
        </p:nvSpPr>
        <p:spPr>
          <a:xfrm>
            <a:off x="7082971" y="5297714"/>
            <a:ext cx="5239658" cy="156028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7" name="Title 1">
            <a:extLst>
              <a:ext uri="{FF2B5EF4-FFF2-40B4-BE49-F238E27FC236}">
                <a16:creationId xmlns:a16="http://schemas.microsoft.com/office/drawing/2014/main" id="{6CE6FE77-602A-47CB-BF74-D21E1D0CD0B6}"/>
              </a:ext>
            </a:extLst>
          </p:cNvPr>
          <p:cNvSpPr txBox="1">
            <a:spLocks/>
          </p:cNvSpPr>
          <p:nvPr/>
        </p:nvSpPr>
        <p:spPr>
          <a:xfrm>
            <a:off x="3377609" y="-9833"/>
            <a:ext cx="4170854" cy="63188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TIME LINE CHART</a:t>
            </a:r>
          </a:p>
        </p:txBody>
      </p:sp>
      <p:cxnSp>
        <p:nvCxnSpPr>
          <p:cNvPr id="159" name="OTLSHAPE_T_fe82a054eb724851a93f6a606432bfac_HorizontalConnector1">
            <a:extLst>
              <a:ext uri="{FF2B5EF4-FFF2-40B4-BE49-F238E27FC236}">
                <a16:creationId xmlns:a16="http://schemas.microsoft.com/office/drawing/2014/main" id="{12085171-9DD9-4535-915D-11AB6F58C35E}"/>
              </a:ext>
            </a:extLst>
          </p:cNvPr>
          <p:cNvCxnSpPr>
            <a:cxnSpLocks/>
            <a:stCxn id="255" idx="3"/>
            <a:endCxn id="253" idx="1"/>
          </p:cNvCxnSpPr>
          <p:nvPr>
            <p:custDataLst>
              <p:tags r:id="rId1"/>
            </p:custDataLst>
          </p:nvPr>
        </p:nvCxnSpPr>
        <p:spPr>
          <a:xfrm flipV="1">
            <a:off x="1120566" y="5439706"/>
            <a:ext cx="4903236" cy="12896"/>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1" name="OTLSHAPE_T_23b42cadd9bc437fb739c68c62737c3a_HorizontalConnector1">
            <a:extLst>
              <a:ext uri="{FF2B5EF4-FFF2-40B4-BE49-F238E27FC236}">
                <a16:creationId xmlns:a16="http://schemas.microsoft.com/office/drawing/2014/main" id="{D7971586-A060-4258-B078-11E130AD833D}"/>
              </a:ext>
            </a:extLst>
          </p:cNvPr>
          <p:cNvCxnSpPr>
            <a:cxnSpLocks/>
          </p:cNvCxnSpPr>
          <p:nvPr>
            <p:custDataLst>
              <p:tags r:id="rId2"/>
            </p:custDataLst>
          </p:nvPr>
        </p:nvCxnSpPr>
        <p:spPr>
          <a:xfrm>
            <a:off x="711174" y="3719039"/>
            <a:ext cx="6122654"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3" name="OTLSHAPE_T_82d1b7aae77d41a2be14d69f5e501b1b_HorizontalConnector1">
            <a:extLst>
              <a:ext uri="{FF2B5EF4-FFF2-40B4-BE49-F238E27FC236}">
                <a16:creationId xmlns:a16="http://schemas.microsoft.com/office/drawing/2014/main" id="{CF4C3759-716F-422B-B4AF-F6120219F48A}"/>
              </a:ext>
            </a:extLst>
          </p:cNvPr>
          <p:cNvCxnSpPr>
            <a:cxnSpLocks/>
          </p:cNvCxnSpPr>
          <p:nvPr>
            <p:custDataLst>
              <p:tags r:id="rId3"/>
            </p:custDataLst>
          </p:nvPr>
        </p:nvCxnSpPr>
        <p:spPr>
          <a:xfrm>
            <a:off x="718185" y="3358095"/>
            <a:ext cx="572735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T_f23e460505c24ee88159b421b810b7e4_HorizontalConnector1">
            <a:extLst>
              <a:ext uri="{FF2B5EF4-FFF2-40B4-BE49-F238E27FC236}">
                <a16:creationId xmlns:a16="http://schemas.microsoft.com/office/drawing/2014/main" id="{C1A0B3D1-C1DB-4CFA-A499-601D1278BE2C}"/>
              </a:ext>
            </a:extLst>
          </p:cNvPr>
          <p:cNvCxnSpPr>
            <a:cxnSpLocks/>
          </p:cNvCxnSpPr>
          <p:nvPr>
            <p:custDataLst>
              <p:tags r:id="rId4"/>
            </p:custDataLst>
          </p:nvPr>
        </p:nvCxnSpPr>
        <p:spPr>
          <a:xfrm>
            <a:off x="711174" y="4069029"/>
            <a:ext cx="7551355"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7" name="OTLSHAPE_T_11a5fd20169a4e5aa0bed048dba08ff2_HorizontalConnector1">
            <a:extLst>
              <a:ext uri="{FF2B5EF4-FFF2-40B4-BE49-F238E27FC236}">
                <a16:creationId xmlns:a16="http://schemas.microsoft.com/office/drawing/2014/main" id="{956A5715-D6EA-448B-BDCA-6229F2199574}"/>
              </a:ext>
            </a:extLst>
          </p:cNvPr>
          <p:cNvCxnSpPr>
            <a:cxnSpLocks/>
          </p:cNvCxnSpPr>
          <p:nvPr>
            <p:custDataLst>
              <p:tags r:id="rId5"/>
            </p:custDataLst>
          </p:nvPr>
        </p:nvCxnSpPr>
        <p:spPr>
          <a:xfrm>
            <a:off x="755328" y="2944246"/>
            <a:ext cx="5348698" cy="4384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69" name="OTLSHAPE_M_6ae31c99f6864aae840de110566ea63d_Connector1">
            <a:extLst>
              <a:ext uri="{FF2B5EF4-FFF2-40B4-BE49-F238E27FC236}">
                <a16:creationId xmlns:a16="http://schemas.microsoft.com/office/drawing/2014/main" id="{D0F8B5B0-0BBC-467A-9CAA-F82CF021E3E5}"/>
              </a:ext>
            </a:extLst>
          </p:cNvPr>
          <p:cNvCxnSpPr>
            <a:cxnSpLocks/>
          </p:cNvCxnSpPr>
          <p:nvPr>
            <p:custDataLst>
              <p:tags r:id="rId6"/>
            </p:custDataLst>
          </p:nvPr>
        </p:nvCxnSpPr>
        <p:spPr>
          <a:xfrm>
            <a:off x="6212664" y="1379095"/>
            <a:ext cx="0" cy="435822"/>
          </a:xfrm>
          <a:prstGeom prst="line">
            <a:avLst/>
          </a:prstGeom>
          <a:ln w="9525" cap="flat" cmpd="sng" algn="ctr">
            <a:solidFill>
              <a:srgbClr val="9BBB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OTLSHAPE_TB_00000000000000000000000000000000_LeftEndCaps">
            <a:extLst>
              <a:ext uri="{FF2B5EF4-FFF2-40B4-BE49-F238E27FC236}">
                <a16:creationId xmlns:a16="http://schemas.microsoft.com/office/drawing/2014/main" id="{E8571F08-422A-4B69-BDEA-BD6984F6BF5E}"/>
              </a:ext>
            </a:extLst>
          </p:cNvPr>
          <p:cNvSpPr txBox="1"/>
          <p:nvPr>
            <p:custDataLst>
              <p:tags r:id="rId7"/>
            </p:custDataLst>
          </p:nvPr>
        </p:nvSpPr>
        <p:spPr>
          <a:xfrm>
            <a:off x="306744"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3" name="OTLSHAPE_TB_00000000000000000000000000000000_RightEndCaps">
            <a:extLst>
              <a:ext uri="{FF2B5EF4-FFF2-40B4-BE49-F238E27FC236}">
                <a16:creationId xmlns:a16="http://schemas.microsoft.com/office/drawing/2014/main" id="{27729AB5-45DB-4B85-A43C-6D848328B24A}"/>
              </a:ext>
            </a:extLst>
          </p:cNvPr>
          <p:cNvSpPr txBox="1"/>
          <p:nvPr>
            <p:custDataLst>
              <p:tags r:id="rId8"/>
            </p:custDataLst>
          </p:nvPr>
        </p:nvSpPr>
        <p:spPr>
          <a:xfrm>
            <a:off x="11400278"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5" name="OTLSHAPE_TB_00000000000000000000000000000000_ScaleContainer">
            <a:extLst>
              <a:ext uri="{FF2B5EF4-FFF2-40B4-BE49-F238E27FC236}">
                <a16:creationId xmlns:a16="http://schemas.microsoft.com/office/drawing/2014/main" id="{1F9350A8-05E8-430F-87E3-89111D4382E2}"/>
              </a:ext>
            </a:extLst>
          </p:cNvPr>
          <p:cNvSpPr/>
          <p:nvPr>
            <p:custDataLst>
              <p:tags r:id="rId9"/>
            </p:custDataLst>
          </p:nvPr>
        </p:nvSpPr>
        <p:spPr>
          <a:xfrm>
            <a:off x="921070" y="18117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TLSHAPE_TB_00000000000000000000000000000000_TimescaleInterval1">
            <a:extLst>
              <a:ext uri="{FF2B5EF4-FFF2-40B4-BE49-F238E27FC236}">
                <a16:creationId xmlns:a16="http://schemas.microsoft.com/office/drawing/2014/main" id="{F67A007B-4485-4084-A41D-1738EE970B29}"/>
              </a:ext>
            </a:extLst>
          </p:cNvPr>
          <p:cNvSpPr txBox="1"/>
          <p:nvPr>
            <p:custDataLst>
              <p:tags r:id="rId10"/>
            </p:custDataLst>
          </p:nvPr>
        </p:nvSpPr>
        <p:spPr>
          <a:xfrm>
            <a:off x="984570" y="1909219"/>
            <a:ext cx="2032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cxnSp>
        <p:nvCxnSpPr>
          <p:cNvPr id="179" name="OTLSHAPE_TB_00000000000000000000000000000000_Separator1">
            <a:extLst>
              <a:ext uri="{FF2B5EF4-FFF2-40B4-BE49-F238E27FC236}">
                <a16:creationId xmlns:a16="http://schemas.microsoft.com/office/drawing/2014/main" id="{FF96EEEE-3381-401B-AD86-DA7D941AF31D}"/>
              </a:ext>
            </a:extLst>
          </p:cNvPr>
          <p:cNvCxnSpPr>
            <a:cxnSpLocks/>
          </p:cNvCxnSpPr>
          <p:nvPr>
            <p:custDataLst>
              <p:tags r:id="rId11"/>
            </p:custDataLst>
          </p:nvPr>
        </p:nvCxnSpPr>
        <p:spPr>
          <a:xfrm>
            <a:off x="1798011"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OTLSHAPE_TB_00000000000000000000000000000000_TimescaleInterval2">
            <a:extLst>
              <a:ext uri="{FF2B5EF4-FFF2-40B4-BE49-F238E27FC236}">
                <a16:creationId xmlns:a16="http://schemas.microsoft.com/office/drawing/2014/main" id="{EA69AD4D-1B9A-46CE-951B-E58D1E98E020}"/>
              </a:ext>
            </a:extLst>
          </p:cNvPr>
          <p:cNvSpPr txBox="1"/>
          <p:nvPr>
            <p:custDataLst>
              <p:tags r:id="rId12"/>
            </p:custDataLst>
          </p:nvPr>
        </p:nvSpPr>
        <p:spPr>
          <a:xfrm>
            <a:off x="1861511" y="1909219"/>
            <a:ext cx="219227"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cxnSp>
        <p:nvCxnSpPr>
          <p:cNvPr id="183" name="OTLSHAPE_TB_00000000000000000000000000000000_Separator2">
            <a:extLst>
              <a:ext uri="{FF2B5EF4-FFF2-40B4-BE49-F238E27FC236}">
                <a16:creationId xmlns:a16="http://schemas.microsoft.com/office/drawing/2014/main" id="{489D50CD-30EC-444E-9620-B3B1208DDB92}"/>
              </a:ext>
            </a:extLst>
          </p:cNvPr>
          <p:cNvCxnSpPr>
            <a:cxnSpLocks/>
          </p:cNvCxnSpPr>
          <p:nvPr>
            <p:custDataLst>
              <p:tags r:id="rId13"/>
            </p:custDataLst>
          </p:nvPr>
        </p:nvCxnSpPr>
        <p:spPr>
          <a:xfrm>
            <a:off x="259008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OTLSHAPE_TB_00000000000000000000000000000000_TimescaleInterval3">
            <a:extLst>
              <a:ext uri="{FF2B5EF4-FFF2-40B4-BE49-F238E27FC236}">
                <a16:creationId xmlns:a16="http://schemas.microsoft.com/office/drawing/2014/main" id="{27CBC7CD-DB88-4F5E-92E8-56933F3F17AA}"/>
              </a:ext>
            </a:extLst>
          </p:cNvPr>
          <p:cNvSpPr txBox="1"/>
          <p:nvPr>
            <p:custDataLst>
              <p:tags r:id="rId14"/>
            </p:custDataLst>
          </p:nvPr>
        </p:nvSpPr>
        <p:spPr>
          <a:xfrm>
            <a:off x="2653585" y="1909219"/>
            <a:ext cx="1147359" cy="181927"/>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87" name="OTLSHAPE_TB_00000000000000000000000000000000_Separator3">
            <a:extLst>
              <a:ext uri="{FF2B5EF4-FFF2-40B4-BE49-F238E27FC236}">
                <a16:creationId xmlns:a16="http://schemas.microsoft.com/office/drawing/2014/main" id="{4A9C2C8B-5E1B-40FE-BC04-7BBF44640B5E}"/>
              </a:ext>
            </a:extLst>
          </p:cNvPr>
          <p:cNvCxnSpPr>
            <a:cxnSpLocks/>
          </p:cNvCxnSpPr>
          <p:nvPr>
            <p:custDataLst>
              <p:tags r:id="rId15"/>
            </p:custDataLst>
          </p:nvPr>
        </p:nvCxnSpPr>
        <p:spPr>
          <a:xfrm>
            <a:off x="3467027"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TLSHAPE_TB_00000000000000000000000000000000_TimescaleInterval4">
            <a:extLst>
              <a:ext uri="{FF2B5EF4-FFF2-40B4-BE49-F238E27FC236}">
                <a16:creationId xmlns:a16="http://schemas.microsoft.com/office/drawing/2014/main" id="{05B5880A-30C8-4972-A662-9D5D383D223B}"/>
              </a:ext>
            </a:extLst>
          </p:cNvPr>
          <p:cNvSpPr txBox="1"/>
          <p:nvPr>
            <p:custDataLst>
              <p:tags r:id="rId16"/>
            </p:custDataLst>
          </p:nvPr>
        </p:nvSpPr>
        <p:spPr>
          <a:xfrm>
            <a:off x="3530527" y="1909219"/>
            <a:ext cx="21974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cxnSp>
        <p:nvCxnSpPr>
          <p:cNvPr id="191" name="OTLSHAPE_TB_00000000000000000000000000000000_Separator4">
            <a:extLst>
              <a:ext uri="{FF2B5EF4-FFF2-40B4-BE49-F238E27FC236}">
                <a16:creationId xmlns:a16="http://schemas.microsoft.com/office/drawing/2014/main" id="{16C49B89-6D21-4A1F-83D7-E9C7DB827395}"/>
              </a:ext>
            </a:extLst>
          </p:cNvPr>
          <p:cNvCxnSpPr>
            <a:cxnSpLocks/>
          </p:cNvCxnSpPr>
          <p:nvPr>
            <p:custDataLst>
              <p:tags r:id="rId17"/>
            </p:custDataLst>
          </p:nvPr>
        </p:nvCxnSpPr>
        <p:spPr>
          <a:xfrm>
            <a:off x="431567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OTLSHAPE_TB_00000000000000000000000000000000_TimescaleInterval5">
            <a:extLst>
              <a:ext uri="{FF2B5EF4-FFF2-40B4-BE49-F238E27FC236}">
                <a16:creationId xmlns:a16="http://schemas.microsoft.com/office/drawing/2014/main" id="{8EDCDF19-CA75-4328-896B-ED5B37B24737}"/>
              </a:ext>
            </a:extLst>
          </p:cNvPr>
          <p:cNvSpPr txBox="1"/>
          <p:nvPr>
            <p:custDataLst>
              <p:tags r:id="rId18"/>
            </p:custDataLst>
          </p:nvPr>
        </p:nvSpPr>
        <p:spPr>
          <a:xfrm>
            <a:off x="4379180" y="1909219"/>
            <a:ext cx="26815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cxnSp>
        <p:nvCxnSpPr>
          <p:cNvPr id="195" name="OTLSHAPE_TB_00000000000000000000000000000000_Separator5">
            <a:extLst>
              <a:ext uri="{FF2B5EF4-FFF2-40B4-BE49-F238E27FC236}">
                <a16:creationId xmlns:a16="http://schemas.microsoft.com/office/drawing/2014/main" id="{ACE67F4E-75BD-4F5B-A47B-CD105516AF03}"/>
              </a:ext>
            </a:extLst>
          </p:cNvPr>
          <p:cNvCxnSpPr>
            <a:cxnSpLocks/>
          </p:cNvCxnSpPr>
          <p:nvPr>
            <p:custDataLst>
              <p:tags r:id="rId19"/>
            </p:custDataLst>
          </p:nvPr>
        </p:nvCxnSpPr>
        <p:spPr>
          <a:xfrm>
            <a:off x="5192620"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OTLSHAPE_TB_00000000000000000000000000000000_TimescaleInterval6">
            <a:extLst>
              <a:ext uri="{FF2B5EF4-FFF2-40B4-BE49-F238E27FC236}">
                <a16:creationId xmlns:a16="http://schemas.microsoft.com/office/drawing/2014/main" id="{46537D90-B612-4CE0-B81A-53893C9113E4}"/>
              </a:ext>
            </a:extLst>
          </p:cNvPr>
          <p:cNvSpPr txBox="1"/>
          <p:nvPr>
            <p:custDataLst>
              <p:tags r:id="rId20"/>
            </p:custDataLst>
          </p:nvPr>
        </p:nvSpPr>
        <p:spPr>
          <a:xfrm>
            <a:off x="5256120" y="1909219"/>
            <a:ext cx="206916"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cxnSp>
        <p:nvCxnSpPr>
          <p:cNvPr id="199" name="OTLSHAPE_TB_00000000000000000000000000000000_Separator6">
            <a:extLst>
              <a:ext uri="{FF2B5EF4-FFF2-40B4-BE49-F238E27FC236}">
                <a16:creationId xmlns:a16="http://schemas.microsoft.com/office/drawing/2014/main" id="{B224A358-7595-4E36-B7D9-A9028898A416}"/>
              </a:ext>
            </a:extLst>
          </p:cNvPr>
          <p:cNvCxnSpPr>
            <a:cxnSpLocks/>
          </p:cNvCxnSpPr>
          <p:nvPr>
            <p:custDataLst>
              <p:tags r:id="rId21"/>
            </p:custDataLst>
          </p:nvPr>
        </p:nvCxnSpPr>
        <p:spPr>
          <a:xfrm>
            <a:off x="6041272"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1" name="OTLSHAPE_TB_00000000000000000000000000000000_TimescaleInterval7">
            <a:extLst>
              <a:ext uri="{FF2B5EF4-FFF2-40B4-BE49-F238E27FC236}">
                <a16:creationId xmlns:a16="http://schemas.microsoft.com/office/drawing/2014/main" id="{B2529F09-6EBF-4781-BCF0-7238448A4CA6}"/>
              </a:ext>
            </a:extLst>
          </p:cNvPr>
          <p:cNvSpPr txBox="1"/>
          <p:nvPr>
            <p:custDataLst>
              <p:tags r:id="rId22"/>
            </p:custDataLst>
          </p:nvPr>
        </p:nvSpPr>
        <p:spPr>
          <a:xfrm>
            <a:off x="6104773" y="1909219"/>
            <a:ext cx="15818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Jul</a:t>
            </a:r>
          </a:p>
        </p:txBody>
      </p:sp>
      <p:cxnSp>
        <p:nvCxnSpPr>
          <p:cNvPr id="203" name="OTLSHAPE_TB_00000000000000000000000000000000_Separator7">
            <a:extLst>
              <a:ext uri="{FF2B5EF4-FFF2-40B4-BE49-F238E27FC236}">
                <a16:creationId xmlns:a16="http://schemas.microsoft.com/office/drawing/2014/main" id="{4B670EDB-F843-4888-ACDB-55F0978C3B3F}"/>
              </a:ext>
            </a:extLst>
          </p:cNvPr>
          <p:cNvCxnSpPr>
            <a:cxnSpLocks/>
          </p:cNvCxnSpPr>
          <p:nvPr>
            <p:custDataLst>
              <p:tags r:id="rId23"/>
            </p:custDataLst>
          </p:nvPr>
        </p:nvCxnSpPr>
        <p:spPr>
          <a:xfrm>
            <a:off x="6918213"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TB_00000000000000000000000000000000_TimescaleInterval8">
            <a:extLst>
              <a:ext uri="{FF2B5EF4-FFF2-40B4-BE49-F238E27FC236}">
                <a16:creationId xmlns:a16="http://schemas.microsoft.com/office/drawing/2014/main" id="{CDE1A159-9530-49AC-8E2C-4480CC236953}"/>
              </a:ext>
            </a:extLst>
          </p:cNvPr>
          <p:cNvSpPr txBox="1"/>
          <p:nvPr>
            <p:custDataLst>
              <p:tags r:id="rId24"/>
            </p:custDataLst>
          </p:nvPr>
        </p:nvSpPr>
        <p:spPr>
          <a:xfrm>
            <a:off x="6981713" y="1909219"/>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207" name="OTLSHAPE_TB_00000000000000000000000000000000_Separator8">
            <a:extLst>
              <a:ext uri="{FF2B5EF4-FFF2-40B4-BE49-F238E27FC236}">
                <a16:creationId xmlns:a16="http://schemas.microsoft.com/office/drawing/2014/main" id="{40CAEEE7-53A4-4013-A19C-64314A89F7A9}"/>
              </a:ext>
            </a:extLst>
          </p:cNvPr>
          <p:cNvCxnSpPr>
            <a:cxnSpLocks/>
          </p:cNvCxnSpPr>
          <p:nvPr>
            <p:custDataLst>
              <p:tags r:id="rId25"/>
            </p:custDataLst>
          </p:nvPr>
        </p:nvCxnSpPr>
        <p:spPr>
          <a:xfrm>
            <a:off x="7795154"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TB_00000000000000000000000000000000_TimescaleInterval9">
            <a:extLst>
              <a:ext uri="{FF2B5EF4-FFF2-40B4-BE49-F238E27FC236}">
                <a16:creationId xmlns:a16="http://schemas.microsoft.com/office/drawing/2014/main" id="{D8E27A91-CA57-4B3D-8312-97D5FE647AB1}"/>
              </a:ext>
            </a:extLst>
          </p:cNvPr>
          <p:cNvSpPr txBox="1"/>
          <p:nvPr>
            <p:custDataLst>
              <p:tags r:id="rId26"/>
            </p:custDataLst>
          </p:nvPr>
        </p:nvSpPr>
        <p:spPr>
          <a:xfrm>
            <a:off x="7858654" y="1909219"/>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211" name="OTLSHAPE_TB_00000000000000000000000000000000_Separator9">
            <a:extLst>
              <a:ext uri="{FF2B5EF4-FFF2-40B4-BE49-F238E27FC236}">
                <a16:creationId xmlns:a16="http://schemas.microsoft.com/office/drawing/2014/main" id="{5E12E710-765E-4F89-99E6-647F0D23507D}"/>
              </a:ext>
            </a:extLst>
          </p:cNvPr>
          <p:cNvCxnSpPr>
            <a:cxnSpLocks/>
          </p:cNvCxnSpPr>
          <p:nvPr>
            <p:custDataLst>
              <p:tags r:id="rId27"/>
            </p:custDataLst>
          </p:nvPr>
        </p:nvCxnSpPr>
        <p:spPr>
          <a:xfrm>
            <a:off x="864380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TB_00000000000000000000000000000000_TimescaleInterval10">
            <a:extLst>
              <a:ext uri="{FF2B5EF4-FFF2-40B4-BE49-F238E27FC236}">
                <a16:creationId xmlns:a16="http://schemas.microsoft.com/office/drawing/2014/main" id="{34380EB9-DF32-4D89-AB36-9654C3BA8BD9}"/>
              </a:ext>
            </a:extLst>
          </p:cNvPr>
          <p:cNvSpPr txBox="1"/>
          <p:nvPr>
            <p:custDataLst>
              <p:tags r:id="rId28"/>
            </p:custDataLst>
          </p:nvPr>
        </p:nvSpPr>
        <p:spPr>
          <a:xfrm>
            <a:off x="8707306" y="1909219"/>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215" name="OTLSHAPE_TB_00000000000000000000000000000000_Separator10">
            <a:extLst>
              <a:ext uri="{FF2B5EF4-FFF2-40B4-BE49-F238E27FC236}">
                <a16:creationId xmlns:a16="http://schemas.microsoft.com/office/drawing/2014/main" id="{BBF9448C-2220-4D44-96C6-69C7D739B900}"/>
              </a:ext>
            </a:extLst>
          </p:cNvPr>
          <p:cNvCxnSpPr>
            <a:cxnSpLocks/>
          </p:cNvCxnSpPr>
          <p:nvPr>
            <p:custDataLst>
              <p:tags r:id="rId29"/>
            </p:custDataLst>
          </p:nvPr>
        </p:nvCxnSpPr>
        <p:spPr>
          <a:xfrm>
            <a:off x="952074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TB_00000000000000000000000000000000_TimescaleInterval11">
            <a:extLst>
              <a:ext uri="{FF2B5EF4-FFF2-40B4-BE49-F238E27FC236}">
                <a16:creationId xmlns:a16="http://schemas.microsoft.com/office/drawing/2014/main" id="{4821B2A4-9070-4501-BEAD-965A094AB1B7}"/>
              </a:ext>
            </a:extLst>
          </p:cNvPr>
          <p:cNvSpPr txBox="1"/>
          <p:nvPr>
            <p:custDataLst>
              <p:tags r:id="rId30"/>
            </p:custDataLst>
          </p:nvPr>
        </p:nvSpPr>
        <p:spPr>
          <a:xfrm>
            <a:off x="9584247" y="1909219"/>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cxnSp>
        <p:nvCxnSpPr>
          <p:cNvPr id="219" name="OTLSHAPE_TB_00000000000000000000000000000000_Separator11">
            <a:extLst>
              <a:ext uri="{FF2B5EF4-FFF2-40B4-BE49-F238E27FC236}">
                <a16:creationId xmlns:a16="http://schemas.microsoft.com/office/drawing/2014/main" id="{29B93443-C9EA-45F6-BF99-3857E255158F}"/>
              </a:ext>
            </a:extLst>
          </p:cNvPr>
          <p:cNvCxnSpPr>
            <a:cxnSpLocks/>
          </p:cNvCxnSpPr>
          <p:nvPr>
            <p:custDataLst>
              <p:tags r:id="rId31"/>
            </p:custDataLst>
          </p:nvPr>
        </p:nvCxnSpPr>
        <p:spPr>
          <a:xfrm>
            <a:off x="1036939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OTLSHAPE_TB_00000000000000000000000000000000_TimescaleInterval12">
            <a:extLst>
              <a:ext uri="{FF2B5EF4-FFF2-40B4-BE49-F238E27FC236}">
                <a16:creationId xmlns:a16="http://schemas.microsoft.com/office/drawing/2014/main" id="{E0714A49-956F-40CD-ADBD-E25B2B01A717}"/>
              </a:ext>
            </a:extLst>
          </p:cNvPr>
          <p:cNvSpPr txBox="1"/>
          <p:nvPr>
            <p:custDataLst>
              <p:tags r:id="rId32"/>
            </p:custDataLst>
          </p:nvPr>
        </p:nvSpPr>
        <p:spPr>
          <a:xfrm>
            <a:off x="10432899" y="1909219"/>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223" name="OTLSHAPE_M_6ae31c99f6864aae840de110566ea63d_Title">
            <a:extLst>
              <a:ext uri="{FF2B5EF4-FFF2-40B4-BE49-F238E27FC236}">
                <a16:creationId xmlns:a16="http://schemas.microsoft.com/office/drawing/2014/main" id="{EFCAF818-319E-47F7-9C2F-5F0BA07EC429}"/>
              </a:ext>
            </a:extLst>
          </p:cNvPr>
          <p:cNvSpPr txBox="1"/>
          <p:nvPr>
            <p:custDataLst>
              <p:tags r:id="rId33"/>
            </p:custDataLst>
          </p:nvPr>
        </p:nvSpPr>
        <p:spPr>
          <a:xfrm>
            <a:off x="6368331" y="1041167"/>
            <a:ext cx="673100" cy="338554"/>
          </a:xfrm>
          <a:prstGeom prst="rect">
            <a:avLst/>
          </a:prstGeom>
          <a:noFill/>
        </p:spPr>
        <p:txBody>
          <a:bodyPr vert="horz" wrap="square" lIns="0" tIns="0" rIns="0" bIns="0" rtlCol="0" anchor="ctr" anchorCtr="0">
            <a:spAutoFit/>
          </a:bodyPr>
          <a:lstStyle/>
          <a:p>
            <a:r>
              <a:rPr lang="en-US" sz="1100" spc="-6" dirty="0">
                <a:solidFill>
                  <a:schemeClr val="dk1"/>
                </a:solidFill>
                <a:latin typeface="Calibri" panose="020F0502020204030204" pitchFamily="34" charset="0"/>
              </a:rPr>
              <a:t>Start Project </a:t>
            </a:r>
          </a:p>
        </p:txBody>
      </p:sp>
      <p:sp>
        <p:nvSpPr>
          <p:cNvPr id="225" name="OTLSHAPE_M_6ae31c99f6864aae840de110566ea63d_Date">
            <a:extLst>
              <a:ext uri="{FF2B5EF4-FFF2-40B4-BE49-F238E27FC236}">
                <a16:creationId xmlns:a16="http://schemas.microsoft.com/office/drawing/2014/main" id="{FD246ABC-4529-4BC2-BA7D-155A5F4664CD}"/>
              </a:ext>
            </a:extLst>
          </p:cNvPr>
          <p:cNvSpPr txBox="1"/>
          <p:nvPr>
            <p:custDataLst>
              <p:tags r:id="rId34"/>
            </p:custDataLst>
          </p:nvPr>
        </p:nvSpPr>
        <p:spPr>
          <a:xfrm>
            <a:off x="6408998" y="1399498"/>
            <a:ext cx="431841" cy="153159"/>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Jul 10</a:t>
            </a:r>
          </a:p>
        </p:txBody>
      </p:sp>
      <p:sp>
        <p:nvSpPr>
          <p:cNvPr id="227" name="OTLSHAPE_M_6ae31c99f6864aae840de110566ea63d_Shape">
            <a:extLst>
              <a:ext uri="{FF2B5EF4-FFF2-40B4-BE49-F238E27FC236}">
                <a16:creationId xmlns:a16="http://schemas.microsoft.com/office/drawing/2014/main" id="{4AEAB1A6-A28E-45C0-8710-DB04222F49A8}"/>
              </a:ext>
            </a:extLst>
          </p:cNvPr>
          <p:cNvSpPr/>
          <p:nvPr>
            <p:custDataLst>
              <p:tags r:id="rId35"/>
            </p:custDataLst>
          </p:nvPr>
        </p:nvSpPr>
        <p:spPr>
          <a:xfrm rot="16200000">
            <a:off x="6218499" y="1267869"/>
            <a:ext cx="165100" cy="165100"/>
          </a:xfrm>
          <a:prstGeom prst="flowChartMerge">
            <a:avLst/>
          </a:prstGeom>
          <a:solidFill>
            <a:srgbClr val="9BBB59"/>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TLSHAPE_T_11a5fd20169a4e5aa0bed048dba08ff2_Shape">
            <a:extLst>
              <a:ext uri="{FF2B5EF4-FFF2-40B4-BE49-F238E27FC236}">
                <a16:creationId xmlns:a16="http://schemas.microsoft.com/office/drawing/2014/main" id="{6B22A402-14F4-46F5-887C-15E0FE4EAF94}"/>
              </a:ext>
            </a:extLst>
          </p:cNvPr>
          <p:cNvSpPr/>
          <p:nvPr>
            <p:custDataLst>
              <p:tags r:id="rId36"/>
            </p:custDataLst>
          </p:nvPr>
        </p:nvSpPr>
        <p:spPr>
          <a:xfrm>
            <a:off x="6085773" y="2886488"/>
            <a:ext cx="295608"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T_11a5fd20169a4e5aa0bed048dba08ff2_JoinedDate">
            <a:extLst>
              <a:ext uri="{FF2B5EF4-FFF2-40B4-BE49-F238E27FC236}">
                <a16:creationId xmlns:a16="http://schemas.microsoft.com/office/drawing/2014/main" id="{A2859DF2-2C06-4A48-B6A2-C65ACD6CB22D}"/>
              </a:ext>
            </a:extLst>
          </p:cNvPr>
          <p:cNvSpPr txBox="1"/>
          <p:nvPr>
            <p:custDataLst>
              <p:tags r:id="rId37"/>
            </p:custDataLst>
          </p:nvPr>
        </p:nvSpPr>
        <p:spPr>
          <a:xfrm>
            <a:off x="6445536" y="2911144"/>
            <a:ext cx="763016" cy="153888"/>
          </a:xfrm>
          <a:prstGeom prst="rect">
            <a:avLst/>
          </a:prstGeom>
          <a:noFill/>
        </p:spPr>
        <p:txBody>
          <a:bodyPr vert="horz" wrap="square" lIns="0" tIns="0" rIns="0" bIns="0" rtlCol="0" anchor="ctr" anchorCtr="0">
            <a:spAutoFit/>
          </a:bodyPr>
          <a:lstStyle/>
          <a:p>
            <a:r>
              <a:rPr lang="en-US" sz="1000" spc="-2" dirty="0">
                <a:solidFill>
                  <a:schemeClr val="dk1"/>
                </a:solidFill>
                <a:latin typeface="Calibri" panose="020F0502020204030204" pitchFamily="34" charset="0"/>
              </a:rPr>
              <a:t>Jul 10 - Jul 17</a:t>
            </a:r>
          </a:p>
        </p:txBody>
      </p:sp>
      <p:sp>
        <p:nvSpPr>
          <p:cNvPr id="233" name="OTLSHAPE_T_11a5fd20169a4e5aa0bed048dba08ff2_Title">
            <a:extLst>
              <a:ext uri="{FF2B5EF4-FFF2-40B4-BE49-F238E27FC236}">
                <a16:creationId xmlns:a16="http://schemas.microsoft.com/office/drawing/2014/main" id="{D6E14BBA-4B5A-4832-BECF-F09F0896D11F}"/>
              </a:ext>
            </a:extLst>
          </p:cNvPr>
          <p:cNvSpPr txBox="1"/>
          <p:nvPr>
            <p:custDataLst>
              <p:tags r:id="rId38"/>
            </p:custDataLst>
          </p:nvPr>
        </p:nvSpPr>
        <p:spPr>
          <a:xfrm>
            <a:off x="87087" y="2859303"/>
            <a:ext cx="631098"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Definition</a:t>
            </a:r>
          </a:p>
        </p:txBody>
      </p:sp>
      <p:sp>
        <p:nvSpPr>
          <p:cNvPr id="235" name="OTLSHAPE_T_23c152327d314e958e11ca251f33fb49_Shape">
            <a:extLst>
              <a:ext uri="{FF2B5EF4-FFF2-40B4-BE49-F238E27FC236}">
                <a16:creationId xmlns:a16="http://schemas.microsoft.com/office/drawing/2014/main" id="{06FC4D95-515C-4EB8-8D5D-A9A6FA4D1997}"/>
              </a:ext>
            </a:extLst>
          </p:cNvPr>
          <p:cNvSpPr/>
          <p:nvPr>
            <p:custDataLst>
              <p:tags r:id="rId39"/>
            </p:custDataLst>
          </p:nvPr>
        </p:nvSpPr>
        <p:spPr>
          <a:xfrm>
            <a:off x="6340714" y="3264574"/>
            <a:ext cx="1251945" cy="198134"/>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TLSHAPE_T_23c152327d314e958e11ca251f33fb49_JoinedDate">
            <a:extLst>
              <a:ext uri="{FF2B5EF4-FFF2-40B4-BE49-F238E27FC236}">
                <a16:creationId xmlns:a16="http://schemas.microsoft.com/office/drawing/2014/main" id="{51583A69-6E7C-498A-955C-F31CCEE8660E}"/>
              </a:ext>
            </a:extLst>
          </p:cNvPr>
          <p:cNvSpPr txBox="1"/>
          <p:nvPr>
            <p:custDataLst>
              <p:tags r:id="rId40"/>
            </p:custDataLst>
          </p:nvPr>
        </p:nvSpPr>
        <p:spPr>
          <a:xfrm>
            <a:off x="7684987" y="3287347"/>
            <a:ext cx="7493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15 - Aug 29</a:t>
            </a:r>
          </a:p>
        </p:txBody>
      </p:sp>
      <p:sp>
        <p:nvSpPr>
          <p:cNvPr id="239" name="OTLSHAPE_T_f23e460505c24ee88159b421b810b7e4_Shape">
            <a:extLst>
              <a:ext uri="{FF2B5EF4-FFF2-40B4-BE49-F238E27FC236}">
                <a16:creationId xmlns:a16="http://schemas.microsoft.com/office/drawing/2014/main" id="{5B18476B-9797-48C9-9734-0AAF067C9CE4}"/>
              </a:ext>
            </a:extLst>
          </p:cNvPr>
          <p:cNvSpPr/>
          <p:nvPr>
            <p:custDataLst>
              <p:tags r:id="rId41"/>
            </p:custDataLst>
          </p:nvPr>
        </p:nvSpPr>
        <p:spPr>
          <a:xfrm>
            <a:off x="8269540" y="3967429"/>
            <a:ext cx="1422400"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TLSHAPE_T_f23e460505c24ee88159b421b810b7e4_JoinedDate">
            <a:extLst>
              <a:ext uri="{FF2B5EF4-FFF2-40B4-BE49-F238E27FC236}">
                <a16:creationId xmlns:a16="http://schemas.microsoft.com/office/drawing/2014/main" id="{F2B58B0D-9B94-436B-949C-9300DB203E94}"/>
              </a:ext>
            </a:extLst>
          </p:cNvPr>
          <p:cNvSpPr txBox="1"/>
          <p:nvPr>
            <p:custDataLst>
              <p:tags r:id="rId42"/>
            </p:custDataLst>
          </p:nvPr>
        </p:nvSpPr>
        <p:spPr>
          <a:xfrm>
            <a:off x="9747877" y="399458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22 – Oct 25</a:t>
            </a:r>
          </a:p>
        </p:txBody>
      </p:sp>
      <p:sp>
        <p:nvSpPr>
          <p:cNvPr id="243" name="OTLSHAPE_T_82d1b7aae77d41a2be14d69f5e501b1b_Shape">
            <a:extLst>
              <a:ext uri="{FF2B5EF4-FFF2-40B4-BE49-F238E27FC236}">
                <a16:creationId xmlns:a16="http://schemas.microsoft.com/office/drawing/2014/main" id="{5DADC080-5A38-45FA-A9AC-8D99A5B88838}"/>
              </a:ext>
            </a:extLst>
          </p:cNvPr>
          <p:cNvSpPr/>
          <p:nvPr>
            <p:custDataLst>
              <p:tags r:id="rId43"/>
            </p:custDataLst>
          </p:nvPr>
        </p:nvSpPr>
        <p:spPr>
          <a:xfrm>
            <a:off x="9566588" y="4682043"/>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T_82d1b7aae77d41a2be14d69f5e501b1b_Title">
            <a:extLst>
              <a:ext uri="{FF2B5EF4-FFF2-40B4-BE49-F238E27FC236}">
                <a16:creationId xmlns:a16="http://schemas.microsoft.com/office/drawing/2014/main" id="{D00E8B2F-8F85-4730-AD9B-97E6D7A10FCF}"/>
              </a:ext>
            </a:extLst>
          </p:cNvPr>
          <p:cNvSpPr txBox="1"/>
          <p:nvPr>
            <p:custDataLst>
              <p:tags r:id="rId44"/>
            </p:custDataLst>
          </p:nvPr>
        </p:nvSpPr>
        <p:spPr>
          <a:xfrm>
            <a:off x="87087" y="3137857"/>
            <a:ext cx="530225" cy="338554"/>
          </a:xfrm>
          <a:prstGeom prst="rect">
            <a:avLst/>
          </a:prstGeom>
          <a:noFill/>
        </p:spPr>
        <p:txBody>
          <a:bodyPr vert="horz" wrap="square" lIns="0" tIns="0" rIns="0" bIns="0" rtlCol="0" anchor="t" anchorCtr="0">
            <a:spAutoFit/>
          </a:bodyPr>
          <a:lstStyle/>
          <a:p>
            <a:pPr algn="ctr"/>
            <a:r>
              <a:rPr lang="en-US" sz="1100" b="1" spc="-20" dirty="0">
                <a:solidFill>
                  <a:schemeClr val="dk1"/>
                </a:solidFill>
                <a:latin typeface="Calibri" panose="020F0502020204030204" pitchFamily="34" charset="0"/>
              </a:rPr>
              <a:t>System Analysis</a:t>
            </a:r>
          </a:p>
        </p:txBody>
      </p:sp>
      <p:sp>
        <p:nvSpPr>
          <p:cNvPr id="247" name="OTLSHAPE_T_23b42cadd9bc437fb739c68c62737c3a_Shape">
            <a:extLst>
              <a:ext uri="{FF2B5EF4-FFF2-40B4-BE49-F238E27FC236}">
                <a16:creationId xmlns:a16="http://schemas.microsoft.com/office/drawing/2014/main" id="{6E194964-B761-457E-8AC9-BE02B53442E0}"/>
              </a:ext>
            </a:extLst>
          </p:cNvPr>
          <p:cNvSpPr/>
          <p:nvPr>
            <p:custDataLst>
              <p:tags r:id="rId45"/>
            </p:custDataLst>
          </p:nvPr>
        </p:nvSpPr>
        <p:spPr>
          <a:xfrm>
            <a:off x="6840839" y="3609690"/>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TLSHAPE_T_23b42cadd9bc437fb739c68c62737c3a_JoinedDate">
            <a:extLst>
              <a:ext uri="{FF2B5EF4-FFF2-40B4-BE49-F238E27FC236}">
                <a16:creationId xmlns:a16="http://schemas.microsoft.com/office/drawing/2014/main" id="{EA565B1E-7323-4A3C-AEB7-74FE45C9A8C8}"/>
              </a:ext>
            </a:extLst>
          </p:cNvPr>
          <p:cNvSpPr txBox="1"/>
          <p:nvPr>
            <p:custDataLst>
              <p:tags r:id="rId46"/>
            </p:custDataLst>
          </p:nvPr>
        </p:nvSpPr>
        <p:spPr>
          <a:xfrm>
            <a:off x="8696294" y="3624557"/>
            <a:ext cx="8001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21 - Sep 15</a:t>
            </a:r>
          </a:p>
        </p:txBody>
      </p:sp>
      <p:sp>
        <p:nvSpPr>
          <p:cNvPr id="251" name="OTLSHAPE_T_23b42cadd9bc437fb739c68c62737c3a_Title">
            <a:extLst>
              <a:ext uri="{FF2B5EF4-FFF2-40B4-BE49-F238E27FC236}">
                <a16:creationId xmlns:a16="http://schemas.microsoft.com/office/drawing/2014/main" id="{0CAFB945-BEE5-44D5-9642-91017AEC78F7}"/>
              </a:ext>
            </a:extLst>
          </p:cNvPr>
          <p:cNvSpPr txBox="1"/>
          <p:nvPr>
            <p:custDataLst>
              <p:tags r:id="rId47"/>
            </p:custDataLst>
          </p:nvPr>
        </p:nvSpPr>
        <p:spPr>
          <a:xfrm>
            <a:off x="107694" y="3549764"/>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Database Design</a:t>
            </a:r>
          </a:p>
        </p:txBody>
      </p:sp>
      <p:sp>
        <p:nvSpPr>
          <p:cNvPr id="253" name="OTLSHAPE_T_fe82a054eb724851a93f6a606432bfac_Shape">
            <a:extLst>
              <a:ext uri="{FF2B5EF4-FFF2-40B4-BE49-F238E27FC236}">
                <a16:creationId xmlns:a16="http://schemas.microsoft.com/office/drawing/2014/main" id="{EF8A3593-1020-4403-A371-B6BC24F05F25}"/>
              </a:ext>
            </a:extLst>
          </p:cNvPr>
          <p:cNvSpPr/>
          <p:nvPr>
            <p:custDataLst>
              <p:tags r:id="rId48"/>
            </p:custDataLst>
          </p:nvPr>
        </p:nvSpPr>
        <p:spPr>
          <a:xfrm>
            <a:off x="6023802" y="5350999"/>
            <a:ext cx="5359006" cy="177413"/>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T_fe82a054eb724851a93f6a606432bfac_Title">
            <a:extLst>
              <a:ext uri="{FF2B5EF4-FFF2-40B4-BE49-F238E27FC236}">
                <a16:creationId xmlns:a16="http://schemas.microsoft.com/office/drawing/2014/main" id="{2AEAAE8D-0F93-4796-9CB0-BA2585C0523A}"/>
              </a:ext>
            </a:extLst>
          </p:cNvPr>
          <p:cNvSpPr txBox="1"/>
          <p:nvPr>
            <p:custDataLst>
              <p:tags r:id="rId49"/>
            </p:custDataLst>
          </p:nvPr>
        </p:nvSpPr>
        <p:spPr>
          <a:xfrm>
            <a:off x="190936" y="5367963"/>
            <a:ext cx="929630" cy="169277"/>
          </a:xfrm>
          <a:prstGeom prst="rect">
            <a:avLst/>
          </a:prstGeom>
          <a:noFill/>
        </p:spPr>
        <p:txBody>
          <a:bodyPr vert="horz" wrap="square" lIns="0" tIns="0" rIns="0" bIns="0" rtlCol="0" anchor="ctr" anchorCtr="0">
            <a:spAutoFit/>
          </a:bodyPr>
          <a:lstStyle/>
          <a:p>
            <a:r>
              <a:rPr lang="en-US" sz="1100" b="1" spc="-20" dirty="0" err="1">
                <a:solidFill>
                  <a:schemeClr val="dk1"/>
                </a:solidFill>
                <a:latin typeface="Calibri" panose="020F0502020204030204" pitchFamily="34" charset="0"/>
              </a:rPr>
              <a:t>Documentions</a:t>
            </a:r>
            <a:endParaRPr lang="en-US" sz="1100" b="1" spc="-20" dirty="0">
              <a:solidFill>
                <a:schemeClr val="dk1"/>
              </a:solidFill>
              <a:latin typeface="Calibri" panose="020F0502020204030204" pitchFamily="34" charset="0"/>
            </a:endParaRPr>
          </a:p>
        </p:txBody>
      </p:sp>
      <p:sp>
        <p:nvSpPr>
          <p:cNvPr id="257" name="OTLSHAPE_TB_00000000000000000000000000000000_ScaleContainer">
            <a:extLst>
              <a:ext uri="{FF2B5EF4-FFF2-40B4-BE49-F238E27FC236}">
                <a16:creationId xmlns:a16="http://schemas.microsoft.com/office/drawing/2014/main" id="{47B9F334-6AEE-4F5B-947D-6D21173EB1D2}"/>
              </a:ext>
            </a:extLst>
          </p:cNvPr>
          <p:cNvSpPr/>
          <p:nvPr>
            <p:custDataLst>
              <p:tags r:id="rId50"/>
            </p:custDataLst>
          </p:nvPr>
        </p:nvSpPr>
        <p:spPr>
          <a:xfrm>
            <a:off x="921070" y="22689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TLSHAPE_TB_00000000000000000000000000000000_TimescaleInterval6">
            <a:extLst>
              <a:ext uri="{FF2B5EF4-FFF2-40B4-BE49-F238E27FC236}">
                <a16:creationId xmlns:a16="http://schemas.microsoft.com/office/drawing/2014/main" id="{89090D8A-FD98-4A7B-B0B1-05B0A3D4A32B}"/>
              </a:ext>
            </a:extLst>
          </p:cNvPr>
          <p:cNvSpPr txBox="1"/>
          <p:nvPr>
            <p:custDataLst>
              <p:tags r:id="rId51"/>
            </p:custDataLst>
          </p:nvPr>
        </p:nvSpPr>
        <p:spPr>
          <a:xfrm>
            <a:off x="525612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1" name="OTLSHAPE_TB_00000000000000000000000000000000_LeftEndCaps">
            <a:extLst>
              <a:ext uri="{FF2B5EF4-FFF2-40B4-BE49-F238E27FC236}">
                <a16:creationId xmlns:a16="http://schemas.microsoft.com/office/drawing/2014/main" id="{12FCC7CB-935C-4865-9FBF-EAC585AF2AC4}"/>
              </a:ext>
            </a:extLst>
          </p:cNvPr>
          <p:cNvSpPr txBox="1"/>
          <p:nvPr>
            <p:custDataLst>
              <p:tags r:id="rId52"/>
            </p:custDataLst>
          </p:nvPr>
        </p:nvSpPr>
        <p:spPr>
          <a:xfrm>
            <a:off x="280470" y="2320346"/>
            <a:ext cx="541560"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WEEK</a:t>
            </a:r>
          </a:p>
        </p:txBody>
      </p:sp>
      <p:sp>
        <p:nvSpPr>
          <p:cNvPr id="263" name="OTLSHAPE_TB_00000000000000000000000000000000_TimescaleInterval6">
            <a:extLst>
              <a:ext uri="{FF2B5EF4-FFF2-40B4-BE49-F238E27FC236}">
                <a16:creationId xmlns:a16="http://schemas.microsoft.com/office/drawing/2014/main" id="{B3A48748-E321-4A07-9691-3431AD264E2D}"/>
              </a:ext>
            </a:extLst>
          </p:cNvPr>
          <p:cNvSpPr txBox="1"/>
          <p:nvPr>
            <p:custDataLst>
              <p:tags r:id="rId53"/>
            </p:custDataLst>
          </p:nvPr>
        </p:nvSpPr>
        <p:spPr>
          <a:xfrm>
            <a:off x="6062317"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5" name="OTLSHAPE_TB_00000000000000000000000000000000_TimescaleInterval6">
            <a:extLst>
              <a:ext uri="{FF2B5EF4-FFF2-40B4-BE49-F238E27FC236}">
                <a16:creationId xmlns:a16="http://schemas.microsoft.com/office/drawing/2014/main" id="{2BF0ADD4-F312-4A73-95D3-612EF06871C1}"/>
              </a:ext>
            </a:extLst>
          </p:cNvPr>
          <p:cNvSpPr txBox="1"/>
          <p:nvPr>
            <p:custDataLst>
              <p:tags r:id="rId54"/>
            </p:custDataLst>
          </p:nvPr>
        </p:nvSpPr>
        <p:spPr>
          <a:xfrm>
            <a:off x="6977712"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7" name="OTLSHAPE_TB_00000000000000000000000000000000_TimescaleInterval6">
            <a:extLst>
              <a:ext uri="{FF2B5EF4-FFF2-40B4-BE49-F238E27FC236}">
                <a16:creationId xmlns:a16="http://schemas.microsoft.com/office/drawing/2014/main" id="{309AD03E-F1D0-4A9A-B86E-CA29F8CBCFC1}"/>
              </a:ext>
            </a:extLst>
          </p:cNvPr>
          <p:cNvSpPr txBox="1"/>
          <p:nvPr>
            <p:custDataLst>
              <p:tags r:id="rId55"/>
            </p:custDataLst>
          </p:nvPr>
        </p:nvSpPr>
        <p:spPr>
          <a:xfrm>
            <a:off x="7858654" y="2330120"/>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9" name="OTLSHAPE_TB_00000000000000000000000000000000_TimescaleInterval6">
            <a:extLst>
              <a:ext uri="{FF2B5EF4-FFF2-40B4-BE49-F238E27FC236}">
                <a16:creationId xmlns:a16="http://schemas.microsoft.com/office/drawing/2014/main" id="{8E574A3A-DAB4-41E4-9B96-C630B2618372}"/>
              </a:ext>
            </a:extLst>
          </p:cNvPr>
          <p:cNvSpPr txBox="1"/>
          <p:nvPr>
            <p:custDataLst>
              <p:tags r:id="rId56"/>
            </p:custDataLst>
          </p:nvPr>
        </p:nvSpPr>
        <p:spPr>
          <a:xfrm>
            <a:off x="870330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1" name="OTLSHAPE_TB_00000000000000000000000000000000_TimescaleInterval6">
            <a:extLst>
              <a:ext uri="{FF2B5EF4-FFF2-40B4-BE49-F238E27FC236}">
                <a16:creationId xmlns:a16="http://schemas.microsoft.com/office/drawing/2014/main" id="{F729A3C6-E857-4E89-86D4-07EBAE340447}"/>
              </a:ext>
            </a:extLst>
          </p:cNvPr>
          <p:cNvSpPr txBox="1"/>
          <p:nvPr>
            <p:custDataLst>
              <p:tags r:id="rId57"/>
            </p:custDataLst>
          </p:nvPr>
        </p:nvSpPr>
        <p:spPr>
          <a:xfrm>
            <a:off x="954741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3" name="OTLSHAPE_TB_00000000000000000000000000000000_TimescaleInterval6">
            <a:extLst>
              <a:ext uri="{FF2B5EF4-FFF2-40B4-BE49-F238E27FC236}">
                <a16:creationId xmlns:a16="http://schemas.microsoft.com/office/drawing/2014/main" id="{04B79CA3-EE01-4DEB-876F-CFF51417E586}"/>
              </a:ext>
            </a:extLst>
          </p:cNvPr>
          <p:cNvSpPr txBox="1"/>
          <p:nvPr>
            <p:custDataLst>
              <p:tags r:id="rId58"/>
            </p:custDataLst>
          </p:nvPr>
        </p:nvSpPr>
        <p:spPr>
          <a:xfrm>
            <a:off x="10428898"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5" name="OTLSHAPE_TB_00000000000000000000000000000000_TimescaleInterval6">
            <a:extLst>
              <a:ext uri="{FF2B5EF4-FFF2-40B4-BE49-F238E27FC236}">
                <a16:creationId xmlns:a16="http://schemas.microsoft.com/office/drawing/2014/main" id="{90946166-2EE2-4732-A78B-53D74226BD5D}"/>
              </a:ext>
            </a:extLst>
          </p:cNvPr>
          <p:cNvSpPr txBox="1"/>
          <p:nvPr>
            <p:custDataLst>
              <p:tags r:id="rId59"/>
            </p:custDataLst>
          </p:nvPr>
        </p:nvSpPr>
        <p:spPr>
          <a:xfrm>
            <a:off x="4379934"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7" name="OTLSHAPE_TB_00000000000000000000000000000000_TimescaleInterval6">
            <a:extLst>
              <a:ext uri="{FF2B5EF4-FFF2-40B4-BE49-F238E27FC236}">
                <a16:creationId xmlns:a16="http://schemas.microsoft.com/office/drawing/2014/main" id="{C14C3DB9-AE2D-450A-84FB-774D030101D7}"/>
              </a:ext>
            </a:extLst>
          </p:cNvPr>
          <p:cNvSpPr txBox="1"/>
          <p:nvPr>
            <p:custDataLst>
              <p:tags r:id="rId60"/>
            </p:custDataLst>
          </p:nvPr>
        </p:nvSpPr>
        <p:spPr>
          <a:xfrm>
            <a:off x="3530527"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9" name="OTLSHAPE_TB_00000000000000000000000000000000_TimescaleInterval6">
            <a:extLst>
              <a:ext uri="{FF2B5EF4-FFF2-40B4-BE49-F238E27FC236}">
                <a16:creationId xmlns:a16="http://schemas.microsoft.com/office/drawing/2014/main" id="{079CF1C9-17F2-44FC-B531-11AD50AD24C1}"/>
              </a:ext>
            </a:extLst>
          </p:cNvPr>
          <p:cNvSpPr txBox="1"/>
          <p:nvPr>
            <p:custDataLst>
              <p:tags r:id="rId61"/>
            </p:custDataLst>
          </p:nvPr>
        </p:nvSpPr>
        <p:spPr>
          <a:xfrm>
            <a:off x="98457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1" name="OTLSHAPE_TB_00000000000000000000000000000000_TimescaleInterval6">
            <a:extLst>
              <a:ext uri="{FF2B5EF4-FFF2-40B4-BE49-F238E27FC236}">
                <a16:creationId xmlns:a16="http://schemas.microsoft.com/office/drawing/2014/main" id="{99E8F809-9B29-4D89-831E-520F9FAF8D90}"/>
              </a:ext>
            </a:extLst>
          </p:cNvPr>
          <p:cNvSpPr txBox="1"/>
          <p:nvPr>
            <p:custDataLst>
              <p:tags r:id="rId62"/>
            </p:custDataLst>
          </p:nvPr>
        </p:nvSpPr>
        <p:spPr>
          <a:xfrm>
            <a:off x="1874051"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3" name="OTLSHAPE_TB_00000000000000000000000000000000_TimescaleInterval6">
            <a:extLst>
              <a:ext uri="{FF2B5EF4-FFF2-40B4-BE49-F238E27FC236}">
                <a16:creationId xmlns:a16="http://schemas.microsoft.com/office/drawing/2014/main" id="{7015546D-BEB7-4AF0-98EB-4C04078841FF}"/>
              </a:ext>
            </a:extLst>
          </p:cNvPr>
          <p:cNvSpPr txBox="1"/>
          <p:nvPr>
            <p:custDataLst>
              <p:tags r:id="rId63"/>
            </p:custDataLst>
          </p:nvPr>
        </p:nvSpPr>
        <p:spPr>
          <a:xfrm>
            <a:off x="2657323" y="235751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5" name="OTLSHAPE_T_23b42cadd9bc437fb739c68c62737c3a_Title">
            <a:extLst>
              <a:ext uri="{FF2B5EF4-FFF2-40B4-BE49-F238E27FC236}">
                <a16:creationId xmlns:a16="http://schemas.microsoft.com/office/drawing/2014/main" id="{8785B03A-68DA-43C5-A80E-7D89D441F89A}"/>
              </a:ext>
            </a:extLst>
          </p:cNvPr>
          <p:cNvSpPr txBox="1"/>
          <p:nvPr>
            <p:custDataLst>
              <p:tags r:id="rId64"/>
            </p:custDataLst>
          </p:nvPr>
        </p:nvSpPr>
        <p:spPr>
          <a:xfrm>
            <a:off x="124582" y="3980335"/>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Page Design</a:t>
            </a:r>
          </a:p>
        </p:txBody>
      </p:sp>
      <p:sp>
        <p:nvSpPr>
          <p:cNvPr id="287" name="OTLSHAPE_T_23b42cadd9bc437fb739c68c62737c3a_Title">
            <a:extLst>
              <a:ext uri="{FF2B5EF4-FFF2-40B4-BE49-F238E27FC236}">
                <a16:creationId xmlns:a16="http://schemas.microsoft.com/office/drawing/2014/main" id="{A0064506-DD79-4AD2-834A-D37E8FAF4C68}"/>
              </a:ext>
            </a:extLst>
          </p:cNvPr>
          <p:cNvSpPr txBox="1"/>
          <p:nvPr>
            <p:custDataLst>
              <p:tags r:id="rId65"/>
            </p:custDataLst>
          </p:nvPr>
        </p:nvSpPr>
        <p:spPr>
          <a:xfrm>
            <a:off x="136765" y="4378801"/>
            <a:ext cx="530224" cy="169277"/>
          </a:xfrm>
          <a:prstGeom prst="rect">
            <a:avLst/>
          </a:prstGeom>
          <a:noFill/>
        </p:spPr>
        <p:txBody>
          <a:bodyPr vert="horz" wrap="square" lIns="0" tIns="0" rIns="0" bIns="0" rtlCol="0" anchor="ctr" anchorCtr="0">
            <a:spAutoFit/>
          </a:bodyPr>
          <a:lstStyle/>
          <a:p>
            <a:pPr algn="ctr"/>
            <a:r>
              <a:rPr lang="en-US" sz="1100" b="1" spc="-20" dirty="0" err="1">
                <a:solidFill>
                  <a:schemeClr val="dk1"/>
                </a:solidFill>
                <a:latin typeface="Calibri" panose="020F0502020204030204" pitchFamily="34" charset="0"/>
              </a:rPr>
              <a:t>Coading</a:t>
            </a:r>
            <a:endParaRPr lang="en-US" sz="1100" b="1" spc="-20" dirty="0">
              <a:solidFill>
                <a:schemeClr val="dk1"/>
              </a:solidFill>
              <a:latin typeface="Calibri" panose="020F0502020204030204" pitchFamily="34" charset="0"/>
            </a:endParaRPr>
          </a:p>
        </p:txBody>
      </p:sp>
      <p:cxnSp>
        <p:nvCxnSpPr>
          <p:cNvPr id="289" name="Straight Connector 288">
            <a:extLst>
              <a:ext uri="{FF2B5EF4-FFF2-40B4-BE49-F238E27FC236}">
                <a16:creationId xmlns:a16="http://schemas.microsoft.com/office/drawing/2014/main" id="{A9232A50-17A8-4D3C-9BD3-4DAB8C5AD63F}"/>
              </a:ext>
            </a:extLst>
          </p:cNvPr>
          <p:cNvCxnSpPr>
            <a:cxnSpLocks/>
          </p:cNvCxnSpPr>
          <p:nvPr/>
        </p:nvCxnSpPr>
        <p:spPr>
          <a:xfrm>
            <a:off x="760500" y="4463440"/>
            <a:ext cx="7745890" cy="0"/>
          </a:xfrm>
          <a:prstGeom prst="line">
            <a:avLst/>
          </a:prstGeom>
        </p:spPr>
        <p:style>
          <a:lnRef idx="1">
            <a:schemeClr val="accent5"/>
          </a:lnRef>
          <a:fillRef idx="0">
            <a:schemeClr val="accent5"/>
          </a:fillRef>
          <a:effectRef idx="0">
            <a:schemeClr val="accent5"/>
          </a:effectRef>
          <a:fontRef idx="minor">
            <a:schemeClr val="tx1"/>
          </a:fontRef>
        </p:style>
      </p:cxnSp>
      <p:sp>
        <p:nvSpPr>
          <p:cNvPr id="291" name="OTLSHAPE_T_23b42cadd9bc437fb739c68c62737c3a_Title">
            <a:extLst>
              <a:ext uri="{FF2B5EF4-FFF2-40B4-BE49-F238E27FC236}">
                <a16:creationId xmlns:a16="http://schemas.microsoft.com/office/drawing/2014/main" id="{4E44AF75-4C44-482B-93CB-723D1AEF7FFA}"/>
              </a:ext>
            </a:extLst>
          </p:cNvPr>
          <p:cNvSpPr txBox="1"/>
          <p:nvPr>
            <p:custDataLst>
              <p:tags r:id="rId66"/>
            </p:custDataLst>
          </p:nvPr>
        </p:nvSpPr>
        <p:spPr>
          <a:xfrm>
            <a:off x="136765" y="4697293"/>
            <a:ext cx="600903"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Reports</a:t>
            </a:r>
          </a:p>
        </p:txBody>
      </p:sp>
      <p:cxnSp>
        <p:nvCxnSpPr>
          <p:cNvPr id="293" name="Straight Connector 292">
            <a:extLst>
              <a:ext uri="{FF2B5EF4-FFF2-40B4-BE49-F238E27FC236}">
                <a16:creationId xmlns:a16="http://schemas.microsoft.com/office/drawing/2014/main" id="{A450803F-F250-4618-A436-89087BC9040E}"/>
              </a:ext>
            </a:extLst>
          </p:cNvPr>
          <p:cNvCxnSpPr>
            <a:cxnSpLocks/>
          </p:cNvCxnSpPr>
          <p:nvPr/>
        </p:nvCxnSpPr>
        <p:spPr>
          <a:xfrm>
            <a:off x="760501" y="4781932"/>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5" name="OTLSHAPE_T_23b42cadd9bc437fb739c68c62737c3a_Title">
            <a:extLst>
              <a:ext uri="{FF2B5EF4-FFF2-40B4-BE49-F238E27FC236}">
                <a16:creationId xmlns:a16="http://schemas.microsoft.com/office/drawing/2014/main" id="{6D4A15BD-BE68-4E03-8445-636D1B6A67A6}"/>
              </a:ext>
            </a:extLst>
          </p:cNvPr>
          <p:cNvSpPr txBox="1"/>
          <p:nvPr>
            <p:custDataLst>
              <p:tags r:id="rId67"/>
            </p:custDataLst>
          </p:nvPr>
        </p:nvSpPr>
        <p:spPr>
          <a:xfrm>
            <a:off x="123769" y="5054838"/>
            <a:ext cx="530224"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Testing</a:t>
            </a:r>
          </a:p>
        </p:txBody>
      </p:sp>
      <p:cxnSp>
        <p:nvCxnSpPr>
          <p:cNvPr id="297" name="Straight Connector 296">
            <a:extLst>
              <a:ext uri="{FF2B5EF4-FFF2-40B4-BE49-F238E27FC236}">
                <a16:creationId xmlns:a16="http://schemas.microsoft.com/office/drawing/2014/main" id="{D0D55CF4-48B2-4746-BC55-7AC800E67557}"/>
              </a:ext>
            </a:extLst>
          </p:cNvPr>
          <p:cNvCxnSpPr>
            <a:cxnSpLocks/>
          </p:cNvCxnSpPr>
          <p:nvPr/>
        </p:nvCxnSpPr>
        <p:spPr>
          <a:xfrm>
            <a:off x="747504" y="5139477"/>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9" name="OTLSHAPE_T_23b42cadd9bc437fb739c68c62737c3a_Shape">
            <a:extLst>
              <a:ext uri="{FF2B5EF4-FFF2-40B4-BE49-F238E27FC236}">
                <a16:creationId xmlns:a16="http://schemas.microsoft.com/office/drawing/2014/main" id="{0E9DFCB6-FA23-490E-9EE3-9EF26E8A395C}"/>
              </a:ext>
            </a:extLst>
          </p:cNvPr>
          <p:cNvSpPr/>
          <p:nvPr>
            <p:custDataLst>
              <p:tags r:id="rId68"/>
            </p:custDataLst>
          </p:nvPr>
        </p:nvSpPr>
        <p:spPr>
          <a:xfrm>
            <a:off x="8481114" y="4337223"/>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TLSHAPE_T_f23e460505c24ee88159b421b810b7e4_JoinedDate">
            <a:extLst>
              <a:ext uri="{FF2B5EF4-FFF2-40B4-BE49-F238E27FC236}">
                <a16:creationId xmlns:a16="http://schemas.microsoft.com/office/drawing/2014/main" id="{8B0975E2-DE49-4B8F-B8AA-BB3A8F402386}"/>
              </a:ext>
            </a:extLst>
          </p:cNvPr>
          <p:cNvSpPr txBox="1"/>
          <p:nvPr>
            <p:custDataLst>
              <p:tags r:id="rId69"/>
            </p:custDataLst>
          </p:nvPr>
        </p:nvSpPr>
        <p:spPr>
          <a:xfrm>
            <a:off x="10355521" y="433262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25 - Nov 15</a:t>
            </a:r>
          </a:p>
        </p:txBody>
      </p:sp>
      <p:sp>
        <p:nvSpPr>
          <p:cNvPr id="303" name="OTLSHAPE_T_82d1b7aae77d41a2be14d69f5e501b1b_Shape">
            <a:extLst>
              <a:ext uri="{FF2B5EF4-FFF2-40B4-BE49-F238E27FC236}">
                <a16:creationId xmlns:a16="http://schemas.microsoft.com/office/drawing/2014/main" id="{939401E2-6B09-40A3-8A5C-973F0AE0B4D8}"/>
              </a:ext>
            </a:extLst>
          </p:cNvPr>
          <p:cNvSpPr/>
          <p:nvPr>
            <p:custDataLst>
              <p:tags r:id="rId70"/>
            </p:custDataLst>
          </p:nvPr>
        </p:nvSpPr>
        <p:spPr>
          <a:xfrm>
            <a:off x="9584247" y="5010551"/>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TLSHAPE_T_f23e460505c24ee88159b421b810b7e4_JoinedDate">
            <a:extLst>
              <a:ext uri="{FF2B5EF4-FFF2-40B4-BE49-F238E27FC236}">
                <a16:creationId xmlns:a16="http://schemas.microsoft.com/office/drawing/2014/main" id="{B8B2291F-78BB-4CAB-94BE-0123083B483C}"/>
              </a:ext>
            </a:extLst>
          </p:cNvPr>
          <p:cNvSpPr txBox="1"/>
          <p:nvPr>
            <p:custDataLst>
              <p:tags r:id="rId71"/>
            </p:custDataLst>
          </p:nvPr>
        </p:nvSpPr>
        <p:spPr>
          <a:xfrm>
            <a:off x="11266575" y="47049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
        <p:nvSpPr>
          <p:cNvPr id="307" name="OTLSHAPE_T_f23e460505c24ee88159b421b810b7e4_JoinedDate">
            <a:extLst>
              <a:ext uri="{FF2B5EF4-FFF2-40B4-BE49-F238E27FC236}">
                <a16:creationId xmlns:a16="http://schemas.microsoft.com/office/drawing/2014/main" id="{F139A1F2-CCD0-4BB7-82FF-F23FC5F9B47C}"/>
              </a:ext>
            </a:extLst>
          </p:cNvPr>
          <p:cNvSpPr txBox="1"/>
          <p:nvPr>
            <p:custDataLst>
              <p:tags r:id="rId72"/>
            </p:custDataLst>
          </p:nvPr>
        </p:nvSpPr>
        <p:spPr>
          <a:xfrm>
            <a:off x="11266694" y="50230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Tree>
    <p:extLst>
      <p:ext uri="{BB962C8B-B14F-4D97-AF65-F5344CB8AC3E}">
        <p14:creationId xmlns:p14="http://schemas.microsoft.com/office/powerpoint/2010/main" val="22562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HARDWARE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1957010" y="1307633"/>
            <a:ext cx="6475791" cy="2741853"/>
          </a:xfrm>
        </p:spPr>
        <p:txBody>
          <a:bodyPr/>
          <a:lstStyle/>
          <a:p>
            <a:pPr marL="285750" lvl="0" indent="-285750" algn="just">
              <a:buFont typeface="Wingdings" panose="05000000000000000000" pitchFamily="2" charset="2"/>
              <a:buChar char="v"/>
            </a:pPr>
            <a:r>
              <a:rPr lang="en-US" sz="2400" dirty="0"/>
              <a:t>PROCESSOR		:	Intel Core i3</a:t>
            </a:r>
          </a:p>
          <a:p>
            <a:pPr marL="285750" lvl="0" indent="-285750" algn="just">
              <a:buFont typeface="Wingdings" panose="05000000000000000000" pitchFamily="2" charset="2"/>
              <a:buChar char="v"/>
            </a:pPr>
            <a:r>
              <a:rPr lang="en-US" sz="2400" dirty="0"/>
              <a:t>RAM					:	4GB</a:t>
            </a:r>
          </a:p>
          <a:p>
            <a:pPr marL="285750" lvl="0" indent="-285750" algn="just">
              <a:buFont typeface="Wingdings" panose="05000000000000000000" pitchFamily="2" charset="2"/>
              <a:buChar char="v"/>
            </a:pPr>
            <a:r>
              <a:rPr lang="en-US" sz="2400" dirty="0"/>
              <a:t>HARD-DISK			:	500GB</a:t>
            </a:r>
          </a:p>
          <a:p>
            <a:pPr marL="285750" lvl="0" indent="-285750" algn="just">
              <a:buFont typeface="Wingdings" panose="05000000000000000000" pitchFamily="2" charset="2"/>
              <a:buChar char="v"/>
            </a:pPr>
            <a:r>
              <a:rPr lang="en-US" sz="2400" dirty="0"/>
              <a:t>WINDOWS			:	WINDOWS 10</a:t>
            </a:r>
          </a:p>
          <a:p>
            <a:pPr algn="l"/>
            <a:endParaRPr lang="en-IN" dirty="0"/>
          </a:p>
        </p:txBody>
      </p:sp>
    </p:spTree>
    <p:extLst>
      <p:ext uri="{BB962C8B-B14F-4D97-AF65-F5344CB8AC3E}">
        <p14:creationId xmlns:p14="http://schemas.microsoft.com/office/powerpoint/2010/main" val="33143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SOFTWARE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812800" y="1307633"/>
            <a:ext cx="8795657" cy="2741853"/>
          </a:xfrm>
        </p:spPr>
        <p:txBody>
          <a:bodyPr>
            <a:normAutofit fontScale="92500" lnSpcReduction="10000"/>
          </a:bodyPr>
          <a:lstStyle/>
          <a:p>
            <a:pPr marL="457200" lvl="0" indent="-457200" algn="l">
              <a:buFont typeface="Wingdings" panose="05000000000000000000" pitchFamily="2" charset="2"/>
              <a:buChar char="v"/>
            </a:pPr>
            <a:r>
              <a:rPr lang="en-US" sz="2600" dirty="0"/>
              <a:t>FRONT END TOOL	:	python 3.8</a:t>
            </a:r>
          </a:p>
          <a:p>
            <a:pPr marL="457200" lvl="0" indent="-457200" algn="l">
              <a:buFont typeface="Wingdings" panose="05000000000000000000" pitchFamily="2" charset="2"/>
              <a:buChar char="v"/>
            </a:pPr>
            <a:r>
              <a:rPr lang="en-US" sz="2600" dirty="0"/>
              <a:t>BACK END TOOL		:	MySQL 5.0</a:t>
            </a:r>
          </a:p>
          <a:p>
            <a:pPr marL="457200" lvl="0" indent="-457200" algn="l">
              <a:buFont typeface="Wingdings" panose="05000000000000000000" pitchFamily="2" charset="2"/>
              <a:buChar char="v"/>
            </a:pPr>
            <a:r>
              <a:rPr lang="en-US" sz="2600" dirty="0"/>
              <a:t>FRAMEWORK			:   Django 3.1</a:t>
            </a:r>
          </a:p>
          <a:p>
            <a:pPr marL="457200" lvl="0" indent="-457200" algn="l">
              <a:buFont typeface="Wingdings" panose="05000000000000000000" pitchFamily="2" charset="2"/>
              <a:buChar char="v"/>
            </a:pPr>
            <a:r>
              <a:rPr lang="en-US" sz="2600" dirty="0"/>
              <a:t>CODE EDITOR			:   VS(visual studio) code editor</a:t>
            </a:r>
          </a:p>
          <a:p>
            <a:pPr marL="457200" lvl="0" indent="-457200" algn="l">
              <a:buFont typeface="Wingdings" panose="05000000000000000000" pitchFamily="2" charset="2"/>
              <a:buChar char="v"/>
            </a:pPr>
            <a:r>
              <a:rPr lang="en-US" sz="2600" dirty="0"/>
              <a:t>OTHER TOOLS    		:	MS Word 2016													MS PowerPoint 2016</a:t>
            </a:r>
          </a:p>
          <a:p>
            <a:pPr algn="l"/>
            <a:endParaRPr lang="en-IN" dirty="0"/>
          </a:p>
        </p:txBody>
      </p:sp>
    </p:spTree>
    <p:extLst>
      <p:ext uri="{BB962C8B-B14F-4D97-AF65-F5344CB8AC3E}">
        <p14:creationId xmlns:p14="http://schemas.microsoft.com/office/powerpoint/2010/main" val="23114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520D-F3B5-4088-A485-8BB0D6E4CA9C}"/>
              </a:ext>
            </a:extLst>
          </p:cNvPr>
          <p:cNvSpPr>
            <a:spLocks noGrp="1"/>
          </p:cNvSpPr>
          <p:nvPr>
            <p:ph type="ctrTitle"/>
          </p:nvPr>
        </p:nvSpPr>
        <p:spPr>
          <a:xfrm>
            <a:off x="1493815" y="3021495"/>
            <a:ext cx="7766936" cy="953379"/>
          </a:xfrm>
        </p:spPr>
        <p:txBody>
          <a:bodyPr/>
          <a:lstStyle/>
          <a:p>
            <a:pPr algn="ctr"/>
            <a:r>
              <a:rPr lang="en-IN" sz="6000" u="sng" dirty="0"/>
              <a:t>SYSTEM DESIGN</a:t>
            </a:r>
          </a:p>
        </p:txBody>
      </p:sp>
    </p:spTree>
    <p:extLst>
      <p:ext uri="{BB962C8B-B14F-4D97-AF65-F5344CB8AC3E}">
        <p14:creationId xmlns:p14="http://schemas.microsoft.com/office/powerpoint/2010/main" val="38971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77546958"/>
              </p:ext>
            </p:extLst>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r>
                        <a:rPr lang="en-IN" dirty="0"/>
                        <a:t>Id</a:t>
                      </a:r>
                    </a:p>
                  </a:txBody>
                  <a:tcPr/>
                </a:tc>
                <a:tc>
                  <a:txBody>
                    <a:bodyPr/>
                    <a:lstStyle/>
                    <a:p>
                      <a:pPr algn="r"/>
                      <a:r>
                        <a:rPr lang="en-IN" dirty="0"/>
                        <a:t>Int </a:t>
                      </a:r>
                    </a:p>
                  </a:txBody>
                  <a:tcPr/>
                </a:tc>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 id</a:t>
                      </a:r>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r>
                        <a:rPr lang="en-IN" dirty="0"/>
                        <a:t>Password</a:t>
                      </a:r>
                    </a:p>
                  </a:txBody>
                  <a:tcPr/>
                </a:tc>
                <a:tc>
                  <a:txBody>
                    <a:bodyPr/>
                    <a:lstStyle/>
                    <a:p>
                      <a:pPr algn="r"/>
                      <a:r>
                        <a:rPr lang="en-IN" dirty="0"/>
                        <a:t>Varchar </a:t>
                      </a:r>
                    </a:p>
                  </a:txBody>
                  <a:tcPr/>
                </a:tc>
                <a:tc>
                  <a:txBody>
                    <a:bodyPr/>
                    <a:lstStyle/>
                    <a:p>
                      <a:pPr algn="ctr"/>
                      <a:r>
                        <a:rPr lang="en-IN" dirty="0"/>
                        <a:t>128</a:t>
                      </a:r>
                    </a:p>
                  </a:txBody>
                  <a:tcPr/>
                </a:tc>
                <a:tc>
                  <a:txBody>
                    <a:bodyPr/>
                    <a:lstStyle/>
                    <a:p>
                      <a:r>
                        <a:rPr lang="en-IN" dirty="0"/>
                        <a:t>Not null</a:t>
                      </a:r>
                    </a:p>
                  </a:txBody>
                  <a:tcPr/>
                </a:tc>
                <a:tc>
                  <a:txBody>
                    <a:bodyPr/>
                    <a:lstStyle/>
                    <a:p>
                      <a:r>
                        <a:rPr lang="en-IN" dirty="0"/>
                        <a:t>User password</a:t>
                      </a:r>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r>
                        <a:rPr lang="en-IN" dirty="0" err="1"/>
                        <a:t>Last_login</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Last log in date</a:t>
                      </a:r>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r>
                        <a:rPr lang="en-IN" dirty="0" err="1"/>
                        <a:t>Is_superuser</a:t>
                      </a:r>
                      <a:endParaRPr lang="en-IN" dirty="0"/>
                    </a:p>
                  </a:txBody>
                  <a:tcPr/>
                </a:tc>
                <a:tc>
                  <a:txBody>
                    <a:bodyPr/>
                    <a:lstStyle/>
                    <a:p>
                      <a:pPr algn="r"/>
                      <a:r>
                        <a:rPr lang="en-IN" dirty="0" err="1"/>
                        <a:t>Tinyint</a:t>
                      </a:r>
                      <a:r>
                        <a:rPr lang="en-IN" dirty="0"/>
                        <a:t> </a:t>
                      </a:r>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superuser </a:t>
                      </a:r>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r>
                        <a:rPr lang="en-IN" dirty="0"/>
                        <a:t>Username</a:t>
                      </a:r>
                    </a:p>
                  </a:txBody>
                  <a:tcPr/>
                </a:tc>
                <a:tc>
                  <a:txBody>
                    <a:bodyPr/>
                    <a:lstStyle/>
                    <a:p>
                      <a:pPr algn="r"/>
                      <a:r>
                        <a:rPr lang="en-IN" dirty="0"/>
                        <a:t>Varchar </a:t>
                      </a:r>
                    </a:p>
                  </a:txBody>
                  <a:tcPr/>
                </a:tc>
                <a:tc>
                  <a:txBody>
                    <a:bodyPr/>
                    <a:lstStyle/>
                    <a:p>
                      <a:pPr algn="ctr"/>
                      <a:r>
                        <a:rPr lang="en-IN" dirty="0"/>
                        <a:t>150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Unique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Username use to log in</a:t>
                      </a:r>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r>
                        <a:rPr lang="en-IN" dirty="0" err="1"/>
                        <a:t>First_name</a:t>
                      </a:r>
                      <a:endParaRPr lang="en-IN" dirty="0"/>
                    </a:p>
                  </a:txBody>
                  <a:tcPr/>
                </a:tc>
                <a:tc>
                  <a:txBody>
                    <a:bodyPr/>
                    <a:lstStyle/>
                    <a:p>
                      <a:pPr algn="r"/>
                      <a:r>
                        <a:rPr lang="en-IN" dirty="0"/>
                        <a:t>Varchar </a:t>
                      </a:r>
                    </a:p>
                  </a:txBody>
                  <a:tcPr/>
                </a:tc>
                <a:tc>
                  <a:txBody>
                    <a:bodyPr/>
                    <a:lstStyle/>
                    <a:p>
                      <a:pPr algn="ctr"/>
                      <a:r>
                        <a:rPr lang="en-IN" dirty="0"/>
                        <a:t>30</a:t>
                      </a:r>
                    </a:p>
                  </a:txBody>
                  <a:tcPr/>
                </a:tc>
                <a:tc>
                  <a:txBody>
                    <a:bodyPr/>
                    <a:lstStyle/>
                    <a:p>
                      <a:r>
                        <a:rPr lang="en-IN" dirty="0"/>
                        <a:t>Not null</a:t>
                      </a:r>
                    </a:p>
                  </a:txBody>
                  <a:tcPr/>
                </a:tc>
                <a:tc>
                  <a:txBody>
                    <a:bodyPr/>
                    <a:lstStyle/>
                    <a:p>
                      <a:r>
                        <a:rPr lang="en-IN" dirty="0"/>
                        <a:t>User first name</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r>
                        <a:rPr lang="en-IN" dirty="0" err="1"/>
                        <a:t>Last_name</a:t>
                      </a:r>
                      <a:endParaRPr lang="en-IN" dirty="0"/>
                    </a:p>
                  </a:txBody>
                  <a:tcPr/>
                </a:tc>
                <a:tc>
                  <a:txBody>
                    <a:bodyPr/>
                    <a:lstStyle/>
                    <a:p>
                      <a:pPr algn="r"/>
                      <a:r>
                        <a:rPr lang="en-IN" dirty="0"/>
                        <a:t>Varchar </a:t>
                      </a:r>
                    </a:p>
                  </a:txBody>
                  <a:tcPr/>
                </a:tc>
                <a:tc>
                  <a:txBody>
                    <a:bodyPr/>
                    <a:lstStyle/>
                    <a:p>
                      <a:pPr algn="ctr"/>
                      <a:r>
                        <a:rPr lang="en-IN" dirty="0"/>
                        <a:t>150</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last name</a:t>
                      </a:r>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r>
                        <a:rPr lang="en-IN" dirty="0"/>
                        <a:t>email</a:t>
                      </a:r>
                    </a:p>
                  </a:txBody>
                  <a:tcPr/>
                </a:tc>
                <a:tc>
                  <a:txBody>
                    <a:bodyPr/>
                    <a:lstStyle/>
                    <a:p>
                      <a:pPr algn="r"/>
                      <a:r>
                        <a:rPr lang="en-IN" dirty="0"/>
                        <a:t>Varchar </a:t>
                      </a:r>
                    </a:p>
                  </a:txBody>
                  <a:tcPr/>
                </a:tc>
                <a:tc>
                  <a:txBody>
                    <a:bodyPr/>
                    <a:lstStyle/>
                    <a:p>
                      <a:pPr algn="ctr"/>
                      <a:r>
                        <a:rPr lang="en-IN" dirty="0"/>
                        <a:t>254</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e-mail address</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r>
                        <a:rPr lang="en-IN" dirty="0" err="1"/>
                        <a:t>Is_staff</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endParaRPr lang="en-IN" dirty="0"/>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r>
                        <a:rPr lang="en-IN" dirty="0" err="1"/>
                        <a:t>Is_active</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endParaRPr lang="en-IN" dirty="0"/>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r>
                        <a:rPr lang="en-IN" dirty="0" err="1"/>
                        <a:t>Date_joined</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endParaRPr lang="en-IN" dirty="0"/>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3671561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438</TotalTime>
  <Words>945</Words>
  <Application>Microsoft Office PowerPoint</Application>
  <PresentationFormat>Widescreen</PresentationFormat>
  <Paragraphs>211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Book Antiqua</vt:lpstr>
      <vt:lpstr>Calibri</vt:lpstr>
      <vt:lpstr>Century Gothic</vt:lpstr>
      <vt:lpstr>Franklin Gothic Medium</vt:lpstr>
      <vt:lpstr>Microsoft Himalaya</vt:lpstr>
      <vt:lpstr>Trebuchet MS</vt:lpstr>
      <vt:lpstr>Wingdings</vt:lpstr>
      <vt:lpstr>Wingdings 3</vt:lpstr>
      <vt:lpstr>Facet</vt:lpstr>
      <vt:lpstr>TITLE E-commerce shopping Website NAME agwiscart.com DEVELOPED BY vivek patel Priya patel PRN NO 2016095900000475 2016095900000606</vt:lpstr>
      <vt:lpstr>PowerPoint Presentation</vt:lpstr>
      <vt:lpstr>DRAWBACK OF EXISTING SYSTEM</vt:lpstr>
      <vt:lpstr>Objective of Developing the new system</vt:lpstr>
      <vt:lpstr>PowerPoint Presentation</vt:lpstr>
      <vt:lpstr>HARDWARE TOOLS</vt:lpstr>
      <vt:lpstr>SOFTWARE TOOLS</vt:lpstr>
      <vt:lpstr>SYSTEM DESIGN</vt:lpstr>
      <vt:lpstr>DATA DICTIONARY</vt:lpstr>
      <vt:lpstr>DATA DICTIONARY</vt:lpstr>
      <vt:lpstr>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shopping Website name agwiscart.com developed by vivek patel Priya patel prn no 2016095900000475 2016095900000606</dc:title>
  <dc:creator>patel vivek</dc:creator>
  <cp:lastModifiedBy>patel vivek</cp:lastModifiedBy>
  <cp:revision>16</cp:revision>
  <dcterms:created xsi:type="dcterms:W3CDTF">2020-09-14T04:45:52Z</dcterms:created>
  <dcterms:modified xsi:type="dcterms:W3CDTF">2020-09-15T18:41:42Z</dcterms:modified>
</cp:coreProperties>
</file>