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4" r:id="rId1"/>
  </p:sldMasterIdLst>
  <p:sldIdLst>
    <p:sldId id="256" r:id="rId2"/>
    <p:sldId id="257" r:id="rId3"/>
    <p:sldId id="258" r:id="rId4"/>
    <p:sldId id="259" r:id="rId5"/>
    <p:sldId id="261" r:id="rId6"/>
    <p:sldId id="262" r:id="rId7"/>
    <p:sldId id="264" r:id="rId8"/>
    <p:sldId id="263" r:id="rId9"/>
    <p:sldId id="268" r:id="rId10"/>
    <p:sldId id="272" r:id="rId11"/>
    <p:sldId id="270" r:id="rId12"/>
    <p:sldId id="271" r:id="rId13"/>
    <p:sldId id="269" r:id="rId14"/>
    <p:sldId id="273" r:id="rId15"/>
    <p:sldId id="274" r:id="rId16"/>
    <p:sldId id="266" r:id="rId17"/>
    <p:sldId id="267"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99558C-0175-48B0-BE62-68ED87492B08}" type="datetimeFigureOut">
              <a:rPr lang="en-IN" smtClean="0"/>
              <a:t>22-09-2020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1957268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99558C-0175-48B0-BE62-68ED87492B08}" type="datetimeFigureOut">
              <a:rPr lang="en-IN" smtClean="0"/>
              <a:t>22-09-2020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1124501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99558C-0175-48B0-BE62-68ED87492B08}" type="datetimeFigureOut">
              <a:rPr lang="en-IN" smtClean="0"/>
              <a:t>22-09-2020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52599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99558C-0175-48B0-BE62-68ED87492B08}" type="datetimeFigureOut">
              <a:rPr lang="en-IN" smtClean="0"/>
              <a:t>22-09-2020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930446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99558C-0175-48B0-BE62-68ED87492B08}" type="datetimeFigureOut">
              <a:rPr lang="en-IN" smtClean="0"/>
              <a:t>22-09-2020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33619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99558C-0175-48B0-BE62-68ED87492B08}" type="datetimeFigureOut">
              <a:rPr lang="en-IN" smtClean="0"/>
              <a:t>22-09-2020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40461398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99558C-0175-48B0-BE62-68ED87492B08}" type="datetimeFigureOut">
              <a:rPr lang="en-IN" smtClean="0"/>
              <a:t>22-09-2020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425238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99558C-0175-48B0-BE62-68ED87492B08}" type="datetimeFigureOut">
              <a:rPr lang="en-IN" smtClean="0"/>
              <a:t>22-09-2020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2541491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99558C-0175-48B0-BE62-68ED87492B08}" type="datetimeFigureOut">
              <a:rPr lang="en-IN" smtClean="0"/>
              <a:t>22-09-2020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121475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99558C-0175-48B0-BE62-68ED87492B08}" type="datetimeFigureOut">
              <a:rPr lang="en-IN" smtClean="0"/>
              <a:t>22-09-2020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3410639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99558C-0175-48B0-BE62-68ED87492B08}" type="datetimeFigureOut">
              <a:rPr lang="en-IN" smtClean="0"/>
              <a:t>22-09-2020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782728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99558C-0175-48B0-BE62-68ED87492B08}" type="datetimeFigureOut">
              <a:rPr lang="en-IN" smtClean="0"/>
              <a:t>22-09-2020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3753600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99558C-0175-48B0-BE62-68ED87492B08}" type="datetimeFigureOut">
              <a:rPr lang="en-IN" smtClean="0"/>
              <a:t>22-09-2020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781083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99558C-0175-48B0-BE62-68ED87492B08}" type="datetimeFigureOut">
              <a:rPr lang="en-IN" smtClean="0"/>
              <a:t>22-09-2020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118712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99558C-0175-48B0-BE62-68ED87492B08}" type="datetimeFigureOut">
              <a:rPr lang="en-IN" smtClean="0"/>
              <a:t>22-09-2020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8E517-5204-406A-8C61-493BF1AFBBEA}" type="slidenum">
              <a:rPr lang="en-IN" smtClean="0"/>
              <a:t>‹#›</a:t>
            </a:fld>
            <a:endParaRPr lang="en-IN"/>
          </a:p>
        </p:txBody>
      </p:sp>
    </p:spTree>
    <p:extLst>
      <p:ext uri="{BB962C8B-B14F-4D97-AF65-F5344CB8AC3E}">
        <p14:creationId xmlns:p14="http://schemas.microsoft.com/office/powerpoint/2010/main" val="938226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8E517-5204-406A-8C61-493BF1AFBBEA}" type="slidenum">
              <a:rPr lang="en-IN" smtClean="0"/>
              <a:t>‹#›</a:t>
            </a:fld>
            <a:endParaRPr lang="en-IN"/>
          </a:p>
        </p:txBody>
      </p:sp>
      <p:sp>
        <p:nvSpPr>
          <p:cNvPr id="5" name="Date Placeholder 4"/>
          <p:cNvSpPr>
            <a:spLocks noGrp="1"/>
          </p:cNvSpPr>
          <p:nvPr>
            <p:ph type="dt" sz="half" idx="10"/>
          </p:nvPr>
        </p:nvSpPr>
        <p:spPr/>
        <p:txBody>
          <a:bodyPr/>
          <a:lstStyle/>
          <a:p>
            <a:fld id="{8F99558C-0175-48B0-BE62-68ED87492B08}" type="datetimeFigureOut">
              <a:rPr lang="en-IN" smtClean="0"/>
              <a:t>22-09-2020</a:t>
            </a:fld>
            <a:endParaRPr lang="en-IN"/>
          </a:p>
        </p:txBody>
      </p:sp>
    </p:spTree>
    <p:extLst>
      <p:ext uri="{BB962C8B-B14F-4D97-AF65-F5344CB8AC3E}">
        <p14:creationId xmlns:p14="http://schemas.microsoft.com/office/powerpoint/2010/main" val="979424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99558C-0175-48B0-BE62-68ED87492B08}" type="datetimeFigureOut">
              <a:rPr lang="en-IN" smtClean="0"/>
              <a:t>22-09-2020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808E517-5204-406A-8C61-493BF1AFBBEA}" type="slidenum">
              <a:rPr lang="en-IN" smtClean="0"/>
              <a:t>‹#›</a:t>
            </a:fld>
            <a:endParaRPr lang="en-IN"/>
          </a:p>
        </p:txBody>
      </p:sp>
    </p:spTree>
    <p:extLst>
      <p:ext uri="{BB962C8B-B14F-4D97-AF65-F5344CB8AC3E}">
        <p14:creationId xmlns:p14="http://schemas.microsoft.com/office/powerpoint/2010/main" val="4009684473"/>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 id="2147483838" r:id="rId14"/>
    <p:sldLayoutId id="2147483839" r:id="rId15"/>
    <p:sldLayoutId id="214748384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5" Type="http://schemas.openxmlformats.org/officeDocument/2006/relationships/tags" Target="../tags/tag5.xml"/><Relationship Id="rId61" Type="http://schemas.openxmlformats.org/officeDocument/2006/relationships/tags" Target="../tags/tag61.xml"/><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slideLayout" Target="../slideLayouts/slideLayout7.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 Type="http://schemas.openxmlformats.org/officeDocument/2006/relationships/tags" Target="../tags/tag7.xml"/><Relationship Id="rId71" Type="http://schemas.openxmlformats.org/officeDocument/2006/relationships/tags" Target="../tags/tag7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FED3E-C2F9-4D4A-AA06-01780807256D}"/>
              </a:ext>
            </a:extLst>
          </p:cNvPr>
          <p:cNvSpPr>
            <a:spLocks noGrp="1"/>
          </p:cNvSpPr>
          <p:nvPr>
            <p:ph type="ctrTitle"/>
          </p:nvPr>
        </p:nvSpPr>
        <p:spPr>
          <a:xfrm>
            <a:off x="1857029" y="1076101"/>
            <a:ext cx="8689976" cy="4874756"/>
          </a:xfrm>
        </p:spPr>
        <p:txBody>
          <a:bodyPr>
            <a:normAutofit/>
          </a:bodyPr>
          <a:lstStyle/>
          <a:p>
            <a:pPr algn="ctr">
              <a:spcBef>
                <a:spcPts val="1000"/>
              </a:spcBef>
              <a:spcAft>
                <a:spcPts val="1000"/>
              </a:spcAft>
            </a:pPr>
            <a:r>
              <a:rPr lang="en-IN" sz="2400" u="sng" dirty="0">
                <a:latin typeface="Arial Black" panose="020B0A04020102020204" pitchFamily="34" charset="0"/>
                <a:cs typeface="Microsoft Uighur" panose="02000000000000000000" pitchFamily="2" charset="-78"/>
              </a:rPr>
              <a:t>TITLE</a:t>
            </a:r>
            <a:br>
              <a:rPr lang="en-IN" sz="2400" dirty="0">
                <a:latin typeface="Arial Black" panose="020B0A04020102020204" pitchFamily="34" charset="0"/>
              </a:rPr>
            </a:br>
            <a:r>
              <a:rPr lang="en-IN" sz="3200" dirty="0">
                <a:latin typeface="Microsoft Himalaya" panose="01010100010101010101" pitchFamily="2" charset="0"/>
                <a:ea typeface="Microsoft Himalaya" panose="01010100010101010101" pitchFamily="2" charset="0"/>
                <a:cs typeface="Microsoft Himalaya" panose="01010100010101010101" pitchFamily="2" charset="0"/>
              </a:rPr>
              <a:t>E-commerce shopping Website</a:t>
            </a:r>
            <a:br>
              <a:rPr lang="en-IN" sz="3200" dirty="0">
                <a:latin typeface="Microsoft Himalaya" panose="01010100010101010101" pitchFamily="2" charset="0"/>
                <a:ea typeface="Microsoft Himalaya" panose="01010100010101010101" pitchFamily="2" charset="0"/>
                <a:cs typeface="Microsoft Himalaya" panose="01010100010101010101" pitchFamily="2" charset="0"/>
              </a:rPr>
            </a:br>
            <a:r>
              <a:rPr lang="en-IN" sz="2400" u="sng" dirty="0">
                <a:latin typeface="Arial Black" panose="020B0A04020102020204" pitchFamily="34" charset="0"/>
                <a:ea typeface="Microsoft Himalaya" panose="01010100010101010101" pitchFamily="2" charset="0"/>
                <a:cs typeface="Microsoft Uighur" panose="02000000000000000000" pitchFamily="2" charset="-78"/>
              </a:rPr>
              <a:t>NAME</a:t>
            </a:r>
            <a:br>
              <a:rPr lang="en-IN" sz="4400" dirty="0">
                <a:latin typeface="Century Gothic" panose="020B0502020202020204" pitchFamily="34" charset="0"/>
                <a:cs typeface="Arial" panose="020B0604020202020204" pitchFamily="34" charset="0"/>
              </a:rPr>
            </a:br>
            <a:r>
              <a:rPr lang="en-IN" sz="3200" dirty="0">
                <a:latin typeface="Microsoft Himalaya" panose="01010100010101010101" pitchFamily="2" charset="0"/>
                <a:ea typeface="Microsoft Himalaya" panose="01010100010101010101" pitchFamily="2" charset="0"/>
                <a:cs typeface="Microsoft Himalaya" panose="01010100010101010101" pitchFamily="2" charset="0"/>
              </a:rPr>
              <a:t>agwiscart.com</a:t>
            </a:r>
            <a:br>
              <a:rPr lang="en-IN" sz="4400" dirty="0">
                <a:latin typeface="Century Gothic" panose="020B0502020202020204" pitchFamily="34" charset="0"/>
                <a:cs typeface="Arial" panose="020B0604020202020204" pitchFamily="34" charset="0"/>
              </a:rPr>
            </a:br>
            <a:r>
              <a:rPr lang="en-IN" sz="2400" u="sng" dirty="0">
                <a:latin typeface="Arial Black" panose="020B0A04020102020204" pitchFamily="34" charset="0"/>
                <a:cs typeface="Microsoft Uighur" panose="02000000000000000000" pitchFamily="2" charset="-78"/>
              </a:rPr>
              <a:t>DEVELOPED BY</a:t>
            </a:r>
            <a:br>
              <a:rPr lang="en-IN" sz="2400" b="1" u="sng" dirty="0">
                <a:latin typeface="Franklin Gothic Medium" panose="020B0603020102020204" pitchFamily="34" charset="0"/>
                <a:cs typeface="Microsoft Uighur" panose="02000000000000000000" pitchFamily="2" charset="-78"/>
              </a:rPr>
            </a:br>
            <a:r>
              <a:rPr lang="en-IN" sz="3200" dirty="0">
                <a:latin typeface="Microsoft Himalaya" panose="01010100010101010101" pitchFamily="2" charset="0"/>
                <a:ea typeface="Microsoft Himalaya" panose="01010100010101010101" pitchFamily="2" charset="0"/>
                <a:cs typeface="Microsoft Himalaya" panose="01010100010101010101" pitchFamily="2" charset="0"/>
              </a:rPr>
              <a:t>vivek patel</a:t>
            </a:r>
            <a:br>
              <a:rPr lang="en-IN" sz="3200" dirty="0">
                <a:latin typeface="Microsoft Himalaya" panose="01010100010101010101" pitchFamily="2" charset="0"/>
                <a:ea typeface="Microsoft Himalaya" panose="01010100010101010101" pitchFamily="2" charset="0"/>
                <a:cs typeface="Microsoft Himalaya" panose="01010100010101010101" pitchFamily="2" charset="0"/>
              </a:rPr>
            </a:br>
            <a:r>
              <a:rPr lang="en-IN" sz="3200" dirty="0">
                <a:latin typeface="Microsoft Himalaya" panose="01010100010101010101" pitchFamily="2" charset="0"/>
                <a:ea typeface="Microsoft Himalaya" panose="01010100010101010101" pitchFamily="2" charset="0"/>
                <a:cs typeface="Microsoft Himalaya" panose="01010100010101010101" pitchFamily="2" charset="0"/>
              </a:rPr>
              <a:t>Priya patel</a:t>
            </a:r>
            <a:br>
              <a:rPr lang="en-IN" sz="4400" dirty="0">
                <a:latin typeface="Century Gothic" panose="020B0502020202020204" pitchFamily="34" charset="0"/>
                <a:cs typeface="Arial" panose="020B0604020202020204" pitchFamily="34" charset="0"/>
              </a:rPr>
            </a:br>
            <a:r>
              <a:rPr lang="en-IN" sz="2400" u="sng" dirty="0">
                <a:latin typeface="Arial Black" panose="020B0A04020102020204" pitchFamily="34" charset="0"/>
                <a:cs typeface="Microsoft Uighur" panose="02000000000000000000" pitchFamily="2" charset="-78"/>
              </a:rPr>
              <a:t>PRN NO</a:t>
            </a:r>
            <a:br>
              <a:rPr lang="en-IN" sz="4400" b="1" u="sng" dirty="0">
                <a:latin typeface="Franklin Gothic Medium" panose="020B0603020102020204" pitchFamily="34" charset="0"/>
                <a:cs typeface="Microsoft Uighur" panose="02000000000000000000" pitchFamily="2" charset="-78"/>
              </a:rPr>
            </a:br>
            <a:r>
              <a:rPr lang="en-IN" sz="3200" dirty="0">
                <a:latin typeface="Microsoft Himalaya" panose="01010100010101010101" pitchFamily="2" charset="0"/>
                <a:ea typeface="Microsoft Himalaya" panose="01010100010101010101" pitchFamily="2" charset="0"/>
                <a:cs typeface="Microsoft Himalaya" panose="01010100010101010101" pitchFamily="2" charset="0"/>
              </a:rPr>
              <a:t>2016095900000475</a:t>
            </a:r>
            <a:br>
              <a:rPr lang="en-IN" sz="3200" dirty="0">
                <a:latin typeface="Microsoft Himalaya" panose="01010100010101010101" pitchFamily="2" charset="0"/>
                <a:ea typeface="Microsoft Himalaya" panose="01010100010101010101" pitchFamily="2" charset="0"/>
                <a:cs typeface="Microsoft Himalaya" panose="01010100010101010101" pitchFamily="2" charset="0"/>
              </a:rPr>
            </a:br>
            <a:r>
              <a:rPr lang="en-IN" sz="3200" dirty="0">
                <a:latin typeface="Microsoft Himalaya" panose="01010100010101010101" pitchFamily="2" charset="0"/>
                <a:ea typeface="Microsoft Himalaya" panose="01010100010101010101" pitchFamily="2" charset="0"/>
                <a:cs typeface="Microsoft Himalaya" panose="01010100010101010101" pitchFamily="2" charset="0"/>
              </a:rPr>
              <a:t>2016095900000606</a:t>
            </a:r>
            <a:endParaRPr lang="en-IN" sz="2800" dirty="0">
              <a:latin typeface="Microsoft Himalaya" panose="01010100010101010101" pitchFamily="2" charset="0"/>
              <a:ea typeface="Microsoft Himalaya" panose="01010100010101010101" pitchFamily="2" charset="0"/>
              <a:cs typeface="Microsoft Himalaya" panose="01010100010101010101" pitchFamily="2" charset="0"/>
            </a:endParaRPr>
          </a:p>
        </p:txBody>
      </p:sp>
    </p:spTree>
    <p:extLst>
      <p:ext uri="{BB962C8B-B14F-4D97-AF65-F5344CB8AC3E}">
        <p14:creationId xmlns:p14="http://schemas.microsoft.com/office/powerpoint/2010/main" val="441825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68E5-F40A-406F-9CE7-BBB080E9DD01}"/>
              </a:ext>
            </a:extLst>
          </p:cNvPr>
          <p:cNvSpPr>
            <a:spLocks noGrp="1"/>
          </p:cNvSpPr>
          <p:nvPr>
            <p:ph type="title"/>
          </p:nvPr>
        </p:nvSpPr>
        <p:spPr>
          <a:xfrm>
            <a:off x="2638657" y="92766"/>
            <a:ext cx="4848822" cy="556591"/>
          </a:xfrm>
        </p:spPr>
        <p:txBody>
          <a:bodyPr>
            <a:normAutofit fontScale="90000"/>
          </a:bodyPr>
          <a:lstStyle/>
          <a:p>
            <a:r>
              <a:rPr lang="en-IN" sz="4000" b="1" u="sng" dirty="0"/>
              <a:t>DATA DICTIONARY</a:t>
            </a:r>
          </a:p>
        </p:txBody>
      </p:sp>
      <p:graphicFrame>
        <p:nvGraphicFramePr>
          <p:cNvPr id="4" name="Table 4">
            <a:extLst>
              <a:ext uri="{FF2B5EF4-FFF2-40B4-BE49-F238E27FC236}">
                <a16:creationId xmlns:a16="http://schemas.microsoft.com/office/drawing/2014/main" id="{3C037D34-8183-42D1-BF80-BC310752F95E}"/>
              </a:ext>
            </a:extLst>
          </p:cNvPr>
          <p:cNvGraphicFramePr>
            <a:graphicFrameLocks noGrp="1"/>
          </p:cNvGraphicFramePr>
          <p:nvPr/>
        </p:nvGraphicFramePr>
        <p:xfrm>
          <a:off x="318052" y="1543326"/>
          <a:ext cx="9939126" cy="5221908"/>
        </p:xfrm>
        <a:graphic>
          <a:graphicData uri="http://schemas.openxmlformats.org/drawingml/2006/table">
            <a:tbl>
              <a:tblPr firstRow="1" bandRow="1">
                <a:tableStyleId>{5C22544A-7EE6-4342-B048-85BDC9FD1C3A}</a:tableStyleId>
              </a:tblPr>
              <a:tblGrid>
                <a:gridCol w="1192696">
                  <a:extLst>
                    <a:ext uri="{9D8B030D-6E8A-4147-A177-3AD203B41FA5}">
                      <a16:colId xmlns:a16="http://schemas.microsoft.com/office/drawing/2014/main" val="540381746"/>
                    </a:ext>
                  </a:extLst>
                </a:gridCol>
                <a:gridCol w="1630017">
                  <a:extLst>
                    <a:ext uri="{9D8B030D-6E8A-4147-A177-3AD203B41FA5}">
                      <a16:colId xmlns:a16="http://schemas.microsoft.com/office/drawing/2014/main" val="1685149049"/>
                    </a:ext>
                  </a:extLst>
                </a:gridCol>
                <a:gridCol w="1709531">
                  <a:extLst>
                    <a:ext uri="{9D8B030D-6E8A-4147-A177-3AD203B41FA5}">
                      <a16:colId xmlns:a16="http://schemas.microsoft.com/office/drawing/2014/main" val="1182111875"/>
                    </a:ext>
                  </a:extLst>
                </a:gridCol>
                <a:gridCol w="1192695">
                  <a:extLst>
                    <a:ext uri="{9D8B030D-6E8A-4147-A177-3AD203B41FA5}">
                      <a16:colId xmlns:a16="http://schemas.microsoft.com/office/drawing/2014/main" val="1597761328"/>
                    </a:ext>
                  </a:extLst>
                </a:gridCol>
                <a:gridCol w="1683026">
                  <a:extLst>
                    <a:ext uri="{9D8B030D-6E8A-4147-A177-3AD203B41FA5}">
                      <a16:colId xmlns:a16="http://schemas.microsoft.com/office/drawing/2014/main" val="14833199"/>
                    </a:ext>
                  </a:extLst>
                </a:gridCol>
                <a:gridCol w="2531161">
                  <a:extLst>
                    <a:ext uri="{9D8B030D-6E8A-4147-A177-3AD203B41FA5}">
                      <a16:colId xmlns:a16="http://schemas.microsoft.com/office/drawing/2014/main" val="3204605790"/>
                    </a:ext>
                  </a:extLst>
                </a:gridCol>
              </a:tblGrid>
              <a:tr h="435159">
                <a:tc>
                  <a:txBody>
                    <a:bodyPr/>
                    <a:lstStyle/>
                    <a:p>
                      <a:pPr algn="ctr"/>
                      <a:r>
                        <a:rPr lang="en-IN" dirty="0"/>
                        <a:t>SR.NO</a:t>
                      </a:r>
                    </a:p>
                  </a:txBody>
                  <a:tcPr/>
                </a:tc>
                <a:tc>
                  <a:txBody>
                    <a:bodyPr/>
                    <a:lstStyle/>
                    <a:p>
                      <a:pPr algn="ctr"/>
                      <a:r>
                        <a:rPr lang="en-IN" dirty="0"/>
                        <a:t>Field Type</a:t>
                      </a:r>
                    </a:p>
                  </a:txBody>
                  <a:tcPr/>
                </a:tc>
                <a:tc>
                  <a:txBody>
                    <a:bodyPr/>
                    <a:lstStyle/>
                    <a:p>
                      <a:pPr algn="ctr"/>
                      <a:r>
                        <a:rPr lang="en-IN" dirty="0"/>
                        <a:t> Data Type</a:t>
                      </a:r>
                    </a:p>
                  </a:txBody>
                  <a:tcPr/>
                </a:tc>
                <a:tc>
                  <a:txBody>
                    <a:bodyPr/>
                    <a:lstStyle/>
                    <a:p>
                      <a:pPr algn="ctr"/>
                      <a:r>
                        <a:rPr lang="en-IN" dirty="0"/>
                        <a:t> Size</a:t>
                      </a:r>
                    </a:p>
                  </a:txBody>
                  <a:tcPr/>
                </a:tc>
                <a:tc>
                  <a:txBody>
                    <a:bodyPr/>
                    <a:lstStyle/>
                    <a:p>
                      <a:pPr algn="ctr"/>
                      <a:r>
                        <a:rPr lang="en-IN" dirty="0"/>
                        <a:t> Constraints</a:t>
                      </a:r>
                    </a:p>
                  </a:txBody>
                  <a:tcPr/>
                </a:tc>
                <a:tc>
                  <a:txBody>
                    <a:bodyPr/>
                    <a:lstStyle/>
                    <a:p>
                      <a:pPr algn="ctr"/>
                      <a:r>
                        <a:rPr lang="en-IN" dirty="0"/>
                        <a:t> Description</a:t>
                      </a:r>
                    </a:p>
                  </a:txBody>
                  <a:tcPr/>
                </a:tc>
                <a:extLst>
                  <a:ext uri="{0D108BD9-81ED-4DB2-BD59-A6C34878D82A}">
                    <a16:rowId xmlns:a16="http://schemas.microsoft.com/office/drawing/2014/main" val="2334267949"/>
                  </a:ext>
                </a:extLst>
              </a:tr>
              <a:tr h="435159">
                <a:tc>
                  <a:txBody>
                    <a:bodyPr/>
                    <a:lstStyle/>
                    <a:p>
                      <a:pPr algn="r"/>
                      <a:r>
                        <a:rPr lang="en-IN" dirty="0"/>
                        <a:t>1</a:t>
                      </a:r>
                    </a:p>
                  </a:txBody>
                  <a:tcPr>
                    <a:solidFill>
                      <a:schemeClr val="accent1"/>
                    </a:solidFill>
                  </a:tcPr>
                </a:tc>
                <a:tc>
                  <a:txBody>
                    <a:bodyPr/>
                    <a:lstStyle/>
                    <a:p>
                      <a:pPr algn="r"/>
                      <a:r>
                        <a:rPr lang="en-IN" dirty="0"/>
                        <a:t>Id</a:t>
                      </a:r>
                    </a:p>
                  </a:txBody>
                  <a:tcPr/>
                </a:tc>
                <a:tc>
                  <a:txBody>
                    <a:bodyPr/>
                    <a:lstStyle/>
                    <a:p>
                      <a:pPr algn="r"/>
                      <a:r>
                        <a:rPr lang="en-IN" dirty="0"/>
                        <a:t>Int </a:t>
                      </a:r>
                    </a:p>
                  </a:txBody>
                  <a:tcPr/>
                </a:tc>
                <a:tc>
                  <a:txBody>
                    <a:bodyPr/>
                    <a:lstStyle/>
                    <a:p>
                      <a:pPr algn="ctr"/>
                      <a:r>
                        <a:rPr lang="en-IN" dirty="0"/>
                        <a:t>11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effectLst/>
                        </a:rPr>
                        <a:t>Primary key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r>
                        <a:rPr lang="en-IN" dirty="0"/>
                        <a:t>User id</a:t>
                      </a:r>
                    </a:p>
                  </a:txBody>
                  <a:tcPr/>
                </a:tc>
                <a:extLst>
                  <a:ext uri="{0D108BD9-81ED-4DB2-BD59-A6C34878D82A}">
                    <a16:rowId xmlns:a16="http://schemas.microsoft.com/office/drawing/2014/main" val="2671837891"/>
                  </a:ext>
                </a:extLst>
              </a:tr>
              <a:tr h="435159">
                <a:tc>
                  <a:txBody>
                    <a:bodyPr/>
                    <a:lstStyle/>
                    <a:p>
                      <a:pPr algn="r"/>
                      <a:r>
                        <a:rPr lang="en-IN" dirty="0"/>
                        <a:t>2</a:t>
                      </a:r>
                    </a:p>
                  </a:txBody>
                  <a:tcPr>
                    <a:solidFill>
                      <a:schemeClr val="accent1"/>
                    </a:solidFill>
                  </a:tcPr>
                </a:tc>
                <a:tc>
                  <a:txBody>
                    <a:bodyPr/>
                    <a:lstStyle/>
                    <a:p>
                      <a:pPr algn="r"/>
                      <a:r>
                        <a:rPr lang="en-IN" dirty="0"/>
                        <a:t>Password</a:t>
                      </a:r>
                    </a:p>
                  </a:txBody>
                  <a:tcPr/>
                </a:tc>
                <a:tc>
                  <a:txBody>
                    <a:bodyPr/>
                    <a:lstStyle/>
                    <a:p>
                      <a:pPr algn="r"/>
                      <a:r>
                        <a:rPr lang="en-IN" dirty="0"/>
                        <a:t>Varchar </a:t>
                      </a:r>
                    </a:p>
                  </a:txBody>
                  <a:tcPr/>
                </a:tc>
                <a:tc>
                  <a:txBody>
                    <a:bodyPr/>
                    <a:lstStyle/>
                    <a:p>
                      <a:pPr algn="ctr"/>
                      <a:r>
                        <a:rPr lang="en-IN" dirty="0"/>
                        <a:t>128</a:t>
                      </a:r>
                    </a:p>
                  </a:txBody>
                  <a:tcPr/>
                </a:tc>
                <a:tc>
                  <a:txBody>
                    <a:bodyPr/>
                    <a:lstStyle/>
                    <a:p>
                      <a:r>
                        <a:rPr lang="en-IN" dirty="0"/>
                        <a:t>Not null</a:t>
                      </a:r>
                    </a:p>
                  </a:txBody>
                  <a:tcPr/>
                </a:tc>
                <a:tc>
                  <a:txBody>
                    <a:bodyPr/>
                    <a:lstStyle/>
                    <a:p>
                      <a:r>
                        <a:rPr lang="en-IN" dirty="0"/>
                        <a:t>User password</a:t>
                      </a:r>
                    </a:p>
                  </a:txBody>
                  <a:tcPr/>
                </a:tc>
                <a:extLst>
                  <a:ext uri="{0D108BD9-81ED-4DB2-BD59-A6C34878D82A}">
                    <a16:rowId xmlns:a16="http://schemas.microsoft.com/office/drawing/2014/main" val="459767686"/>
                  </a:ext>
                </a:extLst>
              </a:tr>
              <a:tr h="435159">
                <a:tc>
                  <a:txBody>
                    <a:bodyPr/>
                    <a:lstStyle/>
                    <a:p>
                      <a:pPr algn="r"/>
                      <a:r>
                        <a:rPr lang="en-IN" dirty="0"/>
                        <a:t>3</a:t>
                      </a:r>
                    </a:p>
                  </a:txBody>
                  <a:tcPr>
                    <a:solidFill>
                      <a:schemeClr val="accent1"/>
                    </a:solidFill>
                  </a:tcPr>
                </a:tc>
                <a:tc>
                  <a:txBody>
                    <a:bodyPr/>
                    <a:lstStyle/>
                    <a:p>
                      <a:pPr algn="r"/>
                      <a:r>
                        <a:rPr lang="en-IN" dirty="0" err="1"/>
                        <a:t>Last_login</a:t>
                      </a:r>
                      <a:endParaRPr lang="en-IN" dirty="0"/>
                    </a:p>
                  </a:txBody>
                  <a:tcPr/>
                </a:tc>
                <a:tc>
                  <a:txBody>
                    <a:bodyPr/>
                    <a:lstStyle/>
                    <a:p>
                      <a:pPr algn="r"/>
                      <a:r>
                        <a:rPr lang="en-IN" dirty="0"/>
                        <a:t>Datetime  </a:t>
                      </a:r>
                    </a:p>
                  </a:txBody>
                  <a:tcPr/>
                </a:tc>
                <a:tc>
                  <a:txBody>
                    <a:bodyPr/>
                    <a:lstStyle/>
                    <a:p>
                      <a:pPr algn="ctr"/>
                      <a:r>
                        <a:rPr lang="en-IN" dirty="0"/>
                        <a:t>6</a:t>
                      </a:r>
                    </a:p>
                  </a:txBody>
                  <a:tcPr/>
                </a:tc>
                <a:tc>
                  <a:txBody>
                    <a:bodyPr/>
                    <a:lstStyle/>
                    <a:p>
                      <a:r>
                        <a:rPr lang="en-IN" dirty="0"/>
                        <a:t>Not null</a:t>
                      </a:r>
                    </a:p>
                  </a:txBody>
                  <a:tcPr/>
                </a:tc>
                <a:tc>
                  <a:txBody>
                    <a:bodyPr/>
                    <a:lstStyle/>
                    <a:p>
                      <a:r>
                        <a:rPr lang="en-IN" dirty="0"/>
                        <a:t>Last log in date</a:t>
                      </a:r>
                    </a:p>
                  </a:txBody>
                  <a:tcPr/>
                </a:tc>
                <a:extLst>
                  <a:ext uri="{0D108BD9-81ED-4DB2-BD59-A6C34878D82A}">
                    <a16:rowId xmlns:a16="http://schemas.microsoft.com/office/drawing/2014/main" val="1335535285"/>
                  </a:ext>
                </a:extLst>
              </a:tr>
              <a:tr h="435159">
                <a:tc>
                  <a:txBody>
                    <a:bodyPr/>
                    <a:lstStyle/>
                    <a:p>
                      <a:pPr algn="r"/>
                      <a:r>
                        <a:rPr lang="en-IN" dirty="0"/>
                        <a:t>4</a:t>
                      </a:r>
                    </a:p>
                  </a:txBody>
                  <a:tcPr>
                    <a:solidFill>
                      <a:schemeClr val="accent1"/>
                    </a:solidFill>
                  </a:tcPr>
                </a:tc>
                <a:tc>
                  <a:txBody>
                    <a:bodyPr/>
                    <a:lstStyle/>
                    <a:p>
                      <a:pPr algn="r"/>
                      <a:r>
                        <a:rPr lang="en-IN" dirty="0" err="1"/>
                        <a:t>Is_superuser</a:t>
                      </a:r>
                      <a:endParaRPr lang="en-IN" dirty="0"/>
                    </a:p>
                  </a:txBody>
                  <a:tcPr/>
                </a:tc>
                <a:tc>
                  <a:txBody>
                    <a:bodyPr/>
                    <a:lstStyle/>
                    <a:p>
                      <a:pPr algn="r"/>
                      <a:r>
                        <a:rPr lang="en-IN" dirty="0" err="1"/>
                        <a:t>Tinyint</a:t>
                      </a:r>
                      <a:r>
                        <a:rPr lang="en-IN" dirty="0"/>
                        <a:t> </a:t>
                      </a:r>
                    </a:p>
                  </a:txBody>
                  <a:tcPr/>
                </a:tc>
                <a:tc>
                  <a:txBody>
                    <a:bodyPr/>
                    <a:lstStyle/>
                    <a:p>
                      <a:pPr algn="ctr"/>
                      <a:r>
                        <a:rPr lang="en-IN" dirty="0"/>
                        <a:t>1</a:t>
                      </a:r>
                    </a:p>
                  </a:txBody>
                  <a:tcPr/>
                </a:tc>
                <a:tc>
                  <a:txBody>
                    <a:bodyPr/>
                    <a:lstStyle/>
                    <a:p>
                      <a:r>
                        <a:rPr lang="en-IN" dirty="0"/>
                        <a:t>Not null</a:t>
                      </a:r>
                    </a:p>
                  </a:txBody>
                  <a:tcPr/>
                </a:tc>
                <a:tc>
                  <a:txBody>
                    <a:bodyPr/>
                    <a:lstStyle/>
                    <a:p>
                      <a:r>
                        <a:rPr lang="en-IN" dirty="0"/>
                        <a:t>Check superuser </a:t>
                      </a:r>
                    </a:p>
                  </a:txBody>
                  <a:tcPr/>
                </a:tc>
                <a:extLst>
                  <a:ext uri="{0D108BD9-81ED-4DB2-BD59-A6C34878D82A}">
                    <a16:rowId xmlns:a16="http://schemas.microsoft.com/office/drawing/2014/main" val="2901666075"/>
                  </a:ext>
                </a:extLst>
              </a:tr>
              <a:tr h="435159">
                <a:tc>
                  <a:txBody>
                    <a:bodyPr/>
                    <a:lstStyle/>
                    <a:p>
                      <a:pPr algn="r"/>
                      <a:r>
                        <a:rPr lang="en-IN" dirty="0"/>
                        <a:t>5</a:t>
                      </a:r>
                    </a:p>
                  </a:txBody>
                  <a:tcPr>
                    <a:solidFill>
                      <a:schemeClr val="accent1"/>
                    </a:solidFill>
                  </a:tcPr>
                </a:tc>
                <a:tc>
                  <a:txBody>
                    <a:bodyPr/>
                    <a:lstStyle/>
                    <a:p>
                      <a:pPr algn="r"/>
                      <a:r>
                        <a:rPr lang="en-IN" dirty="0"/>
                        <a:t>Username</a:t>
                      </a:r>
                    </a:p>
                  </a:txBody>
                  <a:tcPr/>
                </a:tc>
                <a:tc>
                  <a:txBody>
                    <a:bodyPr/>
                    <a:lstStyle/>
                    <a:p>
                      <a:pPr algn="r"/>
                      <a:r>
                        <a:rPr lang="en-IN" dirty="0"/>
                        <a:t>Varchar </a:t>
                      </a:r>
                    </a:p>
                  </a:txBody>
                  <a:tcPr/>
                </a:tc>
                <a:tc>
                  <a:txBody>
                    <a:bodyPr/>
                    <a:lstStyle/>
                    <a:p>
                      <a:pPr algn="ctr"/>
                      <a:r>
                        <a:rPr lang="en-IN" dirty="0"/>
                        <a:t>150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effectLst/>
                        </a:rPr>
                        <a:t>Unique key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r>
                        <a:rPr lang="en-IN" dirty="0"/>
                        <a:t>Username use to log in</a:t>
                      </a:r>
                    </a:p>
                  </a:txBody>
                  <a:tcPr/>
                </a:tc>
                <a:extLst>
                  <a:ext uri="{0D108BD9-81ED-4DB2-BD59-A6C34878D82A}">
                    <a16:rowId xmlns:a16="http://schemas.microsoft.com/office/drawing/2014/main" val="2279341836"/>
                  </a:ext>
                </a:extLst>
              </a:tr>
              <a:tr h="435159">
                <a:tc>
                  <a:txBody>
                    <a:bodyPr/>
                    <a:lstStyle/>
                    <a:p>
                      <a:pPr algn="r"/>
                      <a:r>
                        <a:rPr lang="en-IN" dirty="0"/>
                        <a:t>6</a:t>
                      </a:r>
                    </a:p>
                  </a:txBody>
                  <a:tcPr>
                    <a:solidFill>
                      <a:schemeClr val="accent1"/>
                    </a:solidFill>
                  </a:tcPr>
                </a:tc>
                <a:tc>
                  <a:txBody>
                    <a:bodyPr/>
                    <a:lstStyle/>
                    <a:p>
                      <a:pPr algn="r"/>
                      <a:r>
                        <a:rPr lang="en-IN" dirty="0" err="1"/>
                        <a:t>First_name</a:t>
                      </a:r>
                      <a:endParaRPr lang="en-IN" dirty="0"/>
                    </a:p>
                  </a:txBody>
                  <a:tcPr/>
                </a:tc>
                <a:tc>
                  <a:txBody>
                    <a:bodyPr/>
                    <a:lstStyle/>
                    <a:p>
                      <a:pPr algn="r"/>
                      <a:r>
                        <a:rPr lang="en-IN" dirty="0"/>
                        <a:t>Varchar </a:t>
                      </a:r>
                    </a:p>
                  </a:txBody>
                  <a:tcPr/>
                </a:tc>
                <a:tc>
                  <a:txBody>
                    <a:bodyPr/>
                    <a:lstStyle/>
                    <a:p>
                      <a:pPr algn="ctr"/>
                      <a:r>
                        <a:rPr lang="en-IN" dirty="0"/>
                        <a:t>30</a:t>
                      </a:r>
                    </a:p>
                  </a:txBody>
                  <a:tcPr/>
                </a:tc>
                <a:tc>
                  <a:txBody>
                    <a:bodyPr/>
                    <a:lstStyle/>
                    <a:p>
                      <a:r>
                        <a:rPr lang="en-IN" dirty="0"/>
                        <a:t>Not null</a:t>
                      </a:r>
                    </a:p>
                  </a:txBody>
                  <a:tcPr/>
                </a:tc>
                <a:tc>
                  <a:txBody>
                    <a:bodyPr/>
                    <a:lstStyle/>
                    <a:p>
                      <a:r>
                        <a:rPr lang="en-IN" dirty="0"/>
                        <a:t>User first name</a:t>
                      </a:r>
                    </a:p>
                  </a:txBody>
                  <a:tcPr/>
                </a:tc>
                <a:extLst>
                  <a:ext uri="{0D108BD9-81ED-4DB2-BD59-A6C34878D82A}">
                    <a16:rowId xmlns:a16="http://schemas.microsoft.com/office/drawing/2014/main" val="676382116"/>
                  </a:ext>
                </a:extLst>
              </a:tr>
              <a:tr h="435159">
                <a:tc>
                  <a:txBody>
                    <a:bodyPr/>
                    <a:lstStyle/>
                    <a:p>
                      <a:pPr algn="r"/>
                      <a:r>
                        <a:rPr lang="en-IN" dirty="0"/>
                        <a:t>7</a:t>
                      </a:r>
                    </a:p>
                  </a:txBody>
                  <a:tcPr>
                    <a:solidFill>
                      <a:schemeClr val="accent1"/>
                    </a:solidFill>
                  </a:tcPr>
                </a:tc>
                <a:tc>
                  <a:txBody>
                    <a:bodyPr/>
                    <a:lstStyle/>
                    <a:p>
                      <a:pPr algn="r"/>
                      <a:r>
                        <a:rPr lang="en-IN" dirty="0" err="1"/>
                        <a:t>Last_name</a:t>
                      </a:r>
                      <a:endParaRPr lang="en-IN" dirty="0"/>
                    </a:p>
                  </a:txBody>
                  <a:tcPr/>
                </a:tc>
                <a:tc>
                  <a:txBody>
                    <a:bodyPr/>
                    <a:lstStyle/>
                    <a:p>
                      <a:pPr algn="r"/>
                      <a:r>
                        <a:rPr lang="en-IN" dirty="0"/>
                        <a:t>Varchar </a:t>
                      </a:r>
                    </a:p>
                  </a:txBody>
                  <a:tcPr/>
                </a:tc>
                <a:tc>
                  <a:txBody>
                    <a:bodyPr/>
                    <a:lstStyle/>
                    <a:p>
                      <a:pPr algn="ctr"/>
                      <a:r>
                        <a:rPr lang="en-IN" dirty="0"/>
                        <a:t>150</a:t>
                      </a:r>
                    </a:p>
                  </a:txBody>
                  <a:tcPr/>
                </a:tc>
                <a:tc>
                  <a:txBody>
                    <a:bodyPr/>
                    <a:lstStyle/>
                    <a:p>
                      <a:r>
                        <a:rPr lang="en-IN" dirty="0"/>
                        <a:t>Not null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User last name</a:t>
                      </a:r>
                    </a:p>
                  </a:txBody>
                  <a:tcPr/>
                </a:tc>
                <a:extLst>
                  <a:ext uri="{0D108BD9-81ED-4DB2-BD59-A6C34878D82A}">
                    <a16:rowId xmlns:a16="http://schemas.microsoft.com/office/drawing/2014/main" val="2698056686"/>
                  </a:ext>
                </a:extLst>
              </a:tr>
              <a:tr h="435159">
                <a:tc>
                  <a:txBody>
                    <a:bodyPr/>
                    <a:lstStyle/>
                    <a:p>
                      <a:pPr algn="r"/>
                      <a:r>
                        <a:rPr lang="en-IN" dirty="0"/>
                        <a:t>8</a:t>
                      </a:r>
                    </a:p>
                  </a:txBody>
                  <a:tcPr>
                    <a:solidFill>
                      <a:schemeClr val="accent1"/>
                    </a:solidFill>
                  </a:tcPr>
                </a:tc>
                <a:tc>
                  <a:txBody>
                    <a:bodyPr/>
                    <a:lstStyle/>
                    <a:p>
                      <a:pPr algn="r"/>
                      <a:r>
                        <a:rPr lang="en-IN" dirty="0"/>
                        <a:t>email</a:t>
                      </a:r>
                    </a:p>
                  </a:txBody>
                  <a:tcPr/>
                </a:tc>
                <a:tc>
                  <a:txBody>
                    <a:bodyPr/>
                    <a:lstStyle/>
                    <a:p>
                      <a:pPr algn="r"/>
                      <a:r>
                        <a:rPr lang="en-IN" dirty="0"/>
                        <a:t>Varchar </a:t>
                      </a:r>
                    </a:p>
                  </a:txBody>
                  <a:tcPr/>
                </a:tc>
                <a:tc>
                  <a:txBody>
                    <a:bodyPr/>
                    <a:lstStyle/>
                    <a:p>
                      <a:pPr algn="ctr"/>
                      <a:r>
                        <a:rPr lang="en-IN" dirty="0"/>
                        <a:t>254</a:t>
                      </a:r>
                    </a:p>
                  </a:txBody>
                  <a:tcPr/>
                </a:tc>
                <a:tc>
                  <a:txBody>
                    <a:bodyPr/>
                    <a:lstStyle/>
                    <a:p>
                      <a:r>
                        <a:rPr lang="en-IN" dirty="0"/>
                        <a:t>Not null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User e-mail address</a:t>
                      </a:r>
                    </a:p>
                  </a:txBody>
                  <a:tcPr/>
                </a:tc>
                <a:extLst>
                  <a:ext uri="{0D108BD9-81ED-4DB2-BD59-A6C34878D82A}">
                    <a16:rowId xmlns:a16="http://schemas.microsoft.com/office/drawing/2014/main" val="1006140940"/>
                  </a:ext>
                </a:extLst>
              </a:tr>
              <a:tr h="435159">
                <a:tc>
                  <a:txBody>
                    <a:bodyPr/>
                    <a:lstStyle/>
                    <a:p>
                      <a:pPr algn="r"/>
                      <a:r>
                        <a:rPr lang="en-IN" dirty="0"/>
                        <a:t>9</a:t>
                      </a:r>
                    </a:p>
                  </a:txBody>
                  <a:tcPr>
                    <a:solidFill>
                      <a:schemeClr val="accent1"/>
                    </a:solidFill>
                  </a:tcPr>
                </a:tc>
                <a:tc>
                  <a:txBody>
                    <a:bodyPr/>
                    <a:lstStyle/>
                    <a:p>
                      <a:pPr algn="r"/>
                      <a:r>
                        <a:rPr lang="en-IN" dirty="0" err="1"/>
                        <a:t>Is_staff</a:t>
                      </a:r>
                      <a:endParaRPr lang="en-IN" dirty="0"/>
                    </a:p>
                  </a:txBody>
                  <a:tcPr/>
                </a:tc>
                <a:tc>
                  <a:txBody>
                    <a:bodyPr/>
                    <a:lstStyle/>
                    <a:p>
                      <a:pPr algn="r"/>
                      <a:r>
                        <a:rPr lang="en-IN" dirty="0" err="1"/>
                        <a:t>Tinyint</a:t>
                      </a:r>
                      <a:endParaRPr lang="en-IN" dirty="0"/>
                    </a:p>
                  </a:txBody>
                  <a:tcPr/>
                </a:tc>
                <a:tc>
                  <a:txBody>
                    <a:bodyPr/>
                    <a:lstStyle/>
                    <a:p>
                      <a:pPr algn="ctr"/>
                      <a:r>
                        <a:rPr lang="en-IN" dirty="0"/>
                        <a:t>1</a:t>
                      </a:r>
                    </a:p>
                  </a:txBody>
                  <a:tcPr/>
                </a:tc>
                <a:tc>
                  <a:txBody>
                    <a:bodyPr/>
                    <a:lstStyle/>
                    <a:p>
                      <a:r>
                        <a:rPr lang="en-IN" dirty="0"/>
                        <a:t>Not null</a:t>
                      </a:r>
                    </a:p>
                  </a:txBody>
                  <a:tcPr/>
                </a:tc>
                <a:tc>
                  <a:txBody>
                    <a:bodyPr/>
                    <a:lstStyle/>
                    <a:p>
                      <a:r>
                        <a:rPr lang="en-IN" dirty="0" err="1"/>
                        <a:t>Chack</a:t>
                      </a:r>
                      <a:r>
                        <a:rPr lang="en-IN" dirty="0"/>
                        <a:t> the user is staff</a:t>
                      </a:r>
                    </a:p>
                  </a:txBody>
                  <a:tcPr/>
                </a:tc>
                <a:extLst>
                  <a:ext uri="{0D108BD9-81ED-4DB2-BD59-A6C34878D82A}">
                    <a16:rowId xmlns:a16="http://schemas.microsoft.com/office/drawing/2014/main" val="3763023987"/>
                  </a:ext>
                </a:extLst>
              </a:tr>
              <a:tr h="435159">
                <a:tc>
                  <a:txBody>
                    <a:bodyPr/>
                    <a:lstStyle/>
                    <a:p>
                      <a:pPr algn="r"/>
                      <a:r>
                        <a:rPr lang="en-IN" dirty="0"/>
                        <a:t>10</a:t>
                      </a:r>
                    </a:p>
                  </a:txBody>
                  <a:tcPr>
                    <a:solidFill>
                      <a:schemeClr val="accent1"/>
                    </a:solidFill>
                  </a:tcPr>
                </a:tc>
                <a:tc>
                  <a:txBody>
                    <a:bodyPr/>
                    <a:lstStyle/>
                    <a:p>
                      <a:pPr algn="r"/>
                      <a:r>
                        <a:rPr lang="en-IN" dirty="0" err="1"/>
                        <a:t>Is_active</a:t>
                      </a:r>
                      <a:endParaRPr lang="en-IN" dirty="0"/>
                    </a:p>
                  </a:txBody>
                  <a:tcPr/>
                </a:tc>
                <a:tc>
                  <a:txBody>
                    <a:bodyPr/>
                    <a:lstStyle/>
                    <a:p>
                      <a:pPr algn="r"/>
                      <a:r>
                        <a:rPr lang="en-IN" dirty="0" err="1"/>
                        <a:t>Tinyint</a:t>
                      </a:r>
                      <a:endParaRPr lang="en-IN" dirty="0"/>
                    </a:p>
                  </a:txBody>
                  <a:tcPr/>
                </a:tc>
                <a:tc>
                  <a:txBody>
                    <a:bodyPr/>
                    <a:lstStyle/>
                    <a:p>
                      <a:pPr algn="ctr"/>
                      <a:r>
                        <a:rPr lang="en-IN" dirty="0"/>
                        <a:t>1</a:t>
                      </a:r>
                    </a:p>
                  </a:txBody>
                  <a:tcPr/>
                </a:tc>
                <a:tc>
                  <a:txBody>
                    <a:bodyPr/>
                    <a:lstStyle/>
                    <a:p>
                      <a:r>
                        <a:rPr lang="en-IN" dirty="0"/>
                        <a:t>Not null</a:t>
                      </a:r>
                    </a:p>
                  </a:txBody>
                  <a:tcPr/>
                </a:tc>
                <a:tc>
                  <a:txBody>
                    <a:bodyPr/>
                    <a:lstStyle/>
                    <a:p>
                      <a:r>
                        <a:rPr lang="en-IN" dirty="0"/>
                        <a:t>Check user is active</a:t>
                      </a:r>
                    </a:p>
                  </a:txBody>
                  <a:tcPr/>
                </a:tc>
                <a:extLst>
                  <a:ext uri="{0D108BD9-81ED-4DB2-BD59-A6C34878D82A}">
                    <a16:rowId xmlns:a16="http://schemas.microsoft.com/office/drawing/2014/main" val="3758297787"/>
                  </a:ext>
                </a:extLst>
              </a:tr>
              <a:tr h="435159">
                <a:tc>
                  <a:txBody>
                    <a:bodyPr/>
                    <a:lstStyle/>
                    <a:p>
                      <a:pPr algn="r"/>
                      <a:r>
                        <a:rPr lang="en-IN" dirty="0"/>
                        <a:t>11</a:t>
                      </a:r>
                    </a:p>
                  </a:txBody>
                  <a:tcPr>
                    <a:solidFill>
                      <a:schemeClr val="accent1"/>
                    </a:solidFill>
                  </a:tcPr>
                </a:tc>
                <a:tc>
                  <a:txBody>
                    <a:bodyPr/>
                    <a:lstStyle/>
                    <a:p>
                      <a:pPr algn="r"/>
                      <a:r>
                        <a:rPr lang="en-IN" dirty="0" err="1"/>
                        <a:t>Date_joined</a:t>
                      </a:r>
                      <a:endParaRPr lang="en-IN" dirty="0"/>
                    </a:p>
                  </a:txBody>
                  <a:tcPr/>
                </a:tc>
                <a:tc>
                  <a:txBody>
                    <a:bodyPr/>
                    <a:lstStyle/>
                    <a:p>
                      <a:pPr algn="r"/>
                      <a:r>
                        <a:rPr lang="en-IN" dirty="0"/>
                        <a:t>Datetime </a:t>
                      </a:r>
                    </a:p>
                  </a:txBody>
                  <a:tcPr/>
                </a:tc>
                <a:tc>
                  <a:txBody>
                    <a:bodyPr/>
                    <a:lstStyle/>
                    <a:p>
                      <a:pPr algn="ctr"/>
                      <a:r>
                        <a:rPr lang="en-IN" dirty="0"/>
                        <a:t>6</a:t>
                      </a:r>
                    </a:p>
                  </a:txBody>
                  <a:tcPr/>
                </a:tc>
                <a:tc>
                  <a:txBody>
                    <a:bodyPr/>
                    <a:lstStyle/>
                    <a:p>
                      <a:r>
                        <a:rPr lang="en-IN" dirty="0"/>
                        <a:t>Not null</a:t>
                      </a:r>
                    </a:p>
                  </a:txBody>
                  <a:tcPr/>
                </a:tc>
                <a:tc>
                  <a:txBody>
                    <a:bodyPr/>
                    <a:lstStyle/>
                    <a:p>
                      <a:r>
                        <a:rPr lang="en-IN" dirty="0"/>
                        <a:t>User added time</a:t>
                      </a:r>
                    </a:p>
                  </a:txBody>
                  <a:tcPr/>
                </a:tc>
                <a:extLst>
                  <a:ext uri="{0D108BD9-81ED-4DB2-BD59-A6C34878D82A}">
                    <a16:rowId xmlns:a16="http://schemas.microsoft.com/office/drawing/2014/main" val="2487913163"/>
                  </a:ext>
                </a:extLst>
              </a:tr>
            </a:tbl>
          </a:graphicData>
        </a:graphic>
      </p:graphicFrame>
      <p:sp>
        <p:nvSpPr>
          <p:cNvPr id="5" name="TextBox 4">
            <a:extLst>
              <a:ext uri="{FF2B5EF4-FFF2-40B4-BE49-F238E27FC236}">
                <a16:creationId xmlns:a16="http://schemas.microsoft.com/office/drawing/2014/main" id="{28B2F8AF-97D6-4D7F-A26F-A8A85D2F3D96}"/>
              </a:ext>
            </a:extLst>
          </p:cNvPr>
          <p:cNvSpPr txBox="1"/>
          <p:nvPr/>
        </p:nvSpPr>
        <p:spPr>
          <a:xfrm>
            <a:off x="783353" y="649357"/>
            <a:ext cx="8559430" cy="954107"/>
          </a:xfrm>
          <a:prstGeom prst="rect">
            <a:avLst/>
          </a:prstGeom>
          <a:noFill/>
        </p:spPr>
        <p:txBody>
          <a:bodyPr wrap="square" rtlCol="0">
            <a:spAutoFit/>
          </a:bodyPr>
          <a:lstStyle/>
          <a:p>
            <a:r>
              <a:rPr lang="en-US" sz="1400" dirty="0"/>
              <a:t>Table name: </a:t>
            </a:r>
            <a:r>
              <a:rPr lang="en-US" sz="1400" dirty="0" err="1"/>
              <a:t>auth_user</a:t>
            </a:r>
            <a:endParaRPr lang="en-US" sz="1400" dirty="0"/>
          </a:p>
          <a:p>
            <a:r>
              <a:rPr lang="en-US" sz="1400" dirty="0"/>
              <a:t>Description:  this is user as well as customer table .it’s a user </a:t>
            </a:r>
            <a:r>
              <a:rPr lang="en-US" sz="1400" dirty="0" err="1"/>
              <a:t>authontication</a:t>
            </a:r>
            <a:r>
              <a:rPr lang="en-US" sz="1400" dirty="0"/>
              <a:t> table</a:t>
            </a:r>
          </a:p>
          <a:p>
            <a:r>
              <a:rPr lang="en-US" sz="1400" dirty="0"/>
              <a:t>Primary key: id</a:t>
            </a:r>
          </a:p>
          <a:p>
            <a:r>
              <a:rPr lang="en-US" sz="1400" dirty="0"/>
              <a:t>Foreign key :</a:t>
            </a:r>
            <a:endParaRPr lang="en-IN" sz="1400" dirty="0"/>
          </a:p>
        </p:txBody>
      </p:sp>
    </p:spTree>
    <p:extLst>
      <p:ext uri="{BB962C8B-B14F-4D97-AF65-F5344CB8AC3E}">
        <p14:creationId xmlns:p14="http://schemas.microsoft.com/office/powerpoint/2010/main" val="3862160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68E5-F40A-406F-9CE7-BBB080E9DD01}"/>
              </a:ext>
            </a:extLst>
          </p:cNvPr>
          <p:cNvSpPr>
            <a:spLocks noGrp="1"/>
          </p:cNvSpPr>
          <p:nvPr>
            <p:ph type="title"/>
          </p:nvPr>
        </p:nvSpPr>
        <p:spPr>
          <a:xfrm>
            <a:off x="2638657" y="92766"/>
            <a:ext cx="4848822" cy="556591"/>
          </a:xfrm>
        </p:spPr>
        <p:txBody>
          <a:bodyPr>
            <a:normAutofit fontScale="90000"/>
          </a:bodyPr>
          <a:lstStyle/>
          <a:p>
            <a:r>
              <a:rPr lang="en-IN" sz="4000" b="1" u="sng" dirty="0"/>
              <a:t>DATA DICTIONARY</a:t>
            </a:r>
          </a:p>
        </p:txBody>
      </p:sp>
      <p:graphicFrame>
        <p:nvGraphicFramePr>
          <p:cNvPr id="4" name="Table 4">
            <a:extLst>
              <a:ext uri="{FF2B5EF4-FFF2-40B4-BE49-F238E27FC236}">
                <a16:creationId xmlns:a16="http://schemas.microsoft.com/office/drawing/2014/main" id="{3C037D34-8183-42D1-BF80-BC310752F95E}"/>
              </a:ext>
            </a:extLst>
          </p:cNvPr>
          <p:cNvGraphicFramePr>
            <a:graphicFrameLocks noGrp="1"/>
          </p:cNvGraphicFramePr>
          <p:nvPr>
            <p:extLst>
              <p:ext uri="{D42A27DB-BD31-4B8C-83A1-F6EECF244321}">
                <p14:modId xmlns:p14="http://schemas.microsoft.com/office/powerpoint/2010/main" val="2685974088"/>
              </p:ext>
            </p:extLst>
          </p:nvPr>
        </p:nvGraphicFramePr>
        <p:xfrm>
          <a:off x="289917" y="2160055"/>
          <a:ext cx="9939126" cy="3481272"/>
        </p:xfrm>
        <a:graphic>
          <a:graphicData uri="http://schemas.openxmlformats.org/drawingml/2006/table">
            <a:tbl>
              <a:tblPr firstRow="1" bandRow="1">
                <a:tableStyleId>{5C22544A-7EE6-4342-B048-85BDC9FD1C3A}</a:tableStyleId>
              </a:tblPr>
              <a:tblGrid>
                <a:gridCol w="1192696">
                  <a:extLst>
                    <a:ext uri="{9D8B030D-6E8A-4147-A177-3AD203B41FA5}">
                      <a16:colId xmlns:a16="http://schemas.microsoft.com/office/drawing/2014/main" val="540381746"/>
                    </a:ext>
                  </a:extLst>
                </a:gridCol>
                <a:gridCol w="1630017">
                  <a:extLst>
                    <a:ext uri="{9D8B030D-6E8A-4147-A177-3AD203B41FA5}">
                      <a16:colId xmlns:a16="http://schemas.microsoft.com/office/drawing/2014/main" val="1685149049"/>
                    </a:ext>
                  </a:extLst>
                </a:gridCol>
                <a:gridCol w="1709531">
                  <a:extLst>
                    <a:ext uri="{9D8B030D-6E8A-4147-A177-3AD203B41FA5}">
                      <a16:colId xmlns:a16="http://schemas.microsoft.com/office/drawing/2014/main" val="1182111875"/>
                    </a:ext>
                  </a:extLst>
                </a:gridCol>
                <a:gridCol w="1192695">
                  <a:extLst>
                    <a:ext uri="{9D8B030D-6E8A-4147-A177-3AD203B41FA5}">
                      <a16:colId xmlns:a16="http://schemas.microsoft.com/office/drawing/2014/main" val="1597761328"/>
                    </a:ext>
                  </a:extLst>
                </a:gridCol>
                <a:gridCol w="1683026">
                  <a:extLst>
                    <a:ext uri="{9D8B030D-6E8A-4147-A177-3AD203B41FA5}">
                      <a16:colId xmlns:a16="http://schemas.microsoft.com/office/drawing/2014/main" val="14833199"/>
                    </a:ext>
                  </a:extLst>
                </a:gridCol>
                <a:gridCol w="2531161">
                  <a:extLst>
                    <a:ext uri="{9D8B030D-6E8A-4147-A177-3AD203B41FA5}">
                      <a16:colId xmlns:a16="http://schemas.microsoft.com/office/drawing/2014/main" val="3204605790"/>
                    </a:ext>
                  </a:extLst>
                </a:gridCol>
              </a:tblGrid>
              <a:tr h="435159">
                <a:tc>
                  <a:txBody>
                    <a:bodyPr/>
                    <a:lstStyle/>
                    <a:p>
                      <a:pPr algn="ctr"/>
                      <a:r>
                        <a:rPr lang="en-IN" dirty="0"/>
                        <a:t>SR.NO</a:t>
                      </a:r>
                    </a:p>
                  </a:txBody>
                  <a:tcPr/>
                </a:tc>
                <a:tc>
                  <a:txBody>
                    <a:bodyPr/>
                    <a:lstStyle/>
                    <a:p>
                      <a:pPr algn="ctr"/>
                      <a:r>
                        <a:rPr lang="en-IN" dirty="0"/>
                        <a:t>Field Type</a:t>
                      </a:r>
                    </a:p>
                  </a:txBody>
                  <a:tcPr/>
                </a:tc>
                <a:tc>
                  <a:txBody>
                    <a:bodyPr/>
                    <a:lstStyle/>
                    <a:p>
                      <a:pPr algn="ctr"/>
                      <a:r>
                        <a:rPr lang="en-IN" dirty="0"/>
                        <a:t> Data Type</a:t>
                      </a:r>
                    </a:p>
                  </a:txBody>
                  <a:tcPr/>
                </a:tc>
                <a:tc>
                  <a:txBody>
                    <a:bodyPr/>
                    <a:lstStyle/>
                    <a:p>
                      <a:pPr algn="ctr"/>
                      <a:r>
                        <a:rPr lang="en-IN" dirty="0"/>
                        <a:t> Size</a:t>
                      </a:r>
                    </a:p>
                  </a:txBody>
                  <a:tcPr/>
                </a:tc>
                <a:tc>
                  <a:txBody>
                    <a:bodyPr/>
                    <a:lstStyle/>
                    <a:p>
                      <a:pPr algn="ctr"/>
                      <a:r>
                        <a:rPr lang="en-IN" dirty="0"/>
                        <a:t> Constraints</a:t>
                      </a:r>
                    </a:p>
                  </a:txBody>
                  <a:tcPr/>
                </a:tc>
                <a:tc>
                  <a:txBody>
                    <a:bodyPr/>
                    <a:lstStyle/>
                    <a:p>
                      <a:pPr algn="ctr"/>
                      <a:r>
                        <a:rPr lang="en-IN" dirty="0"/>
                        <a:t> Description</a:t>
                      </a:r>
                    </a:p>
                  </a:txBody>
                  <a:tcPr/>
                </a:tc>
                <a:extLst>
                  <a:ext uri="{0D108BD9-81ED-4DB2-BD59-A6C34878D82A}">
                    <a16:rowId xmlns:a16="http://schemas.microsoft.com/office/drawing/2014/main" val="2334267949"/>
                  </a:ext>
                </a:extLst>
              </a:tr>
              <a:tr h="435159">
                <a:tc>
                  <a:txBody>
                    <a:bodyPr/>
                    <a:lstStyle/>
                    <a:p>
                      <a:pPr algn="r"/>
                      <a:r>
                        <a:rPr lang="en-IN" dirty="0"/>
                        <a:t>1</a:t>
                      </a:r>
                    </a:p>
                  </a:txBody>
                  <a:tcPr>
                    <a:solidFill>
                      <a:schemeClr val="accent1"/>
                    </a:solidFill>
                  </a:tcPr>
                </a:tc>
                <a:tc>
                  <a:txBody>
                    <a:bodyPr/>
                    <a:lstStyle/>
                    <a:p>
                      <a:r>
                        <a:rPr lang="en-IN" dirty="0" err="1">
                          <a:solidFill>
                            <a:srgbClr val="000000"/>
                          </a:solidFill>
                          <a:effectLst/>
                        </a:rPr>
                        <a:t>category_id</a:t>
                      </a:r>
                      <a:r>
                        <a:rPr lang="en-IN" dirty="0">
                          <a:solidFill>
                            <a:srgbClr val="000000"/>
                          </a:solidFill>
                          <a:effectLst/>
                        </a:rPr>
                        <a:t> </a:t>
                      </a:r>
                    </a:p>
                  </a:txBody>
                  <a:tcPr anchor="ctr"/>
                </a:tc>
                <a:tc>
                  <a:txBody>
                    <a:bodyPr/>
                    <a:lstStyle/>
                    <a:p>
                      <a:pPr rtl="0"/>
                      <a:r>
                        <a:rPr lang="en-IN">
                          <a:solidFill>
                            <a:srgbClr val="000000"/>
                          </a:solidFill>
                          <a:effectLst/>
                        </a:rPr>
                        <a:t>int(11)</a:t>
                      </a:r>
                    </a:p>
                  </a:txBody>
                  <a:tcPr anchor="ctr"/>
                </a:tc>
                <a:tc>
                  <a:txBody>
                    <a:bodyPr/>
                    <a:lstStyle/>
                    <a:p>
                      <a:r>
                        <a:rPr lang="en-IN" dirty="0">
                          <a:solidFill>
                            <a:srgbClr val="000000"/>
                          </a:solidFill>
                          <a:effectLst/>
                        </a:rPr>
                        <a:t>11</a:t>
                      </a:r>
                    </a:p>
                  </a:txBody>
                  <a:tcPr anchor="ctr"/>
                </a:tc>
                <a:tc>
                  <a:txBody>
                    <a:bodyPr/>
                    <a:lstStyle/>
                    <a:p>
                      <a:r>
                        <a:rPr lang="en-IN" i="1" dirty="0">
                          <a:solidFill>
                            <a:srgbClr val="000000"/>
                          </a:solidFill>
                          <a:effectLst/>
                        </a:rPr>
                        <a:t>Primary key</a:t>
                      </a:r>
                      <a:endParaRPr lang="en-IN" dirty="0">
                        <a:solidFill>
                          <a:srgbClr val="000000"/>
                        </a:solidFill>
                        <a:effectLst/>
                      </a:endParaRPr>
                    </a:p>
                  </a:txBody>
                  <a:tcPr anchor="ctr"/>
                </a:tc>
                <a:tc>
                  <a:txBody>
                    <a:bodyPr/>
                    <a:lstStyle/>
                    <a:p>
                      <a:r>
                        <a:rPr lang="en-IN" dirty="0">
                          <a:solidFill>
                            <a:srgbClr val="000000"/>
                          </a:solidFill>
                          <a:effectLst/>
                        </a:rPr>
                        <a:t>Category id</a:t>
                      </a:r>
                    </a:p>
                  </a:txBody>
                  <a:tcPr anchor="ctr"/>
                </a:tc>
                <a:extLst>
                  <a:ext uri="{0D108BD9-81ED-4DB2-BD59-A6C34878D82A}">
                    <a16:rowId xmlns:a16="http://schemas.microsoft.com/office/drawing/2014/main" val="2671837891"/>
                  </a:ext>
                </a:extLst>
              </a:tr>
              <a:tr h="435159">
                <a:tc>
                  <a:txBody>
                    <a:bodyPr/>
                    <a:lstStyle/>
                    <a:p>
                      <a:pPr algn="r"/>
                      <a:r>
                        <a:rPr lang="en-IN" dirty="0"/>
                        <a:t>2</a:t>
                      </a:r>
                    </a:p>
                  </a:txBody>
                  <a:tcPr>
                    <a:solidFill>
                      <a:schemeClr val="accent1"/>
                    </a:solidFill>
                  </a:tcPr>
                </a:tc>
                <a:tc>
                  <a:txBody>
                    <a:bodyPr/>
                    <a:lstStyle/>
                    <a:p>
                      <a:r>
                        <a:rPr lang="en-IN">
                          <a:solidFill>
                            <a:srgbClr val="000000"/>
                          </a:solidFill>
                          <a:effectLst/>
                        </a:rPr>
                        <a:t>title</a:t>
                      </a:r>
                    </a:p>
                  </a:txBody>
                  <a:tcPr anchor="ctr"/>
                </a:tc>
                <a:tc>
                  <a:txBody>
                    <a:bodyPr/>
                    <a:lstStyle/>
                    <a:p>
                      <a:pPr rtl="0"/>
                      <a:r>
                        <a:rPr lang="en-IN">
                          <a:solidFill>
                            <a:srgbClr val="000000"/>
                          </a:solidFill>
                          <a:effectLst/>
                        </a:rPr>
                        <a:t>varchar(128)</a:t>
                      </a:r>
                    </a:p>
                  </a:txBody>
                  <a:tcPr anchor="ctr"/>
                </a:tc>
                <a:tc>
                  <a:txBody>
                    <a:bodyPr/>
                    <a:lstStyle/>
                    <a:p>
                      <a:r>
                        <a:rPr lang="en-IN" dirty="0">
                          <a:solidFill>
                            <a:srgbClr val="000000"/>
                          </a:solidFill>
                          <a:effectLst/>
                        </a:rPr>
                        <a:t>128</a:t>
                      </a:r>
                    </a:p>
                  </a:txBody>
                  <a:tcPr anchor="ctr"/>
                </a:tc>
                <a:tc>
                  <a:txBody>
                    <a:bodyPr/>
                    <a:lstStyle/>
                    <a:p>
                      <a:r>
                        <a:rPr lang="en-IN" dirty="0">
                          <a:solidFill>
                            <a:srgbClr val="000000"/>
                          </a:solidFill>
                          <a:effectLst/>
                        </a:rPr>
                        <a:t>Not null </a:t>
                      </a:r>
                    </a:p>
                  </a:txBody>
                  <a:tcPr anchor="ctr"/>
                </a:tc>
                <a:tc>
                  <a:txBody>
                    <a:bodyPr/>
                    <a:lstStyle/>
                    <a:p>
                      <a:r>
                        <a:rPr lang="en-IN" dirty="0">
                          <a:solidFill>
                            <a:srgbClr val="000000"/>
                          </a:solidFill>
                          <a:effectLst/>
                        </a:rPr>
                        <a:t>Category title </a:t>
                      </a:r>
                    </a:p>
                  </a:txBody>
                  <a:tcPr anchor="ctr"/>
                </a:tc>
                <a:extLst>
                  <a:ext uri="{0D108BD9-81ED-4DB2-BD59-A6C34878D82A}">
                    <a16:rowId xmlns:a16="http://schemas.microsoft.com/office/drawing/2014/main" val="459767686"/>
                  </a:ext>
                </a:extLst>
              </a:tr>
              <a:tr h="435159">
                <a:tc>
                  <a:txBody>
                    <a:bodyPr/>
                    <a:lstStyle/>
                    <a:p>
                      <a:pPr algn="r"/>
                      <a:r>
                        <a:rPr lang="en-IN" dirty="0"/>
                        <a:t>3</a:t>
                      </a:r>
                    </a:p>
                  </a:txBody>
                  <a:tcPr>
                    <a:solidFill>
                      <a:schemeClr val="accent1"/>
                    </a:solidFill>
                  </a:tcPr>
                </a:tc>
                <a:tc>
                  <a:txBody>
                    <a:bodyPr/>
                    <a:lstStyle/>
                    <a:p>
                      <a:r>
                        <a:rPr lang="en-IN">
                          <a:solidFill>
                            <a:srgbClr val="000000"/>
                          </a:solidFill>
                          <a:effectLst/>
                        </a:rPr>
                        <a:t>description</a:t>
                      </a:r>
                    </a:p>
                  </a:txBody>
                  <a:tcPr anchor="ctr"/>
                </a:tc>
                <a:tc>
                  <a:txBody>
                    <a:bodyPr/>
                    <a:lstStyle/>
                    <a:p>
                      <a:pPr rtl="0"/>
                      <a:r>
                        <a:rPr lang="en-IN">
                          <a:solidFill>
                            <a:srgbClr val="000000"/>
                          </a:solidFill>
                          <a:effectLst/>
                        </a:rPr>
                        <a:t>varchar(300)</a:t>
                      </a:r>
                    </a:p>
                  </a:txBody>
                  <a:tcPr anchor="ctr"/>
                </a:tc>
                <a:tc>
                  <a:txBody>
                    <a:bodyPr/>
                    <a:lstStyle/>
                    <a:p>
                      <a:r>
                        <a:rPr lang="en-IN" dirty="0">
                          <a:solidFill>
                            <a:srgbClr val="000000"/>
                          </a:solidFill>
                          <a:effectLst/>
                        </a:rPr>
                        <a:t>300</a:t>
                      </a:r>
                    </a:p>
                  </a:txBody>
                  <a:tcPr anchor="ctr"/>
                </a:tc>
                <a:tc>
                  <a:txBody>
                    <a:bodyPr/>
                    <a:lstStyle/>
                    <a:p>
                      <a:r>
                        <a:rPr lang="en-IN" dirty="0">
                          <a:solidFill>
                            <a:srgbClr val="000000"/>
                          </a:solidFill>
                          <a:effectLst/>
                        </a:rPr>
                        <a:t>Not null </a:t>
                      </a:r>
                    </a:p>
                  </a:txBody>
                  <a:tcPr anchor="ctr"/>
                </a:tc>
                <a:tc>
                  <a:txBody>
                    <a:bodyPr/>
                    <a:lstStyle/>
                    <a:p>
                      <a:r>
                        <a:rPr lang="en-IN" dirty="0">
                          <a:solidFill>
                            <a:srgbClr val="000000"/>
                          </a:solidFill>
                          <a:effectLst/>
                        </a:rPr>
                        <a:t>Category description</a:t>
                      </a:r>
                    </a:p>
                  </a:txBody>
                  <a:tcPr anchor="ctr"/>
                </a:tc>
                <a:extLst>
                  <a:ext uri="{0D108BD9-81ED-4DB2-BD59-A6C34878D82A}">
                    <a16:rowId xmlns:a16="http://schemas.microsoft.com/office/drawing/2014/main" val="1335535285"/>
                  </a:ext>
                </a:extLst>
              </a:tr>
              <a:tr h="435159">
                <a:tc>
                  <a:txBody>
                    <a:bodyPr/>
                    <a:lstStyle/>
                    <a:p>
                      <a:pPr algn="r"/>
                      <a:r>
                        <a:rPr lang="en-IN" dirty="0"/>
                        <a:t>4</a:t>
                      </a:r>
                    </a:p>
                  </a:txBody>
                  <a:tcPr>
                    <a:solidFill>
                      <a:schemeClr val="accent1"/>
                    </a:solidFill>
                  </a:tcPr>
                </a:tc>
                <a:tc>
                  <a:txBody>
                    <a:bodyPr/>
                    <a:lstStyle/>
                    <a:p>
                      <a:r>
                        <a:rPr lang="en-IN">
                          <a:solidFill>
                            <a:srgbClr val="000000"/>
                          </a:solidFill>
                          <a:effectLst/>
                        </a:rPr>
                        <a:t>slug</a:t>
                      </a:r>
                    </a:p>
                  </a:txBody>
                  <a:tcPr anchor="ctr"/>
                </a:tc>
                <a:tc>
                  <a:txBody>
                    <a:bodyPr/>
                    <a:lstStyle/>
                    <a:p>
                      <a:pPr rtl="0"/>
                      <a:r>
                        <a:rPr lang="en-IN">
                          <a:solidFill>
                            <a:srgbClr val="000000"/>
                          </a:solidFill>
                          <a:effectLst/>
                        </a:rPr>
                        <a:t>varchar(50)</a:t>
                      </a:r>
                    </a:p>
                  </a:txBody>
                  <a:tcPr anchor="ctr"/>
                </a:tc>
                <a:tc>
                  <a:txBody>
                    <a:bodyPr/>
                    <a:lstStyle/>
                    <a:p>
                      <a:r>
                        <a:rPr lang="en-IN" dirty="0">
                          <a:solidFill>
                            <a:srgbClr val="000000"/>
                          </a:solidFill>
                          <a:effectLst/>
                        </a:rPr>
                        <a:t>50</a:t>
                      </a:r>
                    </a:p>
                  </a:txBody>
                  <a:tcPr anchor="ctr"/>
                </a:tc>
                <a:tc>
                  <a:txBody>
                    <a:bodyPr/>
                    <a:lstStyle/>
                    <a:p>
                      <a:r>
                        <a:rPr lang="en-IN" i="1" dirty="0">
                          <a:solidFill>
                            <a:srgbClr val="000000"/>
                          </a:solidFill>
                          <a:effectLst/>
                        </a:rPr>
                        <a:t>NULL</a:t>
                      </a:r>
                      <a:endParaRPr lang="en-IN" dirty="0">
                        <a:solidFill>
                          <a:srgbClr val="000000"/>
                        </a:solidFill>
                        <a:effectLst/>
                      </a:endParaRPr>
                    </a:p>
                  </a:txBody>
                  <a:tcPr anchor="ctr"/>
                </a:tc>
                <a:tc>
                  <a:txBody>
                    <a:bodyPr/>
                    <a:lstStyle/>
                    <a:p>
                      <a:r>
                        <a:rPr lang="en-IN" dirty="0">
                          <a:solidFill>
                            <a:srgbClr val="000000"/>
                          </a:solidFill>
                          <a:effectLst/>
                        </a:rPr>
                        <a:t>Category slug</a:t>
                      </a:r>
                    </a:p>
                  </a:txBody>
                  <a:tcPr anchor="ctr"/>
                </a:tc>
                <a:extLst>
                  <a:ext uri="{0D108BD9-81ED-4DB2-BD59-A6C34878D82A}">
                    <a16:rowId xmlns:a16="http://schemas.microsoft.com/office/drawing/2014/main" val="2901666075"/>
                  </a:ext>
                </a:extLst>
              </a:tr>
              <a:tr h="435159">
                <a:tc>
                  <a:txBody>
                    <a:bodyPr/>
                    <a:lstStyle/>
                    <a:p>
                      <a:pPr algn="r"/>
                      <a:r>
                        <a:rPr lang="en-IN" dirty="0"/>
                        <a:t>5</a:t>
                      </a:r>
                    </a:p>
                  </a:txBody>
                  <a:tcPr>
                    <a:solidFill>
                      <a:schemeClr val="accent1"/>
                    </a:solidFill>
                  </a:tcPr>
                </a:tc>
                <a:tc>
                  <a:txBody>
                    <a:bodyPr/>
                    <a:lstStyle/>
                    <a:p>
                      <a:r>
                        <a:rPr lang="en-IN">
                          <a:solidFill>
                            <a:srgbClr val="000000"/>
                          </a:solidFill>
                          <a:effectLst/>
                        </a:rPr>
                        <a:t>thumbnail</a:t>
                      </a:r>
                    </a:p>
                  </a:txBody>
                  <a:tcPr anchor="ctr"/>
                </a:tc>
                <a:tc>
                  <a:txBody>
                    <a:bodyPr/>
                    <a:lstStyle/>
                    <a:p>
                      <a:pPr rtl="0"/>
                      <a:r>
                        <a:rPr lang="en-IN">
                          <a:solidFill>
                            <a:srgbClr val="000000"/>
                          </a:solidFill>
                          <a:effectLst/>
                        </a:rPr>
                        <a:t>tinyint(1)</a:t>
                      </a:r>
                    </a:p>
                  </a:txBody>
                  <a:tcPr anchor="ctr"/>
                </a:tc>
                <a:tc>
                  <a:txBody>
                    <a:bodyPr/>
                    <a:lstStyle/>
                    <a:p>
                      <a:r>
                        <a:rPr lang="en-IN" dirty="0">
                          <a:solidFill>
                            <a:srgbClr val="000000"/>
                          </a:solidFill>
                          <a:effectLst/>
                        </a:rPr>
                        <a:t>1</a:t>
                      </a:r>
                    </a:p>
                  </a:txBody>
                  <a:tcPr anchor="ctr"/>
                </a:tc>
                <a:tc>
                  <a:txBody>
                    <a:bodyPr/>
                    <a:lstStyle/>
                    <a:p>
                      <a:r>
                        <a:rPr lang="en-IN" dirty="0">
                          <a:solidFill>
                            <a:srgbClr val="000000"/>
                          </a:solidFill>
                          <a:effectLst/>
                        </a:rPr>
                        <a:t>Not null </a:t>
                      </a:r>
                    </a:p>
                  </a:txBody>
                  <a:tcPr anchor="ctr"/>
                </a:tc>
                <a:tc>
                  <a:txBody>
                    <a:bodyPr/>
                    <a:lstStyle/>
                    <a:p>
                      <a:r>
                        <a:rPr lang="en-IN" dirty="0">
                          <a:solidFill>
                            <a:srgbClr val="000000"/>
                          </a:solidFill>
                          <a:effectLst/>
                        </a:rPr>
                        <a:t>Check thumbnail </a:t>
                      </a:r>
                    </a:p>
                  </a:txBody>
                  <a:tcPr anchor="ctr"/>
                </a:tc>
                <a:extLst>
                  <a:ext uri="{0D108BD9-81ED-4DB2-BD59-A6C34878D82A}">
                    <a16:rowId xmlns:a16="http://schemas.microsoft.com/office/drawing/2014/main" val="2279341836"/>
                  </a:ext>
                </a:extLst>
              </a:tr>
              <a:tr h="435159">
                <a:tc>
                  <a:txBody>
                    <a:bodyPr/>
                    <a:lstStyle/>
                    <a:p>
                      <a:pPr algn="r"/>
                      <a:r>
                        <a:rPr lang="en-IN" dirty="0"/>
                        <a:t>6</a:t>
                      </a:r>
                    </a:p>
                  </a:txBody>
                  <a:tcPr>
                    <a:solidFill>
                      <a:schemeClr val="accent1"/>
                    </a:solidFill>
                  </a:tcPr>
                </a:tc>
                <a:tc>
                  <a:txBody>
                    <a:bodyPr/>
                    <a:lstStyle/>
                    <a:p>
                      <a:r>
                        <a:rPr lang="en-IN">
                          <a:solidFill>
                            <a:srgbClr val="000000"/>
                          </a:solidFill>
                          <a:effectLst/>
                        </a:rPr>
                        <a:t>active</a:t>
                      </a:r>
                    </a:p>
                  </a:txBody>
                  <a:tcPr anchor="ctr"/>
                </a:tc>
                <a:tc>
                  <a:txBody>
                    <a:bodyPr/>
                    <a:lstStyle/>
                    <a:p>
                      <a:pPr rtl="0"/>
                      <a:r>
                        <a:rPr lang="en-IN">
                          <a:solidFill>
                            <a:srgbClr val="000000"/>
                          </a:solidFill>
                          <a:effectLst/>
                        </a:rPr>
                        <a:t>tinyint(1)</a:t>
                      </a:r>
                    </a:p>
                  </a:txBody>
                  <a:tcPr anchor="ctr"/>
                </a:tc>
                <a:tc>
                  <a:txBody>
                    <a:bodyPr/>
                    <a:lstStyle/>
                    <a:p>
                      <a:r>
                        <a:rPr lang="en-IN" dirty="0">
                          <a:solidFill>
                            <a:srgbClr val="000000"/>
                          </a:solidFill>
                          <a:effectLst/>
                        </a:rPr>
                        <a:t>1</a:t>
                      </a:r>
                    </a:p>
                  </a:txBody>
                  <a:tcPr anchor="ctr"/>
                </a:tc>
                <a:tc>
                  <a:txBody>
                    <a:bodyPr/>
                    <a:lstStyle/>
                    <a:p>
                      <a:r>
                        <a:rPr lang="en-IN" dirty="0">
                          <a:solidFill>
                            <a:srgbClr val="000000"/>
                          </a:solidFill>
                          <a:effectLst/>
                        </a:rPr>
                        <a:t>Not null </a:t>
                      </a:r>
                    </a:p>
                  </a:txBody>
                  <a:tcPr anchor="ctr"/>
                </a:tc>
                <a:tc>
                  <a:txBody>
                    <a:bodyPr/>
                    <a:lstStyle/>
                    <a:p>
                      <a:r>
                        <a:rPr lang="en-IN" dirty="0">
                          <a:solidFill>
                            <a:srgbClr val="000000"/>
                          </a:solidFill>
                          <a:effectLst/>
                        </a:rPr>
                        <a:t>Check Category active</a:t>
                      </a:r>
                    </a:p>
                  </a:txBody>
                  <a:tcPr anchor="ctr"/>
                </a:tc>
                <a:extLst>
                  <a:ext uri="{0D108BD9-81ED-4DB2-BD59-A6C34878D82A}">
                    <a16:rowId xmlns:a16="http://schemas.microsoft.com/office/drawing/2014/main" val="676382116"/>
                  </a:ext>
                </a:extLst>
              </a:tr>
              <a:tr h="435159">
                <a:tc>
                  <a:txBody>
                    <a:bodyPr/>
                    <a:lstStyle/>
                    <a:p>
                      <a:pPr algn="r"/>
                      <a:r>
                        <a:rPr lang="en-IN" dirty="0"/>
                        <a:t>7</a:t>
                      </a:r>
                    </a:p>
                  </a:txBody>
                  <a:tcPr>
                    <a:solidFill>
                      <a:schemeClr val="accent1"/>
                    </a:solidFill>
                  </a:tcPr>
                </a:tc>
                <a:tc>
                  <a:txBody>
                    <a:bodyPr/>
                    <a:lstStyle/>
                    <a:p>
                      <a:r>
                        <a:rPr lang="en-IN">
                          <a:solidFill>
                            <a:srgbClr val="000000"/>
                          </a:solidFill>
                          <a:effectLst/>
                        </a:rPr>
                        <a:t>timestamp</a:t>
                      </a:r>
                    </a:p>
                  </a:txBody>
                  <a:tcPr anchor="ctr"/>
                </a:tc>
                <a:tc>
                  <a:txBody>
                    <a:bodyPr/>
                    <a:lstStyle/>
                    <a:p>
                      <a:pPr rtl="0"/>
                      <a:r>
                        <a:rPr lang="en-IN">
                          <a:solidFill>
                            <a:srgbClr val="000000"/>
                          </a:solidFill>
                          <a:effectLst/>
                        </a:rPr>
                        <a:t>datetime(6)</a:t>
                      </a:r>
                    </a:p>
                  </a:txBody>
                  <a:tcPr anchor="ctr"/>
                </a:tc>
                <a:tc>
                  <a:txBody>
                    <a:bodyPr/>
                    <a:lstStyle/>
                    <a:p>
                      <a:r>
                        <a:rPr lang="en-IN" dirty="0">
                          <a:solidFill>
                            <a:srgbClr val="000000"/>
                          </a:solidFill>
                          <a:effectLst/>
                        </a:rPr>
                        <a:t>6</a:t>
                      </a:r>
                    </a:p>
                  </a:txBody>
                  <a:tcPr anchor="ctr"/>
                </a:tc>
                <a:tc>
                  <a:txBody>
                    <a:bodyPr/>
                    <a:lstStyle/>
                    <a:p>
                      <a:r>
                        <a:rPr lang="en-IN" dirty="0">
                          <a:solidFill>
                            <a:srgbClr val="000000"/>
                          </a:solidFill>
                          <a:effectLst/>
                        </a:rPr>
                        <a:t>Not null </a:t>
                      </a:r>
                      <a:endParaRPr lang="en-IN" dirty="0"/>
                    </a:p>
                  </a:txBody>
                  <a:tcPr/>
                </a:tc>
                <a:tc>
                  <a:txBody>
                    <a:bodyPr/>
                    <a:lstStyle/>
                    <a:p>
                      <a:r>
                        <a:rPr lang="en-IN" dirty="0"/>
                        <a:t>Category added time</a:t>
                      </a:r>
                    </a:p>
                  </a:txBody>
                  <a:tcPr/>
                </a:tc>
                <a:extLst>
                  <a:ext uri="{0D108BD9-81ED-4DB2-BD59-A6C34878D82A}">
                    <a16:rowId xmlns:a16="http://schemas.microsoft.com/office/drawing/2014/main" val="2698056686"/>
                  </a:ext>
                </a:extLst>
              </a:tr>
            </a:tbl>
          </a:graphicData>
        </a:graphic>
      </p:graphicFrame>
      <p:sp>
        <p:nvSpPr>
          <p:cNvPr id="5" name="TextBox 4">
            <a:extLst>
              <a:ext uri="{FF2B5EF4-FFF2-40B4-BE49-F238E27FC236}">
                <a16:creationId xmlns:a16="http://schemas.microsoft.com/office/drawing/2014/main" id="{28B2F8AF-97D6-4D7F-A26F-A8A85D2F3D96}"/>
              </a:ext>
            </a:extLst>
          </p:cNvPr>
          <p:cNvSpPr txBox="1"/>
          <p:nvPr/>
        </p:nvSpPr>
        <p:spPr>
          <a:xfrm>
            <a:off x="501999" y="1007189"/>
            <a:ext cx="8559430" cy="954107"/>
          </a:xfrm>
          <a:prstGeom prst="rect">
            <a:avLst/>
          </a:prstGeom>
          <a:noFill/>
        </p:spPr>
        <p:txBody>
          <a:bodyPr wrap="square" rtlCol="0">
            <a:spAutoFit/>
          </a:bodyPr>
          <a:lstStyle/>
          <a:p>
            <a:r>
              <a:rPr lang="en-US" sz="1400" dirty="0"/>
              <a:t>Table name: </a:t>
            </a:r>
            <a:r>
              <a:rPr lang="en-IN" sz="1400" dirty="0">
                <a:solidFill>
                  <a:srgbClr val="000000"/>
                </a:solidFill>
                <a:effectLst/>
              </a:rPr>
              <a:t>Category</a:t>
            </a:r>
            <a:endParaRPr lang="en-US" sz="1400" dirty="0"/>
          </a:p>
          <a:p>
            <a:r>
              <a:rPr lang="en-US" sz="1400" dirty="0"/>
              <a:t>Description:  this is </a:t>
            </a:r>
            <a:r>
              <a:rPr lang="en-IN" sz="1400" dirty="0">
                <a:solidFill>
                  <a:srgbClr val="000000"/>
                </a:solidFill>
                <a:effectLst/>
              </a:rPr>
              <a:t>Category</a:t>
            </a:r>
            <a:r>
              <a:rPr lang="en-US" sz="1400" dirty="0">
                <a:solidFill>
                  <a:srgbClr val="000000"/>
                </a:solidFill>
                <a:effectLst/>
              </a:rPr>
              <a:t> </a:t>
            </a:r>
            <a:r>
              <a:rPr lang="en-US" sz="1400" dirty="0"/>
              <a:t>table .it’s a use to </a:t>
            </a:r>
            <a:r>
              <a:rPr lang="en-IN" sz="1400" dirty="0">
                <a:solidFill>
                  <a:srgbClr val="000000"/>
                </a:solidFill>
                <a:effectLst/>
              </a:rPr>
              <a:t>Categorised the products</a:t>
            </a:r>
            <a:endParaRPr lang="en-US" sz="1400" dirty="0"/>
          </a:p>
          <a:p>
            <a:r>
              <a:rPr lang="en-US" sz="1400" dirty="0"/>
              <a:t>Primary key: </a:t>
            </a:r>
            <a:r>
              <a:rPr lang="en-US" sz="1400" dirty="0" err="1"/>
              <a:t>category_id</a:t>
            </a:r>
            <a:endParaRPr lang="en-US" sz="1400" dirty="0"/>
          </a:p>
          <a:p>
            <a:r>
              <a:rPr lang="en-US" sz="1400" dirty="0"/>
              <a:t>Foreign key :</a:t>
            </a:r>
            <a:endParaRPr lang="en-IN" sz="1400" dirty="0"/>
          </a:p>
        </p:txBody>
      </p:sp>
    </p:spTree>
    <p:extLst>
      <p:ext uri="{BB962C8B-B14F-4D97-AF65-F5344CB8AC3E}">
        <p14:creationId xmlns:p14="http://schemas.microsoft.com/office/powerpoint/2010/main" val="207789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68E5-F40A-406F-9CE7-BBB080E9DD01}"/>
              </a:ext>
            </a:extLst>
          </p:cNvPr>
          <p:cNvSpPr>
            <a:spLocks noGrp="1"/>
          </p:cNvSpPr>
          <p:nvPr>
            <p:ph type="title"/>
          </p:nvPr>
        </p:nvSpPr>
        <p:spPr>
          <a:xfrm>
            <a:off x="2638657" y="92766"/>
            <a:ext cx="4848822" cy="556591"/>
          </a:xfrm>
        </p:spPr>
        <p:txBody>
          <a:bodyPr>
            <a:normAutofit fontScale="90000"/>
          </a:bodyPr>
          <a:lstStyle/>
          <a:p>
            <a:r>
              <a:rPr lang="en-IN" sz="4000" b="1" u="sng" dirty="0"/>
              <a:t>DATA DICTIONARY</a:t>
            </a:r>
          </a:p>
        </p:txBody>
      </p:sp>
      <p:graphicFrame>
        <p:nvGraphicFramePr>
          <p:cNvPr id="4" name="Table 4">
            <a:extLst>
              <a:ext uri="{FF2B5EF4-FFF2-40B4-BE49-F238E27FC236}">
                <a16:creationId xmlns:a16="http://schemas.microsoft.com/office/drawing/2014/main" id="{3C037D34-8183-42D1-BF80-BC310752F95E}"/>
              </a:ext>
            </a:extLst>
          </p:cNvPr>
          <p:cNvGraphicFramePr>
            <a:graphicFrameLocks noGrp="1"/>
          </p:cNvGraphicFramePr>
          <p:nvPr>
            <p:extLst>
              <p:ext uri="{D42A27DB-BD31-4B8C-83A1-F6EECF244321}">
                <p14:modId xmlns:p14="http://schemas.microsoft.com/office/powerpoint/2010/main" val="2814780313"/>
              </p:ext>
            </p:extLst>
          </p:nvPr>
        </p:nvGraphicFramePr>
        <p:xfrm>
          <a:off x="289916" y="2160055"/>
          <a:ext cx="10303054" cy="4096035"/>
        </p:xfrm>
        <a:graphic>
          <a:graphicData uri="http://schemas.openxmlformats.org/drawingml/2006/table">
            <a:tbl>
              <a:tblPr firstRow="1" bandRow="1">
                <a:tableStyleId>{5C22544A-7EE6-4342-B048-85BDC9FD1C3A}</a:tableStyleId>
              </a:tblPr>
              <a:tblGrid>
                <a:gridCol w="990244">
                  <a:extLst>
                    <a:ext uri="{9D8B030D-6E8A-4147-A177-3AD203B41FA5}">
                      <a16:colId xmlns:a16="http://schemas.microsoft.com/office/drawing/2014/main" val="540381746"/>
                    </a:ext>
                  </a:extLst>
                </a:gridCol>
                <a:gridCol w="1935825">
                  <a:extLst>
                    <a:ext uri="{9D8B030D-6E8A-4147-A177-3AD203B41FA5}">
                      <a16:colId xmlns:a16="http://schemas.microsoft.com/office/drawing/2014/main" val="1685149049"/>
                    </a:ext>
                  </a:extLst>
                </a:gridCol>
                <a:gridCol w="1772127">
                  <a:extLst>
                    <a:ext uri="{9D8B030D-6E8A-4147-A177-3AD203B41FA5}">
                      <a16:colId xmlns:a16="http://schemas.microsoft.com/office/drawing/2014/main" val="1182111875"/>
                    </a:ext>
                  </a:extLst>
                </a:gridCol>
                <a:gridCol w="1236366">
                  <a:extLst>
                    <a:ext uri="{9D8B030D-6E8A-4147-A177-3AD203B41FA5}">
                      <a16:colId xmlns:a16="http://schemas.microsoft.com/office/drawing/2014/main" val="1597761328"/>
                    </a:ext>
                  </a:extLst>
                </a:gridCol>
                <a:gridCol w="1744651">
                  <a:extLst>
                    <a:ext uri="{9D8B030D-6E8A-4147-A177-3AD203B41FA5}">
                      <a16:colId xmlns:a16="http://schemas.microsoft.com/office/drawing/2014/main" val="14833199"/>
                    </a:ext>
                  </a:extLst>
                </a:gridCol>
                <a:gridCol w="2623841">
                  <a:extLst>
                    <a:ext uri="{9D8B030D-6E8A-4147-A177-3AD203B41FA5}">
                      <a16:colId xmlns:a16="http://schemas.microsoft.com/office/drawing/2014/main" val="3204605790"/>
                    </a:ext>
                  </a:extLst>
                </a:gridCol>
              </a:tblGrid>
              <a:tr h="435159">
                <a:tc>
                  <a:txBody>
                    <a:bodyPr/>
                    <a:lstStyle/>
                    <a:p>
                      <a:pPr algn="ctr"/>
                      <a:r>
                        <a:rPr lang="en-IN" dirty="0"/>
                        <a:t>SR.NO</a:t>
                      </a:r>
                    </a:p>
                  </a:txBody>
                  <a:tcPr/>
                </a:tc>
                <a:tc>
                  <a:txBody>
                    <a:bodyPr/>
                    <a:lstStyle/>
                    <a:p>
                      <a:pPr algn="ctr"/>
                      <a:r>
                        <a:rPr lang="en-IN" dirty="0"/>
                        <a:t>Field Type</a:t>
                      </a:r>
                    </a:p>
                  </a:txBody>
                  <a:tcPr/>
                </a:tc>
                <a:tc>
                  <a:txBody>
                    <a:bodyPr/>
                    <a:lstStyle/>
                    <a:p>
                      <a:pPr algn="ctr"/>
                      <a:r>
                        <a:rPr lang="en-IN" dirty="0"/>
                        <a:t> Data Type</a:t>
                      </a:r>
                    </a:p>
                  </a:txBody>
                  <a:tcPr/>
                </a:tc>
                <a:tc>
                  <a:txBody>
                    <a:bodyPr/>
                    <a:lstStyle/>
                    <a:p>
                      <a:pPr algn="ctr"/>
                      <a:r>
                        <a:rPr lang="en-IN" dirty="0"/>
                        <a:t> Size</a:t>
                      </a:r>
                    </a:p>
                  </a:txBody>
                  <a:tcPr/>
                </a:tc>
                <a:tc>
                  <a:txBody>
                    <a:bodyPr/>
                    <a:lstStyle/>
                    <a:p>
                      <a:pPr algn="ctr"/>
                      <a:r>
                        <a:rPr lang="en-IN" dirty="0"/>
                        <a:t> Constraints</a:t>
                      </a:r>
                    </a:p>
                  </a:txBody>
                  <a:tcPr/>
                </a:tc>
                <a:tc>
                  <a:txBody>
                    <a:bodyPr/>
                    <a:lstStyle/>
                    <a:p>
                      <a:pPr algn="ctr"/>
                      <a:r>
                        <a:rPr lang="en-IN" dirty="0"/>
                        <a:t> Description</a:t>
                      </a:r>
                    </a:p>
                  </a:txBody>
                  <a:tcPr/>
                </a:tc>
                <a:extLst>
                  <a:ext uri="{0D108BD9-81ED-4DB2-BD59-A6C34878D82A}">
                    <a16:rowId xmlns:a16="http://schemas.microsoft.com/office/drawing/2014/main" val="2334267949"/>
                  </a:ext>
                </a:extLst>
              </a:tr>
              <a:tr h="435159">
                <a:tc>
                  <a:txBody>
                    <a:bodyPr/>
                    <a:lstStyle/>
                    <a:p>
                      <a:pPr algn="r"/>
                      <a:r>
                        <a:rPr lang="en-IN" dirty="0"/>
                        <a:t>1</a:t>
                      </a:r>
                    </a:p>
                  </a:txBody>
                  <a:tcPr>
                    <a:solidFill>
                      <a:schemeClr val="accent1"/>
                    </a:solidFill>
                  </a:tcPr>
                </a:tc>
                <a:tc>
                  <a:txBody>
                    <a:bodyPr/>
                    <a:lstStyle/>
                    <a:p>
                      <a:r>
                        <a:rPr lang="en-IN" dirty="0" err="1">
                          <a:solidFill>
                            <a:srgbClr val="000000"/>
                          </a:solidFill>
                          <a:effectLst/>
                        </a:rPr>
                        <a:t>subcategory_id</a:t>
                      </a:r>
                      <a:r>
                        <a:rPr lang="en-IN" dirty="0">
                          <a:solidFill>
                            <a:srgbClr val="000000"/>
                          </a:solidFill>
                          <a:effectLst/>
                        </a:rPr>
                        <a:t> </a:t>
                      </a:r>
                    </a:p>
                  </a:txBody>
                  <a:tcPr anchor="ctr"/>
                </a:tc>
                <a:tc>
                  <a:txBody>
                    <a:bodyPr/>
                    <a:lstStyle/>
                    <a:p>
                      <a:pPr rtl="0"/>
                      <a:r>
                        <a:rPr lang="en-IN">
                          <a:solidFill>
                            <a:srgbClr val="000000"/>
                          </a:solidFill>
                          <a:effectLst/>
                        </a:rPr>
                        <a:t>int(11)</a:t>
                      </a:r>
                    </a:p>
                  </a:txBody>
                  <a:tcPr anchor="ctr"/>
                </a:tc>
                <a:tc>
                  <a:txBody>
                    <a:bodyPr/>
                    <a:lstStyle/>
                    <a:p>
                      <a:r>
                        <a:rPr lang="en-IN" dirty="0">
                          <a:solidFill>
                            <a:srgbClr val="000000"/>
                          </a:solidFill>
                          <a:effectLst/>
                        </a:rPr>
                        <a:t>11</a:t>
                      </a:r>
                    </a:p>
                  </a:txBody>
                  <a:tcPr anchor="ctr"/>
                </a:tc>
                <a:tc>
                  <a:txBody>
                    <a:bodyPr/>
                    <a:lstStyle/>
                    <a:p>
                      <a:r>
                        <a:rPr lang="en-IN" i="1" dirty="0">
                          <a:solidFill>
                            <a:srgbClr val="000000"/>
                          </a:solidFill>
                          <a:effectLst/>
                        </a:rPr>
                        <a:t>Primary key</a:t>
                      </a:r>
                      <a:endParaRPr lang="en-IN" dirty="0">
                        <a:solidFill>
                          <a:srgbClr val="000000"/>
                        </a:solidFill>
                        <a:effectLst/>
                      </a:endParaRPr>
                    </a:p>
                  </a:txBody>
                  <a:tcPr anchor="ctr"/>
                </a:tc>
                <a:tc>
                  <a:txBody>
                    <a:bodyPr/>
                    <a:lstStyle/>
                    <a:p>
                      <a:r>
                        <a:rPr lang="en-IN" dirty="0" err="1">
                          <a:solidFill>
                            <a:srgbClr val="000000"/>
                          </a:solidFill>
                          <a:effectLst/>
                        </a:rPr>
                        <a:t>SubCategory</a:t>
                      </a:r>
                      <a:r>
                        <a:rPr lang="en-IN" dirty="0">
                          <a:solidFill>
                            <a:srgbClr val="000000"/>
                          </a:solidFill>
                          <a:effectLst/>
                        </a:rPr>
                        <a:t> id</a:t>
                      </a:r>
                    </a:p>
                  </a:txBody>
                  <a:tcPr anchor="ctr"/>
                </a:tc>
                <a:extLst>
                  <a:ext uri="{0D108BD9-81ED-4DB2-BD59-A6C34878D82A}">
                    <a16:rowId xmlns:a16="http://schemas.microsoft.com/office/drawing/2014/main" val="2671837891"/>
                  </a:ext>
                </a:extLst>
              </a:tr>
              <a:tr h="435159">
                <a:tc>
                  <a:txBody>
                    <a:bodyPr/>
                    <a:lstStyle/>
                    <a:p>
                      <a:pPr algn="r"/>
                      <a:r>
                        <a:rPr lang="en-IN" dirty="0"/>
                        <a:t>2</a:t>
                      </a:r>
                    </a:p>
                  </a:txBody>
                  <a:tcPr>
                    <a:solidFill>
                      <a:schemeClr val="accent1"/>
                    </a:solidFill>
                  </a:tcPr>
                </a:tc>
                <a:tc>
                  <a:txBody>
                    <a:bodyPr/>
                    <a:lstStyle/>
                    <a:p>
                      <a:r>
                        <a:rPr lang="en-IN">
                          <a:solidFill>
                            <a:srgbClr val="000000"/>
                          </a:solidFill>
                          <a:effectLst/>
                        </a:rPr>
                        <a:t>title</a:t>
                      </a:r>
                    </a:p>
                  </a:txBody>
                  <a:tcPr anchor="ctr"/>
                </a:tc>
                <a:tc>
                  <a:txBody>
                    <a:bodyPr/>
                    <a:lstStyle/>
                    <a:p>
                      <a:pPr rtl="0"/>
                      <a:r>
                        <a:rPr lang="en-IN">
                          <a:solidFill>
                            <a:srgbClr val="000000"/>
                          </a:solidFill>
                          <a:effectLst/>
                        </a:rPr>
                        <a:t>varchar(128)</a:t>
                      </a:r>
                    </a:p>
                  </a:txBody>
                  <a:tcPr anchor="ctr"/>
                </a:tc>
                <a:tc>
                  <a:txBody>
                    <a:bodyPr/>
                    <a:lstStyle/>
                    <a:p>
                      <a:r>
                        <a:rPr lang="en-IN" dirty="0">
                          <a:solidFill>
                            <a:srgbClr val="000000"/>
                          </a:solidFill>
                          <a:effectLst/>
                        </a:rPr>
                        <a:t>128</a:t>
                      </a:r>
                    </a:p>
                  </a:txBody>
                  <a:tcPr anchor="ctr"/>
                </a:tc>
                <a:tc>
                  <a:txBody>
                    <a:bodyPr/>
                    <a:lstStyle/>
                    <a:p>
                      <a:r>
                        <a:rPr lang="en-IN" dirty="0">
                          <a:solidFill>
                            <a:srgbClr val="000000"/>
                          </a:solidFill>
                          <a:effectLst/>
                        </a:rPr>
                        <a:t>Not null </a:t>
                      </a:r>
                    </a:p>
                  </a:txBody>
                  <a:tcPr anchor="ctr"/>
                </a:tc>
                <a:tc>
                  <a:txBody>
                    <a:bodyPr/>
                    <a:lstStyle/>
                    <a:p>
                      <a:r>
                        <a:rPr lang="en-IN" dirty="0" err="1">
                          <a:solidFill>
                            <a:srgbClr val="000000"/>
                          </a:solidFill>
                          <a:effectLst/>
                        </a:rPr>
                        <a:t>SubCategory</a:t>
                      </a:r>
                      <a:r>
                        <a:rPr lang="en-IN" dirty="0">
                          <a:solidFill>
                            <a:srgbClr val="000000"/>
                          </a:solidFill>
                          <a:effectLst/>
                        </a:rPr>
                        <a:t> title </a:t>
                      </a:r>
                    </a:p>
                  </a:txBody>
                  <a:tcPr anchor="ctr"/>
                </a:tc>
                <a:extLst>
                  <a:ext uri="{0D108BD9-81ED-4DB2-BD59-A6C34878D82A}">
                    <a16:rowId xmlns:a16="http://schemas.microsoft.com/office/drawing/2014/main" val="459767686"/>
                  </a:ext>
                </a:extLst>
              </a:tr>
              <a:tr h="435159">
                <a:tc>
                  <a:txBody>
                    <a:bodyPr/>
                    <a:lstStyle/>
                    <a:p>
                      <a:pPr algn="r"/>
                      <a:r>
                        <a:rPr lang="en-IN" dirty="0"/>
                        <a:t>3</a:t>
                      </a:r>
                    </a:p>
                  </a:txBody>
                  <a:tcPr>
                    <a:solidFill>
                      <a:schemeClr val="accent1"/>
                    </a:solidFill>
                  </a:tcPr>
                </a:tc>
                <a:tc>
                  <a:txBody>
                    <a:bodyPr/>
                    <a:lstStyle/>
                    <a:p>
                      <a:r>
                        <a:rPr lang="en-IN">
                          <a:solidFill>
                            <a:srgbClr val="000000"/>
                          </a:solidFill>
                          <a:effectLst/>
                        </a:rPr>
                        <a:t>description</a:t>
                      </a:r>
                    </a:p>
                  </a:txBody>
                  <a:tcPr anchor="ctr"/>
                </a:tc>
                <a:tc>
                  <a:txBody>
                    <a:bodyPr/>
                    <a:lstStyle/>
                    <a:p>
                      <a:pPr rtl="0"/>
                      <a:r>
                        <a:rPr lang="en-IN">
                          <a:solidFill>
                            <a:srgbClr val="000000"/>
                          </a:solidFill>
                          <a:effectLst/>
                        </a:rPr>
                        <a:t>varchar(300)</a:t>
                      </a:r>
                    </a:p>
                  </a:txBody>
                  <a:tcPr anchor="ctr"/>
                </a:tc>
                <a:tc>
                  <a:txBody>
                    <a:bodyPr/>
                    <a:lstStyle/>
                    <a:p>
                      <a:r>
                        <a:rPr lang="en-IN" dirty="0">
                          <a:solidFill>
                            <a:srgbClr val="000000"/>
                          </a:solidFill>
                          <a:effectLst/>
                        </a:rPr>
                        <a:t>300</a:t>
                      </a:r>
                    </a:p>
                  </a:txBody>
                  <a:tcPr anchor="ctr"/>
                </a:tc>
                <a:tc>
                  <a:txBody>
                    <a:bodyPr/>
                    <a:lstStyle/>
                    <a:p>
                      <a:r>
                        <a:rPr lang="en-IN" dirty="0">
                          <a:solidFill>
                            <a:srgbClr val="000000"/>
                          </a:solidFill>
                          <a:effectLst/>
                        </a:rPr>
                        <a:t>Not null </a:t>
                      </a:r>
                    </a:p>
                  </a:txBody>
                  <a:tcPr anchor="ctr"/>
                </a:tc>
                <a:tc>
                  <a:txBody>
                    <a:bodyPr/>
                    <a:lstStyle/>
                    <a:p>
                      <a:r>
                        <a:rPr lang="en-IN" dirty="0" err="1">
                          <a:solidFill>
                            <a:srgbClr val="000000"/>
                          </a:solidFill>
                          <a:effectLst/>
                        </a:rPr>
                        <a:t>SubCategory</a:t>
                      </a:r>
                      <a:r>
                        <a:rPr lang="en-IN" dirty="0">
                          <a:solidFill>
                            <a:srgbClr val="000000"/>
                          </a:solidFill>
                          <a:effectLst/>
                        </a:rPr>
                        <a:t> description</a:t>
                      </a:r>
                    </a:p>
                  </a:txBody>
                  <a:tcPr anchor="ctr"/>
                </a:tc>
                <a:extLst>
                  <a:ext uri="{0D108BD9-81ED-4DB2-BD59-A6C34878D82A}">
                    <a16:rowId xmlns:a16="http://schemas.microsoft.com/office/drawing/2014/main" val="1335535285"/>
                  </a:ext>
                </a:extLst>
              </a:tr>
              <a:tr h="435159">
                <a:tc>
                  <a:txBody>
                    <a:bodyPr/>
                    <a:lstStyle/>
                    <a:p>
                      <a:pPr algn="r"/>
                      <a:r>
                        <a:rPr lang="en-IN" dirty="0"/>
                        <a:t>4</a:t>
                      </a:r>
                    </a:p>
                  </a:txBody>
                  <a:tcPr>
                    <a:solidFill>
                      <a:schemeClr val="accent1"/>
                    </a:solidFill>
                  </a:tcPr>
                </a:tc>
                <a:tc>
                  <a:txBody>
                    <a:bodyPr/>
                    <a:lstStyle/>
                    <a:p>
                      <a:r>
                        <a:rPr lang="en-IN">
                          <a:solidFill>
                            <a:srgbClr val="000000"/>
                          </a:solidFill>
                          <a:effectLst/>
                        </a:rPr>
                        <a:t>slug</a:t>
                      </a:r>
                    </a:p>
                  </a:txBody>
                  <a:tcPr anchor="ctr"/>
                </a:tc>
                <a:tc>
                  <a:txBody>
                    <a:bodyPr/>
                    <a:lstStyle/>
                    <a:p>
                      <a:pPr rtl="0"/>
                      <a:r>
                        <a:rPr lang="en-IN">
                          <a:solidFill>
                            <a:srgbClr val="000000"/>
                          </a:solidFill>
                          <a:effectLst/>
                        </a:rPr>
                        <a:t>varchar(50)</a:t>
                      </a:r>
                    </a:p>
                  </a:txBody>
                  <a:tcPr anchor="ctr"/>
                </a:tc>
                <a:tc>
                  <a:txBody>
                    <a:bodyPr/>
                    <a:lstStyle/>
                    <a:p>
                      <a:r>
                        <a:rPr lang="en-IN" dirty="0">
                          <a:solidFill>
                            <a:srgbClr val="000000"/>
                          </a:solidFill>
                          <a:effectLst/>
                        </a:rPr>
                        <a:t>50</a:t>
                      </a:r>
                    </a:p>
                  </a:txBody>
                  <a:tcPr anchor="ctr"/>
                </a:tc>
                <a:tc>
                  <a:txBody>
                    <a:bodyPr/>
                    <a:lstStyle/>
                    <a:p>
                      <a:r>
                        <a:rPr lang="en-IN" i="1" dirty="0">
                          <a:solidFill>
                            <a:srgbClr val="000000"/>
                          </a:solidFill>
                          <a:effectLst/>
                        </a:rPr>
                        <a:t>NULL</a:t>
                      </a:r>
                      <a:endParaRPr lang="en-IN" dirty="0">
                        <a:solidFill>
                          <a:srgbClr val="000000"/>
                        </a:solidFill>
                        <a:effectLst/>
                      </a:endParaRPr>
                    </a:p>
                  </a:txBody>
                  <a:tcPr anchor="ctr"/>
                </a:tc>
                <a:tc>
                  <a:txBody>
                    <a:bodyPr/>
                    <a:lstStyle/>
                    <a:p>
                      <a:r>
                        <a:rPr lang="en-IN" dirty="0" err="1">
                          <a:solidFill>
                            <a:srgbClr val="000000"/>
                          </a:solidFill>
                          <a:effectLst/>
                        </a:rPr>
                        <a:t>SubCategory</a:t>
                      </a:r>
                      <a:r>
                        <a:rPr lang="en-IN" dirty="0">
                          <a:solidFill>
                            <a:srgbClr val="000000"/>
                          </a:solidFill>
                          <a:effectLst/>
                        </a:rPr>
                        <a:t> slug</a:t>
                      </a:r>
                    </a:p>
                  </a:txBody>
                  <a:tcPr anchor="ctr"/>
                </a:tc>
                <a:extLst>
                  <a:ext uri="{0D108BD9-81ED-4DB2-BD59-A6C34878D82A}">
                    <a16:rowId xmlns:a16="http://schemas.microsoft.com/office/drawing/2014/main" val="2901666075"/>
                  </a:ext>
                </a:extLst>
              </a:tr>
              <a:tr h="435159">
                <a:tc>
                  <a:txBody>
                    <a:bodyPr/>
                    <a:lstStyle/>
                    <a:p>
                      <a:pPr algn="r"/>
                      <a:r>
                        <a:rPr lang="en-IN" dirty="0"/>
                        <a:t>5</a:t>
                      </a:r>
                    </a:p>
                  </a:txBody>
                  <a:tcPr>
                    <a:solidFill>
                      <a:schemeClr val="accent1"/>
                    </a:solidFill>
                  </a:tcPr>
                </a:tc>
                <a:tc>
                  <a:txBody>
                    <a:bodyPr/>
                    <a:lstStyle/>
                    <a:p>
                      <a:r>
                        <a:rPr lang="en-IN">
                          <a:solidFill>
                            <a:srgbClr val="000000"/>
                          </a:solidFill>
                          <a:effectLst/>
                        </a:rPr>
                        <a:t>thumbnail</a:t>
                      </a:r>
                    </a:p>
                  </a:txBody>
                  <a:tcPr anchor="ctr"/>
                </a:tc>
                <a:tc>
                  <a:txBody>
                    <a:bodyPr/>
                    <a:lstStyle/>
                    <a:p>
                      <a:pPr rtl="0"/>
                      <a:r>
                        <a:rPr lang="en-IN">
                          <a:solidFill>
                            <a:srgbClr val="000000"/>
                          </a:solidFill>
                          <a:effectLst/>
                        </a:rPr>
                        <a:t>tinyint(1)</a:t>
                      </a:r>
                    </a:p>
                  </a:txBody>
                  <a:tcPr anchor="ctr"/>
                </a:tc>
                <a:tc>
                  <a:txBody>
                    <a:bodyPr/>
                    <a:lstStyle/>
                    <a:p>
                      <a:r>
                        <a:rPr lang="en-IN" dirty="0">
                          <a:solidFill>
                            <a:srgbClr val="000000"/>
                          </a:solidFill>
                          <a:effectLst/>
                        </a:rPr>
                        <a:t>1</a:t>
                      </a:r>
                    </a:p>
                  </a:txBody>
                  <a:tcPr anchor="ctr"/>
                </a:tc>
                <a:tc>
                  <a:txBody>
                    <a:bodyPr/>
                    <a:lstStyle/>
                    <a:p>
                      <a:r>
                        <a:rPr lang="en-IN" dirty="0">
                          <a:solidFill>
                            <a:srgbClr val="000000"/>
                          </a:solidFill>
                          <a:effectLst/>
                        </a:rPr>
                        <a:t>Not null </a:t>
                      </a:r>
                    </a:p>
                  </a:txBody>
                  <a:tcPr anchor="ctr"/>
                </a:tc>
                <a:tc>
                  <a:txBody>
                    <a:bodyPr/>
                    <a:lstStyle/>
                    <a:p>
                      <a:r>
                        <a:rPr lang="en-IN" dirty="0">
                          <a:solidFill>
                            <a:srgbClr val="000000"/>
                          </a:solidFill>
                          <a:effectLst/>
                        </a:rPr>
                        <a:t>Check thumbnail </a:t>
                      </a:r>
                    </a:p>
                  </a:txBody>
                  <a:tcPr anchor="ctr"/>
                </a:tc>
                <a:extLst>
                  <a:ext uri="{0D108BD9-81ED-4DB2-BD59-A6C34878D82A}">
                    <a16:rowId xmlns:a16="http://schemas.microsoft.com/office/drawing/2014/main" val="2279341836"/>
                  </a:ext>
                </a:extLst>
              </a:tr>
              <a:tr h="435159">
                <a:tc>
                  <a:txBody>
                    <a:bodyPr/>
                    <a:lstStyle/>
                    <a:p>
                      <a:pPr algn="r"/>
                      <a:r>
                        <a:rPr lang="en-IN" dirty="0"/>
                        <a:t>6</a:t>
                      </a:r>
                    </a:p>
                  </a:txBody>
                  <a:tcPr>
                    <a:solidFill>
                      <a:schemeClr val="accent1"/>
                    </a:solidFill>
                  </a:tcPr>
                </a:tc>
                <a:tc>
                  <a:txBody>
                    <a:bodyPr/>
                    <a:lstStyle/>
                    <a:p>
                      <a:r>
                        <a:rPr lang="en-IN">
                          <a:solidFill>
                            <a:srgbClr val="000000"/>
                          </a:solidFill>
                          <a:effectLst/>
                        </a:rPr>
                        <a:t>active</a:t>
                      </a:r>
                    </a:p>
                  </a:txBody>
                  <a:tcPr anchor="ctr"/>
                </a:tc>
                <a:tc>
                  <a:txBody>
                    <a:bodyPr/>
                    <a:lstStyle/>
                    <a:p>
                      <a:pPr rtl="0"/>
                      <a:r>
                        <a:rPr lang="en-IN">
                          <a:solidFill>
                            <a:srgbClr val="000000"/>
                          </a:solidFill>
                          <a:effectLst/>
                        </a:rPr>
                        <a:t>tinyint(1)</a:t>
                      </a:r>
                    </a:p>
                  </a:txBody>
                  <a:tcPr anchor="ctr"/>
                </a:tc>
                <a:tc>
                  <a:txBody>
                    <a:bodyPr/>
                    <a:lstStyle/>
                    <a:p>
                      <a:r>
                        <a:rPr lang="en-IN" dirty="0">
                          <a:solidFill>
                            <a:srgbClr val="000000"/>
                          </a:solidFill>
                          <a:effectLst/>
                        </a:rPr>
                        <a:t>1</a:t>
                      </a:r>
                    </a:p>
                  </a:txBody>
                  <a:tcPr anchor="ctr"/>
                </a:tc>
                <a:tc>
                  <a:txBody>
                    <a:bodyPr/>
                    <a:lstStyle/>
                    <a:p>
                      <a:r>
                        <a:rPr lang="en-IN" dirty="0">
                          <a:solidFill>
                            <a:srgbClr val="000000"/>
                          </a:solidFill>
                          <a:effectLst/>
                        </a:rPr>
                        <a:t>Not null </a:t>
                      </a:r>
                    </a:p>
                  </a:txBody>
                  <a:tcPr anchor="ctr"/>
                </a:tc>
                <a:tc>
                  <a:txBody>
                    <a:bodyPr/>
                    <a:lstStyle/>
                    <a:p>
                      <a:r>
                        <a:rPr lang="en-IN" dirty="0">
                          <a:solidFill>
                            <a:srgbClr val="000000"/>
                          </a:solidFill>
                          <a:effectLst/>
                        </a:rPr>
                        <a:t>Check </a:t>
                      </a:r>
                      <a:r>
                        <a:rPr lang="en-IN" dirty="0" err="1">
                          <a:solidFill>
                            <a:srgbClr val="000000"/>
                          </a:solidFill>
                          <a:effectLst/>
                        </a:rPr>
                        <a:t>SubCategory</a:t>
                      </a:r>
                      <a:r>
                        <a:rPr lang="en-IN" dirty="0">
                          <a:solidFill>
                            <a:srgbClr val="000000"/>
                          </a:solidFill>
                          <a:effectLst/>
                        </a:rPr>
                        <a:t> active</a:t>
                      </a:r>
                    </a:p>
                  </a:txBody>
                  <a:tcPr anchor="ctr"/>
                </a:tc>
                <a:extLst>
                  <a:ext uri="{0D108BD9-81ED-4DB2-BD59-A6C34878D82A}">
                    <a16:rowId xmlns:a16="http://schemas.microsoft.com/office/drawing/2014/main" val="676382116"/>
                  </a:ext>
                </a:extLst>
              </a:tr>
              <a:tr h="435159">
                <a:tc>
                  <a:txBody>
                    <a:bodyPr/>
                    <a:lstStyle/>
                    <a:p>
                      <a:pPr algn="r"/>
                      <a:r>
                        <a:rPr lang="en-IN" dirty="0"/>
                        <a:t>7</a:t>
                      </a:r>
                    </a:p>
                  </a:txBody>
                  <a:tcPr>
                    <a:solidFill>
                      <a:schemeClr val="accent1"/>
                    </a:solidFill>
                  </a:tcPr>
                </a:tc>
                <a:tc>
                  <a:txBody>
                    <a:bodyPr/>
                    <a:lstStyle/>
                    <a:p>
                      <a:r>
                        <a:rPr lang="en-IN">
                          <a:solidFill>
                            <a:srgbClr val="000000"/>
                          </a:solidFill>
                          <a:effectLst/>
                        </a:rPr>
                        <a:t>timestamp</a:t>
                      </a:r>
                    </a:p>
                  </a:txBody>
                  <a:tcPr anchor="ctr"/>
                </a:tc>
                <a:tc>
                  <a:txBody>
                    <a:bodyPr/>
                    <a:lstStyle/>
                    <a:p>
                      <a:pPr rtl="0"/>
                      <a:r>
                        <a:rPr lang="en-IN">
                          <a:solidFill>
                            <a:srgbClr val="000000"/>
                          </a:solidFill>
                          <a:effectLst/>
                        </a:rPr>
                        <a:t>datetime(6)</a:t>
                      </a:r>
                    </a:p>
                  </a:txBody>
                  <a:tcPr anchor="ctr"/>
                </a:tc>
                <a:tc>
                  <a:txBody>
                    <a:bodyPr/>
                    <a:lstStyle/>
                    <a:p>
                      <a:r>
                        <a:rPr lang="en-IN" dirty="0">
                          <a:solidFill>
                            <a:srgbClr val="000000"/>
                          </a:solidFill>
                          <a:effectLst/>
                        </a:rPr>
                        <a:t>6</a:t>
                      </a:r>
                    </a:p>
                  </a:txBody>
                  <a:tcPr anchor="ctr"/>
                </a:tc>
                <a:tc>
                  <a:txBody>
                    <a:bodyPr/>
                    <a:lstStyle/>
                    <a:p>
                      <a:r>
                        <a:rPr lang="en-IN" dirty="0">
                          <a:solidFill>
                            <a:srgbClr val="000000"/>
                          </a:solidFill>
                          <a:effectLst/>
                        </a:rPr>
                        <a:t>Not null </a:t>
                      </a:r>
                      <a:endParaRPr lang="en-IN" dirty="0"/>
                    </a:p>
                  </a:txBody>
                  <a:tcPr/>
                </a:tc>
                <a:tc>
                  <a:txBody>
                    <a:bodyPr/>
                    <a:lstStyle/>
                    <a:p>
                      <a:r>
                        <a:rPr lang="en-IN" dirty="0" err="1">
                          <a:solidFill>
                            <a:srgbClr val="000000"/>
                          </a:solidFill>
                          <a:effectLst/>
                        </a:rPr>
                        <a:t>Sub</a:t>
                      </a:r>
                      <a:r>
                        <a:rPr lang="en-IN" dirty="0" err="1"/>
                        <a:t>Category</a:t>
                      </a:r>
                      <a:r>
                        <a:rPr lang="en-IN" dirty="0"/>
                        <a:t> added time</a:t>
                      </a:r>
                    </a:p>
                  </a:txBody>
                  <a:tcPr/>
                </a:tc>
                <a:extLst>
                  <a:ext uri="{0D108BD9-81ED-4DB2-BD59-A6C34878D82A}">
                    <a16:rowId xmlns:a16="http://schemas.microsoft.com/office/drawing/2014/main" val="2698056686"/>
                  </a:ext>
                </a:extLst>
              </a:tr>
            </a:tbl>
          </a:graphicData>
        </a:graphic>
      </p:graphicFrame>
      <p:sp>
        <p:nvSpPr>
          <p:cNvPr id="5" name="TextBox 4">
            <a:extLst>
              <a:ext uri="{FF2B5EF4-FFF2-40B4-BE49-F238E27FC236}">
                <a16:creationId xmlns:a16="http://schemas.microsoft.com/office/drawing/2014/main" id="{28B2F8AF-97D6-4D7F-A26F-A8A85D2F3D96}"/>
              </a:ext>
            </a:extLst>
          </p:cNvPr>
          <p:cNvSpPr txBox="1"/>
          <p:nvPr/>
        </p:nvSpPr>
        <p:spPr>
          <a:xfrm>
            <a:off x="501999" y="1007189"/>
            <a:ext cx="8559430" cy="954107"/>
          </a:xfrm>
          <a:prstGeom prst="rect">
            <a:avLst/>
          </a:prstGeom>
          <a:noFill/>
        </p:spPr>
        <p:txBody>
          <a:bodyPr wrap="square" rtlCol="0">
            <a:spAutoFit/>
          </a:bodyPr>
          <a:lstStyle/>
          <a:p>
            <a:r>
              <a:rPr lang="en-US" sz="1400" dirty="0"/>
              <a:t>Table name: Sub</a:t>
            </a:r>
            <a:r>
              <a:rPr lang="en-IN" sz="1400" dirty="0">
                <a:solidFill>
                  <a:srgbClr val="000000"/>
                </a:solidFill>
                <a:effectLst/>
              </a:rPr>
              <a:t>Category</a:t>
            </a:r>
            <a:endParaRPr lang="en-US" sz="1400" dirty="0"/>
          </a:p>
          <a:p>
            <a:r>
              <a:rPr lang="en-US" sz="1400" dirty="0"/>
              <a:t>Description:  this is Sub</a:t>
            </a:r>
            <a:r>
              <a:rPr lang="en-IN" sz="1400" dirty="0">
                <a:solidFill>
                  <a:srgbClr val="000000"/>
                </a:solidFill>
                <a:effectLst/>
              </a:rPr>
              <a:t>Category</a:t>
            </a:r>
            <a:r>
              <a:rPr lang="en-US" sz="1400" dirty="0">
                <a:solidFill>
                  <a:srgbClr val="000000"/>
                </a:solidFill>
                <a:effectLst/>
              </a:rPr>
              <a:t> </a:t>
            </a:r>
            <a:r>
              <a:rPr lang="en-US" sz="1400" dirty="0"/>
              <a:t>table .it’s a use to </a:t>
            </a:r>
            <a:r>
              <a:rPr lang="en-IN" sz="1400" dirty="0">
                <a:solidFill>
                  <a:srgbClr val="000000"/>
                </a:solidFill>
              </a:rPr>
              <a:t>define subcategory of</a:t>
            </a:r>
            <a:r>
              <a:rPr lang="en-IN" sz="1400" dirty="0">
                <a:solidFill>
                  <a:srgbClr val="000000"/>
                </a:solidFill>
                <a:effectLst/>
              </a:rPr>
              <a:t> the products</a:t>
            </a:r>
            <a:endParaRPr lang="en-US" sz="1400" dirty="0"/>
          </a:p>
          <a:p>
            <a:r>
              <a:rPr lang="en-US" sz="1400" dirty="0"/>
              <a:t>Primary key: </a:t>
            </a:r>
            <a:r>
              <a:rPr lang="en-US" sz="1400" dirty="0" err="1"/>
              <a:t>category_id</a:t>
            </a:r>
            <a:endParaRPr lang="en-US" sz="1400" dirty="0"/>
          </a:p>
          <a:p>
            <a:r>
              <a:rPr lang="en-US" sz="1400" dirty="0"/>
              <a:t>Foreign key :</a:t>
            </a:r>
            <a:endParaRPr lang="en-IN" sz="1400" dirty="0"/>
          </a:p>
        </p:txBody>
      </p:sp>
    </p:spTree>
    <p:extLst>
      <p:ext uri="{BB962C8B-B14F-4D97-AF65-F5344CB8AC3E}">
        <p14:creationId xmlns:p14="http://schemas.microsoft.com/office/powerpoint/2010/main" val="3768123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68E5-F40A-406F-9CE7-BBB080E9DD01}"/>
              </a:ext>
            </a:extLst>
          </p:cNvPr>
          <p:cNvSpPr>
            <a:spLocks noGrp="1"/>
          </p:cNvSpPr>
          <p:nvPr>
            <p:ph type="title"/>
          </p:nvPr>
        </p:nvSpPr>
        <p:spPr>
          <a:xfrm>
            <a:off x="2638657" y="92766"/>
            <a:ext cx="4848822" cy="556591"/>
          </a:xfrm>
        </p:spPr>
        <p:txBody>
          <a:bodyPr>
            <a:normAutofit fontScale="90000"/>
          </a:bodyPr>
          <a:lstStyle/>
          <a:p>
            <a:r>
              <a:rPr lang="en-IN" sz="4000" b="1" u="sng" dirty="0"/>
              <a:t>DATA DICTIONARY</a:t>
            </a:r>
          </a:p>
        </p:txBody>
      </p:sp>
      <p:graphicFrame>
        <p:nvGraphicFramePr>
          <p:cNvPr id="4" name="Table 4">
            <a:extLst>
              <a:ext uri="{FF2B5EF4-FFF2-40B4-BE49-F238E27FC236}">
                <a16:creationId xmlns:a16="http://schemas.microsoft.com/office/drawing/2014/main" id="{3C037D34-8183-42D1-BF80-BC310752F95E}"/>
              </a:ext>
            </a:extLst>
          </p:cNvPr>
          <p:cNvGraphicFramePr>
            <a:graphicFrameLocks noGrp="1"/>
          </p:cNvGraphicFramePr>
          <p:nvPr>
            <p:extLst>
              <p:ext uri="{D42A27DB-BD31-4B8C-83A1-F6EECF244321}">
                <p14:modId xmlns:p14="http://schemas.microsoft.com/office/powerpoint/2010/main" val="531826754"/>
              </p:ext>
            </p:extLst>
          </p:nvPr>
        </p:nvGraphicFramePr>
        <p:xfrm>
          <a:off x="810929" y="1603464"/>
          <a:ext cx="9163067" cy="4605179"/>
        </p:xfrm>
        <a:graphic>
          <a:graphicData uri="http://schemas.openxmlformats.org/drawingml/2006/table">
            <a:tbl>
              <a:tblPr firstRow="1" bandRow="1">
                <a:tableStyleId>{5C22544A-7EE6-4342-B048-85BDC9FD1C3A}</a:tableStyleId>
              </a:tblPr>
              <a:tblGrid>
                <a:gridCol w="1058636">
                  <a:extLst>
                    <a:ext uri="{9D8B030D-6E8A-4147-A177-3AD203B41FA5}">
                      <a16:colId xmlns:a16="http://schemas.microsoft.com/office/drawing/2014/main" val="540381746"/>
                    </a:ext>
                  </a:extLst>
                </a:gridCol>
                <a:gridCol w="1446800">
                  <a:extLst>
                    <a:ext uri="{9D8B030D-6E8A-4147-A177-3AD203B41FA5}">
                      <a16:colId xmlns:a16="http://schemas.microsoft.com/office/drawing/2014/main" val="1685149049"/>
                    </a:ext>
                  </a:extLst>
                </a:gridCol>
                <a:gridCol w="1446800">
                  <a:extLst>
                    <a:ext uri="{9D8B030D-6E8A-4147-A177-3AD203B41FA5}">
                      <a16:colId xmlns:a16="http://schemas.microsoft.com/office/drawing/2014/main" val="585440581"/>
                    </a:ext>
                  </a:extLst>
                </a:gridCol>
                <a:gridCol w="1446800">
                  <a:extLst>
                    <a:ext uri="{9D8B030D-6E8A-4147-A177-3AD203B41FA5}">
                      <a16:colId xmlns:a16="http://schemas.microsoft.com/office/drawing/2014/main" val="4153532721"/>
                    </a:ext>
                  </a:extLst>
                </a:gridCol>
                <a:gridCol w="1517376">
                  <a:extLst>
                    <a:ext uri="{9D8B030D-6E8A-4147-A177-3AD203B41FA5}">
                      <a16:colId xmlns:a16="http://schemas.microsoft.com/office/drawing/2014/main" val="1182111875"/>
                    </a:ext>
                  </a:extLst>
                </a:gridCol>
                <a:gridCol w="2246655">
                  <a:extLst>
                    <a:ext uri="{9D8B030D-6E8A-4147-A177-3AD203B41FA5}">
                      <a16:colId xmlns:a16="http://schemas.microsoft.com/office/drawing/2014/main" val="3204605790"/>
                    </a:ext>
                  </a:extLst>
                </a:gridCol>
              </a:tblGrid>
              <a:tr h="733746">
                <a:tc>
                  <a:txBody>
                    <a:bodyPr/>
                    <a:lstStyle/>
                    <a:p>
                      <a:pPr algn="ctr"/>
                      <a:r>
                        <a:rPr lang="en-IN" dirty="0"/>
                        <a:t>SR.NO</a:t>
                      </a:r>
                    </a:p>
                  </a:txBody>
                  <a:tcPr/>
                </a:tc>
                <a:tc>
                  <a:txBody>
                    <a:bodyPr/>
                    <a:lstStyle/>
                    <a:p>
                      <a:pPr algn="ctr"/>
                      <a:r>
                        <a:rPr lang="en-IN" dirty="0"/>
                        <a:t>Field Type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 Data Type</a:t>
                      </a:r>
                    </a:p>
                    <a:p>
                      <a:pPr algn="ctr"/>
                      <a:endParaRPr lang="en-IN" dirty="0"/>
                    </a:p>
                  </a:txBody>
                  <a:tcPr/>
                </a:tc>
                <a:tc>
                  <a:txBody>
                    <a:bodyPr/>
                    <a:lstStyle/>
                    <a:p>
                      <a:pPr algn="ctr"/>
                      <a:r>
                        <a:rPr lang="en-IN" dirty="0"/>
                        <a:t>Size </a:t>
                      </a:r>
                    </a:p>
                  </a:txBody>
                  <a:tcPr/>
                </a:tc>
                <a:tc>
                  <a:txBody>
                    <a:bodyPr/>
                    <a:lstStyle/>
                    <a:p>
                      <a:pPr algn="ctr"/>
                      <a:r>
                        <a:rPr lang="en-IN" dirty="0"/>
                        <a:t>Constraints</a:t>
                      </a:r>
                    </a:p>
                  </a:txBody>
                  <a:tcPr/>
                </a:tc>
                <a:tc>
                  <a:txBody>
                    <a:bodyPr/>
                    <a:lstStyle/>
                    <a:p>
                      <a:pPr algn="ctr"/>
                      <a:r>
                        <a:rPr lang="en-IN" dirty="0"/>
                        <a:t> Description</a:t>
                      </a:r>
                    </a:p>
                  </a:txBody>
                  <a:tcPr/>
                </a:tc>
                <a:extLst>
                  <a:ext uri="{0D108BD9-81ED-4DB2-BD59-A6C34878D82A}">
                    <a16:rowId xmlns:a16="http://schemas.microsoft.com/office/drawing/2014/main" val="2334267949"/>
                  </a:ext>
                </a:extLst>
              </a:tr>
              <a:tr h="513622">
                <a:tc>
                  <a:txBody>
                    <a:bodyPr/>
                    <a:lstStyle/>
                    <a:p>
                      <a:pPr algn="r"/>
                      <a:r>
                        <a:rPr lang="en-IN" dirty="0"/>
                        <a:t>1</a:t>
                      </a:r>
                    </a:p>
                  </a:txBody>
                  <a:tcPr>
                    <a:solidFill>
                      <a:schemeClr val="accent1"/>
                    </a:solidFill>
                  </a:tcPr>
                </a:tc>
                <a:tc>
                  <a:txBody>
                    <a:bodyPr/>
                    <a:lstStyle/>
                    <a:p>
                      <a:r>
                        <a:rPr lang="en-IN" dirty="0">
                          <a:solidFill>
                            <a:srgbClr val="000000"/>
                          </a:solidFill>
                          <a:effectLst/>
                        </a:rPr>
                        <a:t>id </a:t>
                      </a:r>
                    </a:p>
                  </a:txBody>
                  <a:tcPr anchor="ctr"/>
                </a:tc>
                <a:tc>
                  <a:txBody>
                    <a:bodyPr/>
                    <a:lstStyle/>
                    <a:p>
                      <a:pPr rtl="0"/>
                      <a:r>
                        <a:rPr lang="en-IN" dirty="0">
                          <a:solidFill>
                            <a:srgbClr val="000000"/>
                          </a:solidFill>
                          <a:effectLst/>
                        </a:rPr>
                        <a:t>Int </a:t>
                      </a:r>
                    </a:p>
                  </a:txBody>
                  <a:tcPr anchor="ctr"/>
                </a:tc>
                <a:tc>
                  <a:txBody>
                    <a:bodyPr/>
                    <a:lstStyle/>
                    <a:p>
                      <a:r>
                        <a:rPr lang="en-IN" dirty="0">
                          <a:solidFill>
                            <a:srgbClr val="000000"/>
                          </a:solidFill>
                          <a:effectLst/>
                        </a:rPr>
                        <a:t>11</a:t>
                      </a:r>
                    </a:p>
                  </a:txBody>
                  <a:tcPr anchor="ctr"/>
                </a:tc>
                <a:tc>
                  <a:txBody>
                    <a:bodyPr/>
                    <a:lstStyle/>
                    <a:p>
                      <a:r>
                        <a:rPr lang="en-IN" i="1" dirty="0">
                          <a:solidFill>
                            <a:srgbClr val="000000"/>
                          </a:solidFill>
                          <a:effectLst/>
                        </a:rPr>
                        <a:t>Primary key</a:t>
                      </a:r>
                      <a:endParaRPr lang="en-IN" dirty="0">
                        <a:solidFill>
                          <a:srgbClr val="000000"/>
                        </a:solidFill>
                        <a:effectLst/>
                      </a:endParaRPr>
                    </a:p>
                  </a:txBody>
                  <a:tcPr anchor="ctr"/>
                </a:tc>
                <a:tc>
                  <a:txBody>
                    <a:bodyPr/>
                    <a:lstStyle/>
                    <a:p>
                      <a:r>
                        <a:rPr lang="en-IN" dirty="0">
                          <a:solidFill>
                            <a:srgbClr val="000000"/>
                          </a:solidFill>
                          <a:effectLst/>
                        </a:rPr>
                        <a:t>Cart items id</a:t>
                      </a:r>
                    </a:p>
                  </a:txBody>
                  <a:tcPr anchor="ctr"/>
                </a:tc>
                <a:extLst>
                  <a:ext uri="{0D108BD9-81ED-4DB2-BD59-A6C34878D82A}">
                    <a16:rowId xmlns:a16="http://schemas.microsoft.com/office/drawing/2014/main" val="2671837891"/>
                  </a:ext>
                </a:extLst>
              </a:tr>
              <a:tr h="513622">
                <a:tc>
                  <a:txBody>
                    <a:bodyPr/>
                    <a:lstStyle/>
                    <a:p>
                      <a:pPr algn="r"/>
                      <a:r>
                        <a:rPr lang="en-IN" dirty="0"/>
                        <a:t>2</a:t>
                      </a:r>
                    </a:p>
                  </a:txBody>
                  <a:tcPr>
                    <a:solidFill>
                      <a:schemeClr val="accent1"/>
                    </a:solidFill>
                  </a:tcPr>
                </a:tc>
                <a:tc>
                  <a:txBody>
                    <a:bodyPr/>
                    <a:lstStyle/>
                    <a:p>
                      <a:r>
                        <a:rPr lang="en-IN">
                          <a:solidFill>
                            <a:srgbClr val="000000"/>
                          </a:solidFill>
                          <a:effectLst/>
                        </a:rPr>
                        <a:t>quantity</a:t>
                      </a:r>
                    </a:p>
                  </a:txBody>
                  <a:tcPr anchor="ctr"/>
                </a:tc>
                <a:tc>
                  <a:txBody>
                    <a:bodyPr/>
                    <a:lstStyle/>
                    <a:p>
                      <a:pPr rtl="0"/>
                      <a:r>
                        <a:rPr lang="en-IN" dirty="0">
                          <a:solidFill>
                            <a:srgbClr val="000000"/>
                          </a:solidFill>
                          <a:effectLst/>
                        </a:rPr>
                        <a:t>Int </a:t>
                      </a:r>
                    </a:p>
                  </a:txBody>
                  <a:tcPr anchor="ctr"/>
                </a:tc>
                <a:tc>
                  <a:txBody>
                    <a:bodyPr/>
                    <a:lstStyle/>
                    <a:p>
                      <a:r>
                        <a:rPr lang="en-IN" dirty="0">
                          <a:solidFill>
                            <a:srgbClr val="000000"/>
                          </a:solidFill>
                          <a:effectLst/>
                        </a:rPr>
                        <a:t>11</a:t>
                      </a:r>
                    </a:p>
                  </a:txBody>
                  <a:tcPr anchor="ctr"/>
                </a:tc>
                <a:tc>
                  <a:txBody>
                    <a:bodyPr/>
                    <a:lstStyle/>
                    <a:p>
                      <a:r>
                        <a:rPr lang="en-IN" dirty="0">
                          <a:solidFill>
                            <a:srgbClr val="000000"/>
                          </a:solidFill>
                          <a:effectLst/>
                        </a:rPr>
                        <a:t>Not null</a:t>
                      </a:r>
                    </a:p>
                  </a:txBody>
                  <a:tcPr anchor="ctr"/>
                </a:tc>
                <a:tc>
                  <a:txBody>
                    <a:bodyPr/>
                    <a:lstStyle/>
                    <a:p>
                      <a:r>
                        <a:rPr lang="en-IN" dirty="0">
                          <a:solidFill>
                            <a:srgbClr val="000000"/>
                          </a:solidFill>
                          <a:effectLst/>
                        </a:rPr>
                        <a:t>Product quantity</a:t>
                      </a:r>
                    </a:p>
                  </a:txBody>
                  <a:tcPr anchor="ctr"/>
                </a:tc>
                <a:extLst>
                  <a:ext uri="{0D108BD9-81ED-4DB2-BD59-A6C34878D82A}">
                    <a16:rowId xmlns:a16="http://schemas.microsoft.com/office/drawing/2014/main" val="459767686"/>
                  </a:ext>
                </a:extLst>
              </a:tr>
              <a:tr h="612651">
                <a:tc>
                  <a:txBody>
                    <a:bodyPr/>
                    <a:lstStyle/>
                    <a:p>
                      <a:pPr algn="r"/>
                      <a:r>
                        <a:rPr lang="en-IN" dirty="0"/>
                        <a:t>3</a:t>
                      </a:r>
                    </a:p>
                  </a:txBody>
                  <a:tcPr>
                    <a:solidFill>
                      <a:schemeClr val="accent1"/>
                    </a:solidFill>
                  </a:tcPr>
                </a:tc>
                <a:tc>
                  <a:txBody>
                    <a:bodyPr/>
                    <a:lstStyle/>
                    <a:p>
                      <a:r>
                        <a:rPr lang="en-IN">
                          <a:solidFill>
                            <a:srgbClr val="000000"/>
                          </a:solidFill>
                          <a:effectLst/>
                        </a:rPr>
                        <a:t>line_totle</a:t>
                      </a:r>
                    </a:p>
                  </a:txBody>
                  <a:tcPr anchor="ctr"/>
                </a:tc>
                <a:tc>
                  <a:txBody>
                    <a:bodyPr/>
                    <a:lstStyle/>
                    <a:p>
                      <a:pPr rtl="0"/>
                      <a:r>
                        <a:rPr lang="en-IN" dirty="0">
                          <a:solidFill>
                            <a:srgbClr val="000000"/>
                          </a:solidFill>
                          <a:effectLst/>
                        </a:rPr>
                        <a:t>Decimal </a:t>
                      </a:r>
                    </a:p>
                  </a:txBody>
                  <a:tcPr anchor="ctr"/>
                </a:tc>
                <a:tc>
                  <a:txBody>
                    <a:bodyPr/>
                    <a:lstStyle/>
                    <a:p>
                      <a:r>
                        <a:rPr lang="en-IN" dirty="0">
                          <a:solidFill>
                            <a:srgbClr val="000000"/>
                          </a:solidFill>
                          <a:effectLst/>
                        </a:rPr>
                        <a:t>65,2</a:t>
                      </a:r>
                    </a:p>
                  </a:txBody>
                  <a:tcPr anchor="ctr"/>
                </a:tc>
                <a:tc>
                  <a:txBody>
                    <a:bodyPr/>
                    <a:lstStyle/>
                    <a:p>
                      <a:r>
                        <a:rPr lang="en-IN" dirty="0">
                          <a:solidFill>
                            <a:srgbClr val="000000"/>
                          </a:solidFill>
                          <a:effectLst/>
                        </a:rPr>
                        <a:t>Not null</a:t>
                      </a:r>
                    </a:p>
                  </a:txBody>
                  <a:tcPr anchor="ctr"/>
                </a:tc>
                <a:tc>
                  <a:txBody>
                    <a:bodyPr/>
                    <a:lstStyle/>
                    <a:p>
                      <a:r>
                        <a:rPr lang="en-IN" dirty="0" err="1">
                          <a:solidFill>
                            <a:srgbClr val="000000"/>
                          </a:solidFill>
                          <a:effectLst/>
                        </a:rPr>
                        <a:t>Totle</a:t>
                      </a:r>
                      <a:r>
                        <a:rPr lang="en-IN" dirty="0">
                          <a:solidFill>
                            <a:srgbClr val="000000"/>
                          </a:solidFill>
                          <a:effectLst/>
                        </a:rPr>
                        <a:t> products price </a:t>
                      </a:r>
                    </a:p>
                  </a:txBody>
                  <a:tcPr anchor="ctr"/>
                </a:tc>
                <a:extLst>
                  <a:ext uri="{0D108BD9-81ED-4DB2-BD59-A6C34878D82A}">
                    <a16:rowId xmlns:a16="http://schemas.microsoft.com/office/drawing/2014/main" val="1335535285"/>
                  </a:ext>
                </a:extLst>
              </a:tr>
              <a:tr h="513622">
                <a:tc>
                  <a:txBody>
                    <a:bodyPr/>
                    <a:lstStyle/>
                    <a:p>
                      <a:pPr algn="r"/>
                      <a:r>
                        <a:rPr lang="en-IN" dirty="0"/>
                        <a:t>4</a:t>
                      </a:r>
                    </a:p>
                  </a:txBody>
                  <a:tcPr>
                    <a:solidFill>
                      <a:schemeClr val="accent1"/>
                    </a:solidFill>
                  </a:tcPr>
                </a:tc>
                <a:tc>
                  <a:txBody>
                    <a:bodyPr/>
                    <a:lstStyle/>
                    <a:p>
                      <a:r>
                        <a:rPr lang="en-IN">
                          <a:solidFill>
                            <a:srgbClr val="000000"/>
                          </a:solidFill>
                          <a:effectLst/>
                        </a:rPr>
                        <a:t>timestamp</a:t>
                      </a:r>
                    </a:p>
                  </a:txBody>
                  <a:tcPr anchor="ctr"/>
                </a:tc>
                <a:tc>
                  <a:txBody>
                    <a:bodyPr/>
                    <a:lstStyle/>
                    <a:p>
                      <a:pPr rtl="0"/>
                      <a:r>
                        <a:rPr lang="en-IN" dirty="0">
                          <a:solidFill>
                            <a:srgbClr val="000000"/>
                          </a:solidFill>
                          <a:effectLst/>
                        </a:rPr>
                        <a:t>Datetime </a:t>
                      </a:r>
                    </a:p>
                  </a:txBody>
                  <a:tcPr anchor="ctr"/>
                </a:tc>
                <a:tc>
                  <a:txBody>
                    <a:bodyPr/>
                    <a:lstStyle/>
                    <a:p>
                      <a:r>
                        <a:rPr lang="en-IN" dirty="0">
                          <a:solidFill>
                            <a:srgbClr val="000000"/>
                          </a:solidFill>
                          <a:effectLst/>
                        </a:rPr>
                        <a:t>6</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solidFill>
                            <a:srgbClr val="000000"/>
                          </a:solidFill>
                          <a:effectLst/>
                        </a:rPr>
                        <a:t>Not null</a:t>
                      </a:r>
                    </a:p>
                  </a:txBody>
                  <a:tcPr anchor="ctr"/>
                </a:tc>
                <a:tc>
                  <a:txBody>
                    <a:bodyPr/>
                    <a:lstStyle/>
                    <a:p>
                      <a:r>
                        <a:rPr lang="en-IN" dirty="0">
                          <a:solidFill>
                            <a:srgbClr val="000000"/>
                          </a:solidFill>
                          <a:effectLst/>
                        </a:rPr>
                        <a:t>Product Added time</a:t>
                      </a:r>
                    </a:p>
                  </a:txBody>
                  <a:tcPr anchor="ctr"/>
                </a:tc>
                <a:extLst>
                  <a:ext uri="{0D108BD9-81ED-4DB2-BD59-A6C34878D82A}">
                    <a16:rowId xmlns:a16="http://schemas.microsoft.com/office/drawing/2014/main" val="2901666075"/>
                  </a:ext>
                </a:extLst>
              </a:tr>
              <a:tr h="513622">
                <a:tc>
                  <a:txBody>
                    <a:bodyPr/>
                    <a:lstStyle/>
                    <a:p>
                      <a:pPr algn="r"/>
                      <a:r>
                        <a:rPr lang="en-IN" dirty="0"/>
                        <a:t>5</a:t>
                      </a:r>
                    </a:p>
                  </a:txBody>
                  <a:tcPr>
                    <a:solidFill>
                      <a:schemeClr val="accent1"/>
                    </a:solidFill>
                  </a:tcPr>
                </a:tc>
                <a:tc>
                  <a:txBody>
                    <a:bodyPr/>
                    <a:lstStyle/>
                    <a:p>
                      <a:r>
                        <a:rPr lang="en-IN">
                          <a:solidFill>
                            <a:srgbClr val="000000"/>
                          </a:solidFill>
                          <a:effectLst/>
                        </a:rPr>
                        <a:t>updated</a:t>
                      </a:r>
                    </a:p>
                  </a:txBody>
                  <a:tcPr anchor="ctr"/>
                </a:tc>
                <a:tc>
                  <a:txBody>
                    <a:bodyPr/>
                    <a:lstStyle/>
                    <a:p>
                      <a:pPr rtl="0"/>
                      <a:r>
                        <a:rPr lang="en-IN" dirty="0">
                          <a:solidFill>
                            <a:srgbClr val="000000"/>
                          </a:solidFill>
                          <a:effectLst/>
                        </a:rPr>
                        <a:t>Datetime </a:t>
                      </a:r>
                    </a:p>
                  </a:txBody>
                  <a:tcPr anchor="ctr"/>
                </a:tc>
                <a:tc>
                  <a:txBody>
                    <a:bodyPr/>
                    <a:lstStyle/>
                    <a:p>
                      <a:r>
                        <a:rPr lang="en-IN" dirty="0">
                          <a:solidFill>
                            <a:srgbClr val="000000"/>
                          </a:solidFill>
                          <a:effectLst/>
                        </a:rPr>
                        <a:t>6</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solidFill>
                            <a:srgbClr val="000000"/>
                          </a:solidFill>
                          <a:effectLst/>
                        </a:rPr>
                        <a:t>Not null</a:t>
                      </a:r>
                    </a:p>
                  </a:txBody>
                  <a:tcPr anchor="ctr"/>
                </a:tc>
                <a:tc>
                  <a:txBody>
                    <a:bodyPr/>
                    <a:lstStyle/>
                    <a:p>
                      <a:r>
                        <a:rPr lang="en-IN" dirty="0">
                          <a:solidFill>
                            <a:srgbClr val="000000"/>
                          </a:solidFill>
                          <a:effectLst/>
                        </a:rPr>
                        <a:t>Cart updated time</a:t>
                      </a:r>
                    </a:p>
                  </a:txBody>
                  <a:tcPr anchor="ctr"/>
                </a:tc>
                <a:extLst>
                  <a:ext uri="{0D108BD9-81ED-4DB2-BD59-A6C34878D82A}">
                    <a16:rowId xmlns:a16="http://schemas.microsoft.com/office/drawing/2014/main" val="2279341836"/>
                  </a:ext>
                </a:extLst>
              </a:tr>
              <a:tr h="690672">
                <a:tc>
                  <a:txBody>
                    <a:bodyPr/>
                    <a:lstStyle/>
                    <a:p>
                      <a:pPr algn="r"/>
                      <a:r>
                        <a:rPr lang="en-IN" dirty="0"/>
                        <a:t>6</a:t>
                      </a:r>
                    </a:p>
                  </a:txBody>
                  <a:tcPr>
                    <a:solidFill>
                      <a:schemeClr val="accent1"/>
                    </a:solidFill>
                  </a:tcPr>
                </a:tc>
                <a:tc>
                  <a:txBody>
                    <a:bodyPr/>
                    <a:lstStyle/>
                    <a:p>
                      <a:r>
                        <a:rPr lang="en-IN">
                          <a:solidFill>
                            <a:srgbClr val="000000"/>
                          </a:solidFill>
                          <a:effectLst/>
                        </a:rPr>
                        <a:t>cart_id</a:t>
                      </a:r>
                    </a:p>
                  </a:txBody>
                  <a:tcPr anchor="ctr"/>
                </a:tc>
                <a:tc>
                  <a:txBody>
                    <a:bodyPr/>
                    <a:lstStyle/>
                    <a:p>
                      <a:pPr rtl="0"/>
                      <a:r>
                        <a:rPr lang="en-IN" dirty="0">
                          <a:solidFill>
                            <a:srgbClr val="000000"/>
                          </a:solidFill>
                          <a:effectLst/>
                        </a:rPr>
                        <a:t>Int </a:t>
                      </a:r>
                    </a:p>
                  </a:txBody>
                  <a:tcPr anchor="ctr"/>
                </a:tc>
                <a:tc>
                  <a:txBody>
                    <a:bodyPr/>
                    <a:lstStyle/>
                    <a:p>
                      <a:r>
                        <a:rPr lang="en-IN" dirty="0">
                          <a:solidFill>
                            <a:srgbClr val="000000"/>
                          </a:solidFill>
                          <a:effectLst/>
                        </a:rPr>
                        <a:t>11</a:t>
                      </a:r>
                    </a:p>
                  </a:txBody>
                  <a:tcPr anchor="ctr"/>
                </a:tc>
                <a:tc>
                  <a:txBody>
                    <a:bodyPr/>
                    <a:lstStyle/>
                    <a:p>
                      <a:r>
                        <a:rPr lang="en-IN" sz="1800" b="0" kern="1200" dirty="0">
                          <a:solidFill>
                            <a:schemeClr val="dk1"/>
                          </a:solidFill>
                          <a:effectLst/>
                          <a:latin typeface="+mn-lt"/>
                          <a:ea typeface="+mn-ea"/>
                          <a:cs typeface="+mn-cs"/>
                        </a:rPr>
                        <a:t>Foreign Key</a:t>
                      </a:r>
                    </a:p>
                  </a:txBody>
                  <a:tcPr anchor="ctr"/>
                </a:tc>
                <a:tc>
                  <a:txBody>
                    <a:bodyPr/>
                    <a:lstStyle/>
                    <a:p>
                      <a:r>
                        <a:rPr lang="en-IN" dirty="0">
                          <a:solidFill>
                            <a:srgbClr val="000000"/>
                          </a:solidFill>
                          <a:effectLst/>
                        </a:rPr>
                        <a:t>Which user cart </a:t>
                      </a:r>
                    </a:p>
                  </a:txBody>
                  <a:tcPr anchor="ctr"/>
                </a:tc>
                <a:extLst>
                  <a:ext uri="{0D108BD9-81ED-4DB2-BD59-A6C34878D82A}">
                    <a16:rowId xmlns:a16="http://schemas.microsoft.com/office/drawing/2014/main" val="676382116"/>
                  </a:ext>
                </a:extLst>
              </a:tr>
              <a:tr h="513622">
                <a:tc>
                  <a:txBody>
                    <a:bodyPr/>
                    <a:lstStyle/>
                    <a:p>
                      <a:pPr algn="r"/>
                      <a:r>
                        <a:rPr lang="en-IN" dirty="0"/>
                        <a:t>7</a:t>
                      </a:r>
                    </a:p>
                  </a:txBody>
                  <a:tcPr>
                    <a:solidFill>
                      <a:schemeClr val="accent1"/>
                    </a:solidFill>
                  </a:tcPr>
                </a:tc>
                <a:tc>
                  <a:txBody>
                    <a:bodyPr/>
                    <a:lstStyle/>
                    <a:p>
                      <a:r>
                        <a:rPr lang="en-IN">
                          <a:solidFill>
                            <a:srgbClr val="000000"/>
                          </a:solidFill>
                          <a:effectLst/>
                        </a:rPr>
                        <a:t>product_id</a:t>
                      </a:r>
                    </a:p>
                  </a:txBody>
                  <a:tcPr anchor="ctr"/>
                </a:tc>
                <a:tc>
                  <a:txBody>
                    <a:bodyPr/>
                    <a:lstStyle/>
                    <a:p>
                      <a:pPr rtl="0"/>
                      <a:r>
                        <a:rPr lang="en-IN" dirty="0">
                          <a:solidFill>
                            <a:srgbClr val="000000"/>
                          </a:solidFill>
                          <a:effectLst/>
                        </a:rPr>
                        <a:t>Int </a:t>
                      </a:r>
                    </a:p>
                  </a:txBody>
                  <a:tcPr anchor="ctr"/>
                </a:tc>
                <a:tc>
                  <a:txBody>
                    <a:bodyPr/>
                    <a:lstStyle/>
                    <a:p>
                      <a:r>
                        <a:rPr lang="en-IN" dirty="0">
                          <a:solidFill>
                            <a:srgbClr val="000000"/>
                          </a:solidFill>
                          <a:effectLst/>
                        </a:rPr>
                        <a:t>11</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Foreign Key</a:t>
                      </a:r>
                    </a:p>
                  </a:txBody>
                  <a:tcPr/>
                </a:tc>
                <a:tc>
                  <a:txBody>
                    <a:bodyPr/>
                    <a:lstStyle/>
                    <a:p>
                      <a:r>
                        <a:rPr lang="en-IN" dirty="0"/>
                        <a:t>Product id</a:t>
                      </a:r>
                    </a:p>
                  </a:txBody>
                  <a:tcPr/>
                </a:tc>
                <a:extLst>
                  <a:ext uri="{0D108BD9-81ED-4DB2-BD59-A6C34878D82A}">
                    <a16:rowId xmlns:a16="http://schemas.microsoft.com/office/drawing/2014/main" val="2698056686"/>
                  </a:ext>
                </a:extLst>
              </a:tr>
            </a:tbl>
          </a:graphicData>
        </a:graphic>
      </p:graphicFrame>
      <p:sp>
        <p:nvSpPr>
          <p:cNvPr id="5" name="TextBox 4">
            <a:extLst>
              <a:ext uri="{FF2B5EF4-FFF2-40B4-BE49-F238E27FC236}">
                <a16:creationId xmlns:a16="http://schemas.microsoft.com/office/drawing/2014/main" id="{28B2F8AF-97D6-4D7F-A26F-A8A85D2F3D96}"/>
              </a:ext>
            </a:extLst>
          </p:cNvPr>
          <p:cNvSpPr txBox="1"/>
          <p:nvPr/>
        </p:nvSpPr>
        <p:spPr>
          <a:xfrm>
            <a:off x="783353" y="649357"/>
            <a:ext cx="8559430" cy="954107"/>
          </a:xfrm>
          <a:prstGeom prst="rect">
            <a:avLst/>
          </a:prstGeom>
          <a:noFill/>
        </p:spPr>
        <p:txBody>
          <a:bodyPr wrap="square" rtlCol="0">
            <a:spAutoFit/>
          </a:bodyPr>
          <a:lstStyle/>
          <a:p>
            <a:r>
              <a:rPr lang="en-US" sz="1400" dirty="0"/>
              <a:t>Table name: </a:t>
            </a:r>
            <a:r>
              <a:rPr lang="en-US" sz="1400" dirty="0" err="1"/>
              <a:t>cart_items</a:t>
            </a:r>
            <a:endParaRPr lang="en-US" sz="1400" dirty="0"/>
          </a:p>
          <a:p>
            <a:r>
              <a:rPr lang="en-US" sz="1400" dirty="0"/>
              <a:t>Description:  this is user as well as customer table .it’s a user </a:t>
            </a:r>
            <a:r>
              <a:rPr lang="en-US" sz="1400" dirty="0" err="1"/>
              <a:t>authontication</a:t>
            </a:r>
            <a:r>
              <a:rPr lang="en-US" sz="1400" dirty="0"/>
              <a:t> table</a:t>
            </a:r>
          </a:p>
          <a:p>
            <a:r>
              <a:rPr lang="en-US" sz="1400" dirty="0"/>
              <a:t>Primary key: id</a:t>
            </a:r>
          </a:p>
          <a:p>
            <a:r>
              <a:rPr lang="en-US" sz="1400" dirty="0"/>
              <a:t>Foreign key :</a:t>
            </a:r>
            <a:r>
              <a:rPr lang="en-US" sz="1400" dirty="0" err="1"/>
              <a:t>cart_id,product_id</a:t>
            </a:r>
            <a:endParaRPr lang="en-IN" sz="1400" dirty="0"/>
          </a:p>
        </p:txBody>
      </p:sp>
    </p:spTree>
    <p:extLst>
      <p:ext uri="{BB962C8B-B14F-4D97-AF65-F5344CB8AC3E}">
        <p14:creationId xmlns:p14="http://schemas.microsoft.com/office/powerpoint/2010/main" val="3499329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68E5-F40A-406F-9CE7-BBB080E9DD01}"/>
              </a:ext>
            </a:extLst>
          </p:cNvPr>
          <p:cNvSpPr>
            <a:spLocks noGrp="1"/>
          </p:cNvSpPr>
          <p:nvPr>
            <p:ph type="title"/>
          </p:nvPr>
        </p:nvSpPr>
        <p:spPr>
          <a:xfrm>
            <a:off x="2638657" y="92766"/>
            <a:ext cx="4848822" cy="556591"/>
          </a:xfrm>
        </p:spPr>
        <p:txBody>
          <a:bodyPr>
            <a:normAutofit fontScale="90000"/>
          </a:bodyPr>
          <a:lstStyle/>
          <a:p>
            <a:r>
              <a:rPr lang="en-IN" sz="4000" b="1" u="sng" dirty="0"/>
              <a:t>DATA DICTIONARY</a:t>
            </a:r>
          </a:p>
        </p:txBody>
      </p:sp>
      <p:graphicFrame>
        <p:nvGraphicFramePr>
          <p:cNvPr id="4" name="Table 4">
            <a:extLst>
              <a:ext uri="{FF2B5EF4-FFF2-40B4-BE49-F238E27FC236}">
                <a16:creationId xmlns:a16="http://schemas.microsoft.com/office/drawing/2014/main" id="{3C037D34-8183-42D1-BF80-BC310752F95E}"/>
              </a:ext>
            </a:extLst>
          </p:cNvPr>
          <p:cNvGraphicFramePr>
            <a:graphicFrameLocks noGrp="1"/>
          </p:cNvGraphicFramePr>
          <p:nvPr>
            <p:extLst>
              <p:ext uri="{D42A27DB-BD31-4B8C-83A1-F6EECF244321}">
                <p14:modId xmlns:p14="http://schemas.microsoft.com/office/powerpoint/2010/main" val="2692708385"/>
              </p:ext>
            </p:extLst>
          </p:nvPr>
        </p:nvGraphicFramePr>
        <p:xfrm>
          <a:off x="810929" y="1603464"/>
          <a:ext cx="9163067" cy="4605179"/>
        </p:xfrm>
        <a:graphic>
          <a:graphicData uri="http://schemas.openxmlformats.org/drawingml/2006/table">
            <a:tbl>
              <a:tblPr firstRow="1" bandRow="1">
                <a:tableStyleId>{5C22544A-7EE6-4342-B048-85BDC9FD1C3A}</a:tableStyleId>
              </a:tblPr>
              <a:tblGrid>
                <a:gridCol w="919397">
                  <a:extLst>
                    <a:ext uri="{9D8B030D-6E8A-4147-A177-3AD203B41FA5}">
                      <a16:colId xmlns:a16="http://schemas.microsoft.com/office/drawing/2014/main" val="540381746"/>
                    </a:ext>
                  </a:extLst>
                </a:gridCol>
                <a:gridCol w="1586039">
                  <a:extLst>
                    <a:ext uri="{9D8B030D-6E8A-4147-A177-3AD203B41FA5}">
                      <a16:colId xmlns:a16="http://schemas.microsoft.com/office/drawing/2014/main" val="1685149049"/>
                    </a:ext>
                  </a:extLst>
                </a:gridCol>
                <a:gridCol w="1446800">
                  <a:extLst>
                    <a:ext uri="{9D8B030D-6E8A-4147-A177-3AD203B41FA5}">
                      <a16:colId xmlns:a16="http://schemas.microsoft.com/office/drawing/2014/main" val="585440581"/>
                    </a:ext>
                  </a:extLst>
                </a:gridCol>
                <a:gridCol w="1446800">
                  <a:extLst>
                    <a:ext uri="{9D8B030D-6E8A-4147-A177-3AD203B41FA5}">
                      <a16:colId xmlns:a16="http://schemas.microsoft.com/office/drawing/2014/main" val="4153532721"/>
                    </a:ext>
                  </a:extLst>
                </a:gridCol>
                <a:gridCol w="1517376">
                  <a:extLst>
                    <a:ext uri="{9D8B030D-6E8A-4147-A177-3AD203B41FA5}">
                      <a16:colId xmlns:a16="http://schemas.microsoft.com/office/drawing/2014/main" val="1182111875"/>
                    </a:ext>
                  </a:extLst>
                </a:gridCol>
                <a:gridCol w="2246655">
                  <a:extLst>
                    <a:ext uri="{9D8B030D-6E8A-4147-A177-3AD203B41FA5}">
                      <a16:colId xmlns:a16="http://schemas.microsoft.com/office/drawing/2014/main" val="3204605790"/>
                    </a:ext>
                  </a:extLst>
                </a:gridCol>
              </a:tblGrid>
              <a:tr h="733746">
                <a:tc>
                  <a:txBody>
                    <a:bodyPr/>
                    <a:lstStyle/>
                    <a:p>
                      <a:pPr algn="ctr"/>
                      <a:r>
                        <a:rPr lang="en-IN" dirty="0"/>
                        <a:t>SR.NO</a:t>
                      </a:r>
                    </a:p>
                  </a:txBody>
                  <a:tcPr/>
                </a:tc>
                <a:tc>
                  <a:txBody>
                    <a:bodyPr/>
                    <a:lstStyle/>
                    <a:p>
                      <a:pPr algn="ctr"/>
                      <a:r>
                        <a:rPr lang="en-IN" dirty="0"/>
                        <a:t>Field Type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 Data Type</a:t>
                      </a:r>
                    </a:p>
                    <a:p>
                      <a:pPr algn="ctr"/>
                      <a:endParaRPr lang="en-IN" dirty="0"/>
                    </a:p>
                  </a:txBody>
                  <a:tcPr/>
                </a:tc>
                <a:tc>
                  <a:txBody>
                    <a:bodyPr/>
                    <a:lstStyle/>
                    <a:p>
                      <a:pPr algn="ctr"/>
                      <a:r>
                        <a:rPr lang="en-IN" dirty="0"/>
                        <a:t>Size </a:t>
                      </a:r>
                    </a:p>
                  </a:txBody>
                  <a:tcPr/>
                </a:tc>
                <a:tc>
                  <a:txBody>
                    <a:bodyPr/>
                    <a:lstStyle/>
                    <a:p>
                      <a:pPr algn="ctr"/>
                      <a:r>
                        <a:rPr lang="en-IN" dirty="0"/>
                        <a:t>Constraints</a:t>
                      </a:r>
                    </a:p>
                  </a:txBody>
                  <a:tcPr/>
                </a:tc>
                <a:tc>
                  <a:txBody>
                    <a:bodyPr/>
                    <a:lstStyle/>
                    <a:p>
                      <a:pPr algn="ctr"/>
                      <a:r>
                        <a:rPr lang="en-IN" dirty="0"/>
                        <a:t> Description</a:t>
                      </a:r>
                    </a:p>
                  </a:txBody>
                  <a:tcPr/>
                </a:tc>
                <a:extLst>
                  <a:ext uri="{0D108BD9-81ED-4DB2-BD59-A6C34878D82A}">
                    <a16:rowId xmlns:a16="http://schemas.microsoft.com/office/drawing/2014/main" val="2334267949"/>
                  </a:ext>
                </a:extLst>
              </a:tr>
              <a:tr h="513622">
                <a:tc>
                  <a:txBody>
                    <a:bodyPr/>
                    <a:lstStyle/>
                    <a:p>
                      <a:pPr algn="r"/>
                      <a:r>
                        <a:rPr lang="en-IN" dirty="0"/>
                        <a:t>1</a:t>
                      </a:r>
                    </a:p>
                  </a:txBody>
                  <a:tcPr>
                    <a:solidFill>
                      <a:schemeClr val="accent1"/>
                    </a:solidFill>
                  </a:tcPr>
                </a:tc>
                <a:tc>
                  <a:txBody>
                    <a:bodyPr/>
                    <a:lstStyle/>
                    <a:p>
                      <a:r>
                        <a:rPr lang="en-IN" dirty="0">
                          <a:solidFill>
                            <a:srgbClr val="000000"/>
                          </a:solidFill>
                          <a:effectLst/>
                        </a:rPr>
                        <a:t>id </a:t>
                      </a:r>
                    </a:p>
                  </a:txBody>
                  <a:tcPr anchor="ctr"/>
                </a:tc>
                <a:tc>
                  <a:txBody>
                    <a:bodyPr/>
                    <a:lstStyle/>
                    <a:p>
                      <a:pPr rtl="0"/>
                      <a:r>
                        <a:rPr lang="en-IN" dirty="0">
                          <a:solidFill>
                            <a:srgbClr val="000000"/>
                          </a:solidFill>
                          <a:effectLst/>
                        </a:rPr>
                        <a:t>Int </a:t>
                      </a:r>
                    </a:p>
                  </a:txBody>
                  <a:tcPr anchor="ctr"/>
                </a:tc>
                <a:tc>
                  <a:txBody>
                    <a:bodyPr/>
                    <a:lstStyle/>
                    <a:p>
                      <a:r>
                        <a:rPr lang="en-IN" dirty="0">
                          <a:solidFill>
                            <a:srgbClr val="000000"/>
                          </a:solidFill>
                          <a:effectLst/>
                        </a:rPr>
                        <a:t>11</a:t>
                      </a:r>
                    </a:p>
                  </a:txBody>
                  <a:tcPr anchor="ctr"/>
                </a:tc>
                <a:tc>
                  <a:txBody>
                    <a:bodyPr/>
                    <a:lstStyle/>
                    <a:p>
                      <a:r>
                        <a:rPr lang="en-IN" dirty="0">
                          <a:solidFill>
                            <a:srgbClr val="000000"/>
                          </a:solidFill>
                          <a:effectLst/>
                        </a:rPr>
                        <a:t>Primary key</a:t>
                      </a:r>
                    </a:p>
                  </a:txBody>
                  <a:tcPr anchor="ctr"/>
                </a:tc>
                <a:tc>
                  <a:txBody>
                    <a:bodyPr/>
                    <a:lstStyle/>
                    <a:p>
                      <a:endParaRPr lang="en-IN" dirty="0"/>
                    </a:p>
                  </a:txBody>
                  <a:tcPr/>
                </a:tc>
                <a:extLst>
                  <a:ext uri="{0D108BD9-81ED-4DB2-BD59-A6C34878D82A}">
                    <a16:rowId xmlns:a16="http://schemas.microsoft.com/office/drawing/2014/main" val="2671837891"/>
                  </a:ext>
                </a:extLst>
              </a:tr>
              <a:tr h="513622">
                <a:tc>
                  <a:txBody>
                    <a:bodyPr/>
                    <a:lstStyle/>
                    <a:p>
                      <a:pPr algn="r"/>
                      <a:r>
                        <a:rPr lang="en-IN" dirty="0"/>
                        <a:t>2</a:t>
                      </a:r>
                    </a:p>
                  </a:txBody>
                  <a:tcPr>
                    <a:solidFill>
                      <a:schemeClr val="accent1"/>
                    </a:solidFill>
                  </a:tcPr>
                </a:tc>
                <a:tc>
                  <a:txBody>
                    <a:bodyPr/>
                    <a:lstStyle/>
                    <a:p>
                      <a:r>
                        <a:rPr lang="en-IN" dirty="0">
                          <a:solidFill>
                            <a:srgbClr val="000000"/>
                          </a:solidFill>
                          <a:effectLst/>
                        </a:rPr>
                        <a:t>image</a:t>
                      </a:r>
                    </a:p>
                  </a:txBody>
                  <a:tcPr anchor="ctr"/>
                </a:tc>
                <a:tc>
                  <a:txBody>
                    <a:bodyPr/>
                    <a:lstStyle/>
                    <a:p>
                      <a:pPr rtl="0"/>
                      <a:r>
                        <a:rPr lang="en-IN" dirty="0">
                          <a:solidFill>
                            <a:srgbClr val="000000"/>
                          </a:solidFill>
                          <a:effectLst/>
                        </a:rPr>
                        <a:t>Varchar </a:t>
                      </a:r>
                    </a:p>
                  </a:txBody>
                  <a:tcPr anchor="ctr"/>
                </a:tc>
                <a:tc>
                  <a:txBody>
                    <a:bodyPr/>
                    <a:lstStyle/>
                    <a:p>
                      <a:r>
                        <a:rPr lang="en-IN" dirty="0">
                          <a:solidFill>
                            <a:srgbClr val="000000"/>
                          </a:solidFill>
                          <a:effectLst/>
                        </a:rPr>
                        <a:t>100</a:t>
                      </a:r>
                    </a:p>
                  </a:txBody>
                  <a:tcPr anchor="ctr"/>
                </a:tc>
                <a:tc>
                  <a:txBody>
                    <a:bodyPr/>
                    <a:lstStyle/>
                    <a:p>
                      <a:r>
                        <a:rPr lang="en-IN" dirty="0">
                          <a:solidFill>
                            <a:srgbClr val="000000"/>
                          </a:solidFill>
                          <a:effectLst/>
                        </a:rPr>
                        <a:t>Not null</a:t>
                      </a:r>
                    </a:p>
                  </a:txBody>
                  <a:tcPr anchor="ctr"/>
                </a:tc>
                <a:tc>
                  <a:txBody>
                    <a:bodyPr/>
                    <a:lstStyle/>
                    <a:p>
                      <a:endParaRPr lang="en-IN">
                        <a:solidFill>
                          <a:srgbClr val="000000"/>
                        </a:solidFill>
                        <a:effectLst/>
                      </a:endParaRPr>
                    </a:p>
                  </a:txBody>
                  <a:tcPr anchor="ctr"/>
                </a:tc>
                <a:extLst>
                  <a:ext uri="{0D108BD9-81ED-4DB2-BD59-A6C34878D82A}">
                    <a16:rowId xmlns:a16="http://schemas.microsoft.com/office/drawing/2014/main" val="459767686"/>
                  </a:ext>
                </a:extLst>
              </a:tr>
              <a:tr h="612651">
                <a:tc>
                  <a:txBody>
                    <a:bodyPr/>
                    <a:lstStyle/>
                    <a:p>
                      <a:pPr algn="r"/>
                      <a:r>
                        <a:rPr lang="en-IN" dirty="0"/>
                        <a:t>3</a:t>
                      </a:r>
                    </a:p>
                  </a:txBody>
                  <a:tcPr>
                    <a:solidFill>
                      <a:schemeClr val="accent1"/>
                    </a:solidFill>
                  </a:tcPr>
                </a:tc>
                <a:tc>
                  <a:txBody>
                    <a:bodyPr/>
                    <a:lstStyle/>
                    <a:p>
                      <a:r>
                        <a:rPr lang="en-IN" dirty="0">
                          <a:solidFill>
                            <a:srgbClr val="000000"/>
                          </a:solidFill>
                          <a:effectLst/>
                        </a:rPr>
                        <a:t>featured</a:t>
                      </a:r>
                    </a:p>
                  </a:txBody>
                  <a:tcPr anchor="ctr"/>
                </a:tc>
                <a:tc>
                  <a:txBody>
                    <a:bodyPr/>
                    <a:lstStyle/>
                    <a:p>
                      <a:pPr rtl="0"/>
                      <a:r>
                        <a:rPr lang="en-IN" dirty="0" err="1">
                          <a:solidFill>
                            <a:srgbClr val="000000"/>
                          </a:solidFill>
                          <a:effectLst/>
                        </a:rPr>
                        <a:t>Tinyint</a:t>
                      </a:r>
                      <a:r>
                        <a:rPr lang="en-IN" dirty="0">
                          <a:solidFill>
                            <a:srgbClr val="000000"/>
                          </a:solidFill>
                          <a:effectLst/>
                        </a:rPr>
                        <a:t> </a:t>
                      </a:r>
                    </a:p>
                  </a:txBody>
                  <a:tcPr anchor="ctr"/>
                </a:tc>
                <a:tc>
                  <a:txBody>
                    <a:bodyPr/>
                    <a:lstStyle/>
                    <a:p>
                      <a:r>
                        <a:rPr lang="en-IN" dirty="0">
                          <a:solidFill>
                            <a:srgbClr val="000000"/>
                          </a:solidFill>
                          <a:effectLst/>
                        </a:rPr>
                        <a:t>1</a:t>
                      </a:r>
                    </a:p>
                  </a:txBody>
                  <a:tcPr anchor="ctr"/>
                </a:tc>
                <a:tc>
                  <a:txBody>
                    <a:bodyPr/>
                    <a:lstStyle/>
                    <a:p>
                      <a:r>
                        <a:rPr lang="en-IN" dirty="0">
                          <a:solidFill>
                            <a:srgbClr val="000000"/>
                          </a:solidFill>
                          <a:effectLst/>
                        </a:rPr>
                        <a:t>Not null</a:t>
                      </a:r>
                    </a:p>
                  </a:txBody>
                  <a:tcPr anchor="ctr"/>
                </a:tc>
                <a:tc>
                  <a:txBody>
                    <a:bodyPr/>
                    <a:lstStyle/>
                    <a:p>
                      <a:endParaRPr lang="en-IN">
                        <a:solidFill>
                          <a:srgbClr val="000000"/>
                        </a:solidFill>
                        <a:effectLst/>
                      </a:endParaRPr>
                    </a:p>
                  </a:txBody>
                  <a:tcPr anchor="ctr"/>
                </a:tc>
                <a:extLst>
                  <a:ext uri="{0D108BD9-81ED-4DB2-BD59-A6C34878D82A}">
                    <a16:rowId xmlns:a16="http://schemas.microsoft.com/office/drawing/2014/main" val="1335535285"/>
                  </a:ext>
                </a:extLst>
              </a:tr>
              <a:tr h="513622">
                <a:tc>
                  <a:txBody>
                    <a:bodyPr/>
                    <a:lstStyle/>
                    <a:p>
                      <a:pPr algn="r"/>
                      <a:r>
                        <a:rPr lang="en-IN" dirty="0"/>
                        <a:t>4</a:t>
                      </a:r>
                    </a:p>
                  </a:txBody>
                  <a:tcPr>
                    <a:solidFill>
                      <a:schemeClr val="accent1"/>
                    </a:solidFill>
                  </a:tcPr>
                </a:tc>
                <a:tc>
                  <a:txBody>
                    <a:bodyPr/>
                    <a:lstStyle/>
                    <a:p>
                      <a:r>
                        <a:rPr lang="en-IN" dirty="0">
                          <a:solidFill>
                            <a:srgbClr val="000000"/>
                          </a:solidFill>
                          <a:effectLst/>
                        </a:rPr>
                        <a:t>thumbnail</a:t>
                      </a:r>
                    </a:p>
                  </a:txBody>
                  <a:tcPr anchor="ctr"/>
                </a:tc>
                <a:tc>
                  <a:txBody>
                    <a:bodyPr/>
                    <a:lstStyle/>
                    <a:p>
                      <a:pPr rtl="0"/>
                      <a:r>
                        <a:rPr lang="en-IN" dirty="0" err="1">
                          <a:solidFill>
                            <a:srgbClr val="000000"/>
                          </a:solidFill>
                          <a:effectLst/>
                        </a:rPr>
                        <a:t>Tinyint</a:t>
                      </a:r>
                      <a:r>
                        <a:rPr lang="en-IN" dirty="0">
                          <a:solidFill>
                            <a:srgbClr val="000000"/>
                          </a:solidFill>
                          <a:effectLst/>
                        </a:rPr>
                        <a:t> </a:t>
                      </a:r>
                    </a:p>
                  </a:txBody>
                  <a:tcPr anchor="ctr"/>
                </a:tc>
                <a:tc>
                  <a:txBody>
                    <a:bodyPr/>
                    <a:lstStyle/>
                    <a:p>
                      <a:r>
                        <a:rPr lang="en-IN" dirty="0">
                          <a:solidFill>
                            <a:srgbClr val="000000"/>
                          </a:solidFill>
                          <a:effectLst/>
                        </a:rPr>
                        <a:t>1</a:t>
                      </a:r>
                    </a:p>
                  </a:txBody>
                  <a:tcPr anchor="ctr"/>
                </a:tc>
                <a:tc>
                  <a:txBody>
                    <a:bodyPr/>
                    <a:lstStyle/>
                    <a:p>
                      <a:r>
                        <a:rPr lang="en-IN" dirty="0">
                          <a:solidFill>
                            <a:srgbClr val="000000"/>
                          </a:solidFill>
                          <a:effectLst/>
                        </a:rPr>
                        <a:t>Not null</a:t>
                      </a:r>
                    </a:p>
                  </a:txBody>
                  <a:tcPr anchor="ctr"/>
                </a:tc>
                <a:tc>
                  <a:txBody>
                    <a:bodyPr/>
                    <a:lstStyle/>
                    <a:p>
                      <a:endParaRPr lang="en-IN">
                        <a:solidFill>
                          <a:srgbClr val="000000"/>
                        </a:solidFill>
                        <a:effectLst/>
                      </a:endParaRPr>
                    </a:p>
                  </a:txBody>
                  <a:tcPr anchor="ctr"/>
                </a:tc>
                <a:extLst>
                  <a:ext uri="{0D108BD9-81ED-4DB2-BD59-A6C34878D82A}">
                    <a16:rowId xmlns:a16="http://schemas.microsoft.com/office/drawing/2014/main" val="2901666075"/>
                  </a:ext>
                </a:extLst>
              </a:tr>
              <a:tr h="513622">
                <a:tc>
                  <a:txBody>
                    <a:bodyPr/>
                    <a:lstStyle/>
                    <a:p>
                      <a:pPr algn="r"/>
                      <a:r>
                        <a:rPr lang="en-IN" dirty="0"/>
                        <a:t>5</a:t>
                      </a:r>
                    </a:p>
                  </a:txBody>
                  <a:tcPr>
                    <a:solidFill>
                      <a:schemeClr val="accent1"/>
                    </a:solidFill>
                  </a:tcPr>
                </a:tc>
                <a:tc>
                  <a:txBody>
                    <a:bodyPr/>
                    <a:lstStyle/>
                    <a:p>
                      <a:r>
                        <a:rPr lang="en-IN" dirty="0">
                          <a:solidFill>
                            <a:srgbClr val="000000"/>
                          </a:solidFill>
                          <a:effectLst/>
                        </a:rPr>
                        <a:t>active</a:t>
                      </a:r>
                    </a:p>
                  </a:txBody>
                  <a:tcPr anchor="ctr"/>
                </a:tc>
                <a:tc>
                  <a:txBody>
                    <a:bodyPr/>
                    <a:lstStyle/>
                    <a:p>
                      <a:pPr rtl="0"/>
                      <a:r>
                        <a:rPr lang="en-IN" dirty="0" err="1">
                          <a:solidFill>
                            <a:srgbClr val="000000"/>
                          </a:solidFill>
                          <a:effectLst/>
                        </a:rPr>
                        <a:t>Tinyint</a:t>
                      </a:r>
                      <a:r>
                        <a:rPr lang="en-IN" dirty="0">
                          <a:solidFill>
                            <a:srgbClr val="000000"/>
                          </a:solidFill>
                          <a:effectLst/>
                        </a:rPr>
                        <a:t> </a:t>
                      </a:r>
                    </a:p>
                  </a:txBody>
                  <a:tcPr anchor="ctr"/>
                </a:tc>
                <a:tc>
                  <a:txBody>
                    <a:bodyPr/>
                    <a:lstStyle/>
                    <a:p>
                      <a:r>
                        <a:rPr lang="en-IN" dirty="0">
                          <a:solidFill>
                            <a:srgbClr val="000000"/>
                          </a:solidFill>
                          <a:effectLst/>
                        </a:rPr>
                        <a:t>1</a:t>
                      </a:r>
                    </a:p>
                  </a:txBody>
                  <a:tcPr anchor="ctr"/>
                </a:tc>
                <a:tc>
                  <a:txBody>
                    <a:bodyPr/>
                    <a:lstStyle/>
                    <a:p>
                      <a:r>
                        <a:rPr lang="en-IN" dirty="0">
                          <a:solidFill>
                            <a:srgbClr val="000000"/>
                          </a:solidFill>
                          <a:effectLst/>
                        </a:rPr>
                        <a:t>Not null</a:t>
                      </a:r>
                    </a:p>
                  </a:txBody>
                  <a:tcPr anchor="ctr"/>
                </a:tc>
                <a:tc>
                  <a:txBody>
                    <a:bodyPr/>
                    <a:lstStyle/>
                    <a:p>
                      <a:endParaRPr lang="en-IN">
                        <a:solidFill>
                          <a:srgbClr val="000000"/>
                        </a:solidFill>
                        <a:effectLst/>
                      </a:endParaRPr>
                    </a:p>
                  </a:txBody>
                  <a:tcPr anchor="ctr"/>
                </a:tc>
                <a:extLst>
                  <a:ext uri="{0D108BD9-81ED-4DB2-BD59-A6C34878D82A}">
                    <a16:rowId xmlns:a16="http://schemas.microsoft.com/office/drawing/2014/main" val="2279341836"/>
                  </a:ext>
                </a:extLst>
              </a:tr>
              <a:tr h="690672">
                <a:tc>
                  <a:txBody>
                    <a:bodyPr/>
                    <a:lstStyle/>
                    <a:p>
                      <a:pPr algn="r"/>
                      <a:r>
                        <a:rPr lang="en-IN" dirty="0"/>
                        <a:t>6</a:t>
                      </a:r>
                    </a:p>
                  </a:txBody>
                  <a:tcPr>
                    <a:solidFill>
                      <a:schemeClr val="accent1"/>
                    </a:solidFill>
                  </a:tcPr>
                </a:tc>
                <a:tc>
                  <a:txBody>
                    <a:bodyPr/>
                    <a:lstStyle/>
                    <a:p>
                      <a:r>
                        <a:rPr lang="en-IN">
                          <a:solidFill>
                            <a:srgbClr val="000000"/>
                          </a:solidFill>
                          <a:effectLst/>
                        </a:rPr>
                        <a:t>timestamp</a:t>
                      </a:r>
                    </a:p>
                  </a:txBody>
                  <a:tcPr anchor="ctr"/>
                </a:tc>
                <a:tc>
                  <a:txBody>
                    <a:bodyPr/>
                    <a:lstStyle/>
                    <a:p>
                      <a:pPr rtl="0"/>
                      <a:r>
                        <a:rPr lang="en-IN" dirty="0">
                          <a:solidFill>
                            <a:srgbClr val="000000"/>
                          </a:solidFill>
                          <a:effectLst/>
                        </a:rPr>
                        <a:t>Datetime </a:t>
                      </a:r>
                    </a:p>
                  </a:txBody>
                  <a:tcPr anchor="ctr"/>
                </a:tc>
                <a:tc>
                  <a:txBody>
                    <a:bodyPr/>
                    <a:lstStyle/>
                    <a:p>
                      <a:r>
                        <a:rPr lang="en-IN" dirty="0">
                          <a:solidFill>
                            <a:srgbClr val="000000"/>
                          </a:solidFill>
                          <a:effectLst/>
                        </a:rPr>
                        <a:t>6</a:t>
                      </a:r>
                    </a:p>
                  </a:txBody>
                  <a:tcPr anchor="ctr"/>
                </a:tc>
                <a:tc>
                  <a:txBody>
                    <a:bodyPr/>
                    <a:lstStyle/>
                    <a:p>
                      <a:r>
                        <a:rPr lang="en-IN" dirty="0">
                          <a:solidFill>
                            <a:srgbClr val="000000"/>
                          </a:solidFill>
                          <a:effectLst/>
                        </a:rPr>
                        <a:t>Not null</a:t>
                      </a:r>
                    </a:p>
                  </a:txBody>
                  <a:tcPr anchor="ctr"/>
                </a:tc>
                <a:tc>
                  <a:txBody>
                    <a:bodyPr/>
                    <a:lstStyle/>
                    <a:p>
                      <a:endParaRPr lang="en-IN">
                        <a:solidFill>
                          <a:srgbClr val="000000"/>
                        </a:solidFill>
                        <a:effectLst/>
                      </a:endParaRPr>
                    </a:p>
                  </a:txBody>
                  <a:tcPr anchor="ctr"/>
                </a:tc>
                <a:extLst>
                  <a:ext uri="{0D108BD9-81ED-4DB2-BD59-A6C34878D82A}">
                    <a16:rowId xmlns:a16="http://schemas.microsoft.com/office/drawing/2014/main" val="676382116"/>
                  </a:ext>
                </a:extLst>
              </a:tr>
              <a:tr h="513622">
                <a:tc>
                  <a:txBody>
                    <a:bodyPr/>
                    <a:lstStyle/>
                    <a:p>
                      <a:pPr algn="r"/>
                      <a:r>
                        <a:rPr lang="en-IN" dirty="0"/>
                        <a:t>7</a:t>
                      </a:r>
                    </a:p>
                  </a:txBody>
                  <a:tcPr>
                    <a:solidFill>
                      <a:schemeClr val="accent1"/>
                    </a:solidFill>
                  </a:tcPr>
                </a:tc>
                <a:tc>
                  <a:txBody>
                    <a:bodyPr/>
                    <a:lstStyle/>
                    <a:p>
                      <a:r>
                        <a:rPr lang="en-IN">
                          <a:solidFill>
                            <a:srgbClr val="000000"/>
                          </a:solidFill>
                          <a:effectLst/>
                        </a:rPr>
                        <a:t>product_id</a:t>
                      </a:r>
                    </a:p>
                  </a:txBody>
                  <a:tcPr anchor="ctr"/>
                </a:tc>
                <a:tc>
                  <a:txBody>
                    <a:bodyPr/>
                    <a:lstStyle/>
                    <a:p>
                      <a:pPr rtl="0"/>
                      <a:r>
                        <a:rPr lang="en-IN" dirty="0">
                          <a:solidFill>
                            <a:srgbClr val="000000"/>
                          </a:solidFill>
                          <a:effectLst/>
                        </a:rPr>
                        <a:t>Int </a:t>
                      </a:r>
                    </a:p>
                  </a:txBody>
                  <a:tcPr anchor="ctr"/>
                </a:tc>
                <a:tc>
                  <a:txBody>
                    <a:bodyPr/>
                    <a:lstStyle/>
                    <a:p>
                      <a:r>
                        <a:rPr lang="en-IN" dirty="0">
                          <a:solidFill>
                            <a:srgbClr val="000000"/>
                          </a:solidFill>
                          <a:effectLst/>
                        </a:rPr>
                        <a:t>11</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Foreign Key</a:t>
                      </a:r>
                    </a:p>
                  </a:txBody>
                  <a:tcPr anchor="ctr"/>
                </a:tc>
                <a:tc>
                  <a:txBody>
                    <a:bodyPr/>
                    <a:lstStyle/>
                    <a:p>
                      <a:endParaRPr lang="en-IN" dirty="0">
                        <a:solidFill>
                          <a:srgbClr val="000000"/>
                        </a:solidFill>
                        <a:effectLst/>
                      </a:endParaRPr>
                    </a:p>
                  </a:txBody>
                  <a:tcPr anchor="ctr"/>
                </a:tc>
                <a:extLst>
                  <a:ext uri="{0D108BD9-81ED-4DB2-BD59-A6C34878D82A}">
                    <a16:rowId xmlns:a16="http://schemas.microsoft.com/office/drawing/2014/main" val="2698056686"/>
                  </a:ext>
                </a:extLst>
              </a:tr>
            </a:tbl>
          </a:graphicData>
        </a:graphic>
      </p:graphicFrame>
      <p:sp>
        <p:nvSpPr>
          <p:cNvPr id="5" name="TextBox 4">
            <a:extLst>
              <a:ext uri="{FF2B5EF4-FFF2-40B4-BE49-F238E27FC236}">
                <a16:creationId xmlns:a16="http://schemas.microsoft.com/office/drawing/2014/main" id="{28B2F8AF-97D6-4D7F-A26F-A8A85D2F3D96}"/>
              </a:ext>
            </a:extLst>
          </p:cNvPr>
          <p:cNvSpPr txBox="1"/>
          <p:nvPr/>
        </p:nvSpPr>
        <p:spPr>
          <a:xfrm>
            <a:off x="783353" y="649357"/>
            <a:ext cx="8559430" cy="954107"/>
          </a:xfrm>
          <a:prstGeom prst="rect">
            <a:avLst/>
          </a:prstGeom>
          <a:noFill/>
        </p:spPr>
        <p:txBody>
          <a:bodyPr wrap="square" rtlCol="0">
            <a:spAutoFit/>
          </a:bodyPr>
          <a:lstStyle/>
          <a:p>
            <a:r>
              <a:rPr lang="en-US" sz="1400" dirty="0"/>
              <a:t>Table name: </a:t>
            </a:r>
            <a:r>
              <a:rPr lang="en-US" sz="1400" dirty="0" err="1"/>
              <a:t>productsImages</a:t>
            </a:r>
            <a:endParaRPr lang="en-US" sz="1400" dirty="0"/>
          </a:p>
          <a:p>
            <a:r>
              <a:rPr lang="en-US" sz="1400" dirty="0"/>
              <a:t>Description:  this is product images table .it’s a use to store the products images</a:t>
            </a:r>
          </a:p>
          <a:p>
            <a:r>
              <a:rPr lang="en-US" sz="1400" dirty="0"/>
              <a:t>Primary key: id</a:t>
            </a:r>
          </a:p>
          <a:p>
            <a:r>
              <a:rPr lang="en-US" sz="1400" dirty="0"/>
              <a:t>Foreign key :</a:t>
            </a:r>
            <a:r>
              <a:rPr lang="en-US" sz="1400" dirty="0" err="1"/>
              <a:t>product_id</a:t>
            </a:r>
            <a:endParaRPr lang="en-IN" sz="1400" dirty="0"/>
          </a:p>
        </p:txBody>
      </p:sp>
    </p:spTree>
    <p:extLst>
      <p:ext uri="{BB962C8B-B14F-4D97-AF65-F5344CB8AC3E}">
        <p14:creationId xmlns:p14="http://schemas.microsoft.com/office/powerpoint/2010/main" val="441528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68E5-F40A-406F-9CE7-BBB080E9DD01}"/>
              </a:ext>
            </a:extLst>
          </p:cNvPr>
          <p:cNvSpPr>
            <a:spLocks noGrp="1"/>
          </p:cNvSpPr>
          <p:nvPr>
            <p:ph type="title"/>
          </p:nvPr>
        </p:nvSpPr>
        <p:spPr>
          <a:xfrm>
            <a:off x="2638657" y="92766"/>
            <a:ext cx="4848822" cy="556591"/>
          </a:xfrm>
        </p:spPr>
        <p:txBody>
          <a:bodyPr>
            <a:normAutofit fontScale="90000"/>
          </a:bodyPr>
          <a:lstStyle/>
          <a:p>
            <a:r>
              <a:rPr lang="en-IN" sz="4000" b="1" u="sng" dirty="0"/>
              <a:t>DATA DICTIONARY</a:t>
            </a:r>
          </a:p>
        </p:txBody>
      </p:sp>
      <p:graphicFrame>
        <p:nvGraphicFramePr>
          <p:cNvPr id="4" name="Table 4">
            <a:extLst>
              <a:ext uri="{FF2B5EF4-FFF2-40B4-BE49-F238E27FC236}">
                <a16:creationId xmlns:a16="http://schemas.microsoft.com/office/drawing/2014/main" id="{3C037D34-8183-42D1-BF80-BC310752F95E}"/>
              </a:ext>
            </a:extLst>
          </p:cNvPr>
          <p:cNvGraphicFramePr>
            <a:graphicFrameLocks noGrp="1"/>
          </p:cNvGraphicFramePr>
          <p:nvPr>
            <p:extLst>
              <p:ext uri="{D42A27DB-BD31-4B8C-83A1-F6EECF244321}">
                <p14:modId xmlns:p14="http://schemas.microsoft.com/office/powerpoint/2010/main" val="1449376394"/>
              </p:ext>
            </p:extLst>
          </p:nvPr>
        </p:nvGraphicFramePr>
        <p:xfrm>
          <a:off x="810929" y="1603464"/>
          <a:ext cx="9163067" cy="4091557"/>
        </p:xfrm>
        <a:graphic>
          <a:graphicData uri="http://schemas.openxmlformats.org/drawingml/2006/table">
            <a:tbl>
              <a:tblPr firstRow="1" bandRow="1">
                <a:tableStyleId>{5C22544A-7EE6-4342-B048-85BDC9FD1C3A}</a:tableStyleId>
              </a:tblPr>
              <a:tblGrid>
                <a:gridCol w="919397">
                  <a:extLst>
                    <a:ext uri="{9D8B030D-6E8A-4147-A177-3AD203B41FA5}">
                      <a16:colId xmlns:a16="http://schemas.microsoft.com/office/drawing/2014/main" val="540381746"/>
                    </a:ext>
                  </a:extLst>
                </a:gridCol>
                <a:gridCol w="1586039">
                  <a:extLst>
                    <a:ext uri="{9D8B030D-6E8A-4147-A177-3AD203B41FA5}">
                      <a16:colId xmlns:a16="http://schemas.microsoft.com/office/drawing/2014/main" val="1685149049"/>
                    </a:ext>
                  </a:extLst>
                </a:gridCol>
                <a:gridCol w="1446800">
                  <a:extLst>
                    <a:ext uri="{9D8B030D-6E8A-4147-A177-3AD203B41FA5}">
                      <a16:colId xmlns:a16="http://schemas.microsoft.com/office/drawing/2014/main" val="585440581"/>
                    </a:ext>
                  </a:extLst>
                </a:gridCol>
                <a:gridCol w="1446800">
                  <a:extLst>
                    <a:ext uri="{9D8B030D-6E8A-4147-A177-3AD203B41FA5}">
                      <a16:colId xmlns:a16="http://schemas.microsoft.com/office/drawing/2014/main" val="4153532721"/>
                    </a:ext>
                  </a:extLst>
                </a:gridCol>
                <a:gridCol w="1517376">
                  <a:extLst>
                    <a:ext uri="{9D8B030D-6E8A-4147-A177-3AD203B41FA5}">
                      <a16:colId xmlns:a16="http://schemas.microsoft.com/office/drawing/2014/main" val="1182111875"/>
                    </a:ext>
                  </a:extLst>
                </a:gridCol>
                <a:gridCol w="2246655">
                  <a:extLst>
                    <a:ext uri="{9D8B030D-6E8A-4147-A177-3AD203B41FA5}">
                      <a16:colId xmlns:a16="http://schemas.microsoft.com/office/drawing/2014/main" val="3204605790"/>
                    </a:ext>
                  </a:extLst>
                </a:gridCol>
              </a:tblGrid>
              <a:tr h="733746">
                <a:tc>
                  <a:txBody>
                    <a:bodyPr/>
                    <a:lstStyle/>
                    <a:p>
                      <a:pPr algn="ctr"/>
                      <a:r>
                        <a:rPr lang="en-IN" dirty="0"/>
                        <a:t>SR.NO</a:t>
                      </a:r>
                    </a:p>
                  </a:txBody>
                  <a:tcPr/>
                </a:tc>
                <a:tc>
                  <a:txBody>
                    <a:bodyPr/>
                    <a:lstStyle/>
                    <a:p>
                      <a:pPr algn="ctr"/>
                      <a:r>
                        <a:rPr lang="en-IN" dirty="0"/>
                        <a:t>Field Type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 Data Type</a:t>
                      </a:r>
                    </a:p>
                    <a:p>
                      <a:pPr algn="ctr"/>
                      <a:endParaRPr lang="en-IN" dirty="0"/>
                    </a:p>
                  </a:txBody>
                  <a:tcPr/>
                </a:tc>
                <a:tc>
                  <a:txBody>
                    <a:bodyPr/>
                    <a:lstStyle/>
                    <a:p>
                      <a:pPr algn="ctr"/>
                      <a:r>
                        <a:rPr lang="en-IN" dirty="0"/>
                        <a:t>Size </a:t>
                      </a:r>
                    </a:p>
                  </a:txBody>
                  <a:tcPr/>
                </a:tc>
                <a:tc>
                  <a:txBody>
                    <a:bodyPr/>
                    <a:lstStyle/>
                    <a:p>
                      <a:pPr algn="ctr"/>
                      <a:r>
                        <a:rPr lang="en-IN" dirty="0"/>
                        <a:t>Constraints</a:t>
                      </a:r>
                    </a:p>
                  </a:txBody>
                  <a:tcPr/>
                </a:tc>
                <a:tc>
                  <a:txBody>
                    <a:bodyPr/>
                    <a:lstStyle/>
                    <a:p>
                      <a:pPr algn="ctr"/>
                      <a:r>
                        <a:rPr lang="en-IN" dirty="0"/>
                        <a:t> Description</a:t>
                      </a:r>
                    </a:p>
                  </a:txBody>
                  <a:tcPr/>
                </a:tc>
                <a:extLst>
                  <a:ext uri="{0D108BD9-81ED-4DB2-BD59-A6C34878D82A}">
                    <a16:rowId xmlns:a16="http://schemas.microsoft.com/office/drawing/2014/main" val="2334267949"/>
                  </a:ext>
                </a:extLst>
              </a:tr>
              <a:tr h="513622">
                <a:tc>
                  <a:txBody>
                    <a:bodyPr/>
                    <a:lstStyle/>
                    <a:p>
                      <a:pPr algn="r"/>
                      <a:r>
                        <a:rPr lang="en-IN" dirty="0"/>
                        <a:t>1</a:t>
                      </a:r>
                    </a:p>
                  </a:txBody>
                  <a:tcPr>
                    <a:solidFill>
                      <a:schemeClr val="accent1"/>
                    </a:solidFill>
                  </a:tcPr>
                </a:tc>
                <a:tc>
                  <a:txBody>
                    <a:bodyPr/>
                    <a:lstStyle/>
                    <a:p>
                      <a:r>
                        <a:rPr lang="en-IN" dirty="0" err="1">
                          <a:solidFill>
                            <a:srgbClr val="000000"/>
                          </a:solidFill>
                          <a:effectLst/>
                        </a:rPr>
                        <a:t>cid</a:t>
                      </a:r>
                      <a:r>
                        <a:rPr lang="en-IN" dirty="0">
                          <a:solidFill>
                            <a:srgbClr val="000000"/>
                          </a:solidFill>
                          <a:effectLst/>
                        </a:rPr>
                        <a:t> </a:t>
                      </a:r>
                      <a:r>
                        <a:rPr lang="en-IN" i="1" dirty="0">
                          <a:solidFill>
                            <a:srgbClr val="000000"/>
                          </a:solidFill>
                          <a:effectLst/>
                        </a:rPr>
                        <a:t>(Primary)</a:t>
                      </a:r>
                      <a:endParaRPr lang="en-IN" dirty="0">
                        <a:solidFill>
                          <a:srgbClr val="000000"/>
                        </a:solidFill>
                        <a:effectLst/>
                      </a:endParaRPr>
                    </a:p>
                  </a:txBody>
                  <a:tcPr anchor="ctr"/>
                </a:tc>
                <a:tc>
                  <a:txBody>
                    <a:bodyPr/>
                    <a:lstStyle/>
                    <a:p>
                      <a:pPr rtl="0"/>
                      <a:r>
                        <a:rPr lang="en-IN" dirty="0">
                          <a:solidFill>
                            <a:srgbClr val="000000"/>
                          </a:solidFill>
                          <a:effectLst/>
                        </a:rPr>
                        <a:t>Int </a:t>
                      </a:r>
                    </a:p>
                  </a:txBody>
                  <a:tcPr anchor="ctr"/>
                </a:tc>
                <a:tc>
                  <a:txBody>
                    <a:bodyPr/>
                    <a:lstStyle/>
                    <a:p>
                      <a:r>
                        <a:rPr lang="en-IN" dirty="0">
                          <a:solidFill>
                            <a:srgbClr val="000000"/>
                          </a:solidFill>
                          <a:effectLst/>
                        </a:rPr>
                        <a:t>11</a:t>
                      </a:r>
                    </a:p>
                  </a:txBody>
                  <a:tcPr anchor="ctr"/>
                </a:tc>
                <a:tc>
                  <a:txBody>
                    <a:bodyPr/>
                    <a:lstStyle/>
                    <a:p>
                      <a:r>
                        <a:rPr lang="en-IN" dirty="0">
                          <a:solidFill>
                            <a:srgbClr val="000000"/>
                          </a:solidFill>
                          <a:effectLst/>
                        </a:rPr>
                        <a:t>Primary key</a:t>
                      </a:r>
                    </a:p>
                  </a:txBody>
                  <a:tcPr anchor="ctr"/>
                </a:tc>
                <a:tc>
                  <a:txBody>
                    <a:bodyPr/>
                    <a:lstStyle/>
                    <a:p>
                      <a:r>
                        <a:rPr lang="en-IN" dirty="0"/>
                        <a:t>Contact id</a:t>
                      </a:r>
                    </a:p>
                  </a:txBody>
                  <a:tcPr/>
                </a:tc>
                <a:extLst>
                  <a:ext uri="{0D108BD9-81ED-4DB2-BD59-A6C34878D82A}">
                    <a16:rowId xmlns:a16="http://schemas.microsoft.com/office/drawing/2014/main" val="2671837891"/>
                  </a:ext>
                </a:extLst>
              </a:tr>
              <a:tr h="513622">
                <a:tc>
                  <a:txBody>
                    <a:bodyPr/>
                    <a:lstStyle/>
                    <a:p>
                      <a:pPr algn="r"/>
                      <a:r>
                        <a:rPr lang="en-IN" dirty="0"/>
                        <a:t>2</a:t>
                      </a:r>
                    </a:p>
                  </a:txBody>
                  <a:tcPr>
                    <a:solidFill>
                      <a:schemeClr val="accent1"/>
                    </a:solidFill>
                  </a:tcPr>
                </a:tc>
                <a:tc>
                  <a:txBody>
                    <a:bodyPr/>
                    <a:lstStyle/>
                    <a:p>
                      <a:r>
                        <a:rPr lang="en-IN" dirty="0" err="1">
                          <a:solidFill>
                            <a:srgbClr val="000000"/>
                          </a:solidFill>
                          <a:effectLst/>
                        </a:rPr>
                        <a:t>fullname</a:t>
                      </a:r>
                      <a:endParaRPr lang="en-IN" dirty="0">
                        <a:solidFill>
                          <a:srgbClr val="000000"/>
                        </a:solidFill>
                        <a:effectLst/>
                      </a:endParaRPr>
                    </a:p>
                  </a:txBody>
                  <a:tcPr anchor="ctr"/>
                </a:tc>
                <a:tc>
                  <a:txBody>
                    <a:bodyPr/>
                    <a:lstStyle/>
                    <a:p>
                      <a:pPr rtl="0"/>
                      <a:r>
                        <a:rPr lang="en-IN" dirty="0">
                          <a:solidFill>
                            <a:srgbClr val="000000"/>
                          </a:solidFill>
                          <a:effectLst/>
                        </a:rPr>
                        <a:t>Varchar </a:t>
                      </a:r>
                    </a:p>
                  </a:txBody>
                  <a:tcPr anchor="ctr"/>
                </a:tc>
                <a:tc>
                  <a:txBody>
                    <a:bodyPr/>
                    <a:lstStyle/>
                    <a:p>
                      <a:r>
                        <a:rPr lang="en-IN" dirty="0">
                          <a:solidFill>
                            <a:srgbClr val="000000"/>
                          </a:solidFill>
                          <a:effectLst/>
                        </a:rPr>
                        <a:t>255</a:t>
                      </a:r>
                    </a:p>
                  </a:txBody>
                  <a:tcPr anchor="ctr"/>
                </a:tc>
                <a:tc>
                  <a:txBody>
                    <a:bodyPr/>
                    <a:lstStyle/>
                    <a:p>
                      <a:r>
                        <a:rPr lang="en-IN" dirty="0">
                          <a:solidFill>
                            <a:srgbClr val="000000"/>
                          </a:solidFill>
                          <a:effectLst/>
                        </a:rPr>
                        <a:t>Not null</a:t>
                      </a:r>
                    </a:p>
                  </a:txBody>
                  <a:tcPr anchor="ctr"/>
                </a:tc>
                <a:tc>
                  <a:txBody>
                    <a:bodyPr/>
                    <a:lstStyle/>
                    <a:p>
                      <a:r>
                        <a:rPr lang="en-IN" dirty="0">
                          <a:solidFill>
                            <a:srgbClr val="000000"/>
                          </a:solidFill>
                          <a:effectLst/>
                        </a:rPr>
                        <a:t>User full name</a:t>
                      </a:r>
                    </a:p>
                  </a:txBody>
                  <a:tcPr anchor="ctr"/>
                </a:tc>
                <a:extLst>
                  <a:ext uri="{0D108BD9-81ED-4DB2-BD59-A6C34878D82A}">
                    <a16:rowId xmlns:a16="http://schemas.microsoft.com/office/drawing/2014/main" val="459767686"/>
                  </a:ext>
                </a:extLst>
              </a:tr>
              <a:tr h="612651">
                <a:tc>
                  <a:txBody>
                    <a:bodyPr/>
                    <a:lstStyle/>
                    <a:p>
                      <a:pPr algn="r"/>
                      <a:r>
                        <a:rPr lang="en-IN" dirty="0"/>
                        <a:t>3</a:t>
                      </a:r>
                    </a:p>
                  </a:txBody>
                  <a:tcPr>
                    <a:solidFill>
                      <a:schemeClr val="accent1"/>
                    </a:solidFill>
                  </a:tcPr>
                </a:tc>
                <a:tc>
                  <a:txBody>
                    <a:bodyPr/>
                    <a:lstStyle/>
                    <a:p>
                      <a:r>
                        <a:rPr lang="en-IN" dirty="0">
                          <a:solidFill>
                            <a:srgbClr val="000000"/>
                          </a:solidFill>
                          <a:effectLst/>
                        </a:rPr>
                        <a:t>subject</a:t>
                      </a:r>
                    </a:p>
                  </a:txBody>
                  <a:tcPr anchor="ctr"/>
                </a:tc>
                <a:tc>
                  <a:txBody>
                    <a:bodyPr/>
                    <a:lstStyle/>
                    <a:p>
                      <a:pPr rtl="0"/>
                      <a:r>
                        <a:rPr lang="en-IN" dirty="0">
                          <a:solidFill>
                            <a:srgbClr val="000000"/>
                          </a:solidFill>
                          <a:effectLst/>
                        </a:rPr>
                        <a:t>Varchar </a:t>
                      </a:r>
                    </a:p>
                  </a:txBody>
                  <a:tcPr anchor="ctr"/>
                </a:tc>
                <a:tc>
                  <a:txBody>
                    <a:bodyPr/>
                    <a:lstStyle/>
                    <a:p>
                      <a:r>
                        <a:rPr lang="en-IN" dirty="0">
                          <a:solidFill>
                            <a:srgbClr val="000000"/>
                          </a:solidFill>
                          <a:effectLst/>
                        </a:rPr>
                        <a:t>50</a:t>
                      </a:r>
                    </a:p>
                  </a:txBody>
                  <a:tcPr anchor="ctr"/>
                </a:tc>
                <a:tc>
                  <a:txBody>
                    <a:bodyPr/>
                    <a:lstStyle/>
                    <a:p>
                      <a:r>
                        <a:rPr lang="en-IN" dirty="0">
                          <a:solidFill>
                            <a:srgbClr val="000000"/>
                          </a:solidFill>
                          <a:effectLst/>
                        </a:rPr>
                        <a:t>Not null</a:t>
                      </a:r>
                    </a:p>
                  </a:txBody>
                  <a:tcPr anchor="ctr"/>
                </a:tc>
                <a:tc>
                  <a:txBody>
                    <a:bodyPr/>
                    <a:lstStyle/>
                    <a:p>
                      <a:r>
                        <a:rPr lang="en-IN" dirty="0">
                          <a:solidFill>
                            <a:srgbClr val="000000"/>
                          </a:solidFill>
                          <a:effectLst/>
                        </a:rPr>
                        <a:t>Subject detail</a:t>
                      </a:r>
                    </a:p>
                  </a:txBody>
                  <a:tcPr anchor="ctr"/>
                </a:tc>
                <a:extLst>
                  <a:ext uri="{0D108BD9-81ED-4DB2-BD59-A6C34878D82A}">
                    <a16:rowId xmlns:a16="http://schemas.microsoft.com/office/drawing/2014/main" val="1335535285"/>
                  </a:ext>
                </a:extLst>
              </a:tr>
              <a:tr h="513622">
                <a:tc>
                  <a:txBody>
                    <a:bodyPr/>
                    <a:lstStyle/>
                    <a:p>
                      <a:pPr algn="r"/>
                      <a:r>
                        <a:rPr lang="en-IN" dirty="0"/>
                        <a:t>4</a:t>
                      </a:r>
                    </a:p>
                  </a:txBody>
                  <a:tcPr>
                    <a:solidFill>
                      <a:schemeClr val="accent1"/>
                    </a:solidFill>
                  </a:tcPr>
                </a:tc>
                <a:tc>
                  <a:txBody>
                    <a:bodyPr/>
                    <a:lstStyle/>
                    <a:p>
                      <a:r>
                        <a:rPr lang="en-IN" dirty="0" err="1">
                          <a:solidFill>
                            <a:srgbClr val="000000"/>
                          </a:solidFill>
                          <a:effectLst/>
                        </a:rPr>
                        <a:t>cemail</a:t>
                      </a:r>
                      <a:endParaRPr lang="en-IN" dirty="0">
                        <a:solidFill>
                          <a:srgbClr val="000000"/>
                        </a:solidFill>
                        <a:effectLst/>
                      </a:endParaRPr>
                    </a:p>
                  </a:txBody>
                  <a:tcPr anchor="ctr"/>
                </a:tc>
                <a:tc>
                  <a:txBody>
                    <a:bodyPr/>
                    <a:lstStyle/>
                    <a:p>
                      <a:pPr rtl="0"/>
                      <a:r>
                        <a:rPr lang="en-IN" dirty="0">
                          <a:solidFill>
                            <a:srgbClr val="000000"/>
                          </a:solidFill>
                          <a:effectLst/>
                        </a:rPr>
                        <a:t>Varchar </a:t>
                      </a:r>
                    </a:p>
                  </a:txBody>
                  <a:tcPr anchor="ctr"/>
                </a:tc>
                <a:tc>
                  <a:txBody>
                    <a:bodyPr/>
                    <a:lstStyle/>
                    <a:p>
                      <a:r>
                        <a:rPr lang="en-IN" dirty="0">
                          <a:solidFill>
                            <a:srgbClr val="000000"/>
                          </a:solidFill>
                          <a:effectLst/>
                        </a:rPr>
                        <a:t>10</a:t>
                      </a:r>
                    </a:p>
                  </a:txBody>
                  <a:tcPr anchor="ctr"/>
                </a:tc>
                <a:tc>
                  <a:txBody>
                    <a:bodyPr/>
                    <a:lstStyle/>
                    <a:p>
                      <a:r>
                        <a:rPr lang="en-IN" dirty="0">
                          <a:solidFill>
                            <a:srgbClr val="000000"/>
                          </a:solidFill>
                          <a:effectLst/>
                        </a:rPr>
                        <a:t>Not null</a:t>
                      </a:r>
                    </a:p>
                  </a:txBody>
                  <a:tcPr anchor="ctr"/>
                </a:tc>
                <a:tc>
                  <a:txBody>
                    <a:bodyPr/>
                    <a:lstStyle/>
                    <a:p>
                      <a:r>
                        <a:rPr lang="en-IN" dirty="0">
                          <a:solidFill>
                            <a:srgbClr val="000000"/>
                          </a:solidFill>
                          <a:effectLst/>
                        </a:rPr>
                        <a:t>User email</a:t>
                      </a:r>
                    </a:p>
                  </a:txBody>
                  <a:tcPr anchor="ctr"/>
                </a:tc>
                <a:extLst>
                  <a:ext uri="{0D108BD9-81ED-4DB2-BD59-A6C34878D82A}">
                    <a16:rowId xmlns:a16="http://schemas.microsoft.com/office/drawing/2014/main" val="2901666075"/>
                  </a:ext>
                </a:extLst>
              </a:tr>
              <a:tr h="513622">
                <a:tc>
                  <a:txBody>
                    <a:bodyPr/>
                    <a:lstStyle/>
                    <a:p>
                      <a:pPr algn="r"/>
                      <a:r>
                        <a:rPr lang="en-IN" dirty="0"/>
                        <a:t>5</a:t>
                      </a:r>
                    </a:p>
                  </a:txBody>
                  <a:tcPr>
                    <a:solidFill>
                      <a:schemeClr val="accent1"/>
                    </a:solidFill>
                  </a:tcPr>
                </a:tc>
                <a:tc>
                  <a:txBody>
                    <a:bodyPr/>
                    <a:lstStyle/>
                    <a:p>
                      <a:r>
                        <a:rPr lang="en-IN" dirty="0" err="1">
                          <a:solidFill>
                            <a:srgbClr val="000000"/>
                          </a:solidFill>
                          <a:effectLst/>
                        </a:rPr>
                        <a:t>msg</a:t>
                      </a:r>
                      <a:endParaRPr lang="en-IN" dirty="0">
                        <a:solidFill>
                          <a:srgbClr val="000000"/>
                        </a:solidFill>
                        <a:effectLst/>
                      </a:endParaRPr>
                    </a:p>
                  </a:txBody>
                  <a:tcPr anchor="ctr"/>
                </a:tc>
                <a:tc>
                  <a:txBody>
                    <a:bodyPr/>
                    <a:lstStyle/>
                    <a:p>
                      <a:pPr rtl="0"/>
                      <a:r>
                        <a:rPr lang="en-IN" dirty="0" err="1">
                          <a:solidFill>
                            <a:srgbClr val="000000"/>
                          </a:solidFill>
                          <a:effectLst/>
                        </a:rPr>
                        <a:t>Longtext</a:t>
                      </a:r>
                      <a:r>
                        <a:rPr lang="en-IN" dirty="0">
                          <a:solidFill>
                            <a:srgbClr val="000000"/>
                          </a:solidFill>
                          <a:effectLst/>
                        </a:rPr>
                        <a:t> </a:t>
                      </a:r>
                    </a:p>
                  </a:txBody>
                  <a:tcPr anchor="ctr"/>
                </a:tc>
                <a:tc>
                  <a:txBody>
                    <a:bodyPr/>
                    <a:lstStyle/>
                    <a:p>
                      <a:r>
                        <a:rPr lang="en-IN" dirty="0">
                          <a:solidFill>
                            <a:srgbClr val="000000"/>
                          </a:solidFill>
                          <a:effectLst/>
                        </a:rPr>
                        <a:t>-</a:t>
                      </a:r>
                    </a:p>
                  </a:txBody>
                  <a:tcPr anchor="ctr"/>
                </a:tc>
                <a:tc>
                  <a:txBody>
                    <a:bodyPr/>
                    <a:lstStyle/>
                    <a:p>
                      <a:r>
                        <a:rPr kumimoji="0" lang="en-IN" sz="1800" b="0" i="0" u="none" strike="noStrike" kern="1200" cap="none" spc="0" normalizeH="0" baseline="0" noProof="0">
                          <a:ln>
                            <a:noFill/>
                          </a:ln>
                          <a:solidFill>
                            <a:srgbClr val="000000"/>
                          </a:solidFill>
                          <a:effectLst/>
                          <a:uLnTx/>
                          <a:uFillTx/>
                          <a:latin typeface="Trebuchet MS" panose="020B0603020202020204"/>
                          <a:ea typeface="+mn-ea"/>
                          <a:cs typeface="+mn-cs"/>
                        </a:rPr>
                        <a:t>Not null</a:t>
                      </a:r>
                      <a:endParaRPr lang="en-IN" dirty="0">
                        <a:solidFill>
                          <a:srgbClr val="000000"/>
                        </a:solidFill>
                        <a:effectLst/>
                      </a:endParaRPr>
                    </a:p>
                  </a:txBody>
                  <a:tcPr anchor="ctr"/>
                </a:tc>
                <a:tc>
                  <a:txBody>
                    <a:bodyPr/>
                    <a:lstStyle/>
                    <a:p>
                      <a:r>
                        <a:rPr lang="en-IN" dirty="0">
                          <a:solidFill>
                            <a:srgbClr val="000000"/>
                          </a:solidFill>
                          <a:effectLst/>
                        </a:rPr>
                        <a:t>Message </a:t>
                      </a:r>
                    </a:p>
                  </a:txBody>
                  <a:tcPr anchor="ctr"/>
                </a:tc>
                <a:extLst>
                  <a:ext uri="{0D108BD9-81ED-4DB2-BD59-A6C34878D82A}">
                    <a16:rowId xmlns:a16="http://schemas.microsoft.com/office/drawing/2014/main" val="2279341836"/>
                  </a:ext>
                </a:extLst>
              </a:tr>
              <a:tr h="690672">
                <a:tc>
                  <a:txBody>
                    <a:bodyPr/>
                    <a:lstStyle/>
                    <a:p>
                      <a:pPr algn="r"/>
                      <a:r>
                        <a:rPr lang="en-IN" dirty="0"/>
                        <a:t>6</a:t>
                      </a:r>
                    </a:p>
                  </a:txBody>
                  <a:tcPr>
                    <a:solidFill>
                      <a:schemeClr val="accent1"/>
                    </a:solidFill>
                  </a:tcPr>
                </a:tc>
                <a:tc>
                  <a:txBody>
                    <a:bodyPr/>
                    <a:lstStyle/>
                    <a:p>
                      <a:r>
                        <a:rPr lang="en-IN">
                          <a:solidFill>
                            <a:srgbClr val="000000"/>
                          </a:solidFill>
                          <a:effectLst/>
                        </a:rPr>
                        <a:t>timestamp</a:t>
                      </a:r>
                    </a:p>
                  </a:txBody>
                  <a:tcPr anchor="ctr"/>
                </a:tc>
                <a:tc>
                  <a:txBody>
                    <a:bodyPr/>
                    <a:lstStyle/>
                    <a:p>
                      <a:pPr rtl="0"/>
                      <a:r>
                        <a:rPr lang="en-IN" dirty="0">
                          <a:solidFill>
                            <a:srgbClr val="000000"/>
                          </a:solidFill>
                          <a:effectLst/>
                        </a:rPr>
                        <a:t>Datetime </a:t>
                      </a:r>
                    </a:p>
                  </a:txBody>
                  <a:tcPr anchor="ctr"/>
                </a:tc>
                <a:tc>
                  <a:txBody>
                    <a:bodyPr/>
                    <a:lstStyle/>
                    <a:p>
                      <a:r>
                        <a:rPr lang="en-IN" dirty="0">
                          <a:solidFill>
                            <a:srgbClr val="000000"/>
                          </a:solidFill>
                          <a:effectLst/>
                        </a:rPr>
                        <a:t>6</a:t>
                      </a:r>
                    </a:p>
                  </a:txBody>
                  <a:tcPr anchor="ctr"/>
                </a:tc>
                <a:tc>
                  <a:txBody>
                    <a:bodyPr/>
                    <a:lstStyle/>
                    <a:p>
                      <a:r>
                        <a:rPr kumimoji="0" lang="en-IN" sz="1800" b="0" i="0" u="none" strike="noStrike" kern="1200" cap="none" spc="0" normalizeH="0" baseline="0" noProof="0" dirty="0">
                          <a:ln>
                            <a:noFill/>
                          </a:ln>
                          <a:solidFill>
                            <a:srgbClr val="000000"/>
                          </a:solidFill>
                          <a:effectLst/>
                          <a:uLnTx/>
                          <a:uFillTx/>
                          <a:latin typeface="Trebuchet MS" panose="020B0603020202020204"/>
                          <a:ea typeface="+mn-ea"/>
                          <a:cs typeface="+mn-cs"/>
                        </a:rPr>
                        <a:t>Not null</a:t>
                      </a:r>
                      <a:endParaRPr lang="en-IN" dirty="0">
                        <a:solidFill>
                          <a:srgbClr val="000000"/>
                        </a:solidFill>
                        <a:effectLst/>
                      </a:endParaRPr>
                    </a:p>
                  </a:txBody>
                  <a:tcPr anchor="ctr"/>
                </a:tc>
                <a:tc>
                  <a:txBody>
                    <a:bodyPr/>
                    <a:lstStyle/>
                    <a:p>
                      <a:r>
                        <a:rPr lang="en-IN" dirty="0">
                          <a:solidFill>
                            <a:srgbClr val="000000"/>
                          </a:solidFill>
                          <a:effectLst/>
                        </a:rPr>
                        <a:t>Added time</a:t>
                      </a:r>
                    </a:p>
                  </a:txBody>
                  <a:tcPr anchor="ctr"/>
                </a:tc>
                <a:extLst>
                  <a:ext uri="{0D108BD9-81ED-4DB2-BD59-A6C34878D82A}">
                    <a16:rowId xmlns:a16="http://schemas.microsoft.com/office/drawing/2014/main" val="676382116"/>
                  </a:ext>
                </a:extLst>
              </a:tr>
            </a:tbl>
          </a:graphicData>
        </a:graphic>
      </p:graphicFrame>
      <p:sp>
        <p:nvSpPr>
          <p:cNvPr id="5" name="TextBox 4">
            <a:extLst>
              <a:ext uri="{FF2B5EF4-FFF2-40B4-BE49-F238E27FC236}">
                <a16:creationId xmlns:a16="http://schemas.microsoft.com/office/drawing/2014/main" id="{28B2F8AF-97D6-4D7F-A26F-A8A85D2F3D96}"/>
              </a:ext>
            </a:extLst>
          </p:cNvPr>
          <p:cNvSpPr txBox="1"/>
          <p:nvPr/>
        </p:nvSpPr>
        <p:spPr>
          <a:xfrm>
            <a:off x="783353" y="649357"/>
            <a:ext cx="8559430" cy="954107"/>
          </a:xfrm>
          <a:prstGeom prst="rect">
            <a:avLst/>
          </a:prstGeom>
          <a:noFill/>
        </p:spPr>
        <p:txBody>
          <a:bodyPr wrap="square" rtlCol="0">
            <a:spAutoFit/>
          </a:bodyPr>
          <a:lstStyle/>
          <a:p>
            <a:r>
              <a:rPr lang="en-US" sz="1400" dirty="0"/>
              <a:t>Table name: contact </a:t>
            </a:r>
          </a:p>
          <a:p>
            <a:r>
              <a:rPr lang="en-US" sz="1400" dirty="0"/>
              <a:t>Description:  this is contact us table .it’s a use to store the contact us details</a:t>
            </a:r>
          </a:p>
          <a:p>
            <a:r>
              <a:rPr lang="en-US" sz="1400" dirty="0"/>
              <a:t>Primary key: </a:t>
            </a:r>
            <a:r>
              <a:rPr lang="en-US" sz="1400" dirty="0" err="1"/>
              <a:t>cid</a:t>
            </a:r>
            <a:endParaRPr lang="en-US" sz="1400" dirty="0"/>
          </a:p>
          <a:p>
            <a:r>
              <a:rPr lang="en-US" sz="1400" dirty="0"/>
              <a:t>Foreign key :</a:t>
            </a:r>
            <a:endParaRPr lang="en-IN" sz="1400" dirty="0"/>
          </a:p>
        </p:txBody>
      </p:sp>
    </p:spTree>
    <p:extLst>
      <p:ext uri="{BB962C8B-B14F-4D97-AF65-F5344CB8AC3E}">
        <p14:creationId xmlns:p14="http://schemas.microsoft.com/office/powerpoint/2010/main" val="1803219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68E5-F40A-406F-9CE7-BBB080E9DD01}"/>
              </a:ext>
            </a:extLst>
          </p:cNvPr>
          <p:cNvSpPr>
            <a:spLocks noGrp="1"/>
          </p:cNvSpPr>
          <p:nvPr>
            <p:ph type="title"/>
          </p:nvPr>
        </p:nvSpPr>
        <p:spPr>
          <a:xfrm>
            <a:off x="2638657" y="92766"/>
            <a:ext cx="4848822" cy="556591"/>
          </a:xfrm>
        </p:spPr>
        <p:txBody>
          <a:bodyPr>
            <a:normAutofit fontScale="90000"/>
          </a:bodyPr>
          <a:lstStyle/>
          <a:p>
            <a:r>
              <a:rPr lang="en-IN" sz="4000" b="1" u="sng" dirty="0"/>
              <a:t>DATA DICTIONARY</a:t>
            </a:r>
          </a:p>
        </p:txBody>
      </p:sp>
      <p:graphicFrame>
        <p:nvGraphicFramePr>
          <p:cNvPr id="4" name="Table 4">
            <a:extLst>
              <a:ext uri="{FF2B5EF4-FFF2-40B4-BE49-F238E27FC236}">
                <a16:creationId xmlns:a16="http://schemas.microsoft.com/office/drawing/2014/main" id="{3C037D34-8183-42D1-BF80-BC310752F95E}"/>
              </a:ext>
            </a:extLst>
          </p:cNvPr>
          <p:cNvGraphicFramePr>
            <a:graphicFrameLocks noGrp="1"/>
          </p:cNvGraphicFramePr>
          <p:nvPr>
            <p:extLst>
              <p:ext uri="{D42A27DB-BD31-4B8C-83A1-F6EECF244321}">
                <p14:modId xmlns:p14="http://schemas.microsoft.com/office/powerpoint/2010/main" val="2240066247"/>
              </p:ext>
            </p:extLst>
          </p:nvPr>
        </p:nvGraphicFramePr>
        <p:xfrm>
          <a:off x="515000" y="1997359"/>
          <a:ext cx="8994761" cy="3517178"/>
        </p:xfrm>
        <a:graphic>
          <a:graphicData uri="http://schemas.openxmlformats.org/drawingml/2006/table">
            <a:tbl>
              <a:tblPr firstRow="1" bandRow="1">
                <a:tableStyleId>{5C22544A-7EE6-4342-B048-85BDC9FD1C3A}</a:tableStyleId>
              </a:tblPr>
              <a:tblGrid>
                <a:gridCol w="1009435">
                  <a:extLst>
                    <a:ext uri="{9D8B030D-6E8A-4147-A177-3AD203B41FA5}">
                      <a16:colId xmlns:a16="http://schemas.microsoft.com/office/drawing/2014/main" val="540381746"/>
                    </a:ext>
                  </a:extLst>
                </a:gridCol>
                <a:gridCol w="1558196">
                  <a:extLst>
                    <a:ext uri="{9D8B030D-6E8A-4147-A177-3AD203B41FA5}">
                      <a16:colId xmlns:a16="http://schemas.microsoft.com/office/drawing/2014/main" val="1685149049"/>
                    </a:ext>
                  </a:extLst>
                </a:gridCol>
                <a:gridCol w="1454647">
                  <a:extLst>
                    <a:ext uri="{9D8B030D-6E8A-4147-A177-3AD203B41FA5}">
                      <a16:colId xmlns:a16="http://schemas.microsoft.com/office/drawing/2014/main" val="670987899"/>
                    </a:ext>
                  </a:extLst>
                </a:gridCol>
                <a:gridCol w="1125840">
                  <a:extLst>
                    <a:ext uri="{9D8B030D-6E8A-4147-A177-3AD203B41FA5}">
                      <a16:colId xmlns:a16="http://schemas.microsoft.com/office/drawing/2014/main" val="1931311018"/>
                    </a:ext>
                  </a:extLst>
                </a:gridCol>
                <a:gridCol w="1704399">
                  <a:extLst>
                    <a:ext uri="{9D8B030D-6E8A-4147-A177-3AD203B41FA5}">
                      <a16:colId xmlns:a16="http://schemas.microsoft.com/office/drawing/2014/main" val="1182111875"/>
                    </a:ext>
                  </a:extLst>
                </a:gridCol>
                <a:gridCol w="2142244">
                  <a:extLst>
                    <a:ext uri="{9D8B030D-6E8A-4147-A177-3AD203B41FA5}">
                      <a16:colId xmlns:a16="http://schemas.microsoft.com/office/drawing/2014/main" val="3204605790"/>
                    </a:ext>
                  </a:extLst>
                </a:gridCol>
              </a:tblGrid>
              <a:tr h="745259">
                <a:tc>
                  <a:txBody>
                    <a:bodyPr/>
                    <a:lstStyle/>
                    <a:p>
                      <a:pPr algn="ctr"/>
                      <a:r>
                        <a:rPr lang="en-IN" dirty="0"/>
                        <a:t>SR.NO</a:t>
                      </a:r>
                    </a:p>
                  </a:txBody>
                  <a:tcPr/>
                </a:tc>
                <a:tc>
                  <a:txBody>
                    <a:bodyPr/>
                    <a:lstStyle/>
                    <a:p>
                      <a:pPr algn="ctr"/>
                      <a:r>
                        <a:rPr lang="en-IN" dirty="0"/>
                        <a:t>Field Type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dirty="0"/>
                        <a:t> Data Type</a:t>
                      </a:r>
                    </a:p>
                    <a:p>
                      <a:pPr algn="ctr"/>
                      <a:endParaRPr lang="en-IN" dirty="0"/>
                    </a:p>
                  </a:txBody>
                  <a:tcPr/>
                </a:tc>
                <a:tc>
                  <a:txBody>
                    <a:bodyPr/>
                    <a:lstStyle/>
                    <a:p>
                      <a:pPr algn="ctr"/>
                      <a:r>
                        <a:rPr lang="en-IN" dirty="0"/>
                        <a:t>Size</a:t>
                      </a:r>
                    </a:p>
                  </a:txBody>
                  <a:tcPr/>
                </a:tc>
                <a:tc>
                  <a:txBody>
                    <a:bodyPr/>
                    <a:lstStyle/>
                    <a:p>
                      <a:pPr algn="ctr"/>
                      <a:r>
                        <a:rPr lang="en-IN" dirty="0"/>
                        <a:t>Constraints</a:t>
                      </a:r>
                    </a:p>
                  </a:txBody>
                  <a:tcPr/>
                </a:tc>
                <a:tc>
                  <a:txBody>
                    <a:bodyPr/>
                    <a:lstStyle/>
                    <a:p>
                      <a:pPr algn="ctr"/>
                      <a:r>
                        <a:rPr lang="en-IN" dirty="0"/>
                        <a:t> Description</a:t>
                      </a:r>
                    </a:p>
                  </a:txBody>
                  <a:tcPr/>
                </a:tc>
                <a:extLst>
                  <a:ext uri="{0D108BD9-81ED-4DB2-BD59-A6C34878D82A}">
                    <a16:rowId xmlns:a16="http://schemas.microsoft.com/office/drawing/2014/main" val="2334267949"/>
                  </a:ext>
                </a:extLst>
              </a:tr>
              <a:tr h="506665">
                <a:tc>
                  <a:txBody>
                    <a:bodyPr/>
                    <a:lstStyle/>
                    <a:p>
                      <a:pPr algn="r"/>
                      <a:r>
                        <a:rPr lang="en-IN" dirty="0"/>
                        <a:t>2</a:t>
                      </a:r>
                    </a:p>
                  </a:txBody>
                  <a:tcPr>
                    <a:solidFill>
                      <a:schemeClr val="accent1"/>
                    </a:solidFill>
                  </a:tcPr>
                </a:tc>
                <a:tc>
                  <a:txBody>
                    <a:bodyPr/>
                    <a:lstStyle/>
                    <a:p>
                      <a:r>
                        <a:rPr lang="en-IN" dirty="0">
                          <a:solidFill>
                            <a:srgbClr val="000000"/>
                          </a:solidFill>
                          <a:effectLst/>
                        </a:rPr>
                        <a:t>id</a:t>
                      </a:r>
                    </a:p>
                  </a:txBody>
                  <a:tcPr anchor="ctr"/>
                </a:tc>
                <a:tc>
                  <a:txBody>
                    <a:bodyPr/>
                    <a:lstStyle/>
                    <a:p>
                      <a:pPr rtl="0"/>
                      <a:r>
                        <a:rPr lang="en-IN" dirty="0">
                          <a:solidFill>
                            <a:srgbClr val="000000"/>
                          </a:solidFill>
                          <a:effectLst/>
                        </a:rPr>
                        <a:t>Int </a:t>
                      </a:r>
                    </a:p>
                  </a:txBody>
                  <a:tcPr anchor="ctr"/>
                </a:tc>
                <a:tc>
                  <a:txBody>
                    <a:bodyPr/>
                    <a:lstStyle/>
                    <a:p>
                      <a:r>
                        <a:rPr lang="en-IN" dirty="0">
                          <a:solidFill>
                            <a:srgbClr val="000000"/>
                          </a:solidFill>
                          <a:effectLst/>
                        </a:rPr>
                        <a:t>11</a:t>
                      </a:r>
                    </a:p>
                  </a:txBody>
                  <a:tcPr anchor="ctr"/>
                </a:tc>
                <a:tc>
                  <a:txBody>
                    <a:bodyPr/>
                    <a:lstStyle/>
                    <a:p>
                      <a:r>
                        <a:rPr lang="en-IN" sz="1800" b="0" i="1" kern="1200" dirty="0">
                          <a:solidFill>
                            <a:schemeClr val="dk1"/>
                          </a:solidFill>
                          <a:effectLst/>
                          <a:latin typeface="+mn-lt"/>
                          <a:ea typeface="+mn-ea"/>
                          <a:cs typeface="+mn-cs"/>
                        </a:rPr>
                        <a:t>Primary key</a:t>
                      </a:r>
                      <a:endParaRPr lang="en-IN" dirty="0">
                        <a:solidFill>
                          <a:srgbClr val="000000"/>
                        </a:solidFill>
                        <a:effectLst/>
                      </a:endParaRPr>
                    </a:p>
                  </a:txBody>
                  <a:tcPr anchor="ctr"/>
                </a:tc>
                <a:tc>
                  <a:txBody>
                    <a:bodyPr/>
                    <a:lstStyle/>
                    <a:p>
                      <a:r>
                        <a:rPr lang="en-IN" dirty="0">
                          <a:solidFill>
                            <a:srgbClr val="000000"/>
                          </a:solidFill>
                          <a:effectLst/>
                        </a:rPr>
                        <a:t>Cart id</a:t>
                      </a:r>
                    </a:p>
                  </a:txBody>
                  <a:tcPr anchor="ctr"/>
                </a:tc>
                <a:extLst>
                  <a:ext uri="{0D108BD9-81ED-4DB2-BD59-A6C34878D82A}">
                    <a16:rowId xmlns:a16="http://schemas.microsoft.com/office/drawing/2014/main" val="459767686"/>
                  </a:ext>
                </a:extLst>
              </a:tr>
              <a:tr h="506665">
                <a:tc>
                  <a:txBody>
                    <a:bodyPr/>
                    <a:lstStyle/>
                    <a:p>
                      <a:pPr algn="r"/>
                      <a:r>
                        <a:rPr lang="en-IN" dirty="0"/>
                        <a:t>3</a:t>
                      </a:r>
                    </a:p>
                  </a:txBody>
                  <a:tcPr>
                    <a:solidFill>
                      <a:schemeClr val="accent1"/>
                    </a:solidFill>
                  </a:tcPr>
                </a:tc>
                <a:tc>
                  <a:txBody>
                    <a:bodyPr/>
                    <a:lstStyle/>
                    <a:p>
                      <a:r>
                        <a:rPr lang="en-IN">
                          <a:solidFill>
                            <a:srgbClr val="000000"/>
                          </a:solidFill>
                          <a:effectLst/>
                        </a:rPr>
                        <a:t>total_prise</a:t>
                      </a:r>
                    </a:p>
                  </a:txBody>
                  <a:tcPr anchor="ctr"/>
                </a:tc>
                <a:tc>
                  <a:txBody>
                    <a:bodyPr/>
                    <a:lstStyle/>
                    <a:p>
                      <a:pPr rtl="0"/>
                      <a:r>
                        <a:rPr lang="en-IN" dirty="0">
                          <a:solidFill>
                            <a:srgbClr val="000000"/>
                          </a:solidFill>
                          <a:effectLst/>
                        </a:rPr>
                        <a:t>Int</a:t>
                      </a:r>
                    </a:p>
                  </a:txBody>
                  <a:tcPr anchor="ctr"/>
                </a:tc>
                <a:tc>
                  <a:txBody>
                    <a:bodyPr/>
                    <a:lstStyle/>
                    <a:p>
                      <a:r>
                        <a:rPr lang="en-IN" dirty="0">
                          <a:solidFill>
                            <a:srgbClr val="000000"/>
                          </a:solidFill>
                          <a:effectLst/>
                        </a:rPr>
                        <a:t>11</a:t>
                      </a:r>
                    </a:p>
                  </a:txBody>
                  <a:tcPr anchor="ctr"/>
                </a:tc>
                <a:tc>
                  <a:txBody>
                    <a:bodyPr/>
                    <a:lstStyle/>
                    <a:p>
                      <a:r>
                        <a:rPr lang="en-IN" dirty="0">
                          <a:solidFill>
                            <a:srgbClr val="000000"/>
                          </a:solidFill>
                          <a:effectLst/>
                        </a:rPr>
                        <a:t>Not null</a:t>
                      </a:r>
                    </a:p>
                  </a:txBody>
                  <a:tcPr anchor="ctr"/>
                </a:tc>
                <a:tc>
                  <a:txBody>
                    <a:bodyPr/>
                    <a:lstStyle/>
                    <a:p>
                      <a:r>
                        <a:rPr lang="en-IN" dirty="0" err="1">
                          <a:solidFill>
                            <a:srgbClr val="000000"/>
                          </a:solidFill>
                          <a:effectLst/>
                        </a:rPr>
                        <a:t>Totel</a:t>
                      </a:r>
                      <a:r>
                        <a:rPr lang="en-IN" dirty="0">
                          <a:solidFill>
                            <a:srgbClr val="000000"/>
                          </a:solidFill>
                          <a:effectLst/>
                        </a:rPr>
                        <a:t> items price</a:t>
                      </a:r>
                    </a:p>
                  </a:txBody>
                  <a:tcPr anchor="ctr"/>
                </a:tc>
                <a:extLst>
                  <a:ext uri="{0D108BD9-81ED-4DB2-BD59-A6C34878D82A}">
                    <a16:rowId xmlns:a16="http://schemas.microsoft.com/office/drawing/2014/main" val="1335535285"/>
                  </a:ext>
                </a:extLst>
              </a:tr>
              <a:tr h="506665">
                <a:tc>
                  <a:txBody>
                    <a:bodyPr/>
                    <a:lstStyle/>
                    <a:p>
                      <a:pPr algn="r"/>
                      <a:r>
                        <a:rPr lang="en-IN" dirty="0"/>
                        <a:t>4</a:t>
                      </a:r>
                    </a:p>
                  </a:txBody>
                  <a:tcPr>
                    <a:solidFill>
                      <a:schemeClr val="accent1"/>
                    </a:solidFill>
                  </a:tcPr>
                </a:tc>
                <a:tc>
                  <a:txBody>
                    <a:bodyPr/>
                    <a:lstStyle/>
                    <a:p>
                      <a:r>
                        <a:rPr lang="en-IN">
                          <a:solidFill>
                            <a:srgbClr val="000000"/>
                          </a:solidFill>
                          <a:effectLst/>
                        </a:rPr>
                        <a:t>updated</a:t>
                      </a:r>
                    </a:p>
                  </a:txBody>
                  <a:tcPr anchor="ctr"/>
                </a:tc>
                <a:tc>
                  <a:txBody>
                    <a:bodyPr/>
                    <a:lstStyle/>
                    <a:p>
                      <a:pPr rtl="0"/>
                      <a:r>
                        <a:rPr lang="en-IN" dirty="0">
                          <a:solidFill>
                            <a:srgbClr val="000000"/>
                          </a:solidFill>
                          <a:effectLst/>
                        </a:rPr>
                        <a:t>Datetime</a:t>
                      </a:r>
                    </a:p>
                  </a:txBody>
                  <a:tcPr anchor="ctr"/>
                </a:tc>
                <a:tc>
                  <a:txBody>
                    <a:bodyPr/>
                    <a:lstStyle/>
                    <a:p>
                      <a:r>
                        <a:rPr lang="en-IN" dirty="0">
                          <a:solidFill>
                            <a:srgbClr val="000000"/>
                          </a:solidFill>
                          <a:effectLst/>
                        </a:rPr>
                        <a:t>6</a:t>
                      </a:r>
                    </a:p>
                  </a:txBody>
                  <a:tcPr anchor="ctr"/>
                </a:tc>
                <a:tc>
                  <a:txBody>
                    <a:bodyPr/>
                    <a:lstStyle/>
                    <a:p>
                      <a:r>
                        <a:rPr lang="en-IN" dirty="0">
                          <a:solidFill>
                            <a:srgbClr val="000000"/>
                          </a:solidFill>
                          <a:effectLst/>
                        </a:rPr>
                        <a:t>Not null</a:t>
                      </a:r>
                    </a:p>
                  </a:txBody>
                  <a:tcPr anchor="ctr"/>
                </a:tc>
                <a:tc>
                  <a:txBody>
                    <a:bodyPr/>
                    <a:lstStyle/>
                    <a:p>
                      <a:r>
                        <a:rPr lang="en-IN" dirty="0">
                          <a:solidFill>
                            <a:srgbClr val="000000"/>
                          </a:solidFill>
                          <a:effectLst/>
                        </a:rPr>
                        <a:t>Updated cart time</a:t>
                      </a:r>
                    </a:p>
                  </a:txBody>
                  <a:tcPr anchor="ctr"/>
                </a:tc>
                <a:extLst>
                  <a:ext uri="{0D108BD9-81ED-4DB2-BD59-A6C34878D82A}">
                    <a16:rowId xmlns:a16="http://schemas.microsoft.com/office/drawing/2014/main" val="2901666075"/>
                  </a:ext>
                </a:extLst>
              </a:tr>
              <a:tr h="506665">
                <a:tc>
                  <a:txBody>
                    <a:bodyPr/>
                    <a:lstStyle/>
                    <a:p>
                      <a:pPr algn="r"/>
                      <a:r>
                        <a:rPr lang="en-IN" dirty="0"/>
                        <a:t>5</a:t>
                      </a:r>
                    </a:p>
                  </a:txBody>
                  <a:tcPr>
                    <a:solidFill>
                      <a:schemeClr val="accent1"/>
                    </a:solidFill>
                  </a:tcPr>
                </a:tc>
                <a:tc>
                  <a:txBody>
                    <a:bodyPr/>
                    <a:lstStyle/>
                    <a:p>
                      <a:r>
                        <a:rPr lang="en-IN">
                          <a:solidFill>
                            <a:srgbClr val="000000"/>
                          </a:solidFill>
                          <a:effectLst/>
                        </a:rPr>
                        <a:t>timestamp</a:t>
                      </a:r>
                    </a:p>
                  </a:txBody>
                  <a:tcPr anchor="ctr"/>
                </a:tc>
                <a:tc>
                  <a:txBody>
                    <a:bodyPr/>
                    <a:lstStyle/>
                    <a:p>
                      <a:pPr rtl="0"/>
                      <a:r>
                        <a:rPr lang="en-IN" dirty="0">
                          <a:solidFill>
                            <a:srgbClr val="000000"/>
                          </a:solidFill>
                          <a:effectLst/>
                        </a:rPr>
                        <a:t>Datetime</a:t>
                      </a:r>
                    </a:p>
                  </a:txBody>
                  <a:tcPr anchor="ctr"/>
                </a:tc>
                <a:tc>
                  <a:txBody>
                    <a:bodyPr/>
                    <a:lstStyle/>
                    <a:p>
                      <a:r>
                        <a:rPr lang="en-IN" dirty="0">
                          <a:solidFill>
                            <a:srgbClr val="000000"/>
                          </a:solidFill>
                          <a:effectLst/>
                        </a:rPr>
                        <a:t>6</a:t>
                      </a:r>
                    </a:p>
                  </a:txBody>
                  <a:tcPr anchor="ctr"/>
                </a:tc>
                <a:tc>
                  <a:txBody>
                    <a:bodyPr/>
                    <a:lstStyle/>
                    <a:p>
                      <a:r>
                        <a:rPr lang="en-IN" dirty="0">
                          <a:solidFill>
                            <a:srgbClr val="000000"/>
                          </a:solidFill>
                          <a:effectLst/>
                        </a:rPr>
                        <a:t>Not null</a:t>
                      </a:r>
                    </a:p>
                  </a:txBody>
                  <a:tcPr anchor="ctr"/>
                </a:tc>
                <a:tc>
                  <a:txBody>
                    <a:bodyPr/>
                    <a:lstStyle/>
                    <a:p>
                      <a:r>
                        <a:rPr lang="en-IN" dirty="0">
                          <a:solidFill>
                            <a:srgbClr val="000000"/>
                          </a:solidFill>
                          <a:effectLst/>
                        </a:rPr>
                        <a:t>Added cart time</a:t>
                      </a:r>
                    </a:p>
                  </a:txBody>
                  <a:tcPr anchor="ctr"/>
                </a:tc>
                <a:extLst>
                  <a:ext uri="{0D108BD9-81ED-4DB2-BD59-A6C34878D82A}">
                    <a16:rowId xmlns:a16="http://schemas.microsoft.com/office/drawing/2014/main" val="2279341836"/>
                  </a:ext>
                </a:extLst>
              </a:tr>
              <a:tr h="745259">
                <a:tc>
                  <a:txBody>
                    <a:bodyPr/>
                    <a:lstStyle/>
                    <a:p>
                      <a:pPr algn="r"/>
                      <a:r>
                        <a:rPr lang="en-IN" dirty="0"/>
                        <a:t>6</a:t>
                      </a:r>
                    </a:p>
                  </a:txBody>
                  <a:tcPr>
                    <a:solidFill>
                      <a:schemeClr val="accent1"/>
                    </a:solidFill>
                  </a:tcPr>
                </a:tc>
                <a:tc>
                  <a:txBody>
                    <a:bodyPr/>
                    <a:lstStyle/>
                    <a:p>
                      <a:r>
                        <a:rPr lang="en-IN">
                          <a:solidFill>
                            <a:srgbClr val="000000"/>
                          </a:solidFill>
                          <a:effectLst/>
                        </a:rPr>
                        <a:t>active</a:t>
                      </a:r>
                    </a:p>
                  </a:txBody>
                  <a:tcPr anchor="ctr"/>
                </a:tc>
                <a:tc>
                  <a:txBody>
                    <a:bodyPr/>
                    <a:lstStyle/>
                    <a:p>
                      <a:pPr rtl="0"/>
                      <a:r>
                        <a:rPr lang="en-IN" dirty="0" err="1">
                          <a:solidFill>
                            <a:srgbClr val="000000"/>
                          </a:solidFill>
                          <a:effectLst/>
                        </a:rPr>
                        <a:t>Tinyint</a:t>
                      </a:r>
                      <a:endParaRPr lang="en-IN" dirty="0">
                        <a:solidFill>
                          <a:srgbClr val="000000"/>
                        </a:solidFill>
                        <a:effectLst/>
                      </a:endParaRPr>
                    </a:p>
                  </a:txBody>
                  <a:tcPr anchor="ctr"/>
                </a:tc>
                <a:tc>
                  <a:txBody>
                    <a:bodyPr/>
                    <a:lstStyle/>
                    <a:p>
                      <a:r>
                        <a:rPr lang="en-IN" dirty="0">
                          <a:solidFill>
                            <a:srgbClr val="000000"/>
                          </a:solidFill>
                          <a:effectLst/>
                        </a:rPr>
                        <a:t>1</a:t>
                      </a:r>
                    </a:p>
                  </a:txBody>
                  <a:tcPr anchor="ctr"/>
                </a:tc>
                <a:tc>
                  <a:txBody>
                    <a:bodyPr/>
                    <a:lstStyle/>
                    <a:p>
                      <a:r>
                        <a:rPr lang="en-IN" dirty="0">
                          <a:solidFill>
                            <a:srgbClr val="000000"/>
                          </a:solidFill>
                          <a:effectLst/>
                        </a:rPr>
                        <a:t>Not null</a:t>
                      </a:r>
                    </a:p>
                  </a:txBody>
                  <a:tcPr anchor="ctr"/>
                </a:tc>
                <a:tc>
                  <a:txBody>
                    <a:bodyPr/>
                    <a:lstStyle/>
                    <a:p>
                      <a:r>
                        <a:rPr lang="en-IN" dirty="0" err="1"/>
                        <a:t>Chek</a:t>
                      </a:r>
                      <a:r>
                        <a:rPr lang="en-IN" dirty="0"/>
                        <a:t> cart active or not</a:t>
                      </a:r>
                    </a:p>
                  </a:txBody>
                  <a:tcPr/>
                </a:tc>
                <a:extLst>
                  <a:ext uri="{0D108BD9-81ED-4DB2-BD59-A6C34878D82A}">
                    <a16:rowId xmlns:a16="http://schemas.microsoft.com/office/drawing/2014/main" val="676382116"/>
                  </a:ext>
                </a:extLst>
              </a:tr>
            </a:tbl>
          </a:graphicData>
        </a:graphic>
      </p:graphicFrame>
      <p:sp>
        <p:nvSpPr>
          <p:cNvPr id="5" name="TextBox 4">
            <a:extLst>
              <a:ext uri="{FF2B5EF4-FFF2-40B4-BE49-F238E27FC236}">
                <a16:creationId xmlns:a16="http://schemas.microsoft.com/office/drawing/2014/main" id="{28B2F8AF-97D6-4D7F-A26F-A8A85D2F3D96}"/>
              </a:ext>
            </a:extLst>
          </p:cNvPr>
          <p:cNvSpPr txBox="1"/>
          <p:nvPr/>
        </p:nvSpPr>
        <p:spPr>
          <a:xfrm>
            <a:off x="515000" y="866409"/>
            <a:ext cx="8559430" cy="954107"/>
          </a:xfrm>
          <a:prstGeom prst="rect">
            <a:avLst/>
          </a:prstGeom>
          <a:noFill/>
        </p:spPr>
        <p:txBody>
          <a:bodyPr wrap="square" rtlCol="0">
            <a:spAutoFit/>
          </a:bodyPr>
          <a:lstStyle/>
          <a:p>
            <a:r>
              <a:rPr lang="en-US" sz="1400" dirty="0"/>
              <a:t>Table name: cart</a:t>
            </a:r>
          </a:p>
          <a:p>
            <a:r>
              <a:rPr lang="en-US" sz="1400" dirty="0"/>
              <a:t>Description:  this is cart table .it’s a use to store total cart item price </a:t>
            </a:r>
          </a:p>
          <a:p>
            <a:r>
              <a:rPr lang="en-US" sz="1400" dirty="0"/>
              <a:t>Primary key: id</a:t>
            </a:r>
          </a:p>
          <a:p>
            <a:r>
              <a:rPr lang="en-US" sz="1400" dirty="0"/>
              <a:t>Foreign key :</a:t>
            </a:r>
            <a:endParaRPr lang="en-IN" sz="1400" dirty="0"/>
          </a:p>
        </p:txBody>
      </p:sp>
    </p:spTree>
    <p:extLst>
      <p:ext uri="{BB962C8B-B14F-4D97-AF65-F5344CB8AC3E}">
        <p14:creationId xmlns:p14="http://schemas.microsoft.com/office/powerpoint/2010/main" val="1952441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FCE48-442A-404D-9028-90209A971454}"/>
              </a:ext>
            </a:extLst>
          </p:cNvPr>
          <p:cNvSpPr>
            <a:spLocks noGrp="1"/>
          </p:cNvSpPr>
          <p:nvPr>
            <p:ph type="ctrTitle"/>
          </p:nvPr>
        </p:nvSpPr>
        <p:spPr>
          <a:xfrm>
            <a:off x="2226365" y="0"/>
            <a:ext cx="4450212" cy="689113"/>
          </a:xfrm>
        </p:spPr>
        <p:txBody>
          <a:bodyPr/>
          <a:lstStyle/>
          <a:p>
            <a:pPr algn="ctr"/>
            <a:r>
              <a:rPr lang="en-IN" sz="4000" u="sng" dirty="0"/>
              <a:t>E-R DIAGRAM</a:t>
            </a:r>
          </a:p>
        </p:txBody>
      </p:sp>
      <p:sp>
        <p:nvSpPr>
          <p:cNvPr id="11" name="Rectangle 10">
            <a:extLst>
              <a:ext uri="{FF2B5EF4-FFF2-40B4-BE49-F238E27FC236}">
                <a16:creationId xmlns:a16="http://schemas.microsoft.com/office/drawing/2014/main" id="{6CA13970-1BD2-4865-848E-CDC34BC2959C}"/>
              </a:ext>
            </a:extLst>
          </p:cNvPr>
          <p:cNvSpPr/>
          <p:nvPr/>
        </p:nvSpPr>
        <p:spPr>
          <a:xfrm>
            <a:off x="1205948" y="6100822"/>
            <a:ext cx="1457737" cy="437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lgn="ctr"/>
            <a:r>
              <a:rPr lang="en-IN" dirty="0" err="1">
                <a:ln w="0"/>
                <a:solidFill>
                  <a:schemeClr val="tx1"/>
                </a:solidFill>
                <a:effectLst>
                  <a:outerShdw blurRad="38100" dist="19050" dir="2700000" algn="tl" rotWithShape="0">
                    <a:schemeClr val="dk1">
                      <a:alpha val="40000"/>
                    </a:schemeClr>
                  </a:outerShdw>
                </a:effectLst>
              </a:rPr>
              <a:t>Auth_user</a:t>
            </a:r>
            <a:endParaRPr lang="en-IN" dirty="0">
              <a:ln w="0"/>
              <a:solidFill>
                <a:schemeClr val="tx1"/>
              </a:solidFill>
              <a:effectLst>
                <a:outerShdw blurRad="38100" dist="19050" dir="2700000" algn="tl" rotWithShape="0">
                  <a:schemeClr val="dk1">
                    <a:alpha val="40000"/>
                  </a:schemeClr>
                </a:outerShdw>
              </a:effectLst>
            </a:endParaRPr>
          </a:p>
        </p:txBody>
      </p:sp>
      <p:sp>
        <p:nvSpPr>
          <p:cNvPr id="51" name="Rectangle 50">
            <a:extLst>
              <a:ext uri="{FF2B5EF4-FFF2-40B4-BE49-F238E27FC236}">
                <a16:creationId xmlns:a16="http://schemas.microsoft.com/office/drawing/2014/main" id="{D50E824F-E088-4D34-A970-B354CD893479}"/>
              </a:ext>
            </a:extLst>
          </p:cNvPr>
          <p:cNvSpPr/>
          <p:nvPr/>
        </p:nvSpPr>
        <p:spPr>
          <a:xfrm>
            <a:off x="3722602" y="4427806"/>
            <a:ext cx="1457737" cy="437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lgn="ctr"/>
            <a:r>
              <a:rPr lang="en-IN" dirty="0">
                <a:ln w="0"/>
                <a:solidFill>
                  <a:schemeClr val="tx1"/>
                </a:solidFill>
                <a:effectLst>
                  <a:outerShdw blurRad="38100" dist="19050" dir="2700000" algn="tl" rotWithShape="0">
                    <a:schemeClr val="dk1">
                      <a:alpha val="40000"/>
                    </a:schemeClr>
                  </a:outerShdw>
                </a:effectLst>
              </a:rPr>
              <a:t>Carts</a:t>
            </a:r>
          </a:p>
        </p:txBody>
      </p:sp>
      <p:sp>
        <p:nvSpPr>
          <p:cNvPr id="53" name="Rectangle 52">
            <a:extLst>
              <a:ext uri="{FF2B5EF4-FFF2-40B4-BE49-F238E27FC236}">
                <a16:creationId xmlns:a16="http://schemas.microsoft.com/office/drawing/2014/main" id="{15C3EF19-61D8-4406-9693-507ED57C7EF3}"/>
              </a:ext>
            </a:extLst>
          </p:cNvPr>
          <p:cNvSpPr/>
          <p:nvPr/>
        </p:nvSpPr>
        <p:spPr>
          <a:xfrm>
            <a:off x="7129668" y="6100823"/>
            <a:ext cx="1457737" cy="437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lgn="ctr"/>
            <a:r>
              <a:rPr lang="en-IN" dirty="0">
                <a:ln w="0"/>
                <a:solidFill>
                  <a:schemeClr val="tx1"/>
                </a:solidFill>
                <a:effectLst>
                  <a:outerShdw blurRad="38100" dist="19050" dir="2700000" algn="tl" rotWithShape="0">
                    <a:schemeClr val="dk1">
                      <a:alpha val="40000"/>
                    </a:schemeClr>
                  </a:outerShdw>
                </a:effectLst>
              </a:rPr>
              <a:t>orders</a:t>
            </a:r>
          </a:p>
        </p:txBody>
      </p:sp>
      <p:sp>
        <p:nvSpPr>
          <p:cNvPr id="55" name="Rectangle 54">
            <a:extLst>
              <a:ext uri="{FF2B5EF4-FFF2-40B4-BE49-F238E27FC236}">
                <a16:creationId xmlns:a16="http://schemas.microsoft.com/office/drawing/2014/main" id="{C8E30DC8-E9F5-46A7-9DCB-B4335ABBE2AC}"/>
              </a:ext>
            </a:extLst>
          </p:cNvPr>
          <p:cNvSpPr/>
          <p:nvPr/>
        </p:nvSpPr>
        <p:spPr>
          <a:xfrm>
            <a:off x="1205948" y="2521151"/>
            <a:ext cx="1457737" cy="437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lgn="ctr"/>
            <a:r>
              <a:rPr lang="en-IN" dirty="0">
                <a:ln w="0"/>
                <a:solidFill>
                  <a:schemeClr val="tx1"/>
                </a:solidFill>
                <a:effectLst>
                  <a:outerShdw blurRad="38100" dist="19050" dir="2700000" algn="tl" rotWithShape="0">
                    <a:schemeClr val="dk1">
                      <a:alpha val="40000"/>
                    </a:schemeClr>
                  </a:outerShdw>
                </a:effectLst>
              </a:rPr>
              <a:t>products</a:t>
            </a:r>
          </a:p>
        </p:txBody>
      </p:sp>
      <p:sp>
        <p:nvSpPr>
          <p:cNvPr id="57" name="Rectangle 56">
            <a:extLst>
              <a:ext uri="{FF2B5EF4-FFF2-40B4-BE49-F238E27FC236}">
                <a16:creationId xmlns:a16="http://schemas.microsoft.com/office/drawing/2014/main" id="{4657FD2A-9AB9-4713-9876-4C2F76BDA942}"/>
              </a:ext>
            </a:extLst>
          </p:cNvPr>
          <p:cNvSpPr/>
          <p:nvPr/>
        </p:nvSpPr>
        <p:spPr>
          <a:xfrm>
            <a:off x="7129668" y="2536194"/>
            <a:ext cx="1457737" cy="437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r>
              <a:rPr lang="en-IN" dirty="0" err="1">
                <a:ln w="0"/>
                <a:solidFill>
                  <a:schemeClr val="tx1"/>
                </a:solidFill>
                <a:effectLst>
                  <a:outerShdw blurRad="38100" dist="19050" dir="2700000" algn="tl" rotWithShape="0">
                    <a:schemeClr val="dk1">
                      <a:alpha val="40000"/>
                    </a:schemeClr>
                  </a:outerShdw>
                </a:effectLst>
              </a:rPr>
              <a:t>Cart_items</a:t>
            </a:r>
            <a:endParaRPr lang="en-IN" dirty="0">
              <a:ln w="0"/>
              <a:solidFill>
                <a:schemeClr val="tx1"/>
              </a:solidFill>
              <a:effectLst>
                <a:outerShdw blurRad="38100" dist="19050" dir="2700000" algn="tl" rotWithShape="0">
                  <a:schemeClr val="dk1">
                    <a:alpha val="40000"/>
                  </a:schemeClr>
                </a:outerShdw>
              </a:effectLst>
            </a:endParaRPr>
          </a:p>
        </p:txBody>
      </p:sp>
      <p:cxnSp>
        <p:nvCxnSpPr>
          <p:cNvPr id="59" name="Straight Connector 58">
            <a:extLst>
              <a:ext uri="{FF2B5EF4-FFF2-40B4-BE49-F238E27FC236}">
                <a16:creationId xmlns:a16="http://schemas.microsoft.com/office/drawing/2014/main" id="{8B95A12A-F77C-4D2F-B380-E38343354A13}"/>
              </a:ext>
            </a:extLst>
          </p:cNvPr>
          <p:cNvCxnSpPr/>
          <p:nvPr/>
        </p:nvCxnSpPr>
        <p:spPr>
          <a:xfrm flipH="1">
            <a:off x="5180339" y="2973379"/>
            <a:ext cx="1949329" cy="1454427"/>
          </a:xfrm>
          <a:prstGeom prst="line">
            <a:avLst/>
          </a:prstGeom>
        </p:spPr>
        <p:style>
          <a:lnRef idx="1">
            <a:schemeClr val="dk1"/>
          </a:lnRef>
          <a:fillRef idx="0">
            <a:schemeClr val="dk1"/>
          </a:fillRef>
          <a:effectRef idx="0">
            <a:schemeClr val="dk1"/>
          </a:effectRef>
          <a:fontRef idx="minor">
            <a:schemeClr val="tx1"/>
          </a:fontRef>
        </p:style>
      </p:cxnSp>
      <p:sp>
        <p:nvSpPr>
          <p:cNvPr id="60" name="Flowchart: Decision 59">
            <a:extLst>
              <a:ext uri="{FF2B5EF4-FFF2-40B4-BE49-F238E27FC236}">
                <a16:creationId xmlns:a16="http://schemas.microsoft.com/office/drawing/2014/main" id="{485A4F6A-9468-4427-B902-185174A719C2}"/>
              </a:ext>
            </a:extLst>
          </p:cNvPr>
          <p:cNvSpPr/>
          <p:nvPr/>
        </p:nvSpPr>
        <p:spPr>
          <a:xfrm rot="19418446">
            <a:off x="5426134" y="3356035"/>
            <a:ext cx="1457737" cy="68911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has</a:t>
            </a:r>
          </a:p>
        </p:txBody>
      </p:sp>
      <p:sp>
        <p:nvSpPr>
          <p:cNvPr id="61" name="TextBox 60">
            <a:extLst>
              <a:ext uri="{FF2B5EF4-FFF2-40B4-BE49-F238E27FC236}">
                <a16:creationId xmlns:a16="http://schemas.microsoft.com/office/drawing/2014/main" id="{C015BEE7-EB86-4001-896F-A7DA82194432}"/>
              </a:ext>
            </a:extLst>
          </p:cNvPr>
          <p:cNvSpPr txBox="1"/>
          <p:nvPr/>
        </p:nvSpPr>
        <p:spPr>
          <a:xfrm>
            <a:off x="5027939" y="4075653"/>
            <a:ext cx="301431" cy="369332"/>
          </a:xfrm>
          <a:prstGeom prst="rect">
            <a:avLst/>
          </a:prstGeom>
          <a:noFill/>
        </p:spPr>
        <p:txBody>
          <a:bodyPr wrap="square" rtlCol="0">
            <a:spAutoFit/>
          </a:bodyPr>
          <a:lstStyle/>
          <a:p>
            <a:r>
              <a:rPr lang="en-IN" dirty="0"/>
              <a:t>1</a:t>
            </a:r>
          </a:p>
        </p:txBody>
      </p:sp>
      <p:sp>
        <p:nvSpPr>
          <p:cNvPr id="63" name="TextBox 62">
            <a:extLst>
              <a:ext uri="{FF2B5EF4-FFF2-40B4-BE49-F238E27FC236}">
                <a16:creationId xmlns:a16="http://schemas.microsoft.com/office/drawing/2014/main" id="{F54DF3CB-7ECE-418B-8B00-5EEB7857C551}"/>
              </a:ext>
            </a:extLst>
          </p:cNvPr>
          <p:cNvSpPr txBox="1"/>
          <p:nvPr/>
        </p:nvSpPr>
        <p:spPr>
          <a:xfrm>
            <a:off x="6857368" y="2747372"/>
            <a:ext cx="301431" cy="369332"/>
          </a:xfrm>
          <a:prstGeom prst="rect">
            <a:avLst/>
          </a:prstGeom>
          <a:noFill/>
        </p:spPr>
        <p:txBody>
          <a:bodyPr wrap="square" rtlCol="0">
            <a:spAutoFit/>
          </a:bodyPr>
          <a:lstStyle/>
          <a:p>
            <a:r>
              <a:rPr lang="en-IN" dirty="0"/>
              <a:t>m</a:t>
            </a:r>
          </a:p>
        </p:txBody>
      </p:sp>
      <p:cxnSp>
        <p:nvCxnSpPr>
          <p:cNvPr id="67" name="Straight Connector 66">
            <a:extLst>
              <a:ext uri="{FF2B5EF4-FFF2-40B4-BE49-F238E27FC236}">
                <a16:creationId xmlns:a16="http://schemas.microsoft.com/office/drawing/2014/main" id="{0713BB13-C7A8-42B6-84D0-22CD40D642BF}"/>
              </a:ext>
            </a:extLst>
          </p:cNvPr>
          <p:cNvCxnSpPr>
            <a:stCxn id="55" idx="3"/>
          </p:cNvCxnSpPr>
          <p:nvPr/>
        </p:nvCxnSpPr>
        <p:spPr>
          <a:xfrm>
            <a:off x="2663685" y="2739744"/>
            <a:ext cx="4465983" cy="15042"/>
          </a:xfrm>
          <a:prstGeom prst="line">
            <a:avLst/>
          </a:prstGeom>
        </p:spPr>
        <p:style>
          <a:lnRef idx="1">
            <a:schemeClr val="dk1"/>
          </a:lnRef>
          <a:fillRef idx="0">
            <a:schemeClr val="dk1"/>
          </a:fillRef>
          <a:effectRef idx="0">
            <a:schemeClr val="dk1"/>
          </a:effectRef>
          <a:fontRef idx="minor">
            <a:schemeClr val="tx1"/>
          </a:fontRef>
        </p:style>
      </p:cxnSp>
      <p:sp>
        <p:nvSpPr>
          <p:cNvPr id="68" name="Flowchart: Decision 67">
            <a:extLst>
              <a:ext uri="{FF2B5EF4-FFF2-40B4-BE49-F238E27FC236}">
                <a16:creationId xmlns:a16="http://schemas.microsoft.com/office/drawing/2014/main" id="{B1B78740-0EE0-40B9-B94A-1AE1D9E41C6A}"/>
              </a:ext>
            </a:extLst>
          </p:cNvPr>
          <p:cNvSpPr/>
          <p:nvPr/>
        </p:nvSpPr>
        <p:spPr>
          <a:xfrm>
            <a:off x="3996535" y="2507748"/>
            <a:ext cx="1457737" cy="53159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Add in</a:t>
            </a:r>
          </a:p>
        </p:txBody>
      </p:sp>
      <p:sp>
        <p:nvSpPr>
          <p:cNvPr id="70" name="TextBox 69">
            <a:extLst>
              <a:ext uri="{FF2B5EF4-FFF2-40B4-BE49-F238E27FC236}">
                <a16:creationId xmlns:a16="http://schemas.microsoft.com/office/drawing/2014/main" id="{A1E47617-C324-46CE-AAFF-6B5C0E1ECEA6}"/>
              </a:ext>
            </a:extLst>
          </p:cNvPr>
          <p:cNvSpPr txBox="1"/>
          <p:nvPr/>
        </p:nvSpPr>
        <p:spPr>
          <a:xfrm>
            <a:off x="2631184" y="2395400"/>
            <a:ext cx="301431" cy="369332"/>
          </a:xfrm>
          <a:prstGeom prst="rect">
            <a:avLst/>
          </a:prstGeom>
          <a:noFill/>
        </p:spPr>
        <p:txBody>
          <a:bodyPr wrap="square" rtlCol="0">
            <a:spAutoFit/>
          </a:bodyPr>
          <a:lstStyle/>
          <a:p>
            <a:r>
              <a:rPr lang="en-IN" dirty="0"/>
              <a:t>m</a:t>
            </a:r>
          </a:p>
        </p:txBody>
      </p:sp>
      <p:sp>
        <p:nvSpPr>
          <p:cNvPr id="72" name="TextBox 71">
            <a:extLst>
              <a:ext uri="{FF2B5EF4-FFF2-40B4-BE49-F238E27FC236}">
                <a16:creationId xmlns:a16="http://schemas.microsoft.com/office/drawing/2014/main" id="{5433C35F-C854-4A88-BB5E-E0BB0C1733D0}"/>
              </a:ext>
            </a:extLst>
          </p:cNvPr>
          <p:cNvSpPr txBox="1"/>
          <p:nvPr/>
        </p:nvSpPr>
        <p:spPr>
          <a:xfrm>
            <a:off x="6795526" y="2443293"/>
            <a:ext cx="267884" cy="376149"/>
          </a:xfrm>
          <a:prstGeom prst="rect">
            <a:avLst/>
          </a:prstGeom>
          <a:noFill/>
        </p:spPr>
        <p:txBody>
          <a:bodyPr wrap="square" rtlCol="0">
            <a:spAutoFit/>
          </a:bodyPr>
          <a:lstStyle/>
          <a:p>
            <a:r>
              <a:rPr lang="en-IN" dirty="0"/>
              <a:t>m</a:t>
            </a:r>
          </a:p>
        </p:txBody>
      </p:sp>
      <p:cxnSp>
        <p:nvCxnSpPr>
          <p:cNvPr id="74" name="Straight Connector 73">
            <a:extLst>
              <a:ext uri="{FF2B5EF4-FFF2-40B4-BE49-F238E27FC236}">
                <a16:creationId xmlns:a16="http://schemas.microsoft.com/office/drawing/2014/main" id="{CBCE4471-D41B-4D66-89B0-710EC836E5A5}"/>
              </a:ext>
            </a:extLst>
          </p:cNvPr>
          <p:cNvCxnSpPr/>
          <p:nvPr/>
        </p:nvCxnSpPr>
        <p:spPr>
          <a:xfrm>
            <a:off x="5213048" y="4864991"/>
            <a:ext cx="1945751" cy="1235831"/>
          </a:xfrm>
          <a:prstGeom prst="line">
            <a:avLst/>
          </a:prstGeom>
        </p:spPr>
        <p:style>
          <a:lnRef idx="1">
            <a:schemeClr val="dk1"/>
          </a:lnRef>
          <a:fillRef idx="0">
            <a:schemeClr val="dk1"/>
          </a:fillRef>
          <a:effectRef idx="0">
            <a:schemeClr val="dk1"/>
          </a:effectRef>
          <a:fontRef idx="minor">
            <a:schemeClr val="tx1"/>
          </a:fontRef>
        </p:style>
      </p:cxnSp>
      <p:sp>
        <p:nvSpPr>
          <p:cNvPr id="75" name="Flowchart: Decision 74">
            <a:extLst>
              <a:ext uri="{FF2B5EF4-FFF2-40B4-BE49-F238E27FC236}">
                <a16:creationId xmlns:a16="http://schemas.microsoft.com/office/drawing/2014/main" id="{FC59EF33-6C51-4477-BDF7-ECE0E3BE13D2}"/>
              </a:ext>
            </a:extLst>
          </p:cNvPr>
          <p:cNvSpPr/>
          <p:nvPr/>
        </p:nvSpPr>
        <p:spPr>
          <a:xfrm rot="1850887">
            <a:off x="5710245" y="5338850"/>
            <a:ext cx="1194798" cy="49033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has</a:t>
            </a:r>
          </a:p>
        </p:txBody>
      </p:sp>
      <p:sp>
        <p:nvSpPr>
          <p:cNvPr id="77" name="TextBox 76">
            <a:extLst>
              <a:ext uri="{FF2B5EF4-FFF2-40B4-BE49-F238E27FC236}">
                <a16:creationId xmlns:a16="http://schemas.microsoft.com/office/drawing/2014/main" id="{0AC8FF0B-3B14-4B15-8809-85B079BA921B}"/>
              </a:ext>
            </a:extLst>
          </p:cNvPr>
          <p:cNvSpPr txBox="1"/>
          <p:nvPr/>
        </p:nvSpPr>
        <p:spPr>
          <a:xfrm>
            <a:off x="5121336" y="4584987"/>
            <a:ext cx="301431" cy="369332"/>
          </a:xfrm>
          <a:prstGeom prst="rect">
            <a:avLst/>
          </a:prstGeom>
          <a:noFill/>
        </p:spPr>
        <p:txBody>
          <a:bodyPr wrap="square" rtlCol="0">
            <a:spAutoFit/>
          </a:bodyPr>
          <a:lstStyle/>
          <a:p>
            <a:r>
              <a:rPr lang="en-IN" dirty="0"/>
              <a:t>1</a:t>
            </a:r>
          </a:p>
        </p:txBody>
      </p:sp>
      <p:sp>
        <p:nvSpPr>
          <p:cNvPr id="79" name="TextBox 78">
            <a:extLst>
              <a:ext uri="{FF2B5EF4-FFF2-40B4-BE49-F238E27FC236}">
                <a16:creationId xmlns:a16="http://schemas.microsoft.com/office/drawing/2014/main" id="{AF4EE1B2-23CC-4166-92AA-F1AF6EB7BB68}"/>
              </a:ext>
            </a:extLst>
          </p:cNvPr>
          <p:cNvSpPr txBox="1"/>
          <p:nvPr/>
        </p:nvSpPr>
        <p:spPr>
          <a:xfrm>
            <a:off x="6982629" y="5788312"/>
            <a:ext cx="267884" cy="376149"/>
          </a:xfrm>
          <a:prstGeom prst="rect">
            <a:avLst/>
          </a:prstGeom>
          <a:noFill/>
        </p:spPr>
        <p:txBody>
          <a:bodyPr wrap="square" rtlCol="0">
            <a:spAutoFit/>
          </a:bodyPr>
          <a:lstStyle/>
          <a:p>
            <a:r>
              <a:rPr lang="en-IN" dirty="0"/>
              <a:t>m</a:t>
            </a:r>
          </a:p>
        </p:txBody>
      </p:sp>
      <p:cxnSp>
        <p:nvCxnSpPr>
          <p:cNvPr id="4" name="Straight Connector 3">
            <a:extLst>
              <a:ext uri="{FF2B5EF4-FFF2-40B4-BE49-F238E27FC236}">
                <a16:creationId xmlns:a16="http://schemas.microsoft.com/office/drawing/2014/main" id="{C8F3D046-D1A1-4086-B82E-BB84459AB302}"/>
              </a:ext>
            </a:extLst>
          </p:cNvPr>
          <p:cNvCxnSpPr>
            <a:cxnSpLocks/>
          </p:cNvCxnSpPr>
          <p:nvPr/>
        </p:nvCxnSpPr>
        <p:spPr>
          <a:xfrm>
            <a:off x="2663685" y="2940707"/>
            <a:ext cx="1058917" cy="1487099"/>
          </a:xfrm>
          <a:prstGeom prst="line">
            <a:avLst/>
          </a:prstGeom>
        </p:spPr>
        <p:style>
          <a:lnRef idx="1">
            <a:schemeClr val="dk1"/>
          </a:lnRef>
          <a:fillRef idx="0">
            <a:schemeClr val="dk1"/>
          </a:fillRef>
          <a:effectRef idx="0">
            <a:schemeClr val="dk1"/>
          </a:effectRef>
          <a:fontRef idx="minor">
            <a:schemeClr val="tx1"/>
          </a:fontRef>
        </p:style>
      </p:cxnSp>
      <p:sp>
        <p:nvSpPr>
          <p:cNvPr id="6" name="Diamond 5">
            <a:extLst>
              <a:ext uri="{FF2B5EF4-FFF2-40B4-BE49-F238E27FC236}">
                <a16:creationId xmlns:a16="http://schemas.microsoft.com/office/drawing/2014/main" id="{69E745BF-617B-4230-802F-947B8D208419}"/>
              </a:ext>
            </a:extLst>
          </p:cNvPr>
          <p:cNvSpPr/>
          <p:nvPr/>
        </p:nvSpPr>
        <p:spPr>
          <a:xfrm rot="3245102">
            <a:off x="2620473" y="3372408"/>
            <a:ext cx="1071108" cy="62463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has</a:t>
            </a:r>
          </a:p>
        </p:txBody>
      </p:sp>
      <p:sp>
        <p:nvSpPr>
          <p:cNvPr id="7" name="TextBox 6">
            <a:extLst>
              <a:ext uri="{FF2B5EF4-FFF2-40B4-BE49-F238E27FC236}">
                <a16:creationId xmlns:a16="http://schemas.microsoft.com/office/drawing/2014/main" id="{0827945A-E092-4B35-A5A9-8053A16F3157}"/>
              </a:ext>
            </a:extLst>
          </p:cNvPr>
          <p:cNvSpPr txBox="1"/>
          <p:nvPr/>
        </p:nvSpPr>
        <p:spPr>
          <a:xfrm>
            <a:off x="3620476" y="4153812"/>
            <a:ext cx="301431" cy="369332"/>
          </a:xfrm>
          <a:prstGeom prst="rect">
            <a:avLst/>
          </a:prstGeom>
          <a:noFill/>
        </p:spPr>
        <p:txBody>
          <a:bodyPr wrap="square" rtlCol="0">
            <a:spAutoFit/>
          </a:bodyPr>
          <a:lstStyle/>
          <a:p>
            <a:r>
              <a:rPr lang="en-IN" dirty="0"/>
              <a:t>1</a:t>
            </a:r>
          </a:p>
        </p:txBody>
      </p:sp>
      <p:sp>
        <p:nvSpPr>
          <p:cNvPr id="8" name="TextBox 7">
            <a:extLst>
              <a:ext uri="{FF2B5EF4-FFF2-40B4-BE49-F238E27FC236}">
                <a16:creationId xmlns:a16="http://schemas.microsoft.com/office/drawing/2014/main" id="{0C5F5945-AF4F-4ED4-9B92-249DBEF8A0E7}"/>
              </a:ext>
            </a:extLst>
          </p:cNvPr>
          <p:cNvSpPr txBox="1"/>
          <p:nvPr/>
        </p:nvSpPr>
        <p:spPr>
          <a:xfrm>
            <a:off x="2627816" y="2788575"/>
            <a:ext cx="301431" cy="369332"/>
          </a:xfrm>
          <a:prstGeom prst="rect">
            <a:avLst/>
          </a:prstGeom>
          <a:noFill/>
        </p:spPr>
        <p:txBody>
          <a:bodyPr wrap="square" rtlCol="0">
            <a:spAutoFit/>
          </a:bodyPr>
          <a:lstStyle/>
          <a:p>
            <a:r>
              <a:rPr lang="en-IN" dirty="0"/>
              <a:t>m</a:t>
            </a:r>
          </a:p>
        </p:txBody>
      </p:sp>
      <p:cxnSp>
        <p:nvCxnSpPr>
          <p:cNvPr id="10" name="Straight Connector 9">
            <a:extLst>
              <a:ext uri="{FF2B5EF4-FFF2-40B4-BE49-F238E27FC236}">
                <a16:creationId xmlns:a16="http://schemas.microsoft.com/office/drawing/2014/main" id="{DBDF8E6A-03D9-4140-980B-C3083CA1AD21}"/>
              </a:ext>
            </a:extLst>
          </p:cNvPr>
          <p:cNvCxnSpPr/>
          <p:nvPr/>
        </p:nvCxnSpPr>
        <p:spPr>
          <a:xfrm flipV="1">
            <a:off x="2663685" y="4850518"/>
            <a:ext cx="1058917" cy="1235831"/>
          </a:xfrm>
          <a:prstGeom prst="line">
            <a:avLst/>
          </a:prstGeom>
        </p:spPr>
        <p:style>
          <a:lnRef idx="1">
            <a:schemeClr val="dk1"/>
          </a:lnRef>
          <a:fillRef idx="0">
            <a:schemeClr val="dk1"/>
          </a:fillRef>
          <a:effectRef idx="0">
            <a:schemeClr val="dk1"/>
          </a:effectRef>
          <a:fontRef idx="minor">
            <a:schemeClr val="tx1"/>
          </a:fontRef>
        </p:style>
      </p:cxnSp>
      <p:sp>
        <p:nvSpPr>
          <p:cNvPr id="12" name="Diamond 11">
            <a:extLst>
              <a:ext uri="{FF2B5EF4-FFF2-40B4-BE49-F238E27FC236}">
                <a16:creationId xmlns:a16="http://schemas.microsoft.com/office/drawing/2014/main" id="{ED20A460-C90D-44BF-A5A3-C66B3A0DC21B}"/>
              </a:ext>
            </a:extLst>
          </p:cNvPr>
          <p:cNvSpPr/>
          <p:nvPr/>
        </p:nvSpPr>
        <p:spPr>
          <a:xfrm rot="7831238">
            <a:off x="2701368" y="5134484"/>
            <a:ext cx="1100095" cy="61230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has</a:t>
            </a:r>
          </a:p>
        </p:txBody>
      </p:sp>
      <p:sp>
        <p:nvSpPr>
          <p:cNvPr id="13" name="TextBox 12">
            <a:extLst>
              <a:ext uri="{FF2B5EF4-FFF2-40B4-BE49-F238E27FC236}">
                <a16:creationId xmlns:a16="http://schemas.microsoft.com/office/drawing/2014/main" id="{D0055F1F-F222-49E1-88D0-2CE3F8C15DD3}"/>
              </a:ext>
            </a:extLst>
          </p:cNvPr>
          <p:cNvSpPr txBox="1"/>
          <p:nvPr/>
        </p:nvSpPr>
        <p:spPr>
          <a:xfrm>
            <a:off x="3508436" y="4584987"/>
            <a:ext cx="301431" cy="369332"/>
          </a:xfrm>
          <a:prstGeom prst="rect">
            <a:avLst/>
          </a:prstGeom>
          <a:noFill/>
        </p:spPr>
        <p:txBody>
          <a:bodyPr wrap="square" rtlCol="0">
            <a:spAutoFit/>
          </a:bodyPr>
          <a:lstStyle/>
          <a:p>
            <a:r>
              <a:rPr lang="en-IN" dirty="0"/>
              <a:t>1</a:t>
            </a:r>
          </a:p>
        </p:txBody>
      </p:sp>
      <p:cxnSp>
        <p:nvCxnSpPr>
          <p:cNvPr id="15" name="Straight Connector 14">
            <a:extLst>
              <a:ext uri="{FF2B5EF4-FFF2-40B4-BE49-F238E27FC236}">
                <a16:creationId xmlns:a16="http://schemas.microsoft.com/office/drawing/2014/main" id="{42CE0FD6-107C-4D35-84BE-4567C51C1B77}"/>
              </a:ext>
            </a:extLst>
          </p:cNvPr>
          <p:cNvCxnSpPr>
            <a:stCxn id="11" idx="3"/>
            <a:endCxn id="53" idx="1"/>
          </p:cNvCxnSpPr>
          <p:nvPr/>
        </p:nvCxnSpPr>
        <p:spPr>
          <a:xfrm>
            <a:off x="2663685" y="6319415"/>
            <a:ext cx="4465983" cy="1"/>
          </a:xfrm>
          <a:prstGeom prst="line">
            <a:avLst/>
          </a:prstGeom>
        </p:spPr>
        <p:style>
          <a:lnRef idx="1">
            <a:schemeClr val="dk1"/>
          </a:lnRef>
          <a:fillRef idx="0">
            <a:schemeClr val="dk1"/>
          </a:fillRef>
          <a:effectRef idx="0">
            <a:schemeClr val="dk1"/>
          </a:effectRef>
          <a:fontRef idx="minor">
            <a:schemeClr val="tx1"/>
          </a:fontRef>
        </p:style>
      </p:cxnSp>
      <p:sp>
        <p:nvSpPr>
          <p:cNvPr id="16" name="Diamond 15">
            <a:extLst>
              <a:ext uri="{FF2B5EF4-FFF2-40B4-BE49-F238E27FC236}">
                <a16:creationId xmlns:a16="http://schemas.microsoft.com/office/drawing/2014/main" id="{A56E5755-A934-4912-A743-29AAFB0E2695}"/>
              </a:ext>
            </a:extLst>
          </p:cNvPr>
          <p:cNvSpPr/>
          <p:nvPr/>
        </p:nvSpPr>
        <p:spPr>
          <a:xfrm>
            <a:off x="4024508" y="6104682"/>
            <a:ext cx="1207215" cy="43718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has</a:t>
            </a:r>
          </a:p>
        </p:txBody>
      </p:sp>
      <p:sp>
        <p:nvSpPr>
          <p:cNvPr id="17" name="TextBox 16">
            <a:extLst>
              <a:ext uri="{FF2B5EF4-FFF2-40B4-BE49-F238E27FC236}">
                <a16:creationId xmlns:a16="http://schemas.microsoft.com/office/drawing/2014/main" id="{A18368A3-0658-4953-8826-472D46019362}"/>
              </a:ext>
            </a:extLst>
          </p:cNvPr>
          <p:cNvSpPr txBox="1"/>
          <p:nvPr/>
        </p:nvSpPr>
        <p:spPr>
          <a:xfrm>
            <a:off x="2608195" y="6017556"/>
            <a:ext cx="357396" cy="369332"/>
          </a:xfrm>
          <a:prstGeom prst="rect">
            <a:avLst/>
          </a:prstGeom>
          <a:noFill/>
        </p:spPr>
        <p:txBody>
          <a:bodyPr wrap="square" rtlCol="0">
            <a:spAutoFit/>
          </a:bodyPr>
          <a:lstStyle/>
          <a:p>
            <a:r>
              <a:rPr lang="en-IN" dirty="0"/>
              <a:t>m</a:t>
            </a:r>
          </a:p>
        </p:txBody>
      </p:sp>
      <p:sp>
        <p:nvSpPr>
          <p:cNvPr id="18" name="TextBox 17">
            <a:extLst>
              <a:ext uri="{FF2B5EF4-FFF2-40B4-BE49-F238E27FC236}">
                <a16:creationId xmlns:a16="http://schemas.microsoft.com/office/drawing/2014/main" id="{0833EBBC-BD8E-4F3C-AFE1-B30AC12718C6}"/>
              </a:ext>
            </a:extLst>
          </p:cNvPr>
          <p:cNvSpPr txBox="1"/>
          <p:nvPr/>
        </p:nvSpPr>
        <p:spPr>
          <a:xfrm>
            <a:off x="2395637" y="5814756"/>
            <a:ext cx="301431" cy="369332"/>
          </a:xfrm>
          <a:prstGeom prst="rect">
            <a:avLst/>
          </a:prstGeom>
          <a:noFill/>
        </p:spPr>
        <p:txBody>
          <a:bodyPr wrap="square" rtlCol="0">
            <a:spAutoFit/>
          </a:bodyPr>
          <a:lstStyle/>
          <a:p>
            <a:r>
              <a:rPr lang="en-IN" dirty="0"/>
              <a:t>m</a:t>
            </a:r>
          </a:p>
        </p:txBody>
      </p:sp>
      <p:sp>
        <p:nvSpPr>
          <p:cNvPr id="19" name="TextBox 18">
            <a:extLst>
              <a:ext uri="{FF2B5EF4-FFF2-40B4-BE49-F238E27FC236}">
                <a16:creationId xmlns:a16="http://schemas.microsoft.com/office/drawing/2014/main" id="{3BE58792-6CBB-4C23-9D34-5F92670EE365}"/>
              </a:ext>
            </a:extLst>
          </p:cNvPr>
          <p:cNvSpPr txBox="1"/>
          <p:nvPr/>
        </p:nvSpPr>
        <p:spPr>
          <a:xfrm>
            <a:off x="6846431" y="5991427"/>
            <a:ext cx="301431" cy="369332"/>
          </a:xfrm>
          <a:prstGeom prst="rect">
            <a:avLst/>
          </a:prstGeom>
          <a:noFill/>
        </p:spPr>
        <p:txBody>
          <a:bodyPr wrap="square" rtlCol="0">
            <a:spAutoFit/>
          </a:bodyPr>
          <a:lstStyle/>
          <a:p>
            <a:r>
              <a:rPr lang="en-IN" dirty="0"/>
              <a:t>m</a:t>
            </a:r>
          </a:p>
        </p:txBody>
      </p:sp>
      <p:cxnSp>
        <p:nvCxnSpPr>
          <p:cNvPr id="21" name="Straight Connector 20">
            <a:extLst>
              <a:ext uri="{FF2B5EF4-FFF2-40B4-BE49-F238E27FC236}">
                <a16:creationId xmlns:a16="http://schemas.microsoft.com/office/drawing/2014/main" id="{FB7EBDAB-DCDB-441F-B364-00BC3CA70587}"/>
              </a:ext>
            </a:extLst>
          </p:cNvPr>
          <p:cNvCxnSpPr>
            <a:stCxn id="11" idx="0"/>
            <a:endCxn id="55" idx="2"/>
          </p:cNvCxnSpPr>
          <p:nvPr/>
        </p:nvCxnSpPr>
        <p:spPr>
          <a:xfrm flipV="1">
            <a:off x="1934817" y="2958336"/>
            <a:ext cx="0" cy="3142486"/>
          </a:xfrm>
          <a:prstGeom prst="line">
            <a:avLst/>
          </a:prstGeom>
        </p:spPr>
        <p:style>
          <a:lnRef idx="1">
            <a:schemeClr val="dk1"/>
          </a:lnRef>
          <a:fillRef idx="0">
            <a:schemeClr val="dk1"/>
          </a:fillRef>
          <a:effectRef idx="0">
            <a:schemeClr val="dk1"/>
          </a:effectRef>
          <a:fontRef idx="minor">
            <a:schemeClr val="tx1"/>
          </a:fontRef>
        </p:style>
      </p:cxnSp>
      <p:sp>
        <p:nvSpPr>
          <p:cNvPr id="22" name="Diamond 21">
            <a:extLst>
              <a:ext uri="{FF2B5EF4-FFF2-40B4-BE49-F238E27FC236}">
                <a16:creationId xmlns:a16="http://schemas.microsoft.com/office/drawing/2014/main" id="{B4047FBC-ED75-4A69-8D7A-AD0B5D2A981A}"/>
              </a:ext>
            </a:extLst>
          </p:cNvPr>
          <p:cNvSpPr/>
          <p:nvPr/>
        </p:nvSpPr>
        <p:spPr>
          <a:xfrm rot="5400000">
            <a:off x="1229885" y="4075010"/>
            <a:ext cx="1437431" cy="78744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Search &amp; view</a:t>
            </a:r>
          </a:p>
        </p:txBody>
      </p:sp>
      <p:sp>
        <p:nvSpPr>
          <p:cNvPr id="23" name="TextBox 22">
            <a:extLst>
              <a:ext uri="{FF2B5EF4-FFF2-40B4-BE49-F238E27FC236}">
                <a16:creationId xmlns:a16="http://schemas.microsoft.com/office/drawing/2014/main" id="{D3470166-D72D-495D-AB13-14E4683D021F}"/>
              </a:ext>
            </a:extLst>
          </p:cNvPr>
          <p:cNvSpPr txBox="1"/>
          <p:nvPr/>
        </p:nvSpPr>
        <p:spPr>
          <a:xfrm>
            <a:off x="1704112" y="5791384"/>
            <a:ext cx="301431" cy="369332"/>
          </a:xfrm>
          <a:prstGeom prst="rect">
            <a:avLst/>
          </a:prstGeom>
          <a:noFill/>
        </p:spPr>
        <p:txBody>
          <a:bodyPr wrap="square" rtlCol="0">
            <a:spAutoFit/>
          </a:bodyPr>
          <a:lstStyle/>
          <a:p>
            <a:r>
              <a:rPr lang="en-IN" dirty="0"/>
              <a:t>1</a:t>
            </a:r>
          </a:p>
        </p:txBody>
      </p:sp>
      <p:sp>
        <p:nvSpPr>
          <p:cNvPr id="25" name="TextBox 24">
            <a:extLst>
              <a:ext uri="{FF2B5EF4-FFF2-40B4-BE49-F238E27FC236}">
                <a16:creationId xmlns:a16="http://schemas.microsoft.com/office/drawing/2014/main" id="{A5E3635F-6EA8-48BC-9B8B-577F3DDD14A9}"/>
              </a:ext>
            </a:extLst>
          </p:cNvPr>
          <p:cNvSpPr txBox="1"/>
          <p:nvPr/>
        </p:nvSpPr>
        <p:spPr>
          <a:xfrm>
            <a:off x="1674455" y="2856936"/>
            <a:ext cx="301431" cy="369332"/>
          </a:xfrm>
          <a:prstGeom prst="rect">
            <a:avLst/>
          </a:prstGeom>
          <a:noFill/>
        </p:spPr>
        <p:txBody>
          <a:bodyPr wrap="square" rtlCol="0">
            <a:spAutoFit/>
          </a:bodyPr>
          <a:lstStyle/>
          <a:p>
            <a:r>
              <a:rPr lang="en-IN" dirty="0"/>
              <a:t>m</a:t>
            </a:r>
          </a:p>
        </p:txBody>
      </p:sp>
      <p:grpSp>
        <p:nvGrpSpPr>
          <p:cNvPr id="49" name="Group 48">
            <a:extLst>
              <a:ext uri="{FF2B5EF4-FFF2-40B4-BE49-F238E27FC236}">
                <a16:creationId xmlns:a16="http://schemas.microsoft.com/office/drawing/2014/main" id="{BF628538-9B16-4185-8ABD-BA963B91B425}"/>
              </a:ext>
            </a:extLst>
          </p:cNvPr>
          <p:cNvGrpSpPr/>
          <p:nvPr/>
        </p:nvGrpSpPr>
        <p:grpSpPr>
          <a:xfrm>
            <a:off x="282956" y="2013771"/>
            <a:ext cx="845352" cy="583095"/>
            <a:chOff x="3672846" y="508776"/>
            <a:chExt cx="935228" cy="637217"/>
          </a:xfrm>
          <a:scene3d>
            <a:camera prst="orthographicFront"/>
            <a:lightRig rig="flat" dir="t"/>
          </a:scene3d>
        </p:grpSpPr>
        <p:sp>
          <p:nvSpPr>
            <p:cNvPr id="50" name="Oval 49">
              <a:extLst>
                <a:ext uri="{FF2B5EF4-FFF2-40B4-BE49-F238E27FC236}">
                  <a16:creationId xmlns:a16="http://schemas.microsoft.com/office/drawing/2014/main" id="{8F54165C-5BD5-4AA0-98B4-1157786710B8}"/>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52" name="Oval 5">
              <a:extLst>
                <a:ext uri="{FF2B5EF4-FFF2-40B4-BE49-F238E27FC236}">
                  <a16:creationId xmlns:a16="http://schemas.microsoft.com/office/drawing/2014/main" id="{9E32EE5F-194C-4A02-A7F7-D557DE5C00EB}"/>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dirty="0" err="1"/>
                <a:t>Product_id</a:t>
              </a:r>
              <a:endParaRPr lang="en-IN" sz="1100" kern="1200" dirty="0"/>
            </a:p>
          </p:txBody>
        </p:sp>
      </p:grpSp>
      <p:grpSp>
        <p:nvGrpSpPr>
          <p:cNvPr id="54" name="Group 53">
            <a:extLst>
              <a:ext uri="{FF2B5EF4-FFF2-40B4-BE49-F238E27FC236}">
                <a16:creationId xmlns:a16="http://schemas.microsoft.com/office/drawing/2014/main" id="{61CB7AC0-9667-4467-87B6-B05140B30B7E}"/>
              </a:ext>
            </a:extLst>
          </p:cNvPr>
          <p:cNvGrpSpPr/>
          <p:nvPr/>
        </p:nvGrpSpPr>
        <p:grpSpPr>
          <a:xfrm>
            <a:off x="848935" y="1506291"/>
            <a:ext cx="845352" cy="583095"/>
            <a:chOff x="3672846" y="508776"/>
            <a:chExt cx="935228" cy="637217"/>
          </a:xfrm>
          <a:scene3d>
            <a:camera prst="orthographicFront"/>
            <a:lightRig rig="flat" dir="t"/>
          </a:scene3d>
        </p:grpSpPr>
        <p:sp>
          <p:nvSpPr>
            <p:cNvPr id="56" name="Oval 55">
              <a:extLst>
                <a:ext uri="{FF2B5EF4-FFF2-40B4-BE49-F238E27FC236}">
                  <a16:creationId xmlns:a16="http://schemas.microsoft.com/office/drawing/2014/main" id="{07F6206E-3790-463D-8F43-2F6936AF760A}"/>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58" name="Oval 5">
              <a:extLst>
                <a:ext uri="{FF2B5EF4-FFF2-40B4-BE49-F238E27FC236}">
                  <a16:creationId xmlns:a16="http://schemas.microsoft.com/office/drawing/2014/main" id="{ED3F9EE0-2613-49FA-B84C-CBCE11E02CB9}"/>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dirty="0"/>
                <a:t>title</a:t>
              </a:r>
              <a:endParaRPr lang="en-IN" sz="1100" kern="1200" dirty="0"/>
            </a:p>
          </p:txBody>
        </p:sp>
      </p:grpSp>
      <p:grpSp>
        <p:nvGrpSpPr>
          <p:cNvPr id="62" name="Group 61">
            <a:extLst>
              <a:ext uri="{FF2B5EF4-FFF2-40B4-BE49-F238E27FC236}">
                <a16:creationId xmlns:a16="http://schemas.microsoft.com/office/drawing/2014/main" id="{C470E5F8-F42A-4353-88E3-4F21F9CC7A36}"/>
              </a:ext>
            </a:extLst>
          </p:cNvPr>
          <p:cNvGrpSpPr/>
          <p:nvPr/>
        </p:nvGrpSpPr>
        <p:grpSpPr>
          <a:xfrm>
            <a:off x="1525925" y="1115284"/>
            <a:ext cx="845352" cy="583095"/>
            <a:chOff x="3672846" y="508776"/>
            <a:chExt cx="935228" cy="637217"/>
          </a:xfrm>
          <a:scene3d>
            <a:camera prst="orthographicFront"/>
            <a:lightRig rig="flat" dir="t"/>
          </a:scene3d>
        </p:grpSpPr>
        <p:sp>
          <p:nvSpPr>
            <p:cNvPr id="64" name="Oval 63">
              <a:extLst>
                <a:ext uri="{FF2B5EF4-FFF2-40B4-BE49-F238E27FC236}">
                  <a16:creationId xmlns:a16="http://schemas.microsoft.com/office/drawing/2014/main" id="{3CD27321-AC40-40E1-91EC-5DE15BC98E23}"/>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65" name="Oval 5">
              <a:extLst>
                <a:ext uri="{FF2B5EF4-FFF2-40B4-BE49-F238E27FC236}">
                  <a16:creationId xmlns:a16="http://schemas.microsoft.com/office/drawing/2014/main" id="{88732821-F95D-46F1-8BCC-F435DA082B4A}"/>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price</a:t>
              </a:r>
            </a:p>
          </p:txBody>
        </p:sp>
      </p:grpSp>
      <p:cxnSp>
        <p:nvCxnSpPr>
          <p:cNvPr id="28" name="Straight Connector 27">
            <a:extLst>
              <a:ext uri="{FF2B5EF4-FFF2-40B4-BE49-F238E27FC236}">
                <a16:creationId xmlns:a16="http://schemas.microsoft.com/office/drawing/2014/main" id="{65F86ADF-F19A-4FB3-83B7-6D2C2FE77EBF}"/>
              </a:ext>
            </a:extLst>
          </p:cNvPr>
          <p:cNvCxnSpPr>
            <a:cxnSpLocks/>
            <a:stCxn id="50" idx="4"/>
            <a:endCxn id="55" idx="1"/>
          </p:cNvCxnSpPr>
          <p:nvPr/>
        </p:nvCxnSpPr>
        <p:spPr>
          <a:xfrm>
            <a:off x="705632" y="2596866"/>
            <a:ext cx="500316" cy="142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59A7E4F-BC67-4A53-8929-4095E99896A7}"/>
              </a:ext>
            </a:extLst>
          </p:cNvPr>
          <p:cNvCxnSpPr>
            <a:cxnSpLocks/>
            <a:stCxn id="56" idx="4"/>
          </p:cNvCxnSpPr>
          <p:nvPr/>
        </p:nvCxnSpPr>
        <p:spPr>
          <a:xfrm>
            <a:off x="1271611" y="2089386"/>
            <a:ext cx="276532" cy="446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B377000-14A2-433F-A304-69DA17538C35}"/>
              </a:ext>
            </a:extLst>
          </p:cNvPr>
          <p:cNvCxnSpPr>
            <a:cxnSpLocks/>
            <a:stCxn id="64" idx="4"/>
            <a:endCxn id="55" idx="0"/>
          </p:cNvCxnSpPr>
          <p:nvPr/>
        </p:nvCxnSpPr>
        <p:spPr>
          <a:xfrm flipH="1">
            <a:off x="1934817" y="1698379"/>
            <a:ext cx="13784" cy="822772"/>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6BCFA295-11B1-4C09-A6DB-C4DEDC68E936}"/>
              </a:ext>
            </a:extLst>
          </p:cNvPr>
          <p:cNvSpPr/>
          <p:nvPr/>
        </p:nvSpPr>
        <p:spPr>
          <a:xfrm>
            <a:off x="3809866" y="1024161"/>
            <a:ext cx="1457737" cy="437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lgn="ctr"/>
            <a:r>
              <a:rPr lang="en-IN" dirty="0" err="1">
                <a:ln w="0"/>
                <a:solidFill>
                  <a:schemeClr val="tx1"/>
                </a:solidFill>
                <a:effectLst>
                  <a:outerShdw blurRad="38100" dist="19050" dir="2700000" algn="tl" rotWithShape="0">
                    <a:schemeClr val="dk1">
                      <a:alpha val="40000"/>
                    </a:schemeClr>
                  </a:outerShdw>
                </a:effectLst>
              </a:rPr>
              <a:t>Categorys</a:t>
            </a:r>
            <a:endParaRPr lang="en-IN" dirty="0">
              <a:ln w="0"/>
              <a:solidFill>
                <a:schemeClr val="tx1"/>
              </a:solidFill>
              <a:effectLst>
                <a:outerShdw blurRad="38100" dist="19050" dir="2700000" algn="tl" rotWithShape="0">
                  <a:schemeClr val="dk1">
                    <a:alpha val="40000"/>
                  </a:schemeClr>
                </a:outerShdw>
              </a:effectLst>
            </a:endParaRPr>
          </a:p>
        </p:txBody>
      </p:sp>
      <p:sp>
        <p:nvSpPr>
          <p:cNvPr id="32" name="Rectangle 31">
            <a:extLst>
              <a:ext uri="{FF2B5EF4-FFF2-40B4-BE49-F238E27FC236}">
                <a16:creationId xmlns:a16="http://schemas.microsoft.com/office/drawing/2014/main" id="{C06C2DAE-2DB1-416D-B260-6BAB8E30F434}"/>
              </a:ext>
            </a:extLst>
          </p:cNvPr>
          <p:cNvSpPr/>
          <p:nvPr/>
        </p:nvSpPr>
        <p:spPr>
          <a:xfrm>
            <a:off x="3809866" y="1697756"/>
            <a:ext cx="1553898" cy="437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r>
              <a:rPr lang="en-IN" dirty="0" err="1">
                <a:ln w="0"/>
                <a:solidFill>
                  <a:schemeClr val="tx1"/>
                </a:solidFill>
                <a:effectLst>
                  <a:outerShdw blurRad="38100" dist="19050" dir="2700000" algn="tl" rotWithShape="0">
                    <a:schemeClr val="dk1">
                      <a:alpha val="40000"/>
                    </a:schemeClr>
                  </a:outerShdw>
                </a:effectLst>
              </a:rPr>
              <a:t>SubCategorys</a:t>
            </a:r>
            <a:endParaRPr lang="en-IN" dirty="0">
              <a:ln w="0"/>
              <a:solidFill>
                <a:schemeClr val="tx1"/>
              </a:solidFill>
              <a:effectLst>
                <a:outerShdw blurRad="38100" dist="19050" dir="2700000" algn="tl" rotWithShape="0">
                  <a:schemeClr val="dk1">
                    <a:alpha val="40000"/>
                  </a:schemeClr>
                </a:outerShdw>
              </a:effectLst>
            </a:endParaRPr>
          </a:p>
        </p:txBody>
      </p:sp>
      <p:cxnSp>
        <p:nvCxnSpPr>
          <p:cNvPr id="37" name="Straight Connector 36">
            <a:extLst>
              <a:ext uri="{FF2B5EF4-FFF2-40B4-BE49-F238E27FC236}">
                <a16:creationId xmlns:a16="http://schemas.microsoft.com/office/drawing/2014/main" id="{4E4B09A2-44B3-41C9-881F-346AF3B540F9}"/>
              </a:ext>
            </a:extLst>
          </p:cNvPr>
          <p:cNvCxnSpPr>
            <a:cxnSpLocks/>
          </p:cNvCxnSpPr>
          <p:nvPr/>
        </p:nvCxnSpPr>
        <p:spPr>
          <a:xfrm flipV="1">
            <a:off x="2588935" y="1292286"/>
            <a:ext cx="0" cy="1243908"/>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8CEE7F53-1A48-4B03-8418-A2446916589C}"/>
              </a:ext>
            </a:extLst>
          </p:cNvPr>
          <p:cNvCxnSpPr>
            <a:cxnSpLocks/>
          </p:cNvCxnSpPr>
          <p:nvPr/>
        </p:nvCxnSpPr>
        <p:spPr>
          <a:xfrm>
            <a:off x="2608195" y="1292286"/>
            <a:ext cx="1201671" cy="0"/>
          </a:xfrm>
          <a:prstGeom prst="line">
            <a:avLst/>
          </a:prstGeom>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F072733E-B28B-484F-BF88-6BCC31CEBA03}"/>
              </a:ext>
            </a:extLst>
          </p:cNvPr>
          <p:cNvSpPr txBox="1"/>
          <p:nvPr/>
        </p:nvSpPr>
        <p:spPr>
          <a:xfrm>
            <a:off x="2292008" y="2210348"/>
            <a:ext cx="301431" cy="369332"/>
          </a:xfrm>
          <a:prstGeom prst="rect">
            <a:avLst/>
          </a:prstGeom>
          <a:noFill/>
        </p:spPr>
        <p:txBody>
          <a:bodyPr wrap="square" rtlCol="0">
            <a:spAutoFit/>
          </a:bodyPr>
          <a:lstStyle/>
          <a:p>
            <a:r>
              <a:rPr lang="en-IN" dirty="0"/>
              <a:t>m</a:t>
            </a:r>
          </a:p>
        </p:txBody>
      </p:sp>
      <p:sp>
        <p:nvSpPr>
          <p:cNvPr id="42" name="TextBox 41">
            <a:extLst>
              <a:ext uri="{FF2B5EF4-FFF2-40B4-BE49-F238E27FC236}">
                <a16:creationId xmlns:a16="http://schemas.microsoft.com/office/drawing/2014/main" id="{736F07DA-8757-47E4-8D55-4472C4866A10}"/>
              </a:ext>
            </a:extLst>
          </p:cNvPr>
          <p:cNvSpPr txBox="1"/>
          <p:nvPr/>
        </p:nvSpPr>
        <p:spPr>
          <a:xfrm>
            <a:off x="3515177" y="969619"/>
            <a:ext cx="301431" cy="369332"/>
          </a:xfrm>
          <a:prstGeom prst="rect">
            <a:avLst/>
          </a:prstGeom>
          <a:noFill/>
        </p:spPr>
        <p:txBody>
          <a:bodyPr wrap="square" rtlCol="0">
            <a:spAutoFit/>
          </a:bodyPr>
          <a:lstStyle/>
          <a:p>
            <a:r>
              <a:rPr lang="en-IN" dirty="0"/>
              <a:t>m</a:t>
            </a:r>
          </a:p>
        </p:txBody>
      </p:sp>
      <p:sp>
        <p:nvSpPr>
          <p:cNvPr id="43" name="Diamond 42">
            <a:extLst>
              <a:ext uri="{FF2B5EF4-FFF2-40B4-BE49-F238E27FC236}">
                <a16:creationId xmlns:a16="http://schemas.microsoft.com/office/drawing/2014/main" id="{AFDD0185-ACC2-4552-B992-0FC026932E75}"/>
              </a:ext>
            </a:extLst>
          </p:cNvPr>
          <p:cNvSpPr/>
          <p:nvPr/>
        </p:nvSpPr>
        <p:spPr>
          <a:xfrm rot="16200000">
            <a:off x="2327850" y="1082759"/>
            <a:ext cx="1111550" cy="43718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has</a:t>
            </a:r>
          </a:p>
        </p:txBody>
      </p:sp>
      <p:cxnSp>
        <p:nvCxnSpPr>
          <p:cNvPr id="46" name="Straight Connector 45">
            <a:extLst>
              <a:ext uri="{FF2B5EF4-FFF2-40B4-BE49-F238E27FC236}">
                <a16:creationId xmlns:a16="http://schemas.microsoft.com/office/drawing/2014/main" id="{187F4E92-774B-4840-81F6-5BB594A35699}"/>
              </a:ext>
            </a:extLst>
          </p:cNvPr>
          <p:cNvCxnSpPr>
            <a:stCxn id="57" idx="2"/>
          </p:cNvCxnSpPr>
          <p:nvPr/>
        </p:nvCxnSpPr>
        <p:spPr>
          <a:xfrm flipH="1">
            <a:off x="7858536" y="2973379"/>
            <a:ext cx="1" cy="3127443"/>
          </a:xfrm>
          <a:prstGeom prst="line">
            <a:avLst/>
          </a:prstGeom>
        </p:spPr>
        <p:style>
          <a:lnRef idx="1">
            <a:schemeClr val="dk1"/>
          </a:lnRef>
          <a:fillRef idx="0">
            <a:schemeClr val="dk1"/>
          </a:fillRef>
          <a:effectRef idx="0">
            <a:schemeClr val="dk1"/>
          </a:effectRef>
          <a:fontRef idx="minor">
            <a:schemeClr val="tx1"/>
          </a:fontRef>
        </p:style>
      </p:cxnSp>
      <p:sp>
        <p:nvSpPr>
          <p:cNvPr id="47" name="Flowchart: Decision 46">
            <a:extLst>
              <a:ext uri="{FF2B5EF4-FFF2-40B4-BE49-F238E27FC236}">
                <a16:creationId xmlns:a16="http://schemas.microsoft.com/office/drawing/2014/main" id="{AA37903D-C169-47B8-A21A-0B81246FE5CD}"/>
              </a:ext>
            </a:extLst>
          </p:cNvPr>
          <p:cNvSpPr/>
          <p:nvPr/>
        </p:nvSpPr>
        <p:spPr>
          <a:xfrm rot="5400000">
            <a:off x="6794293" y="4183879"/>
            <a:ext cx="2153979" cy="70092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Confirm to</a:t>
            </a:r>
          </a:p>
        </p:txBody>
      </p:sp>
      <p:cxnSp>
        <p:nvCxnSpPr>
          <p:cNvPr id="80" name="Straight Connector 79">
            <a:extLst>
              <a:ext uri="{FF2B5EF4-FFF2-40B4-BE49-F238E27FC236}">
                <a16:creationId xmlns:a16="http://schemas.microsoft.com/office/drawing/2014/main" id="{3FE4C008-BCF9-4D62-9F79-1F30E5AAB0A4}"/>
              </a:ext>
            </a:extLst>
          </p:cNvPr>
          <p:cNvCxnSpPr>
            <a:cxnSpLocks/>
            <a:stCxn id="42" idx="0"/>
            <a:endCxn id="42" idx="0"/>
          </p:cNvCxnSpPr>
          <p:nvPr/>
        </p:nvCxnSpPr>
        <p:spPr>
          <a:xfrm>
            <a:off x="3665893" y="96961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99AE28B-6ADF-4587-B18D-0753C4D47992}"/>
              </a:ext>
            </a:extLst>
          </p:cNvPr>
          <p:cNvCxnSpPr>
            <a:cxnSpLocks/>
            <a:stCxn id="32" idx="1"/>
            <a:endCxn id="70" idx="1"/>
          </p:cNvCxnSpPr>
          <p:nvPr/>
        </p:nvCxnSpPr>
        <p:spPr>
          <a:xfrm flipH="1">
            <a:off x="2631184" y="1916349"/>
            <a:ext cx="1178682" cy="663717"/>
          </a:xfrm>
          <a:prstGeom prst="line">
            <a:avLst/>
          </a:prstGeom>
        </p:spPr>
        <p:style>
          <a:lnRef idx="1">
            <a:schemeClr val="dk1"/>
          </a:lnRef>
          <a:fillRef idx="0">
            <a:schemeClr val="dk1"/>
          </a:fillRef>
          <a:effectRef idx="0">
            <a:schemeClr val="dk1"/>
          </a:effectRef>
          <a:fontRef idx="minor">
            <a:schemeClr val="tx1"/>
          </a:fontRef>
        </p:style>
      </p:cxnSp>
      <p:sp>
        <p:nvSpPr>
          <p:cNvPr id="87" name="Diamond 86">
            <a:extLst>
              <a:ext uri="{FF2B5EF4-FFF2-40B4-BE49-F238E27FC236}">
                <a16:creationId xmlns:a16="http://schemas.microsoft.com/office/drawing/2014/main" id="{1DB69A6F-20FE-42B9-A5C5-E1E06384D0DD}"/>
              </a:ext>
            </a:extLst>
          </p:cNvPr>
          <p:cNvSpPr/>
          <p:nvPr/>
        </p:nvSpPr>
        <p:spPr>
          <a:xfrm rot="14512018">
            <a:off x="2830922" y="1952854"/>
            <a:ext cx="1111550" cy="43718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has</a:t>
            </a:r>
          </a:p>
        </p:txBody>
      </p:sp>
      <p:grpSp>
        <p:nvGrpSpPr>
          <p:cNvPr id="88" name="Group 87">
            <a:extLst>
              <a:ext uri="{FF2B5EF4-FFF2-40B4-BE49-F238E27FC236}">
                <a16:creationId xmlns:a16="http://schemas.microsoft.com/office/drawing/2014/main" id="{F7D54B80-6186-4C8A-9D69-4EB83F8F8F79}"/>
              </a:ext>
            </a:extLst>
          </p:cNvPr>
          <p:cNvGrpSpPr/>
          <p:nvPr/>
        </p:nvGrpSpPr>
        <p:grpSpPr>
          <a:xfrm>
            <a:off x="941878" y="5095585"/>
            <a:ext cx="845352" cy="583095"/>
            <a:chOff x="3672846" y="508776"/>
            <a:chExt cx="935228" cy="637217"/>
          </a:xfrm>
          <a:scene3d>
            <a:camera prst="orthographicFront"/>
            <a:lightRig rig="flat" dir="t"/>
          </a:scene3d>
        </p:grpSpPr>
        <p:sp>
          <p:nvSpPr>
            <p:cNvPr id="89" name="Oval 88">
              <a:extLst>
                <a:ext uri="{FF2B5EF4-FFF2-40B4-BE49-F238E27FC236}">
                  <a16:creationId xmlns:a16="http://schemas.microsoft.com/office/drawing/2014/main" id="{B2706380-A856-4892-A250-F712A7185FE7}"/>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90" name="Oval 5">
              <a:extLst>
                <a:ext uri="{FF2B5EF4-FFF2-40B4-BE49-F238E27FC236}">
                  <a16:creationId xmlns:a16="http://schemas.microsoft.com/office/drawing/2014/main" id="{F5B5CF07-A909-4ECF-8843-DB37BB9BBC4B}"/>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password</a:t>
              </a:r>
            </a:p>
          </p:txBody>
        </p:sp>
      </p:grpSp>
      <p:cxnSp>
        <p:nvCxnSpPr>
          <p:cNvPr id="92" name="Straight Connector 91">
            <a:extLst>
              <a:ext uri="{FF2B5EF4-FFF2-40B4-BE49-F238E27FC236}">
                <a16:creationId xmlns:a16="http://schemas.microsoft.com/office/drawing/2014/main" id="{59F30FD1-0902-49D5-BCF8-647B0A827CFA}"/>
              </a:ext>
            </a:extLst>
          </p:cNvPr>
          <p:cNvCxnSpPr>
            <a:stCxn id="89" idx="4"/>
          </p:cNvCxnSpPr>
          <p:nvPr/>
        </p:nvCxnSpPr>
        <p:spPr>
          <a:xfrm>
            <a:off x="1364554" y="5678680"/>
            <a:ext cx="128856" cy="422142"/>
          </a:xfrm>
          <a:prstGeom prst="line">
            <a:avLst/>
          </a:prstGeom>
        </p:spPr>
        <p:style>
          <a:lnRef idx="1">
            <a:schemeClr val="accent1"/>
          </a:lnRef>
          <a:fillRef idx="0">
            <a:schemeClr val="accent1"/>
          </a:fillRef>
          <a:effectRef idx="0">
            <a:schemeClr val="accent1"/>
          </a:effectRef>
          <a:fontRef idx="minor">
            <a:schemeClr val="tx1"/>
          </a:fontRef>
        </p:style>
      </p:cxnSp>
      <p:grpSp>
        <p:nvGrpSpPr>
          <p:cNvPr id="93" name="Group 92">
            <a:extLst>
              <a:ext uri="{FF2B5EF4-FFF2-40B4-BE49-F238E27FC236}">
                <a16:creationId xmlns:a16="http://schemas.microsoft.com/office/drawing/2014/main" id="{2955F2F9-4BDB-4C8A-910B-DA9307F81E6A}"/>
              </a:ext>
            </a:extLst>
          </p:cNvPr>
          <p:cNvGrpSpPr/>
          <p:nvPr/>
        </p:nvGrpSpPr>
        <p:grpSpPr>
          <a:xfrm>
            <a:off x="169334" y="5523208"/>
            <a:ext cx="845352" cy="583095"/>
            <a:chOff x="3672846" y="508776"/>
            <a:chExt cx="935228" cy="637217"/>
          </a:xfrm>
          <a:scene3d>
            <a:camera prst="orthographicFront"/>
            <a:lightRig rig="flat" dir="t"/>
          </a:scene3d>
        </p:grpSpPr>
        <p:sp>
          <p:nvSpPr>
            <p:cNvPr id="94" name="Oval 93">
              <a:extLst>
                <a:ext uri="{FF2B5EF4-FFF2-40B4-BE49-F238E27FC236}">
                  <a16:creationId xmlns:a16="http://schemas.microsoft.com/office/drawing/2014/main" id="{A2E1376D-E7C2-4584-A2DC-B2038342D439}"/>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95" name="Oval 5">
              <a:extLst>
                <a:ext uri="{FF2B5EF4-FFF2-40B4-BE49-F238E27FC236}">
                  <a16:creationId xmlns:a16="http://schemas.microsoft.com/office/drawing/2014/main" id="{742F00A9-5D33-454F-94FB-29E8E89930A2}"/>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err="1"/>
                <a:t>usernme</a:t>
              </a:r>
              <a:endParaRPr lang="en-IN" sz="1100" kern="1200" dirty="0"/>
            </a:p>
          </p:txBody>
        </p:sp>
      </p:grpSp>
      <p:cxnSp>
        <p:nvCxnSpPr>
          <p:cNvPr id="97" name="Straight Connector 96">
            <a:extLst>
              <a:ext uri="{FF2B5EF4-FFF2-40B4-BE49-F238E27FC236}">
                <a16:creationId xmlns:a16="http://schemas.microsoft.com/office/drawing/2014/main" id="{64447B32-E631-4A31-B9F6-404C63F410CB}"/>
              </a:ext>
            </a:extLst>
          </p:cNvPr>
          <p:cNvCxnSpPr>
            <a:stCxn id="94" idx="5"/>
            <a:endCxn id="11" idx="1"/>
          </p:cNvCxnSpPr>
          <p:nvPr/>
        </p:nvCxnSpPr>
        <p:spPr>
          <a:xfrm>
            <a:off x="890887" y="6020911"/>
            <a:ext cx="315061" cy="298504"/>
          </a:xfrm>
          <a:prstGeom prst="line">
            <a:avLst/>
          </a:prstGeom>
        </p:spPr>
        <p:style>
          <a:lnRef idx="1">
            <a:schemeClr val="accent1"/>
          </a:lnRef>
          <a:fillRef idx="0">
            <a:schemeClr val="accent1"/>
          </a:fillRef>
          <a:effectRef idx="0">
            <a:schemeClr val="accent1"/>
          </a:effectRef>
          <a:fontRef idx="minor">
            <a:schemeClr val="tx1"/>
          </a:fontRef>
        </p:style>
      </p:cxnSp>
      <p:grpSp>
        <p:nvGrpSpPr>
          <p:cNvPr id="98" name="Group 97">
            <a:extLst>
              <a:ext uri="{FF2B5EF4-FFF2-40B4-BE49-F238E27FC236}">
                <a16:creationId xmlns:a16="http://schemas.microsoft.com/office/drawing/2014/main" id="{E816F2B4-797F-4BF3-823B-9DCC29C49209}"/>
              </a:ext>
            </a:extLst>
          </p:cNvPr>
          <p:cNvGrpSpPr/>
          <p:nvPr/>
        </p:nvGrpSpPr>
        <p:grpSpPr>
          <a:xfrm>
            <a:off x="82149" y="6231986"/>
            <a:ext cx="845352" cy="583095"/>
            <a:chOff x="3672846" y="508776"/>
            <a:chExt cx="935228" cy="637217"/>
          </a:xfrm>
          <a:scene3d>
            <a:camera prst="orthographicFront"/>
            <a:lightRig rig="flat" dir="t"/>
          </a:scene3d>
        </p:grpSpPr>
        <p:sp>
          <p:nvSpPr>
            <p:cNvPr id="99" name="Oval 98">
              <a:extLst>
                <a:ext uri="{FF2B5EF4-FFF2-40B4-BE49-F238E27FC236}">
                  <a16:creationId xmlns:a16="http://schemas.microsoft.com/office/drawing/2014/main" id="{64704A24-4210-4DD6-B471-5F15BD5685A3}"/>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00" name="Oval 5">
              <a:extLst>
                <a:ext uri="{FF2B5EF4-FFF2-40B4-BE49-F238E27FC236}">
                  <a16:creationId xmlns:a16="http://schemas.microsoft.com/office/drawing/2014/main" id="{DD818220-05D1-4AAE-B850-17D691925B85}"/>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dirty="0"/>
                <a:t>id</a:t>
              </a:r>
              <a:endParaRPr lang="en-IN" sz="1100" kern="1200" dirty="0"/>
            </a:p>
          </p:txBody>
        </p:sp>
      </p:grpSp>
      <p:cxnSp>
        <p:nvCxnSpPr>
          <p:cNvPr id="102" name="Straight Connector 101">
            <a:extLst>
              <a:ext uri="{FF2B5EF4-FFF2-40B4-BE49-F238E27FC236}">
                <a16:creationId xmlns:a16="http://schemas.microsoft.com/office/drawing/2014/main" id="{01E6D6E3-993A-4B1A-8384-B5133D2991F0}"/>
              </a:ext>
            </a:extLst>
          </p:cNvPr>
          <p:cNvCxnSpPr>
            <a:stCxn id="99" idx="6"/>
          </p:cNvCxnSpPr>
          <p:nvPr/>
        </p:nvCxnSpPr>
        <p:spPr>
          <a:xfrm>
            <a:off x="927501" y="6523534"/>
            <a:ext cx="278447" cy="18333"/>
          </a:xfrm>
          <a:prstGeom prst="line">
            <a:avLst/>
          </a:prstGeom>
        </p:spPr>
        <p:style>
          <a:lnRef idx="1">
            <a:schemeClr val="accent1"/>
          </a:lnRef>
          <a:fillRef idx="0">
            <a:schemeClr val="accent1"/>
          </a:fillRef>
          <a:effectRef idx="0">
            <a:schemeClr val="accent1"/>
          </a:effectRef>
          <a:fontRef idx="minor">
            <a:schemeClr val="tx1"/>
          </a:fontRef>
        </p:style>
      </p:cxnSp>
      <p:grpSp>
        <p:nvGrpSpPr>
          <p:cNvPr id="103" name="Group 102">
            <a:extLst>
              <a:ext uri="{FF2B5EF4-FFF2-40B4-BE49-F238E27FC236}">
                <a16:creationId xmlns:a16="http://schemas.microsoft.com/office/drawing/2014/main" id="{D931CC88-68EC-416C-B4A7-161075E7BC2C}"/>
              </a:ext>
            </a:extLst>
          </p:cNvPr>
          <p:cNvGrpSpPr/>
          <p:nvPr/>
        </p:nvGrpSpPr>
        <p:grpSpPr>
          <a:xfrm>
            <a:off x="249888" y="2773544"/>
            <a:ext cx="845352" cy="583095"/>
            <a:chOff x="3672846" y="508776"/>
            <a:chExt cx="935228" cy="637217"/>
          </a:xfrm>
          <a:scene3d>
            <a:camera prst="orthographicFront"/>
            <a:lightRig rig="flat" dir="t"/>
          </a:scene3d>
        </p:grpSpPr>
        <p:sp>
          <p:nvSpPr>
            <p:cNvPr id="104" name="Oval 103">
              <a:extLst>
                <a:ext uri="{FF2B5EF4-FFF2-40B4-BE49-F238E27FC236}">
                  <a16:creationId xmlns:a16="http://schemas.microsoft.com/office/drawing/2014/main" id="{B737B892-DBC5-4F4D-8FD3-B2543650798D}"/>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05" name="Oval 5">
              <a:extLst>
                <a:ext uri="{FF2B5EF4-FFF2-40B4-BE49-F238E27FC236}">
                  <a16:creationId xmlns:a16="http://schemas.microsoft.com/office/drawing/2014/main" id="{25B9F0E7-C9CA-422A-BD57-0859FAE45E39}"/>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category</a:t>
              </a:r>
            </a:p>
          </p:txBody>
        </p:sp>
      </p:grpSp>
      <p:cxnSp>
        <p:nvCxnSpPr>
          <p:cNvPr id="107" name="Straight Connector 106">
            <a:extLst>
              <a:ext uri="{FF2B5EF4-FFF2-40B4-BE49-F238E27FC236}">
                <a16:creationId xmlns:a16="http://schemas.microsoft.com/office/drawing/2014/main" id="{33C75ABA-A9E6-4714-A183-C8D06F26D9E3}"/>
              </a:ext>
            </a:extLst>
          </p:cNvPr>
          <p:cNvCxnSpPr>
            <a:stCxn id="104" idx="6"/>
          </p:cNvCxnSpPr>
          <p:nvPr/>
        </p:nvCxnSpPr>
        <p:spPr>
          <a:xfrm flipV="1">
            <a:off x="1095240" y="2958336"/>
            <a:ext cx="125618" cy="106756"/>
          </a:xfrm>
          <a:prstGeom prst="line">
            <a:avLst/>
          </a:prstGeom>
        </p:spPr>
        <p:style>
          <a:lnRef idx="1">
            <a:schemeClr val="accent1"/>
          </a:lnRef>
          <a:fillRef idx="0">
            <a:schemeClr val="accent1"/>
          </a:fillRef>
          <a:effectRef idx="0">
            <a:schemeClr val="accent1"/>
          </a:effectRef>
          <a:fontRef idx="minor">
            <a:schemeClr val="tx1"/>
          </a:fontRef>
        </p:style>
      </p:cxnSp>
      <p:grpSp>
        <p:nvGrpSpPr>
          <p:cNvPr id="108" name="Group 107">
            <a:extLst>
              <a:ext uri="{FF2B5EF4-FFF2-40B4-BE49-F238E27FC236}">
                <a16:creationId xmlns:a16="http://schemas.microsoft.com/office/drawing/2014/main" id="{E656B14C-7D6A-4A95-AD00-2175C638FA58}"/>
              </a:ext>
            </a:extLst>
          </p:cNvPr>
          <p:cNvGrpSpPr/>
          <p:nvPr/>
        </p:nvGrpSpPr>
        <p:grpSpPr>
          <a:xfrm>
            <a:off x="5433449" y="2152561"/>
            <a:ext cx="845352" cy="583095"/>
            <a:chOff x="3672846" y="508776"/>
            <a:chExt cx="935228" cy="637217"/>
          </a:xfrm>
          <a:scene3d>
            <a:camera prst="orthographicFront"/>
            <a:lightRig rig="flat" dir="t"/>
          </a:scene3d>
        </p:grpSpPr>
        <p:sp>
          <p:nvSpPr>
            <p:cNvPr id="109" name="Oval 108">
              <a:extLst>
                <a:ext uri="{FF2B5EF4-FFF2-40B4-BE49-F238E27FC236}">
                  <a16:creationId xmlns:a16="http://schemas.microsoft.com/office/drawing/2014/main" id="{526A09A8-DBD2-4D52-9EBE-71B7533DDA03}"/>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lstStyle/>
            <a:p>
              <a:endParaRPr lang="en-IN" dirty="0"/>
            </a:p>
          </p:txBody>
        </p:sp>
        <p:sp>
          <p:nvSpPr>
            <p:cNvPr id="110" name="Oval 5">
              <a:extLst>
                <a:ext uri="{FF2B5EF4-FFF2-40B4-BE49-F238E27FC236}">
                  <a16:creationId xmlns:a16="http://schemas.microsoft.com/office/drawing/2014/main" id="{2E88213D-0495-41DC-AC05-51688741EE1B}"/>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title</a:t>
              </a:r>
            </a:p>
          </p:txBody>
        </p:sp>
      </p:grpSp>
      <p:grpSp>
        <p:nvGrpSpPr>
          <p:cNvPr id="111" name="Group 110">
            <a:extLst>
              <a:ext uri="{FF2B5EF4-FFF2-40B4-BE49-F238E27FC236}">
                <a16:creationId xmlns:a16="http://schemas.microsoft.com/office/drawing/2014/main" id="{7A40F16A-3675-4898-87CF-7A7CB409F89C}"/>
              </a:ext>
            </a:extLst>
          </p:cNvPr>
          <p:cNvGrpSpPr/>
          <p:nvPr/>
        </p:nvGrpSpPr>
        <p:grpSpPr>
          <a:xfrm>
            <a:off x="5309650" y="689113"/>
            <a:ext cx="845352" cy="583095"/>
            <a:chOff x="3672846" y="508776"/>
            <a:chExt cx="935228" cy="637217"/>
          </a:xfrm>
          <a:scene3d>
            <a:camera prst="orthographicFront"/>
            <a:lightRig rig="flat" dir="t"/>
          </a:scene3d>
        </p:grpSpPr>
        <p:sp>
          <p:nvSpPr>
            <p:cNvPr id="112" name="Oval 111">
              <a:extLst>
                <a:ext uri="{FF2B5EF4-FFF2-40B4-BE49-F238E27FC236}">
                  <a16:creationId xmlns:a16="http://schemas.microsoft.com/office/drawing/2014/main" id="{63522536-E23D-401F-87E3-5C12D24D6132}"/>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13" name="Oval 5">
              <a:extLst>
                <a:ext uri="{FF2B5EF4-FFF2-40B4-BE49-F238E27FC236}">
                  <a16:creationId xmlns:a16="http://schemas.microsoft.com/office/drawing/2014/main" id="{FAF4439C-4632-4081-97A0-0A89A8335C0C}"/>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title</a:t>
              </a:r>
            </a:p>
          </p:txBody>
        </p:sp>
      </p:grpSp>
      <p:cxnSp>
        <p:nvCxnSpPr>
          <p:cNvPr id="115" name="Straight Connector 114">
            <a:extLst>
              <a:ext uri="{FF2B5EF4-FFF2-40B4-BE49-F238E27FC236}">
                <a16:creationId xmlns:a16="http://schemas.microsoft.com/office/drawing/2014/main" id="{589DDF16-F03B-4B6B-AA52-3C446974D12A}"/>
              </a:ext>
            </a:extLst>
          </p:cNvPr>
          <p:cNvCxnSpPr>
            <a:stCxn id="112" idx="3"/>
            <a:endCxn id="31" idx="3"/>
          </p:cNvCxnSpPr>
          <p:nvPr/>
        </p:nvCxnSpPr>
        <p:spPr>
          <a:xfrm flipH="1">
            <a:off x="5267603" y="1186816"/>
            <a:ext cx="165846" cy="55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5BD6AEE-A040-4786-8000-576BD652D9E0}"/>
              </a:ext>
            </a:extLst>
          </p:cNvPr>
          <p:cNvCxnSpPr>
            <a:stCxn id="109" idx="1"/>
          </p:cNvCxnSpPr>
          <p:nvPr/>
        </p:nvCxnSpPr>
        <p:spPr>
          <a:xfrm flipH="1" flipV="1">
            <a:off x="5363764" y="2044753"/>
            <a:ext cx="193484" cy="193200"/>
          </a:xfrm>
          <a:prstGeom prst="line">
            <a:avLst/>
          </a:prstGeom>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C0926D8F-1111-4CE1-AEB6-B0CAB8F239B7}"/>
              </a:ext>
            </a:extLst>
          </p:cNvPr>
          <p:cNvGrpSpPr/>
          <p:nvPr/>
        </p:nvGrpSpPr>
        <p:grpSpPr>
          <a:xfrm>
            <a:off x="7351910" y="887884"/>
            <a:ext cx="845352" cy="583095"/>
            <a:chOff x="3672846" y="508776"/>
            <a:chExt cx="935228" cy="637217"/>
          </a:xfrm>
          <a:scene3d>
            <a:camera prst="orthographicFront"/>
            <a:lightRig rig="flat" dir="t"/>
          </a:scene3d>
        </p:grpSpPr>
        <p:sp>
          <p:nvSpPr>
            <p:cNvPr id="119" name="Oval 118">
              <a:extLst>
                <a:ext uri="{FF2B5EF4-FFF2-40B4-BE49-F238E27FC236}">
                  <a16:creationId xmlns:a16="http://schemas.microsoft.com/office/drawing/2014/main" id="{37D242C0-FC29-466F-A957-7E86ABD6E587}"/>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20" name="Oval 5">
              <a:extLst>
                <a:ext uri="{FF2B5EF4-FFF2-40B4-BE49-F238E27FC236}">
                  <a16:creationId xmlns:a16="http://schemas.microsoft.com/office/drawing/2014/main" id="{51A444C3-48A4-4585-A4CB-2523A5C773B1}"/>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err="1"/>
                <a:t>Line_totle</a:t>
              </a:r>
              <a:endParaRPr lang="en-IN" sz="1100" kern="1200" dirty="0"/>
            </a:p>
          </p:txBody>
        </p:sp>
      </p:grpSp>
      <p:grpSp>
        <p:nvGrpSpPr>
          <p:cNvPr id="121" name="Group 120">
            <a:extLst>
              <a:ext uri="{FF2B5EF4-FFF2-40B4-BE49-F238E27FC236}">
                <a16:creationId xmlns:a16="http://schemas.microsoft.com/office/drawing/2014/main" id="{FBD4284E-141D-48A1-AA5D-FC4DCC263520}"/>
              </a:ext>
            </a:extLst>
          </p:cNvPr>
          <p:cNvGrpSpPr/>
          <p:nvPr/>
        </p:nvGrpSpPr>
        <p:grpSpPr>
          <a:xfrm>
            <a:off x="6630357" y="1530889"/>
            <a:ext cx="845352" cy="583095"/>
            <a:chOff x="3672846" y="508776"/>
            <a:chExt cx="935228" cy="637217"/>
          </a:xfrm>
          <a:scene3d>
            <a:camera prst="orthographicFront"/>
            <a:lightRig rig="flat" dir="t"/>
          </a:scene3d>
        </p:grpSpPr>
        <p:sp>
          <p:nvSpPr>
            <p:cNvPr id="122" name="Oval 121">
              <a:extLst>
                <a:ext uri="{FF2B5EF4-FFF2-40B4-BE49-F238E27FC236}">
                  <a16:creationId xmlns:a16="http://schemas.microsoft.com/office/drawing/2014/main" id="{C37BE275-2453-4AAF-8C4F-EED28E29D0B2}"/>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23" name="Oval 5">
              <a:extLst>
                <a:ext uri="{FF2B5EF4-FFF2-40B4-BE49-F238E27FC236}">
                  <a16:creationId xmlns:a16="http://schemas.microsoft.com/office/drawing/2014/main" id="{B899505E-C670-42C3-ABBB-DE0F71AC3089}"/>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id</a:t>
              </a:r>
            </a:p>
          </p:txBody>
        </p:sp>
      </p:grpSp>
      <p:grpSp>
        <p:nvGrpSpPr>
          <p:cNvPr id="124" name="Group 123">
            <a:extLst>
              <a:ext uri="{FF2B5EF4-FFF2-40B4-BE49-F238E27FC236}">
                <a16:creationId xmlns:a16="http://schemas.microsoft.com/office/drawing/2014/main" id="{3034E1D1-4973-4432-917E-F8055B22C9A8}"/>
              </a:ext>
            </a:extLst>
          </p:cNvPr>
          <p:cNvGrpSpPr/>
          <p:nvPr/>
        </p:nvGrpSpPr>
        <p:grpSpPr>
          <a:xfrm>
            <a:off x="8250545" y="1169798"/>
            <a:ext cx="845352" cy="583095"/>
            <a:chOff x="3672846" y="508776"/>
            <a:chExt cx="935228" cy="637217"/>
          </a:xfrm>
          <a:scene3d>
            <a:camera prst="orthographicFront"/>
            <a:lightRig rig="flat" dir="t"/>
          </a:scene3d>
        </p:grpSpPr>
        <p:sp>
          <p:nvSpPr>
            <p:cNvPr id="125" name="Oval 124">
              <a:extLst>
                <a:ext uri="{FF2B5EF4-FFF2-40B4-BE49-F238E27FC236}">
                  <a16:creationId xmlns:a16="http://schemas.microsoft.com/office/drawing/2014/main" id="{E4F0844E-8939-4D13-9BC0-034D1B767D5F}"/>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26" name="Oval 5">
              <a:extLst>
                <a:ext uri="{FF2B5EF4-FFF2-40B4-BE49-F238E27FC236}">
                  <a16:creationId xmlns:a16="http://schemas.microsoft.com/office/drawing/2014/main" id="{827B28C0-715C-4E23-860F-3B72D41A1BE5}"/>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err="1"/>
                <a:t>Cart_id</a:t>
              </a:r>
              <a:endParaRPr lang="en-IN" sz="1100" kern="1200" dirty="0"/>
            </a:p>
          </p:txBody>
        </p:sp>
      </p:grpSp>
      <p:grpSp>
        <p:nvGrpSpPr>
          <p:cNvPr id="127" name="Group 126">
            <a:extLst>
              <a:ext uri="{FF2B5EF4-FFF2-40B4-BE49-F238E27FC236}">
                <a16:creationId xmlns:a16="http://schemas.microsoft.com/office/drawing/2014/main" id="{6BFC3231-300E-41C2-BF8E-4AFF4B943853}"/>
              </a:ext>
            </a:extLst>
          </p:cNvPr>
          <p:cNvGrpSpPr/>
          <p:nvPr/>
        </p:nvGrpSpPr>
        <p:grpSpPr>
          <a:xfrm>
            <a:off x="8644958" y="1827389"/>
            <a:ext cx="845352" cy="583095"/>
            <a:chOff x="3672846" y="508776"/>
            <a:chExt cx="935228" cy="637217"/>
          </a:xfrm>
          <a:scene3d>
            <a:camera prst="orthographicFront"/>
            <a:lightRig rig="flat" dir="t"/>
          </a:scene3d>
        </p:grpSpPr>
        <p:sp>
          <p:nvSpPr>
            <p:cNvPr id="128" name="Oval 127">
              <a:extLst>
                <a:ext uri="{FF2B5EF4-FFF2-40B4-BE49-F238E27FC236}">
                  <a16:creationId xmlns:a16="http://schemas.microsoft.com/office/drawing/2014/main" id="{E3A101A0-9536-4BC8-8D89-E7712B20817A}"/>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29" name="Oval 5">
              <a:extLst>
                <a:ext uri="{FF2B5EF4-FFF2-40B4-BE49-F238E27FC236}">
                  <a16:creationId xmlns:a16="http://schemas.microsoft.com/office/drawing/2014/main" id="{F48EA620-4C8F-4C3A-AE5C-A374A48E4D6A}"/>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err="1"/>
                <a:t>quntity</a:t>
              </a:r>
              <a:endParaRPr lang="en-IN" sz="1100" kern="1200" dirty="0"/>
            </a:p>
          </p:txBody>
        </p:sp>
      </p:grpSp>
      <p:cxnSp>
        <p:nvCxnSpPr>
          <p:cNvPr id="131" name="Straight Connector 130">
            <a:extLst>
              <a:ext uri="{FF2B5EF4-FFF2-40B4-BE49-F238E27FC236}">
                <a16:creationId xmlns:a16="http://schemas.microsoft.com/office/drawing/2014/main" id="{D5B39FC1-F0E1-464C-8E09-A07EFA140161}"/>
              </a:ext>
            </a:extLst>
          </p:cNvPr>
          <p:cNvCxnSpPr>
            <a:stCxn id="122" idx="4"/>
          </p:cNvCxnSpPr>
          <p:nvPr/>
        </p:nvCxnSpPr>
        <p:spPr>
          <a:xfrm>
            <a:off x="7053033" y="2113984"/>
            <a:ext cx="284972" cy="42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807412E-5612-421B-AD77-289879575E5F}"/>
              </a:ext>
            </a:extLst>
          </p:cNvPr>
          <p:cNvCxnSpPr>
            <a:stCxn id="119" idx="4"/>
            <a:endCxn id="57" idx="0"/>
          </p:cNvCxnSpPr>
          <p:nvPr/>
        </p:nvCxnSpPr>
        <p:spPr>
          <a:xfrm>
            <a:off x="7774586" y="1470979"/>
            <a:ext cx="83951" cy="10652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BFC0760E-812A-4DE8-BE62-A1DDF1108C65}"/>
              </a:ext>
            </a:extLst>
          </p:cNvPr>
          <p:cNvCxnSpPr>
            <a:stCxn id="125" idx="3"/>
          </p:cNvCxnSpPr>
          <p:nvPr/>
        </p:nvCxnSpPr>
        <p:spPr>
          <a:xfrm flipH="1">
            <a:off x="8232659" y="1667501"/>
            <a:ext cx="141685" cy="868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838E35F-AEBD-474F-B76B-0E22883CE651}"/>
              </a:ext>
            </a:extLst>
          </p:cNvPr>
          <p:cNvCxnSpPr>
            <a:stCxn id="128" idx="3"/>
          </p:cNvCxnSpPr>
          <p:nvPr/>
        </p:nvCxnSpPr>
        <p:spPr>
          <a:xfrm flipH="1">
            <a:off x="8587405" y="2325092"/>
            <a:ext cx="181352" cy="211102"/>
          </a:xfrm>
          <a:prstGeom prst="line">
            <a:avLst/>
          </a:prstGeom>
        </p:spPr>
        <p:style>
          <a:lnRef idx="1">
            <a:schemeClr val="accent1"/>
          </a:lnRef>
          <a:fillRef idx="0">
            <a:schemeClr val="accent1"/>
          </a:fillRef>
          <a:effectRef idx="0">
            <a:schemeClr val="accent1"/>
          </a:effectRef>
          <a:fontRef idx="minor">
            <a:schemeClr val="tx1"/>
          </a:fontRef>
        </p:style>
      </p:cxnSp>
      <p:grpSp>
        <p:nvGrpSpPr>
          <p:cNvPr id="138" name="Group 137">
            <a:extLst>
              <a:ext uri="{FF2B5EF4-FFF2-40B4-BE49-F238E27FC236}">
                <a16:creationId xmlns:a16="http://schemas.microsoft.com/office/drawing/2014/main" id="{E8757456-A96B-4792-A677-130EBC913684}"/>
              </a:ext>
            </a:extLst>
          </p:cNvPr>
          <p:cNvGrpSpPr/>
          <p:nvPr/>
        </p:nvGrpSpPr>
        <p:grpSpPr>
          <a:xfrm>
            <a:off x="9070527" y="2520643"/>
            <a:ext cx="845352" cy="583095"/>
            <a:chOff x="3672846" y="508776"/>
            <a:chExt cx="935228" cy="637217"/>
          </a:xfrm>
          <a:scene3d>
            <a:camera prst="orthographicFront"/>
            <a:lightRig rig="flat" dir="t"/>
          </a:scene3d>
        </p:grpSpPr>
        <p:sp>
          <p:nvSpPr>
            <p:cNvPr id="139" name="Oval 138">
              <a:extLst>
                <a:ext uri="{FF2B5EF4-FFF2-40B4-BE49-F238E27FC236}">
                  <a16:creationId xmlns:a16="http://schemas.microsoft.com/office/drawing/2014/main" id="{3466E25E-A3E5-4BB8-8699-25C6926CA917}"/>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0" name="Oval 5">
              <a:extLst>
                <a:ext uri="{FF2B5EF4-FFF2-40B4-BE49-F238E27FC236}">
                  <a16:creationId xmlns:a16="http://schemas.microsoft.com/office/drawing/2014/main" id="{6C4594DC-7425-4571-BBE6-CB9BA1DEE0D7}"/>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err="1"/>
                <a:t>Product_id</a:t>
              </a:r>
              <a:endParaRPr lang="en-IN" sz="1100" kern="1200" dirty="0"/>
            </a:p>
          </p:txBody>
        </p:sp>
      </p:grpSp>
      <p:cxnSp>
        <p:nvCxnSpPr>
          <p:cNvPr id="142" name="Straight Connector 141">
            <a:extLst>
              <a:ext uri="{FF2B5EF4-FFF2-40B4-BE49-F238E27FC236}">
                <a16:creationId xmlns:a16="http://schemas.microsoft.com/office/drawing/2014/main" id="{8C116357-2212-4BB3-9C2D-22AD50D844A4}"/>
              </a:ext>
            </a:extLst>
          </p:cNvPr>
          <p:cNvCxnSpPr>
            <a:stCxn id="139" idx="2"/>
            <a:endCxn id="57" idx="3"/>
          </p:cNvCxnSpPr>
          <p:nvPr/>
        </p:nvCxnSpPr>
        <p:spPr>
          <a:xfrm flipH="1" flipV="1">
            <a:off x="8587405" y="2754787"/>
            <a:ext cx="483122" cy="57404"/>
          </a:xfrm>
          <a:prstGeom prst="line">
            <a:avLst/>
          </a:prstGeom>
        </p:spPr>
        <p:style>
          <a:lnRef idx="1">
            <a:schemeClr val="accent1"/>
          </a:lnRef>
          <a:fillRef idx="0">
            <a:schemeClr val="accent1"/>
          </a:fillRef>
          <a:effectRef idx="0">
            <a:schemeClr val="accent1"/>
          </a:effectRef>
          <a:fontRef idx="minor">
            <a:schemeClr val="tx1"/>
          </a:fontRef>
        </p:style>
      </p:cxnSp>
      <p:grpSp>
        <p:nvGrpSpPr>
          <p:cNvPr id="143" name="Group 142">
            <a:extLst>
              <a:ext uri="{FF2B5EF4-FFF2-40B4-BE49-F238E27FC236}">
                <a16:creationId xmlns:a16="http://schemas.microsoft.com/office/drawing/2014/main" id="{7A140D38-A243-4F17-A82E-0AE6245BC630}"/>
              </a:ext>
            </a:extLst>
          </p:cNvPr>
          <p:cNvGrpSpPr/>
          <p:nvPr/>
        </p:nvGrpSpPr>
        <p:grpSpPr>
          <a:xfrm>
            <a:off x="6800626" y="5015227"/>
            <a:ext cx="845352" cy="583095"/>
            <a:chOff x="3672846" y="508776"/>
            <a:chExt cx="935228" cy="637217"/>
          </a:xfrm>
          <a:scene3d>
            <a:camera prst="orthographicFront"/>
            <a:lightRig rig="flat" dir="t"/>
          </a:scene3d>
        </p:grpSpPr>
        <p:sp>
          <p:nvSpPr>
            <p:cNvPr id="144" name="Oval 143">
              <a:extLst>
                <a:ext uri="{FF2B5EF4-FFF2-40B4-BE49-F238E27FC236}">
                  <a16:creationId xmlns:a16="http://schemas.microsoft.com/office/drawing/2014/main" id="{5B7940FD-13DC-4760-938D-A277537A4237}"/>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5" name="Oval 5">
              <a:extLst>
                <a:ext uri="{FF2B5EF4-FFF2-40B4-BE49-F238E27FC236}">
                  <a16:creationId xmlns:a16="http://schemas.microsoft.com/office/drawing/2014/main" id="{1B999C98-2502-4500-BCD6-BE1E3CE456C4}"/>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a:t>id</a:t>
              </a:r>
            </a:p>
          </p:txBody>
        </p:sp>
      </p:grpSp>
      <p:grpSp>
        <p:nvGrpSpPr>
          <p:cNvPr id="146" name="Group 145">
            <a:extLst>
              <a:ext uri="{FF2B5EF4-FFF2-40B4-BE49-F238E27FC236}">
                <a16:creationId xmlns:a16="http://schemas.microsoft.com/office/drawing/2014/main" id="{590984D0-6F42-46C1-9A99-FD2A299D3290}"/>
              </a:ext>
            </a:extLst>
          </p:cNvPr>
          <p:cNvGrpSpPr/>
          <p:nvPr/>
        </p:nvGrpSpPr>
        <p:grpSpPr>
          <a:xfrm>
            <a:off x="8037130" y="5149088"/>
            <a:ext cx="845352" cy="583095"/>
            <a:chOff x="3672846" y="508776"/>
            <a:chExt cx="935228" cy="637217"/>
          </a:xfrm>
          <a:scene3d>
            <a:camera prst="orthographicFront"/>
            <a:lightRig rig="flat" dir="t"/>
          </a:scene3d>
        </p:grpSpPr>
        <p:sp>
          <p:nvSpPr>
            <p:cNvPr id="147" name="Oval 146">
              <a:extLst>
                <a:ext uri="{FF2B5EF4-FFF2-40B4-BE49-F238E27FC236}">
                  <a16:creationId xmlns:a16="http://schemas.microsoft.com/office/drawing/2014/main" id="{A4B507D4-0619-480E-97AF-5D31A058935A}"/>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8" name="Oval 5">
              <a:extLst>
                <a:ext uri="{FF2B5EF4-FFF2-40B4-BE49-F238E27FC236}">
                  <a16:creationId xmlns:a16="http://schemas.microsoft.com/office/drawing/2014/main" id="{40E87EF1-68EC-4099-9276-FBE989755361}"/>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dirty="0"/>
                <a:t>owner</a:t>
              </a:r>
              <a:endParaRPr lang="en-IN" sz="1100" kern="1200" dirty="0"/>
            </a:p>
          </p:txBody>
        </p:sp>
      </p:grpSp>
      <p:cxnSp>
        <p:nvCxnSpPr>
          <p:cNvPr id="150" name="Straight Connector 149">
            <a:extLst>
              <a:ext uri="{FF2B5EF4-FFF2-40B4-BE49-F238E27FC236}">
                <a16:creationId xmlns:a16="http://schemas.microsoft.com/office/drawing/2014/main" id="{4DCC7F11-4989-4299-A158-09A97562B832}"/>
              </a:ext>
            </a:extLst>
          </p:cNvPr>
          <p:cNvCxnSpPr>
            <a:stCxn id="144" idx="4"/>
          </p:cNvCxnSpPr>
          <p:nvPr/>
        </p:nvCxnSpPr>
        <p:spPr>
          <a:xfrm>
            <a:off x="7223302" y="5598322"/>
            <a:ext cx="364434" cy="515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EEF52E4B-FFDE-4B89-A397-6CC0F255287D}"/>
              </a:ext>
            </a:extLst>
          </p:cNvPr>
          <p:cNvCxnSpPr>
            <a:stCxn id="147" idx="4"/>
          </p:cNvCxnSpPr>
          <p:nvPr/>
        </p:nvCxnSpPr>
        <p:spPr>
          <a:xfrm flipH="1">
            <a:off x="8123625" y="5732183"/>
            <a:ext cx="336181" cy="368639"/>
          </a:xfrm>
          <a:prstGeom prst="line">
            <a:avLst/>
          </a:prstGeom>
        </p:spPr>
        <p:style>
          <a:lnRef idx="1">
            <a:schemeClr val="accent1"/>
          </a:lnRef>
          <a:fillRef idx="0">
            <a:schemeClr val="accent1"/>
          </a:fillRef>
          <a:effectRef idx="0">
            <a:schemeClr val="accent1"/>
          </a:effectRef>
          <a:fontRef idx="minor">
            <a:schemeClr val="tx1"/>
          </a:fontRef>
        </p:style>
      </p:cxnSp>
      <p:grpSp>
        <p:nvGrpSpPr>
          <p:cNvPr id="153" name="Group 152">
            <a:extLst>
              <a:ext uri="{FF2B5EF4-FFF2-40B4-BE49-F238E27FC236}">
                <a16:creationId xmlns:a16="http://schemas.microsoft.com/office/drawing/2014/main" id="{6731273F-BF02-4F0B-B186-9FFA5BD537F6}"/>
              </a:ext>
            </a:extLst>
          </p:cNvPr>
          <p:cNvGrpSpPr/>
          <p:nvPr/>
        </p:nvGrpSpPr>
        <p:grpSpPr>
          <a:xfrm>
            <a:off x="8823239" y="5482906"/>
            <a:ext cx="845352" cy="583095"/>
            <a:chOff x="3672846" y="508776"/>
            <a:chExt cx="935228" cy="637217"/>
          </a:xfrm>
          <a:scene3d>
            <a:camera prst="orthographicFront"/>
            <a:lightRig rig="flat" dir="t"/>
          </a:scene3d>
        </p:grpSpPr>
        <p:sp>
          <p:nvSpPr>
            <p:cNvPr id="154" name="Oval 153">
              <a:extLst>
                <a:ext uri="{FF2B5EF4-FFF2-40B4-BE49-F238E27FC236}">
                  <a16:creationId xmlns:a16="http://schemas.microsoft.com/office/drawing/2014/main" id="{2AD8471D-39D2-4591-A42C-C6C8C6A88ED2}"/>
                </a:ext>
              </a:extLst>
            </p:cNvPr>
            <p:cNvSpPr/>
            <p:nvPr/>
          </p:nvSpPr>
          <p:spPr>
            <a:xfrm>
              <a:off x="3672846" y="508776"/>
              <a:ext cx="935228" cy="637217"/>
            </a:xfrm>
            <a:prstGeom prst="ellipse">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55" name="Oval 5">
              <a:extLst>
                <a:ext uri="{FF2B5EF4-FFF2-40B4-BE49-F238E27FC236}">
                  <a16:creationId xmlns:a16="http://schemas.microsoft.com/office/drawing/2014/main" id="{660D445D-5CB2-42D9-AB47-3E536E6FABA5}"/>
                </a:ext>
              </a:extLst>
            </p:cNvPr>
            <p:cNvSpPr txBox="1"/>
            <p:nvPr/>
          </p:nvSpPr>
          <p:spPr>
            <a:xfrm>
              <a:off x="3809807" y="602094"/>
              <a:ext cx="661306" cy="450581"/>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dirty="0" err="1"/>
                <a:t>Cart_id</a:t>
              </a:r>
              <a:endParaRPr lang="en-IN" sz="1100" kern="1200" dirty="0"/>
            </a:p>
          </p:txBody>
        </p:sp>
      </p:grpSp>
      <p:cxnSp>
        <p:nvCxnSpPr>
          <p:cNvPr id="157" name="Straight Connector 156">
            <a:extLst>
              <a:ext uri="{FF2B5EF4-FFF2-40B4-BE49-F238E27FC236}">
                <a16:creationId xmlns:a16="http://schemas.microsoft.com/office/drawing/2014/main" id="{6CC64BA8-8BFA-4F79-9082-A03A2C1590B3}"/>
              </a:ext>
            </a:extLst>
          </p:cNvPr>
          <p:cNvCxnSpPr>
            <a:stCxn id="154" idx="3"/>
          </p:cNvCxnSpPr>
          <p:nvPr/>
        </p:nvCxnSpPr>
        <p:spPr>
          <a:xfrm flipH="1">
            <a:off x="8579624" y="5980609"/>
            <a:ext cx="367414" cy="1332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94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97A9-8FE9-4454-BC20-83BDCD223D17}"/>
              </a:ext>
            </a:extLst>
          </p:cNvPr>
          <p:cNvSpPr>
            <a:spLocks noGrp="1"/>
          </p:cNvSpPr>
          <p:nvPr>
            <p:ph type="ctrTitle"/>
          </p:nvPr>
        </p:nvSpPr>
        <p:spPr>
          <a:xfrm>
            <a:off x="1507066" y="2404533"/>
            <a:ext cx="7904219" cy="2139331"/>
          </a:xfrm>
        </p:spPr>
        <p:txBody>
          <a:bodyPr/>
          <a:lstStyle/>
          <a:p>
            <a:pPr algn="ctr"/>
            <a:r>
              <a:rPr lang="en-IN" sz="6000" b="1" u="sng" dirty="0"/>
              <a:t>UML DIAGRAM</a:t>
            </a:r>
          </a:p>
        </p:txBody>
      </p:sp>
    </p:spTree>
    <p:extLst>
      <p:ext uri="{BB962C8B-B14F-4D97-AF65-F5344CB8AC3E}">
        <p14:creationId xmlns:p14="http://schemas.microsoft.com/office/powerpoint/2010/main" val="3613908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97A9-8FE9-4454-BC20-83BDCD223D17}"/>
              </a:ext>
            </a:extLst>
          </p:cNvPr>
          <p:cNvSpPr>
            <a:spLocks noGrp="1"/>
          </p:cNvSpPr>
          <p:nvPr>
            <p:ph type="ctrTitle"/>
          </p:nvPr>
        </p:nvSpPr>
        <p:spPr>
          <a:xfrm>
            <a:off x="1507066" y="2404533"/>
            <a:ext cx="7904219" cy="2139331"/>
          </a:xfrm>
        </p:spPr>
        <p:txBody>
          <a:bodyPr/>
          <a:lstStyle/>
          <a:p>
            <a:pPr algn="ctr"/>
            <a:r>
              <a:rPr lang="en-IN" sz="6000" b="1" u="sng" dirty="0"/>
              <a:t>UML DIAGRAM</a:t>
            </a:r>
          </a:p>
        </p:txBody>
      </p:sp>
    </p:spTree>
    <p:extLst>
      <p:ext uri="{BB962C8B-B14F-4D97-AF65-F5344CB8AC3E}">
        <p14:creationId xmlns:p14="http://schemas.microsoft.com/office/powerpoint/2010/main" val="4279424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83AF46-000A-4AA6-94EE-695F2573A00F}"/>
              </a:ext>
            </a:extLst>
          </p:cNvPr>
          <p:cNvSpPr txBox="1"/>
          <p:nvPr/>
        </p:nvSpPr>
        <p:spPr>
          <a:xfrm>
            <a:off x="989428" y="1093319"/>
            <a:ext cx="10213144" cy="5701689"/>
          </a:xfrm>
          <a:prstGeom prst="rect">
            <a:avLst/>
          </a:prstGeom>
          <a:noFill/>
        </p:spPr>
        <p:txBody>
          <a:bodyPr wrap="square" rtlCol="0">
            <a:spAutoFit/>
          </a:bodyPr>
          <a:lstStyle/>
          <a:p>
            <a:pPr algn="just">
              <a:lnSpc>
                <a:spcPct val="150000"/>
              </a:lnSpc>
            </a:pPr>
            <a:r>
              <a:rPr lang="en-US" sz="2000" dirty="0">
                <a:latin typeface="Arial Black" panose="020B0A04020102020204" pitchFamily="34" charset="0"/>
              </a:rPr>
              <a:t>Project Title:  </a:t>
            </a:r>
            <a:r>
              <a:rPr lang="en-US" sz="2000" dirty="0">
                <a:latin typeface="Book Antiqua" panose="02040602050305030304" pitchFamily="18" charset="0"/>
              </a:rPr>
              <a:t>E-Commerce Shopping website(agwiscart.com)</a:t>
            </a:r>
          </a:p>
          <a:p>
            <a:pPr algn="just">
              <a:lnSpc>
                <a:spcPct val="150000"/>
              </a:lnSpc>
            </a:pPr>
            <a:r>
              <a:rPr lang="en-US" sz="2000" dirty="0">
                <a:latin typeface="Arial Black" panose="020B0A04020102020204" pitchFamily="34" charset="0"/>
              </a:rPr>
              <a:t>Project Definition:</a:t>
            </a:r>
            <a:r>
              <a:rPr lang="en-US" sz="2000" dirty="0">
                <a:latin typeface="Book Antiqua" panose="02040602050305030304" pitchFamily="18" charset="0"/>
              </a:rPr>
              <a:t>  it’s </a:t>
            </a:r>
            <a:r>
              <a:rPr lang="en-US" sz="2000" b="0" i="0" dirty="0">
                <a:solidFill>
                  <a:srgbClr val="222222"/>
                </a:solidFill>
                <a:effectLst/>
                <a:latin typeface="Book Antiqua" panose="02040602050305030304" pitchFamily="18" charset="0"/>
              </a:rPr>
              <a:t>refers to the buying and selling of goods or services using the internet, and the transfer of money and data to execute these transactions.</a:t>
            </a:r>
            <a:r>
              <a:rPr lang="en-US" sz="2000" dirty="0">
                <a:latin typeface="Book Antiqua" panose="02040602050305030304" pitchFamily="18" charset="0"/>
              </a:rPr>
              <a:t> </a:t>
            </a:r>
          </a:p>
          <a:p>
            <a:pPr>
              <a:lnSpc>
                <a:spcPct val="200000"/>
              </a:lnSpc>
            </a:pPr>
            <a:r>
              <a:rPr lang="en-US" sz="2000" dirty="0">
                <a:latin typeface="Arial Black" panose="020B0A04020102020204" pitchFamily="34" charset="0"/>
              </a:rPr>
              <a:t>Internal Project Guide: </a:t>
            </a:r>
            <a:r>
              <a:rPr lang="en-US" sz="2000" dirty="0">
                <a:latin typeface="Book Antiqua" panose="02040602050305030304" pitchFamily="18" charset="0"/>
              </a:rPr>
              <a:t>Prof. Tulsidas </a:t>
            </a:r>
            <a:r>
              <a:rPr lang="en-US" sz="2000" dirty="0" err="1">
                <a:latin typeface="Book Antiqua" panose="02040602050305030304" pitchFamily="18" charset="0"/>
              </a:rPr>
              <a:t>Nakrani</a:t>
            </a:r>
            <a:r>
              <a:rPr lang="en-US" sz="2000" dirty="0">
                <a:latin typeface="Book Antiqua" panose="02040602050305030304" pitchFamily="18" charset="0"/>
              </a:rPr>
              <a:t> </a:t>
            </a:r>
          </a:p>
          <a:p>
            <a:pPr>
              <a:lnSpc>
                <a:spcPct val="200000"/>
              </a:lnSpc>
            </a:pPr>
            <a:r>
              <a:rPr lang="en-US" sz="2000" dirty="0">
                <a:latin typeface="Arial Black" panose="020B0A04020102020204" pitchFamily="34" charset="0"/>
              </a:rPr>
              <a:t>Team Size:  </a:t>
            </a:r>
            <a:r>
              <a:rPr lang="en-US" sz="2000" dirty="0">
                <a:latin typeface="Book Antiqua" panose="02040602050305030304" pitchFamily="18" charset="0"/>
              </a:rPr>
              <a:t>2</a:t>
            </a:r>
          </a:p>
          <a:p>
            <a:pPr>
              <a:lnSpc>
                <a:spcPct val="200000"/>
              </a:lnSpc>
            </a:pPr>
            <a:r>
              <a:rPr lang="en-US" sz="2000" dirty="0">
                <a:latin typeface="Arial Black" panose="020B0A04020102020204" pitchFamily="34" charset="0"/>
              </a:rPr>
              <a:t>Team Members:  </a:t>
            </a:r>
            <a:r>
              <a:rPr lang="en-US" sz="2000" dirty="0">
                <a:latin typeface="Book Antiqua" panose="02040602050305030304" pitchFamily="18" charset="0"/>
              </a:rPr>
              <a:t>1.patel vivek D , 2. patel Priya s</a:t>
            </a:r>
          </a:p>
          <a:p>
            <a:pPr>
              <a:lnSpc>
                <a:spcPct val="200000"/>
              </a:lnSpc>
            </a:pPr>
            <a:r>
              <a:rPr lang="en-US" sz="2000" dirty="0">
                <a:latin typeface="Arial Black" panose="020B0A04020102020204" pitchFamily="34" charset="0"/>
              </a:rPr>
              <a:t>Front End:  </a:t>
            </a:r>
            <a:r>
              <a:rPr lang="en-US" sz="2000" dirty="0">
                <a:latin typeface="Book Antiqua" panose="02040602050305030304" pitchFamily="18" charset="0"/>
              </a:rPr>
              <a:t>python 3.8</a:t>
            </a:r>
          </a:p>
          <a:p>
            <a:pPr>
              <a:lnSpc>
                <a:spcPct val="200000"/>
              </a:lnSpc>
            </a:pPr>
            <a:r>
              <a:rPr lang="en-US" sz="2000" dirty="0">
                <a:latin typeface="Arial Black" panose="020B0A04020102020204" pitchFamily="34" charset="0"/>
              </a:rPr>
              <a:t>Using Framework:   </a:t>
            </a:r>
            <a:r>
              <a:rPr lang="en-US" sz="2000" dirty="0">
                <a:latin typeface="Book Antiqua" panose="02040602050305030304" pitchFamily="18" charset="0"/>
              </a:rPr>
              <a:t>Django 3.1(python framework)</a:t>
            </a:r>
          </a:p>
          <a:p>
            <a:pPr>
              <a:lnSpc>
                <a:spcPct val="200000"/>
              </a:lnSpc>
            </a:pPr>
            <a:r>
              <a:rPr lang="en-US" sz="2000" dirty="0">
                <a:latin typeface="Arial Black" panose="020B0A04020102020204" pitchFamily="34" charset="0"/>
              </a:rPr>
              <a:t>Back End:   </a:t>
            </a:r>
            <a:r>
              <a:rPr lang="en-US" sz="2000" dirty="0" err="1">
                <a:latin typeface="Book Antiqua" panose="02040602050305030304" pitchFamily="18" charset="0"/>
              </a:rPr>
              <a:t>mysql</a:t>
            </a:r>
            <a:endParaRPr lang="en-US" sz="2000" dirty="0">
              <a:latin typeface="Book Antiqua" panose="02040602050305030304" pitchFamily="18" charset="0"/>
            </a:endParaRPr>
          </a:p>
          <a:p>
            <a:pPr>
              <a:lnSpc>
                <a:spcPct val="200000"/>
              </a:lnSpc>
            </a:pPr>
            <a:r>
              <a:rPr lang="en-US" sz="2000" dirty="0">
                <a:latin typeface="Arial Black" panose="020B0A04020102020204" pitchFamily="34" charset="0"/>
              </a:rPr>
              <a:t>Project Duration: </a:t>
            </a:r>
            <a:r>
              <a:rPr lang="en-US" sz="2000" dirty="0">
                <a:latin typeface="Book Antiqua" panose="02040602050305030304" pitchFamily="18" charset="0"/>
              </a:rPr>
              <a:t>5 months</a:t>
            </a:r>
            <a:endParaRPr lang="en-IN" sz="2000" dirty="0">
              <a:latin typeface="Book Antiqua" panose="02040602050305030304" pitchFamily="18" charset="0"/>
            </a:endParaRPr>
          </a:p>
        </p:txBody>
      </p:sp>
      <p:sp>
        <p:nvSpPr>
          <p:cNvPr id="4" name="Title 1">
            <a:extLst>
              <a:ext uri="{FF2B5EF4-FFF2-40B4-BE49-F238E27FC236}">
                <a16:creationId xmlns:a16="http://schemas.microsoft.com/office/drawing/2014/main" id="{8FF772A6-CBD4-4905-A2B3-F198CD7EE49D}"/>
              </a:ext>
            </a:extLst>
          </p:cNvPr>
          <p:cNvSpPr txBox="1">
            <a:spLocks/>
          </p:cNvSpPr>
          <p:nvPr/>
        </p:nvSpPr>
        <p:spPr>
          <a:xfrm>
            <a:off x="1313690" y="82197"/>
            <a:ext cx="8689976" cy="675861"/>
          </a:xfrm>
          <a:prstGeom prst="rect">
            <a:avLst/>
          </a:prstGeom>
        </p:spPr>
        <p:txBody>
          <a:bodyPr>
            <a:normAutofit fontScale="97500" lnSpcReduction="10000"/>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u="sng" dirty="0">
                <a:latin typeface="Arial" panose="020B0604020202020204" pitchFamily="34" charset="0"/>
                <a:cs typeface="Arial" panose="020B0604020202020204" pitchFamily="34" charset="0"/>
              </a:rPr>
              <a:t>PROJECT PROFILE</a:t>
            </a:r>
            <a:endParaRPr lang="en-IN"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757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43DF0-5A82-468B-AE91-F5E57F047D1B}"/>
              </a:ext>
            </a:extLst>
          </p:cNvPr>
          <p:cNvSpPr>
            <a:spLocks noGrp="1"/>
          </p:cNvSpPr>
          <p:nvPr>
            <p:ph type="ctrTitle"/>
          </p:nvPr>
        </p:nvSpPr>
        <p:spPr>
          <a:xfrm>
            <a:off x="333029" y="-13252"/>
            <a:ext cx="8689976" cy="675861"/>
          </a:xfrm>
        </p:spPr>
        <p:txBody>
          <a:bodyPr>
            <a:normAutofit fontScale="90000"/>
          </a:bodyPr>
          <a:lstStyle/>
          <a:p>
            <a:pPr algn="ctr"/>
            <a:r>
              <a:rPr lang="en-US" sz="4000" b="1" u="sng" dirty="0"/>
              <a:t>EXISTING SYSTEM</a:t>
            </a:r>
            <a:endParaRPr lang="en-IN" sz="4000" u="sng" dirty="0"/>
          </a:p>
        </p:txBody>
      </p:sp>
      <p:sp>
        <p:nvSpPr>
          <p:cNvPr id="4" name="TextBox 3">
            <a:extLst>
              <a:ext uri="{FF2B5EF4-FFF2-40B4-BE49-F238E27FC236}">
                <a16:creationId xmlns:a16="http://schemas.microsoft.com/office/drawing/2014/main" id="{F712FA34-3219-4FCF-B3D9-888F6493CC50}"/>
              </a:ext>
            </a:extLst>
          </p:cNvPr>
          <p:cNvSpPr txBox="1"/>
          <p:nvPr/>
        </p:nvSpPr>
        <p:spPr>
          <a:xfrm>
            <a:off x="556592" y="702366"/>
            <a:ext cx="10363200" cy="5729774"/>
          </a:xfrm>
          <a:prstGeom prst="rect">
            <a:avLst/>
          </a:prstGeom>
          <a:noFill/>
        </p:spPr>
        <p:txBody>
          <a:bodyPr wrap="square" rtlCol="0">
            <a:spAutoFit/>
          </a:bodyPr>
          <a:lstStyle/>
          <a:p>
            <a:pPr marL="417150" indent="-342900" algn="just">
              <a:spcBef>
                <a:spcPts val="500"/>
              </a:spcBef>
              <a:spcAft>
                <a:spcPts val="500"/>
              </a:spcAft>
              <a:buClr>
                <a:schemeClr val="accent1">
                  <a:lumMod val="75000"/>
                </a:schemeClr>
              </a:buClr>
              <a:buFont typeface="Wingdings" panose="05000000000000000000" pitchFamily="2" charset="2"/>
              <a:buChar char="v"/>
            </a:pPr>
            <a:r>
              <a:rPr lang="en-US" dirty="0"/>
              <a:t>Many customers go for purchasing offline so as to examine the product and hold the possession of the product just after the payment for the product. In this contemporary world customer’s  loyalty depends upon the consistent ability to deliver quality, value and satisfaction. Offline shopping has a sense of immediacy. You get to posses the item you've purchased the very moment. If we can search and make a list of items that we would like to try while shopping, before actually going out. This way we can be more confident in our purchase and not missing out something... This can also help us to decide what areas to visit. And plan such an event with friends...</a:t>
            </a:r>
          </a:p>
          <a:p>
            <a:pPr marL="417150" indent="-342900" algn="just">
              <a:spcBef>
                <a:spcPts val="500"/>
              </a:spcBef>
              <a:spcAft>
                <a:spcPts val="500"/>
              </a:spcAft>
              <a:buClr>
                <a:schemeClr val="accent1">
                  <a:lumMod val="75000"/>
                </a:schemeClr>
              </a:buClr>
              <a:buFont typeface="Wingdings" panose="05000000000000000000" pitchFamily="2" charset="2"/>
              <a:buChar char="v"/>
            </a:pPr>
            <a:r>
              <a:rPr lang="en-US" dirty="0"/>
              <a:t> Time Consuming  </a:t>
            </a:r>
          </a:p>
          <a:p>
            <a:pPr marL="417150" indent="-342900" algn="just">
              <a:spcBef>
                <a:spcPts val="500"/>
              </a:spcBef>
              <a:spcAft>
                <a:spcPts val="500"/>
              </a:spcAft>
              <a:buClr>
                <a:schemeClr val="accent1">
                  <a:lumMod val="75000"/>
                </a:schemeClr>
              </a:buClr>
              <a:buFont typeface="Wingdings" panose="05000000000000000000" pitchFamily="2" charset="2"/>
              <a:buChar char="v"/>
            </a:pPr>
            <a:r>
              <a:rPr lang="en-US" dirty="0"/>
              <a:t>Shipping Rates  and Refunds/Returns Disputes  </a:t>
            </a:r>
          </a:p>
          <a:p>
            <a:pPr marL="417150" indent="-342900" algn="just">
              <a:spcBef>
                <a:spcPts val="500"/>
              </a:spcBef>
              <a:spcAft>
                <a:spcPts val="500"/>
              </a:spcAft>
              <a:buClr>
                <a:schemeClr val="accent1">
                  <a:lumMod val="75000"/>
                </a:schemeClr>
              </a:buClr>
              <a:buFont typeface="Wingdings" panose="05000000000000000000" pitchFamily="2" charset="2"/>
              <a:buChar char="v"/>
            </a:pPr>
            <a:r>
              <a:rPr lang="en-US" dirty="0"/>
              <a:t> Lack of options  </a:t>
            </a:r>
          </a:p>
          <a:p>
            <a:pPr marL="417150" indent="-342900" algn="just">
              <a:spcBef>
                <a:spcPts val="500"/>
              </a:spcBef>
              <a:spcAft>
                <a:spcPts val="500"/>
              </a:spcAft>
              <a:buClr>
                <a:schemeClr val="accent1">
                  <a:lumMod val="75000"/>
                </a:schemeClr>
              </a:buClr>
              <a:buFont typeface="Wingdings" panose="05000000000000000000" pitchFamily="2" charset="2"/>
              <a:buChar char="v"/>
            </a:pPr>
            <a:r>
              <a:rPr lang="en-US" dirty="0"/>
              <a:t>Cash-Back offers not present </a:t>
            </a:r>
          </a:p>
          <a:p>
            <a:pPr marL="417150" indent="-342900" algn="just">
              <a:spcBef>
                <a:spcPts val="500"/>
              </a:spcBef>
              <a:spcAft>
                <a:spcPts val="500"/>
              </a:spcAft>
              <a:buClr>
                <a:schemeClr val="accent1">
                  <a:lumMod val="75000"/>
                </a:schemeClr>
              </a:buClr>
              <a:buFont typeface="Wingdings" panose="05000000000000000000" pitchFamily="2" charset="2"/>
              <a:buChar char="v"/>
            </a:pPr>
            <a:r>
              <a:rPr lang="en-US" dirty="0"/>
              <a:t> Bad customer service </a:t>
            </a:r>
          </a:p>
          <a:p>
            <a:pPr marL="417150" indent="-342900" algn="just">
              <a:spcBef>
                <a:spcPts val="500"/>
              </a:spcBef>
              <a:spcAft>
                <a:spcPts val="500"/>
              </a:spcAft>
              <a:buClr>
                <a:schemeClr val="accent1">
                  <a:lumMod val="75000"/>
                </a:schemeClr>
              </a:buClr>
              <a:buFont typeface="Wingdings" panose="05000000000000000000" pitchFamily="2" charset="2"/>
              <a:buChar char="v"/>
            </a:pPr>
            <a:r>
              <a:rPr lang="en-US" dirty="0"/>
              <a:t>Also there are expenses for traveling from house to shop. More over the shop from where we would like to buy something may not be open 24*7. In order to </a:t>
            </a:r>
          </a:p>
          <a:p>
            <a:pPr marL="417150" indent="-342900" algn="just">
              <a:spcBef>
                <a:spcPts val="500"/>
              </a:spcBef>
              <a:spcAft>
                <a:spcPts val="500"/>
              </a:spcAft>
              <a:buClr>
                <a:schemeClr val="accent1">
                  <a:lumMod val="75000"/>
                </a:schemeClr>
              </a:buClr>
              <a:buFont typeface="Wingdings" panose="05000000000000000000" pitchFamily="2" charset="2"/>
              <a:buChar char="v"/>
            </a:pPr>
            <a:r>
              <a:rPr lang="en-US" dirty="0"/>
              <a:t>overcome these, we have e-commerce solution, i.e. one place where we can get all required goods/products online.</a:t>
            </a:r>
            <a:endParaRPr lang="en-IN" dirty="0"/>
          </a:p>
        </p:txBody>
      </p:sp>
    </p:spTree>
    <p:extLst>
      <p:ext uri="{BB962C8B-B14F-4D97-AF65-F5344CB8AC3E}">
        <p14:creationId xmlns:p14="http://schemas.microsoft.com/office/powerpoint/2010/main" val="3261908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BB688-B0C2-4970-9795-F8A7860157F6}"/>
              </a:ext>
            </a:extLst>
          </p:cNvPr>
          <p:cNvSpPr>
            <a:spLocks noGrp="1"/>
          </p:cNvSpPr>
          <p:nvPr>
            <p:ph type="ctrTitle"/>
          </p:nvPr>
        </p:nvSpPr>
        <p:spPr>
          <a:xfrm>
            <a:off x="804700" y="0"/>
            <a:ext cx="10101837" cy="621836"/>
          </a:xfrm>
          <a:solidFill>
            <a:schemeClr val="bg1">
              <a:alpha val="70000"/>
            </a:schemeClr>
          </a:solidFill>
        </p:spPr>
        <p:txBody>
          <a:bodyPr/>
          <a:lstStyle/>
          <a:p>
            <a:pPr algn="l"/>
            <a:r>
              <a:rPr lang="en-US" sz="4000" b="1" u="sng" dirty="0"/>
              <a:t>Objective of Developing the new system</a:t>
            </a:r>
            <a:endParaRPr lang="en-IN" sz="4000" b="1" u="sng" dirty="0"/>
          </a:p>
        </p:txBody>
      </p:sp>
      <p:sp>
        <p:nvSpPr>
          <p:cNvPr id="3" name="Subtitle 2">
            <a:extLst>
              <a:ext uri="{FF2B5EF4-FFF2-40B4-BE49-F238E27FC236}">
                <a16:creationId xmlns:a16="http://schemas.microsoft.com/office/drawing/2014/main" id="{CCFA4EBC-CB3E-4981-BB75-4799D3747D7E}"/>
              </a:ext>
            </a:extLst>
          </p:cNvPr>
          <p:cNvSpPr>
            <a:spLocks noGrp="1"/>
          </p:cNvSpPr>
          <p:nvPr>
            <p:ph type="subTitle" idx="1"/>
          </p:nvPr>
        </p:nvSpPr>
        <p:spPr>
          <a:xfrm>
            <a:off x="622852" y="828261"/>
            <a:ext cx="9939131" cy="6029739"/>
          </a:xfrm>
        </p:spPr>
        <p:txBody>
          <a:bodyPr>
            <a:normAutofit fontScale="25000" lnSpcReduction="20000"/>
          </a:bodyPr>
          <a:lstStyle/>
          <a:p>
            <a:pPr marL="857250" indent="-857250" algn="l">
              <a:buFont typeface="Wingdings" panose="05000000000000000000" pitchFamily="2" charset="2"/>
              <a:buChar char="v"/>
            </a:pPr>
            <a:r>
              <a:rPr lang="en-US" sz="8000" b="0" i="0" dirty="0">
                <a:solidFill>
                  <a:srgbClr val="212529"/>
                </a:solidFill>
                <a:effectLst/>
              </a:rPr>
              <a:t>The Online Shopping System (OSS) is a web-based application. The purpose of the application is to automate and facilitate the whole process of shopping. This application fixes the limitation and problems of paper based processes. The main goal to increase the quantity of sales by making the new technology of web pages design more attractive and to search a lot of customers and company to their location. By this system we can advertise and send procure to a lot of customer by sending email.</a:t>
            </a:r>
          </a:p>
          <a:p>
            <a:pPr marL="857250" indent="-857250" algn="l">
              <a:buFont typeface="Wingdings" panose="05000000000000000000" pitchFamily="2" charset="2"/>
              <a:buChar char="v"/>
            </a:pPr>
            <a:r>
              <a:rPr lang="en-US" sz="8000" b="0" i="0" dirty="0">
                <a:solidFill>
                  <a:srgbClr val="000000"/>
                </a:solidFill>
                <a:effectLst/>
              </a:rPr>
              <a:t>Reduce management costs</a:t>
            </a:r>
          </a:p>
          <a:p>
            <a:pPr marL="857250" indent="-857250" algn="l">
              <a:buFont typeface="Wingdings" panose="05000000000000000000" pitchFamily="2" charset="2"/>
              <a:buChar char="v"/>
            </a:pPr>
            <a:r>
              <a:rPr lang="en-US" sz="8000" b="0" i="0" dirty="0">
                <a:solidFill>
                  <a:srgbClr val="000000"/>
                </a:solidFill>
                <a:effectLst/>
              </a:rPr>
              <a:t>Businesses aim at reducing the costs incurred for the betterment of their revenue. Automating the ecommerce business can help in reducing the management cost significantly. Moreover, the right use of digital marketing can help in reducing the cost spent on driving customers to such an extent that businesses can bring customers for free of cost.</a:t>
            </a:r>
          </a:p>
          <a:p>
            <a:pPr marL="857250" indent="-857250" algn="l">
              <a:buFont typeface="Wingdings" panose="05000000000000000000" pitchFamily="2" charset="2"/>
              <a:buChar char="v"/>
            </a:pPr>
            <a:r>
              <a:rPr lang="en-US" sz="8000" b="0" i="0" dirty="0">
                <a:solidFill>
                  <a:srgbClr val="000000"/>
                </a:solidFill>
                <a:effectLst/>
              </a:rPr>
              <a:t>Developing business relations</a:t>
            </a:r>
          </a:p>
          <a:p>
            <a:pPr marL="857250" indent="-857250" algn="l">
              <a:buFont typeface="Wingdings" panose="05000000000000000000" pitchFamily="2" charset="2"/>
              <a:buChar char="v"/>
            </a:pPr>
            <a:r>
              <a:rPr lang="en-US" sz="8000" b="0" i="0" dirty="0">
                <a:solidFill>
                  <a:srgbClr val="000000"/>
                </a:solidFill>
                <a:effectLst/>
              </a:rPr>
              <a:t>Providing a unique customer experience</a:t>
            </a:r>
          </a:p>
          <a:p>
            <a:pPr marL="857250" indent="-857250" algn="l">
              <a:buFont typeface="Wingdings" panose="05000000000000000000" pitchFamily="2" charset="2"/>
              <a:buChar char="v"/>
            </a:pPr>
            <a:r>
              <a:rPr lang="en-US" sz="8000" b="0" i="0" dirty="0">
                <a:solidFill>
                  <a:srgbClr val="000000"/>
                </a:solidFill>
                <a:effectLst/>
              </a:rPr>
              <a:t>Increasing the number of loyal customers</a:t>
            </a:r>
          </a:p>
          <a:p>
            <a:pPr marL="857250" indent="-857250" algn="l">
              <a:buFont typeface="Wingdings" panose="05000000000000000000" pitchFamily="2" charset="2"/>
              <a:buChar char="v"/>
            </a:pPr>
            <a:r>
              <a:rPr lang="en-US" sz="8000" b="0" i="0" dirty="0">
                <a:solidFill>
                  <a:srgbClr val="000000"/>
                </a:solidFill>
                <a:effectLst/>
              </a:rPr>
              <a:t>Increasing sales</a:t>
            </a:r>
          </a:p>
          <a:p>
            <a:pPr marL="285750" indent="-285750" algn="l">
              <a:buFont typeface="Wingdings" panose="05000000000000000000" pitchFamily="2" charset="2"/>
              <a:buChar char="v"/>
            </a:pPr>
            <a:endParaRPr lang="en-IN" dirty="0"/>
          </a:p>
        </p:txBody>
      </p:sp>
    </p:spTree>
    <p:extLst>
      <p:ext uri="{BB962C8B-B14F-4D97-AF65-F5344CB8AC3E}">
        <p14:creationId xmlns:p14="http://schemas.microsoft.com/office/powerpoint/2010/main" val="1673792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D34EF705-B505-4822-B1FD-9356EBB6AE96}"/>
              </a:ext>
            </a:extLst>
          </p:cNvPr>
          <p:cNvSpPr/>
          <p:nvPr/>
        </p:nvSpPr>
        <p:spPr>
          <a:xfrm>
            <a:off x="9405257" y="0"/>
            <a:ext cx="2786743" cy="5297714"/>
          </a:xfrm>
          <a:prstGeom prst="rtTriangle">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F9EDECB8-3355-4139-AB54-B9551BC6B3A2}"/>
              </a:ext>
            </a:extLst>
          </p:cNvPr>
          <p:cNvSpPr/>
          <p:nvPr/>
        </p:nvSpPr>
        <p:spPr>
          <a:xfrm>
            <a:off x="7082971" y="5297714"/>
            <a:ext cx="5239658" cy="156028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7" name="Title 1">
            <a:extLst>
              <a:ext uri="{FF2B5EF4-FFF2-40B4-BE49-F238E27FC236}">
                <a16:creationId xmlns:a16="http://schemas.microsoft.com/office/drawing/2014/main" id="{6CE6FE77-602A-47CB-BF74-D21E1D0CD0B6}"/>
              </a:ext>
            </a:extLst>
          </p:cNvPr>
          <p:cNvSpPr txBox="1">
            <a:spLocks/>
          </p:cNvSpPr>
          <p:nvPr/>
        </p:nvSpPr>
        <p:spPr>
          <a:xfrm>
            <a:off x="3377609" y="-9833"/>
            <a:ext cx="4170854" cy="631880"/>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TIME LINE CHART</a:t>
            </a:r>
          </a:p>
        </p:txBody>
      </p:sp>
      <p:cxnSp>
        <p:nvCxnSpPr>
          <p:cNvPr id="159" name="OTLSHAPE_T_fe82a054eb724851a93f6a606432bfac_HorizontalConnector1">
            <a:extLst>
              <a:ext uri="{FF2B5EF4-FFF2-40B4-BE49-F238E27FC236}">
                <a16:creationId xmlns:a16="http://schemas.microsoft.com/office/drawing/2014/main" id="{12085171-9DD9-4535-915D-11AB6F58C35E}"/>
              </a:ext>
            </a:extLst>
          </p:cNvPr>
          <p:cNvCxnSpPr>
            <a:cxnSpLocks/>
            <a:stCxn id="255" idx="3"/>
            <a:endCxn id="253" idx="1"/>
          </p:cNvCxnSpPr>
          <p:nvPr>
            <p:custDataLst>
              <p:tags r:id="rId1"/>
            </p:custDataLst>
          </p:nvPr>
        </p:nvCxnSpPr>
        <p:spPr>
          <a:xfrm flipV="1">
            <a:off x="1120566" y="5439706"/>
            <a:ext cx="4903236" cy="12896"/>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61" name="OTLSHAPE_T_23b42cadd9bc437fb739c68c62737c3a_HorizontalConnector1">
            <a:extLst>
              <a:ext uri="{FF2B5EF4-FFF2-40B4-BE49-F238E27FC236}">
                <a16:creationId xmlns:a16="http://schemas.microsoft.com/office/drawing/2014/main" id="{D7971586-A060-4258-B078-11E130AD833D}"/>
              </a:ext>
            </a:extLst>
          </p:cNvPr>
          <p:cNvCxnSpPr>
            <a:cxnSpLocks/>
          </p:cNvCxnSpPr>
          <p:nvPr>
            <p:custDataLst>
              <p:tags r:id="rId2"/>
            </p:custDataLst>
          </p:nvPr>
        </p:nvCxnSpPr>
        <p:spPr>
          <a:xfrm>
            <a:off x="711174" y="3719039"/>
            <a:ext cx="6122654"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163" name="OTLSHAPE_T_82d1b7aae77d41a2be14d69f5e501b1b_HorizontalConnector1">
            <a:extLst>
              <a:ext uri="{FF2B5EF4-FFF2-40B4-BE49-F238E27FC236}">
                <a16:creationId xmlns:a16="http://schemas.microsoft.com/office/drawing/2014/main" id="{CF4C3759-716F-422B-B4AF-F6120219F48A}"/>
              </a:ext>
            </a:extLst>
          </p:cNvPr>
          <p:cNvCxnSpPr>
            <a:cxnSpLocks/>
          </p:cNvCxnSpPr>
          <p:nvPr>
            <p:custDataLst>
              <p:tags r:id="rId3"/>
            </p:custDataLst>
          </p:nvPr>
        </p:nvCxnSpPr>
        <p:spPr>
          <a:xfrm>
            <a:off x="718185" y="3358095"/>
            <a:ext cx="5727351"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5" name="OTLSHAPE_T_f23e460505c24ee88159b421b810b7e4_HorizontalConnector1">
            <a:extLst>
              <a:ext uri="{FF2B5EF4-FFF2-40B4-BE49-F238E27FC236}">
                <a16:creationId xmlns:a16="http://schemas.microsoft.com/office/drawing/2014/main" id="{C1A0B3D1-C1DB-4CFA-A499-601D1278BE2C}"/>
              </a:ext>
            </a:extLst>
          </p:cNvPr>
          <p:cNvCxnSpPr>
            <a:cxnSpLocks/>
          </p:cNvCxnSpPr>
          <p:nvPr>
            <p:custDataLst>
              <p:tags r:id="rId4"/>
            </p:custDataLst>
          </p:nvPr>
        </p:nvCxnSpPr>
        <p:spPr>
          <a:xfrm>
            <a:off x="711174" y="4069029"/>
            <a:ext cx="7551355" cy="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67" name="OTLSHAPE_T_11a5fd20169a4e5aa0bed048dba08ff2_HorizontalConnector1">
            <a:extLst>
              <a:ext uri="{FF2B5EF4-FFF2-40B4-BE49-F238E27FC236}">
                <a16:creationId xmlns:a16="http://schemas.microsoft.com/office/drawing/2014/main" id="{956A5715-D6EA-448B-BDCA-6229F2199574}"/>
              </a:ext>
            </a:extLst>
          </p:cNvPr>
          <p:cNvCxnSpPr>
            <a:cxnSpLocks/>
          </p:cNvCxnSpPr>
          <p:nvPr>
            <p:custDataLst>
              <p:tags r:id="rId5"/>
            </p:custDataLst>
          </p:nvPr>
        </p:nvCxnSpPr>
        <p:spPr>
          <a:xfrm>
            <a:off x="755328" y="2944246"/>
            <a:ext cx="5348698" cy="43842"/>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169" name="OTLSHAPE_M_6ae31c99f6864aae840de110566ea63d_Connector1">
            <a:extLst>
              <a:ext uri="{FF2B5EF4-FFF2-40B4-BE49-F238E27FC236}">
                <a16:creationId xmlns:a16="http://schemas.microsoft.com/office/drawing/2014/main" id="{D0F8B5B0-0BBC-467A-9CAA-F82CF021E3E5}"/>
              </a:ext>
            </a:extLst>
          </p:cNvPr>
          <p:cNvCxnSpPr>
            <a:cxnSpLocks/>
          </p:cNvCxnSpPr>
          <p:nvPr>
            <p:custDataLst>
              <p:tags r:id="rId6"/>
            </p:custDataLst>
          </p:nvPr>
        </p:nvCxnSpPr>
        <p:spPr>
          <a:xfrm>
            <a:off x="6212664" y="1379095"/>
            <a:ext cx="0" cy="435822"/>
          </a:xfrm>
          <a:prstGeom prst="line">
            <a:avLst/>
          </a:prstGeom>
          <a:ln w="9525" cap="flat" cmpd="sng" algn="ctr">
            <a:solidFill>
              <a:srgbClr val="9BBB59"/>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1" name="OTLSHAPE_TB_00000000000000000000000000000000_LeftEndCaps">
            <a:extLst>
              <a:ext uri="{FF2B5EF4-FFF2-40B4-BE49-F238E27FC236}">
                <a16:creationId xmlns:a16="http://schemas.microsoft.com/office/drawing/2014/main" id="{E8571F08-422A-4B69-BDEA-BD6984F6BF5E}"/>
              </a:ext>
            </a:extLst>
          </p:cNvPr>
          <p:cNvSpPr txBox="1"/>
          <p:nvPr>
            <p:custDataLst>
              <p:tags r:id="rId7"/>
            </p:custDataLst>
          </p:nvPr>
        </p:nvSpPr>
        <p:spPr>
          <a:xfrm>
            <a:off x="306744" y="1863746"/>
            <a:ext cx="448584" cy="276999"/>
          </a:xfrm>
          <a:prstGeom prst="rect">
            <a:avLst/>
          </a:prstGeom>
          <a:noFill/>
        </p:spPr>
        <p:txBody>
          <a:bodyPr vert="horz" wrap="none" lIns="0" tIns="0" rIns="0" bIns="0" rtlCol="0" anchor="ctr" anchorCtr="0">
            <a:spAutoFit/>
          </a:bodyPr>
          <a:lstStyle/>
          <a:p>
            <a:pPr algn="ctr"/>
            <a:r>
              <a:rPr lang="en-US" b="1" spc="-38" dirty="0">
                <a:solidFill>
                  <a:schemeClr val="accent2"/>
                </a:solidFill>
                <a:latin typeface="Calibri" panose="020F0502020204030204" pitchFamily="34" charset="0"/>
              </a:rPr>
              <a:t>2020</a:t>
            </a:r>
          </a:p>
        </p:txBody>
      </p:sp>
      <p:sp>
        <p:nvSpPr>
          <p:cNvPr id="173" name="OTLSHAPE_TB_00000000000000000000000000000000_RightEndCaps">
            <a:extLst>
              <a:ext uri="{FF2B5EF4-FFF2-40B4-BE49-F238E27FC236}">
                <a16:creationId xmlns:a16="http://schemas.microsoft.com/office/drawing/2014/main" id="{27729AB5-45DB-4B85-A43C-6D848328B24A}"/>
              </a:ext>
            </a:extLst>
          </p:cNvPr>
          <p:cNvSpPr txBox="1"/>
          <p:nvPr>
            <p:custDataLst>
              <p:tags r:id="rId8"/>
            </p:custDataLst>
          </p:nvPr>
        </p:nvSpPr>
        <p:spPr>
          <a:xfrm>
            <a:off x="11400278" y="1863746"/>
            <a:ext cx="448584" cy="276999"/>
          </a:xfrm>
          <a:prstGeom prst="rect">
            <a:avLst/>
          </a:prstGeom>
          <a:noFill/>
        </p:spPr>
        <p:txBody>
          <a:bodyPr vert="horz" wrap="none" lIns="0" tIns="0" rIns="0" bIns="0" rtlCol="0" anchor="ctr" anchorCtr="0">
            <a:spAutoFit/>
          </a:bodyPr>
          <a:lstStyle/>
          <a:p>
            <a:pPr algn="ctr"/>
            <a:r>
              <a:rPr lang="en-US" b="1" spc="-38" dirty="0">
                <a:solidFill>
                  <a:schemeClr val="accent2"/>
                </a:solidFill>
                <a:latin typeface="Calibri" panose="020F0502020204030204" pitchFamily="34" charset="0"/>
              </a:rPr>
              <a:t>2020</a:t>
            </a:r>
          </a:p>
        </p:txBody>
      </p:sp>
      <p:sp>
        <p:nvSpPr>
          <p:cNvPr id="175" name="OTLSHAPE_TB_00000000000000000000000000000000_ScaleContainer">
            <a:extLst>
              <a:ext uri="{FF2B5EF4-FFF2-40B4-BE49-F238E27FC236}">
                <a16:creationId xmlns:a16="http://schemas.microsoft.com/office/drawing/2014/main" id="{1F9350A8-05E8-430F-87E3-89111D4382E2}"/>
              </a:ext>
            </a:extLst>
          </p:cNvPr>
          <p:cNvSpPr/>
          <p:nvPr>
            <p:custDataLst>
              <p:tags r:id="rId9"/>
            </p:custDataLst>
          </p:nvPr>
        </p:nvSpPr>
        <p:spPr>
          <a:xfrm>
            <a:off x="921070" y="1811746"/>
            <a:ext cx="10337800" cy="381000"/>
          </a:xfrm>
          <a:prstGeom prst="rect">
            <a:avLst/>
          </a:prstGeom>
          <a:gradFill flip="none" rotWithShape="1">
            <a:gsLst>
              <a:gs pos="0">
                <a:srgbClr val="1F497D"/>
              </a:gs>
              <a:gs pos="0">
                <a:srgbClr val="1F497D"/>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OTLSHAPE_TB_00000000000000000000000000000000_TimescaleInterval1">
            <a:extLst>
              <a:ext uri="{FF2B5EF4-FFF2-40B4-BE49-F238E27FC236}">
                <a16:creationId xmlns:a16="http://schemas.microsoft.com/office/drawing/2014/main" id="{F67A007B-4485-4084-A41D-1738EE970B29}"/>
              </a:ext>
            </a:extLst>
          </p:cNvPr>
          <p:cNvSpPr txBox="1"/>
          <p:nvPr>
            <p:custDataLst>
              <p:tags r:id="rId10"/>
            </p:custDataLst>
          </p:nvPr>
        </p:nvSpPr>
        <p:spPr>
          <a:xfrm>
            <a:off x="984570" y="1909219"/>
            <a:ext cx="203200" cy="186055"/>
          </a:xfrm>
          <a:prstGeom prst="rect">
            <a:avLst/>
          </a:prstGeom>
          <a:noFill/>
        </p:spPr>
        <p:txBody>
          <a:bodyPr vert="horz" wrap="none" lIns="0" tIns="0" rIns="0" bIns="0" rtlCol="0" anchor="ctr" anchorCtr="0">
            <a:noAutofit/>
          </a:bodyPr>
          <a:lstStyle/>
          <a:p>
            <a:r>
              <a:rPr lang="en-US" sz="1200" spc="-20" dirty="0">
                <a:solidFill>
                  <a:schemeClr val="lt1"/>
                </a:solidFill>
                <a:latin typeface="Calibri" panose="020F0502020204030204" pitchFamily="34" charset="0"/>
              </a:rPr>
              <a:t>Jan</a:t>
            </a:r>
          </a:p>
        </p:txBody>
      </p:sp>
      <p:cxnSp>
        <p:nvCxnSpPr>
          <p:cNvPr id="179" name="OTLSHAPE_TB_00000000000000000000000000000000_Separator1">
            <a:extLst>
              <a:ext uri="{FF2B5EF4-FFF2-40B4-BE49-F238E27FC236}">
                <a16:creationId xmlns:a16="http://schemas.microsoft.com/office/drawing/2014/main" id="{FF96EEEE-3381-401B-AD86-DA7D941AF31D}"/>
              </a:ext>
            </a:extLst>
          </p:cNvPr>
          <p:cNvCxnSpPr>
            <a:cxnSpLocks/>
          </p:cNvCxnSpPr>
          <p:nvPr>
            <p:custDataLst>
              <p:tags r:id="rId11"/>
            </p:custDataLst>
          </p:nvPr>
        </p:nvCxnSpPr>
        <p:spPr>
          <a:xfrm>
            <a:off x="1798011"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1" name="OTLSHAPE_TB_00000000000000000000000000000000_TimescaleInterval2">
            <a:extLst>
              <a:ext uri="{FF2B5EF4-FFF2-40B4-BE49-F238E27FC236}">
                <a16:creationId xmlns:a16="http://schemas.microsoft.com/office/drawing/2014/main" id="{EA69AD4D-1B9A-46CE-951B-E58D1E98E020}"/>
              </a:ext>
            </a:extLst>
          </p:cNvPr>
          <p:cNvSpPr txBox="1"/>
          <p:nvPr>
            <p:custDataLst>
              <p:tags r:id="rId12"/>
            </p:custDataLst>
          </p:nvPr>
        </p:nvSpPr>
        <p:spPr>
          <a:xfrm>
            <a:off x="1861511" y="1909219"/>
            <a:ext cx="219227" cy="186055"/>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Feb</a:t>
            </a:r>
          </a:p>
        </p:txBody>
      </p:sp>
      <p:cxnSp>
        <p:nvCxnSpPr>
          <p:cNvPr id="183" name="OTLSHAPE_TB_00000000000000000000000000000000_Separator2">
            <a:extLst>
              <a:ext uri="{FF2B5EF4-FFF2-40B4-BE49-F238E27FC236}">
                <a16:creationId xmlns:a16="http://schemas.microsoft.com/office/drawing/2014/main" id="{489D50CD-30EC-444E-9620-B3B1208DDB92}"/>
              </a:ext>
            </a:extLst>
          </p:cNvPr>
          <p:cNvCxnSpPr>
            <a:cxnSpLocks/>
          </p:cNvCxnSpPr>
          <p:nvPr>
            <p:custDataLst>
              <p:tags r:id="rId13"/>
            </p:custDataLst>
          </p:nvPr>
        </p:nvCxnSpPr>
        <p:spPr>
          <a:xfrm>
            <a:off x="2590086"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5" name="OTLSHAPE_TB_00000000000000000000000000000000_TimescaleInterval3">
            <a:extLst>
              <a:ext uri="{FF2B5EF4-FFF2-40B4-BE49-F238E27FC236}">
                <a16:creationId xmlns:a16="http://schemas.microsoft.com/office/drawing/2014/main" id="{27CBC7CD-DB88-4F5E-92E8-56933F3F17AA}"/>
              </a:ext>
            </a:extLst>
          </p:cNvPr>
          <p:cNvSpPr txBox="1"/>
          <p:nvPr>
            <p:custDataLst>
              <p:tags r:id="rId14"/>
            </p:custDataLst>
          </p:nvPr>
        </p:nvSpPr>
        <p:spPr>
          <a:xfrm>
            <a:off x="2653585" y="1909219"/>
            <a:ext cx="1147359" cy="181927"/>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Mar</a:t>
            </a:r>
          </a:p>
        </p:txBody>
      </p:sp>
      <p:cxnSp>
        <p:nvCxnSpPr>
          <p:cNvPr id="187" name="OTLSHAPE_TB_00000000000000000000000000000000_Separator3">
            <a:extLst>
              <a:ext uri="{FF2B5EF4-FFF2-40B4-BE49-F238E27FC236}">
                <a16:creationId xmlns:a16="http://schemas.microsoft.com/office/drawing/2014/main" id="{4A9C2C8B-5E1B-40FE-BC04-7BBF44640B5E}"/>
              </a:ext>
            </a:extLst>
          </p:cNvPr>
          <p:cNvCxnSpPr>
            <a:cxnSpLocks/>
          </p:cNvCxnSpPr>
          <p:nvPr>
            <p:custDataLst>
              <p:tags r:id="rId15"/>
            </p:custDataLst>
          </p:nvPr>
        </p:nvCxnSpPr>
        <p:spPr>
          <a:xfrm>
            <a:off x="3467027"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9" name="OTLSHAPE_TB_00000000000000000000000000000000_TimescaleInterval4">
            <a:extLst>
              <a:ext uri="{FF2B5EF4-FFF2-40B4-BE49-F238E27FC236}">
                <a16:creationId xmlns:a16="http://schemas.microsoft.com/office/drawing/2014/main" id="{05B5880A-30C8-4972-A662-9D5D383D223B}"/>
              </a:ext>
            </a:extLst>
          </p:cNvPr>
          <p:cNvSpPr txBox="1"/>
          <p:nvPr>
            <p:custDataLst>
              <p:tags r:id="rId16"/>
            </p:custDataLst>
          </p:nvPr>
        </p:nvSpPr>
        <p:spPr>
          <a:xfrm>
            <a:off x="3530527" y="1909219"/>
            <a:ext cx="219740" cy="186055"/>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Apr</a:t>
            </a:r>
          </a:p>
        </p:txBody>
      </p:sp>
      <p:cxnSp>
        <p:nvCxnSpPr>
          <p:cNvPr id="191" name="OTLSHAPE_TB_00000000000000000000000000000000_Separator4">
            <a:extLst>
              <a:ext uri="{FF2B5EF4-FFF2-40B4-BE49-F238E27FC236}">
                <a16:creationId xmlns:a16="http://schemas.microsoft.com/office/drawing/2014/main" id="{16C49B89-6D21-4A1F-83D7-E9C7DB827395}"/>
              </a:ext>
            </a:extLst>
          </p:cNvPr>
          <p:cNvCxnSpPr>
            <a:cxnSpLocks/>
          </p:cNvCxnSpPr>
          <p:nvPr>
            <p:custDataLst>
              <p:tags r:id="rId17"/>
            </p:custDataLst>
          </p:nvPr>
        </p:nvCxnSpPr>
        <p:spPr>
          <a:xfrm>
            <a:off x="4315679"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3" name="OTLSHAPE_TB_00000000000000000000000000000000_TimescaleInterval5">
            <a:extLst>
              <a:ext uri="{FF2B5EF4-FFF2-40B4-BE49-F238E27FC236}">
                <a16:creationId xmlns:a16="http://schemas.microsoft.com/office/drawing/2014/main" id="{8EDCDF19-CA75-4328-896B-ED5B37B24737}"/>
              </a:ext>
            </a:extLst>
          </p:cNvPr>
          <p:cNvSpPr txBox="1"/>
          <p:nvPr>
            <p:custDataLst>
              <p:tags r:id="rId18"/>
            </p:custDataLst>
          </p:nvPr>
        </p:nvSpPr>
        <p:spPr>
          <a:xfrm>
            <a:off x="4379180" y="1909219"/>
            <a:ext cx="268150" cy="186055"/>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May</a:t>
            </a:r>
          </a:p>
        </p:txBody>
      </p:sp>
      <p:cxnSp>
        <p:nvCxnSpPr>
          <p:cNvPr id="195" name="OTLSHAPE_TB_00000000000000000000000000000000_Separator5">
            <a:extLst>
              <a:ext uri="{FF2B5EF4-FFF2-40B4-BE49-F238E27FC236}">
                <a16:creationId xmlns:a16="http://schemas.microsoft.com/office/drawing/2014/main" id="{ACE67F4E-75BD-4F5B-A47B-CD105516AF03}"/>
              </a:ext>
            </a:extLst>
          </p:cNvPr>
          <p:cNvCxnSpPr>
            <a:cxnSpLocks/>
          </p:cNvCxnSpPr>
          <p:nvPr>
            <p:custDataLst>
              <p:tags r:id="rId19"/>
            </p:custDataLst>
          </p:nvPr>
        </p:nvCxnSpPr>
        <p:spPr>
          <a:xfrm>
            <a:off x="5192620"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7" name="OTLSHAPE_TB_00000000000000000000000000000000_TimescaleInterval6">
            <a:extLst>
              <a:ext uri="{FF2B5EF4-FFF2-40B4-BE49-F238E27FC236}">
                <a16:creationId xmlns:a16="http://schemas.microsoft.com/office/drawing/2014/main" id="{46537D90-B612-4CE0-B81A-53893C9113E4}"/>
              </a:ext>
            </a:extLst>
          </p:cNvPr>
          <p:cNvSpPr txBox="1"/>
          <p:nvPr>
            <p:custDataLst>
              <p:tags r:id="rId20"/>
            </p:custDataLst>
          </p:nvPr>
        </p:nvSpPr>
        <p:spPr>
          <a:xfrm>
            <a:off x="5256120" y="1909219"/>
            <a:ext cx="206916" cy="186055"/>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Jun</a:t>
            </a:r>
          </a:p>
        </p:txBody>
      </p:sp>
      <p:cxnSp>
        <p:nvCxnSpPr>
          <p:cNvPr id="199" name="OTLSHAPE_TB_00000000000000000000000000000000_Separator6">
            <a:extLst>
              <a:ext uri="{FF2B5EF4-FFF2-40B4-BE49-F238E27FC236}">
                <a16:creationId xmlns:a16="http://schemas.microsoft.com/office/drawing/2014/main" id="{B224A358-7595-4E36-B7D9-A9028898A416}"/>
              </a:ext>
            </a:extLst>
          </p:cNvPr>
          <p:cNvCxnSpPr>
            <a:cxnSpLocks/>
          </p:cNvCxnSpPr>
          <p:nvPr>
            <p:custDataLst>
              <p:tags r:id="rId21"/>
            </p:custDataLst>
          </p:nvPr>
        </p:nvCxnSpPr>
        <p:spPr>
          <a:xfrm>
            <a:off x="6041272"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1" name="OTLSHAPE_TB_00000000000000000000000000000000_TimescaleInterval7">
            <a:extLst>
              <a:ext uri="{FF2B5EF4-FFF2-40B4-BE49-F238E27FC236}">
                <a16:creationId xmlns:a16="http://schemas.microsoft.com/office/drawing/2014/main" id="{B2529F09-6EBF-4781-BCF0-7238448A4CA6}"/>
              </a:ext>
            </a:extLst>
          </p:cNvPr>
          <p:cNvSpPr txBox="1"/>
          <p:nvPr>
            <p:custDataLst>
              <p:tags r:id="rId22"/>
            </p:custDataLst>
          </p:nvPr>
        </p:nvSpPr>
        <p:spPr>
          <a:xfrm>
            <a:off x="6104773" y="1909219"/>
            <a:ext cx="158185" cy="186055"/>
          </a:xfrm>
          <a:prstGeom prst="rect">
            <a:avLst/>
          </a:prstGeom>
          <a:noFill/>
        </p:spPr>
        <p:txBody>
          <a:bodyPr vert="horz" wrap="none" lIns="0" tIns="0" rIns="0" bIns="0" rtlCol="0" anchor="ctr" anchorCtr="0">
            <a:noAutofit/>
          </a:bodyPr>
          <a:lstStyle/>
          <a:p>
            <a:r>
              <a:rPr lang="en-US" sz="1200" spc="-20">
                <a:solidFill>
                  <a:schemeClr val="lt1"/>
                </a:solidFill>
                <a:latin typeface="Calibri" panose="020F0502020204030204" pitchFamily="34" charset="0"/>
              </a:rPr>
              <a:t>Jul</a:t>
            </a:r>
          </a:p>
        </p:txBody>
      </p:sp>
      <p:cxnSp>
        <p:nvCxnSpPr>
          <p:cNvPr id="203" name="OTLSHAPE_TB_00000000000000000000000000000000_Separator7">
            <a:extLst>
              <a:ext uri="{FF2B5EF4-FFF2-40B4-BE49-F238E27FC236}">
                <a16:creationId xmlns:a16="http://schemas.microsoft.com/office/drawing/2014/main" id="{4B670EDB-F843-4888-ACDB-55F0978C3B3F}"/>
              </a:ext>
            </a:extLst>
          </p:cNvPr>
          <p:cNvCxnSpPr>
            <a:cxnSpLocks/>
          </p:cNvCxnSpPr>
          <p:nvPr>
            <p:custDataLst>
              <p:tags r:id="rId23"/>
            </p:custDataLst>
          </p:nvPr>
        </p:nvCxnSpPr>
        <p:spPr>
          <a:xfrm>
            <a:off x="6918213"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5" name="OTLSHAPE_TB_00000000000000000000000000000000_TimescaleInterval8">
            <a:extLst>
              <a:ext uri="{FF2B5EF4-FFF2-40B4-BE49-F238E27FC236}">
                <a16:creationId xmlns:a16="http://schemas.microsoft.com/office/drawing/2014/main" id="{CDE1A159-9530-49AC-8E2C-4480CC236953}"/>
              </a:ext>
            </a:extLst>
          </p:cNvPr>
          <p:cNvSpPr txBox="1"/>
          <p:nvPr>
            <p:custDataLst>
              <p:tags r:id="rId24"/>
            </p:custDataLst>
          </p:nvPr>
        </p:nvSpPr>
        <p:spPr>
          <a:xfrm>
            <a:off x="6981713" y="1909219"/>
            <a:ext cx="241300" cy="186055"/>
          </a:xfrm>
          <a:prstGeom prst="rect">
            <a:avLst/>
          </a:prstGeom>
          <a:noFill/>
        </p:spPr>
        <p:txBody>
          <a:bodyPr vert="horz" wrap="none" lIns="0" tIns="0" rIns="0" bIns="0" rtlCol="0" anchor="ctr" anchorCtr="0">
            <a:noAutofit/>
          </a:bodyPr>
          <a:lstStyle/>
          <a:p>
            <a:r>
              <a:rPr lang="en-US" sz="1200" spc="-20">
                <a:solidFill>
                  <a:schemeClr val="lt1"/>
                </a:solidFill>
                <a:latin typeface="Calibri" panose="020F0502020204030204" pitchFamily="34" charset="0"/>
              </a:rPr>
              <a:t>Aug</a:t>
            </a:r>
          </a:p>
        </p:txBody>
      </p:sp>
      <p:cxnSp>
        <p:nvCxnSpPr>
          <p:cNvPr id="207" name="OTLSHAPE_TB_00000000000000000000000000000000_Separator8">
            <a:extLst>
              <a:ext uri="{FF2B5EF4-FFF2-40B4-BE49-F238E27FC236}">
                <a16:creationId xmlns:a16="http://schemas.microsoft.com/office/drawing/2014/main" id="{40CAEEE7-53A4-4013-A19C-64314A89F7A9}"/>
              </a:ext>
            </a:extLst>
          </p:cNvPr>
          <p:cNvCxnSpPr>
            <a:cxnSpLocks/>
          </p:cNvCxnSpPr>
          <p:nvPr>
            <p:custDataLst>
              <p:tags r:id="rId25"/>
            </p:custDataLst>
          </p:nvPr>
        </p:nvCxnSpPr>
        <p:spPr>
          <a:xfrm>
            <a:off x="7795154"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9" name="OTLSHAPE_TB_00000000000000000000000000000000_TimescaleInterval9">
            <a:extLst>
              <a:ext uri="{FF2B5EF4-FFF2-40B4-BE49-F238E27FC236}">
                <a16:creationId xmlns:a16="http://schemas.microsoft.com/office/drawing/2014/main" id="{D8E27A91-CA57-4B3D-8312-97D5FE647AB1}"/>
              </a:ext>
            </a:extLst>
          </p:cNvPr>
          <p:cNvSpPr txBox="1"/>
          <p:nvPr>
            <p:custDataLst>
              <p:tags r:id="rId26"/>
            </p:custDataLst>
          </p:nvPr>
        </p:nvSpPr>
        <p:spPr>
          <a:xfrm>
            <a:off x="7858654" y="1909219"/>
            <a:ext cx="228600" cy="186055"/>
          </a:xfrm>
          <a:prstGeom prst="rect">
            <a:avLst/>
          </a:prstGeom>
          <a:noFill/>
        </p:spPr>
        <p:txBody>
          <a:bodyPr vert="horz" wrap="none" lIns="0" tIns="0" rIns="0" bIns="0" rtlCol="0" anchor="ctr" anchorCtr="0">
            <a:noAutofit/>
          </a:bodyPr>
          <a:lstStyle/>
          <a:p>
            <a:r>
              <a:rPr lang="en-US" sz="1200" spc="-18">
                <a:solidFill>
                  <a:schemeClr val="lt1"/>
                </a:solidFill>
                <a:latin typeface="Calibri" panose="020F0502020204030204" pitchFamily="34" charset="0"/>
              </a:rPr>
              <a:t>Sep</a:t>
            </a:r>
          </a:p>
        </p:txBody>
      </p:sp>
      <p:cxnSp>
        <p:nvCxnSpPr>
          <p:cNvPr id="211" name="OTLSHAPE_TB_00000000000000000000000000000000_Separator9">
            <a:extLst>
              <a:ext uri="{FF2B5EF4-FFF2-40B4-BE49-F238E27FC236}">
                <a16:creationId xmlns:a16="http://schemas.microsoft.com/office/drawing/2014/main" id="{5E12E710-765E-4F89-99E6-647F0D23507D}"/>
              </a:ext>
            </a:extLst>
          </p:cNvPr>
          <p:cNvCxnSpPr>
            <a:cxnSpLocks/>
          </p:cNvCxnSpPr>
          <p:nvPr>
            <p:custDataLst>
              <p:tags r:id="rId27"/>
            </p:custDataLst>
          </p:nvPr>
        </p:nvCxnSpPr>
        <p:spPr>
          <a:xfrm>
            <a:off x="8643806"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3" name="OTLSHAPE_TB_00000000000000000000000000000000_TimescaleInterval10">
            <a:extLst>
              <a:ext uri="{FF2B5EF4-FFF2-40B4-BE49-F238E27FC236}">
                <a16:creationId xmlns:a16="http://schemas.microsoft.com/office/drawing/2014/main" id="{34380EB9-DF32-4D89-AB36-9654C3BA8BD9}"/>
              </a:ext>
            </a:extLst>
          </p:cNvPr>
          <p:cNvSpPr txBox="1"/>
          <p:nvPr>
            <p:custDataLst>
              <p:tags r:id="rId28"/>
            </p:custDataLst>
          </p:nvPr>
        </p:nvSpPr>
        <p:spPr>
          <a:xfrm>
            <a:off x="8707306" y="1909219"/>
            <a:ext cx="211148" cy="186055"/>
          </a:xfrm>
          <a:prstGeom prst="rect">
            <a:avLst/>
          </a:prstGeom>
          <a:noFill/>
        </p:spPr>
        <p:txBody>
          <a:bodyPr vert="horz" wrap="none" lIns="0" tIns="0" rIns="0" bIns="0" rtlCol="0" anchor="ctr" anchorCtr="0">
            <a:noAutofit/>
          </a:bodyPr>
          <a:lstStyle/>
          <a:p>
            <a:r>
              <a:rPr lang="en-US" sz="1200" spc="-22">
                <a:solidFill>
                  <a:schemeClr val="lt1"/>
                </a:solidFill>
                <a:latin typeface="Calibri" panose="020F0502020204030204" pitchFamily="34" charset="0"/>
              </a:rPr>
              <a:t>Oct</a:t>
            </a:r>
          </a:p>
        </p:txBody>
      </p:sp>
      <p:cxnSp>
        <p:nvCxnSpPr>
          <p:cNvPr id="215" name="OTLSHAPE_TB_00000000000000000000000000000000_Separator10">
            <a:extLst>
              <a:ext uri="{FF2B5EF4-FFF2-40B4-BE49-F238E27FC236}">
                <a16:creationId xmlns:a16="http://schemas.microsoft.com/office/drawing/2014/main" id="{BBF9448C-2220-4D44-96C6-69C7D739B900}"/>
              </a:ext>
            </a:extLst>
          </p:cNvPr>
          <p:cNvCxnSpPr>
            <a:cxnSpLocks/>
          </p:cNvCxnSpPr>
          <p:nvPr>
            <p:custDataLst>
              <p:tags r:id="rId29"/>
            </p:custDataLst>
          </p:nvPr>
        </p:nvCxnSpPr>
        <p:spPr>
          <a:xfrm>
            <a:off x="9520746"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7" name="OTLSHAPE_TB_00000000000000000000000000000000_TimescaleInterval11">
            <a:extLst>
              <a:ext uri="{FF2B5EF4-FFF2-40B4-BE49-F238E27FC236}">
                <a16:creationId xmlns:a16="http://schemas.microsoft.com/office/drawing/2014/main" id="{4821B2A4-9070-4501-BEAD-965A094AB1B7}"/>
              </a:ext>
            </a:extLst>
          </p:cNvPr>
          <p:cNvSpPr txBox="1"/>
          <p:nvPr>
            <p:custDataLst>
              <p:tags r:id="rId30"/>
            </p:custDataLst>
          </p:nvPr>
        </p:nvSpPr>
        <p:spPr>
          <a:xfrm>
            <a:off x="9584247" y="1909219"/>
            <a:ext cx="243978" cy="186055"/>
          </a:xfrm>
          <a:prstGeom prst="rect">
            <a:avLst/>
          </a:prstGeom>
          <a:noFill/>
        </p:spPr>
        <p:txBody>
          <a:bodyPr vert="horz" wrap="none" lIns="0" tIns="0" rIns="0" bIns="0" rtlCol="0" anchor="ctr" anchorCtr="0">
            <a:noAutofit/>
          </a:bodyPr>
          <a:lstStyle/>
          <a:p>
            <a:r>
              <a:rPr lang="en-US" sz="1200" spc="-20">
                <a:solidFill>
                  <a:schemeClr val="lt1"/>
                </a:solidFill>
                <a:latin typeface="Calibri" panose="020F0502020204030204" pitchFamily="34" charset="0"/>
              </a:rPr>
              <a:t>Nov</a:t>
            </a:r>
          </a:p>
        </p:txBody>
      </p:sp>
      <p:cxnSp>
        <p:nvCxnSpPr>
          <p:cNvPr id="219" name="OTLSHAPE_TB_00000000000000000000000000000000_Separator11">
            <a:extLst>
              <a:ext uri="{FF2B5EF4-FFF2-40B4-BE49-F238E27FC236}">
                <a16:creationId xmlns:a16="http://schemas.microsoft.com/office/drawing/2014/main" id="{29B93443-C9EA-45F6-BF99-3857E255158F}"/>
              </a:ext>
            </a:extLst>
          </p:cNvPr>
          <p:cNvCxnSpPr>
            <a:cxnSpLocks/>
          </p:cNvCxnSpPr>
          <p:nvPr>
            <p:custDataLst>
              <p:tags r:id="rId31"/>
            </p:custDataLst>
          </p:nvPr>
        </p:nvCxnSpPr>
        <p:spPr>
          <a:xfrm>
            <a:off x="10369399" y="1900646"/>
            <a:ext cx="0" cy="203200"/>
          </a:xfrm>
          <a:prstGeom prst="line">
            <a:avLst/>
          </a:prstGeom>
          <a:ln w="6350"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1" name="OTLSHAPE_TB_00000000000000000000000000000000_TimescaleInterval12">
            <a:extLst>
              <a:ext uri="{FF2B5EF4-FFF2-40B4-BE49-F238E27FC236}">
                <a16:creationId xmlns:a16="http://schemas.microsoft.com/office/drawing/2014/main" id="{E0714A49-956F-40CD-ADBD-E25B2B01A717}"/>
              </a:ext>
            </a:extLst>
          </p:cNvPr>
          <p:cNvSpPr txBox="1"/>
          <p:nvPr>
            <p:custDataLst>
              <p:tags r:id="rId32"/>
            </p:custDataLst>
          </p:nvPr>
        </p:nvSpPr>
        <p:spPr>
          <a:xfrm>
            <a:off x="10432899" y="1909219"/>
            <a:ext cx="231858" cy="186055"/>
          </a:xfrm>
          <a:prstGeom prst="rect">
            <a:avLst/>
          </a:prstGeom>
          <a:noFill/>
        </p:spPr>
        <p:txBody>
          <a:bodyPr vert="horz" wrap="none" lIns="0" tIns="0" rIns="0" bIns="0" rtlCol="0" anchor="ctr" anchorCtr="0">
            <a:noAutofit/>
          </a:bodyPr>
          <a:lstStyle/>
          <a:p>
            <a:r>
              <a:rPr lang="en-US" sz="1200" spc="-22">
                <a:solidFill>
                  <a:schemeClr val="lt1"/>
                </a:solidFill>
                <a:latin typeface="Calibri" panose="020F0502020204030204" pitchFamily="34" charset="0"/>
              </a:rPr>
              <a:t>Dec</a:t>
            </a:r>
          </a:p>
        </p:txBody>
      </p:sp>
      <p:sp>
        <p:nvSpPr>
          <p:cNvPr id="223" name="OTLSHAPE_M_6ae31c99f6864aae840de110566ea63d_Title">
            <a:extLst>
              <a:ext uri="{FF2B5EF4-FFF2-40B4-BE49-F238E27FC236}">
                <a16:creationId xmlns:a16="http://schemas.microsoft.com/office/drawing/2014/main" id="{EFCAF818-319E-47F7-9C2F-5F0BA07EC429}"/>
              </a:ext>
            </a:extLst>
          </p:cNvPr>
          <p:cNvSpPr txBox="1"/>
          <p:nvPr>
            <p:custDataLst>
              <p:tags r:id="rId33"/>
            </p:custDataLst>
          </p:nvPr>
        </p:nvSpPr>
        <p:spPr>
          <a:xfrm>
            <a:off x="6368331" y="1041167"/>
            <a:ext cx="673100" cy="338554"/>
          </a:xfrm>
          <a:prstGeom prst="rect">
            <a:avLst/>
          </a:prstGeom>
          <a:noFill/>
        </p:spPr>
        <p:txBody>
          <a:bodyPr vert="horz" wrap="square" lIns="0" tIns="0" rIns="0" bIns="0" rtlCol="0" anchor="ctr" anchorCtr="0">
            <a:spAutoFit/>
          </a:bodyPr>
          <a:lstStyle/>
          <a:p>
            <a:r>
              <a:rPr lang="en-US" sz="1100" spc="-6" dirty="0">
                <a:solidFill>
                  <a:schemeClr val="dk1"/>
                </a:solidFill>
                <a:latin typeface="Calibri" panose="020F0502020204030204" pitchFamily="34" charset="0"/>
              </a:rPr>
              <a:t>Start Project </a:t>
            </a:r>
          </a:p>
        </p:txBody>
      </p:sp>
      <p:sp>
        <p:nvSpPr>
          <p:cNvPr id="225" name="OTLSHAPE_M_6ae31c99f6864aae840de110566ea63d_Date">
            <a:extLst>
              <a:ext uri="{FF2B5EF4-FFF2-40B4-BE49-F238E27FC236}">
                <a16:creationId xmlns:a16="http://schemas.microsoft.com/office/drawing/2014/main" id="{FD246ABC-4529-4BC2-BA7D-155A5F4664CD}"/>
              </a:ext>
            </a:extLst>
          </p:cNvPr>
          <p:cNvSpPr txBox="1"/>
          <p:nvPr>
            <p:custDataLst>
              <p:tags r:id="rId34"/>
            </p:custDataLst>
          </p:nvPr>
        </p:nvSpPr>
        <p:spPr>
          <a:xfrm>
            <a:off x="6408998" y="1399498"/>
            <a:ext cx="431841" cy="153159"/>
          </a:xfrm>
          <a:prstGeom prst="rect">
            <a:avLst/>
          </a:prstGeom>
          <a:noFill/>
        </p:spPr>
        <p:txBody>
          <a:bodyPr vert="horz" wrap="square" lIns="0" tIns="0" rIns="0" bIns="0" rtlCol="0" anchor="ctr" anchorCtr="0">
            <a:spAutoFit/>
          </a:bodyPr>
          <a:lstStyle/>
          <a:p>
            <a:r>
              <a:rPr lang="en-US" sz="1000" spc="-6" dirty="0">
                <a:solidFill>
                  <a:schemeClr val="dk2"/>
                </a:solidFill>
                <a:latin typeface="Calibri" panose="020F0502020204030204" pitchFamily="34" charset="0"/>
              </a:rPr>
              <a:t>Jul 10</a:t>
            </a:r>
          </a:p>
        </p:txBody>
      </p:sp>
      <p:sp>
        <p:nvSpPr>
          <p:cNvPr id="227" name="OTLSHAPE_M_6ae31c99f6864aae840de110566ea63d_Shape">
            <a:extLst>
              <a:ext uri="{FF2B5EF4-FFF2-40B4-BE49-F238E27FC236}">
                <a16:creationId xmlns:a16="http://schemas.microsoft.com/office/drawing/2014/main" id="{4AEAB1A6-A28E-45C0-8710-DB04222F49A8}"/>
              </a:ext>
            </a:extLst>
          </p:cNvPr>
          <p:cNvSpPr/>
          <p:nvPr>
            <p:custDataLst>
              <p:tags r:id="rId35"/>
            </p:custDataLst>
          </p:nvPr>
        </p:nvSpPr>
        <p:spPr>
          <a:xfrm rot="16200000">
            <a:off x="6218499" y="1267869"/>
            <a:ext cx="165100" cy="165100"/>
          </a:xfrm>
          <a:prstGeom prst="flowChartMerge">
            <a:avLst/>
          </a:prstGeom>
          <a:solidFill>
            <a:srgbClr val="9BBB59"/>
          </a:solidFill>
          <a:ln w="12700" cap="flat" cmpd="sng" algn="ctr">
            <a:noFill/>
            <a:prstDash val="solid"/>
            <a:miter lim="800000"/>
          </a:ln>
          <a:effectLst/>
          <a:scene3d>
            <a:camera prst="orthographicFront"/>
            <a:lightRig rig="threePt" dir="t"/>
          </a:scene3d>
          <a:sp3d>
            <a:bevelT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TLSHAPE_T_11a5fd20169a4e5aa0bed048dba08ff2_Shape">
            <a:extLst>
              <a:ext uri="{FF2B5EF4-FFF2-40B4-BE49-F238E27FC236}">
                <a16:creationId xmlns:a16="http://schemas.microsoft.com/office/drawing/2014/main" id="{6B22A402-14F4-46F5-887C-15E0FE4EAF94}"/>
              </a:ext>
            </a:extLst>
          </p:cNvPr>
          <p:cNvSpPr/>
          <p:nvPr>
            <p:custDataLst>
              <p:tags r:id="rId36"/>
            </p:custDataLst>
          </p:nvPr>
        </p:nvSpPr>
        <p:spPr>
          <a:xfrm>
            <a:off x="6085773" y="2886488"/>
            <a:ext cx="295608" cy="203200"/>
          </a:xfrm>
          <a:prstGeom prst="rect">
            <a:avLst/>
          </a:prstGeom>
          <a:solidFill>
            <a:srgbClr val="F7964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TLSHAPE_T_11a5fd20169a4e5aa0bed048dba08ff2_JoinedDate">
            <a:extLst>
              <a:ext uri="{FF2B5EF4-FFF2-40B4-BE49-F238E27FC236}">
                <a16:creationId xmlns:a16="http://schemas.microsoft.com/office/drawing/2014/main" id="{A2859DF2-2C06-4A48-B6A2-C65ACD6CB22D}"/>
              </a:ext>
            </a:extLst>
          </p:cNvPr>
          <p:cNvSpPr txBox="1"/>
          <p:nvPr>
            <p:custDataLst>
              <p:tags r:id="rId37"/>
            </p:custDataLst>
          </p:nvPr>
        </p:nvSpPr>
        <p:spPr>
          <a:xfrm>
            <a:off x="6445536" y="2911144"/>
            <a:ext cx="763016" cy="153888"/>
          </a:xfrm>
          <a:prstGeom prst="rect">
            <a:avLst/>
          </a:prstGeom>
          <a:noFill/>
        </p:spPr>
        <p:txBody>
          <a:bodyPr vert="horz" wrap="square" lIns="0" tIns="0" rIns="0" bIns="0" rtlCol="0" anchor="ctr" anchorCtr="0">
            <a:spAutoFit/>
          </a:bodyPr>
          <a:lstStyle/>
          <a:p>
            <a:r>
              <a:rPr lang="en-US" sz="1000" spc="-2" dirty="0">
                <a:solidFill>
                  <a:schemeClr val="dk1"/>
                </a:solidFill>
                <a:latin typeface="Calibri" panose="020F0502020204030204" pitchFamily="34" charset="0"/>
              </a:rPr>
              <a:t>Jul 10 - Jul 17</a:t>
            </a:r>
          </a:p>
        </p:txBody>
      </p:sp>
      <p:sp>
        <p:nvSpPr>
          <p:cNvPr id="233" name="OTLSHAPE_T_11a5fd20169a4e5aa0bed048dba08ff2_Title">
            <a:extLst>
              <a:ext uri="{FF2B5EF4-FFF2-40B4-BE49-F238E27FC236}">
                <a16:creationId xmlns:a16="http://schemas.microsoft.com/office/drawing/2014/main" id="{D6E14BBA-4B5A-4832-BECF-F09F0896D11F}"/>
              </a:ext>
            </a:extLst>
          </p:cNvPr>
          <p:cNvSpPr txBox="1"/>
          <p:nvPr>
            <p:custDataLst>
              <p:tags r:id="rId38"/>
            </p:custDataLst>
          </p:nvPr>
        </p:nvSpPr>
        <p:spPr>
          <a:xfrm>
            <a:off x="87087" y="2859303"/>
            <a:ext cx="631098" cy="169277"/>
          </a:xfrm>
          <a:prstGeom prst="rect">
            <a:avLst/>
          </a:prstGeom>
          <a:noFill/>
        </p:spPr>
        <p:txBody>
          <a:bodyPr vert="horz" wrap="square" lIns="0" tIns="0" rIns="0" bIns="0" rtlCol="0" anchor="ctr" anchorCtr="0">
            <a:spAutoFit/>
          </a:bodyPr>
          <a:lstStyle/>
          <a:p>
            <a:pPr algn="ctr"/>
            <a:r>
              <a:rPr lang="en-US" sz="1100" b="1" spc="-20" dirty="0">
                <a:solidFill>
                  <a:schemeClr val="dk1"/>
                </a:solidFill>
                <a:latin typeface="Calibri" panose="020F0502020204030204" pitchFamily="34" charset="0"/>
              </a:rPr>
              <a:t>Definition</a:t>
            </a:r>
          </a:p>
        </p:txBody>
      </p:sp>
      <p:sp>
        <p:nvSpPr>
          <p:cNvPr id="235" name="OTLSHAPE_T_23c152327d314e958e11ca251f33fb49_Shape">
            <a:extLst>
              <a:ext uri="{FF2B5EF4-FFF2-40B4-BE49-F238E27FC236}">
                <a16:creationId xmlns:a16="http://schemas.microsoft.com/office/drawing/2014/main" id="{06FC4D95-515C-4EB8-8D5D-A9A6FA4D1997}"/>
              </a:ext>
            </a:extLst>
          </p:cNvPr>
          <p:cNvSpPr/>
          <p:nvPr>
            <p:custDataLst>
              <p:tags r:id="rId39"/>
            </p:custDataLst>
          </p:nvPr>
        </p:nvSpPr>
        <p:spPr>
          <a:xfrm>
            <a:off x="6340714" y="3264574"/>
            <a:ext cx="1251945" cy="198134"/>
          </a:xfrm>
          <a:prstGeom prst="rect">
            <a:avLst/>
          </a:prstGeom>
          <a:solidFill>
            <a:srgbClr val="4BACC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TLSHAPE_T_23c152327d314e958e11ca251f33fb49_JoinedDate">
            <a:extLst>
              <a:ext uri="{FF2B5EF4-FFF2-40B4-BE49-F238E27FC236}">
                <a16:creationId xmlns:a16="http://schemas.microsoft.com/office/drawing/2014/main" id="{51583A69-6E7C-498A-955C-F31CCEE8660E}"/>
              </a:ext>
            </a:extLst>
          </p:cNvPr>
          <p:cNvSpPr txBox="1"/>
          <p:nvPr>
            <p:custDataLst>
              <p:tags r:id="rId40"/>
            </p:custDataLst>
          </p:nvPr>
        </p:nvSpPr>
        <p:spPr>
          <a:xfrm>
            <a:off x="7684987" y="3287347"/>
            <a:ext cx="749300" cy="155025"/>
          </a:xfrm>
          <a:prstGeom prst="rect">
            <a:avLst/>
          </a:prstGeom>
          <a:noFill/>
        </p:spPr>
        <p:txBody>
          <a:bodyPr vert="horz" wrap="square" lIns="0" tIns="0" rIns="0" bIns="0" rtlCol="0" anchor="ctr" anchorCtr="0">
            <a:spAutoFit/>
          </a:bodyPr>
          <a:lstStyle/>
          <a:p>
            <a:r>
              <a:rPr lang="en-US" sz="1000" spc="-4" dirty="0">
                <a:solidFill>
                  <a:schemeClr val="dk1"/>
                </a:solidFill>
                <a:latin typeface="Calibri" panose="020F0502020204030204" pitchFamily="34" charset="0"/>
              </a:rPr>
              <a:t>Jul 15 - Aug 29</a:t>
            </a:r>
          </a:p>
        </p:txBody>
      </p:sp>
      <p:sp>
        <p:nvSpPr>
          <p:cNvPr id="239" name="OTLSHAPE_T_f23e460505c24ee88159b421b810b7e4_Shape">
            <a:extLst>
              <a:ext uri="{FF2B5EF4-FFF2-40B4-BE49-F238E27FC236}">
                <a16:creationId xmlns:a16="http://schemas.microsoft.com/office/drawing/2014/main" id="{5B18476B-9797-48C9-9734-0AAF067C9CE4}"/>
              </a:ext>
            </a:extLst>
          </p:cNvPr>
          <p:cNvSpPr/>
          <p:nvPr>
            <p:custDataLst>
              <p:tags r:id="rId41"/>
            </p:custDataLst>
          </p:nvPr>
        </p:nvSpPr>
        <p:spPr>
          <a:xfrm>
            <a:off x="8269540" y="3967429"/>
            <a:ext cx="1422400" cy="203200"/>
          </a:xfrm>
          <a:prstGeom prst="rect">
            <a:avLst/>
          </a:prstGeom>
          <a:solidFill>
            <a:srgbClr val="F79646"/>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TLSHAPE_T_f23e460505c24ee88159b421b810b7e4_JoinedDate">
            <a:extLst>
              <a:ext uri="{FF2B5EF4-FFF2-40B4-BE49-F238E27FC236}">
                <a16:creationId xmlns:a16="http://schemas.microsoft.com/office/drawing/2014/main" id="{F2B58B0D-9B94-436B-949C-9300DB203E94}"/>
              </a:ext>
            </a:extLst>
          </p:cNvPr>
          <p:cNvSpPr txBox="1"/>
          <p:nvPr>
            <p:custDataLst>
              <p:tags r:id="rId42"/>
            </p:custDataLst>
          </p:nvPr>
        </p:nvSpPr>
        <p:spPr>
          <a:xfrm>
            <a:off x="9747877" y="3994587"/>
            <a:ext cx="787400" cy="155025"/>
          </a:xfrm>
          <a:prstGeom prst="rect">
            <a:avLst/>
          </a:prstGeom>
          <a:noFill/>
        </p:spPr>
        <p:txBody>
          <a:bodyPr vert="horz" wrap="square" lIns="0" tIns="0" rIns="0" bIns="0" rtlCol="0" anchor="ctr" anchorCtr="0">
            <a:spAutoFit/>
          </a:bodyPr>
          <a:lstStyle/>
          <a:p>
            <a:r>
              <a:rPr lang="en-US" sz="1000" spc="-4" dirty="0">
                <a:solidFill>
                  <a:schemeClr val="dk1"/>
                </a:solidFill>
                <a:latin typeface="Calibri" panose="020F0502020204030204" pitchFamily="34" charset="0"/>
              </a:rPr>
              <a:t>Jul 22 – Oct 25</a:t>
            </a:r>
          </a:p>
        </p:txBody>
      </p:sp>
      <p:sp>
        <p:nvSpPr>
          <p:cNvPr id="243" name="OTLSHAPE_T_82d1b7aae77d41a2be14d69f5e501b1b_Shape">
            <a:extLst>
              <a:ext uri="{FF2B5EF4-FFF2-40B4-BE49-F238E27FC236}">
                <a16:creationId xmlns:a16="http://schemas.microsoft.com/office/drawing/2014/main" id="{5DADC080-5A38-45FA-A9AC-8D99A5B88838}"/>
              </a:ext>
            </a:extLst>
          </p:cNvPr>
          <p:cNvSpPr/>
          <p:nvPr>
            <p:custDataLst>
              <p:tags r:id="rId43"/>
            </p:custDataLst>
          </p:nvPr>
        </p:nvSpPr>
        <p:spPr>
          <a:xfrm>
            <a:off x="9566588" y="4682043"/>
            <a:ext cx="1674623" cy="208358"/>
          </a:xfrm>
          <a:prstGeom prst="roundRect">
            <a:avLst>
              <a:gd name="adj" fmla="val 100000"/>
            </a:avLst>
          </a:prstGeom>
          <a:solidFill>
            <a:srgbClr val="0072BC"/>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TLSHAPE_T_82d1b7aae77d41a2be14d69f5e501b1b_Title">
            <a:extLst>
              <a:ext uri="{FF2B5EF4-FFF2-40B4-BE49-F238E27FC236}">
                <a16:creationId xmlns:a16="http://schemas.microsoft.com/office/drawing/2014/main" id="{D00E8B2F-8F85-4730-AD9B-97E6D7A10FCF}"/>
              </a:ext>
            </a:extLst>
          </p:cNvPr>
          <p:cNvSpPr txBox="1"/>
          <p:nvPr>
            <p:custDataLst>
              <p:tags r:id="rId44"/>
            </p:custDataLst>
          </p:nvPr>
        </p:nvSpPr>
        <p:spPr>
          <a:xfrm>
            <a:off x="87087" y="3137857"/>
            <a:ext cx="530225" cy="338554"/>
          </a:xfrm>
          <a:prstGeom prst="rect">
            <a:avLst/>
          </a:prstGeom>
          <a:noFill/>
        </p:spPr>
        <p:txBody>
          <a:bodyPr vert="horz" wrap="square" lIns="0" tIns="0" rIns="0" bIns="0" rtlCol="0" anchor="t" anchorCtr="0">
            <a:spAutoFit/>
          </a:bodyPr>
          <a:lstStyle/>
          <a:p>
            <a:pPr algn="ctr"/>
            <a:r>
              <a:rPr lang="en-US" sz="1100" b="1" spc="-20" dirty="0">
                <a:solidFill>
                  <a:schemeClr val="dk1"/>
                </a:solidFill>
                <a:latin typeface="Calibri" panose="020F0502020204030204" pitchFamily="34" charset="0"/>
              </a:rPr>
              <a:t>System Analysis</a:t>
            </a:r>
          </a:p>
        </p:txBody>
      </p:sp>
      <p:sp>
        <p:nvSpPr>
          <p:cNvPr id="247" name="OTLSHAPE_T_23b42cadd9bc437fb739c68c62737c3a_Shape">
            <a:extLst>
              <a:ext uri="{FF2B5EF4-FFF2-40B4-BE49-F238E27FC236}">
                <a16:creationId xmlns:a16="http://schemas.microsoft.com/office/drawing/2014/main" id="{6E194964-B761-457E-8AC9-BE02B53442E0}"/>
              </a:ext>
            </a:extLst>
          </p:cNvPr>
          <p:cNvSpPr/>
          <p:nvPr>
            <p:custDataLst>
              <p:tags r:id="rId45"/>
            </p:custDataLst>
          </p:nvPr>
        </p:nvSpPr>
        <p:spPr>
          <a:xfrm>
            <a:off x="6840839" y="3609690"/>
            <a:ext cx="1795956" cy="216092"/>
          </a:xfrm>
          <a:prstGeom prst="rect">
            <a:avLst/>
          </a:prstGeom>
          <a:solidFill>
            <a:srgbClr val="0072BC"/>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TLSHAPE_T_23b42cadd9bc437fb739c68c62737c3a_JoinedDate">
            <a:extLst>
              <a:ext uri="{FF2B5EF4-FFF2-40B4-BE49-F238E27FC236}">
                <a16:creationId xmlns:a16="http://schemas.microsoft.com/office/drawing/2014/main" id="{EA565B1E-7323-4A3C-AEB7-74FE45C9A8C8}"/>
              </a:ext>
            </a:extLst>
          </p:cNvPr>
          <p:cNvSpPr txBox="1"/>
          <p:nvPr>
            <p:custDataLst>
              <p:tags r:id="rId46"/>
            </p:custDataLst>
          </p:nvPr>
        </p:nvSpPr>
        <p:spPr>
          <a:xfrm>
            <a:off x="8696294" y="3624557"/>
            <a:ext cx="800100" cy="155025"/>
          </a:xfrm>
          <a:prstGeom prst="rect">
            <a:avLst/>
          </a:prstGeom>
          <a:noFill/>
        </p:spPr>
        <p:txBody>
          <a:bodyPr vert="horz" wrap="square" lIns="0" tIns="0" rIns="0" bIns="0" rtlCol="0" anchor="ctr" anchorCtr="0">
            <a:spAutoFit/>
          </a:bodyPr>
          <a:lstStyle/>
          <a:p>
            <a:r>
              <a:rPr lang="en-US" sz="1000" spc="-4" dirty="0">
                <a:solidFill>
                  <a:schemeClr val="dk1"/>
                </a:solidFill>
                <a:latin typeface="Calibri" panose="020F0502020204030204" pitchFamily="34" charset="0"/>
              </a:rPr>
              <a:t>Jul 21 - Sep 15</a:t>
            </a:r>
          </a:p>
        </p:txBody>
      </p:sp>
      <p:sp>
        <p:nvSpPr>
          <p:cNvPr id="251" name="OTLSHAPE_T_23b42cadd9bc437fb739c68c62737c3a_Title">
            <a:extLst>
              <a:ext uri="{FF2B5EF4-FFF2-40B4-BE49-F238E27FC236}">
                <a16:creationId xmlns:a16="http://schemas.microsoft.com/office/drawing/2014/main" id="{0CAFB945-BEE5-44D5-9642-91017AEC78F7}"/>
              </a:ext>
            </a:extLst>
          </p:cNvPr>
          <p:cNvSpPr txBox="1"/>
          <p:nvPr>
            <p:custDataLst>
              <p:tags r:id="rId47"/>
            </p:custDataLst>
          </p:nvPr>
        </p:nvSpPr>
        <p:spPr>
          <a:xfrm>
            <a:off x="107694" y="3549764"/>
            <a:ext cx="530224" cy="338554"/>
          </a:xfrm>
          <a:prstGeom prst="rect">
            <a:avLst/>
          </a:prstGeom>
          <a:noFill/>
        </p:spPr>
        <p:txBody>
          <a:bodyPr vert="horz" wrap="square" lIns="0" tIns="0" rIns="0" bIns="0" rtlCol="0" anchor="ctr" anchorCtr="0">
            <a:spAutoFit/>
          </a:bodyPr>
          <a:lstStyle/>
          <a:p>
            <a:pPr algn="ctr"/>
            <a:r>
              <a:rPr lang="en-US" sz="1100" b="1" spc="-20" dirty="0">
                <a:solidFill>
                  <a:schemeClr val="dk1"/>
                </a:solidFill>
                <a:latin typeface="Calibri" panose="020F0502020204030204" pitchFamily="34" charset="0"/>
              </a:rPr>
              <a:t>Database Design</a:t>
            </a:r>
          </a:p>
        </p:txBody>
      </p:sp>
      <p:sp>
        <p:nvSpPr>
          <p:cNvPr id="253" name="OTLSHAPE_T_fe82a054eb724851a93f6a606432bfac_Shape">
            <a:extLst>
              <a:ext uri="{FF2B5EF4-FFF2-40B4-BE49-F238E27FC236}">
                <a16:creationId xmlns:a16="http://schemas.microsoft.com/office/drawing/2014/main" id="{EF8A3593-1020-4403-A371-B6BC24F05F25}"/>
              </a:ext>
            </a:extLst>
          </p:cNvPr>
          <p:cNvSpPr/>
          <p:nvPr>
            <p:custDataLst>
              <p:tags r:id="rId48"/>
            </p:custDataLst>
          </p:nvPr>
        </p:nvSpPr>
        <p:spPr>
          <a:xfrm>
            <a:off x="6023802" y="5350999"/>
            <a:ext cx="5359006" cy="177413"/>
          </a:xfrm>
          <a:prstGeom prst="homePlate">
            <a:avLst/>
          </a:prstGeom>
          <a:solidFill>
            <a:srgbClr val="9BBB59"/>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TLSHAPE_T_fe82a054eb724851a93f6a606432bfac_Title">
            <a:extLst>
              <a:ext uri="{FF2B5EF4-FFF2-40B4-BE49-F238E27FC236}">
                <a16:creationId xmlns:a16="http://schemas.microsoft.com/office/drawing/2014/main" id="{2AEAAE8D-0F93-4796-9CB0-BA2585C0523A}"/>
              </a:ext>
            </a:extLst>
          </p:cNvPr>
          <p:cNvSpPr txBox="1"/>
          <p:nvPr>
            <p:custDataLst>
              <p:tags r:id="rId49"/>
            </p:custDataLst>
          </p:nvPr>
        </p:nvSpPr>
        <p:spPr>
          <a:xfrm>
            <a:off x="190936" y="5367963"/>
            <a:ext cx="929630" cy="169277"/>
          </a:xfrm>
          <a:prstGeom prst="rect">
            <a:avLst/>
          </a:prstGeom>
          <a:noFill/>
        </p:spPr>
        <p:txBody>
          <a:bodyPr vert="horz" wrap="square" lIns="0" tIns="0" rIns="0" bIns="0" rtlCol="0" anchor="ctr" anchorCtr="0">
            <a:spAutoFit/>
          </a:bodyPr>
          <a:lstStyle/>
          <a:p>
            <a:r>
              <a:rPr lang="en-US" sz="1100" b="1" spc="-20" dirty="0" err="1">
                <a:solidFill>
                  <a:schemeClr val="dk1"/>
                </a:solidFill>
                <a:latin typeface="Calibri" panose="020F0502020204030204" pitchFamily="34" charset="0"/>
              </a:rPr>
              <a:t>Documentions</a:t>
            </a:r>
            <a:endParaRPr lang="en-US" sz="1100" b="1" spc="-20" dirty="0">
              <a:solidFill>
                <a:schemeClr val="dk1"/>
              </a:solidFill>
              <a:latin typeface="Calibri" panose="020F0502020204030204" pitchFamily="34" charset="0"/>
            </a:endParaRPr>
          </a:p>
        </p:txBody>
      </p:sp>
      <p:sp>
        <p:nvSpPr>
          <p:cNvPr id="257" name="OTLSHAPE_TB_00000000000000000000000000000000_ScaleContainer">
            <a:extLst>
              <a:ext uri="{FF2B5EF4-FFF2-40B4-BE49-F238E27FC236}">
                <a16:creationId xmlns:a16="http://schemas.microsoft.com/office/drawing/2014/main" id="{47B9F334-6AEE-4F5B-947D-6D21173EB1D2}"/>
              </a:ext>
            </a:extLst>
          </p:cNvPr>
          <p:cNvSpPr/>
          <p:nvPr>
            <p:custDataLst>
              <p:tags r:id="rId50"/>
            </p:custDataLst>
          </p:nvPr>
        </p:nvSpPr>
        <p:spPr>
          <a:xfrm>
            <a:off x="921070" y="2268946"/>
            <a:ext cx="10337800" cy="381000"/>
          </a:xfrm>
          <a:prstGeom prst="rect">
            <a:avLst/>
          </a:prstGeom>
          <a:gradFill flip="none" rotWithShape="1">
            <a:gsLst>
              <a:gs pos="0">
                <a:srgbClr val="1F497D"/>
              </a:gs>
              <a:gs pos="0">
                <a:srgbClr val="1F497D"/>
              </a:gs>
            </a:gsLst>
            <a:lin ang="5400000" scaled="1"/>
            <a:tileRect/>
          </a:gradFill>
          <a:ln w="12700" cap="flat" cmpd="sng" algn="ctr">
            <a:noFill/>
            <a:prstDash val="solid"/>
            <a:miter lim="800000"/>
          </a:ln>
          <a:effectLst>
            <a:reflection blurRad="6350" stA="50000" endA="300" endPos="55500" dist="50800" dir="5400000" sy="-100000" algn="bl" rotWithShape="0"/>
          </a:effectLst>
          <a:scene3d>
            <a:camera prst="orthographicFront"/>
            <a:lightRig rig="threePt" dir="t">
              <a:rot lat="0" lon="0" rev="8700000"/>
            </a:lightRig>
          </a:scene3d>
          <a:sp3d>
            <a:bevelT w="165100" h="1905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OTLSHAPE_TB_00000000000000000000000000000000_TimescaleInterval6">
            <a:extLst>
              <a:ext uri="{FF2B5EF4-FFF2-40B4-BE49-F238E27FC236}">
                <a16:creationId xmlns:a16="http://schemas.microsoft.com/office/drawing/2014/main" id="{89090D8A-FD98-4A7B-B0B1-05B0A3D4A32B}"/>
              </a:ext>
            </a:extLst>
          </p:cNvPr>
          <p:cNvSpPr txBox="1"/>
          <p:nvPr>
            <p:custDataLst>
              <p:tags r:id="rId51"/>
            </p:custDataLst>
          </p:nvPr>
        </p:nvSpPr>
        <p:spPr>
          <a:xfrm>
            <a:off x="5256120" y="2366419"/>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61" name="OTLSHAPE_TB_00000000000000000000000000000000_LeftEndCaps">
            <a:extLst>
              <a:ext uri="{FF2B5EF4-FFF2-40B4-BE49-F238E27FC236}">
                <a16:creationId xmlns:a16="http://schemas.microsoft.com/office/drawing/2014/main" id="{12FCC7CB-935C-4865-9FBF-EAC585AF2AC4}"/>
              </a:ext>
            </a:extLst>
          </p:cNvPr>
          <p:cNvSpPr txBox="1"/>
          <p:nvPr>
            <p:custDataLst>
              <p:tags r:id="rId52"/>
            </p:custDataLst>
          </p:nvPr>
        </p:nvSpPr>
        <p:spPr>
          <a:xfrm>
            <a:off x="280470" y="2320346"/>
            <a:ext cx="541560" cy="276999"/>
          </a:xfrm>
          <a:prstGeom prst="rect">
            <a:avLst/>
          </a:prstGeom>
          <a:noFill/>
        </p:spPr>
        <p:txBody>
          <a:bodyPr vert="horz" wrap="none" lIns="0" tIns="0" rIns="0" bIns="0" rtlCol="0" anchor="ctr" anchorCtr="0">
            <a:spAutoFit/>
          </a:bodyPr>
          <a:lstStyle/>
          <a:p>
            <a:pPr algn="ctr"/>
            <a:r>
              <a:rPr lang="en-US" b="1" spc="-38" dirty="0">
                <a:solidFill>
                  <a:schemeClr val="accent2"/>
                </a:solidFill>
                <a:latin typeface="Calibri" panose="020F0502020204030204" pitchFamily="34" charset="0"/>
              </a:rPr>
              <a:t>WEEK</a:t>
            </a:r>
          </a:p>
        </p:txBody>
      </p:sp>
      <p:sp>
        <p:nvSpPr>
          <p:cNvPr id="263" name="OTLSHAPE_TB_00000000000000000000000000000000_TimescaleInterval6">
            <a:extLst>
              <a:ext uri="{FF2B5EF4-FFF2-40B4-BE49-F238E27FC236}">
                <a16:creationId xmlns:a16="http://schemas.microsoft.com/office/drawing/2014/main" id="{B3A48748-E321-4A07-9691-3431AD264E2D}"/>
              </a:ext>
            </a:extLst>
          </p:cNvPr>
          <p:cNvSpPr txBox="1"/>
          <p:nvPr>
            <p:custDataLst>
              <p:tags r:id="rId53"/>
            </p:custDataLst>
          </p:nvPr>
        </p:nvSpPr>
        <p:spPr>
          <a:xfrm>
            <a:off x="6062317" y="2347629"/>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65" name="OTLSHAPE_TB_00000000000000000000000000000000_TimescaleInterval6">
            <a:extLst>
              <a:ext uri="{FF2B5EF4-FFF2-40B4-BE49-F238E27FC236}">
                <a16:creationId xmlns:a16="http://schemas.microsoft.com/office/drawing/2014/main" id="{2BF0ADD4-F312-4A73-95D3-612EF06871C1}"/>
              </a:ext>
            </a:extLst>
          </p:cNvPr>
          <p:cNvSpPr txBox="1"/>
          <p:nvPr>
            <p:custDataLst>
              <p:tags r:id="rId54"/>
            </p:custDataLst>
          </p:nvPr>
        </p:nvSpPr>
        <p:spPr>
          <a:xfrm>
            <a:off x="6977712" y="2347629"/>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67" name="OTLSHAPE_TB_00000000000000000000000000000000_TimescaleInterval6">
            <a:extLst>
              <a:ext uri="{FF2B5EF4-FFF2-40B4-BE49-F238E27FC236}">
                <a16:creationId xmlns:a16="http://schemas.microsoft.com/office/drawing/2014/main" id="{309AD03E-F1D0-4A9A-B86E-CA29F8CBCFC1}"/>
              </a:ext>
            </a:extLst>
          </p:cNvPr>
          <p:cNvSpPr txBox="1"/>
          <p:nvPr>
            <p:custDataLst>
              <p:tags r:id="rId55"/>
            </p:custDataLst>
          </p:nvPr>
        </p:nvSpPr>
        <p:spPr>
          <a:xfrm>
            <a:off x="7858654" y="2330120"/>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69" name="OTLSHAPE_TB_00000000000000000000000000000000_TimescaleInterval6">
            <a:extLst>
              <a:ext uri="{FF2B5EF4-FFF2-40B4-BE49-F238E27FC236}">
                <a16:creationId xmlns:a16="http://schemas.microsoft.com/office/drawing/2014/main" id="{8E574A3A-DAB4-41E4-9B96-C630B2618372}"/>
              </a:ext>
            </a:extLst>
          </p:cNvPr>
          <p:cNvSpPr txBox="1"/>
          <p:nvPr>
            <p:custDataLst>
              <p:tags r:id="rId56"/>
            </p:custDataLst>
          </p:nvPr>
        </p:nvSpPr>
        <p:spPr>
          <a:xfrm>
            <a:off x="8703305" y="2340214"/>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71" name="OTLSHAPE_TB_00000000000000000000000000000000_TimescaleInterval6">
            <a:extLst>
              <a:ext uri="{FF2B5EF4-FFF2-40B4-BE49-F238E27FC236}">
                <a16:creationId xmlns:a16="http://schemas.microsoft.com/office/drawing/2014/main" id="{F729A3C6-E857-4E89-86D4-07EBAE340447}"/>
              </a:ext>
            </a:extLst>
          </p:cNvPr>
          <p:cNvSpPr txBox="1"/>
          <p:nvPr>
            <p:custDataLst>
              <p:tags r:id="rId57"/>
            </p:custDataLst>
          </p:nvPr>
        </p:nvSpPr>
        <p:spPr>
          <a:xfrm>
            <a:off x="9547415" y="2340214"/>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73" name="OTLSHAPE_TB_00000000000000000000000000000000_TimescaleInterval6">
            <a:extLst>
              <a:ext uri="{FF2B5EF4-FFF2-40B4-BE49-F238E27FC236}">
                <a16:creationId xmlns:a16="http://schemas.microsoft.com/office/drawing/2014/main" id="{04B79CA3-EE01-4DEB-876F-CFF51417E586}"/>
              </a:ext>
            </a:extLst>
          </p:cNvPr>
          <p:cNvSpPr txBox="1"/>
          <p:nvPr>
            <p:custDataLst>
              <p:tags r:id="rId58"/>
            </p:custDataLst>
          </p:nvPr>
        </p:nvSpPr>
        <p:spPr>
          <a:xfrm>
            <a:off x="10428898" y="2340214"/>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75" name="OTLSHAPE_TB_00000000000000000000000000000000_TimescaleInterval6">
            <a:extLst>
              <a:ext uri="{FF2B5EF4-FFF2-40B4-BE49-F238E27FC236}">
                <a16:creationId xmlns:a16="http://schemas.microsoft.com/office/drawing/2014/main" id="{90946166-2EE2-4732-A78B-53D74226BD5D}"/>
              </a:ext>
            </a:extLst>
          </p:cNvPr>
          <p:cNvSpPr txBox="1"/>
          <p:nvPr>
            <p:custDataLst>
              <p:tags r:id="rId59"/>
            </p:custDataLst>
          </p:nvPr>
        </p:nvSpPr>
        <p:spPr>
          <a:xfrm>
            <a:off x="4379934" y="2356683"/>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77" name="OTLSHAPE_TB_00000000000000000000000000000000_TimescaleInterval6">
            <a:extLst>
              <a:ext uri="{FF2B5EF4-FFF2-40B4-BE49-F238E27FC236}">
                <a16:creationId xmlns:a16="http://schemas.microsoft.com/office/drawing/2014/main" id="{C14C3DB9-AE2D-450A-84FB-774D030101D7}"/>
              </a:ext>
            </a:extLst>
          </p:cNvPr>
          <p:cNvSpPr txBox="1"/>
          <p:nvPr>
            <p:custDataLst>
              <p:tags r:id="rId60"/>
            </p:custDataLst>
          </p:nvPr>
        </p:nvSpPr>
        <p:spPr>
          <a:xfrm>
            <a:off x="3530527" y="2366419"/>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79" name="OTLSHAPE_TB_00000000000000000000000000000000_TimescaleInterval6">
            <a:extLst>
              <a:ext uri="{FF2B5EF4-FFF2-40B4-BE49-F238E27FC236}">
                <a16:creationId xmlns:a16="http://schemas.microsoft.com/office/drawing/2014/main" id="{079CF1C9-17F2-44FC-B531-11AD50AD24C1}"/>
              </a:ext>
            </a:extLst>
          </p:cNvPr>
          <p:cNvSpPr txBox="1"/>
          <p:nvPr>
            <p:custDataLst>
              <p:tags r:id="rId61"/>
            </p:custDataLst>
          </p:nvPr>
        </p:nvSpPr>
        <p:spPr>
          <a:xfrm>
            <a:off x="984570" y="2366419"/>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81" name="OTLSHAPE_TB_00000000000000000000000000000000_TimescaleInterval6">
            <a:extLst>
              <a:ext uri="{FF2B5EF4-FFF2-40B4-BE49-F238E27FC236}">
                <a16:creationId xmlns:a16="http://schemas.microsoft.com/office/drawing/2014/main" id="{99E8F809-9B29-4D89-831E-520F9FAF8D90}"/>
              </a:ext>
            </a:extLst>
          </p:cNvPr>
          <p:cNvSpPr txBox="1"/>
          <p:nvPr>
            <p:custDataLst>
              <p:tags r:id="rId62"/>
            </p:custDataLst>
          </p:nvPr>
        </p:nvSpPr>
        <p:spPr>
          <a:xfrm>
            <a:off x="1874051" y="2356683"/>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83" name="OTLSHAPE_TB_00000000000000000000000000000000_TimescaleInterval6">
            <a:extLst>
              <a:ext uri="{FF2B5EF4-FFF2-40B4-BE49-F238E27FC236}">
                <a16:creationId xmlns:a16="http://schemas.microsoft.com/office/drawing/2014/main" id="{7015546D-BEB7-4AF0-98EB-4C04078841FF}"/>
              </a:ext>
            </a:extLst>
          </p:cNvPr>
          <p:cNvSpPr txBox="1"/>
          <p:nvPr>
            <p:custDataLst>
              <p:tags r:id="rId63"/>
            </p:custDataLst>
          </p:nvPr>
        </p:nvSpPr>
        <p:spPr>
          <a:xfrm>
            <a:off x="2657323" y="2357513"/>
            <a:ext cx="642564" cy="230926"/>
          </a:xfrm>
          <a:prstGeom prst="rect">
            <a:avLst/>
          </a:prstGeom>
          <a:noFill/>
        </p:spPr>
        <p:txBody>
          <a:bodyPr vert="horz" wrap="none" lIns="0" tIns="0" rIns="0" bIns="0" rtlCol="0" anchor="ctr" anchorCtr="0">
            <a:noAutofit/>
          </a:bodyPr>
          <a:lstStyle/>
          <a:p>
            <a:r>
              <a:rPr lang="en-US" sz="1200" spc="-18" dirty="0">
                <a:solidFill>
                  <a:schemeClr val="lt1"/>
                </a:solidFill>
                <a:latin typeface="Calibri" panose="020F0502020204030204" pitchFamily="34" charset="0"/>
              </a:rPr>
              <a:t>1 to 4</a:t>
            </a:r>
          </a:p>
        </p:txBody>
      </p:sp>
      <p:sp>
        <p:nvSpPr>
          <p:cNvPr id="285" name="OTLSHAPE_T_23b42cadd9bc437fb739c68c62737c3a_Title">
            <a:extLst>
              <a:ext uri="{FF2B5EF4-FFF2-40B4-BE49-F238E27FC236}">
                <a16:creationId xmlns:a16="http://schemas.microsoft.com/office/drawing/2014/main" id="{8785B03A-68DA-43C5-A80E-7D89D441F89A}"/>
              </a:ext>
            </a:extLst>
          </p:cNvPr>
          <p:cNvSpPr txBox="1"/>
          <p:nvPr>
            <p:custDataLst>
              <p:tags r:id="rId64"/>
            </p:custDataLst>
          </p:nvPr>
        </p:nvSpPr>
        <p:spPr>
          <a:xfrm>
            <a:off x="124582" y="3980335"/>
            <a:ext cx="530224" cy="338554"/>
          </a:xfrm>
          <a:prstGeom prst="rect">
            <a:avLst/>
          </a:prstGeom>
          <a:noFill/>
        </p:spPr>
        <p:txBody>
          <a:bodyPr vert="horz" wrap="square" lIns="0" tIns="0" rIns="0" bIns="0" rtlCol="0" anchor="ctr" anchorCtr="0">
            <a:spAutoFit/>
          </a:bodyPr>
          <a:lstStyle/>
          <a:p>
            <a:pPr algn="ctr"/>
            <a:r>
              <a:rPr lang="en-US" sz="1100" b="1" spc="-20" dirty="0">
                <a:solidFill>
                  <a:schemeClr val="dk1"/>
                </a:solidFill>
                <a:latin typeface="Calibri" panose="020F0502020204030204" pitchFamily="34" charset="0"/>
              </a:rPr>
              <a:t>Page Design</a:t>
            </a:r>
          </a:p>
        </p:txBody>
      </p:sp>
      <p:sp>
        <p:nvSpPr>
          <p:cNvPr id="287" name="OTLSHAPE_T_23b42cadd9bc437fb739c68c62737c3a_Title">
            <a:extLst>
              <a:ext uri="{FF2B5EF4-FFF2-40B4-BE49-F238E27FC236}">
                <a16:creationId xmlns:a16="http://schemas.microsoft.com/office/drawing/2014/main" id="{A0064506-DD79-4AD2-834A-D37E8FAF4C68}"/>
              </a:ext>
            </a:extLst>
          </p:cNvPr>
          <p:cNvSpPr txBox="1"/>
          <p:nvPr>
            <p:custDataLst>
              <p:tags r:id="rId65"/>
            </p:custDataLst>
          </p:nvPr>
        </p:nvSpPr>
        <p:spPr>
          <a:xfrm>
            <a:off x="136765" y="4378801"/>
            <a:ext cx="530224" cy="169277"/>
          </a:xfrm>
          <a:prstGeom prst="rect">
            <a:avLst/>
          </a:prstGeom>
          <a:noFill/>
        </p:spPr>
        <p:txBody>
          <a:bodyPr vert="horz" wrap="square" lIns="0" tIns="0" rIns="0" bIns="0" rtlCol="0" anchor="ctr" anchorCtr="0">
            <a:spAutoFit/>
          </a:bodyPr>
          <a:lstStyle/>
          <a:p>
            <a:pPr algn="ctr"/>
            <a:r>
              <a:rPr lang="en-US" sz="1100" b="1" spc="-20" dirty="0" err="1">
                <a:solidFill>
                  <a:schemeClr val="dk1"/>
                </a:solidFill>
                <a:latin typeface="Calibri" panose="020F0502020204030204" pitchFamily="34" charset="0"/>
              </a:rPr>
              <a:t>Coading</a:t>
            </a:r>
            <a:endParaRPr lang="en-US" sz="1100" b="1" spc="-20" dirty="0">
              <a:solidFill>
                <a:schemeClr val="dk1"/>
              </a:solidFill>
              <a:latin typeface="Calibri" panose="020F0502020204030204" pitchFamily="34" charset="0"/>
            </a:endParaRPr>
          </a:p>
        </p:txBody>
      </p:sp>
      <p:cxnSp>
        <p:nvCxnSpPr>
          <p:cNvPr id="289" name="Straight Connector 288">
            <a:extLst>
              <a:ext uri="{FF2B5EF4-FFF2-40B4-BE49-F238E27FC236}">
                <a16:creationId xmlns:a16="http://schemas.microsoft.com/office/drawing/2014/main" id="{A9232A50-17A8-4D3C-9BD3-4DAB8C5AD63F}"/>
              </a:ext>
            </a:extLst>
          </p:cNvPr>
          <p:cNvCxnSpPr>
            <a:cxnSpLocks/>
          </p:cNvCxnSpPr>
          <p:nvPr/>
        </p:nvCxnSpPr>
        <p:spPr>
          <a:xfrm>
            <a:off x="760500" y="4463440"/>
            <a:ext cx="7745890" cy="0"/>
          </a:xfrm>
          <a:prstGeom prst="line">
            <a:avLst/>
          </a:prstGeom>
        </p:spPr>
        <p:style>
          <a:lnRef idx="1">
            <a:schemeClr val="accent5"/>
          </a:lnRef>
          <a:fillRef idx="0">
            <a:schemeClr val="accent5"/>
          </a:fillRef>
          <a:effectRef idx="0">
            <a:schemeClr val="accent5"/>
          </a:effectRef>
          <a:fontRef idx="minor">
            <a:schemeClr val="tx1"/>
          </a:fontRef>
        </p:style>
      </p:cxnSp>
      <p:sp>
        <p:nvSpPr>
          <p:cNvPr id="291" name="OTLSHAPE_T_23b42cadd9bc437fb739c68c62737c3a_Title">
            <a:extLst>
              <a:ext uri="{FF2B5EF4-FFF2-40B4-BE49-F238E27FC236}">
                <a16:creationId xmlns:a16="http://schemas.microsoft.com/office/drawing/2014/main" id="{4E44AF75-4C44-482B-93CB-723D1AEF7FFA}"/>
              </a:ext>
            </a:extLst>
          </p:cNvPr>
          <p:cNvSpPr txBox="1"/>
          <p:nvPr>
            <p:custDataLst>
              <p:tags r:id="rId66"/>
            </p:custDataLst>
          </p:nvPr>
        </p:nvSpPr>
        <p:spPr>
          <a:xfrm>
            <a:off x="136765" y="4697293"/>
            <a:ext cx="600903" cy="169277"/>
          </a:xfrm>
          <a:prstGeom prst="rect">
            <a:avLst/>
          </a:prstGeom>
          <a:noFill/>
        </p:spPr>
        <p:txBody>
          <a:bodyPr vert="horz" wrap="square" lIns="0" tIns="0" rIns="0" bIns="0" rtlCol="0" anchor="ctr" anchorCtr="0">
            <a:spAutoFit/>
          </a:bodyPr>
          <a:lstStyle/>
          <a:p>
            <a:pPr algn="ctr"/>
            <a:r>
              <a:rPr lang="en-US" sz="1100" b="1" spc="-20" dirty="0">
                <a:solidFill>
                  <a:schemeClr val="dk1"/>
                </a:solidFill>
                <a:latin typeface="Calibri" panose="020F0502020204030204" pitchFamily="34" charset="0"/>
              </a:rPr>
              <a:t>Reports</a:t>
            </a:r>
          </a:p>
        </p:txBody>
      </p:sp>
      <p:cxnSp>
        <p:nvCxnSpPr>
          <p:cNvPr id="293" name="Straight Connector 292">
            <a:extLst>
              <a:ext uri="{FF2B5EF4-FFF2-40B4-BE49-F238E27FC236}">
                <a16:creationId xmlns:a16="http://schemas.microsoft.com/office/drawing/2014/main" id="{A450803F-F250-4618-A436-89087BC9040E}"/>
              </a:ext>
            </a:extLst>
          </p:cNvPr>
          <p:cNvCxnSpPr>
            <a:cxnSpLocks/>
          </p:cNvCxnSpPr>
          <p:nvPr/>
        </p:nvCxnSpPr>
        <p:spPr>
          <a:xfrm>
            <a:off x="760501" y="4781932"/>
            <a:ext cx="8828919" cy="0"/>
          </a:xfrm>
          <a:prstGeom prst="line">
            <a:avLst/>
          </a:prstGeom>
        </p:spPr>
        <p:style>
          <a:lnRef idx="1">
            <a:schemeClr val="accent5"/>
          </a:lnRef>
          <a:fillRef idx="0">
            <a:schemeClr val="accent5"/>
          </a:fillRef>
          <a:effectRef idx="0">
            <a:schemeClr val="accent5"/>
          </a:effectRef>
          <a:fontRef idx="minor">
            <a:schemeClr val="tx1"/>
          </a:fontRef>
        </p:style>
      </p:cxnSp>
      <p:sp>
        <p:nvSpPr>
          <p:cNvPr id="295" name="OTLSHAPE_T_23b42cadd9bc437fb739c68c62737c3a_Title">
            <a:extLst>
              <a:ext uri="{FF2B5EF4-FFF2-40B4-BE49-F238E27FC236}">
                <a16:creationId xmlns:a16="http://schemas.microsoft.com/office/drawing/2014/main" id="{6D4A15BD-BE68-4E03-8445-636D1B6A67A6}"/>
              </a:ext>
            </a:extLst>
          </p:cNvPr>
          <p:cNvSpPr txBox="1"/>
          <p:nvPr>
            <p:custDataLst>
              <p:tags r:id="rId67"/>
            </p:custDataLst>
          </p:nvPr>
        </p:nvSpPr>
        <p:spPr>
          <a:xfrm>
            <a:off x="123769" y="5054838"/>
            <a:ext cx="530224" cy="169277"/>
          </a:xfrm>
          <a:prstGeom prst="rect">
            <a:avLst/>
          </a:prstGeom>
          <a:noFill/>
        </p:spPr>
        <p:txBody>
          <a:bodyPr vert="horz" wrap="square" lIns="0" tIns="0" rIns="0" bIns="0" rtlCol="0" anchor="ctr" anchorCtr="0">
            <a:spAutoFit/>
          </a:bodyPr>
          <a:lstStyle/>
          <a:p>
            <a:pPr algn="ctr"/>
            <a:r>
              <a:rPr lang="en-US" sz="1100" b="1" spc="-20" dirty="0">
                <a:solidFill>
                  <a:schemeClr val="dk1"/>
                </a:solidFill>
                <a:latin typeface="Calibri" panose="020F0502020204030204" pitchFamily="34" charset="0"/>
              </a:rPr>
              <a:t>Testing</a:t>
            </a:r>
          </a:p>
        </p:txBody>
      </p:sp>
      <p:cxnSp>
        <p:nvCxnSpPr>
          <p:cNvPr id="297" name="Straight Connector 296">
            <a:extLst>
              <a:ext uri="{FF2B5EF4-FFF2-40B4-BE49-F238E27FC236}">
                <a16:creationId xmlns:a16="http://schemas.microsoft.com/office/drawing/2014/main" id="{D0D55CF4-48B2-4746-BC55-7AC800E67557}"/>
              </a:ext>
            </a:extLst>
          </p:cNvPr>
          <p:cNvCxnSpPr>
            <a:cxnSpLocks/>
          </p:cNvCxnSpPr>
          <p:nvPr/>
        </p:nvCxnSpPr>
        <p:spPr>
          <a:xfrm>
            <a:off x="747504" y="5139477"/>
            <a:ext cx="8828919" cy="0"/>
          </a:xfrm>
          <a:prstGeom prst="line">
            <a:avLst/>
          </a:prstGeom>
        </p:spPr>
        <p:style>
          <a:lnRef idx="1">
            <a:schemeClr val="accent5"/>
          </a:lnRef>
          <a:fillRef idx="0">
            <a:schemeClr val="accent5"/>
          </a:fillRef>
          <a:effectRef idx="0">
            <a:schemeClr val="accent5"/>
          </a:effectRef>
          <a:fontRef idx="minor">
            <a:schemeClr val="tx1"/>
          </a:fontRef>
        </p:style>
      </p:cxnSp>
      <p:sp>
        <p:nvSpPr>
          <p:cNvPr id="299" name="OTLSHAPE_T_23b42cadd9bc437fb739c68c62737c3a_Shape">
            <a:extLst>
              <a:ext uri="{FF2B5EF4-FFF2-40B4-BE49-F238E27FC236}">
                <a16:creationId xmlns:a16="http://schemas.microsoft.com/office/drawing/2014/main" id="{0E9DFCB6-FA23-490E-9EE3-9EF26E8A395C}"/>
              </a:ext>
            </a:extLst>
          </p:cNvPr>
          <p:cNvSpPr/>
          <p:nvPr>
            <p:custDataLst>
              <p:tags r:id="rId68"/>
            </p:custDataLst>
          </p:nvPr>
        </p:nvSpPr>
        <p:spPr>
          <a:xfrm>
            <a:off x="8481114" y="4337223"/>
            <a:ext cx="1795956" cy="216092"/>
          </a:xfrm>
          <a:prstGeom prst="rect">
            <a:avLst/>
          </a:prstGeom>
          <a:solidFill>
            <a:srgbClr val="0072BC"/>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TLSHAPE_T_f23e460505c24ee88159b421b810b7e4_JoinedDate">
            <a:extLst>
              <a:ext uri="{FF2B5EF4-FFF2-40B4-BE49-F238E27FC236}">
                <a16:creationId xmlns:a16="http://schemas.microsoft.com/office/drawing/2014/main" id="{8B0975E2-DE49-4B8F-B8AA-BB3A8F402386}"/>
              </a:ext>
            </a:extLst>
          </p:cNvPr>
          <p:cNvSpPr txBox="1"/>
          <p:nvPr>
            <p:custDataLst>
              <p:tags r:id="rId69"/>
            </p:custDataLst>
          </p:nvPr>
        </p:nvSpPr>
        <p:spPr>
          <a:xfrm>
            <a:off x="10355521" y="4332627"/>
            <a:ext cx="787400" cy="155025"/>
          </a:xfrm>
          <a:prstGeom prst="rect">
            <a:avLst/>
          </a:prstGeom>
          <a:noFill/>
        </p:spPr>
        <p:txBody>
          <a:bodyPr vert="horz" wrap="square" lIns="0" tIns="0" rIns="0" bIns="0" rtlCol="0" anchor="ctr" anchorCtr="0">
            <a:spAutoFit/>
          </a:bodyPr>
          <a:lstStyle/>
          <a:p>
            <a:r>
              <a:rPr lang="en-US" sz="1000" spc="-4" dirty="0">
                <a:solidFill>
                  <a:schemeClr val="dk1"/>
                </a:solidFill>
                <a:latin typeface="Calibri" panose="020F0502020204030204" pitchFamily="34" charset="0"/>
              </a:rPr>
              <a:t>Jul 25 - Nov 15</a:t>
            </a:r>
          </a:p>
        </p:txBody>
      </p:sp>
      <p:sp>
        <p:nvSpPr>
          <p:cNvPr id="303" name="OTLSHAPE_T_82d1b7aae77d41a2be14d69f5e501b1b_Shape">
            <a:extLst>
              <a:ext uri="{FF2B5EF4-FFF2-40B4-BE49-F238E27FC236}">
                <a16:creationId xmlns:a16="http://schemas.microsoft.com/office/drawing/2014/main" id="{939401E2-6B09-40A3-8A5C-973F0AE0B4D8}"/>
              </a:ext>
            </a:extLst>
          </p:cNvPr>
          <p:cNvSpPr/>
          <p:nvPr>
            <p:custDataLst>
              <p:tags r:id="rId70"/>
            </p:custDataLst>
          </p:nvPr>
        </p:nvSpPr>
        <p:spPr>
          <a:xfrm>
            <a:off x="9584247" y="5010551"/>
            <a:ext cx="1674623" cy="208358"/>
          </a:xfrm>
          <a:prstGeom prst="roundRect">
            <a:avLst>
              <a:gd name="adj" fmla="val 100000"/>
            </a:avLst>
          </a:prstGeom>
          <a:solidFill>
            <a:srgbClr val="0072BC"/>
          </a:solidFill>
          <a:ln w="12700" cap="flat" cmpd="sng" algn="ctr">
            <a:noFill/>
            <a:prstDash val="solid"/>
            <a:miter lim="800000"/>
          </a:ln>
          <a:effectLst/>
          <a:scene3d>
            <a:camera prst="orthographicFront"/>
            <a:lightRig rig="balanced" dir="t">
              <a:rot lat="0" lon="0" rev="8700000"/>
            </a:lightRig>
          </a:scene3d>
          <a:sp3d>
            <a:bevelT w="165100" h="12700"/>
          </a:sp3d>
          <a:extLst>
            <a:ext uri="{91240B29-F687-4F45-9708-019B960494DF}">
              <a14:hiddenLine xmlns:a14="http://schemas.microsoft.com/office/drawing/2010/main" w="12700" cap="flat" cmpd="sng" algn="ctr">
                <a:solidFill>
                  <a:schemeClr val="accent1">
                    <a:shade val="50000"/>
                  </a:schemeClr>
                </a:solidFill>
                <a:prstDash val="solid"/>
                <a:miter lim="800000"/>
              </a14:hiddenLine>
            </a:ext>
            <a:ext uri="{AF507438-7753-43E0-B8FC-AC1667EBCBE1}">
              <a14:hiddenEffects xmlns:a14="http://schemas.microsoft.com/office/drawing/2010/main">
                <a:effectLst>
                  <a:outerShdw>
                    <a:scrgbClr r="0" g="0" b="0">
                      <a:alpha val="50000"/>
                    </a:scrgbClr>
                  </a:outerShdw>
                </a:effectLst>
              </a14:hiddenEffects>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TLSHAPE_T_f23e460505c24ee88159b421b810b7e4_JoinedDate">
            <a:extLst>
              <a:ext uri="{FF2B5EF4-FFF2-40B4-BE49-F238E27FC236}">
                <a16:creationId xmlns:a16="http://schemas.microsoft.com/office/drawing/2014/main" id="{B8B2291F-78BB-4CAB-94BE-0123083B483C}"/>
              </a:ext>
            </a:extLst>
          </p:cNvPr>
          <p:cNvSpPr txBox="1"/>
          <p:nvPr>
            <p:custDataLst>
              <p:tags r:id="rId71"/>
            </p:custDataLst>
          </p:nvPr>
        </p:nvSpPr>
        <p:spPr>
          <a:xfrm>
            <a:off x="11266575" y="4704987"/>
            <a:ext cx="851390" cy="153888"/>
          </a:xfrm>
          <a:prstGeom prst="rect">
            <a:avLst/>
          </a:prstGeom>
          <a:noFill/>
        </p:spPr>
        <p:txBody>
          <a:bodyPr vert="horz" wrap="square" lIns="0" tIns="0" rIns="0" bIns="0" rtlCol="0" anchor="ctr" anchorCtr="0">
            <a:spAutoFit/>
          </a:bodyPr>
          <a:lstStyle/>
          <a:p>
            <a:r>
              <a:rPr lang="en-US" sz="1000" spc="-4" dirty="0">
                <a:solidFill>
                  <a:schemeClr val="dk1"/>
                </a:solidFill>
                <a:latin typeface="Calibri" panose="020F0502020204030204" pitchFamily="34" charset="0"/>
              </a:rPr>
              <a:t>Nov 15  - Dec 25</a:t>
            </a:r>
          </a:p>
        </p:txBody>
      </p:sp>
      <p:sp>
        <p:nvSpPr>
          <p:cNvPr id="307" name="OTLSHAPE_T_f23e460505c24ee88159b421b810b7e4_JoinedDate">
            <a:extLst>
              <a:ext uri="{FF2B5EF4-FFF2-40B4-BE49-F238E27FC236}">
                <a16:creationId xmlns:a16="http://schemas.microsoft.com/office/drawing/2014/main" id="{F139A1F2-CCD0-4BB7-82FF-F23FC5F9B47C}"/>
              </a:ext>
            </a:extLst>
          </p:cNvPr>
          <p:cNvSpPr txBox="1"/>
          <p:nvPr>
            <p:custDataLst>
              <p:tags r:id="rId72"/>
            </p:custDataLst>
          </p:nvPr>
        </p:nvSpPr>
        <p:spPr>
          <a:xfrm>
            <a:off x="11266694" y="5023087"/>
            <a:ext cx="851390" cy="153888"/>
          </a:xfrm>
          <a:prstGeom prst="rect">
            <a:avLst/>
          </a:prstGeom>
          <a:noFill/>
        </p:spPr>
        <p:txBody>
          <a:bodyPr vert="horz" wrap="square" lIns="0" tIns="0" rIns="0" bIns="0" rtlCol="0" anchor="ctr" anchorCtr="0">
            <a:spAutoFit/>
          </a:bodyPr>
          <a:lstStyle/>
          <a:p>
            <a:r>
              <a:rPr lang="en-US" sz="1000" spc="-4" dirty="0">
                <a:solidFill>
                  <a:schemeClr val="dk1"/>
                </a:solidFill>
                <a:latin typeface="Calibri" panose="020F0502020204030204" pitchFamily="34" charset="0"/>
              </a:rPr>
              <a:t>Nov 15  - Dec 25</a:t>
            </a:r>
          </a:p>
        </p:txBody>
      </p:sp>
    </p:spTree>
    <p:extLst>
      <p:ext uri="{BB962C8B-B14F-4D97-AF65-F5344CB8AC3E}">
        <p14:creationId xmlns:p14="http://schemas.microsoft.com/office/powerpoint/2010/main" val="2256221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0673-4A68-45A5-A3CB-8CBBD4E27D8C}"/>
              </a:ext>
            </a:extLst>
          </p:cNvPr>
          <p:cNvSpPr>
            <a:spLocks noGrp="1"/>
          </p:cNvSpPr>
          <p:nvPr>
            <p:ph type="ctrTitle"/>
          </p:nvPr>
        </p:nvSpPr>
        <p:spPr>
          <a:xfrm>
            <a:off x="1144210" y="63966"/>
            <a:ext cx="7766936" cy="923005"/>
          </a:xfrm>
        </p:spPr>
        <p:txBody>
          <a:bodyPr/>
          <a:lstStyle/>
          <a:p>
            <a:pPr algn="ctr"/>
            <a:r>
              <a:rPr lang="en-IN" sz="4000" u="sng" dirty="0"/>
              <a:t>HARDWARE TOOLS</a:t>
            </a:r>
          </a:p>
        </p:txBody>
      </p:sp>
      <p:sp>
        <p:nvSpPr>
          <p:cNvPr id="3" name="Subtitle 2">
            <a:extLst>
              <a:ext uri="{FF2B5EF4-FFF2-40B4-BE49-F238E27FC236}">
                <a16:creationId xmlns:a16="http://schemas.microsoft.com/office/drawing/2014/main" id="{19FAF591-604D-4D1C-8797-37F7DC2536EA}"/>
              </a:ext>
            </a:extLst>
          </p:cNvPr>
          <p:cNvSpPr>
            <a:spLocks noGrp="1"/>
          </p:cNvSpPr>
          <p:nvPr>
            <p:ph type="subTitle" idx="1"/>
          </p:nvPr>
        </p:nvSpPr>
        <p:spPr>
          <a:xfrm>
            <a:off x="1957010" y="1307633"/>
            <a:ext cx="6475791" cy="2741853"/>
          </a:xfrm>
        </p:spPr>
        <p:txBody>
          <a:bodyPr/>
          <a:lstStyle/>
          <a:p>
            <a:pPr marL="285750" lvl="0" indent="-285750" algn="just">
              <a:buFont typeface="Wingdings" panose="05000000000000000000" pitchFamily="2" charset="2"/>
              <a:buChar char="v"/>
            </a:pPr>
            <a:r>
              <a:rPr lang="en-US" sz="2400" dirty="0"/>
              <a:t>PROCESSOR		:	Intel Core i3</a:t>
            </a:r>
          </a:p>
          <a:p>
            <a:pPr marL="285750" lvl="0" indent="-285750" algn="just">
              <a:buFont typeface="Wingdings" panose="05000000000000000000" pitchFamily="2" charset="2"/>
              <a:buChar char="v"/>
            </a:pPr>
            <a:r>
              <a:rPr lang="en-US" sz="2400" dirty="0"/>
              <a:t>RAM					:	4GB</a:t>
            </a:r>
          </a:p>
          <a:p>
            <a:pPr marL="285750" lvl="0" indent="-285750" algn="just">
              <a:buFont typeface="Wingdings" panose="05000000000000000000" pitchFamily="2" charset="2"/>
              <a:buChar char="v"/>
            </a:pPr>
            <a:r>
              <a:rPr lang="en-US" sz="2400" dirty="0"/>
              <a:t>HARD-DISK			:	500GB</a:t>
            </a:r>
          </a:p>
          <a:p>
            <a:pPr marL="285750" lvl="0" indent="-285750" algn="just">
              <a:buFont typeface="Wingdings" panose="05000000000000000000" pitchFamily="2" charset="2"/>
              <a:buChar char="v"/>
            </a:pPr>
            <a:r>
              <a:rPr lang="en-US" sz="2400" dirty="0"/>
              <a:t>WINDOWS			:	WINDOWS 10</a:t>
            </a:r>
          </a:p>
          <a:p>
            <a:pPr algn="l"/>
            <a:endParaRPr lang="en-IN" dirty="0"/>
          </a:p>
        </p:txBody>
      </p:sp>
    </p:spTree>
    <p:extLst>
      <p:ext uri="{BB962C8B-B14F-4D97-AF65-F5344CB8AC3E}">
        <p14:creationId xmlns:p14="http://schemas.microsoft.com/office/powerpoint/2010/main" val="3314337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0673-4A68-45A5-A3CB-8CBBD4E27D8C}"/>
              </a:ext>
            </a:extLst>
          </p:cNvPr>
          <p:cNvSpPr>
            <a:spLocks noGrp="1"/>
          </p:cNvSpPr>
          <p:nvPr>
            <p:ph type="ctrTitle"/>
          </p:nvPr>
        </p:nvSpPr>
        <p:spPr>
          <a:xfrm>
            <a:off x="1144210" y="63966"/>
            <a:ext cx="7766936" cy="923005"/>
          </a:xfrm>
        </p:spPr>
        <p:txBody>
          <a:bodyPr/>
          <a:lstStyle/>
          <a:p>
            <a:pPr algn="ctr"/>
            <a:r>
              <a:rPr lang="en-IN" sz="4000" u="sng" dirty="0"/>
              <a:t>SOFTWARE TOOLS</a:t>
            </a:r>
          </a:p>
        </p:txBody>
      </p:sp>
      <p:sp>
        <p:nvSpPr>
          <p:cNvPr id="3" name="Subtitle 2">
            <a:extLst>
              <a:ext uri="{FF2B5EF4-FFF2-40B4-BE49-F238E27FC236}">
                <a16:creationId xmlns:a16="http://schemas.microsoft.com/office/drawing/2014/main" id="{19FAF591-604D-4D1C-8797-37F7DC2536EA}"/>
              </a:ext>
            </a:extLst>
          </p:cNvPr>
          <p:cNvSpPr>
            <a:spLocks noGrp="1"/>
          </p:cNvSpPr>
          <p:nvPr>
            <p:ph type="subTitle" idx="1"/>
          </p:nvPr>
        </p:nvSpPr>
        <p:spPr>
          <a:xfrm>
            <a:off x="812800" y="1307633"/>
            <a:ext cx="8795657" cy="2741853"/>
          </a:xfrm>
        </p:spPr>
        <p:txBody>
          <a:bodyPr>
            <a:normAutofit fontScale="92500" lnSpcReduction="10000"/>
          </a:bodyPr>
          <a:lstStyle/>
          <a:p>
            <a:pPr marL="457200" lvl="0" indent="-457200" algn="l">
              <a:buFont typeface="Wingdings" panose="05000000000000000000" pitchFamily="2" charset="2"/>
              <a:buChar char="v"/>
            </a:pPr>
            <a:r>
              <a:rPr lang="en-US" sz="2600" dirty="0"/>
              <a:t>FRONT END TOOL	:	python 3.8</a:t>
            </a:r>
          </a:p>
          <a:p>
            <a:pPr marL="457200" lvl="0" indent="-457200" algn="l">
              <a:buFont typeface="Wingdings" panose="05000000000000000000" pitchFamily="2" charset="2"/>
              <a:buChar char="v"/>
            </a:pPr>
            <a:r>
              <a:rPr lang="en-US" sz="2600" dirty="0"/>
              <a:t>BACK END TOOL		:	MySQL 5.0</a:t>
            </a:r>
          </a:p>
          <a:p>
            <a:pPr marL="457200" lvl="0" indent="-457200" algn="l">
              <a:buFont typeface="Wingdings" panose="05000000000000000000" pitchFamily="2" charset="2"/>
              <a:buChar char="v"/>
            </a:pPr>
            <a:r>
              <a:rPr lang="en-US" sz="2600" dirty="0"/>
              <a:t>FRAMEWORK			:   Django 3.1</a:t>
            </a:r>
          </a:p>
          <a:p>
            <a:pPr marL="457200" lvl="0" indent="-457200" algn="l">
              <a:buFont typeface="Wingdings" panose="05000000000000000000" pitchFamily="2" charset="2"/>
              <a:buChar char="v"/>
            </a:pPr>
            <a:r>
              <a:rPr lang="en-US" sz="2600" dirty="0"/>
              <a:t>CODE EDITOR			:   VS(visual studio) code editor</a:t>
            </a:r>
          </a:p>
          <a:p>
            <a:pPr marL="457200" lvl="0" indent="-457200" algn="l">
              <a:buFont typeface="Wingdings" panose="05000000000000000000" pitchFamily="2" charset="2"/>
              <a:buChar char="v"/>
            </a:pPr>
            <a:r>
              <a:rPr lang="en-US" sz="2600" dirty="0"/>
              <a:t>OTHER TOOLS    		:	MS Word 2016													MS PowerPoint 2016</a:t>
            </a:r>
          </a:p>
          <a:p>
            <a:pPr algn="l"/>
            <a:endParaRPr lang="en-IN" dirty="0"/>
          </a:p>
        </p:txBody>
      </p:sp>
    </p:spTree>
    <p:extLst>
      <p:ext uri="{BB962C8B-B14F-4D97-AF65-F5344CB8AC3E}">
        <p14:creationId xmlns:p14="http://schemas.microsoft.com/office/powerpoint/2010/main" val="2311409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1520D-F3B5-4088-A485-8BB0D6E4CA9C}"/>
              </a:ext>
            </a:extLst>
          </p:cNvPr>
          <p:cNvSpPr>
            <a:spLocks noGrp="1"/>
          </p:cNvSpPr>
          <p:nvPr>
            <p:ph type="ctrTitle"/>
          </p:nvPr>
        </p:nvSpPr>
        <p:spPr>
          <a:xfrm>
            <a:off x="1493815" y="3021495"/>
            <a:ext cx="7766936" cy="953379"/>
          </a:xfrm>
        </p:spPr>
        <p:txBody>
          <a:bodyPr/>
          <a:lstStyle/>
          <a:p>
            <a:pPr algn="ctr"/>
            <a:r>
              <a:rPr lang="en-IN" sz="6000" u="sng" dirty="0"/>
              <a:t>SYSTEM DESIGN</a:t>
            </a:r>
          </a:p>
        </p:txBody>
      </p:sp>
    </p:spTree>
    <p:extLst>
      <p:ext uri="{BB962C8B-B14F-4D97-AF65-F5344CB8AC3E}">
        <p14:creationId xmlns:p14="http://schemas.microsoft.com/office/powerpoint/2010/main" val="3897193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68E5-F40A-406F-9CE7-BBB080E9DD01}"/>
              </a:ext>
            </a:extLst>
          </p:cNvPr>
          <p:cNvSpPr>
            <a:spLocks noGrp="1"/>
          </p:cNvSpPr>
          <p:nvPr>
            <p:ph type="title"/>
          </p:nvPr>
        </p:nvSpPr>
        <p:spPr>
          <a:xfrm>
            <a:off x="2638657" y="92766"/>
            <a:ext cx="4848822" cy="556591"/>
          </a:xfrm>
        </p:spPr>
        <p:txBody>
          <a:bodyPr>
            <a:normAutofit fontScale="90000"/>
          </a:bodyPr>
          <a:lstStyle/>
          <a:p>
            <a:r>
              <a:rPr lang="en-IN" sz="4000" b="1" u="sng" dirty="0"/>
              <a:t>DATA DICTIONARY</a:t>
            </a:r>
          </a:p>
        </p:txBody>
      </p:sp>
      <p:graphicFrame>
        <p:nvGraphicFramePr>
          <p:cNvPr id="4" name="Table 4">
            <a:extLst>
              <a:ext uri="{FF2B5EF4-FFF2-40B4-BE49-F238E27FC236}">
                <a16:creationId xmlns:a16="http://schemas.microsoft.com/office/drawing/2014/main" id="{3C037D34-8183-42D1-BF80-BC310752F95E}"/>
              </a:ext>
            </a:extLst>
          </p:cNvPr>
          <p:cNvGraphicFramePr>
            <a:graphicFrameLocks noGrp="1"/>
          </p:cNvGraphicFramePr>
          <p:nvPr>
            <p:extLst>
              <p:ext uri="{D42A27DB-BD31-4B8C-83A1-F6EECF244321}">
                <p14:modId xmlns:p14="http://schemas.microsoft.com/office/powerpoint/2010/main" val="2663876880"/>
              </p:ext>
            </p:extLst>
          </p:nvPr>
        </p:nvGraphicFramePr>
        <p:xfrm>
          <a:off x="318052" y="1543326"/>
          <a:ext cx="9939126" cy="5196591"/>
        </p:xfrm>
        <a:graphic>
          <a:graphicData uri="http://schemas.openxmlformats.org/drawingml/2006/table">
            <a:tbl>
              <a:tblPr firstRow="1" bandRow="1">
                <a:tableStyleId>{5C22544A-7EE6-4342-B048-85BDC9FD1C3A}</a:tableStyleId>
              </a:tblPr>
              <a:tblGrid>
                <a:gridCol w="919905">
                  <a:extLst>
                    <a:ext uri="{9D8B030D-6E8A-4147-A177-3AD203B41FA5}">
                      <a16:colId xmlns:a16="http://schemas.microsoft.com/office/drawing/2014/main" val="540381746"/>
                    </a:ext>
                  </a:extLst>
                </a:gridCol>
                <a:gridCol w="1902808">
                  <a:extLst>
                    <a:ext uri="{9D8B030D-6E8A-4147-A177-3AD203B41FA5}">
                      <a16:colId xmlns:a16="http://schemas.microsoft.com/office/drawing/2014/main" val="1685149049"/>
                    </a:ext>
                  </a:extLst>
                </a:gridCol>
                <a:gridCol w="1709531">
                  <a:extLst>
                    <a:ext uri="{9D8B030D-6E8A-4147-A177-3AD203B41FA5}">
                      <a16:colId xmlns:a16="http://schemas.microsoft.com/office/drawing/2014/main" val="1182111875"/>
                    </a:ext>
                  </a:extLst>
                </a:gridCol>
                <a:gridCol w="1192695">
                  <a:extLst>
                    <a:ext uri="{9D8B030D-6E8A-4147-A177-3AD203B41FA5}">
                      <a16:colId xmlns:a16="http://schemas.microsoft.com/office/drawing/2014/main" val="1597761328"/>
                    </a:ext>
                  </a:extLst>
                </a:gridCol>
                <a:gridCol w="1683026">
                  <a:extLst>
                    <a:ext uri="{9D8B030D-6E8A-4147-A177-3AD203B41FA5}">
                      <a16:colId xmlns:a16="http://schemas.microsoft.com/office/drawing/2014/main" val="14833199"/>
                    </a:ext>
                  </a:extLst>
                </a:gridCol>
                <a:gridCol w="2531161">
                  <a:extLst>
                    <a:ext uri="{9D8B030D-6E8A-4147-A177-3AD203B41FA5}">
                      <a16:colId xmlns:a16="http://schemas.microsoft.com/office/drawing/2014/main" val="3204605790"/>
                    </a:ext>
                  </a:extLst>
                </a:gridCol>
              </a:tblGrid>
              <a:tr h="435159">
                <a:tc>
                  <a:txBody>
                    <a:bodyPr/>
                    <a:lstStyle/>
                    <a:p>
                      <a:pPr algn="ctr"/>
                      <a:r>
                        <a:rPr lang="en-IN" dirty="0"/>
                        <a:t>SR.NO</a:t>
                      </a:r>
                    </a:p>
                  </a:txBody>
                  <a:tcPr/>
                </a:tc>
                <a:tc>
                  <a:txBody>
                    <a:bodyPr/>
                    <a:lstStyle/>
                    <a:p>
                      <a:pPr algn="ctr"/>
                      <a:r>
                        <a:rPr lang="en-IN" dirty="0"/>
                        <a:t>Field Type</a:t>
                      </a:r>
                    </a:p>
                  </a:txBody>
                  <a:tcPr/>
                </a:tc>
                <a:tc>
                  <a:txBody>
                    <a:bodyPr/>
                    <a:lstStyle/>
                    <a:p>
                      <a:pPr algn="ctr"/>
                      <a:r>
                        <a:rPr lang="en-IN" dirty="0"/>
                        <a:t> Data Type</a:t>
                      </a:r>
                    </a:p>
                  </a:txBody>
                  <a:tcPr/>
                </a:tc>
                <a:tc>
                  <a:txBody>
                    <a:bodyPr/>
                    <a:lstStyle/>
                    <a:p>
                      <a:pPr algn="ctr"/>
                      <a:r>
                        <a:rPr lang="en-IN" dirty="0"/>
                        <a:t> Size</a:t>
                      </a:r>
                    </a:p>
                  </a:txBody>
                  <a:tcPr/>
                </a:tc>
                <a:tc>
                  <a:txBody>
                    <a:bodyPr/>
                    <a:lstStyle/>
                    <a:p>
                      <a:pPr algn="ctr"/>
                      <a:r>
                        <a:rPr lang="en-IN" dirty="0"/>
                        <a:t> Constraints</a:t>
                      </a:r>
                    </a:p>
                  </a:txBody>
                  <a:tcPr/>
                </a:tc>
                <a:tc>
                  <a:txBody>
                    <a:bodyPr/>
                    <a:lstStyle/>
                    <a:p>
                      <a:pPr algn="ctr"/>
                      <a:r>
                        <a:rPr lang="en-IN" dirty="0"/>
                        <a:t> Description</a:t>
                      </a:r>
                    </a:p>
                  </a:txBody>
                  <a:tcPr/>
                </a:tc>
                <a:extLst>
                  <a:ext uri="{0D108BD9-81ED-4DB2-BD59-A6C34878D82A}">
                    <a16:rowId xmlns:a16="http://schemas.microsoft.com/office/drawing/2014/main" val="2334267949"/>
                  </a:ext>
                </a:extLst>
              </a:tr>
              <a:tr h="435159">
                <a:tc>
                  <a:txBody>
                    <a:bodyPr/>
                    <a:lstStyle/>
                    <a:p>
                      <a:pPr algn="r"/>
                      <a:r>
                        <a:rPr lang="en-IN" dirty="0"/>
                        <a:t>1</a:t>
                      </a:r>
                    </a:p>
                  </a:txBody>
                  <a:tcPr>
                    <a:solidFill>
                      <a:schemeClr val="accent1"/>
                    </a:solidFill>
                  </a:tcPr>
                </a:tc>
                <a:tc>
                  <a:txBody>
                    <a:bodyPr/>
                    <a:lstStyle/>
                    <a:p>
                      <a:r>
                        <a:rPr lang="en-IN" dirty="0" err="1">
                          <a:solidFill>
                            <a:srgbClr val="000000"/>
                          </a:solidFill>
                          <a:effectLst/>
                        </a:rPr>
                        <a:t>product_id</a:t>
                      </a:r>
                      <a:r>
                        <a:rPr lang="en-IN" dirty="0">
                          <a:solidFill>
                            <a:srgbClr val="000000"/>
                          </a:solidFill>
                          <a:effectLst/>
                        </a:rPr>
                        <a:t> </a:t>
                      </a:r>
                    </a:p>
                  </a:txBody>
                  <a:tcPr anchor="ctr"/>
                </a:tc>
                <a:tc>
                  <a:txBody>
                    <a:bodyPr/>
                    <a:lstStyle/>
                    <a:p>
                      <a:pPr rtl="0"/>
                      <a:r>
                        <a:rPr lang="en-IN" dirty="0">
                          <a:solidFill>
                            <a:srgbClr val="000000"/>
                          </a:solidFill>
                          <a:effectLst/>
                        </a:rPr>
                        <a:t>Int </a:t>
                      </a:r>
                    </a:p>
                  </a:txBody>
                  <a:tcPr anchor="ctr"/>
                </a:tc>
                <a:tc>
                  <a:txBody>
                    <a:bodyPr/>
                    <a:lstStyle/>
                    <a:p>
                      <a:r>
                        <a:rPr lang="en-IN" dirty="0">
                          <a:solidFill>
                            <a:srgbClr val="000000"/>
                          </a:solidFill>
                          <a:effectLst/>
                        </a:rPr>
                        <a:t>11</a:t>
                      </a:r>
                    </a:p>
                  </a:txBody>
                  <a:tcPr anchor="ctr"/>
                </a:tc>
                <a:tc>
                  <a:txBody>
                    <a:bodyPr/>
                    <a:lstStyle/>
                    <a:p>
                      <a:r>
                        <a:rPr lang="en-IN" dirty="0">
                          <a:solidFill>
                            <a:srgbClr val="000000"/>
                          </a:solidFill>
                          <a:effectLst/>
                        </a:rPr>
                        <a:t>Primary key</a:t>
                      </a:r>
                    </a:p>
                  </a:txBody>
                  <a:tcPr anchor="ctr"/>
                </a:tc>
                <a:tc>
                  <a:txBody>
                    <a:bodyPr/>
                    <a:lstStyle/>
                    <a:p>
                      <a:r>
                        <a:rPr lang="en-IN" dirty="0"/>
                        <a:t>It’s product id</a:t>
                      </a:r>
                    </a:p>
                  </a:txBody>
                  <a:tcPr/>
                </a:tc>
                <a:extLst>
                  <a:ext uri="{0D108BD9-81ED-4DB2-BD59-A6C34878D82A}">
                    <a16:rowId xmlns:a16="http://schemas.microsoft.com/office/drawing/2014/main" val="459767686"/>
                  </a:ext>
                </a:extLst>
              </a:tr>
              <a:tr h="435159">
                <a:tc>
                  <a:txBody>
                    <a:bodyPr/>
                    <a:lstStyle/>
                    <a:p>
                      <a:pPr algn="r"/>
                      <a:r>
                        <a:rPr lang="en-IN" dirty="0"/>
                        <a:t>2</a:t>
                      </a:r>
                    </a:p>
                  </a:txBody>
                  <a:tcPr>
                    <a:solidFill>
                      <a:schemeClr val="accent1"/>
                    </a:solidFill>
                  </a:tcPr>
                </a:tc>
                <a:tc>
                  <a:txBody>
                    <a:bodyPr/>
                    <a:lstStyle/>
                    <a:p>
                      <a:r>
                        <a:rPr lang="en-IN">
                          <a:solidFill>
                            <a:srgbClr val="000000"/>
                          </a:solidFill>
                          <a:effectLst/>
                        </a:rPr>
                        <a:t>title</a:t>
                      </a:r>
                    </a:p>
                  </a:txBody>
                  <a:tcPr anchor="ctr"/>
                </a:tc>
                <a:tc>
                  <a:txBody>
                    <a:bodyPr/>
                    <a:lstStyle/>
                    <a:p>
                      <a:pPr rtl="0"/>
                      <a:r>
                        <a:rPr lang="en-IN" dirty="0">
                          <a:solidFill>
                            <a:srgbClr val="000000"/>
                          </a:solidFill>
                          <a:effectLst/>
                        </a:rPr>
                        <a:t>Varchar </a:t>
                      </a:r>
                    </a:p>
                  </a:txBody>
                  <a:tcPr anchor="ctr"/>
                </a:tc>
                <a:tc>
                  <a:txBody>
                    <a:bodyPr/>
                    <a:lstStyle/>
                    <a:p>
                      <a:r>
                        <a:rPr lang="en-IN" dirty="0">
                          <a:solidFill>
                            <a:srgbClr val="000000"/>
                          </a:solidFill>
                          <a:effectLst/>
                        </a:rPr>
                        <a:t>50</a:t>
                      </a:r>
                    </a:p>
                  </a:txBody>
                  <a:tcPr anchor="ctr"/>
                </a:tc>
                <a:tc>
                  <a:txBody>
                    <a:bodyPr/>
                    <a:lstStyle/>
                    <a:p>
                      <a:r>
                        <a:rPr lang="en-IN" dirty="0">
                          <a:solidFill>
                            <a:srgbClr val="000000"/>
                          </a:solidFill>
                          <a:effectLst/>
                        </a:rPr>
                        <a:t>Not null</a:t>
                      </a:r>
                    </a:p>
                  </a:txBody>
                  <a:tcPr anchor="ctr"/>
                </a:tc>
                <a:tc>
                  <a:txBody>
                    <a:bodyPr/>
                    <a:lstStyle/>
                    <a:p>
                      <a:r>
                        <a:rPr lang="en-IN" dirty="0"/>
                        <a:t> Product title </a:t>
                      </a:r>
                    </a:p>
                  </a:txBody>
                  <a:tcPr/>
                </a:tc>
                <a:extLst>
                  <a:ext uri="{0D108BD9-81ED-4DB2-BD59-A6C34878D82A}">
                    <a16:rowId xmlns:a16="http://schemas.microsoft.com/office/drawing/2014/main" val="1335535285"/>
                  </a:ext>
                </a:extLst>
              </a:tr>
              <a:tr h="435159">
                <a:tc>
                  <a:txBody>
                    <a:bodyPr/>
                    <a:lstStyle/>
                    <a:p>
                      <a:pPr algn="r"/>
                      <a:r>
                        <a:rPr lang="en-IN" dirty="0"/>
                        <a:t>3</a:t>
                      </a:r>
                    </a:p>
                  </a:txBody>
                  <a:tcPr>
                    <a:solidFill>
                      <a:schemeClr val="accent1"/>
                    </a:solidFill>
                  </a:tcPr>
                </a:tc>
                <a:tc>
                  <a:txBody>
                    <a:bodyPr/>
                    <a:lstStyle/>
                    <a:p>
                      <a:r>
                        <a:rPr lang="en-IN">
                          <a:solidFill>
                            <a:srgbClr val="000000"/>
                          </a:solidFill>
                          <a:effectLst/>
                        </a:rPr>
                        <a:t>price</a:t>
                      </a:r>
                    </a:p>
                  </a:txBody>
                  <a:tcPr anchor="ctr"/>
                </a:tc>
                <a:tc>
                  <a:txBody>
                    <a:bodyPr/>
                    <a:lstStyle/>
                    <a:p>
                      <a:pPr rtl="0"/>
                      <a:r>
                        <a:rPr lang="en-IN" dirty="0">
                          <a:solidFill>
                            <a:srgbClr val="000000"/>
                          </a:solidFill>
                          <a:effectLst/>
                        </a:rPr>
                        <a:t>Int </a:t>
                      </a:r>
                    </a:p>
                  </a:txBody>
                  <a:tcPr anchor="ctr"/>
                </a:tc>
                <a:tc>
                  <a:txBody>
                    <a:bodyPr/>
                    <a:lstStyle/>
                    <a:p>
                      <a:r>
                        <a:rPr lang="en-IN" dirty="0">
                          <a:solidFill>
                            <a:srgbClr val="000000"/>
                          </a:solidFill>
                          <a:effectLst/>
                        </a:rPr>
                        <a:t>11</a:t>
                      </a:r>
                    </a:p>
                  </a:txBody>
                  <a:tcPr anchor="ctr"/>
                </a:tc>
                <a:tc>
                  <a:txBody>
                    <a:bodyPr/>
                    <a:lstStyle/>
                    <a:p>
                      <a:r>
                        <a:rPr lang="en-IN" dirty="0">
                          <a:solidFill>
                            <a:srgbClr val="000000"/>
                          </a:solidFill>
                          <a:effectLst/>
                        </a:rPr>
                        <a:t>Not null</a:t>
                      </a:r>
                    </a:p>
                  </a:txBody>
                  <a:tcPr anchor="ctr"/>
                </a:tc>
                <a:tc>
                  <a:txBody>
                    <a:bodyPr/>
                    <a:lstStyle/>
                    <a:p>
                      <a:r>
                        <a:rPr lang="en-IN" dirty="0"/>
                        <a:t>Product price</a:t>
                      </a:r>
                    </a:p>
                  </a:txBody>
                  <a:tcPr/>
                </a:tc>
                <a:extLst>
                  <a:ext uri="{0D108BD9-81ED-4DB2-BD59-A6C34878D82A}">
                    <a16:rowId xmlns:a16="http://schemas.microsoft.com/office/drawing/2014/main" val="2901666075"/>
                  </a:ext>
                </a:extLst>
              </a:tr>
              <a:tr h="435159">
                <a:tc>
                  <a:txBody>
                    <a:bodyPr/>
                    <a:lstStyle/>
                    <a:p>
                      <a:pPr algn="r"/>
                      <a:r>
                        <a:rPr lang="en-IN" dirty="0"/>
                        <a:t>4</a:t>
                      </a:r>
                    </a:p>
                  </a:txBody>
                  <a:tcPr>
                    <a:solidFill>
                      <a:schemeClr val="accent1"/>
                    </a:solidFill>
                  </a:tcPr>
                </a:tc>
                <a:tc>
                  <a:txBody>
                    <a:bodyPr/>
                    <a:lstStyle/>
                    <a:p>
                      <a:r>
                        <a:rPr lang="en-IN" dirty="0" err="1">
                          <a:solidFill>
                            <a:srgbClr val="000000"/>
                          </a:solidFill>
                          <a:effectLst/>
                        </a:rPr>
                        <a:t>sell_price</a:t>
                      </a:r>
                      <a:endParaRPr lang="en-IN" dirty="0">
                        <a:solidFill>
                          <a:srgbClr val="000000"/>
                        </a:solidFill>
                        <a:effectLst/>
                      </a:endParaRPr>
                    </a:p>
                  </a:txBody>
                  <a:tcPr anchor="ctr"/>
                </a:tc>
                <a:tc>
                  <a:txBody>
                    <a:bodyPr/>
                    <a:lstStyle/>
                    <a:p>
                      <a:pPr rtl="0"/>
                      <a:r>
                        <a:rPr lang="en-IN" dirty="0">
                          <a:solidFill>
                            <a:srgbClr val="000000"/>
                          </a:solidFill>
                          <a:effectLst/>
                        </a:rPr>
                        <a:t>Decimal </a:t>
                      </a:r>
                    </a:p>
                  </a:txBody>
                  <a:tcPr anchor="ctr"/>
                </a:tc>
                <a:tc>
                  <a:txBody>
                    <a:bodyPr/>
                    <a:lstStyle/>
                    <a:p>
                      <a:r>
                        <a:rPr lang="en-IN" dirty="0">
                          <a:solidFill>
                            <a:srgbClr val="000000"/>
                          </a:solidFill>
                          <a:effectLst/>
                        </a:rPr>
                        <a:t>65.2</a:t>
                      </a:r>
                    </a:p>
                  </a:txBody>
                  <a:tcPr anchor="ctr"/>
                </a:tc>
                <a:tc>
                  <a:txBody>
                    <a:bodyPr/>
                    <a:lstStyle/>
                    <a:p>
                      <a:r>
                        <a:rPr lang="en-IN" i="1" dirty="0">
                          <a:solidFill>
                            <a:srgbClr val="000000"/>
                          </a:solidFill>
                          <a:effectLst/>
                        </a:rPr>
                        <a:t>NULL</a:t>
                      </a:r>
                      <a:endParaRPr lang="en-IN" dirty="0">
                        <a:solidFill>
                          <a:srgbClr val="000000"/>
                        </a:solidFill>
                        <a:effectLst/>
                      </a:endParaRPr>
                    </a:p>
                  </a:txBody>
                  <a:tcPr anchor="ctr"/>
                </a:tc>
                <a:tc>
                  <a:txBody>
                    <a:bodyPr/>
                    <a:lstStyle/>
                    <a:p>
                      <a:r>
                        <a:rPr lang="en-IN" dirty="0"/>
                        <a:t>Product sell price</a:t>
                      </a:r>
                    </a:p>
                  </a:txBody>
                  <a:tcPr/>
                </a:tc>
                <a:extLst>
                  <a:ext uri="{0D108BD9-81ED-4DB2-BD59-A6C34878D82A}">
                    <a16:rowId xmlns:a16="http://schemas.microsoft.com/office/drawing/2014/main" val="2279341836"/>
                  </a:ext>
                </a:extLst>
              </a:tr>
              <a:tr h="435159">
                <a:tc>
                  <a:txBody>
                    <a:bodyPr/>
                    <a:lstStyle/>
                    <a:p>
                      <a:pPr algn="r"/>
                      <a:r>
                        <a:rPr lang="en-IN" dirty="0"/>
                        <a:t>5</a:t>
                      </a:r>
                    </a:p>
                  </a:txBody>
                  <a:tcPr>
                    <a:solidFill>
                      <a:schemeClr val="accent1"/>
                    </a:solidFill>
                  </a:tcPr>
                </a:tc>
                <a:tc>
                  <a:txBody>
                    <a:bodyPr/>
                    <a:lstStyle/>
                    <a:p>
                      <a:r>
                        <a:rPr lang="en-IN" dirty="0" err="1">
                          <a:solidFill>
                            <a:srgbClr val="000000"/>
                          </a:solidFill>
                          <a:effectLst/>
                        </a:rPr>
                        <a:t>Category_id</a:t>
                      </a:r>
                      <a:endParaRPr lang="en-IN" dirty="0">
                        <a:solidFill>
                          <a:srgbClr val="000000"/>
                        </a:solidFill>
                        <a:effectLst/>
                      </a:endParaRPr>
                    </a:p>
                  </a:txBody>
                  <a:tcPr anchor="ctr"/>
                </a:tc>
                <a:tc>
                  <a:txBody>
                    <a:bodyPr/>
                    <a:lstStyle/>
                    <a:p>
                      <a:pPr rtl="0"/>
                      <a:r>
                        <a:rPr lang="en-IN" dirty="0">
                          <a:solidFill>
                            <a:srgbClr val="000000"/>
                          </a:solidFill>
                          <a:effectLst/>
                        </a:rPr>
                        <a:t>int</a:t>
                      </a:r>
                    </a:p>
                  </a:txBody>
                  <a:tcPr anchor="ctr"/>
                </a:tc>
                <a:tc>
                  <a:txBody>
                    <a:bodyPr/>
                    <a:lstStyle/>
                    <a:p>
                      <a:r>
                        <a:rPr lang="en-IN" dirty="0">
                          <a:solidFill>
                            <a:srgbClr val="000000"/>
                          </a:solidFill>
                          <a:effectLst/>
                        </a:rPr>
                        <a:t>11</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Foreign Key</a:t>
                      </a:r>
                    </a:p>
                  </a:txBody>
                  <a:tcPr anchor="ctr"/>
                </a:tc>
                <a:tc>
                  <a:txBody>
                    <a:bodyPr/>
                    <a:lstStyle/>
                    <a:p>
                      <a:r>
                        <a:rPr lang="en-IN" dirty="0"/>
                        <a:t>Product category</a:t>
                      </a:r>
                    </a:p>
                  </a:txBody>
                  <a:tcPr/>
                </a:tc>
                <a:extLst>
                  <a:ext uri="{0D108BD9-81ED-4DB2-BD59-A6C34878D82A}">
                    <a16:rowId xmlns:a16="http://schemas.microsoft.com/office/drawing/2014/main" val="13834574"/>
                  </a:ext>
                </a:extLst>
              </a:tr>
              <a:tr h="435159">
                <a:tc>
                  <a:txBody>
                    <a:bodyPr/>
                    <a:lstStyle/>
                    <a:p>
                      <a:pPr algn="r"/>
                      <a:r>
                        <a:rPr lang="en-IN" dirty="0"/>
                        <a:t>6</a:t>
                      </a:r>
                    </a:p>
                  </a:txBody>
                  <a:tcPr>
                    <a:solidFill>
                      <a:schemeClr val="accent1"/>
                    </a:solidFill>
                  </a:tcPr>
                </a:tc>
                <a:tc>
                  <a:txBody>
                    <a:bodyPr/>
                    <a:lstStyle/>
                    <a:p>
                      <a:r>
                        <a:rPr lang="en-IN">
                          <a:solidFill>
                            <a:srgbClr val="000000"/>
                          </a:solidFill>
                          <a:effectLst/>
                        </a:rPr>
                        <a:t>description</a:t>
                      </a:r>
                    </a:p>
                  </a:txBody>
                  <a:tcPr anchor="ctr"/>
                </a:tc>
                <a:tc>
                  <a:txBody>
                    <a:bodyPr/>
                    <a:lstStyle/>
                    <a:p>
                      <a:pPr rtl="0"/>
                      <a:r>
                        <a:rPr lang="en-IN" dirty="0">
                          <a:solidFill>
                            <a:srgbClr val="000000"/>
                          </a:solidFill>
                          <a:effectLst/>
                        </a:rPr>
                        <a:t>Varchar </a:t>
                      </a:r>
                    </a:p>
                  </a:txBody>
                  <a:tcPr anchor="ctr"/>
                </a:tc>
                <a:tc>
                  <a:txBody>
                    <a:bodyPr/>
                    <a:lstStyle/>
                    <a:p>
                      <a:r>
                        <a:rPr lang="en-IN" dirty="0">
                          <a:solidFill>
                            <a:srgbClr val="000000"/>
                          </a:solidFill>
                          <a:effectLst/>
                        </a:rPr>
                        <a:t>300</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solidFill>
                            <a:srgbClr val="000000"/>
                          </a:solidFill>
                          <a:effectLst/>
                        </a:rPr>
                        <a:t>Not null</a:t>
                      </a:r>
                    </a:p>
                  </a:txBody>
                  <a:tcPr anchor="ctr"/>
                </a:tc>
                <a:tc>
                  <a:txBody>
                    <a:bodyPr/>
                    <a:lstStyle/>
                    <a:p>
                      <a:r>
                        <a:rPr lang="en-IN" dirty="0"/>
                        <a:t>Product description</a:t>
                      </a:r>
                    </a:p>
                  </a:txBody>
                  <a:tcPr/>
                </a:tc>
                <a:extLst>
                  <a:ext uri="{0D108BD9-81ED-4DB2-BD59-A6C34878D82A}">
                    <a16:rowId xmlns:a16="http://schemas.microsoft.com/office/drawing/2014/main" val="676382116"/>
                  </a:ext>
                </a:extLst>
              </a:tr>
              <a:tr h="435159">
                <a:tc>
                  <a:txBody>
                    <a:bodyPr/>
                    <a:lstStyle/>
                    <a:p>
                      <a:pPr algn="r"/>
                      <a:r>
                        <a:rPr lang="en-IN" dirty="0"/>
                        <a:t>7</a:t>
                      </a:r>
                    </a:p>
                  </a:txBody>
                  <a:tcPr>
                    <a:solidFill>
                      <a:schemeClr val="accent1"/>
                    </a:solidFill>
                  </a:tcPr>
                </a:tc>
                <a:tc>
                  <a:txBody>
                    <a:bodyPr/>
                    <a:lstStyle/>
                    <a:p>
                      <a:r>
                        <a:rPr lang="en-IN">
                          <a:solidFill>
                            <a:srgbClr val="000000"/>
                          </a:solidFill>
                          <a:effectLst/>
                        </a:rPr>
                        <a:t>slug</a:t>
                      </a:r>
                    </a:p>
                  </a:txBody>
                  <a:tcPr anchor="ctr"/>
                </a:tc>
                <a:tc>
                  <a:txBody>
                    <a:bodyPr/>
                    <a:lstStyle/>
                    <a:p>
                      <a:pPr rtl="0"/>
                      <a:r>
                        <a:rPr lang="en-IN" dirty="0">
                          <a:solidFill>
                            <a:srgbClr val="000000"/>
                          </a:solidFill>
                          <a:effectLst/>
                        </a:rPr>
                        <a:t>Varchar </a:t>
                      </a:r>
                    </a:p>
                  </a:txBody>
                  <a:tcPr anchor="ctr"/>
                </a:tc>
                <a:tc>
                  <a:txBody>
                    <a:bodyPr/>
                    <a:lstStyle/>
                    <a:p>
                      <a:r>
                        <a:rPr lang="en-IN" dirty="0">
                          <a:solidFill>
                            <a:srgbClr val="000000"/>
                          </a:solidFill>
                          <a:effectLst/>
                        </a:rPr>
                        <a:t>50</a:t>
                      </a:r>
                    </a:p>
                  </a:txBody>
                  <a:tcPr anchor="ctr"/>
                </a:tc>
                <a:tc>
                  <a:txBody>
                    <a:bodyPr/>
                    <a:lstStyle/>
                    <a:p>
                      <a:r>
                        <a:rPr lang="en-IN" i="1">
                          <a:solidFill>
                            <a:srgbClr val="000000"/>
                          </a:solidFill>
                          <a:effectLst/>
                        </a:rPr>
                        <a:t>NULL</a:t>
                      </a:r>
                      <a:endParaRPr lang="en-IN">
                        <a:solidFill>
                          <a:srgbClr val="000000"/>
                        </a:solidFill>
                        <a:effectLst/>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Product slug as </a:t>
                      </a:r>
                      <a:r>
                        <a:rPr lang="en-IN" dirty="0" err="1"/>
                        <a:t>tltle</a:t>
                      </a:r>
                      <a:endParaRPr lang="en-IN" dirty="0"/>
                    </a:p>
                  </a:txBody>
                  <a:tcPr/>
                </a:tc>
                <a:extLst>
                  <a:ext uri="{0D108BD9-81ED-4DB2-BD59-A6C34878D82A}">
                    <a16:rowId xmlns:a16="http://schemas.microsoft.com/office/drawing/2014/main" val="2698056686"/>
                  </a:ext>
                </a:extLst>
              </a:tr>
              <a:tr h="435159">
                <a:tc>
                  <a:txBody>
                    <a:bodyPr/>
                    <a:lstStyle/>
                    <a:p>
                      <a:pPr algn="r"/>
                      <a:r>
                        <a:rPr lang="en-IN" dirty="0"/>
                        <a:t>8</a:t>
                      </a:r>
                    </a:p>
                  </a:txBody>
                  <a:tcPr>
                    <a:solidFill>
                      <a:schemeClr val="accent1"/>
                    </a:solidFill>
                  </a:tcPr>
                </a:tc>
                <a:tc>
                  <a:txBody>
                    <a:bodyPr/>
                    <a:lstStyle/>
                    <a:p>
                      <a:r>
                        <a:rPr lang="en-IN">
                          <a:solidFill>
                            <a:srgbClr val="000000"/>
                          </a:solidFill>
                          <a:effectLst/>
                        </a:rPr>
                        <a:t>pub_date</a:t>
                      </a:r>
                    </a:p>
                  </a:txBody>
                  <a:tcPr anchor="ctr"/>
                </a:tc>
                <a:tc>
                  <a:txBody>
                    <a:bodyPr/>
                    <a:lstStyle/>
                    <a:p>
                      <a:pPr rtl="0"/>
                      <a:r>
                        <a:rPr lang="en-IN">
                          <a:solidFill>
                            <a:srgbClr val="000000"/>
                          </a:solidFill>
                          <a:effectLst/>
                        </a:rPr>
                        <a:t>date</a:t>
                      </a:r>
                    </a:p>
                  </a:txBody>
                  <a:tcPr anchor="ctr"/>
                </a:tc>
                <a:tc>
                  <a:txBody>
                    <a:bodyPr/>
                    <a:lstStyle/>
                    <a:p>
                      <a:r>
                        <a:rPr lang="en-IN" dirty="0">
                          <a:solidFill>
                            <a:srgbClr val="000000"/>
                          </a:solidFill>
                          <a:effectLst/>
                        </a:rPr>
                        <a:t>-</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solidFill>
                            <a:srgbClr val="000000"/>
                          </a:solidFill>
                          <a:effectLst/>
                        </a:rPr>
                        <a:t>Not null</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Product published date</a:t>
                      </a:r>
                    </a:p>
                  </a:txBody>
                  <a:tcPr/>
                </a:tc>
                <a:extLst>
                  <a:ext uri="{0D108BD9-81ED-4DB2-BD59-A6C34878D82A}">
                    <a16:rowId xmlns:a16="http://schemas.microsoft.com/office/drawing/2014/main" val="1006140940"/>
                  </a:ext>
                </a:extLst>
              </a:tr>
              <a:tr h="435159">
                <a:tc>
                  <a:txBody>
                    <a:bodyPr/>
                    <a:lstStyle/>
                    <a:p>
                      <a:pPr algn="r"/>
                      <a:r>
                        <a:rPr lang="en-IN" dirty="0"/>
                        <a:t>9</a:t>
                      </a:r>
                    </a:p>
                  </a:txBody>
                  <a:tcPr>
                    <a:solidFill>
                      <a:schemeClr val="accent1"/>
                    </a:solidFill>
                  </a:tcPr>
                </a:tc>
                <a:tc>
                  <a:txBody>
                    <a:bodyPr/>
                    <a:lstStyle/>
                    <a:p>
                      <a:r>
                        <a:rPr lang="en-IN">
                          <a:solidFill>
                            <a:srgbClr val="000000"/>
                          </a:solidFill>
                          <a:effectLst/>
                        </a:rPr>
                        <a:t>active</a:t>
                      </a:r>
                    </a:p>
                  </a:txBody>
                  <a:tcPr anchor="ctr"/>
                </a:tc>
                <a:tc>
                  <a:txBody>
                    <a:bodyPr/>
                    <a:lstStyle/>
                    <a:p>
                      <a:pPr rtl="0"/>
                      <a:r>
                        <a:rPr lang="en-IN" dirty="0" err="1">
                          <a:solidFill>
                            <a:srgbClr val="000000"/>
                          </a:solidFill>
                          <a:effectLst/>
                        </a:rPr>
                        <a:t>Tinyint</a:t>
                      </a:r>
                      <a:r>
                        <a:rPr lang="en-IN" dirty="0">
                          <a:solidFill>
                            <a:srgbClr val="000000"/>
                          </a:solidFill>
                          <a:effectLst/>
                        </a:rPr>
                        <a:t> </a:t>
                      </a:r>
                    </a:p>
                  </a:txBody>
                  <a:tcPr anchor="ctr"/>
                </a:tc>
                <a:tc>
                  <a:txBody>
                    <a:bodyPr/>
                    <a:lstStyle/>
                    <a:p>
                      <a:r>
                        <a:rPr lang="en-IN" dirty="0">
                          <a:solidFill>
                            <a:srgbClr val="000000"/>
                          </a:solidFill>
                          <a:effectLst/>
                        </a:rPr>
                        <a:t>1</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solidFill>
                            <a:srgbClr val="000000"/>
                          </a:solidFill>
                          <a:effectLst/>
                        </a:rPr>
                        <a:t>Not null</a:t>
                      </a:r>
                    </a:p>
                  </a:txBody>
                  <a:tcPr anchor="ctr"/>
                </a:tc>
                <a:tc>
                  <a:txBody>
                    <a:bodyPr/>
                    <a:lstStyle/>
                    <a:p>
                      <a:r>
                        <a:rPr lang="en-IN" dirty="0"/>
                        <a:t>Check product is available or not</a:t>
                      </a:r>
                    </a:p>
                  </a:txBody>
                  <a:tcPr/>
                </a:tc>
                <a:extLst>
                  <a:ext uri="{0D108BD9-81ED-4DB2-BD59-A6C34878D82A}">
                    <a16:rowId xmlns:a16="http://schemas.microsoft.com/office/drawing/2014/main" val="3763023987"/>
                  </a:ext>
                </a:extLst>
              </a:tr>
              <a:tr h="435159">
                <a:tc>
                  <a:txBody>
                    <a:bodyPr/>
                    <a:lstStyle/>
                    <a:p>
                      <a:pPr algn="r"/>
                      <a:r>
                        <a:rPr lang="en-IN" dirty="0"/>
                        <a:t>10</a:t>
                      </a:r>
                    </a:p>
                  </a:txBody>
                  <a:tcPr>
                    <a:solidFill>
                      <a:schemeClr val="accent1"/>
                    </a:solidFill>
                  </a:tcPr>
                </a:tc>
                <a:tc>
                  <a:txBody>
                    <a:bodyPr/>
                    <a:lstStyle/>
                    <a:p>
                      <a:r>
                        <a:rPr lang="en-IN" dirty="0" err="1">
                          <a:solidFill>
                            <a:srgbClr val="000000"/>
                          </a:solidFill>
                          <a:effectLst/>
                        </a:rPr>
                        <a:t>subcategory_id</a:t>
                      </a:r>
                      <a:endParaRPr lang="en-IN" dirty="0">
                        <a:solidFill>
                          <a:srgbClr val="000000"/>
                        </a:solidFill>
                        <a:effectLst/>
                      </a:endParaRPr>
                    </a:p>
                  </a:txBody>
                  <a:tcPr anchor="ctr"/>
                </a:tc>
                <a:tc>
                  <a:txBody>
                    <a:bodyPr/>
                    <a:lstStyle/>
                    <a:p>
                      <a:pPr rtl="0"/>
                      <a:r>
                        <a:rPr lang="en-IN" dirty="0">
                          <a:solidFill>
                            <a:srgbClr val="000000"/>
                          </a:solidFill>
                          <a:effectLst/>
                        </a:rPr>
                        <a:t>Int </a:t>
                      </a:r>
                    </a:p>
                  </a:txBody>
                  <a:tcPr anchor="ctr"/>
                </a:tc>
                <a:tc>
                  <a:txBody>
                    <a:bodyPr/>
                    <a:lstStyle/>
                    <a:p>
                      <a:r>
                        <a:rPr lang="en-IN" dirty="0">
                          <a:solidFill>
                            <a:srgbClr val="000000"/>
                          </a:solidFill>
                          <a:effectLst/>
                        </a:rPr>
                        <a:t>11</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Foreign Key</a:t>
                      </a:r>
                    </a:p>
                  </a:txBody>
                  <a:tcPr anchor="ctr"/>
                </a:tc>
                <a:tc>
                  <a:txBody>
                    <a:bodyPr/>
                    <a:lstStyle/>
                    <a:p>
                      <a:r>
                        <a:rPr lang="en-IN" dirty="0"/>
                        <a:t>Product sub category</a:t>
                      </a:r>
                    </a:p>
                  </a:txBody>
                  <a:tcPr/>
                </a:tc>
                <a:extLst>
                  <a:ext uri="{0D108BD9-81ED-4DB2-BD59-A6C34878D82A}">
                    <a16:rowId xmlns:a16="http://schemas.microsoft.com/office/drawing/2014/main" val="3758297787"/>
                  </a:ext>
                </a:extLst>
              </a:tr>
            </a:tbl>
          </a:graphicData>
        </a:graphic>
      </p:graphicFrame>
      <p:sp>
        <p:nvSpPr>
          <p:cNvPr id="5" name="TextBox 4">
            <a:extLst>
              <a:ext uri="{FF2B5EF4-FFF2-40B4-BE49-F238E27FC236}">
                <a16:creationId xmlns:a16="http://schemas.microsoft.com/office/drawing/2014/main" id="{28B2F8AF-97D6-4D7F-A26F-A8A85D2F3D96}"/>
              </a:ext>
            </a:extLst>
          </p:cNvPr>
          <p:cNvSpPr txBox="1"/>
          <p:nvPr/>
        </p:nvSpPr>
        <p:spPr>
          <a:xfrm>
            <a:off x="473864" y="595329"/>
            <a:ext cx="8559430" cy="954107"/>
          </a:xfrm>
          <a:prstGeom prst="rect">
            <a:avLst/>
          </a:prstGeom>
          <a:noFill/>
        </p:spPr>
        <p:txBody>
          <a:bodyPr wrap="square" rtlCol="0">
            <a:spAutoFit/>
          </a:bodyPr>
          <a:lstStyle/>
          <a:p>
            <a:r>
              <a:rPr lang="en-US" sz="1400" dirty="0"/>
              <a:t>Table name: products</a:t>
            </a:r>
          </a:p>
          <a:p>
            <a:r>
              <a:rPr lang="en-US" sz="1400" dirty="0"/>
              <a:t>Description:  this is products table .it’s a use to showing searching and fetching the products</a:t>
            </a:r>
          </a:p>
          <a:p>
            <a:r>
              <a:rPr lang="en-US" sz="1400" dirty="0"/>
              <a:t>Primary key: </a:t>
            </a:r>
            <a:r>
              <a:rPr lang="en-US" sz="1400" dirty="0" err="1"/>
              <a:t>product_id</a:t>
            </a:r>
            <a:endParaRPr lang="en-US" sz="1400" dirty="0"/>
          </a:p>
          <a:p>
            <a:r>
              <a:rPr lang="en-US" sz="1400" dirty="0"/>
              <a:t>Foreign key :</a:t>
            </a:r>
            <a:r>
              <a:rPr lang="en-US" sz="1400" dirty="0" err="1"/>
              <a:t>category_id</a:t>
            </a:r>
            <a:r>
              <a:rPr lang="en-US" sz="1400" dirty="0"/>
              <a:t>, </a:t>
            </a:r>
            <a:r>
              <a:rPr lang="en-US" sz="1400" dirty="0" err="1"/>
              <a:t>subcategory_id</a:t>
            </a:r>
            <a:endParaRPr lang="en-IN" sz="1400" dirty="0"/>
          </a:p>
        </p:txBody>
      </p:sp>
    </p:spTree>
    <p:extLst>
      <p:ext uri="{BB962C8B-B14F-4D97-AF65-F5344CB8AC3E}">
        <p14:creationId xmlns:p14="http://schemas.microsoft.com/office/powerpoint/2010/main" val="38396802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62.xml><?xml version="1.0" encoding="utf-8"?>
<p:tagLst xmlns:a="http://schemas.openxmlformats.org/drawingml/2006/main" xmlns:r="http://schemas.openxmlformats.org/officeDocument/2006/relationships" xmlns:p="http://schemas.openxmlformats.org/presentationml/2006/main">
  <p:tag name="OTLMARKERSHAPE" val="OTL"/>
</p:tagLst>
</file>

<file path=ppt/tags/tag63.xml><?xml version="1.0" encoding="utf-8"?>
<p:tagLst xmlns:a="http://schemas.openxmlformats.org/drawingml/2006/main" xmlns:r="http://schemas.openxmlformats.org/officeDocument/2006/relationships" xmlns:p="http://schemas.openxmlformats.org/presentationml/2006/main">
  <p:tag name="OTLMARKERSHAPE" val="OTL"/>
</p:tagLst>
</file>

<file path=ppt/tags/tag64.xml><?xml version="1.0" encoding="utf-8"?>
<p:tagLst xmlns:a="http://schemas.openxmlformats.org/drawingml/2006/main" xmlns:r="http://schemas.openxmlformats.org/officeDocument/2006/relationships" xmlns:p="http://schemas.openxmlformats.org/presentationml/2006/main">
  <p:tag name="OTLMARKERSHAPE" val="OTL"/>
</p:tagLst>
</file>

<file path=ppt/tags/tag65.xml><?xml version="1.0" encoding="utf-8"?>
<p:tagLst xmlns:a="http://schemas.openxmlformats.org/drawingml/2006/main" xmlns:r="http://schemas.openxmlformats.org/officeDocument/2006/relationships" xmlns:p="http://schemas.openxmlformats.org/presentationml/2006/main">
  <p:tag name="OTLMARKERSHAPE" val="OTL"/>
</p:tagLst>
</file>

<file path=ppt/tags/tag66.xml><?xml version="1.0" encoding="utf-8"?>
<p:tagLst xmlns:a="http://schemas.openxmlformats.org/drawingml/2006/main" xmlns:r="http://schemas.openxmlformats.org/officeDocument/2006/relationships" xmlns:p="http://schemas.openxmlformats.org/presentationml/2006/main">
  <p:tag name="OTLMARKERSHAPE" val="OTL"/>
</p:tagLst>
</file>

<file path=ppt/tags/tag67.xml><?xml version="1.0" encoding="utf-8"?>
<p:tagLst xmlns:a="http://schemas.openxmlformats.org/drawingml/2006/main" xmlns:r="http://schemas.openxmlformats.org/officeDocument/2006/relationships" xmlns:p="http://schemas.openxmlformats.org/presentationml/2006/main">
  <p:tag name="OTLMARKERSHAPE" val="OTL"/>
</p:tagLst>
</file>

<file path=ppt/tags/tag68.xml><?xml version="1.0" encoding="utf-8"?>
<p:tagLst xmlns:a="http://schemas.openxmlformats.org/drawingml/2006/main" xmlns:r="http://schemas.openxmlformats.org/officeDocument/2006/relationships" xmlns:p="http://schemas.openxmlformats.org/presentationml/2006/main">
  <p:tag name="OTLMARKERSHAPE" val="OTL"/>
</p:tagLst>
</file>

<file path=ppt/tags/tag69.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70.xml><?xml version="1.0" encoding="utf-8"?>
<p:tagLst xmlns:a="http://schemas.openxmlformats.org/drawingml/2006/main" xmlns:r="http://schemas.openxmlformats.org/officeDocument/2006/relationships" xmlns:p="http://schemas.openxmlformats.org/presentationml/2006/main">
  <p:tag name="OTLMARKERSHAPE" val="OTL"/>
</p:tagLst>
</file>

<file path=ppt/tags/tag71.xml><?xml version="1.0" encoding="utf-8"?>
<p:tagLst xmlns:a="http://schemas.openxmlformats.org/drawingml/2006/main" xmlns:r="http://schemas.openxmlformats.org/officeDocument/2006/relationships" xmlns:p="http://schemas.openxmlformats.org/presentationml/2006/main">
  <p:tag name="OTLMARKERSHAPE" val="OTL"/>
</p:tagLst>
</file>

<file path=ppt/tags/tag72.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620</TotalTime>
  <Words>1729</Words>
  <Application>Microsoft Office PowerPoint</Application>
  <PresentationFormat>Widescreen</PresentationFormat>
  <Paragraphs>579</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Arial Black</vt:lpstr>
      <vt:lpstr>Book Antiqua</vt:lpstr>
      <vt:lpstr>Calibri</vt:lpstr>
      <vt:lpstr>Century Gothic</vt:lpstr>
      <vt:lpstr>Franklin Gothic Medium</vt:lpstr>
      <vt:lpstr>Microsoft Himalaya</vt:lpstr>
      <vt:lpstr>Trebuchet MS</vt:lpstr>
      <vt:lpstr>Wingdings</vt:lpstr>
      <vt:lpstr>Wingdings 3</vt:lpstr>
      <vt:lpstr>Facet</vt:lpstr>
      <vt:lpstr>TITLE E-commerce shopping Website NAME agwiscart.com DEVELOPED BY vivek patel Priya patel PRN NO 2016095900000475 2016095900000606</vt:lpstr>
      <vt:lpstr>PowerPoint Presentation</vt:lpstr>
      <vt:lpstr>EXISTING SYSTEM</vt:lpstr>
      <vt:lpstr>Objective of Developing the new system</vt:lpstr>
      <vt:lpstr>PowerPoint Presentation</vt:lpstr>
      <vt:lpstr>HARDWARE TOOLS</vt:lpstr>
      <vt:lpstr>SOFTWARE TOOLS</vt:lpstr>
      <vt:lpstr>SYSTEM DESIGN</vt:lpstr>
      <vt:lpstr>DATA DICTIONARY</vt:lpstr>
      <vt:lpstr>DATA DICTIONARY</vt:lpstr>
      <vt:lpstr>DATA DICTIONARY</vt:lpstr>
      <vt:lpstr>DATA DICTIONARY</vt:lpstr>
      <vt:lpstr>DATA DICTIONARY</vt:lpstr>
      <vt:lpstr>DATA DICTIONARY</vt:lpstr>
      <vt:lpstr>DATA DICTIONARY</vt:lpstr>
      <vt:lpstr>DATA DICTIONARY</vt:lpstr>
      <vt:lpstr>E-R DIAGRAM</vt:lpstr>
      <vt:lpstr>UML DIAGRAM</vt:lpstr>
      <vt:lpstr>UML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E-commerce shopping Website name agwiscart.com developed by vivek patel Priya patel prn no 2016095900000475 2016095900000606</dc:title>
  <dc:creator>patel vivek</dc:creator>
  <cp:lastModifiedBy>patel vivek</cp:lastModifiedBy>
  <cp:revision>22</cp:revision>
  <dcterms:created xsi:type="dcterms:W3CDTF">2020-09-14T04:45:52Z</dcterms:created>
  <dcterms:modified xsi:type="dcterms:W3CDTF">2020-09-22T13:39:04Z</dcterms:modified>
</cp:coreProperties>
</file>