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4" r:id="rId1"/>
  </p:sldMasterIdLst>
  <p:sldIdLst>
    <p:sldId id="256" r:id="rId2"/>
    <p:sldId id="257" r:id="rId3"/>
    <p:sldId id="258" r:id="rId4"/>
    <p:sldId id="259" r:id="rId5"/>
    <p:sldId id="261" r:id="rId6"/>
    <p:sldId id="262" r:id="rId7"/>
    <p:sldId id="264" r:id="rId8"/>
    <p:sldId id="263" r:id="rId9"/>
    <p:sldId id="268" r:id="rId10"/>
    <p:sldId id="272" r:id="rId11"/>
    <p:sldId id="270" r:id="rId12"/>
    <p:sldId id="271" r:id="rId13"/>
    <p:sldId id="269" r:id="rId14"/>
    <p:sldId id="273" r:id="rId15"/>
    <p:sldId id="274" r:id="rId16"/>
    <p:sldId id="266" r:id="rId17"/>
    <p:sldId id="267" r:id="rId18"/>
    <p:sldId id="275" r:id="rId19"/>
    <p:sldId id="276" r:id="rId20"/>
    <p:sldId id="277" r:id="rId21"/>
    <p:sldId id="278" r:id="rId22"/>
    <p:sldId id="279" r:id="rId23"/>
    <p:sldId id="280" r:id="rId24"/>
    <p:sldId id="281" r:id="rId25"/>
    <p:sldId id="282" r:id="rId26"/>
    <p:sldId id="28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99558C-0175-48B0-BE62-68ED87492B08}"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1957268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99558C-0175-48B0-BE62-68ED87492B08}"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1124501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99558C-0175-48B0-BE62-68ED87492B08}"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52599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99558C-0175-48B0-BE62-68ED87492B08}"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930446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99558C-0175-48B0-BE62-68ED87492B08}"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33619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99558C-0175-48B0-BE62-68ED87492B08}"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40461398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99558C-0175-48B0-BE62-68ED87492B08}"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425238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99558C-0175-48B0-BE62-68ED87492B08}"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2541491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99558C-0175-48B0-BE62-68ED87492B08}"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121475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99558C-0175-48B0-BE62-68ED87492B08}"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3410639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99558C-0175-48B0-BE62-68ED87492B08}" type="datetimeFigureOut">
              <a:rPr lang="en-IN" smtClean="0"/>
              <a:t>28-10-2020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782728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99558C-0175-48B0-BE62-68ED87492B08}" type="datetimeFigureOut">
              <a:rPr lang="en-IN" smtClean="0"/>
              <a:t>28-10-2020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3753600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99558C-0175-48B0-BE62-68ED87492B08}" type="datetimeFigureOut">
              <a:rPr lang="en-IN" smtClean="0"/>
              <a:t>28-10-2020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781083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99558C-0175-48B0-BE62-68ED87492B08}" type="datetimeFigureOut">
              <a:rPr lang="en-IN" smtClean="0"/>
              <a:t>28-10-2020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118712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99558C-0175-48B0-BE62-68ED87492B08}" type="datetimeFigureOut">
              <a:rPr lang="en-IN" smtClean="0"/>
              <a:t>28-10-2020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938226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8E517-5204-406A-8C61-493BF1AFBBEA}" type="slidenum">
              <a:rPr lang="en-IN" smtClean="0"/>
              <a:t>‹#›</a:t>
            </a:fld>
            <a:endParaRPr lang="en-IN"/>
          </a:p>
        </p:txBody>
      </p:sp>
      <p:sp>
        <p:nvSpPr>
          <p:cNvPr id="5" name="Date Placeholder 4"/>
          <p:cNvSpPr>
            <a:spLocks noGrp="1"/>
          </p:cNvSpPr>
          <p:nvPr>
            <p:ph type="dt" sz="half" idx="10"/>
          </p:nvPr>
        </p:nvSpPr>
        <p:spPr/>
        <p:txBody>
          <a:bodyPr/>
          <a:lstStyle/>
          <a:p>
            <a:fld id="{8F99558C-0175-48B0-BE62-68ED87492B08}" type="datetimeFigureOut">
              <a:rPr lang="en-IN" smtClean="0"/>
              <a:t>28-10-2020</a:t>
            </a:fld>
            <a:endParaRPr lang="en-IN"/>
          </a:p>
        </p:txBody>
      </p:sp>
    </p:spTree>
    <p:extLst>
      <p:ext uri="{BB962C8B-B14F-4D97-AF65-F5344CB8AC3E}">
        <p14:creationId xmlns:p14="http://schemas.microsoft.com/office/powerpoint/2010/main" val="979424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99558C-0175-48B0-BE62-68ED87492B08}" type="datetimeFigureOut">
              <a:rPr lang="en-IN" smtClean="0"/>
              <a:t>28-10-2020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808E517-5204-406A-8C61-493BF1AFBBEA}" type="slidenum">
              <a:rPr lang="en-IN" smtClean="0"/>
              <a:t>‹#›</a:t>
            </a:fld>
            <a:endParaRPr lang="en-IN"/>
          </a:p>
        </p:txBody>
      </p:sp>
    </p:spTree>
    <p:extLst>
      <p:ext uri="{BB962C8B-B14F-4D97-AF65-F5344CB8AC3E}">
        <p14:creationId xmlns:p14="http://schemas.microsoft.com/office/powerpoint/2010/main" val="4009684473"/>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 id="2147483838" r:id="rId14"/>
    <p:sldLayoutId id="2147483839" r:id="rId15"/>
    <p:sldLayoutId id="214748384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5" Type="http://schemas.openxmlformats.org/officeDocument/2006/relationships/tags" Target="../tags/tag5.xml"/><Relationship Id="rId61" Type="http://schemas.openxmlformats.org/officeDocument/2006/relationships/tags" Target="../tags/tag61.xml"/><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slideLayout" Target="../slideLayouts/slideLayout7.xm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 Type="http://schemas.openxmlformats.org/officeDocument/2006/relationships/tags" Target="../tags/tag7.xml"/><Relationship Id="rId71" Type="http://schemas.openxmlformats.org/officeDocument/2006/relationships/tags" Target="../tags/tag7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FED3E-C2F9-4D4A-AA06-01780807256D}"/>
              </a:ext>
            </a:extLst>
          </p:cNvPr>
          <p:cNvSpPr>
            <a:spLocks noGrp="1"/>
          </p:cNvSpPr>
          <p:nvPr>
            <p:ph type="ctrTitle"/>
          </p:nvPr>
        </p:nvSpPr>
        <p:spPr>
          <a:xfrm>
            <a:off x="1857029" y="1076101"/>
            <a:ext cx="8689976" cy="4874756"/>
          </a:xfrm>
        </p:spPr>
        <p:txBody>
          <a:bodyPr>
            <a:normAutofit/>
          </a:bodyPr>
          <a:lstStyle/>
          <a:p>
            <a:pPr algn="ctr">
              <a:spcBef>
                <a:spcPts val="1000"/>
              </a:spcBef>
              <a:spcAft>
                <a:spcPts val="1000"/>
              </a:spcAft>
            </a:pPr>
            <a:r>
              <a:rPr lang="en-IN" sz="2400" u="sng" dirty="0">
                <a:latin typeface="Arial Black" panose="020B0A04020102020204" pitchFamily="34" charset="0"/>
                <a:cs typeface="Microsoft Uighur" panose="02000000000000000000" pitchFamily="2" charset="-78"/>
              </a:rPr>
              <a:t>TITLE</a:t>
            </a:r>
            <a:br>
              <a:rPr lang="en-IN" sz="2400" dirty="0">
                <a:latin typeface="Arial Black" panose="020B0A04020102020204" pitchFamily="34" charset="0"/>
              </a:rPr>
            </a:br>
            <a:r>
              <a:rPr lang="en-IN" sz="3200" dirty="0">
                <a:latin typeface="Microsoft Himalaya" panose="01010100010101010101" pitchFamily="2" charset="0"/>
                <a:ea typeface="Microsoft Himalaya" panose="01010100010101010101" pitchFamily="2" charset="0"/>
                <a:cs typeface="Microsoft Himalaya" panose="01010100010101010101" pitchFamily="2" charset="0"/>
              </a:rPr>
              <a:t>E-commerce shopping Website</a:t>
            </a:r>
            <a:br>
              <a:rPr lang="en-IN" sz="3200" dirty="0">
                <a:latin typeface="Microsoft Himalaya" panose="01010100010101010101" pitchFamily="2" charset="0"/>
                <a:ea typeface="Microsoft Himalaya" panose="01010100010101010101" pitchFamily="2" charset="0"/>
                <a:cs typeface="Microsoft Himalaya" panose="01010100010101010101" pitchFamily="2" charset="0"/>
              </a:rPr>
            </a:br>
            <a:r>
              <a:rPr lang="en-IN" sz="2400" u="sng" dirty="0">
                <a:latin typeface="Arial Black" panose="020B0A04020102020204" pitchFamily="34" charset="0"/>
                <a:ea typeface="Microsoft Himalaya" panose="01010100010101010101" pitchFamily="2" charset="0"/>
                <a:cs typeface="Microsoft Uighur" panose="02000000000000000000" pitchFamily="2" charset="-78"/>
              </a:rPr>
              <a:t>NAME</a:t>
            </a:r>
            <a:br>
              <a:rPr lang="en-IN" sz="4400" dirty="0">
                <a:latin typeface="Century Gothic" panose="020B0502020202020204" pitchFamily="34" charset="0"/>
                <a:cs typeface="Arial" panose="020B0604020202020204" pitchFamily="34" charset="0"/>
              </a:rPr>
            </a:br>
            <a:r>
              <a:rPr lang="en-IN" sz="3200" dirty="0">
                <a:latin typeface="Microsoft Himalaya" panose="01010100010101010101" pitchFamily="2" charset="0"/>
                <a:ea typeface="Microsoft Himalaya" panose="01010100010101010101" pitchFamily="2" charset="0"/>
                <a:cs typeface="Microsoft Himalaya" panose="01010100010101010101" pitchFamily="2" charset="0"/>
              </a:rPr>
              <a:t>agwiscart.com</a:t>
            </a:r>
            <a:br>
              <a:rPr lang="en-IN" sz="4400" dirty="0">
                <a:latin typeface="Century Gothic" panose="020B0502020202020204" pitchFamily="34" charset="0"/>
                <a:cs typeface="Arial" panose="020B0604020202020204" pitchFamily="34" charset="0"/>
              </a:rPr>
            </a:br>
            <a:r>
              <a:rPr lang="en-IN" sz="2400" u="sng" dirty="0">
                <a:latin typeface="Arial Black" panose="020B0A04020102020204" pitchFamily="34" charset="0"/>
                <a:cs typeface="Microsoft Uighur" panose="02000000000000000000" pitchFamily="2" charset="-78"/>
              </a:rPr>
              <a:t>DEVELOPED BY</a:t>
            </a:r>
            <a:br>
              <a:rPr lang="en-IN" sz="2400" b="1" u="sng" dirty="0">
                <a:latin typeface="Franklin Gothic Medium" panose="020B0603020102020204" pitchFamily="34" charset="0"/>
                <a:cs typeface="Microsoft Uighur" panose="02000000000000000000" pitchFamily="2" charset="-78"/>
              </a:rPr>
            </a:br>
            <a:r>
              <a:rPr lang="en-IN" sz="3200" dirty="0">
                <a:latin typeface="Microsoft Himalaya" panose="01010100010101010101" pitchFamily="2" charset="0"/>
                <a:ea typeface="Microsoft Himalaya" panose="01010100010101010101" pitchFamily="2" charset="0"/>
                <a:cs typeface="Microsoft Himalaya" panose="01010100010101010101" pitchFamily="2" charset="0"/>
              </a:rPr>
              <a:t>vivek patel</a:t>
            </a:r>
            <a:br>
              <a:rPr lang="en-IN" sz="3200" dirty="0">
                <a:latin typeface="Microsoft Himalaya" panose="01010100010101010101" pitchFamily="2" charset="0"/>
                <a:ea typeface="Microsoft Himalaya" panose="01010100010101010101" pitchFamily="2" charset="0"/>
                <a:cs typeface="Microsoft Himalaya" panose="01010100010101010101" pitchFamily="2" charset="0"/>
              </a:rPr>
            </a:br>
            <a:r>
              <a:rPr lang="en-IN" sz="3200" dirty="0">
                <a:latin typeface="Microsoft Himalaya" panose="01010100010101010101" pitchFamily="2" charset="0"/>
                <a:ea typeface="Microsoft Himalaya" panose="01010100010101010101" pitchFamily="2" charset="0"/>
                <a:cs typeface="Microsoft Himalaya" panose="01010100010101010101" pitchFamily="2" charset="0"/>
              </a:rPr>
              <a:t>Priya patel</a:t>
            </a:r>
            <a:br>
              <a:rPr lang="en-IN" sz="4400" dirty="0">
                <a:latin typeface="Century Gothic" panose="020B0502020202020204" pitchFamily="34" charset="0"/>
                <a:cs typeface="Arial" panose="020B0604020202020204" pitchFamily="34" charset="0"/>
              </a:rPr>
            </a:br>
            <a:r>
              <a:rPr lang="en-IN" sz="2400" u="sng" dirty="0">
                <a:latin typeface="Arial Black" panose="020B0A04020102020204" pitchFamily="34" charset="0"/>
                <a:cs typeface="Microsoft Uighur" panose="02000000000000000000" pitchFamily="2" charset="-78"/>
              </a:rPr>
              <a:t>PRN NO</a:t>
            </a:r>
            <a:br>
              <a:rPr lang="en-IN" sz="4400" b="1" u="sng" dirty="0">
                <a:latin typeface="Franklin Gothic Medium" panose="020B0603020102020204" pitchFamily="34" charset="0"/>
                <a:cs typeface="Microsoft Uighur" panose="02000000000000000000" pitchFamily="2" charset="-78"/>
              </a:rPr>
            </a:br>
            <a:r>
              <a:rPr lang="en-IN" sz="3200" dirty="0">
                <a:latin typeface="Microsoft Himalaya" panose="01010100010101010101" pitchFamily="2" charset="0"/>
                <a:ea typeface="Microsoft Himalaya" panose="01010100010101010101" pitchFamily="2" charset="0"/>
                <a:cs typeface="Microsoft Himalaya" panose="01010100010101010101" pitchFamily="2" charset="0"/>
              </a:rPr>
              <a:t>2016095900000475</a:t>
            </a:r>
            <a:br>
              <a:rPr lang="en-IN" sz="3200" dirty="0">
                <a:latin typeface="Microsoft Himalaya" panose="01010100010101010101" pitchFamily="2" charset="0"/>
                <a:ea typeface="Microsoft Himalaya" panose="01010100010101010101" pitchFamily="2" charset="0"/>
                <a:cs typeface="Microsoft Himalaya" panose="01010100010101010101" pitchFamily="2" charset="0"/>
              </a:rPr>
            </a:br>
            <a:r>
              <a:rPr lang="en-IN" sz="3200" dirty="0">
                <a:latin typeface="Microsoft Himalaya" panose="01010100010101010101" pitchFamily="2" charset="0"/>
                <a:ea typeface="Microsoft Himalaya" panose="01010100010101010101" pitchFamily="2" charset="0"/>
                <a:cs typeface="Microsoft Himalaya" panose="01010100010101010101" pitchFamily="2" charset="0"/>
              </a:rPr>
              <a:t>2016095900000606</a:t>
            </a:r>
            <a:endParaRPr lang="en-IN" sz="2800" dirty="0">
              <a:latin typeface="Microsoft Himalaya" panose="01010100010101010101" pitchFamily="2" charset="0"/>
              <a:ea typeface="Microsoft Himalaya" panose="01010100010101010101" pitchFamily="2" charset="0"/>
              <a:cs typeface="Microsoft Himalaya" panose="01010100010101010101" pitchFamily="2" charset="0"/>
            </a:endParaRPr>
          </a:p>
        </p:txBody>
      </p:sp>
    </p:spTree>
    <p:extLst>
      <p:ext uri="{BB962C8B-B14F-4D97-AF65-F5344CB8AC3E}">
        <p14:creationId xmlns:p14="http://schemas.microsoft.com/office/powerpoint/2010/main" val="441825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68E5-F40A-406F-9CE7-BBB080E9DD01}"/>
              </a:ext>
            </a:extLst>
          </p:cNvPr>
          <p:cNvSpPr>
            <a:spLocks noGrp="1"/>
          </p:cNvSpPr>
          <p:nvPr>
            <p:ph type="title"/>
          </p:nvPr>
        </p:nvSpPr>
        <p:spPr>
          <a:xfrm>
            <a:off x="2638657" y="92766"/>
            <a:ext cx="4848822" cy="556591"/>
          </a:xfrm>
        </p:spPr>
        <p:txBody>
          <a:bodyPr>
            <a:normAutofit fontScale="90000"/>
          </a:bodyPr>
          <a:lstStyle/>
          <a:p>
            <a:r>
              <a:rPr lang="en-IN" sz="4000" b="1" u="sng" dirty="0"/>
              <a:t>DATA DICTIONARY</a:t>
            </a:r>
          </a:p>
        </p:txBody>
      </p:sp>
      <p:graphicFrame>
        <p:nvGraphicFramePr>
          <p:cNvPr id="4" name="Table 4">
            <a:extLst>
              <a:ext uri="{FF2B5EF4-FFF2-40B4-BE49-F238E27FC236}">
                <a16:creationId xmlns:a16="http://schemas.microsoft.com/office/drawing/2014/main" id="{3C037D34-8183-42D1-BF80-BC310752F95E}"/>
              </a:ext>
            </a:extLst>
          </p:cNvPr>
          <p:cNvGraphicFramePr>
            <a:graphicFrameLocks noGrp="1"/>
          </p:cNvGraphicFramePr>
          <p:nvPr/>
        </p:nvGraphicFramePr>
        <p:xfrm>
          <a:off x="318052" y="1543326"/>
          <a:ext cx="9939126" cy="5221908"/>
        </p:xfrm>
        <a:graphic>
          <a:graphicData uri="http://schemas.openxmlformats.org/drawingml/2006/table">
            <a:tbl>
              <a:tblPr firstRow="1" bandRow="1">
                <a:tableStyleId>{5C22544A-7EE6-4342-B048-85BDC9FD1C3A}</a:tableStyleId>
              </a:tblPr>
              <a:tblGrid>
                <a:gridCol w="1192696">
                  <a:extLst>
                    <a:ext uri="{9D8B030D-6E8A-4147-A177-3AD203B41FA5}">
                      <a16:colId xmlns:a16="http://schemas.microsoft.com/office/drawing/2014/main" val="540381746"/>
                    </a:ext>
                  </a:extLst>
                </a:gridCol>
                <a:gridCol w="1630017">
                  <a:extLst>
                    <a:ext uri="{9D8B030D-6E8A-4147-A177-3AD203B41FA5}">
                      <a16:colId xmlns:a16="http://schemas.microsoft.com/office/drawing/2014/main" val="1685149049"/>
                    </a:ext>
                  </a:extLst>
                </a:gridCol>
                <a:gridCol w="1709531">
                  <a:extLst>
                    <a:ext uri="{9D8B030D-6E8A-4147-A177-3AD203B41FA5}">
                      <a16:colId xmlns:a16="http://schemas.microsoft.com/office/drawing/2014/main" val="1182111875"/>
                    </a:ext>
                  </a:extLst>
                </a:gridCol>
                <a:gridCol w="1192695">
                  <a:extLst>
                    <a:ext uri="{9D8B030D-6E8A-4147-A177-3AD203B41FA5}">
                      <a16:colId xmlns:a16="http://schemas.microsoft.com/office/drawing/2014/main" val="1597761328"/>
                    </a:ext>
                  </a:extLst>
                </a:gridCol>
                <a:gridCol w="1683026">
                  <a:extLst>
                    <a:ext uri="{9D8B030D-6E8A-4147-A177-3AD203B41FA5}">
                      <a16:colId xmlns:a16="http://schemas.microsoft.com/office/drawing/2014/main" val="14833199"/>
                    </a:ext>
                  </a:extLst>
                </a:gridCol>
                <a:gridCol w="2531161">
                  <a:extLst>
                    <a:ext uri="{9D8B030D-6E8A-4147-A177-3AD203B41FA5}">
                      <a16:colId xmlns:a16="http://schemas.microsoft.com/office/drawing/2014/main" val="3204605790"/>
                    </a:ext>
                  </a:extLst>
                </a:gridCol>
              </a:tblGrid>
              <a:tr h="435159">
                <a:tc>
                  <a:txBody>
                    <a:bodyPr/>
                    <a:lstStyle/>
                    <a:p>
                      <a:pPr algn="ctr"/>
                      <a:r>
                        <a:rPr lang="en-IN" dirty="0"/>
                        <a:t>SR.NO</a:t>
                      </a:r>
                    </a:p>
                  </a:txBody>
                  <a:tcPr/>
                </a:tc>
                <a:tc>
                  <a:txBody>
                    <a:bodyPr/>
                    <a:lstStyle/>
                    <a:p>
                      <a:pPr algn="ctr"/>
                      <a:r>
                        <a:rPr lang="en-IN" dirty="0"/>
                        <a:t>Field Type</a:t>
                      </a:r>
                    </a:p>
                  </a:txBody>
                  <a:tcPr/>
                </a:tc>
                <a:tc>
                  <a:txBody>
                    <a:bodyPr/>
                    <a:lstStyle/>
                    <a:p>
                      <a:pPr algn="ctr"/>
                      <a:r>
                        <a:rPr lang="en-IN" dirty="0"/>
                        <a:t> Data Type</a:t>
                      </a:r>
                    </a:p>
                  </a:txBody>
                  <a:tcPr/>
                </a:tc>
                <a:tc>
                  <a:txBody>
                    <a:bodyPr/>
                    <a:lstStyle/>
                    <a:p>
                      <a:pPr algn="ctr"/>
                      <a:r>
                        <a:rPr lang="en-IN" dirty="0"/>
                        <a:t> Size</a:t>
                      </a:r>
                    </a:p>
                  </a:txBody>
                  <a:tcPr/>
                </a:tc>
                <a:tc>
                  <a:txBody>
                    <a:bodyPr/>
                    <a:lstStyle/>
                    <a:p>
                      <a:pPr algn="ctr"/>
                      <a:r>
                        <a:rPr lang="en-IN" dirty="0"/>
                        <a:t> Constraints</a:t>
                      </a:r>
                    </a:p>
                  </a:txBody>
                  <a:tcPr/>
                </a:tc>
                <a:tc>
                  <a:txBody>
                    <a:bodyPr/>
                    <a:lstStyle/>
                    <a:p>
                      <a:pPr algn="ctr"/>
                      <a:r>
                        <a:rPr lang="en-IN" dirty="0"/>
                        <a:t> Description</a:t>
                      </a:r>
                    </a:p>
                  </a:txBody>
                  <a:tcPr/>
                </a:tc>
                <a:extLst>
                  <a:ext uri="{0D108BD9-81ED-4DB2-BD59-A6C34878D82A}">
                    <a16:rowId xmlns:a16="http://schemas.microsoft.com/office/drawing/2014/main" val="2334267949"/>
                  </a:ext>
                </a:extLst>
              </a:tr>
              <a:tr h="435159">
                <a:tc>
                  <a:txBody>
                    <a:bodyPr/>
                    <a:lstStyle/>
                    <a:p>
                      <a:pPr algn="r"/>
                      <a:r>
                        <a:rPr lang="en-IN" dirty="0"/>
                        <a:t>1</a:t>
                      </a:r>
                    </a:p>
                  </a:txBody>
                  <a:tcPr>
                    <a:solidFill>
                      <a:schemeClr val="accent1"/>
                    </a:solidFill>
                  </a:tcPr>
                </a:tc>
                <a:tc>
                  <a:txBody>
                    <a:bodyPr/>
                    <a:lstStyle/>
                    <a:p>
                      <a:pPr algn="r"/>
                      <a:r>
                        <a:rPr lang="en-IN" dirty="0"/>
                        <a:t>Id</a:t>
                      </a:r>
                    </a:p>
                  </a:txBody>
                  <a:tcPr/>
                </a:tc>
                <a:tc>
                  <a:txBody>
                    <a:bodyPr/>
                    <a:lstStyle/>
                    <a:p>
                      <a:pPr algn="r"/>
                      <a:r>
                        <a:rPr lang="en-IN" dirty="0"/>
                        <a:t>Int </a:t>
                      </a:r>
                    </a:p>
                  </a:txBody>
                  <a:tcPr/>
                </a:tc>
                <a:tc>
                  <a:txBody>
                    <a:bodyPr/>
                    <a:lstStyle/>
                    <a:p>
                      <a:pPr algn="ctr"/>
                      <a:r>
                        <a:rPr lang="en-IN" dirty="0"/>
                        <a:t>11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effectLst/>
                        </a:rPr>
                        <a:t>Primary key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r>
                        <a:rPr lang="en-IN" dirty="0"/>
                        <a:t>User id</a:t>
                      </a:r>
                    </a:p>
                  </a:txBody>
                  <a:tcPr/>
                </a:tc>
                <a:extLst>
                  <a:ext uri="{0D108BD9-81ED-4DB2-BD59-A6C34878D82A}">
                    <a16:rowId xmlns:a16="http://schemas.microsoft.com/office/drawing/2014/main" val="2671837891"/>
                  </a:ext>
                </a:extLst>
              </a:tr>
              <a:tr h="435159">
                <a:tc>
                  <a:txBody>
                    <a:bodyPr/>
                    <a:lstStyle/>
                    <a:p>
                      <a:pPr algn="r"/>
                      <a:r>
                        <a:rPr lang="en-IN" dirty="0"/>
                        <a:t>2</a:t>
                      </a:r>
                    </a:p>
                  </a:txBody>
                  <a:tcPr>
                    <a:solidFill>
                      <a:schemeClr val="accent1"/>
                    </a:solidFill>
                  </a:tcPr>
                </a:tc>
                <a:tc>
                  <a:txBody>
                    <a:bodyPr/>
                    <a:lstStyle/>
                    <a:p>
                      <a:pPr algn="r"/>
                      <a:r>
                        <a:rPr lang="en-IN" dirty="0"/>
                        <a:t>Password</a:t>
                      </a:r>
                    </a:p>
                  </a:txBody>
                  <a:tcPr/>
                </a:tc>
                <a:tc>
                  <a:txBody>
                    <a:bodyPr/>
                    <a:lstStyle/>
                    <a:p>
                      <a:pPr algn="r"/>
                      <a:r>
                        <a:rPr lang="en-IN" dirty="0"/>
                        <a:t>Varchar </a:t>
                      </a:r>
                    </a:p>
                  </a:txBody>
                  <a:tcPr/>
                </a:tc>
                <a:tc>
                  <a:txBody>
                    <a:bodyPr/>
                    <a:lstStyle/>
                    <a:p>
                      <a:pPr algn="ctr"/>
                      <a:r>
                        <a:rPr lang="en-IN" dirty="0"/>
                        <a:t>128</a:t>
                      </a:r>
                    </a:p>
                  </a:txBody>
                  <a:tcPr/>
                </a:tc>
                <a:tc>
                  <a:txBody>
                    <a:bodyPr/>
                    <a:lstStyle/>
                    <a:p>
                      <a:r>
                        <a:rPr lang="en-IN" dirty="0"/>
                        <a:t>Not null</a:t>
                      </a:r>
                    </a:p>
                  </a:txBody>
                  <a:tcPr/>
                </a:tc>
                <a:tc>
                  <a:txBody>
                    <a:bodyPr/>
                    <a:lstStyle/>
                    <a:p>
                      <a:r>
                        <a:rPr lang="en-IN" dirty="0"/>
                        <a:t>User password</a:t>
                      </a:r>
                    </a:p>
                  </a:txBody>
                  <a:tcPr/>
                </a:tc>
                <a:extLst>
                  <a:ext uri="{0D108BD9-81ED-4DB2-BD59-A6C34878D82A}">
                    <a16:rowId xmlns:a16="http://schemas.microsoft.com/office/drawing/2014/main" val="459767686"/>
                  </a:ext>
                </a:extLst>
              </a:tr>
              <a:tr h="435159">
                <a:tc>
                  <a:txBody>
                    <a:bodyPr/>
                    <a:lstStyle/>
                    <a:p>
                      <a:pPr algn="r"/>
                      <a:r>
                        <a:rPr lang="en-IN" dirty="0"/>
                        <a:t>3</a:t>
                      </a:r>
                    </a:p>
                  </a:txBody>
                  <a:tcPr>
                    <a:solidFill>
                      <a:schemeClr val="accent1"/>
                    </a:solidFill>
                  </a:tcPr>
                </a:tc>
                <a:tc>
                  <a:txBody>
                    <a:bodyPr/>
                    <a:lstStyle/>
                    <a:p>
                      <a:pPr algn="r"/>
                      <a:r>
                        <a:rPr lang="en-IN" dirty="0" err="1"/>
                        <a:t>Last_login</a:t>
                      </a:r>
                      <a:endParaRPr lang="en-IN" dirty="0"/>
                    </a:p>
                  </a:txBody>
                  <a:tcPr/>
                </a:tc>
                <a:tc>
                  <a:txBody>
                    <a:bodyPr/>
                    <a:lstStyle/>
                    <a:p>
                      <a:pPr algn="r"/>
                      <a:r>
                        <a:rPr lang="en-IN" dirty="0"/>
                        <a:t>Datetime  </a:t>
                      </a:r>
                    </a:p>
                  </a:txBody>
                  <a:tcPr/>
                </a:tc>
                <a:tc>
                  <a:txBody>
                    <a:bodyPr/>
                    <a:lstStyle/>
                    <a:p>
                      <a:pPr algn="ctr"/>
                      <a:r>
                        <a:rPr lang="en-IN" dirty="0"/>
                        <a:t>6</a:t>
                      </a:r>
                    </a:p>
                  </a:txBody>
                  <a:tcPr/>
                </a:tc>
                <a:tc>
                  <a:txBody>
                    <a:bodyPr/>
                    <a:lstStyle/>
                    <a:p>
                      <a:r>
                        <a:rPr lang="en-IN" dirty="0"/>
                        <a:t>Not null</a:t>
                      </a:r>
                    </a:p>
                  </a:txBody>
                  <a:tcPr/>
                </a:tc>
                <a:tc>
                  <a:txBody>
                    <a:bodyPr/>
                    <a:lstStyle/>
                    <a:p>
                      <a:r>
                        <a:rPr lang="en-IN" dirty="0"/>
                        <a:t>Last log in date</a:t>
                      </a:r>
                    </a:p>
                  </a:txBody>
                  <a:tcPr/>
                </a:tc>
                <a:extLst>
                  <a:ext uri="{0D108BD9-81ED-4DB2-BD59-A6C34878D82A}">
                    <a16:rowId xmlns:a16="http://schemas.microsoft.com/office/drawing/2014/main" val="1335535285"/>
                  </a:ext>
                </a:extLst>
              </a:tr>
              <a:tr h="435159">
                <a:tc>
                  <a:txBody>
                    <a:bodyPr/>
                    <a:lstStyle/>
                    <a:p>
                      <a:pPr algn="r"/>
                      <a:r>
                        <a:rPr lang="en-IN" dirty="0"/>
                        <a:t>4</a:t>
                      </a:r>
                    </a:p>
                  </a:txBody>
                  <a:tcPr>
                    <a:solidFill>
                      <a:schemeClr val="accent1"/>
                    </a:solidFill>
                  </a:tcPr>
                </a:tc>
                <a:tc>
                  <a:txBody>
                    <a:bodyPr/>
                    <a:lstStyle/>
                    <a:p>
                      <a:pPr algn="r"/>
                      <a:r>
                        <a:rPr lang="en-IN" dirty="0" err="1"/>
                        <a:t>Is_superuser</a:t>
                      </a:r>
                      <a:endParaRPr lang="en-IN" dirty="0"/>
                    </a:p>
                  </a:txBody>
                  <a:tcPr/>
                </a:tc>
                <a:tc>
                  <a:txBody>
                    <a:bodyPr/>
                    <a:lstStyle/>
                    <a:p>
                      <a:pPr algn="r"/>
                      <a:r>
                        <a:rPr lang="en-IN" dirty="0" err="1"/>
                        <a:t>Tinyint</a:t>
                      </a:r>
                      <a:r>
                        <a:rPr lang="en-IN" dirty="0"/>
                        <a:t> </a:t>
                      </a:r>
                    </a:p>
                  </a:txBody>
                  <a:tcPr/>
                </a:tc>
                <a:tc>
                  <a:txBody>
                    <a:bodyPr/>
                    <a:lstStyle/>
                    <a:p>
                      <a:pPr algn="ctr"/>
                      <a:r>
                        <a:rPr lang="en-IN" dirty="0"/>
                        <a:t>1</a:t>
                      </a:r>
                    </a:p>
                  </a:txBody>
                  <a:tcPr/>
                </a:tc>
                <a:tc>
                  <a:txBody>
                    <a:bodyPr/>
                    <a:lstStyle/>
                    <a:p>
                      <a:r>
                        <a:rPr lang="en-IN" dirty="0"/>
                        <a:t>Not null</a:t>
                      </a:r>
                    </a:p>
                  </a:txBody>
                  <a:tcPr/>
                </a:tc>
                <a:tc>
                  <a:txBody>
                    <a:bodyPr/>
                    <a:lstStyle/>
                    <a:p>
                      <a:r>
                        <a:rPr lang="en-IN" dirty="0"/>
                        <a:t>Check superuser </a:t>
                      </a:r>
                    </a:p>
                  </a:txBody>
                  <a:tcPr/>
                </a:tc>
                <a:extLst>
                  <a:ext uri="{0D108BD9-81ED-4DB2-BD59-A6C34878D82A}">
                    <a16:rowId xmlns:a16="http://schemas.microsoft.com/office/drawing/2014/main" val="2901666075"/>
                  </a:ext>
                </a:extLst>
              </a:tr>
              <a:tr h="435159">
                <a:tc>
                  <a:txBody>
                    <a:bodyPr/>
                    <a:lstStyle/>
                    <a:p>
                      <a:pPr algn="r"/>
                      <a:r>
                        <a:rPr lang="en-IN" dirty="0"/>
                        <a:t>5</a:t>
                      </a:r>
                    </a:p>
                  </a:txBody>
                  <a:tcPr>
                    <a:solidFill>
                      <a:schemeClr val="accent1"/>
                    </a:solidFill>
                  </a:tcPr>
                </a:tc>
                <a:tc>
                  <a:txBody>
                    <a:bodyPr/>
                    <a:lstStyle/>
                    <a:p>
                      <a:pPr algn="r"/>
                      <a:r>
                        <a:rPr lang="en-IN" dirty="0"/>
                        <a:t>Username</a:t>
                      </a:r>
                    </a:p>
                  </a:txBody>
                  <a:tcPr/>
                </a:tc>
                <a:tc>
                  <a:txBody>
                    <a:bodyPr/>
                    <a:lstStyle/>
                    <a:p>
                      <a:pPr algn="r"/>
                      <a:r>
                        <a:rPr lang="en-IN" dirty="0"/>
                        <a:t>Varchar </a:t>
                      </a:r>
                    </a:p>
                  </a:txBody>
                  <a:tcPr/>
                </a:tc>
                <a:tc>
                  <a:txBody>
                    <a:bodyPr/>
                    <a:lstStyle/>
                    <a:p>
                      <a:pPr algn="ctr"/>
                      <a:r>
                        <a:rPr lang="en-IN" dirty="0"/>
                        <a:t>150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effectLst/>
                        </a:rPr>
                        <a:t>Unique key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r>
                        <a:rPr lang="en-IN" dirty="0"/>
                        <a:t>Username use to log in</a:t>
                      </a:r>
                    </a:p>
                  </a:txBody>
                  <a:tcPr/>
                </a:tc>
                <a:extLst>
                  <a:ext uri="{0D108BD9-81ED-4DB2-BD59-A6C34878D82A}">
                    <a16:rowId xmlns:a16="http://schemas.microsoft.com/office/drawing/2014/main" val="2279341836"/>
                  </a:ext>
                </a:extLst>
              </a:tr>
              <a:tr h="435159">
                <a:tc>
                  <a:txBody>
                    <a:bodyPr/>
                    <a:lstStyle/>
                    <a:p>
                      <a:pPr algn="r"/>
                      <a:r>
                        <a:rPr lang="en-IN" dirty="0"/>
                        <a:t>6</a:t>
                      </a:r>
                    </a:p>
                  </a:txBody>
                  <a:tcPr>
                    <a:solidFill>
                      <a:schemeClr val="accent1"/>
                    </a:solidFill>
                  </a:tcPr>
                </a:tc>
                <a:tc>
                  <a:txBody>
                    <a:bodyPr/>
                    <a:lstStyle/>
                    <a:p>
                      <a:pPr algn="r"/>
                      <a:r>
                        <a:rPr lang="en-IN" dirty="0" err="1"/>
                        <a:t>First_name</a:t>
                      </a:r>
                      <a:endParaRPr lang="en-IN" dirty="0"/>
                    </a:p>
                  </a:txBody>
                  <a:tcPr/>
                </a:tc>
                <a:tc>
                  <a:txBody>
                    <a:bodyPr/>
                    <a:lstStyle/>
                    <a:p>
                      <a:pPr algn="r"/>
                      <a:r>
                        <a:rPr lang="en-IN" dirty="0"/>
                        <a:t>Varchar </a:t>
                      </a:r>
                    </a:p>
                  </a:txBody>
                  <a:tcPr/>
                </a:tc>
                <a:tc>
                  <a:txBody>
                    <a:bodyPr/>
                    <a:lstStyle/>
                    <a:p>
                      <a:pPr algn="ctr"/>
                      <a:r>
                        <a:rPr lang="en-IN" dirty="0"/>
                        <a:t>30</a:t>
                      </a:r>
                    </a:p>
                  </a:txBody>
                  <a:tcPr/>
                </a:tc>
                <a:tc>
                  <a:txBody>
                    <a:bodyPr/>
                    <a:lstStyle/>
                    <a:p>
                      <a:r>
                        <a:rPr lang="en-IN" dirty="0"/>
                        <a:t>Not null</a:t>
                      </a:r>
                    </a:p>
                  </a:txBody>
                  <a:tcPr/>
                </a:tc>
                <a:tc>
                  <a:txBody>
                    <a:bodyPr/>
                    <a:lstStyle/>
                    <a:p>
                      <a:r>
                        <a:rPr lang="en-IN" dirty="0"/>
                        <a:t>User first name</a:t>
                      </a:r>
                    </a:p>
                  </a:txBody>
                  <a:tcPr/>
                </a:tc>
                <a:extLst>
                  <a:ext uri="{0D108BD9-81ED-4DB2-BD59-A6C34878D82A}">
                    <a16:rowId xmlns:a16="http://schemas.microsoft.com/office/drawing/2014/main" val="676382116"/>
                  </a:ext>
                </a:extLst>
              </a:tr>
              <a:tr h="435159">
                <a:tc>
                  <a:txBody>
                    <a:bodyPr/>
                    <a:lstStyle/>
                    <a:p>
                      <a:pPr algn="r"/>
                      <a:r>
                        <a:rPr lang="en-IN" dirty="0"/>
                        <a:t>7</a:t>
                      </a:r>
                    </a:p>
                  </a:txBody>
                  <a:tcPr>
                    <a:solidFill>
                      <a:schemeClr val="accent1"/>
                    </a:solidFill>
                  </a:tcPr>
                </a:tc>
                <a:tc>
                  <a:txBody>
                    <a:bodyPr/>
                    <a:lstStyle/>
                    <a:p>
                      <a:pPr algn="r"/>
                      <a:r>
                        <a:rPr lang="en-IN" dirty="0" err="1"/>
                        <a:t>Last_name</a:t>
                      </a:r>
                      <a:endParaRPr lang="en-IN" dirty="0"/>
                    </a:p>
                  </a:txBody>
                  <a:tcPr/>
                </a:tc>
                <a:tc>
                  <a:txBody>
                    <a:bodyPr/>
                    <a:lstStyle/>
                    <a:p>
                      <a:pPr algn="r"/>
                      <a:r>
                        <a:rPr lang="en-IN" dirty="0"/>
                        <a:t>Varchar </a:t>
                      </a:r>
                    </a:p>
                  </a:txBody>
                  <a:tcPr/>
                </a:tc>
                <a:tc>
                  <a:txBody>
                    <a:bodyPr/>
                    <a:lstStyle/>
                    <a:p>
                      <a:pPr algn="ctr"/>
                      <a:r>
                        <a:rPr lang="en-IN" dirty="0"/>
                        <a:t>150</a:t>
                      </a:r>
                    </a:p>
                  </a:txBody>
                  <a:tcPr/>
                </a:tc>
                <a:tc>
                  <a:txBody>
                    <a:bodyPr/>
                    <a:lstStyle/>
                    <a:p>
                      <a:r>
                        <a:rPr lang="en-IN" dirty="0"/>
                        <a:t>Not null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User last name</a:t>
                      </a:r>
                    </a:p>
                  </a:txBody>
                  <a:tcPr/>
                </a:tc>
                <a:extLst>
                  <a:ext uri="{0D108BD9-81ED-4DB2-BD59-A6C34878D82A}">
                    <a16:rowId xmlns:a16="http://schemas.microsoft.com/office/drawing/2014/main" val="2698056686"/>
                  </a:ext>
                </a:extLst>
              </a:tr>
              <a:tr h="435159">
                <a:tc>
                  <a:txBody>
                    <a:bodyPr/>
                    <a:lstStyle/>
                    <a:p>
                      <a:pPr algn="r"/>
                      <a:r>
                        <a:rPr lang="en-IN" dirty="0"/>
                        <a:t>8</a:t>
                      </a:r>
                    </a:p>
                  </a:txBody>
                  <a:tcPr>
                    <a:solidFill>
                      <a:schemeClr val="accent1"/>
                    </a:solidFill>
                  </a:tcPr>
                </a:tc>
                <a:tc>
                  <a:txBody>
                    <a:bodyPr/>
                    <a:lstStyle/>
                    <a:p>
                      <a:pPr algn="r"/>
                      <a:r>
                        <a:rPr lang="en-IN" dirty="0"/>
                        <a:t>email</a:t>
                      </a:r>
                    </a:p>
                  </a:txBody>
                  <a:tcPr/>
                </a:tc>
                <a:tc>
                  <a:txBody>
                    <a:bodyPr/>
                    <a:lstStyle/>
                    <a:p>
                      <a:pPr algn="r"/>
                      <a:r>
                        <a:rPr lang="en-IN" dirty="0"/>
                        <a:t>Varchar </a:t>
                      </a:r>
                    </a:p>
                  </a:txBody>
                  <a:tcPr/>
                </a:tc>
                <a:tc>
                  <a:txBody>
                    <a:bodyPr/>
                    <a:lstStyle/>
                    <a:p>
                      <a:pPr algn="ctr"/>
                      <a:r>
                        <a:rPr lang="en-IN" dirty="0"/>
                        <a:t>254</a:t>
                      </a:r>
                    </a:p>
                  </a:txBody>
                  <a:tcPr/>
                </a:tc>
                <a:tc>
                  <a:txBody>
                    <a:bodyPr/>
                    <a:lstStyle/>
                    <a:p>
                      <a:r>
                        <a:rPr lang="en-IN" dirty="0"/>
                        <a:t>Not null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User e-mail address</a:t>
                      </a:r>
                    </a:p>
                  </a:txBody>
                  <a:tcPr/>
                </a:tc>
                <a:extLst>
                  <a:ext uri="{0D108BD9-81ED-4DB2-BD59-A6C34878D82A}">
                    <a16:rowId xmlns:a16="http://schemas.microsoft.com/office/drawing/2014/main" val="1006140940"/>
                  </a:ext>
                </a:extLst>
              </a:tr>
              <a:tr h="435159">
                <a:tc>
                  <a:txBody>
                    <a:bodyPr/>
                    <a:lstStyle/>
                    <a:p>
                      <a:pPr algn="r"/>
                      <a:r>
                        <a:rPr lang="en-IN" dirty="0"/>
                        <a:t>9</a:t>
                      </a:r>
                    </a:p>
                  </a:txBody>
                  <a:tcPr>
                    <a:solidFill>
                      <a:schemeClr val="accent1"/>
                    </a:solidFill>
                  </a:tcPr>
                </a:tc>
                <a:tc>
                  <a:txBody>
                    <a:bodyPr/>
                    <a:lstStyle/>
                    <a:p>
                      <a:pPr algn="r"/>
                      <a:r>
                        <a:rPr lang="en-IN" dirty="0" err="1"/>
                        <a:t>Is_staff</a:t>
                      </a:r>
                      <a:endParaRPr lang="en-IN" dirty="0"/>
                    </a:p>
                  </a:txBody>
                  <a:tcPr/>
                </a:tc>
                <a:tc>
                  <a:txBody>
                    <a:bodyPr/>
                    <a:lstStyle/>
                    <a:p>
                      <a:pPr algn="r"/>
                      <a:r>
                        <a:rPr lang="en-IN" dirty="0" err="1"/>
                        <a:t>Tinyint</a:t>
                      </a:r>
                      <a:endParaRPr lang="en-IN" dirty="0"/>
                    </a:p>
                  </a:txBody>
                  <a:tcPr/>
                </a:tc>
                <a:tc>
                  <a:txBody>
                    <a:bodyPr/>
                    <a:lstStyle/>
                    <a:p>
                      <a:pPr algn="ctr"/>
                      <a:r>
                        <a:rPr lang="en-IN" dirty="0"/>
                        <a:t>1</a:t>
                      </a:r>
                    </a:p>
                  </a:txBody>
                  <a:tcPr/>
                </a:tc>
                <a:tc>
                  <a:txBody>
                    <a:bodyPr/>
                    <a:lstStyle/>
                    <a:p>
                      <a:r>
                        <a:rPr lang="en-IN" dirty="0"/>
                        <a:t>Not null</a:t>
                      </a:r>
                    </a:p>
                  </a:txBody>
                  <a:tcPr/>
                </a:tc>
                <a:tc>
                  <a:txBody>
                    <a:bodyPr/>
                    <a:lstStyle/>
                    <a:p>
                      <a:r>
                        <a:rPr lang="en-IN" dirty="0" err="1"/>
                        <a:t>Chack</a:t>
                      </a:r>
                      <a:r>
                        <a:rPr lang="en-IN" dirty="0"/>
                        <a:t> the user is staff</a:t>
                      </a:r>
                    </a:p>
                  </a:txBody>
                  <a:tcPr/>
                </a:tc>
                <a:extLst>
                  <a:ext uri="{0D108BD9-81ED-4DB2-BD59-A6C34878D82A}">
                    <a16:rowId xmlns:a16="http://schemas.microsoft.com/office/drawing/2014/main" val="3763023987"/>
                  </a:ext>
                </a:extLst>
              </a:tr>
              <a:tr h="435159">
                <a:tc>
                  <a:txBody>
                    <a:bodyPr/>
                    <a:lstStyle/>
                    <a:p>
                      <a:pPr algn="r"/>
                      <a:r>
                        <a:rPr lang="en-IN" dirty="0"/>
                        <a:t>10</a:t>
                      </a:r>
                    </a:p>
                  </a:txBody>
                  <a:tcPr>
                    <a:solidFill>
                      <a:schemeClr val="accent1"/>
                    </a:solidFill>
                  </a:tcPr>
                </a:tc>
                <a:tc>
                  <a:txBody>
                    <a:bodyPr/>
                    <a:lstStyle/>
                    <a:p>
                      <a:pPr algn="r"/>
                      <a:r>
                        <a:rPr lang="en-IN" dirty="0" err="1"/>
                        <a:t>Is_active</a:t>
                      </a:r>
                      <a:endParaRPr lang="en-IN" dirty="0"/>
                    </a:p>
                  </a:txBody>
                  <a:tcPr/>
                </a:tc>
                <a:tc>
                  <a:txBody>
                    <a:bodyPr/>
                    <a:lstStyle/>
                    <a:p>
                      <a:pPr algn="r"/>
                      <a:r>
                        <a:rPr lang="en-IN" dirty="0" err="1"/>
                        <a:t>Tinyint</a:t>
                      </a:r>
                      <a:endParaRPr lang="en-IN" dirty="0"/>
                    </a:p>
                  </a:txBody>
                  <a:tcPr/>
                </a:tc>
                <a:tc>
                  <a:txBody>
                    <a:bodyPr/>
                    <a:lstStyle/>
                    <a:p>
                      <a:pPr algn="ctr"/>
                      <a:r>
                        <a:rPr lang="en-IN" dirty="0"/>
                        <a:t>1</a:t>
                      </a:r>
                    </a:p>
                  </a:txBody>
                  <a:tcPr/>
                </a:tc>
                <a:tc>
                  <a:txBody>
                    <a:bodyPr/>
                    <a:lstStyle/>
                    <a:p>
                      <a:r>
                        <a:rPr lang="en-IN" dirty="0"/>
                        <a:t>Not null</a:t>
                      </a:r>
                    </a:p>
                  </a:txBody>
                  <a:tcPr/>
                </a:tc>
                <a:tc>
                  <a:txBody>
                    <a:bodyPr/>
                    <a:lstStyle/>
                    <a:p>
                      <a:r>
                        <a:rPr lang="en-IN" dirty="0"/>
                        <a:t>Check user is active</a:t>
                      </a:r>
                    </a:p>
                  </a:txBody>
                  <a:tcPr/>
                </a:tc>
                <a:extLst>
                  <a:ext uri="{0D108BD9-81ED-4DB2-BD59-A6C34878D82A}">
                    <a16:rowId xmlns:a16="http://schemas.microsoft.com/office/drawing/2014/main" val="3758297787"/>
                  </a:ext>
                </a:extLst>
              </a:tr>
              <a:tr h="435159">
                <a:tc>
                  <a:txBody>
                    <a:bodyPr/>
                    <a:lstStyle/>
                    <a:p>
                      <a:pPr algn="r"/>
                      <a:r>
                        <a:rPr lang="en-IN" dirty="0"/>
                        <a:t>11</a:t>
                      </a:r>
                    </a:p>
                  </a:txBody>
                  <a:tcPr>
                    <a:solidFill>
                      <a:schemeClr val="accent1"/>
                    </a:solidFill>
                  </a:tcPr>
                </a:tc>
                <a:tc>
                  <a:txBody>
                    <a:bodyPr/>
                    <a:lstStyle/>
                    <a:p>
                      <a:pPr algn="r"/>
                      <a:r>
                        <a:rPr lang="en-IN" dirty="0" err="1"/>
                        <a:t>Date_joined</a:t>
                      </a:r>
                      <a:endParaRPr lang="en-IN" dirty="0"/>
                    </a:p>
                  </a:txBody>
                  <a:tcPr/>
                </a:tc>
                <a:tc>
                  <a:txBody>
                    <a:bodyPr/>
                    <a:lstStyle/>
                    <a:p>
                      <a:pPr algn="r"/>
                      <a:r>
                        <a:rPr lang="en-IN" dirty="0"/>
                        <a:t>Datetime </a:t>
                      </a:r>
                    </a:p>
                  </a:txBody>
                  <a:tcPr/>
                </a:tc>
                <a:tc>
                  <a:txBody>
                    <a:bodyPr/>
                    <a:lstStyle/>
                    <a:p>
                      <a:pPr algn="ctr"/>
                      <a:r>
                        <a:rPr lang="en-IN" dirty="0"/>
                        <a:t>6</a:t>
                      </a:r>
                    </a:p>
                  </a:txBody>
                  <a:tcPr/>
                </a:tc>
                <a:tc>
                  <a:txBody>
                    <a:bodyPr/>
                    <a:lstStyle/>
                    <a:p>
                      <a:r>
                        <a:rPr lang="en-IN" dirty="0"/>
                        <a:t>Not null</a:t>
                      </a:r>
                    </a:p>
                  </a:txBody>
                  <a:tcPr/>
                </a:tc>
                <a:tc>
                  <a:txBody>
                    <a:bodyPr/>
                    <a:lstStyle/>
                    <a:p>
                      <a:r>
                        <a:rPr lang="en-IN" dirty="0"/>
                        <a:t>User added time</a:t>
                      </a:r>
                    </a:p>
                  </a:txBody>
                  <a:tcPr/>
                </a:tc>
                <a:extLst>
                  <a:ext uri="{0D108BD9-81ED-4DB2-BD59-A6C34878D82A}">
                    <a16:rowId xmlns:a16="http://schemas.microsoft.com/office/drawing/2014/main" val="2487913163"/>
                  </a:ext>
                </a:extLst>
              </a:tr>
            </a:tbl>
          </a:graphicData>
        </a:graphic>
      </p:graphicFrame>
      <p:sp>
        <p:nvSpPr>
          <p:cNvPr id="5" name="TextBox 4">
            <a:extLst>
              <a:ext uri="{FF2B5EF4-FFF2-40B4-BE49-F238E27FC236}">
                <a16:creationId xmlns:a16="http://schemas.microsoft.com/office/drawing/2014/main" id="{28B2F8AF-97D6-4D7F-A26F-A8A85D2F3D96}"/>
              </a:ext>
            </a:extLst>
          </p:cNvPr>
          <p:cNvSpPr txBox="1"/>
          <p:nvPr/>
        </p:nvSpPr>
        <p:spPr>
          <a:xfrm>
            <a:off x="783353" y="649357"/>
            <a:ext cx="8559430" cy="954107"/>
          </a:xfrm>
          <a:prstGeom prst="rect">
            <a:avLst/>
          </a:prstGeom>
          <a:noFill/>
        </p:spPr>
        <p:txBody>
          <a:bodyPr wrap="square" rtlCol="0">
            <a:spAutoFit/>
          </a:bodyPr>
          <a:lstStyle/>
          <a:p>
            <a:r>
              <a:rPr lang="en-US" sz="1400" dirty="0"/>
              <a:t>Table name: </a:t>
            </a:r>
            <a:r>
              <a:rPr lang="en-US" sz="1400" dirty="0" err="1"/>
              <a:t>auth_user</a:t>
            </a:r>
            <a:endParaRPr lang="en-US" sz="1400" dirty="0"/>
          </a:p>
          <a:p>
            <a:r>
              <a:rPr lang="en-US" sz="1400" dirty="0"/>
              <a:t>Description:  this is user as well as customer table .it’s a user </a:t>
            </a:r>
            <a:r>
              <a:rPr lang="en-US" sz="1400" dirty="0" err="1"/>
              <a:t>authontication</a:t>
            </a:r>
            <a:r>
              <a:rPr lang="en-US" sz="1400" dirty="0"/>
              <a:t> table</a:t>
            </a:r>
          </a:p>
          <a:p>
            <a:r>
              <a:rPr lang="en-US" sz="1400" dirty="0"/>
              <a:t>Primary key: id</a:t>
            </a:r>
          </a:p>
          <a:p>
            <a:r>
              <a:rPr lang="en-US" sz="1400" dirty="0"/>
              <a:t>Foreign key :</a:t>
            </a:r>
            <a:endParaRPr lang="en-IN" sz="1400" dirty="0"/>
          </a:p>
        </p:txBody>
      </p:sp>
    </p:spTree>
    <p:extLst>
      <p:ext uri="{BB962C8B-B14F-4D97-AF65-F5344CB8AC3E}">
        <p14:creationId xmlns:p14="http://schemas.microsoft.com/office/powerpoint/2010/main" val="3862160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68E5-F40A-406F-9CE7-BBB080E9DD01}"/>
              </a:ext>
            </a:extLst>
          </p:cNvPr>
          <p:cNvSpPr>
            <a:spLocks noGrp="1"/>
          </p:cNvSpPr>
          <p:nvPr>
            <p:ph type="title"/>
          </p:nvPr>
        </p:nvSpPr>
        <p:spPr>
          <a:xfrm>
            <a:off x="2638657" y="92766"/>
            <a:ext cx="4848822" cy="556591"/>
          </a:xfrm>
        </p:spPr>
        <p:txBody>
          <a:bodyPr>
            <a:normAutofit fontScale="90000"/>
          </a:bodyPr>
          <a:lstStyle/>
          <a:p>
            <a:r>
              <a:rPr lang="en-IN" sz="4000" b="1" u="sng" dirty="0"/>
              <a:t>DATA DICTIONARY</a:t>
            </a:r>
          </a:p>
        </p:txBody>
      </p:sp>
      <p:graphicFrame>
        <p:nvGraphicFramePr>
          <p:cNvPr id="4" name="Table 4">
            <a:extLst>
              <a:ext uri="{FF2B5EF4-FFF2-40B4-BE49-F238E27FC236}">
                <a16:creationId xmlns:a16="http://schemas.microsoft.com/office/drawing/2014/main" id="{3C037D34-8183-42D1-BF80-BC310752F95E}"/>
              </a:ext>
            </a:extLst>
          </p:cNvPr>
          <p:cNvGraphicFramePr>
            <a:graphicFrameLocks noGrp="1"/>
          </p:cNvGraphicFramePr>
          <p:nvPr>
            <p:extLst>
              <p:ext uri="{D42A27DB-BD31-4B8C-83A1-F6EECF244321}">
                <p14:modId xmlns:p14="http://schemas.microsoft.com/office/powerpoint/2010/main" val="2685974088"/>
              </p:ext>
            </p:extLst>
          </p:nvPr>
        </p:nvGraphicFramePr>
        <p:xfrm>
          <a:off x="289917" y="2160055"/>
          <a:ext cx="9939126" cy="3481272"/>
        </p:xfrm>
        <a:graphic>
          <a:graphicData uri="http://schemas.openxmlformats.org/drawingml/2006/table">
            <a:tbl>
              <a:tblPr firstRow="1" bandRow="1">
                <a:tableStyleId>{5C22544A-7EE6-4342-B048-85BDC9FD1C3A}</a:tableStyleId>
              </a:tblPr>
              <a:tblGrid>
                <a:gridCol w="1192696">
                  <a:extLst>
                    <a:ext uri="{9D8B030D-6E8A-4147-A177-3AD203B41FA5}">
                      <a16:colId xmlns:a16="http://schemas.microsoft.com/office/drawing/2014/main" val="540381746"/>
                    </a:ext>
                  </a:extLst>
                </a:gridCol>
                <a:gridCol w="1630017">
                  <a:extLst>
                    <a:ext uri="{9D8B030D-6E8A-4147-A177-3AD203B41FA5}">
                      <a16:colId xmlns:a16="http://schemas.microsoft.com/office/drawing/2014/main" val="1685149049"/>
                    </a:ext>
                  </a:extLst>
                </a:gridCol>
                <a:gridCol w="1709531">
                  <a:extLst>
                    <a:ext uri="{9D8B030D-6E8A-4147-A177-3AD203B41FA5}">
                      <a16:colId xmlns:a16="http://schemas.microsoft.com/office/drawing/2014/main" val="1182111875"/>
                    </a:ext>
                  </a:extLst>
                </a:gridCol>
                <a:gridCol w="1192695">
                  <a:extLst>
                    <a:ext uri="{9D8B030D-6E8A-4147-A177-3AD203B41FA5}">
                      <a16:colId xmlns:a16="http://schemas.microsoft.com/office/drawing/2014/main" val="1597761328"/>
                    </a:ext>
                  </a:extLst>
                </a:gridCol>
                <a:gridCol w="1683026">
                  <a:extLst>
                    <a:ext uri="{9D8B030D-6E8A-4147-A177-3AD203B41FA5}">
                      <a16:colId xmlns:a16="http://schemas.microsoft.com/office/drawing/2014/main" val="14833199"/>
                    </a:ext>
                  </a:extLst>
                </a:gridCol>
                <a:gridCol w="2531161">
                  <a:extLst>
                    <a:ext uri="{9D8B030D-6E8A-4147-A177-3AD203B41FA5}">
                      <a16:colId xmlns:a16="http://schemas.microsoft.com/office/drawing/2014/main" val="3204605790"/>
                    </a:ext>
                  </a:extLst>
                </a:gridCol>
              </a:tblGrid>
              <a:tr h="435159">
                <a:tc>
                  <a:txBody>
                    <a:bodyPr/>
                    <a:lstStyle/>
                    <a:p>
                      <a:pPr algn="ctr"/>
                      <a:r>
                        <a:rPr lang="en-IN" dirty="0"/>
                        <a:t>SR.NO</a:t>
                      </a:r>
                    </a:p>
                  </a:txBody>
                  <a:tcPr/>
                </a:tc>
                <a:tc>
                  <a:txBody>
                    <a:bodyPr/>
                    <a:lstStyle/>
                    <a:p>
                      <a:pPr algn="ctr"/>
                      <a:r>
                        <a:rPr lang="en-IN" dirty="0"/>
                        <a:t>Field Type</a:t>
                      </a:r>
                    </a:p>
                  </a:txBody>
                  <a:tcPr/>
                </a:tc>
                <a:tc>
                  <a:txBody>
                    <a:bodyPr/>
                    <a:lstStyle/>
                    <a:p>
                      <a:pPr algn="ctr"/>
                      <a:r>
                        <a:rPr lang="en-IN" dirty="0"/>
                        <a:t> Data Type</a:t>
                      </a:r>
                    </a:p>
                  </a:txBody>
                  <a:tcPr/>
                </a:tc>
                <a:tc>
                  <a:txBody>
                    <a:bodyPr/>
                    <a:lstStyle/>
                    <a:p>
                      <a:pPr algn="ctr"/>
                      <a:r>
                        <a:rPr lang="en-IN" dirty="0"/>
                        <a:t> Size</a:t>
                      </a:r>
                    </a:p>
                  </a:txBody>
                  <a:tcPr/>
                </a:tc>
                <a:tc>
                  <a:txBody>
                    <a:bodyPr/>
                    <a:lstStyle/>
                    <a:p>
                      <a:pPr algn="ctr"/>
                      <a:r>
                        <a:rPr lang="en-IN" dirty="0"/>
                        <a:t> Constraints</a:t>
                      </a:r>
                    </a:p>
                  </a:txBody>
                  <a:tcPr/>
                </a:tc>
                <a:tc>
                  <a:txBody>
                    <a:bodyPr/>
                    <a:lstStyle/>
                    <a:p>
                      <a:pPr algn="ctr"/>
                      <a:r>
                        <a:rPr lang="en-IN" dirty="0"/>
                        <a:t> Description</a:t>
                      </a:r>
                    </a:p>
                  </a:txBody>
                  <a:tcPr/>
                </a:tc>
                <a:extLst>
                  <a:ext uri="{0D108BD9-81ED-4DB2-BD59-A6C34878D82A}">
                    <a16:rowId xmlns:a16="http://schemas.microsoft.com/office/drawing/2014/main" val="2334267949"/>
                  </a:ext>
                </a:extLst>
              </a:tr>
              <a:tr h="435159">
                <a:tc>
                  <a:txBody>
                    <a:bodyPr/>
                    <a:lstStyle/>
                    <a:p>
                      <a:pPr algn="r"/>
                      <a:r>
                        <a:rPr lang="en-IN" dirty="0"/>
                        <a:t>1</a:t>
                      </a:r>
                    </a:p>
                  </a:txBody>
                  <a:tcPr>
                    <a:solidFill>
                      <a:schemeClr val="accent1"/>
                    </a:solidFill>
                  </a:tcPr>
                </a:tc>
                <a:tc>
                  <a:txBody>
                    <a:bodyPr/>
                    <a:lstStyle/>
                    <a:p>
                      <a:r>
                        <a:rPr lang="en-IN" dirty="0" err="1">
                          <a:solidFill>
                            <a:srgbClr val="000000"/>
                          </a:solidFill>
                          <a:effectLst/>
                        </a:rPr>
                        <a:t>category_id</a:t>
                      </a:r>
                      <a:r>
                        <a:rPr lang="en-IN" dirty="0">
                          <a:solidFill>
                            <a:srgbClr val="000000"/>
                          </a:solidFill>
                          <a:effectLst/>
                        </a:rPr>
                        <a:t> </a:t>
                      </a:r>
                    </a:p>
                  </a:txBody>
                  <a:tcPr anchor="ctr"/>
                </a:tc>
                <a:tc>
                  <a:txBody>
                    <a:bodyPr/>
                    <a:lstStyle/>
                    <a:p>
                      <a:pPr rtl="0"/>
                      <a:r>
                        <a:rPr lang="en-IN">
                          <a:solidFill>
                            <a:srgbClr val="000000"/>
                          </a:solidFill>
                          <a:effectLst/>
                        </a:rPr>
                        <a:t>int(11)</a:t>
                      </a:r>
                    </a:p>
                  </a:txBody>
                  <a:tcPr anchor="ctr"/>
                </a:tc>
                <a:tc>
                  <a:txBody>
                    <a:bodyPr/>
                    <a:lstStyle/>
                    <a:p>
                      <a:r>
                        <a:rPr lang="en-IN" dirty="0">
                          <a:solidFill>
                            <a:srgbClr val="000000"/>
                          </a:solidFill>
                          <a:effectLst/>
                        </a:rPr>
                        <a:t>11</a:t>
                      </a:r>
                    </a:p>
                  </a:txBody>
                  <a:tcPr anchor="ctr"/>
                </a:tc>
                <a:tc>
                  <a:txBody>
                    <a:bodyPr/>
                    <a:lstStyle/>
                    <a:p>
                      <a:r>
                        <a:rPr lang="en-IN" i="1" dirty="0">
                          <a:solidFill>
                            <a:srgbClr val="000000"/>
                          </a:solidFill>
                          <a:effectLst/>
                        </a:rPr>
                        <a:t>Primary key</a:t>
                      </a:r>
                      <a:endParaRPr lang="en-IN" dirty="0">
                        <a:solidFill>
                          <a:srgbClr val="000000"/>
                        </a:solidFill>
                        <a:effectLst/>
                      </a:endParaRPr>
                    </a:p>
                  </a:txBody>
                  <a:tcPr anchor="ctr"/>
                </a:tc>
                <a:tc>
                  <a:txBody>
                    <a:bodyPr/>
                    <a:lstStyle/>
                    <a:p>
                      <a:r>
                        <a:rPr lang="en-IN" dirty="0">
                          <a:solidFill>
                            <a:srgbClr val="000000"/>
                          </a:solidFill>
                          <a:effectLst/>
                        </a:rPr>
                        <a:t>Category id</a:t>
                      </a:r>
                    </a:p>
                  </a:txBody>
                  <a:tcPr anchor="ctr"/>
                </a:tc>
                <a:extLst>
                  <a:ext uri="{0D108BD9-81ED-4DB2-BD59-A6C34878D82A}">
                    <a16:rowId xmlns:a16="http://schemas.microsoft.com/office/drawing/2014/main" val="2671837891"/>
                  </a:ext>
                </a:extLst>
              </a:tr>
              <a:tr h="435159">
                <a:tc>
                  <a:txBody>
                    <a:bodyPr/>
                    <a:lstStyle/>
                    <a:p>
                      <a:pPr algn="r"/>
                      <a:r>
                        <a:rPr lang="en-IN" dirty="0"/>
                        <a:t>2</a:t>
                      </a:r>
                    </a:p>
                  </a:txBody>
                  <a:tcPr>
                    <a:solidFill>
                      <a:schemeClr val="accent1"/>
                    </a:solidFill>
                  </a:tcPr>
                </a:tc>
                <a:tc>
                  <a:txBody>
                    <a:bodyPr/>
                    <a:lstStyle/>
                    <a:p>
                      <a:r>
                        <a:rPr lang="en-IN">
                          <a:solidFill>
                            <a:srgbClr val="000000"/>
                          </a:solidFill>
                          <a:effectLst/>
                        </a:rPr>
                        <a:t>title</a:t>
                      </a:r>
                    </a:p>
                  </a:txBody>
                  <a:tcPr anchor="ctr"/>
                </a:tc>
                <a:tc>
                  <a:txBody>
                    <a:bodyPr/>
                    <a:lstStyle/>
                    <a:p>
                      <a:pPr rtl="0"/>
                      <a:r>
                        <a:rPr lang="en-IN">
                          <a:solidFill>
                            <a:srgbClr val="000000"/>
                          </a:solidFill>
                          <a:effectLst/>
                        </a:rPr>
                        <a:t>varchar(128)</a:t>
                      </a:r>
                    </a:p>
                  </a:txBody>
                  <a:tcPr anchor="ctr"/>
                </a:tc>
                <a:tc>
                  <a:txBody>
                    <a:bodyPr/>
                    <a:lstStyle/>
                    <a:p>
                      <a:r>
                        <a:rPr lang="en-IN" dirty="0">
                          <a:solidFill>
                            <a:srgbClr val="000000"/>
                          </a:solidFill>
                          <a:effectLst/>
                        </a:rPr>
                        <a:t>128</a:t>
                      </a:r>
                    </a:p>
                  </a:txBody>
                  <a:tcPr anchor="ctr"/>
                </a:tc>
                <a:tc>
                  <a:txBody>
                    <a:bodyPr/>
                    <a:lstStyle/>
                    <a:p>
                      <a:r>
                        <a:rPr lang="en-IN" dirty="0">
                          <a:solidFill>
                            <a:srgbClr val="000000"/>
                          </a:solidFill>
                          <a:effectLst/>
                        </a:rPr>
                        <a:t>Not null </a:t>
                      </a:r>
                    </a:p>
                  </a:txBody>
                  <a:tcPr anchor="ctr"/>
                </a:tc>
                <a:tc>
                  <a:txBody>
                    <a:bodyPr/>
                    <a:lstStyle/>
                    <a:p>
                      <a:r>
                        <a:rPr lang="en-IN" dirty="0">
                          <a:solidFill>
                            <a:srgbClr val="000000"/>
                          </a:solidFill>
                          <a:effectLst/>
                        </a:rPr>
                        <a:t>Category title </a:t>
                      </a:r>
                    </a:p>
                  </a:txBody>
                  <a:tcPr anchor="ctr"/>
                </a:tc>
                <a:extLst>
                  <a:ext uri="{0D108BD9-81ED-4DB2-BD59-A6C34878D82A}">
                    <a16:rowId xmlns:a16="http://schemas.microsoft.com/office/drawing/2014/main" val="459767686"/>
                  </a:ext>
                </a:extLst>
              </a:tr>
              <a:tr h="435159">
                <a:tc>
                  <a:txBody>
                    <a:bodyPr/>
                    <a:lstStyle/>
                    <a:p>
                      <a:pPr algn="r"/>
                      <a:r>
                        <a:rPr lang="en-IN" dirty="0"/>
                        <a:t>3</a:t>
                      </a:r>
                    </a:p>
                  </a:txBody>
                  <a:tcPr>
                    <a:solidFill>
                      <a:schemeClr val="accent1"/>
                    </a:solidFill>
                  </a:tcPr>
                </a:tc>
                <a:tc>
                  <a:txBody>
                    <a:bodyPr/>
                    <a:lstStyle/>
                    <a:p>
                      <a:r>
                        <a:rPr lang="en-IN">
                          <a:solidFill>
                            <a:srgbClr val="000000"/>
                          </a:solidFill>
                          <a:effectLst/>
                        </a:rPr>
                        <a:t>description</a:t>
                      </a:r>
                    </a:p>
                  </a:txBody>
                  <a:tcPr anchor="ctr"/>
                </a:tc>
                <a:tc>
                  <a:txBody>
                    <a:bodyPr/>
                    <a:lstStyle/>
                    <a:p>
                      <a:pPr rtl="0"/>
                      <a:r>
                        <a:rPr lang="en-IN">
                          <a:solidFill>
                            <a:srgbClr val="000000"/>
                          </a:solidFill>
                          <a:effectLst/>
                        </a:rPr>
                        <a:t>varchar(300)</a:t>
                      </a:r>
                    </a:p>
                  </a:txBody>
                  <a:tcPr anchor="ctr"/>
                </a:tc>
                <a:tc>
                  <a:txBody>
                    <a:bodyPr/>
                    <a:lstStyle/>
                    <a:p>
                      <a:r>
                        <a:rPr lang="en-IN" dirty="0">
                          <a:solidFill>
                            <a:srgbClr val="000000"/>
                          </a:solidFill>
                          <a:effectLst/>
                        </a:rPr>
                        <a:t>300</a:t>
                      </a:r>
                    </a:p>
                  </a:txBody>
                  <a:tcPr anchor="ctr"/>
                </a:tc>
                <a:tc>
                  <a:txBody>
                    <a:bodyPr/>
                    <a:lstStyle/>
                    <a:p>
                      <a:r>
                        <a:rPr lang="en-IN" dirty="0">
                          <a:solidFill>
                            <a:srgbClr val="000000"/>
                          </a:solidFill>
                          <a:effectLst/>
                        </a:rPr>
                        <a:t>Not null </a:t>
                      </a:r>
                    </a:p>
                  </a:txBody>
                  <a:tcPr anchor="ctr"/>
                </a:tc>
                <a:tc>
                  <a:txBody>
                    <a:bodyPr/>
                    <a:lstStyle/>
                    <a:p>
                      <a:r>
                        <a:rPr lang="en-IN" dirty="0">
                          <a:solidFill>
                            <a:srgbClr val="000000"/>
                          </a:solidFill>
                          <a:effectLst/>
                        </a:rPr>
                        <a:t>Category description</a:t>
                      </a:r>
                    </a:p>
                  </a:txBody>
                  <a:tcPr anchor="ctr"/>
                </a:tc>
                <a:extLst>
                  <a:ext uri="{0D108BD9-81ED-4DB2-BD59-A6C34878D82A}">
                    <a16:rowId xmlns:a16="http://schemas.microsoft.com/office/drawing/2014/main" val="1335535285"/>
                  </a:ext>
                </a:extLst>
              </a:tr>
              <a:tr h="435159">
                <a:tc>
                  <a:txBody>
                    <a:bodyPr/>
                    <a:lstStyle/>
                    <a:p>
                      <a:pPr algn="r"/>
                      <a:r>
                        <a:rPr lang="en-IN" dirty="0"/>
                        <a:t>4</a:t>
                      </a:r>
                    </a:p>
                  </a:txBody>
                  <a:tcPr>
                    <a:solidFill>
                      <a:schemeClr val="accent1"/>
                    </a:solidFill>
                  </a:tcPr>
                </a:tc>
                <a:tc>
                  <a:txBody>
                    <a:bodyPr/>
                    <a:lstStyle/>
                    <a:p>
                      <a:r>
                        <a:rPr lang="en-IN">
                          <a:solidFill>
                            <a:srgbClr val="000000"/>
                          </a:solidFill>
                          <a:effectLst/>
                        </a:rPr>
                        <a:t>slug</a:t>
                      </a:r>
                    </a:p>
                  </a:txBody>
                  <a:tcPr anchor="ctr"/>
                </a:tc>
                <a:tc>
                  <a:txBody>
                    <a:bodyPr/>
                    <a:lstStyle/>
                    <a:p>
                      <a:pPr rtl="0"/>
                      <a:r>
                        <a:rPr lang="en-IN" dirty="0">
                          <a:solidFill>
                            <a:srgbClr val="000000"/>
                          </a:solidFill>
                          <a:effectLst/>
                        </a:rPr>
                        <a:t>varchar(50)</a:t>
                      </a:r>
                    </a:p>
                  </a:txBody>
                  <a:tcPr anchor="ctr"/>
                </a:tc>
                <a:tc>
                  <a:txBody>
                    <a:bodyPr/>
                    <a:lstStyle/>
                    <a:p>
                      <a:r>
                        <a:rPr lang="en-IN" dirty="0">
                          <a:solidFill>
                            <a:srgbClr val="000000"/>
                          </a:solidFill>
                          <a:effectLst/>
                        </a:rPr>
                        <a:t>50</a:t>
                      </a:r>
                    </a:p>
                  </a:txBody>
                  <a:tcPr anchor="ctr"/>
                </a:tc>
                <a:tc>
                  <a:txBody>
                    <a:bodyPr/>
                    <a:lstStyle/>
                    <a:p>
                      <a:r>
                        <a:rPr lang="en-IN" i="1" dirty="0">
                          <a:solidFill>
                            <a:srgbClr val="000000"/>
                          </a:solidFill>
                          <a:effectLst/>
                        </a:rPr>
                        <a:t>NULL</a:t>
                      </a:r>
                      <a:endParaRPr lang="en-IN" dirty="0">
                        <a:solidFill>
                          <a:srgbClr val="000000"/>
                        </a:solidFill>
                        <a:effectLst/>
                      </a:endParaRPr>
                    </a:p>
                  </a:txBody>
                  <a:tcPr anchor="ctr"/>
                </a:tc>
                <a:tc>
                  <a:txBody>
                    <a:bodyPr/>
                    <a:lstStyle/>
                    <a:p>
                      <a:r>
                        <a:rPr lang="en-IN" dirty="0">
                          <a:solidFill>
                            <a:srgbClr val="000000"/>
                          </a:solidFill>
                          <a:effectLst/>
                        </a:rPr>
                        <a:t>Category slug</a:t>
                      </a:r>
                    </a:p>
                  </a:txBody>
                  <a:tcPr anchor="ctr"/>
                </a:tc>
                <a:extLst>
                  <a:ext uri="{0D108BD9-81ED-4DB2-BD59-A6C34878D82A}">
                    <a16:rowId xmlns:a16="http://schemas.microsoft.com/office/drawing/2014/main" val="2901666075"/>
                  </a:ext>
                </a:extLst>
              </a:tr>
              <a:tr h="435159">
                <a:tc>
                  <a:txBody>
                    <a:bodyPr/>
                    <a:lstStyle/>
                    <a:p>
                      <a:pPr algn="r"/>
                      <a:r>
                        <a:rPr lang="en-IN" dirty="0"/>
                        <a:t>5</a:t>
                      </a:r>
                    </a:p>
                  </a:txBody>
                  <a:tcPr>
                    <a:solidFill>
                      <a:schemeClr val="accent1"/>
                    </a:solidFill>
                  </a:tcPr>
                </a:tc>
                <a:tc>
                  <a:txBody>
                    <a:bodyPr/>
                    <a:lstStyle/>
                    <a:p>
                      <a:r>
                        <a:rPr lang="en-IN">
                          <a:solidFill>
                            <a:srgbClr val="000000"/>
                          </a:solidFill>
                          <a:effectLst/>
                        </a:rPr>
                        <a:t>thumbnail</a:t>
                      </a:r>
                    </a:p>
                  </a:txBody>
                  <a:tcPr anchor="ctr"/>
                </a:tc>
                <a:tc>
                  <a:txBody>
                    <a:bodyPr/>
                    <a:lstStyle/>
                    <a:p>
                      <a:pPr rtl="0"/>
                      <a:r>
                        <a:rPr lang="en-IN">
                          <a:solidFill>
                            <a:srgbClr val="000000"/>
                          </a:solidFill>
                          <a:effectLst/>
                        </a:rPr>
                        <a:t>tinyint(1)</a:t>
                      </a:r>
                    </a:p>
                  </a:txBody>
                  <a:tcPr anchor="ctr"/>
                </a:tc>
                <a:tc>
                  <a:txBody>
                    <a:bodyPr/>
                    <a:lstStyle/>
                    <a:p>
                      <a:r>
                        <a:rPr lang="en-IN" dirty="0">
                          <a:solidFill>
                            <a:srgbClr val="000000"/>
                          </a:solidFill>
                          <a:effectLst/>
                        </a:rPr>
                        <a:t>1</a:t>
                      </a:r>
                    </a:p>
                  </a:txBody>
                  <a:tcPr anchor="ctr"/>
                </a:tc>
                <a:tc>
                  <a:txBody>
                    <a:bodyPr/>
                    <a:lstStyle/>
                    <a:p>
                      <a:r>
                        <a:rPr lang="en-IN" dirty="0">
                          <a:solidFill>
                            <a:srgbClr val="000000"/>
                          </a:solidFill>
                          <a:effectLst/>
                        </a:rPr>
                        <a:t>Not null </a:t>
                      </a:r>
                    </a:p>
                  </a:txBody>
                  <a:tcPr anchor="ctr"/>
                </a:tc>
                <a:tc>
                  <a:txBody>
                    <a:bodyPr/>
                    <a:lstStyle/>
                    <a:p>
                      <a:r>
                        <a:rPr lang="en-IN" dirty="0">
                          <a:solidFill>
                            <a:srgbClr val="000000"/>
                          </a:solidFill>
                          <a:effectLst/>
                        </a:rPr>
                        <a:t>Check thumbnail </a:t>
                      </a:r>
                    </a:p>
                  </a:txBody>
                  <a:tcPr anchor="ctr"/>
                </a:tc>
                <a:extLst>
                  <a:ext uri="{0D108BD9-81ED-4DB2-BD59-A6C34878D82A}">
                    <a16:rowId xmlns:a16="http://schemas.microsoft.com/office/drawing/2014/main" val="2279341836"/>
                  </a:ext>
                </a:extLst>
              </a:tr>
              <a:tr h="435159">
                <a:tc>
                  <a:txBody>
                    <a:bodyPr/>
                    <a:lstStyle/>
                    <a:p>
                      <a:pPr algn="r"/>
                      <a:r>
                        <a:rPr lang="en-IN" dirty="0"/>
                        <a:t>6</a:t>
                      </a:r>
                    </a:p>
                  </a:txBody>
                  <a:tcPr>
                    <a:solidFill>
                      <a:schemeClr val="accent1"/>
                    </a:solidFill>
                  </a:tcPr>
                </a:tc>
                <a:tc>
                  <a:txBody>
                    <a:bodyPr/>
                    <a:lstStyle/>
                    <a:p>
                      <a:r>
                        <a:rPr lang="en-IN">
                          <a:solidFill>
                            <a:srgbClr val="000000"/>
                          </a:solidFill>
                          <a:effectLst/>
                        </a:rPr>
                        <a:t>active</a:t>
                      </a:r>
                    </a:p>
                  </a:txBody>
                  <a:tcPr anchor="ctr"/>
                </a:tc>
                <a:tc>
                  <a:txBody>
                    <a:bodyPr/>
                    <a:lstStyle/>
                    <a:p>
                      <a:pPr rtl="0"/>
                      <a:r>
                        <a:rPr lang="en-IN">
                          <a:solidFill>
                            <a:srgbClr val="000000"/>
                          </a:solidFill>
                          <a:effectLst/>
                        </a:rPr>
                        <a:t>tinyint(1)</a:t>
                      </a:r>
                    </a:p>
                  </a:txBody>
                  <a:tcPr anchor="ctr"/>
                </a:tc>
                <a:tc>
                  <a:txBody>
                    <a:bodyPr/>
                    <a:lstStyle/>
                    <a:p>
                      <a:r>
                        <a:rPr lang="en-IN" dirty="0">
                          <a:solidFill>
                            <a:srgbClr val="000000"/>
                          </a:solidFill>
                          <a:effectLst/>
                        </a:rPr>
                        <a:t>1</a:t>
                      </a:r>
                    </a:p>
                  </a:txBody>
                  <a:tcPr anchor="ctr"/>
                </a:tc>
                <a:tc>
                  <a:txBody>
                    <a:bodyPr/>
                    <a:lstStyle/>
                    <a:p>
                      <a:r>
                        <a:rPr lang="en-IN" dirty="0">
                          <a:solidFill>
                            <a:srgbClr val="000000"/>
                          </a:solidFill>
                          <a:effectLst/>
                        </a:rPr>
                        <a:t>Not null </a:t>
                      </a:r>
                    </a:p>
                  </a:txBody>
                  <a:tcPr anchor="ctr"/>
                </a:tc>
                <a:tc>
                  <a:txBody>
                    <a:bodyPr/>
                    <a:lstStyle/>
                    <a:p>
                      <a:r>
                        <a:rPr lang="en-IN" dirty="0">
                          <a:solidFill>
                            <a:srgbClr val="000000"/>
                          </a:solidFill>
                          <a:effectLst/>
                        </a:rPr>
                        <a:t>Check Category active</a:t>
                      </a:r>
                    </a:p>
                  </a:txBody>
                  <a:tcPr anchor="ctr"/>
                </a:tc>
                <a:extLst>
                  <a:ext uri="{0D108BD9-81ED-4DB2-BD59-A6C34878D82A}">
                    <a16:rowId xmlns:a16="http://schemas.microsoft.com/office/drawing/2014/main" val="676382116"/>
                  </a:ext>
                </a:extLst>
              </a:tr>
              <a:tr h="435159">
                <a:tc>
                  <a:txBody>
                    <a:bodyPr/>
                    <a:lstStyle/>
                    <a:p>
                      <a:pPr algn="r"/>
                      <a:r>
                        <a:rPr lang="en-IN" dirty="0"/>
                        <a:t>7</a:t>
                      </a:r>
                    </a:p>
                  </a:txBody>
                  <a:tcPr>
                    <a:solidFill>
                      <a:schemeClr val="accent1"/>
                    </a:solidFill>
                  </a:tcPr>
                </a:tc>
                <a:tc>
                  <a:txBody>
                    <a:bodyPr/>
                    <a:lstStyle/>
                    <a:p>
                      <a:r>
                        <a:rPr lang="en-IN">
                          <a:solidFill>
                            <a:srgbClr val="000000"/>
                          </a:solidFill>
                          <a:effectLst/>
                        </a:rPr>
                        <a:t>timestamp</a:t>
                      </a:r>
                    </a:p>
                  </a:txBody>
                  <a:tcPr anchor="ctr"/>
                </a:tc>
                <a:tc>
                  <a:txBody>
                    <a:bodyPr/>
                    <a:lstStyle/>
                    <a:p>
                      <a:pPr rtl="0"/>
                      <a:r>
                        <a:rPr lang="en-IN">
                          <a:solidFill>
                            <a:srgbClr val="000000"/>
                          </a:solidFill>
                          <a:effectLst/>
                        </a:rPr>
                        <a:t>datetime(6)</a:t>
                      </a:r>
                    </a:p>
                  </a:txBody>
                  <a:tcPr anchor="ctr"/>
                </a:tc>
                <a:tc>
                  <a:txBody>
                    <a:bodyPr/>
                    <a:lstStyle/>
                    <a:p>
                      <a:r>
                        <a:rPr lang="en-IN" dirty="0">
                          <a:solidFill>
                            <a:srgbClr val="000000"/>
                          </a:solidFill>
                          <a:effectLst/>
                        </a:rPr>
                        <a:t>6</a:t>
                      </a:r>
                    </a:p>
                  </a:txBody>
                  <a:tcPr anchor="ctr"/>
                </a:tc>
                <a:tc>
                  <a:txBody>
                    <a:bodyPr/>
                    <a:lstStyle/>
                    <a:p>
                      <a:r>
                        <a:rPr lang="en-IN" dirty="0">
                          <a:solidFill>
                            <a:srgbClr val="000000"/>
                          </a:solidFill>
                          <a:effectLst/>
                        </a:rPr>
                        <a:t>Not null </a:t>
                      </a:r>
                      <a:endParaRPr lang="en-IN" dirty="0"/>
                    </a:p>
                  </a:txBody>
                  <a:tcPr/>
                </a:tc>
                <a:tc>
                  <a:txBody>
                    <a:bodyPr/>
                    <a:lstStyle/>
                    <a:p>
                      <a:r>
                        <a:rPr lang="en-IN" dirty="0"/>
                        <a:t>Category added time</a:t>
                      </a:r>
                    </a:p>
                  </a:txBody>
                  <a:tcPr/>
                </a:tc>
                <a:extLst>
                  <a:ext uri="{0D108BD9-81ED-4DB2-BD59-A6C34878D82A}">
                    <a16:rowId xmlns:a16="http://schemas.microsoft.com/office/drawing/2014/main" val="2698056686"/>
                  </a:ext>
                </a:extLst>
              </a:tr>
            </a:tbl>
          </a:graphicData>
        </a:graphic>
      </p:graphicFrame>
      <p:sp>
        <p:nvSpPr>
          <p:cNvPr id="5" name="TextBox 4">
            <a:extLst>
              <a:ext uri="{FF2B5EF4-FFF2-40B4-BE49-F238E27FC236}">
                <a16:creationId xmlns:a16="http://schemas.microsoft.com/office/drawing/2014/main" id="{28B2F8AF-97D6-4D7F-A26F-A8A85D2F3D96}"/>
              </a:ext>
            </a:extLst>
          </p:cNvPr>
          <p:cNvSpPr txBox="1"/>
          <p:nvPr/>
        </p:nvSpPr>
        <p:spPr>
          <a:xfrm>
            <a:off x="501999" y="1007189"/>
            <a:ext cx="8559430" cy="954107"/>
          </a:xfrm>
          <a:prstGeom prst="rect">
            <a:avLst/>
          </a:prstGeom>
          <a:noFill/>
        </p:spPr>
        <p:txBody>
          <a:bodyPr wrap="square" rtlCol="0">
            <a:spAutoFit/>
          </a:bodyPr>
          <a:lstStyle/>
          <a:p>
            <a:r>
              <a:rPr lang="en-US" sz="1400" dirty="0"/>
              <a:t>Table name: </a:t>
            </a:r>
            <a:r>
              <a:rPr lang="en-IN" sz="1400" dirty="0">
                <a:solidFill>
                  <a:srgbClr val="000000"/>
                </a:solidFill>
                <a:effectLst/>
              </a:rPr>
              <a:t>Category</a:t>
            </a:r>
            <a:endParaRPr lang="en-US" sz="1400" dirty="0"/>
          </a:p>
          <a:p>
            <a:r>
              <a:rPr lang="en-US" sz="1400" dirty="0"/>
              <a:t>Description:  this is </a:t>
            </a:r>
            <a:r>
              <a:rPr lang="en-IN" sz="1400" dirty="0">
                <a:solidFill>
                  <a:srgbClr val="000000"/>
                </a:solidFill>
                <a:effectLst/>
              </a:rPr>
              <a:t>Category</a:t>
            </a:r>
            <a:r>
              <a:rPr lang="en-US" sz="1400" dirty="0">
                <a:solidFill>
                  <a:srgbClr val="000000"/>
                </a:solidFill>
                <a:effectLst/>
              </a:rPr>
              <a:t> </a:t>
            </a:r>
            <a:r>
              <a:rPr lang="en-US" sz="1400" dirty="0"/>
              <a:t>table .it’s a use to </a:t>
            </a:r>
            <a:r>
              <a:rPr lang="en-IN" sz="1400" dirty="0">
                <a:solidFill>
                  <a:srgbClr val="000000"/>
                </a:solidFill>
                <a:effectLst/>
              </a:rPr>
              <a:t>Categorised the products</a:t>
            </a:r>
            <a:endParaRPr lang="en-US" sz="1400" dirty="0"/>
          </a:p>
          <a:p>
            <a:r>
              <a:rPr lang="en-US" sz="1400" dirty="0"/>
              <a:t>Primary key: </a:t>
            </a:r>
            <a:r>
              <a:rPr lang="en-US" sz="1400" dirty="0" err="1"/>
              <a:t>category_id</a:t>
            </a:r>
            <a:endParaRPr lang="en-US" sz="1400" dirty="0"/>
          </a:p>
          <a:p>
            <a:r>
              <a:rPr lang="en-US" sz="1400" dirty="0"/>
              <a:t>Foreign key :</a:t>
            </a:r>
            <a:endParaRPr lang="en-IN" sz="1400" dirty="0"/>
          </a:p>
        </p:txBody>
      </p:sp>
    </p:spTree>
    <p:extLst>
      <p:ext uri="{BB962C8B-B14F-4D97-AF65-F5344CB8AC3E}">
        <p14:creationId xmlns:p14="http://schemas.microsoft.com/office/powerpoint/2010/main" val="207789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68E5-F40A-406F-9CE7-BBB080E9DD01}"/>
              </a:ext>
            </a:extLst>
          </p:cNvPr>
          <p:cNvSpPr>
            <a:spLocks noGrp="1"/>
          </p:cNvSpPr>
          <p:nvPr>
            <p:ph type="title"/>
          </p:nvPr>
        </p:nvSpPr>
        <p:spPr>
          <a:xfrm>
            <a:off x="2638657" y="92766"/>
            <a:ext cx="4848822" cy="556591"/>
          </a:xfrm>
        </p:spPr>
        <p:txBody>
          <a:bodyPr>
            <a:normAutofit fontScale="90000"/>
          </a:bodyPr>
          <a:lstStyle/>
          <a:p>
            <a:r>
              <a:rPr lang="en-IN" sz="4000" b="1" u="sng" dirty="0"/>
              <a:t>DATA DICTIONARY</a:t>
            </a:r>
          </a:p>
        </p:txBody>
      </p:sp>
      <p:graphicFrame>
        <p:nvGraphicFramePr>
          <p:cNvPr id="4" name="Table 4">
            <a:extLst>
              <a:ext uri="{FF2B5EF4-FFF2-40B4-BE49-F238E27FC236}">
                <a16:creationId xmlns:a16="http://schemas.microsoft.com/office/drawing/2014/main" id="{3C037D34-8183-42D1-BF80-BC310752F95E}"/>
              </a:ext>
            </a:extLst>
          </p:cNvPr>
          <p:cNvGraphicFramePr>
            <a:graphicFrameLocks noGrp="1"/>
          </p:cNvGraphicFramePr>
          <p:nvPr>
            <p:extLst>
              <p:ext uri="{D42A27DB-BD31-4B8C-83A1-F6EECF244321}">
                <p14:modId xmlns:p14="http://schemas.microsoft.com/office/powerpoint/2010/main" val="2814780313"/>
              </p:ext>
            </p:extLst>
          </p:nvPr>
        </p:nvGraphicFramePr>
        <p:xfrm>
          <a:off x="289916" y="2160055"/>
          <a:ext cx="10303054" cy="4096035"/>
        </p:xfrm>
        <a:graphic>
          <a:graphicData uri="http://schemas.openxmlformats.org/drawingml/2006/table">
            <a:tbl>
              <a:tblPr firstRow="1" bandRow="1">
                <a:tableStyleId>{5C22544A-7EE6-4342-B048-85BDC9FD1C3A}</a:tableStyleId>
              </a:tblPr>
              <a:tblGrid>
                <a:gridCol w="990244">
                  <a:extLst>
                    <a:ext uri="{9D8B030D-6E8A-4147-A177-3AD203B41FA5}">
                      <a16:colId xmlns:a16="http://schemas.microsoft.com/office/drawing/2014/main" val="540381746"/>
                    </a:ext>
                  </a:extLst>
                </a:gridCol>
                <a:gridCol w="1935825">
                  <a:extLst>
                    <a:ext uri="{9D8B030D-6E8A-4147-A177-3AD203B41FA5}">
                      <a16:colId xmlns:a16="http://schemas.microsoft.com/office/drawing/2014/main" val="1685149049"/>
                    </a:ext>
                  </a:extLst>
                </a:gridCol>
                <a:gridCol w="1772127">
                  <a:extLst>
                    <a:ext uri="{9D8B030D-6E8A-4147-A177-3AD203B41FA5}">
                      <a16:colId xmlns:a16="http://schemas.microsoft.com/office/drawing/2014/main" val="1182111875"/>
                    </a:ext>
                  </a:extLst>
                </a:gridCol>
                <a:gridCol w="1236366">
                  <a:extLst>
                    <a:ext uri="{9D8B030D-6E8A-4147-A177-3AD203B41FA5}">
                      <a16:colId xmlns:a16="http://schemas.microsoft.com/office/drawing/2014/main" val="1597761328"/>
                    </a:ext>
                  </a:extLst>
                </a:gridCol>
                <a:gridCol w="1744651">
                  <a:extLst>
                    <a:ext uri="{9D8B030D-6E8A-4147-A177-3AD203B41FA5}">
                      <a16:colId xmlns:a16="http://schemas.microsoft.com/office/drawing/2014/main" val="14833199"/>
                    </a:ext>
                  </a:extLst>
                </a:gridCol>
                <a:gridCol w="2623841">
                  <a:extLst>
                    <a:ext uri="{9D8B030D-6E8A-4147-A177-3AD203B41FA5}">
                      <a16:colId xmlns:a16="http://schemas.microsoft.com/office/drawing/2014/main" val="3204605790"/>
                    </a:ext>
                  </a:extLst>
                </a:gridCol>
              </a:tblGrid>
              <a:tr h="435159">
                <a:tc>
                  <a:txBody>
                    <a:bodyPr/>
                    <a:lstStyle/>
                    <a:p>
                      <a:pPr algn="ctr"/>
                      <a:r>
                        <a:rPr lang="en-IN" dirty="0"/>
                        <a:t>SR.NO</a:t>
                      </a:r>
                    </a:p>
                  </a:txBody>
                  <a:tcPr/>
                </a:tc>
                <a:tc>
                  <a:txBody>
                    <a:bodyPr/>
                    <a:lstStyle/>
                    <a:p>
                      <a:pPr algn="ctr"/>
                      <a:r>
                        <a:rPr lang="en-IN" dirty="0"/>
                        <a:t>Field Type</a:t>
                      </a:r>
                    </a:p>
                  </a:txBody>
                  <a:tcPr/>
                </a:tc>
                <a:tc>
                  <a:txBody>
                    <a:bodyPr/>
                    <a:lstStyle/>
                    <a:p>
                      <a:pPr algn="ctr"/>
                      <a:r>
                        <a:rPr lang="en-IN" dirty="0"/>
                        <a:t> Data Type</a:t>
                      </a:r>
                    </a:p>
                  </a:txBody>
                  <a:tcPr/>
                </a:tc>
                <a:tc>
                  <a:txBody>
                    <a:bodyPr/>
                    <a:lstStyle/>
                    <a:p>
                      <a:pPr algn="ctr"/>
                      <a:r>
                        <a:rPr lang="en-IN" dirty="0"/>
                        <a:t> Size</a:t>
                      </a:r>
                    </a:p>
                  </a:txBody>
                  <a:tcPr/>
                </a:tc>
                <a:tc>
                  <a:txBody>
                    <a:bodyPr/>
                    <a:lstStyle/>
                    <a:p>
                      <a:pPr algn="ctr"/>
                      <a:r>
                        <a:rPr lang="en-IN" dirty="0"/>
                        <a:t> Constraints</a:t>
                      </a:r>
                    </a:p>
                  </a:txBody>
                  <a:tcPr/>
                </a:tc>
                <a:tc>
                  <a:txBody>
                    <a:bodyPr/>
                    <a:lstStyle/>
                    <a:p>
                      <a:pPr algn="ctr"/>
                      <a:r>
                        <a:rPr lang="en-IN" dirty="0"/>
                        <a:t> Description</a:t>
                      </a:r>
                    </a:p>
                  </a:txBody>
                  <a:tcPr/>
                </a:tc>
                <a:extLst>
                  <a:ext uri="{0D108BD9-81ED-4DB2-BD59-A6C34878D82A}">
                    <a16:rowId xmlns:a16="http://schemas.microsoft.com/office/drawing/2014/main" val="2334267949"/>
                  </a:ext>
                </a:extLst>
              </a:tr>
              <a:tr h="435159">
                <a:tc>
                  <a:txBody>
                    <a:bodyPr/>
                    <a:lstStyle/>
                    <a:p>
                      <a:pPr algn="r"/>
                      <a:r>
                        <a:rPr lang="en-IN" dirty="0"/>
                        <a:t>1</a:t>
                      </a:r>
                    </a:p>
                  </a:txBody>
                  <a:tcPr>
                    <a:solidFill>
                      <a:schemeClr val="accent1"/>
                    </a:solidFill>
                  </a:tcPr>
                </a:tc>
                <a:tc>
                  <a:txBody>
                    <a:bodyPr/>
                    <a:lstStyle/>
                    <a:p>
                      <a:r>
                        <a:rPr lang="en-IN" dirty="0" err="1">
                          <a:solidFill>
                            <a:srgbClr val="000000"/>
                          </a:solidFill>
                          <a:effectLst/>
                        </a:rPr>
                        <a:t>subcategory_id</a:t>
                      </a:r>
                      <a:r>
                        <a:rPr lang="en-IN" dirty="0">
                          <a:solidFill>
                            <a:srgbClr val="000000"/>
                          </a:solidFill>
                          <a:effectLst/>
                        </a:rPr>
                        <a:t> </a:t>
                      </a:r>
                    </a:p>
                  </a:txBody>
                  <a:tcPr anchor="ctr"/>
                </a:tc>
                <a:tc>
                  <a:txBody>
                    <a:bodyPr/>
                    <a:lstStyle/>
                    <a:p>
                      <a:pPr rtl="0"/>
                      <a:r>
                        <a:rPr lang="en-IN">
                          <a:solidFill>
                            <a:srgbClr val="000000"/>
                          </a:solidFill>
                          <a:effectLst/>
                        </a:rPr>
                        <a:t>int(11)</a:t>
                      </a:r>
                    </a:p>
                  </a:txBody>
                  <a:tcPr anchor="ctr"/>
                </a:tc>
                <a:tc>
                  <a:txBody>
                    <a:bodyPr/>
                    <a:lstStyle/>
                    <a:p>
                      <a:r>
                        <a:rPr lang="en-IN" dirty="0">
                          <a:solidFill>
                            <a:srgbClr val="000000"/>
                          </a:solidFill>
                          <a:effectLst/>
                        </a:rPr>
                        <a:t>11</a:t>
                      </a:r>
                    </a:p>
                  </a:txBody>
                  <a:tcPr anchor="ctr"/>
                </a:tc>
                <a:tc>
                  <a:txBody>
                    <a:bodyPr/>
                    <a:lstStyle/>
                    <a:p>
                      <a:r>
                        <a:rPr lang="en-IN" i="1" dirty="0">
                          <a:solidFill>
                            <a:srgbClr val="000000"/>
                          </a:solidFill>
                          <a:effectLst/>
                        </a:rPr>
                        <a:t>Primary key</a:t>
                      </a:r>
                      <a:endParaRPr lang="en-IN" dirty="0">
                        <a:solidFill>
                          <a:srgbClr val="000000"/>
                        </a:solidFill>
                        <a:effectLst/>
                      </a:endParaRPr>
                    </a:p>
                  </a:txBody>
                  <a:tcPr anchor="ctr"/>
                </a:tc>
                <a:tc>
                  <a:txBody>
                    <a:bodyPr/>
                    <a:lstStyle/>
                    <a:p>
                      <a:r>
                        <a:rPr lang="en-IN" dirty="0" err="1">
                          <a:solidFill>
                            <a:srgbClr val="000000"/>
                          </a:solidFill>
                          <a:effectLst/>
                        </a:rPr>
                        <a:t>SubCategory</a:t>
                      </a:r>
                      <a:r>
                        <a:rPr lang="en-IN" dirty="0">
                          <a:solidFill>
                            <a:srgbClr val="000000"/>
                          </a:solidFill>
                          <a:effectLst/>
                        </a:rPr>
                        <a:t> id</a:t>
                      </a:r>
                    </a:p>
                  </a:txBody>
                  <a:tcPr anchor="ctr"/>
                </a:tc>
                <a:extLst>
                  <a:ext uri="{0D108BD9-81ED-4DB2-BD59-A6C34878D82A}">
                    <a16:rowId xmlns:a16="http://schemas.microsoft.com/office/drawing/2014/main" val="2671837891"/>
                  </a:ext>
                </a:extLst>
              </a:tr>
              <a:tr h="435159">
                <a:tc>
                  <a:txBody>
                    <a:bodyPr/>
                    <a:lstStyle/>
                    <a:p>
                      <a:pPr algn="r"/>
                      <a:r>
                        <a:rPr lang="en-IN" dirty="0"/>
                        <a:t>2</a:t>
                      </a:r>
                    </a:p>
                  </a:txBody>
                  <a:tcPr>
                    <a:solidFill>
                      <a:schemeClr val="accent1"/>
                    </a:solidFill>
                  </a:tcPr>
                </a:tc>
                <a:tc>
                  <a:txBody>
                    <a:bodyPr/>
                    <a:lstStyle/>
                    <a:p>
                      <a:r>
                        <a:rPr lang="en-IN">
                          <a:solidFill>
                            <a:srgbClr val="000000"/>
                          </a:solidFill>
                          <a:effectLst/>
                        </a:rPr>
                        <a:t>title</a:t>
                      </a:r>
                    </a:p>
                  </a:txBody>
                  <a:tcPr anchor="ctr"/>
                </a:tc>
                <a:tc>
                  <a:txBody>
                    <a:bodyPr/>
                    <a:lstStyle/>
                    <a:p>
                      <a:pPr rtl="0"/>
                      <a:r>
                        <a:rPr lang="en-IN">
                          <a:solidFill>
                            <a:srgbClr val="000000"/>
                          </a:solidFill>
                          <a:effectLst/>
                        </a:rPr>
                        <a:t>varchar(128)</a:t>
                      </a:r>
                    </a:p>
                  </a:txBody>
                  <a:tcPr anchor="ctr"/>
                </a:tc>
                <a:tc>
                  <a:txBody>
                    <a:bodyPr/>
                    <a:lstStyle/>
                    <a:p>
                      <a:r>
                        <a:rPr lang="en-IN" dirty="0">
                          <a:solidFill>
                            <a:srgbClr val="000000"/>
                          </a:solidFill>
                          <a:effectLst/>
                        </a:rPr>
                        <a:t>128</a:t>
                      </a:r>
                    </a:p>
                  </a:txBody>
                  <a:tcPr anchor="ctr"/>
                </a:tc>
                <a:tc>
                  <a:txBody>
                    <a:bodyPr/>
                    <a:lstStyle/>
                    <a:p>
                      <a:r>
                        <a:rPr lang="en-IN" dirty="0">
                          <a:solidFill>
                            <a:srgbClr val="000000"/>
                          </a:solidFill>
                          <a:effectLst/>
                        </a:rPr>
                        <a:t>Not null </a:t>
                      </a:r>
                    </a:p>
                  </a:txBody>
                  <a:tcPr anchor="ctr"/>
                </a:tc>
                <a:tc>
                  <a:txBody>
                    <a:bodyPr/>
                    <a:lstStyle/>
                    <a:p>
                      <a:r>
                        <a:rPr lang="en-IN" dirty="0" err="1">
                          <a:solidFill>
                            <a:srgbClr val="000000"/>
                          </a:solidFill>
                          <a:effectLst/>
                        </a:rPr>
                        <a:t>SubCategory</a:t>
                      </a:r>
                      <a:r>
                        <a:rPr lang="en-IN" dirty="0">
                          <a:solidFill>
                            <a:srgbClr val="000000"/>
                          </a:solidFill>
                          <a:effectLst/>
                        </a:rPr>
                        <a:t> title </a:t>
                      </a:r>
                    </a:p>
                  </a:txBody>
                  <a:tcPr anchor="ctr"/>
                </a:tc>
                <a:extLst>
                  <a:ext uri="{0D108BD9-81ED-4DB2-BD59-A6C34878D82A}">
                    <a16:rowId xmlns:a16="http://schemas.microsoft.com/office/drawing/2014/main" val="459767686"/>
                  </a:ext>
                </a:extLst>
              </a:tr>
              <a:tr h="435159">
                <a:tc>
                  <a:txBody>
                    <a:bodyPr/>
                    <a:lstStyle/>
                    <a:p>
                      <a:pPr algn="r"/>
                      <a:r>
                        <a:rPr lang="en-IN" dirty="0"/>
                        <a:t>3</a:t>
                      </a:r>
                    </a:p>
                  </a:txBody>
                  <a:tcPr>
                    <a:solidFill>
                      <a:schemeClr val="accent1"/>
                    </a:solidFill>
                  </a:tcPr>
                </a:tc>
                <a:tc>
                  <a:txBody>
                    <a:bodyPr/>
                    <a:lstStyle/>
                    <a:p>
                      <a:r>
                        <a:rPr lang="en-IN">
                          <a:solidFill>
                            <a:srgbClr val="000000"/>
                          </a:solidFill>
                          <a:effectLst/>
                        </a:rPr>
                        <a:t>description</a:t>
                      </a:r>
                    </a:p>
                  </a:txBody>
                  <a:tcPr anchor="ctr"/>
                </a:tc>
                <a:tc>
                  <a:txBody>
                    <a:bodyPr/>
                    <a:lstStyle/>
                    <a:p>
                      <a:pPr rtl="0"/>
                      <a:r>
                        <a:rPr lang="en-IN">
                          <a:solidFill>
                            <a:srgbClr val="000000"/>
                          </a:solidFill>
                          <a:effectLst/>
                        </a:rPr>
                        <a:t>varchar(300)</a:t>
                      </a:r>
                    </a:p>
                  </a:txBody>
                  <a:tcPr anchor="ctr"/>
                </a:tc>
                <a:tc>
                  <a:txBody>
                    <a:bodyPr/>
                    <a:lstStyle/>
                    <a:p>
                      <a:r>
                        <a:rPr lang="en-IN" dirty="0">
                          <a:solidFill>
                            <a:srgbClr val="000000"/>
                          </a:solidFill>
                          <a:effectLst/>
                        </a:rPr>
                        <a:t>300</a:t>
                      </a:r>
                    </a:p>
                  </a:txBody>
                  <a:tcPr anchor="ctr"/>
                </a:tc>
                <a:tc>
                  <a:txBody>
                    <a:bodyPr/>
                    <a:lstStyle/>
                    <a:p>
                      <a:r>
                        <a:rPr lang="en-IN" dirty="0">
                          <a:solidFill>
                            <a:srgbClr val="000000"/>
                          </a:solidFill>
                          <a:effectLst/>
                        </a:rPr>
                        <a:t>Not null </a:t>
                      </a:r>
                    </a:p>
                  </a:txBody>
                  <a:tcPr anchor="ctr"/>
                </a:tc>
                <a:tc>
                  <a:txBody>
                    <a:bodyPr/>
                    <a:lstStyle/>
                    <a:p>
                      <a:r>
                        <a:rPr lang="en-IN" dirty="0" err="1">
                          <a:solidFill>
                            <a:srgbClr val="000000"/>
                          </a:solidFill>
                          <a:effectLst/>
                        </a:rPr>
                        <a:t>SubCategory</a:t>
                      </a:r>
                      <a:r>
                        <a:rPr lang="en-IN" dirty="0">
                          <a:solidFill>
                            <a:srgbClr val="000000"/>
                          </a:solidFill>
                          <a:effectLst/>
                        </a:rPr>
                        <a:t> description</a:t>
                      </a:r>
                    </a:p>
                  </a:txBody>
                  <a:tcPr anchor="ctr"/>
                </a:tc>
                <a:extLst>
                  <a:ext uri="{0D108BD9-81ED-4DB2-BD59-A6C34878D82A}">
                    <a16:rowId xmlns:a16="http://schemas.microsoft.com/office/drawing/2014/main" val="1335535285"/>
                  </a:ext>
                </a:extLst>
              </a:tr>
              <a:tr h="435159">
                <a:tc>
                  <a:txBody>
                    <a:bodyPr/>
                    <a:lstStyle/>
                    <a:p>
                      <a:pPr algn="r"/>
                      <a:r>
                        <a:rPr lang="en-IN" dirty="0"/>
                        <a:t>4</a:t>
                      </a:r>
                    </a:p>
                  </a:txBody>
                  <a:tcPr>
                    <a:solidFill>
                      <a:schemeClr val="accent1"/>
                    </a:solidFill>
                  </a:tcPr>
                </a:tc>
                <a:tc>
                  <a:txBody>
                    <a:bodyPr/>
                    <a:lstStyle/>
                    <a:p>
                      <a:r>
                        <a:rPr lang="en-IN">
                          <a:solidFill>
                            <a:srgbClr val="000000"/>
                          </a:solidFill>
                          <a:effectLst/>
                        </a:rPr>
                        <a:t>slug</a:t>
                      </a:r>
                    </a:p>
                  </a:txBody>
                  <a:tcPr anchor="ctr"/>
                </a:tc>
                <a:tc>
                  <a:txBody>
                    <a:bodyPr/>
                    <a:lstStyle/>
                    <a:p>
                      <a:pPr rtl="0"/>
                      <a:r>
                        <a:rPr lang="en-IN">
                          <a:solidFill>
                            <a:srgbClr val="000000"/>
                          </a:solidFill>
                          <a:effectLst/>
                        </a:rPr>
                        <a:t>varchar(50)</a:t>
                      </a:r>
                    </a:p>
                  </a:txBody>
                  <a:tcPr anchor="ctr"/>
                </a:tc>
                <a:tc>
                  <a:txBody>
                    <a:bodyPr/>
                    <a:lstStyle/>
                    <a:p>
                      <a:r>
                        <a:rPr lang="en-IN" dirty="0">
                          <a:solidFill>
                            <a:srgbClr val="000000"/>
                          </a:solidFill>
                          <a:effectLst/>
                        </a:rPr>
                        <a:t>50</a:t>
                      </a:r>
                    </a:p>
                  </a:txBody>
                  <a:tcPr anchor="ctr"/>
                </a:tc>
                <a:tc>
                  <a:txBody>
                    <a:bodyPr/>
                    <a:lstStyle/>
                    <a:p>
                      <a:r>
                        <a:rPr lang="en-IN" i="1" dirty="0">
                          <a:solidFill>
                            <a:srgbClr val="000000"/>
                          </a:solidFill>
                          <a:effectLst/>
                        </a:rPr>
                        <a:t>NULL</a:t>
                      </a:r>
                      <a:endParaRPr lang="en-IN" dirty="0">
                        <a:solidFill>
                          <a:srgbClr val="000000"/>
                        </a:solidFill>
                        <a:effectLst/>
                      </a:endParaRPr>
                    </a:p>
                  </a:txBody>
                  <a:tcPr anchor="ctr"/>
                </a:tc>
                <a:tc>
                  <a:txBody>
                    <a:bodyPr/>
                    <a:lstStyle/>
                    <a:p>
                      <a:r>
                        <a:rPr lang="en-IN" dirty="0" err="1">
                          <a:solidFill>
                            <a:srgbClr val="000000"/>
                          </a:solidFill>
                          <a:effectLst/>
                        </a:rPr>
                        <a:t>SubCategory</a:t>
                      </a:r>
                      <a:r>
                        <a:rPr lang="en-IN" dirty="0">
                          <a:solidFill>
                            <a:srgbClr val="000000"/>
                          </a:solidFill>
                          <a:effectLst/>
                        </a:rPr>
                        <a:t> slug</a:t>
                      </a:r>
                    </a:p>
                  </a:txBody>
                  <a:tcPr anchor="ctr"/>
                </a:tc>
                <a:extLst>
                  <a:ext uri="{0D108BD9-81ED-4DB2-BD59-A6C34878D82A}">
                    <a16:rowId xmlns:a16="http://schemas.microsoft.com/office/drawing/2014/main" val="2901666075"/>
                  </a:ext>
                </a:extLst>
              </a:tr>
              <a:tr h="435159">
                <a:tc>
                  <a:txBody>
                    <a:bodyPr/>
                    <a:lstStyle/>
                    <a:p>
                      <a:pPr algn="r"/>
                      <a:r>
                        <a:rPr lang="en-IN" dirty="0"/>
                        <a:t>5</a:t>
                      </a:r>
                    </a:p>
                  </a:txBody>
                  <a:tcPr>
                    <a:solidFill>
                      <a:schemeClr val="accent1"/>
                    </a:solidFill>
                  </a:tcPr>
                </a:tc>
                <a:tc>
                  <a:txBody>
                    <a:bodyPr/>
                    <a:lstStyle/>
                    <a:p>
                      <a:r>
                        <a:rPr lang="en-IN">
                          <a:solidFill>
                            <a:srgbClr val="000000"/>
                          </a:solidFill>
                          <a:effectLst/>
                        </a:rPr>
                        <a:t>thumbnail</a:t>
                      </a:r>
                    </a:p>
                  </a:txBody>
                  <a:tcPr anchor="ctr"/>
                </a:tc>
                <a:tc>
                  <a:txBody>
                    <a:bodyPr/>
                    <a:lstStyle/>
                    <a:p>
                      <a:pPr rtl="0"/>
                      <a:r>
                        <a:rPr lang="en-IN">
                          <a:solidFill>
                            <a:srgbClr val="000000"/>
                          </a:solidFill>
                          <a:effectLst/>
                        </a:rPr>
                        <a:t>tinyint(1)</a:t>
                      </a:r>
                    </a:p>
                  </a:txBody>
                  <a:tcPr anchor="ctr"/>
                </a:tc>
                <a:tc>
                  <a:txBody>
                    <a:bodyPr/>
                    <a:lstStyle/>
                    <a:p>
                      <a:r>
                        <a:rPr lang="en-IN" dirty="0">
                          <a:solidFill>
                            <a:srgbClr val="000000"/>
                          </a:solidFill>
                          <a:effectLst/>
                        </a:rPr>
                        <a:t>1</a:t>
                      </a:r>
                    </a:p>
                  </a:txBody>
                  <a:tcPr anchor="ctr"/>
                </a:tc>
                <a:tc>
                  <a:txBody>
                    <a:bodyPr/>
                    <a:lstStyle/>
                    <a:p>
                      <a:r>
                        <a:rPr lang="en-IN" dirty="0">
                          <a:solidFill>
                            <a:srgbClr val="000000"/>
                          </a:solidFill>
                          <a:effectLst/>
                        </a:rPr>
                        <a:t>Not null </a:t>
                      </a:r>
                    </a:p>
                  </a:txBody>
                  <a:tcPr anchor="ctr"/>
                </a:tc>
                <a:tc>
                  <a:txBody>
                    <a:bodyPr/>
                    <a:lstStyle/>
                    <a:p>
                      <a:r>
                        <a:rPr lang="en-IN" dirty="0">
                          <a:solidFill>
                            <a:srgbClr val="000000"/>
                          </a:solidFill>
                          <a:effectLst/>
                        </a:rPr>
                        <a:t>Check thumbnail </a:t>
                      </a:r>
                    </a:p>
                  </a:txBody>
                  <a:tcPr anchor="ctr"/>
                </a:tc>
                <a:extLst>
                  <a:ext uri="{0D108BD9-81ED-4DB2-BD59-A6C34878D82A}">
                    <a16:rowId xmlns:a16="http://schemas.microsoft.com/office/drawing/2014/main" val="2279341836"/>
                  </a:ext>
                </a:extLst>
              </a:tr>
              <a:tr h="435159">
                <a:tc>
                  <a:txBody>
                    <a:bodyPr/>
                    <a:lstStyle/>
                    <a:p>
                      <a:pPr algn="r"/>
                      <a:r>
                        <a:rPr lang="en-IN" dirty="0"/>
                        <a:t>6</a:t>
                      </a:r>
                    </a:p>
                  </a:txBody>
                  <a:tcPr>
                    <a:solidFill>
                      <a:schemeClr val="accent1"/>
                    </a:solidFill>
                  </a:tcPr>
                </a:tc>
                <a:tc>
                  <a:txBody>
                    <a:bodyPr/>
                    <a:lstStyle/>
                    <a:p>
                      <a:r>
                        <a:rPr lang="en-IN" dirty="0">
                          <a:solidFill>
                            <a:srgbClr val="000000"/>
                          </a:solidFill>
                          <a:effectLst/>
                        </a:rPr>
                        <a:t>active</a:t>
                      </a:r>
                    </a:p>
                  </a:txBody>
                  <a:tcPr anchor="ctr"/>
                </a:tc>
                <a:tc>
                  <a:txBody>
                    <a:bodyPr/>
                    <a:lstStyle/>
                    <a:p>
                      <a:pPr rtl="0"/>
                      <a:r>
                        <a:rPr lang="en-IN">
                          <a:solidFill>
                            <a:srgbClr val="000000"/>
                          </a:solidFill>
                          <a:effectLst/>
                        </a:rPr>
                        <a:t>tinyint(1)</a:t>
                      </a:r>
                    </a:p>
                  </a:txBody>
                  <a:tcPr anchor="ctr"/>
                </a:tc>
                <a:tc>
                  <a:txBody>
                    <a:bodyPr/>
                    <a:lstStyle/>
                    <a:p>
                      <a:r>
                        <a:rPr lang="en-IN" dirty="0">
                          <a:solidFill>
                            <a:srgbClr val="000000"/>
                          </a:solidFill>
                          <a:effectLst/>
                        </a:rPr>
                        <a:t>1</a:t>
                      </a:r>
                    </a:p>
                  </a:txBody>
                  <a:tcPr anchor="ctr"/>
                </a:tc>
                <a:tc>
                  <a:txBody>
                    <a:bodyPr/>
                    <a:lstStyle/>
                    <a:p>
                      <a:r>
                        <a:rPr lang="en-IN" dirty="0">
                          <a:solidFill>
                            <a:srgbClr val="000000"/>
                          </a:solidFill>
                          <a:effectLst/>
                        </a:rPr>
                        <a:t>Not null </a:t>
                      </a:r>
                    </a:p>
                  </a:txBody>
                  <a:tcPr anchor="ctr"/>
                </a:tc>
                <a:tc>
                  <a:txBody>
                    <a:bodyPr/>
                    <a:lstStyle/>
                    <a:p>
                      <a:r>
                        <a:rPr lang="en-IN" dirty="0">
                          <a:solidFill>
                            <a:srgbClr val="000000"/>
                          </a:solidFill>
                          <a:effectLst/>
                        </a:rPr>
                        <a:t>Check </a:t>
                      </a:r>
                      <a:r>
                        <a:rPr lang="en-IN" dirty="0" err="1">
                          <a:solidFill>
                            <a:srgbClr val="000000"/>
                          </a:solidFill>
                          <a:effectLst/>
                        </a:rPr>
                        <a:t>SubCategory</a:t>
                      </a:r>
                      <a:r>
                        <a:rPr lang="en-IN" dirty="0">
                          <a:solidFill>
                            <a:srgbClr val="000000"/>
                          </a:solidFill>
                          <a:effectLst/>
                        </a:rPr>
                        <a:t> active</a:t>
                      </a:r>
                    </a:p>
                  </a:txBody>
                  <a:tcPr anchor="ctr"/>
                </a:tc>
                <a:extLst>
                  <a:ext uri="{0D108BD9-81ED-4DB2-BD59-A6C34878D82A}">
                    <a16:rowId xmlns:a16="http://schemas.microsoft.com/office/drawing/2014/main" val="676382116"/>
                  </a:ext>
                </a:extLst>
              </a:tr>
              <a:tr h="435159">
                <a:tc>
                  <a:txBody>
                    <a:bodyPr/>
                    <a:lstStyle/>
                    <a:p>
                      <a:pPr algn="r"/>
                      <a:r>
                        <a:rPr lang="en-IN" dirty="0"/>
                        <a:t>7</a:t>
                      </a:r>
                    </a:p>
                  </a:txBody>
                  <a:tcPr>
                    <a:solidFill>
                      <a:schemeClr val="accent1"/>
                    </a:solidFill>
                  </a:tcPr>
                </a:tc>
                <a:tc>
                  <a:txBody>
                    <a:bodyPr/>
                    <a:lstStyle/>
                    <a:p>
                      <a:r>
                        <a:rPr lang="en-IN">
                          <a:solidFill>
                            <a:srgbClr val="000000"/>
                          </a:solidFill>
                          <a:effectLst/>
                        </a:rPr>
                        <a:t>timestamp</a:t>
                      </a:r>
                    </a:p>
                  </a:txBody>
                  <a:tcPr anchor="ctr"/>
                </a:tc>
                <a:tc>
                  <a:txBody>
                    <a:bodyPr/>
                    <a:lstStyle/>
                    <a:p>
                      <a:pPr rtl="0"/>
                      <a:r>
                        <a:rPr lang="en-IN">
                          <a:solidFill>
                            <a:srgbClr val="000000"/>
                          </a:solidFill>
                          <a:effectLst/>
                        </a:rPr>
                        <a:t>datetime(6)</a:t>
                      </a:r>
                    </a:p>
                  </a:txBody>
                  <a:tcPr anchor="ctr"/>
                </a:tc>
                <a:tc>
                  <a:txBody>
                    <a:bodyPr/>
                    <a:lstStyle/>
                    <a:p>
                      <a:r>
                        <a:rPr lang="en-IN" dirty="0">
                          <a:solidFill>
                            <a:srgbClr val="000000"/>
                          </a:solidFill>
                          <a:effectLst/>
                        </a:rPr>
                        <a:t>6</a:t>
                      </a:r>
                    </a:p>
                  </a:txBody>
                  <a:tcPr anchor="ctr"/>
                </a:tc>
                <a:tc>
                  <a:txBody>
                    <a:bodyPr/>
                    <a:lstStyle/>
                    <a:p>
                      <a:r>
                        <a:rPr lang="en-IN" dirty="0">
                          <a:solidFill>
                            <a:srgbClr val="000000"/>
                          </a:solidFill>
                          <a:effectLst/>
                        </a:rPr>
                        <a:t>Not null </a:t>
                      </a:r>
                      <a:endParaRPr lang="en-IN" dirty="0"/>
                    </a:p>
                  </a:txBody>
                  <a:tcPr/>
                </a:tc>
                <a:tc>
                  <a:txBody>
                    <a:bodyPr/>
                    <a:lstStyle/>
                    <a:p>
                      <a:r>
                        <a:rPr lang="en-IN" dirty="0" err="1">
                          <a:solidFill>
                            <a:srgbClr val="000000"/>
                          </a:solidFill>
                          <a:effectLst/>
                        </a:rPr>
                        <a:t>Sub</a:t>
                      </a:r>
                      <a:r>
                        <a:rPr lang="en-IN" dirty="0" err="1"/>
                        <a:t>Category</a:t>
                      </a:r>
                      <a:r>
                        <a:rPr lang="en-IN" dirty="0"/>
                        <a:t> added time</a:t>
                      </a:r>
                    </a:p>
                  </a:txBody>
                  <a:tcPr/>
                </a:tc>
                <a:extLst>
                  <a:ext uri="{0D108BD9-81ED-4DB2-BD59-A6C34878D82A}">
                    <a16:rowId xmlns:a16="http://schemas.microsoft.com/office/drawing/2014/main" val="2698056686"/>
                  </a:ext>
                </a:extLst>
              </a:tr>
            </a:tbl>
          </a:graphicData>
        </a:graphic>
      </p:graphicFrame>
      <p:sp>
        <p:nvSpPr>
          <p:cNvPr id="5" name="TextBox 4">
            <a:extLst>
              <a:ext uri="{FF2B5EF4-FFF2-40B4-BE49-F238E27FC236}">
                <a16:creationId xmlns:a16="http://schemas.microsoft.com/office/drawing/2014/main" id="{28B2F8AF-97D6-4D7F-A26F-A8A85D2F3D96}"/>
              </a:ext>
            </a:extLst>
          </p:cNvPr>
          <p:cNvSpPr txBox="1"/>
          <p:nvPr/>
        </p:nvSpPr>
        <p:spPr>
          <a:xfrm>
            <a:off x="501999" y="1007189"/>
            <a:ext cx="8559430" cy="954107"/>
          </a:xfrm>
          <a:prstGeom prst="rect">
            <a:avLst/>
          </a:prstGeom>
          <a:noFill/>
        </p:spPr>
        <p:txBody>
          <a:bodyPr wrap="square" rtlCol="0">
            <a:spAutoFit/>
          </a:bodyPr>
          <a:lstStyle/>
          <a:p>
            <a:r>
              <a:rPr lang="en-US" sz="1400" dirty="0"/>
              <a:t>Table name: Sub</a:t>
            </a:r>
            <a:r>
              <a:rPr lang="en-IN" sz="1400" dirty="0">
                <a:solidFill>
                  <a:srgbClr val="000000"/>
                </a:solidFill>
                <a:effectLst/>
              </a:rPr>
              <a:t>Category</a:t>
            </a:r>
            <a:endParaRPr lang="en-US" sz="1400" dirty="0"/>
          </a:p>
          <a:p>
            <a:r>
              <a:rPr lang="en-US" sz="1400" dirty="0"/>
              <a:t>Description:  this is Sub</a:t>
            </a:r>
            <a:r>
              <a:rPr lang="en-IN" sz="1400" dirty="0">
                <a:solidFill>
                  <a:srgbClr val="000000"/>
                </a:solidFill>
                <a:effectLst/>
              </a:rPr>
              <a:t>Category</a:t>
            </a:r>
            <a:r>
              <a:rPr lang="en-US" sz="1400" dirty="0">
                <a:solidFill>
                  <a:srgbClr val="000000"/>
                </a:solidFill>
                <a:effectLst/>
              </a:rPr>
              <a:t> </a:t>
            </a:r>
            <a:r>
              <a:rPr lang="en-US" sz="1400" dirty="0"/>
              <a:t>table .it’s a use to </a:t>
            </a:r>
            <a:r>
              <a:rPr lang="en-IN" sz="1400" dirty="0">
                <a:solidFill>
                  <a:srgbClr val="000000"/>
                </a:solidFill>
              </a:rPr>
              <a:t>define subcategory of</a:t>
            </a:r>
            <a:r>
              <a:rPr lang="en-IN" sz="1400" dirty="0">
                <a:solidFill>
                  <a:srgbClr val="000000"/>
                </a:solidFill>
                <a:effectLst/>
              </a:rPr>
              <a:t> the products</a:t>
            </a:r>
            <a:endParaRPr lang="en-US" sz="1400" dirty="0"/>
          </a:p>
          <a:p>
            <a:r>
              <a:rPr lang="en-US" sz="1400" dirty="0"/>
              <a:t>Primary key: </a:t>
            </a:r>
            <a:r>
              <a:rPr lang="en-US" sz="1400" dirty="0" err="1"/>
              <a:t>category_id</a:t>
            </a:r>
            <a:endParaRPr lang="en-US" sz="1400" dirty="0"/>
          </a:p>
          <a:p>
            <a:r>
              <a:rPr lang="en-US" sz="1400" dirty="0"/>
              <a:t>Foreign key :</a:t>
            </a:r>
            <a:endParaRPr lang="en-IN" sz="1400" dirty="0"/>
          </a:p>
        </p:txBody>
      </p:sp>
    </p:spTree>
    <p:extLst>
      <p:ext uri="{BB962C8B-B14F-4D97-AF65-F5344CB8AC3E}">
        <p14:creationId xmlns:p14="http://schemas.microsoft.com/office/powerpoint/2010/main" val="3768123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68E5-F40A-406F-9CE7-BBB080E9DD01}"/>
              </a:ext>
            </a:extLst>
          </p:cNvPr>
          <p:cNvSpPr>
            <a:spLocks noGrp="1"/>
          </p:cNvSpPr>
          <p:nvPr>
            <p:ph type="title"/>
          </p:nvPr>
        </p:nvSpPr>
        <p:spPr>
          <a:xfrm>
            <a:off x="2638657" y="92766"/>
            <a:ext cx="4848822" cy="556591"/>
          </a:xfrm>
        </p:spPr>
        <p:txBody>
          <a:bodyPr>
            <a:normAutofit fontScale="90000"/>
          </a:bodyPr>
          <a:lstStyle/>
          <a:p>
            <a:r>
              <a:rPr lang="en-IN" sz="4000" b="1" u="sng" dirty="0"/>
              <a:t>DATA DICTIONARY</a:t>
            </a:r>
          </a:p>
        </p:txBody>
      </p:sp>
      <p:graphicFrame>
        <p:nvGraphicFramePr>
          <p:cNvPr id="4" name="Table 4">
            <a:extLst>
              <a:ext uri="{FF2B5EF4-FFF2-40B4-BE49-F238E27FC236}">
                <a16:creationId xmlns:a16="http://schemas.microsoft.com/office/drawing/2014/main" id="{3C037D34-8183-42D1-BF80-BC310752F95E}"/>
              </a:ext>
            </a:extLst>
          </p:cNvPr>
          <p:cNvGraphicFramePr>
            <a:graphicFrameLocks noGrp="1"/>
          </p:cNvGraphicFramePr>
          <p:nvPr>
            <p:extLst>
              <p:ext uri="{D42A27DB-BD31-4B8C-83A1-F6EECF244321}">
                <p14:modId xmlns:p14="http://schemas.microsoft.com/office/powerpoint/2010/main" val="2749530368"/>
              </p:ext>
            </p:extLst>
          </p:nvPr>
        </p:nvGraphicFramePr>
        <p:xfrm>
          <a:off x="783353" y="1696229"/>
          <a:ext cx="9163067" cy="4476071"/>
        </p:xfrm>
        <a:graphic>
          <a:graphicData uri="http://schemas.openxmlformats.org/drawingml/2006/table">
            <a:tbl>
              <a:tblPr firstRow="1" bandRow="1">
                <a:tableStyleId>{5C22544A-7EE6-4342-B048-85BDC9FD1C3A}</a:tableStyleId>
              </a:tblPr>
              <a:tblGrid>
                <a:gridCol w="1058636">
                  <a:extLst>
                    <a:ext uri="{9D8B030D-6E8A-4147-A177-3AD203B41FA5}">
                      <a16:colId xmlns:a16="http://schemas.microsoft.com/office/drawing/2014/main" val="540381746"/>
                    </a:ext>
                  </a:extLst>
                </a:gridCol>
                <a:gridCol w="1802359">
                  <a:extLst>
                    <a:ext uri="{9D8B030D-6E8A-4147-A177-3AD203B41FA5}">
                      <a16:colId xmlns:a16="http://schemas.microsoft.com/office/drawing/2014/main" val="1685149049"/>
                    </a:ext>
                  </a:extLst>
                </a:gridCol>
                <a:gridCol w="1470991">
                  <a:extLst>
                    <a:ext uri="{9D8B030D-6E8A-4147-A177-3AD203B41FA5}">
                      <a16:colId xmlns:a16="http://schemas.microsoft.com/office/drawing/2014/main" val="585440581"/>
                    </a:ext>
                  </a:extLst>
                </a:gridCol>
                <a:gridCol w="1067050">
                  <a:extLst>
                    <a:ext uri="{9D8B030D-6E8A-4147-A177-3AD203B41FA5}">
                      <a16:colId xmlns:a16="http://schemas.microsoft.com/office/drawing/2014/main" val="4153532721"/>
                    </a:ext>
                  </a:extLst>
                </a:gridCol>
                <a:gridCol w="1517376">
                  <a:extLst>
                    <a:ext uri="{9D8B030D-6E8A-4147-A177-3AD203B41FA5}">
                      <a16:colId xmlns:a16="http://schemas.microsoft.com/office/drawing/2014/main" val="1182111875"/>
                    </a:ext>
                  </a:extLst>
                </a:gridCol>
                <a:gridCol w="2246655">
                  <a:extLst>
                    <a:ext uri="{9D8B030D-6E8A-4147-A177-3AD203B41FA5}">
                      <a16:colId xmlns:a16="http://schemas.microsoft.com/office/drawing/2014/main" val="3204605790"/>
                    </a:ext>
                  </a:extLst>
                </a:gridCol>
              </a:tblGrid>
              <a:tr h="733746">
                <a:tc>
                  <a:txBody>
                    <a:bodyPr/>
                    <a:lstStyle/>
                    <a:p>
                      <a:pPr algn="ctr"/>
                      <a:r>
                        <a:rPr lang="en-IN" dirty="0"/>
                        <a:t>SR.NO</a:t>
                      </a:r>
                    </a:p>
                  </a:txBody>
                  <a:tcPr/>
                </a:tc>
                <a:tc>
                  <a:txBody>
                    <a:bodyPr/>
                    <a:lstStyle/>
                    <a:p>
                      <a:pPr algn="ctr"/>
                      <a:r>
                        <a:rPr lang="en-IN" dirty="0"/>
                        <a:t>Field Type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 Data Type</a:t>
                      </a:r>
                    </a:p>
                    <a:p>
                      <a:pPr algn="ctr"/>
                      <a:endParaRPr lang="en-IN" dirty="0"/>
                    </a:p>
                  </a:txBody>
                  <a:tcPr/>
                </a:tc>
                <a:tc>
                  <a:txBody>
                    <a:bodyPr/>
                    <a:lstStyle/>
                    <a:p>
                      <a:pPr algn="ctr"/>
                      <a:r>
                        <a:rPr lang="en-IN" dirty="0"/>
                        <a:t>Size </a:t>
                      </a:r>
                    </a:p>
                  </a:txBody>
                  <a:tcPr/>
                </a:tc>
                <a:tc>
                  <a:txBody>
                    <a:bodyPr/>
                    <a:lstStyle/>
                    <a:p>
                      <a:pPr algn="ctr"/>
                      <a:r>
                        <a:rPr lang="en-IN" dirty="0"/>
                        <a:t>Constraints</a:t>
                      </a:r>
                    </a:p>
                  </a:txBody>
                  <a:tcPr/>
                </a:tc>
                <a:tc>
                  <a:txBody>
                    <a:bodyPr/>
                    <a:lstStyle/>
                    <a:p>
                      <a:pPr algn="ctr"/>
                      <a:r>
                        <a:rPr lang="en-IN" dirty="0"/>
                        <a:t> Description</a:t>
                      </a:r>
                    </a:p>
                  </a:txBody>
                  <a:tcPr/>
                </a:tc>
                <a:extLst>
                  <a:ext uri="{0D108BD9-81ED-4DB2-BD59-A6C34878D82A}">
                    <a16:rowId xmlns:a16="http://schemas.microsoft.com/office/drawing/2014/main" val="2334267949"/>
                  </a:ext>
                </a:extLst>
              </a:tr>
              <a:tr h="513622">
                <a:tc>
                  <a:txBody>
                    <a:bodyPr/>
                    <a:lstStyle/>
                    <a:p>
                      <a:pPr algn="r"/>
                      <a:r>
                        <a:rPr lang="en-IN" dirty="0"/>
                        <a:t>1</a:t>
                      </a:r>
                    </a:p>
                  </a:txBody>
                  <a:tcPr>
                    <a:solidFill>
                      <a:schemeClr val="accent1"/>
                    </a:solidFill>
                  </a:tcPr>
                </a:tc>
                <a:tc>
                  <a:txBody>
                    <a:bodyPr/>
                    <a:lstStyle/>
                    <a:p>
                      <a:r>
                        <a:rPr lang="en-IN" dirty="0">
                          <a:solidFill>
                            <a:srgbClr val="000000"/>
                          </a:solidFill>
                          <a:effectLst/>
                        </a:rPr>
                        <a:t>id </a:t>
                      </a:r>
                    </a:p>
                  </a:txBody>
                  <a:tcPr anchor="ctr"/>
                </a:tc>
                <a:tc>
                  <a:txBody>
                    <a:bodyPr/>
                    <a:lstStyle/>
                    <a:p>
                      <a:pPr rtl="0"/>
                      <a:r>
                        <a:rPr lang="en-IN" dirty="0">
                          <a:solidFill>
                            <a:srgbClr val="000000"/>
                          </a:solidFill>
                          <a:effectLst/>
                        </a:rPr>
                        <a:t>Int </a:t>
                      </a:r>
                    </a:p>
                  </a:txBody>
                  <a:tcPr anchor="ctr"/>
                </a:tc>
                <a:tc>
                  <a:txBody>
                    <a:bodyPr/>
                    <a:lstStyle/>
                    <a:p>
                      <a:r>
                        <a:rPr lang="en-IN" dirty="0">
                          <a:solidFill>
                            <a:srgbClr val="000000"/>
                          </a:solidFill>
                          <a:effectLst/>
                        </a:rPr>
                        <a:t>11</a:t>
                      </a:r>
                    </a:p>
                  </a:txBody>
                  <a:tcPr anchor="ctr"/>
                </a:tc>
                <a:tc>
                  <a:txBody>
                    <a:bodyPr/>
                    <a:lstStyle/>
                    <a:p>
                      <a:r>
                        <a:rPr lang="en-IN" i="1" dirty="0">
                          <a:solidFill>
                            <a:srgbClr val="000000"/>
                          </a:solidFill>
                          <a:effectLst/>
                        </a:rPr>
                        <a:t>Primary key</a:t>
                      </a:r>
                      <a:endParaRPr lang="en-IN" dirty="0">
                        <a:solidFill>
                          <a:srgbClr val="000000"/>
                        </a:solidFill>
                        <a:effectLst/>
                      </a:endParaRPr>
                    </a:p>
                  </a:txBody>
                  <a:tcPr anchor="ctr"/>
                </a:tc>
                <a:tc>
                  <a:txBody>
                    <a:bodyPr/>
                    <a:lstStyle/>
                    <a:p>
                      <a:r>
                        <a:rPr lang="en-IN" dirty="0">
                          <a:solidFill>
                            <a:srgbClr val="000000"/>
                          </a:solidFill>
                          <a:effectLst/>
                        </a:rPr>
                        <a:t>Cart items id</a:t>
                      </a:r>
                    </a:p>
                  </a:txBody>
                  <a:tcPr anchor="ctr"/>
                </a:tc>
                <a:extLst>
                  <a:ext uri="{0D108BD9-81ED-4DB2-BD59-A6C34878D82A}">
                    <a16:rowId xmlns:a16="http://schemas.microsoft.com/office/drawing/2014/main" val="2671837891"/>
                  </a:ext>
                </a:extLst>
              </a:tr>
              <a:tr h="513622">
                <a:tc>
                  <a:txBody>
                    <a:bodyPr/>
                    <a:lstStyle/>
                    <a:p>
                      <a:pPr algn="r"/>
                      <a:r>
                        <a:rPr lang="en-IN" dirty="0"/>
                        <a:t>2</a:t>
                      </a:r>
                    </a:p>
                  </a:txBody>
                  <a:tcPr>
                    <a:solidFill>
                      <a:schemeClr val="accent1"/>
                    </a:solidFill>
                  </a:tcPr>
                </a:tc>
                <a:tc>
                  <a:txBody>
                    <a:bodyPr/>
                    <a:lstStyle/>
                    <a:p>
                      <a:r>
                        <a:rPr lang="en-IN">
                          <a:solidFill>
                            <a:srgbClr val="000000"/>
                          </a:solidFill>
                          <a:effectLst/>
                        </a:rPr>
                        <a:t>quantity</a:t>
                      </a:r>
                    </a:p>
                  </a:txBody>
                  <a:tcPr anchor="ctr"/>
                </a:tc>
                <a:tc>
                  <a:txBody>
                    <a:bodyPr/>
                    <a:lstStyle/>
                    <a:p>
                      <a:pPr rtl="0"/>
                      <a:r>
                        <a:rPr lang="en-IN" dirty="0">
                          <a:solidFill>
                            <a:srgbClr val="000000"/>
                          </a:solidFill>
                          <a:effectLst/>
                        </a:rPr>
                        <a:t>Int </a:t>
                      </a:r>
                    </a:p>
                  </a:txBody>
                  <a:tcPr anchor="ctr"/>
                </a:tc>
                <a:tc>
                  <a:txBody>
                    <a:bodyPr/>
                    <a:lstStyle/>
                    <a:p>
                      <a:r>
                        <a:rPr lang="en-IN" dirty="0">
                          <a:solidFill>
                            <a:srgbClr val="000000"/>
                          </a:solidFill>
                          <a:effectLst/>
                        </a:rPr>
                        <a:t>11</a:t>
                      </a:r>
                    </a:p>
                  </a:txBody>
                  <a:tcPr anchor="ctr"/>
                </a:tc>
                <a:tc>
                  <a:txBody>
                    <a:bodyPr/>
                    <a:lstStyle/>
                    <a:p>
                      <a:r>
                        <a:rPr lang="en-IN" dirty="0">
                          <a:solidFill>
                            <a:srgbClr val="000000"/>
                          </a:solidFill>
                          <a:effectLst/>
                        </a:rPr>
                        <a:t>Not null</a:t>
                      </a:r>
                    </a:p>
                  </a:txBody>
                  <a:tcPr anchor="ctr"/>
                </a:tc>
                <a:tc>
                  <a:txBody>
                    <a:bodyPr/>
                    <a:lstStyle/>
                    <a:p>
                      <a:r>
                        <a:rPr lang="en-IN" dirty="0">
                          <a:solidFill>
                            <a:srgbClr val="000000"/>
                          </a:solidFill>
                          <a:effectLst/>
                        </a:rPr>
                        <a:t>Product quantity</a:t>
                      </a:r>
                    </a:p>
                  </a:txBody>
                  <a:tcPr anchor="ctr"/>
                </a:tc>
                <a:extLst>
                  <a:ext uri="{0D108BD9-81ED-4DB2-BD59-A6C34878D82A}">
                    <a16:rowId xmlns:a16="http://schemas.microsoft.com/office/drawing/2014/main" val="459767686"/>
                  </a:ext>
                </a:extLst>
              </a:tr>
              <a:tr h="612651">
                <a:tc>
                  <a:txBody>
                    <a:bodyPr/>
                    <a:lstStyle/>
                    <a:p>
                      <a:pPr algn="r"/>
                      <a:r>
                        <a:rPr lang="en-IN" dirty="0"/>
                        <a:t>3</a:t>
                      </a:r>
                    </a:p>
                  </a:txBody>
                  <a:tcPr>
                    <a:solidFill>
                      <a:schemeClr val="accent1"/>
                    </a:solidFill>
                  </a:tcPr>
                </a:tc>
                <a:tc>
                  <a:txBody>
                    <a:bodyPr/>
                    <a:lstStyle/>
                    <a:p>
                      <a:r>
                        <a:rPr lang="en-IN" dirty="0" err="1">
                          <a:solidFill>
                            <a:srgbClr val="000000"/>
                          </a:solidFill>
                          <a:effectLst/>
                        </a:rPr>
                        <a:t>Payment_status</a:t>
                      </a:r>
                      <a:endParaRPr lang="en-IN" dirty="0">
                        <a:solidFill>
                          <a:srgbClr val="000000"/>
                        </a:solidFill>
                        <a:effectLst/>
                      </a:endParaRPr>
                    </a:p>
                  </a:txBody>
                  <a:tcPr anchor="ctr"/>
                </a:tc>
                <a:tc>
                  <a:txBody>
                    <a:bodyPr/>
                    <a:lstStyle/>
                    <a:p>
                      <a:pPr fontAlgn="ctr"/>
                      <a:r>
                        <a:rPr lang="en-IN" dirty="0" err="1">
                          <a:effectLst/>
                        </a:rPr>
                        <a:t>Tinyint</a:t>
                      </a:r>
                      <a:endParaRPr lang="en-IN" dirty="0">
                        <a:effectLst/>
                      </a:endParaRPr>
                    </a:p>
                  </a:txBody>
                  <a:tcPr anchor="ctr"/>
                </a:tc>
                <a:tc>
                  <a:txBody>
                    <a:bodyPr/>
                    <a:lstStyle/>
                    <a:p>
                      <a:r>
                        <a:rPr lang="en-US" dirty="0">
                          <a:solidFill>
                            <a:srgbClr val="000000"/>
                          </a:solidFill>
                          <a:effectLst/>
                        </a:rPr>
                        <a:t>1</a:t>
                      </a:r>
                      <a:endParaRPr lang="en-IN" dirty="0">
                        <a:solidFill>
                          <a:srgbClr val="000000"/>
                        </a:solidFill>
                        <a:effectLst/>
                      </a:endParaRPr>
                    </a:p>
                  </a:txBody>
                  <a:tcPr anchor="ctr"/>
                </a:tc>
                <a:tc>
                  <a:txBody>
                    <a:bodyPr/>
                    <a:lstStyle/>
                    <a:p>
                      <a:r>
                        <a:rPr lang="en-IN" dirty="0">
                          <a:solidFill>
                            <a:srgbClr val="000000"/>
                          </a:solidFill>
                          <a:effectLst/>
                        </a:rPr>
                        <a:t>Not null</a:t>
                      </a:r>
                    </a:p>
                  </a:txBody>
                  <a:tcPr anchor="ctr"/>
                </a:tc>
                <a:tc>
                  <a:txBody>
                    <a:bodyPr/>
                    <a:lstStyle/>
                    <a:p>
                      <a:r>
                        <a:rPr lang="en-IN" dirty="0">
                          <a:solidFill>
                            <a:srgbClr val="000000"/>
                          </a:solidFill>
                          <a:effectLst/>
                        </a:rPr>
                        <a:t>Totle products price </a:t>
                      </a:r>
                    </a:p>
                  </a:txBody>
                  <a:tcPr anchor="ctr"/>
                </a:tc>
                <a:extLst>
                  <a:ext uri="{0D108BD9-81ED-4DB2-BD59-A6C34878D82A}">
                    <a16:rowId xmlns:a16="http://schemas.microsoft.com/office/drawing/2014/main" val="1335535285"/>
                  </a:ext>
                </a:extLst>
              </a:tr>
              <a:tr h="513622">
                <a:tc>
                  <a:txBody>
                    <a:bodyPr/>
                    <a:lstStyle/>
                    <a:p>
                      <a:pPr algn="r"/>
                      <a:r>
                        <a:rPr lang="en-IN" dirty="0"/>
                        <a:t>4</a:t>
                      </a:r>
                    </a:p>
                  </a:txBody>
                  <a:tcPr>
                    <a:solidFill>
                      <a:schemeClr val="accent1"/>
                    </a:solidFill>
                  </a:tcPr>
                </a:tc>
                <a:tc>
                  <a:txBody>
                    <a:bodyPr/>
                    <a:lstStyle/>
                    <a:p>
                      <a:r>
                        <a:rPr lang="en-IN" sz="1800" b="1" i="0" kern="1200" dirty="0" err="1">
                          <a:solidFill>
                            <a:schemeClr val="dk1"/>
                          </a:solidFill>
                          <a:effectLst/>
                          <a:latin typeface="+mn-lt"/>
                          <a:ea typeface="+mn-ea"/>
                          <a:cs typeface="+mn-cs"/>
                        </a:rPr>
                        <a:t>added_on</a:t>
                      </a:r>
                      <a:endParaRPr lang="en-IN" dirty="0">
                        <a:solidFill>
                          <a:srgbClr val="000000"/>
                        </a:solidFill>
                        <a:effectLst/>
                      </a:endParaRPr>
                    </a:p>
                  </a:txBody>
                  <a:tcPr anchor="ctr"/>
                </a:tc>
                <a:tc>
                  <a:txBody>
                    <a:bodyPr/>
                    <a:lstStyle/>
                    <a:p>
                      <a:pPr rtl="0"/>
                      <a:r>
                        <a:rPr lang="en-IN" dirty="0">
                          <a:solidFill>
                            <a:srgbClr val="000000"/>
                          </a:solidFill>
                          <a:effectLst/>
                        </a:rPr>
                        <a:t>Datetime </a:t>
                      </a:r>
                    </a:p>
                  </a:txBody>
                  <a:tcPr anchor="ctr"/>
                </a:tc>
                <a:tc>
                  <a:txBody>
                    <a:bodyPr/>
                    <a:lstStyle/>
                    <a:p>
                      <a:r>
                        <a:rPr lang="en-IN" dirty="0">
                          <a:solidFill>
                            <a:srgbClr val="000000"/>
                          </a:solidFill>
                          <a:effectLst/>
                        </a:rPr>
                        <a:t>6</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solidFill>
                            <a:srgbClr val="000000"/>
                          </a:solidFill>
                          <a:effectLst/>
                        </a:rPr>
                        <a:t>Not null</a:t>
                      </a:r>
                    </a:p>
                  </a:txBody>
                  <a:tcPr anchor="ctr"/>
                </a:tc>
                <a:tc>
                  <a:txBody>
                    <a:bodyPr/>
                    <a:lstStyle/>
                    <a:p>
                      <a:r>
                        <a:rPr lang="en-IN" dirty="0">
                          <a:solidFill>
                            <a:srgbClr val="000000"/>
                          </a:solidFill>
                          <a:effectLst/>
                        </a:rPr>
                        <a:t>Product Added time</a:t>
                      </a:r>
                    </a:p>
                  </a:txBody>
                  <a:tcPr anchor="ctr"/>
                </a:tc>
                <a:extLst>
                  <a:ext uri="{0D108BD9-81ED-4DB2-BD59-A6C34878D82A}">
                    <a16:rowId xmlns:a16="http://schemas.microsoft.com/office/drawing/2014/main" val="2901666075"/>
                  </a:ext>
                </a:extLst>
              </a:tr>
              <a:tr h="513622">
                <a:tc>
                  <a:txBody>
                    <a:bodyPr/>
                    <a:lstStyle/>
                    <a:p>
                      <a:pPr algn="r"/>
                      <a:r>
                        <a:rPr lang="en-IN" dirty="0"/>
                        <a:t>5</a:t>
                      </a:r>
                    </a:p>
                  </a:txBody>
                  <a:tcPr>
                    <a:solidFill>
                      <a:schemeClr val="accent1"/>
                    </a:solidFill>
                  </a:tcPr>
                </a:tc>
                <a:tc>
                  <a:txBody>
                    <a:bodyPr/>
                    <a:lstStyle/>
                    <a:p>
                      <a:r>
                        <a:rPr lang="en-IN">
                          <a:solidFill>
                            <a:srgbClr val="000000"/>
                          </a:solidFill>
                          <a:effectLst/>
                        </a:rPr>
                        <a:t>updated</a:t>
                      </a:r>
                    </a:p>
                  </a:txBody>
                  <a:tcPr anchor="ctr"/>
                </a:tc>
                <a:tc>
                  <a:txBody>
                    <a:bodyPr/>
                    <a:lstStyle/>
                    <a:p>
                      <a:pPr rtl="0"/>
                      <a:r>
                        <a:rPr lang="en-IN" dirty="0">
                          <a:solidFill>
                            <a:srgbClr val="000000"/>
                          </a:solidFill>
                          <a:effectLst/>
                        </a:rPr>
                        <a:t>Datetime </a:t>
                      </a:r>
                    </a:p>
                  </a:txBody>
                  <a:tcPr anchor="ctr"/>
                </a:tc>
                <a:tc>
                  <a:txBody>
                    <a:bodyPr/>
                    <a:lstStyle/>
                    <a:p>
                      <a:r>
                        <a:rPr lang="en-IN" dirty="0">
                          <a:solidFill>
                            <a:srgbClr val="000000"/>
                          </a:solidFill>
                          <a:effectLst/>
                        </a:rPr>
                        <a:t>6</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solidFill>
                            <a:srgbClr val="000000"/>
                          </a:solidFill>
                          <a:effectLst/>
                        </a:rPr>
                        <a:t>Not null</a:t>
                      </a:r>
                    </a:p>
                  </a:txBody>
                  <a:tcPr anchor="ctr"/>
                </a:tc>
                <a:tc>
                  <a:txBody>
                    <a:bodyPr/>
                    <a:lstStyle/>
                    <a:p>
                      <a:r>
                        <a:rPr lang="en-IN" dirty="0">
                          <a:solidFill>
                            <a:srgbClr val="000000"/>
                          </a:solidFill>
                          <a:effectLst/>
                        </a:rPr>
                        <a:t>Cart updated time</a:t>
                      </a:r>
                    </a:p>
                  </a:txBody>
                  <a:tcPr anchor="ctr"/>
                </a:tc>
                <a:extLst>
                  <a:ext uri="{0D108BD9-81ED-4DB2-BD59-A6C34878D82A}">
                    <a16:rowId xmlns:a16="http://schemas.microsoft.com/office/drawing/2014/main" val="2279341836"/>
                  </a:ext>
                </a:extLst>
              </a:tr>
              <a:tr h="561564">
                <a:tc>
                  <a:txBody>
                    <a:bodyPr/>
                    <a:lstStyle/>
                    <a:p>
                      <a:pPr algn="r"/>
                      <a:r>
                        <a:rPr lang="en-IN" dirty="0"/>
                        <a:t>6</a:t>
                      </a:r>
                    </a:p>
                  </a:txBody>
                  <a:tcPr>
                    <a:solidFill>
                      <a:schemeClr val="accent1"/>
                    </a:solidFill>
                  </a:tcPr>
                </a:tc>
                <a:tc>
                  <a:txBody>
                    <a:bodyPr/>
                    <a:lstStyle/>
                    <a:p>
                      <a:pPr algn="l" fontAlgn="ctr"/>
                      <a:r>
                        <a:rPr lang="en-IN" b="1" dirty="0" err="1">
                          <a:solidFill>
                            <a:srgbClr val="000000"/>
                          </a:solidFill>
                          <a:effectLst/>
                        </a:rPr>
                        <a:t>owner_id</a:t>
                      </a:r>
                      <a:endParaRPr lang="en-IN" b="1" dirty="0">
                        <a:solidFill>
                          <a:srgbClr val="000000"/>
                        </a:solidFill>
                        <a:effectLst/>
                      </a:endParaRPr>
                    </a:p>
                  </a:txBody>
                  <a:tcPr anchor="ctr"/>
                </a:tc>
                <a:tc>
                  <a:txBody>
                    <a:bodyPr/>
                    <a:lstStyle/>
                    <a:p>
                      <a:pPr rtl="0"/>
                      <a:r>
                        <a:rPr lang="en-IN" dirty="0">
                          <a:solidFill>
                            <a:srgbClr val="000000"/>
                          </a:solidFill>
                          <a:effectLst/>
                        </a:rPr>
                        <a:t>Int </a:t>
                      </a:r>
                    </a:p>
                  </a:txBody>
                  <a:tcPr anchor="ctr"/>
                </a:tc>
                <a:tc>
                  <a:txBody>
                    <a:bodyPr/>
                    <a:lstStyle/>
                    <a:p>
                      <a:r>
                        <a:rPr lang="en-IN" dirty="0">
                          <a:solidFill>
                            <a:srgbClr val="000000"/>
                          </a:solidFill>
                          <a:effectLst/>
                        </a:rPr>
                        <a:t>11</a:t>
                      </a:r>
                    </a:p>
                  </a:txBody>
                  <a:tcPr anchor="ctr"/>
                </a:tc>
                <a:tc>
                  <a:txBody>
                    <a:bodyPr/>
                    <a:lstStyle/>
                    <a:p>
                      <a:r>
                        <a:rPr lang="en-IN" sz="1800" b="0" kern="1200" dirty="0">
                          <a:solidFill>
                            <a:schemeClr val="dk1"/>
                          </a:solidFill>
                          <a:effectLst/>
                          <a:latin typeface="+mn-lt"/>
                          <a:ea typeface="+mn-ea"/>
                          <a:cs typeface="+mn-cs"/>
                        </a:rPr>
                        <a:t>Foreign Key</a:t>
                      </a:r>
                    </a:p>
                  </a:txBody>
                  <a:tcPr anchor="ctr"/>
                </a:tc>
                <a:tc>
                  <a:txBody>
                    <a:bodyPr/>
                    <a:lstStyle/>
                    <a:p>
                      <a:r>
                        <a:rPr lang="en-IN" dirty="0">
                          <a:solidFill>
                            <a:srgbClr val="000000"/>
                          </a:solidFill>
                          <a:effectLst/>
                        </a:rPr>
                        <a:t>Which user cart </a:t>
                      </a:r>
                    </a:p>
                  </a:txBody>
                  <a:tcPr anchor="ctr"/>
                </a:tc>
                <a:extLst>
                  <a:ext uri="{0D108BD9-81ED-4DB2-BD59-A6C34878D82A}">
                    <a16:rowId xmlns:a16="http://schemas.microsoft.com/office/drawing/2014/main" val="676382116"/>
                  </a:ext>
                </a:extLst>
              </a:tr>
              <a:tr h="513622">
                <a:tc>
                  <a:txBody>
                    <a:bodyPr/>
                    <a:lstStyle/>
                    <a:p>
                      <a:pPr algn="r"/>
                      <a:r>
                        <a:rPr lang="en-IN" dirty="0"/>
                        <a:t>7</a:t>
                      </a:r>
                    </a:p>
                  </a:txBody>
                  <a:tcPr>
                    <a:solidFill>
                      <a:schemeClr val="accent1"/>
                    </a:solidFill>
                  </a:tcPr>
                </a:tc>
                <a:tc>
                  <a:txBody>
                    <a:bodyPr/>
                    <a:lstStyle/>
                    <a:p>
                      <a:r>
                        <a:rPr lang="en-IN" dirty="0" err="1">
                          <a:solidFill>
                            <a:srgbClr val="000000"/>
                          </a:solidFill>
                          <a:effectLst/>
                        </a:rPr>
                        <a:t>product_id</a:t>
                      </a:r>
                      <a:endParaRPr lang="en-IN" dirty="0">
                        <a:solidFill>
                          <a:srgbClr val="000000"/>
                        </a:solidFill>
                        <a:effectLst/>
                      </a:endParaRPr>
                    </a:p>
                  </a:txBody>
                  <a:tcPr anchor="ctr"/>
                </a:tc>
                <a:tc>
                  <a:txBody>
                    <a:bodyPr/>
                    <a:lstStyle/>
                    <a:p>
                      <a:pPr rtl="0"/>
                      <a:r>
                        <a:rPr lang="en-IN" dirty="0">
                          <a:solidFill>
                            <a:srgbClr val="000000"/>
                          </a:solidFill>
                          <a:effectLst/>
                        </a:rPr>
                        <a:t>Int </a:t>
                      </a:r>
                    </a:p>
                  </a:txBody>
                  <a:tcPr anchor="ctr"/>
                </a:tc>
                <a:tc>
                  <a:txBody>
                    <a:bodyPr/>
                    <a:lstStyle/>
                    <a:p>
                      <a:r>
                        <a:rPr lang="en-IN" dirty="0">
                          <a:solidFill>
                            <a:srgbClr val="000000"/>
                          </a:solidFill>
                          <a:effectLst/>
                        </a:rPr>
                        <a:t>11</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Foreign Key</a:t>
                      </a:r>
                    </a:p>
                  </a:txBody>
                  <a:tcPr/>
                </a:tc>
                <a:tc>
                  <a:txBody>
                    <a:bodyPr/>
                    <a:lstStyle/>
                    <a:p>
                      <a:r>
                        <a:rPr lang="en-IN" dirty="0"/>
                        <a:t>Product id</a:t>
                      </a:r>
                    </a:p>
                  </a:txBody>
                  <a:tcPr/>
                </a:tc>
                <a:extLst>
                  <a:ext uri="{0D108BD9-81ED-4DB2-BD59-A6C34878D82A}">
                    <a16:rowId xmlns:a16="http://schemas.microsoft.com/office/drawing/2014/main" val="2698056686"/>
                  </a:ext>
                </a:extLst>
              </a:tr>
            </a:tbl>
          </a:graphicData>
        </a:graphic>
      </p:graphicFrame>
      <p:sp>
        <p:nvSpPr>
          <p:cNvPr id="5" name="TextBox 4">
            <a:extLst>
              <a:ext uri="{FF2B5EF4-FFF2-40B4-BE49-F238E27FC236}">
                <a16:creationId xmlns:a16="http://schemas.microsoft.com/office/drawing/2014/main" id="{28B2F8AF-97D6-4D7F-A26F-A8A85D2F3D96}"/>
              </a:ext>
            </a:extLst>
          </p:cNvPr>
          <p:cNvSpPr txBox="1"/>
          <p:nvPr/>
        </p:nvSpPr>
        <p:spPr>
          <a:xfrm>
            <a:off x="783353" y="649357"/>
            <a:ext cx="8559430" cy="954107"/>
          </a:xfrm>
          <a:prstGeom prst="rect">
            <a:avLst/>
          </a:prstGeom>
          <a:noFill/>
        </p:spPr>
        <p:txBody>
          <a:bodyPr wrap="square" rtlCol="0">
            <a:spAutoFit/>
          </a:bodyPr>
          <a:lstStyle/>
          <a:p>
            <a:r>
              <a:rPr lang="en-US" sz="1400" dirty="0"/>
              <a:t>Table name: </a:t>
            </a:r>
            <a:r>
              <a:rPr lang="en-US" sz="1400" dirty="0" err="1"/>
              <a:t>UserCart</a:t>
            </a:r>
            <a:endParaRPr lang="en-US" sz="1400" dirty="0"/>
          </a:p>
          <a:p>
            <a:r>
              <a:rPr lang="en-US" sz="1400" dirty="0"/>
              <a:t>Description:  this is user as well as customer table .it’s a user </a:t>
            </a:r>
            <a:r>
              <a:rPr lang="en-US" sz="1400" dirty="0" err="1"/>
              <a:t>authontication</a:t>
            </a:r>
            <a:r>
              <a:rPr lang="en-US" sz="1400" dirty="0"/>
              <a:t> table</a:t>
            </a:r>
          </a:p>
          <a:p>
            <a:r>
              <a:rPr lang="en-US" sz="1400" dirty="0"/>
              <a:t>Primary key: id</a:t>
            </a:r>
          </a:p>
          <a:p>
            <a:r>
              <a:rPr lang="en-US" sz="1400" dirty="0"/>
              <a:t>Foreign key :</a:t>
            </a:r>
            <a:r>
              <a:rPr lang="en-US" sz="1400" dirty="0" err="1"/>
              <a:t>cart_id,product_id</a:t>
            </a:r>
            <a:endParaRPr lang="en-IN" sz="1400" dirty="0"/>
          </a:p>
        </p:txBody>
      </p:sp>
    </p:spTree>
    <p:extLst>
      <p:ext uri="{BB962C8B-B14F-4D97-AF65-F5344CB8AC3E}">
        <p14:creationId xmlns:p14="http://schemas.microsoft.com/office/powerpoint/2010/main" val="3499329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68E5-F40A-406F-9CE7-BBB080E9DD01}"/>
              </a:ext>
            </a:extLst>
          </p:cNvPr>
          <p:cNvSpPr>
            <a:spLocks noGrp="1"/>
          </p:cNvSpPr>
          <p:nvPr>
            <p:ph type="title"/>
          </p:nvPr>
        </p:nvSpPr>
        <p:spPr>
          <a:xfrm>
            <a:off x="2638657" y="92766"/>
            <a:ext cx="4848822" cy="556591"/>
          </a:xfrm>
        </p:spPr>
        <p:txBody>
          <a:bodyPr>
            <a:normAutofit fontScale="90000"/>
          </a:bodyPr>
          <a:lstStyle/>
          <a:p>
            <a:r>
              <a:rPr lang="en-IN" sz="4000" b="1" u="sng" dirty="0"/>
              <a:t>DATA DICTIONARY</a:t>
            </a:r>
          </a:p>
        </p:txBody>
      </p:sp>
      <p:graphicFrame>
        <p:nvGraphicFramePr>
          <p:cNvPr id="4" name="Table 4">
            <a:extLst>
              <a:ext uri="{FF2B5EF4-FFF2-40B4-BE49-F238E27FC236}">
                <a16:creationId xmlns:a16="http://schemas.microsoft.com/office/drawing/2014/main" id="{3C037D34-8183-42D1-BF80-BC310752F95E}"/>
              </a:ext>
            </a:extLst>
          </p:cNvPr>
          <p:cNvGraphicFramePr>
            <a:graphicFrameLocks noGrp="1"/>
          </p:cNvGraphicFramePr>
          <p:nvPr>
            <p:extLst>
              <p:ext uri="{D42A27DB-BD31-4B8C-83A1-F6EECF244321}">
                <p14:modId xmlns:p14="http://schemas.microsoft.com/office/powerpoint/2010/main" val="2954033920"/>
              </p:ext>
            </p:extLst>
          </p:nvPr>
        </p:nvGraphicFramePr>
        <p:xfrm>
          <a:off x="810929" y="1603464"/>
          <a:ext cx="9163067" cy="4218015"/>
        </p:xfrm>
        <a:graphic>
          <a:graphicData uri="http://schemas.openxmlformats.org/drawingml/2006/table">
            <a:tbl>
              <a:tblPr firstRow="1" bandRow="1">
                <a:tableStyleId>{5C22544A-7EE6-4342-B048-85BDC9FD1C3A}</a:tableStyleId>
              </a:tblPr>
              <a:tblGrid>
                <a:gridCol w="919397">
                  <a:extLst>
                    <a:ext uri="{9D8B030D-6E8A-4147-A177-3AD203B41FA5}">
                      <a16:colId xmlns:a16="http://schemas.microsoft.com/office/drawing/2014/main" val="540381746"/>
                    </a:ext>
                  </a:extLst>
                </a:gridCol>
                <a:gridCol w="1586039">
                  <a:extLst>
                    <a:ext uri="{9D8B030D-6E8A-4147-A177-3AD203B41FA5}">
                      <a16:colId xmlns:a16="http://schemas.microsoft.com/office/drawing/2014/main" val="1685149049"/>
                    </a:ext>
                  </a:extLst>
                </a:gridCol>
                <a:gridCol w="1446800">
                  <a:extLst>
                    <a:ext uri="{9D8B030D-6E8A-4147-A177-3AD203B41FA5}">
                      <a16:colId xmlns:a16="http://schemas.microsoft.com/office/drawing/2014/main" val="585440581"/>
                    </a:ext>
                  </a:extLst>
                </a:gridCol>
                <a:gridCol w="1446800">
                  <a:extLst>
                    <a:ext uri="{9D8B030D-6E8A-4147-A177-3AD203B41FA5}">
                      <a16:colId xmlns:a16="http://schemas.microsoft.com/office/drawing/2014/main" val="4153532721"/>
                    </a:ext>
                  </a:extLst>
                </a:gridCol>
                <a:gridCol w="1517376">
                  <a:extLst>
                    <a:ext uri="{9D8B030D-6E8A-4147-A177-3AD203B41FA5}">
                      <a16:colId xmlns:a16="http://schemas.microsoft.com/office/drawing/2014/main" val="1182111875"/>
                    </a:ext>
                  </a:extLst>
                </a:gridCol>
                <a:gridCol w="2246655">
                  <a:extLst>
                    <a:ext uri="{9D8B030D-6E8A-4147-A177-3AD203B41FA5}">
                      <a16:colId xmlns:a16="http://schemas.microsoft.com/office/drawing/2014/main" val="3204605790"/>
                    </a:ext>
                  </a:extLst>
                </a:gridCol>
              </a:tblGrid>
              <a:tr h="733746">
                <a:tc>
                  <a:txBody>
                    <a:bodyPr/>
                    <a:lstStyle/>
                    <a:p>
                      <a:pPr algn="ctr"/>
                      <a:r>
                        <a:rPr lang="en-IN" dirty="0"/>
                        <a:t>SR.NO</a:t>
                      </a:r>
                    </a:p>
                  </a:txBody>
                  <a:tcPr/>
                </a:tc>
                <a:tc>
                  <a:txBody>
                    <a:bodyPr/>
                    <a:lstStyle/>
                    <a:p>
                      <a:pPr algn="ctr"/>
                      <a:r>
                        <a:rPr lang="en-IN" dirty="0"/>
                        <a:t>Field Type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 Data Type</a:t>
                      </a:r>
                    </a:p>
                    <a:p>
                      <a:pPr algn="ctr"/>
                      <a:endParaRPr lang="en-IN" dirty="0"/>
                    </a:p>
                  </a:txBody>
                  <a:tcPr/>
                </a:tc>
                <a:tc>
                  <a:txBody>
                    <a:bodyPr/>
                    <a:lstStyle/>
                    <a:p>
                      <a:pPr algn="ctr"/>
                      <a:r>
                        <a:rPr lang="en-IN" dirty="0"/>
                        <a:t>Size </a:t>
                      </a:r>
                    </a:p>
                  </a:txBody>
                  <a:tcPr/>
                </a:tc>
                <a:tc>
                  <a:txBody>
                    <a:bodyPr/>
                    <a:lstStyle/>
                    <a:p>
                      <a:pPr algn="ctr"/>
                      <a:r>
                        <a:rPr lang="en-IN" dirty="0"/>
                        <a:t>Constraints</a:t>
                      </a:r>
                    </a:p>
                  </a:txBody>
                  <a:tcPr/>
                </a:tc>
                <a:tc>
                  <a:txBody>
                    <a:bodyPr/>
                    <a:lstStyle/>
                    <a:p>
                      <a:pPr algn="ctr"/>
                      <a:r>
                        <a:rPr lang="en-IN" dirty="0"/>
                        <a:t> Description</a:t>
                      </a:r>
                    </a:p>
                  </a:txBody>
                  <a:tcPr/>
                </a:tc>
                <a:extLst>
                  <a:ext uri="{0D108BD9-81ED-4DB2-BD59-A6C34878D82A}">
                    <a16:rowId xmlns:a16="http://schemas.microsoft.com/office/drawing/2014/main" val="2334267949"/>
                  </a:ext>
                </a:extLst>
              </a:tr>
              <a:tr h="513622">
                <a:tc>
                  <a:txBody>
                    <a:bodyPr/>
                    <a:lstStyle/>
                    <a:p>
                      <a:pPr algn="r"/>
                      <a:r>
                        <a:rPr lang="en-IN" dirty="0"/>
                        <a:t>1</a:t>
                      </a:r>
                    </a:p>
                  </a:txBody>
                  <a:tcPr>
                    <a:solidFill>
                      <a:schemeClr val="accent1"/>
                    </a:solidFill>
                  </a:tcPr>
                </a:tc>
                <a:tc>
                  <a:txBody>
                    <a:bodyPr/>
                    <a:lstStyle/>
                    <a:p>
                      <a:r>
                        <a:rPr lang="en-IN" dirty="0">
                          <a:solidFill>
                            <a:srgbClr val="000000"/>
                          </a:solidFill>
                          <a:effectLst/>
                        </a:rPr>
                        <a:t>id </a:t>
                      </a:r>
                    </a:p>
                  </a:txBody>
                  <a:tcPr anchor="ctr"/>
                </a:tc>
                <a:tc>
                  <a:txBody>
                    <a:bodyPr/>
                    <a:lstStyle/>
                    <a:p>
                      <a:pPr rtl="0"/>
                      <a:r>
                        <a:rPr lang="en-IN" dirty="0">
                          <a:solidFill>
                            <a:srgbClr val="000000"/>
                          </a:solidFill>
                          <a:effectLst/>
                        </a:rPr>
                        <a:t>Int </a:t>
                      </a:r>
                    </a:p>
                  </a:txBody>
                  <a:tcPr anchor="ctr"/>
                </a:tc>
                <a:tc>
                  <a:txBody>
                    <a:bodyPr/>
                    <a:lstStyle/>
                    <a:p>
                      <a:r>
                        <a:rPr lang="en-IN" dirty="0">
                          <a:solidFill>
                            <a:srgbClr val="000000"/>
                          </a:solidFill>
                          <a:effectLst/>
                        </a:rPr>
                        <a:t>11</a:t>
                      </a:r>
                    </a:p>
                  </a:txBody>
                  <a:tcPr anchor="ctr"/>
                </a:tc>
                <a:tc>
                  <a:txBody>
                    <a:bodyPr/>
                    <a:lstStyle/>
                    <a:p>
                      <a:r>
                        <a:rPr lang="en-IN" dirty="0">
                          <a:solidFill>
                            <a:srgbClr val="000000"/>
                          </a:solidFill>
                          <a:effectLst/>
                        </a:rPr>
                        <a:t>Primary key</a:t>
                      </a:r>
                    </a:p>
                  </a:txBody>
                  <a:tcPr anchor="ctr"/>
                </a:tc>
                <a:tc>
                  <a:txBody>
                    <a:bodyPr/>
                    <a:lstStyle/>
                    <a:p>
                      <a:r>
                        <a:rPr lang="en-IN" dirty="0" err="1"/>
                        <a:t>ProductsImages</a:t>
                      </a:r>
                      <a:r>
                        <a:rPr lang="en-IN" dirty="0"/>
                        <a:t> Id</a:t>
                      </a:r>
                    </a:p>
                  </a:txBody>
                  <a:tcPr/>
                </a:tc>
                <a:extLst>
                  <a:ext uri="{0D108BD9-81ED-4DB2-BD59-A6C34878D82A}">
                    <a16:rowId xmlns:a16="http://schemas.microsoft.com/office/drawing/2014/main" val="2671837891"/>
                  </a:ext>
                </a:extLst>
              </a:tr>
              <a:tr h="513622">
                <a:tc>
                  <a:txBody>
                    <a:bodyPr/>
                    <a:lstStyle/>
                    <a:p>
                      <a:pPr algn="r"/>
                      <a:r>
                        <a:rPr lang="en-IN" dirty="0"/>
                        <a:t>2</a:t>
                      </a:r>
                    </a:p>
                  </a:txBody>
                  <a:tcPr>
                    <a:solidFill>
                      <a:schemeClr val="accent1"/>
                    </a:solidFill>
                  </a:tcPr>
                </a:tc>
                <a:tc>
                  <a:txBody>
                    <a:bodyPr/>
                    <a:lstStyle/>
                    <a:p>
                      <a:r>
                        <a:rPr lang="en-IN" dirty="0">
                          <a:solidFill>
                            <a:srgbClr val="000000"/>
                          </a:solidFill>
                          <a:effectLst/>
                        </a:rPr>
                        <a:t>image</a:t>
                      </a:r>
                    </a:p>
                  </a:txBody>
                  <a:tcPr anchor="ctr"/>
                </a:tc>
                <a:tc>
                  <a:txBody>
                    <a:bodyPr/>
                    <a:lstStyle/>
                    <a:p>
                      <a:pPr rtl="0"/>
                      <a:r>
                        <a:rPr lang="en-IN" dirty="0">
                          <a:solidFill>
                            <a:srgbClr val="000000"/>
                          </a:solidFill>
                          <a:effectLst/>
                        </a:rPr>
                        <a:t>Varchar </a:t>
                      </a:r>
                    </a:p>
                  </a:txBody>
                  <a:tcPr anchor="ctr"/>
                </a:tc>
                <a:tc>
                  <a:txBody>
                    <a:bodyPr/>
                    <a:lstStyle/>
                    <a:p>
                      <a:r>
                        <a:rPr lang="en-IN" dirty="0">
                          <a:solidFill>
                            <a:srgbClr val="000000"/>
                          </a:solidFill>
                          <a:effectLst/>
                        </a:rPr>
                        <a:t>100</a:t>
                      </a:r>
                    </a:p>
                  </a:txBody>
                  <a:tcPr anchor="ctr"/>
                </a:tc>
                <a:tc>
                  <a:txBody>
                    <a:bodyPr/>
                    <a:lstStyle/>
                    <a:p>
                      <a:r>
                        <a:rPr lang="en-IN" dirty="0">
                          <a:solidFill>
                            <a:srgbClr val="000000"/>
                          </a:solidFill>
                          <a:effectLst/>
                        </a:rPr>
                        <a:t>Not null</a:t>
                      </a:r>
                    </a:p>
                  </a:txBody>
                  <a:tcPr anchor="ctr"/>
                </a:tc>
                <a:tc>
                  <a:txBody>
                    <a:bodyPr/>
                    <a:lstStyle/>
                    <a:p>
                      <a:r>
                        <a:rPr lang="en-IN" dirty="0">
                          <a:solidFill>
                            <a:srgbClr val="000000"/>
                          </a:solidFill>
                          <a:effectLst/>
                        </a:rPr>
                        <a:t>Product Images </a:t>
                      </a:r>
                      <a:r>
                        <a:rPr lang="en-IN" dirty="0" err="1">
                          <a:solidFill>
                            <a:srgbClr val="000000"/>
                          </a:solidFill>
                          <a:effectLst/>
                        </a:rPr>
                        <a:t>url</a:t>
                      </a:r>
                      <a:endParaRPr lang="en-IN" dirty="0">
                        <a:solidFill>
                          <a:srgbClr val="000000"/>
                        </a:solidFill>
                        <a:effectLst/>
                      </a:endParaRPr>
                    </a:p>
                  </a:txBody>
                  <a:tcPr anchor="ctr"/>
                </a:tc>
                <a:extLst>
                  <a:ext uri="{0D108BD9-81ED-4DB2-BD59-A6C34878D82A}">
                    <a16:rowId xmlns:a16="http://schemas.microsoft.com/office/drawing/2014/main" val="459767686"/>
                  </a:ext>
                </a:extLst>
              </a:tr>
              <a:tr h="612651">
                <a:tc>
                  <a:txBody>
                    <a:bodyPr/>
                    <a:lstStyle/>
                    <a:p>
                      <a:pPr algn="r"/>
                      <a:r>
                        <a:rPr lang="en-IN" dirty="0"/>
                        <a:t>3</a:t>
                      </a:r>
                    </a:p>
                  </a:txBody>
                  <a:tcPr>
                    <a:solidFill>
                      <a:schemeClr val="accent1"/>
                    </a:solidFill>
                  </a:tcPr>
                </a:tc>
                <a:tc>
                  <a:txBody>
                    <a:bodyPr/>
                    <a:lstStyle/>
                    <a:p>
                      <a:r>
                        <a:rPr lang="en-IN" dirty="0">
                          <a:solidFill>
                            <a:srgbClr val="000000"/>
                          </a:solidFill>
                          <a:effectLst/>
                        </a:rPr>
                        <a:t>featured</a:t>
                      </a:r>
                    </a:p>
                  </a:txBody>
                  <a:tcPr anchor="ctr"/>
                </a:tc>
                <a:tc>
                  <a:txBody>
                    <a:bodyPr/>
                    <a:lstStyle/>
                    <a:p>
                      <a:pPr rtl="0"/>
                      <a:r>
                        <a:rPr lang="en-IN" dirty="0" err="1">
                          <a:solidFill>
                            <a:srgbClr val="000000"/>
                          </a:solidFill>
                          <a:effectLst/>
                        </a:rPr>
                        <a:t>Tinyint</a:t>
                      </a:r>
                      <a:r>
                        <a:rPr lang="en-IN" dirty="0">
                          <a:solidFill>
                            <a:srgbClr val="000000"/>
                          </a:solidFill>
                          <a:effectLst/>
                        </a:rPr>
                        <a:t> </a:t>
                      </a:r>
                    </a:p>
                  </a:txBody>
                  <a:tcPr anchor="ctr"/>
                </a:tc>
                <a:tc>
                  <a:txBody>
                    <a:bodyPr/>
                    <a:lstStyle/>
                    <a:p>
                      <a:r>
                        <a:rPr lang="en-IN" dirty="0">
                          <a:solidFill>
                            <a:srgbClr val="000000"/>
                          </a:solidFill>
                          <a:effectLst/>
                        </a:rPr>
                        <a:t>1</a:t>
                      </a:r>
                    </a:p>
                  </a:txBody>
                  <a:tcPr anchor="ctr"/>
                </a:tc>
                <a:tc>
                  <a:txBody>
                    <a:bodyPr/>
                    <a:lstStyle/>
                    <a:p>
                      <a:r>
                        <a:rPr lang="en-IN" dirty="0">
                          <a:solidFill>
                            <a:srgbClr val="000000"/>
                          </a:solidFill>
                          <a:effectLst/>
                        </a:rPr>
                        <a:t>Not null</a:t>
                      </a:r>
                    </a:p>
                  </a:txBody>
                  <a:tcPr anchor="ctr"/>
                </a:tc>
                <a:tc>
                  <a:txBody>
                    <a:bodyPr/>
                    <a:lstStyle/>
                    <a:p>
                      <a:r>
                        <a:rPr lang="en-IN" dirty="0">
                          <a:solidFill>
                            <a:srgbClr val="000000"/>
                          </a:solidFill>
                          <a:effectLst/>
                        </a:rPr>
                        <a:t>Product </a:t>
                      </a:r>
                      <a:r>
                        <a:rPr lang="en-IN" dirty="0" err="1">
                          <a:solidFill>
                            <a:srgbClr val="000000"/>
                          </a:solidFill>
                          <a:effectLst/>
                        </a:rPr>
                        <a:t>fratured</a:t>
                      </a:r>
                      <a:endParaRPr lang="en-IN" dirty="0">
                        <a:solidFill>
                          <a:srgbClr val="000000"/>
                        </a:solidFill>
                        <a:effectLst/>
                      </a:endParaRPr>
                    </a:p>
                  </a:txBody>
                  <a:tcPr anchor="ctr"/>
                </a:tc>
                <a:extLst>
                  <a:ext uri="{0D108BD9-81ED-4DB2-BD59-A6C34878D82A}">
                    <a16:rowId xmlns:a16="http://schemas.microsoft.com/office/drawing/2014/main" val="1335535285"/>
                  </a:ext>
                </a:extLst>
              </a:tr>
              <a:tr h="513622">
                <a:tc>
                  <a:txBody>
                    <a:bodyPr/>
                    <a:lstStyle/>
                    <a:p>
                      <a:pPr algn="r"/>
                      <a:r>
                        <a:rPr lang="en-IN" dirty="0"/>
                        <a:t>4</a:t>
                      </a:r>
                    </a:p>
                  </a:txBody>
                  <a:tcPr>
                    <a:solidFill>
                      <a:schemeClr val="accent1"/>
                    </a:solidFill>
                  </a:tcPr>
                </a:tc>
                <a:tc>
                  <a:txBody>
                    <a:bodyPr/>
                    <a:lstStyle/>
                    <a:p>
                      <a:r>
                        <a:rPr lang="en-IN" dirty="0">
                          <a:solidFill>
                            <a:srgbClr val="000000"/>
                          </a:solidFill>
                          <a:effectLst/>
                        </a:rPr>
                        <a:t>active</a:t>
                      </a:r>
                    </a:p>
                  </a:txBody>
                  <a:tcPr anchor="ctr"/>
                </a:tc>
                <a:tc>
                  <a:txBody>
                    <a:bodyPr/>
                    <a:lstStyle/>
                    <a:p>
                      <a:pPr rtl="0"/>
                      <a:r>
                        <a:rPr lang="en-IN" dirty="0" err="1">
                          <a:solidFill>
                            <a:srgbClr val="000000"/>
                          </a:solidFill>
                          <a:effectLst/>
                        </a:rPr>
                        <a:t>Tinyint</a:t>
                      </a:r>
                      <a:r>
                        <a:rPr lang="en-IN" dirty="0">
                          <a:solidFill>
                            <a:srgbClr val="000000"/>
                          </a:solidFill>
                          <a:effectLst/>
                        </a:rPr>
                        <a:t> </a:t>
                      </a:r>
                    </a:p>
                  </a:txBody>
                  <a:tcPr anchor="ctr"/>
                </a:tc>
                <a:tc>
                  <a:txBody>
                    <a:bodyPr/>
                    <a:lstStyle/>
                    <a:p>
                      <a:r>
                        <a:rPr lang="en-IN" dirty="0">
                          <a:solidFill>
                            <a:srgbClr val="000000"/>
                          </a:solidFill>
                          <a:effectLst/>
                        </a:rPr>
                        <a:t>1</a:t>
                      </a:r>
                    </a:p>
                  </a:txBody>
                  <a:tcPr anchor="ctr"/>
                </a:tc>
                <a:tc>
                  <a:txBody>
                    <a:bodyPr/>
                    <a:lstStyle/>
                    <a:p>
                      <a:r>
                        <a:rPr lang="en-IN" dirty="0">
                          <a:solidFill>
                            <a:srgbClr val="000000"/>
                          </a:solidFill>
                          <a:effectLst/>
                        </a:rPr>
                        <a:t>Not null</a:t>
                      </a:r>
                    </a:p>
                  </a:txBody>
                  <a:tcPr anchor="ctr"/>
                </a:tc>
                <a:tc>
                  <a:txBody>
                    <a:bodyPr/>
                    <a:lstStyle/>
                    <a:p>
                      <a:r>
                        <a:rPr lang="en-IN" dirty="0">
                          <a:solidFill>
                            <a:srgbClr val="000000"/>
                          </a:solidFill>
                          <a:effectLst/>
                        </a:rPr>
                        <a:t>Check the Product is active </a:t>
                      </a:r>
                    </a:p>
                  </a:txBody>
                  <a:tcPr anchor="ctr"/>
                </a:tc>
                <a:extLst>
                  <a:ext uri="{0D108BD9-81ED-4DB2-BD59-A6C34878D82A}">
                    <a16:rowId xmlns:a16="http://schemas.microsoft.com/office/drawing/2014/main" val="2279341836"/>
                  </a:ext>
                </a:extLst>
              </a:tr>
              <a:tr h="690672">
                <a:tc>
                  <a:txBody>
                    <a:bodyPr/>
                    <a:lstStyle/>
                    <a:p>
                      <a:pPr algn="r"/>
                      <a:r>
                        <a:rPr lang="en-IN" dirty="0"/>
                        <a:t>5</a:t>
                      </a:r>
                    </a:p>
                  </a:txBody>
                  <a:tcPr>
                    <a:solidFill>
                      <a:schemeClr val="accent1"/>
                    </a:solidFill>
                  </a:tcPr>
                </a:tc>
                <a:tc>
                  <a:txBody>
                    <a:bodyPr/>
                    <a:lstStyle/>
                    <a:p>
                      <a:r>
                        <a:rPr lang="en-IN">
                          <a:solidFill>
                            <a:srgbClr val="000000"/>
                          </a:solidFill>
                          <a:effectLst/>
                        </a:rPr>
                        <a:t>timestamp</a:t>
                      </a:r>
                    </a:p>
                  </a:txBody>
                  <a:tcPr anchor="ctr"/>
                </a:tc>
                <a:tc>
                  <a:txBody>
                    <a:bodyPr/>
                    <a:lstStyle/>
                    <a:p>
                      <a:pPr rtl="0"/>
                      <a:r>
                        <a:rPr lang="en-IN" dirty="0">
                          <a:solidFill>
                            <a:srgbClr val="000000"/>
                          </a:solidFill>
                          <a:effectLst/>
                        </a:rPr>
                        <a:t>Datetime </a:t>
                      </a:r>
                    </a:p>
                  </a:txBody>
                  <a:tcPr anchor="ctr"/>
                </a:tc>
                <a:tc>
                  <a:txBody>
                    <a:bodyPr/>
                    <a:lstStyle/>
                    <a:p>
                      <a:r>
                        <a:rPr lang="en-IN" dirty="0">
                          <a:solidFill>
                            <a:srgbClr val="000000"/>
                          </a:solidFill>
                          <a:effectLst/>
                        </a:rPr>
                        <a:t>6</a:t>
                      </a:r>
                    </a:p>
                  </a:txBody>
                  <a:tcPr anchor="ctr"/>
                </a:tc>
                <a:tc>
                  <a:txBody>
                    <a:bodyPr/>
                    <a:lstStyle/>
                    <a:p>
                      <a:r>
                        <a:rPr lang="en-IN" dirty="0">
                          <a:solidFill>
                            <a:srgbClr val="000000"/>
                          </a:solidFill>
                          <a:effectLst/>
                        </a:rPr>
                        <a:t>Not null</a:t>
                      </a:r>
                    </a:p>
                  </a:txBody>
                  <a:tcPr anchor="ctr"/>
                </a:tc>
                <a:tc>
                  <a:txBody>
                    <a:bodyPr/>
                    <a:lstStyle/>
                    <a:p>
                      <a:r>
                        <a:rPr lang="en-IN" dirty="0">
                          <a:solidFill>
                            <a:srgbClr val="000000"/>
                          </a:solidFill>
                          <a:effectLst/>
                        </a:rPr>
                        <a:t>Product Added time</a:t>
                      </a:r>
                    </a:p>
                  </a:txBody>
                  <a:tcPr anchor="ctr"/>
                </a:tc>
                <a:extLst>
                  <a:ext uri="{0D108BD9-81ED-4DB2-BD59-A6C34878D82A}">
                    <a16:rowId xmlns:a16="http://schemas.microsoft.com/office/drawing/2014/main" val="676382116"/>
                  </a:ext>
                </a:extLst>
              </a:tr>
              <a:tr h="513622">
                <a:tc>
                  <a:txBody>
                    <a:bodyPr/>
                    <a:lstStyle/>
                    <a:p>
                      <a:pPr algn="r"/>
                      <a:r>
                        <a:rPr lang="en-IN" dirty="0"/>
                        <a:t>6</a:t>
                      </a:r>
                    </a:p>
                  </a:txBody>
                  <a:tcPr>
                    <a:solidFill>
                      <a:schemeClr val="accent1"/>
                    </a:solidFill>
                  </a:tcPr>
                </a:tc>
                <a:tc>
                  <a:txBody>
                    <a:bodyPr/>
                    <a:lstStyle/>
                    <a:p>
                      <a:r>
                        <a:rPr lang="en-IN">
                          <a:solidFill>
                            <a:srgbClr val="000000"/>
                          </a:solidFill>
                          <a:effectLst/>
                        </a:rPr>
                        <a:t>product_id</a:t>
                      </a:r>
                    </a:p>
                  </a:txBody>
                  <a:tcPr anchor="ctr"/>
                </a:tc>
                <a:tc>
                  <a:txBody>
                    <a:bodyPr/>
                    <a:lstStyle/>
                    <a:p>
                      <a:pPr rtl="0"/>
                      <a:r>
                        <a:rPr lang="en-IN" dirty="0">
                          <a:solidFill>
                            <a:srgbClr val="000000"/>
                          </a:solidFill>
                          <a:effectLst/>
                        </a:rPr>
                        <a:t>Int </a:t>
                      </a:r>
                    </a:p>
                  </a:txBody>
                  <a:tcPr anchor="ctr"/>
                </a:tc>
                <a:tc>
                  <a:txBody>
                    <a:bodyPr/>
                    <a:lstStyle/>
                    <a:p>
                      <a:r>
                        <a:rPr lang="en-IN" dirty="0">
                          <a:solidFill>
                            <a:srgbClr val="000000"/>
                          </a:solidFill>
                          <a:effectLst/>
                        </a:rPr>
                        <a:t>11</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Foreign Key</a:t>
                      </a:r>
                    </a:p>
                  </a:txBody>
                  <a:tcPr anchor="ctr"/>
                </a:tc>
                <a:tc>
                  <a:txBody>
                    <a:bodyPr/>
                    <a:lstStyle/>
                    <a:p>
                      <a:r>
                        <a:rPr lang="en-IN" dirty="0">
                          <a:solidFill>
                            <a:srgbClr val="000000"/>
                          </a:solidFill>
                          <a:effectLst/>
                        </a:rPr>
                        <a:t>Product id</a:t>
                      </a:r>
                    </a:p>
                  </a:txBody>
                  <a:tcPr anchor="ctr"/>
                </a:tc>
                <a:extLst>
                  <a:ext uri="{0D108BD9-81ED-4DB2-BD59-A6C34878D82A}">
                    <a16:rowId xmlns:a16="http://schemas.microsoft.com/office/drawing/2014/main" val="2698056686"/>
                  </a:ext>
                </a:extLst>
              </a:tr>
            </a:tbl>
          </a:graphicData>
        </a:graphic>
      </p:graphicFrame>
      <p:sp>
        <p:nvSpPr>
          <p:cNvPr id="5" name="TextBox 4">
            <a:extLst>
              <a:ext uri="{FF2B5EF4-FFF2-40B4-BE49-F238E27FC236}">
                <a16:creationId xmlns:a16="http://schemas.microsoft.com/office/drawing/2014/main" id="{28B2F8AF-97D6-4D7F-A26F-A8A85D2F3D96}"/>
              </a:ext>
            </a:extLst>
          </p:cNvPr>
          <p:cNvSpPr txBox="1"/>
          <p:nvPr/>
        </p:nvSpPr>
        <p:spPr>
          <a:xfrm>
            <a:off x="783353" y="649357"/>
            <a:ext cx="8559430" cy="954107"/>
          </a:xfrm>
          <a:prstGeom prst="rect">
            <a:avLst/>
          </a:prstGeom>
          <a:noFill/>
        </p:spPr>
        <p:txBody>
          <a:bodyPr wrap="square" rtlCol="0">
            <a:spAutoFit/>
          </a:bodyPr>
          <a:lstStyle/>
          <a:p>
            <a:r>
              <a:rPr lang="en-US" sz="1400" dirty="0"/>
              <a:t>Table name: </a:t>
            </a:r>
            <a:r>
              <a:rPr lang="en-US" sz="1400" dirty="0" err="1"/>
              <a:t>productsImages</a:t>
            </a:r>
            <a:endParaRPr lang="en-US" sz="1400" dirty="0"/>
          </a:p>
          <a:p>
            <a:r>
              <a:rPr lang="en-US" sz="1400" dirty="0"/>
              <a:t>Description:  this is product images table .it’s a use to store the products images</a:t>
            </a:r>
          </a:p>
          <a:p>
            <a:r>
              <a:rPr lang="en-US" sz="1400" dirty="0"/>
              <a:t>Primary key: id</a:t>
            </a:r>
          </a:p>
          <a:p>
            <a:r>
              <a:rPr lang="en-US" sz="1400" dirty="0"/>
              <a:t>Foreign key :</a:t>
            </a:r>
            <a:r>
              <a:rPr lang="en-US" sz="1400" dirty="0" err="1"/>
              <a:t>product_id</a:t>
            </a:r>
            <a:endParaRPr lang="en-IN" sz="1400" dirty="0"/>
          </a:p>
        </p:txBody>
      </p:sp>
    </p:spTree>
    <p:extLst>
      <p:ext uri="{BB962C8B-B14F-4D97-AF65-F5344CB8AC3E}">
        <p14:creationId xmlns:p14="http://schemas.microsoft.com/office/powerpoint/2010/main" val="441528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68E5-F40A-406F-9CE7-BBB080E9DD01}"/>
              </a:ext>
            </a:extLst>
          </p:cNvPr>
          <p:cNvSpPr>
            <a:spLocks noGrp="1"/>
          </p:cNvSpPr>
          <p:nvPr>
            <p:ph type="title"/>
          </p:nvPr>
        </p:nvSpPr>
        <p:spPr>
          <a:xfrm>
            <a:off x="2638657" y="92766"/>
            <a:ext cx="4848822" cy="556591"/>
          </a:xfrm>
        </p:spPr>
        <p:txBody>
          <a:bodyPr>
            <a:normAutofit fontScale="90000"/>
          </a:bodyPr>
          <a:lstStyle/>
          <a:p>
            <a:r>
              <a:rPr lang="en-IN" sz="4000" b="1" u="sng" dirty="0"/>
              <a:t>DATA DICTIONARY</a:t>
            </a:r>
          </a:p>
        </p:txBody>
      </p:sp>
      <p:graphicFrame>
        <p:nvGraphicFramePr>
          <p:cNvPr id="4" name="Table 4">
            <a:extLst>
              <a:ext uri="{FF2B5EF4-FFF2-40B4-BE49-F238E27FC236}">
                <a16:creationId xmlns:a16="http://schemas.microsoft.com/office/drawing/2014/main" id="{3C037D34-8183-42D1-BF80-BC310752F95E}"/>
              </a:ext>
            </a:extLst>
          </p:cNvPr>
          <p:cNvGraphicFramePr>
            <a:graphicFrameLocks noGrp="1"/>
          </p:cNvGraphicFramePr>
          <p:nvPr>
            <p:extLst>
              <p:ext uri="{D42A27DB-BD31-4B8C-83A1-F6EECF244321}">
                <p14:modId xmlns:p14="http://schemas.microsoft.com/office/powerpoint/2010/main" val="1529832626"/>
              </p:ext>
            </p:extLst>
          </p:nvPr>
        </p:nvGraphicFramePr>
        <p:xfrm>
          <a:off x="810929" y="1603464"/>
          <a:ext cx="9163067" cy="4091557"/>
        </p:xfrm>
        <a:graphic>
          <a:graphicData uri="http://schemas.openxmlformats.org/drawingml/2006/table">
            <a:tbl>
              <a:tblPr firstRow="1" bandRow="1">
                <a:tableStyleId>{5C22544A-7EE6-4342-B048-85BDC9FD1C3A}</a:tableStyleId>
              </a:tblPr>
              <a:tblGrid>
                <a:gridCol w="919397">
                  <a:extLst>
                    <a:ext uri="{9D8B030D-6E8A-4147-A177-3AD203B41FA5}">
                      <a16:colId xmlns:a16="http://schemas.microsoft.com/office/drawing/2014/main" val="540381746"/>
                    </a:ext>
                  </a:extLst>
                </a:gridCol>
                <a:gridCol w="1586039">
                  <a:extLst>
                    <a:ext uri="{9D8B030D-6E8A-4147-A177-3AD203B41FA5}">
                      <a16:colId xmlns:a16="http://schemas.microsoft.com/office/drawing/2014/main" val="1685149049"/>
                    </a:ext>
                  </a:extLst>
                </a:gridCol>
                <a:gridCol w="1446800">
                  <a:extLst>
                    <a:ext uri="{9D8B030D-6E8A-4147-A177-3AD203B41FA5}">
                      <a16:colId xmlns:a16="http://schemas.microsoft.com/office/drawing/2014/main" val="585440581"/>
                    </a:ext>
                  </a:extLst>
                </a:gridCol>
                <a:gridCol w="1446800">
                  <a:extLst>
                    <a:ext uri="{9D8B030D-6E8A-4147-A177-3AD203B41FA5}">
                      <a16:colId xmlns:a16="http://schemas.microsoft.com/office/drawing/2014/main" val="4153532721"/>
                    </a:ext>
                  </a:extLst>
                </a:gridCol>
                <a:gridCol w="1517376">
                  <a:extLst>
                    <a:ext uri="{9D8B030D-6E8A-4147-A177-3AD203B41FA5}">
                      <a16:colId xmlns:a16="http://schemas.microsoft.com/office/drawing/2014/main" val="1182111875"/>
                    </a:ext>
                  </a:extLst>
                </a:gridCol>
                <a:gridCol w="2246655">
                  <a:extLst>
                    <a:ext uri="{9D8B030D-6E8A-4147-A177-3AD203B41FA5}">
                      <a16:colId xmlns:a16="http://schemas.microsoft.com/office/drawing/2014/main" val="3204605790"/>
                    </a:ext>
                  </a:extLst>
                </a:gridCol>
              </a:tblGrid>
              <a:tr h="733746">
                <a:tc>
                  <a:txBody>
                    <a:bodyPr/>
                    <a:lstStyle/>
                    <a:p>
                      <a:pPr algn="ctr"/>
                      <a:r>
                        <a:rPr lang="en-IN" dirty="0"/>
                        <a:t>SR.NO</a:t>
                      </a:r>
                    </a:p>
                  </a:txBody>
                  <a:tcPr/>
                </a:tc>
                <a:tc>
                  <a:txBody>
                    <a:bodyPr/>
                    <a:lstStyle/>
                    <a:p>
                      <a:pPr algn="ctr"/>
                      <a:r>
                        <a:rPr lang="en-IN" dirty="0"/>
                        <a:t>Field Type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 Data Type</a:t>
                      </a:r>
                    </a:p>
                    <a:p>
                      <a:pPr algn="ctr"/>
                      <a:endParaRPr lang="en-IN" dirty="0"/>
                    </a:p>
                  </a:txBody>
                  <a:tcPr/>
                </a:tc>
                <a:tc>
                  <a:txBody>
                    <a:bodyPr/>
                    <a:lstStyle/>
                    <a:p>
                      <a:pPr algn="ctr"/>
                      <a:r>
                        <a:rPr lang="en-IN" dirty="0"/>
                        <a:t>Size </a:t>
                      </a:r>
                    </a:p>
                  </a:txBody>
                  <a:tcPr/>
                </a:tc>
                <a:tc>
                  <a:txBody>
                    <a:bodyPr/>
                    <a:lstStyle/>
                    <a:p>
                      <a:pPr algn="ctr"/>
                      <a:r>
                        <a:rPr lang="en-IN" dirty="0"/>
                        <a:t>Constraints</a:t>
                      </a:r>
                    </a:p>
                  </a:txBody>
                  <a:tcPr/>
                </a:tc>
                <a:tc>
                  <a:txBody>
                    <a:bodyPr/>
                    <a:lstStyle/>
                    <a:p>
                      <a:pPr algn="ctr"/>
                      <a:r>
                        <a:rPr lang="en-IN" dirty="0"/>
                        <a:t> Description</a:t>
                      </a:r>
                    </a:p>
                  </a:txBody>
                  <a:tcPr/>
                </a:tc>
                <a:extLst>
                  <a:ext uri="{0D108BD9-81ED-4DB2-BD59-A6C34878D82A}">
                    <a16:rowId xmlns:a16="http://schemas.microsoft.com/office/drawing/2014/main" val="2334267949"/>
                  </a:ext>
                </a:extLst>
              </a:tr>
              <a:tr h="513622">
                <a:tc>
                  <a:txBody>
                    <a:bodyPr/>
                    <a:lstStyle/>
                    <a:p>
                      <a:pPr algn="r"/>
                      <a:r>
                        <a:rPr lang="en-IN" dirty="0"/>
                        <a:t>1</a:t>
                      </a:r>
                    </a:p>
                  </a:txBody>
                  <a:tcPr>
                    <a:solidFill>
                      <a:schemeClr val="accent1"/>
                    </a:solidFill>
                  </a:tcPr>
                </a:tc>
                <a:tc>
                  <a:txBody>
                    <a:bodyPr/>
                    <a:lstStyle/>
                    <a:p>
                      <a:r>
                        <a:rPr lang="en-IN" dirty="0" err="1">
                          <a:solidFill>
                            <a:srgbClr val="000000"/>
                          </a:solidFill>
                          <a:effectLst/>
                        </a:rPr>
                        <a:t>cid</a:t>
                      </a:r>
                      <a:r>
                        <a:rPr lang="en-IN" dirty="0">
                          <a:solidFill>
                            <a:srgbClr val="000000"/>
                          </a:solidFill>
                          <a:effectLst/>
                        </a:rPr>
                        <a:t> </a:t>
                      </a:r>
                    </a:p>
                  </a:txBody>
                  <a:tcPr anchor="ctr"/>
                </a:tc>
                <a:tc>
                  <a:txBody>
                    <a:bodyPr/>
                    <a:lstStyle/>
                    <a:p>
                      <a:pPr rtl="0"/>
                      <a:r>
                        <a:rPr lang="en-IN" dirty="0">
                          <a:solidFill>
                            <a:srgbClr val="000000"/>
                          </a:solidFill>
                          <a:effectLst/>
                        </a:rPr>
                        <a:t>Int </a:t>
                      </a:r>
                    </a:p>
                  </a:txBody>
                  <a:tcPr anchor="ctr"/>
                </a:tc>
                <a:tc>
                  <a:txBody>
                    <a:bodyPr/>
                    <a:lstStyle/>
                    <a:p>
                      <a:r>
                        <a:rPr lang="en-IN" dirty="0">
                          <a:solidFill>
                            <a:srgbClr val="000000"/>
                          </a:solidFill>
                          <a:effectLst/>
                        </a:rPr>
                        <a:t>11</a:t>
                      </a:r>
                    </a:p>
                  </a:txBody>
                  <a:tcPr anchor="ctr"/>
                </a:tc>
                <a:tc>
                  <a:txBody>
                    <a:bodyPr/>
                    <a:lstStyle/>
                    <a:p>
                      <a:r>
                        <a:rPr lang="en-IN" dirty="0">
                          <a:solidFill>
                            <a:srgbClr val="000000"/>
                          </a:solidFill>
                          <a:effectLst/>
                        </a:rPr>
                        <a:t>Primary key</a:t>
                      </a:r>
                    </a:p>
                  </a:txBody>
                  <a:tcPr anchor="ctr"/>
                </a:tc>
                <a:tc>
                  <a:txBody>
                    <a:bodyPr/>
                    <a:lstStyle/>
                    <a:p>
                      <a:r>
                        <a:rPr lang="en-IN" dirty="0"/>
                        <a:t>Contact id</a:t>
                      </a:r>
                    </a:p>
                  </a:txBody>
                  <a:tcPr/>
                </a:tc>
                <a:extLst>
                  <a:ext uri="{0D108BD9-81ED-4DB2-BD59-A6C34878D82A}">
                    <a16:rowId xmlns:a16="http://schemas.microsoft.com/office/drawing/2014/main" val="2671837891"/>
                  </a:ext>
                </a:extLst>
              </a:tr>
              <a:tr h="513622">
                <a:tc>
                  <a:txBody>
                    <a:bodyPr/>
                    <a:lstStyle/>
                    <a:p>
                      <a:pPr algn="r"/>
                      <a:r>
                        <a:rPr lang="en-IN" dirty="0"/>
                        <a:t>2</a:t>
                      </a:r>
                    </a:p>
                  </a:txBody>
                  <a:tcPr>
                    <a:solidFill>
                      <a:schemeClr val="accent1"/>
                    </a:solidFill>
                  </a:tcPr>
                </a:tc>
                <a:tc>
                  <a:txBody>
                    <a:bodyPr/>
                    <a:lstStyle/>
                    <a:p>
                      <a:r>
                        <a:rPr lang="en-IN" dirty="0" err="1">
                          <a:solidFill>
                            <a:srgbClr val="000000"/>
                          </a:solidFill>
                          <a:effectLst/>
                        </a:rPr>
                        <a:t>fullname</a:t>
                      </a:r>
                      <a:endParaRPr lang="en-IN" dirty="0">
                        <a:solidFill>
                          <a:srgbClr val="000000"/>
                        </a:solidFill>
                        <a:effectLst/>
                      </a:endParaRPr>
                    </a:p>
                  </a:txBody>
                  <a:tcPr anchor="ctr"/>
                </a:tc>
                <a:tc>
                  <a:txBody>
                    <a:bodyPr/>
                    <a:lstStyle/>
                    <a:p>
                      <a:pPr rtl="0"/>
                      <a:r>
                        <a:rPr lang="en-IN" dirty="0">
                          <a:solidFill>
                            <a:srgbClr val="000000"/>
                          </a:solidFill>
                          <a:effectLst/>
                        </a:rPr>
                        <a:t>Varchar </a:t>
                      </a:r>
                    </a:p>
                  </a:txBody>
                  <a:tcPr anchor="ctr"/>
                </a:tc>
                <a:tc>
                  <a:txBody>
                    <a:bodyPr/>
                    <a:lstStyle/>
                    <a:p>
                      <a:r>
                        <a:rPr lang="en-IN" dirty="0">
                          <a:solidFill>
                            <a:srgbClr val="000000"/>
                          </a:solidFill>
                          <a:effectLst/>
                        </a:rPr>
                        <a:t>255</a:t>
                      </a:r>
                    </a:p>
                  </a:txBody>
                  <a:tcPr anchor="ctr"/>
                </a:tc>
                <a:tc>
                  <a:txBody>
                    <a:bodyPr/>
                    <a:lstStyle/>
                    <a:p>
                      <a:r>
                        <a:rPr lang="en-IN" dirty="0">
                          <a:solidFill>
                            <a:srgbClr val="000000"/>
                          </a:solidFill>
                          <a:effectLst/>
                        </a:rPr>
                        <a:t>Not null</a:t>
                      </a:r>
                    </a:p>
                  </a:txBody>
                  <a:tcPr anchor="ctr"/>
                </a:tc>
                <a:tc>
                  <a:txBody>
                    <a:bodyPr/>
                    <a:lstStyle/>
                    <a:p>
                      <a:r>
                        <a:rPr lang="en-IN" dirty="0">
                          <a:solidFill>
                            <a:srgbClr val="000000"/>
                          </a:solidFill>
                          <a:effectLst/>
                        </a:rPr>
                        <a:t>User full name</a:t>
                      </a:r>
                    </a:p>
                  </a:txBody>
                  <a:tcPr anchor="ctr"/>
                </a:tc>
                <a:extLst>
                  <a:ext uri="{0D108BD9-81ED-4DB2-BD59-A6C34878D82A}">
                    <a16:rowId xmlns:a16="http://schemas.microsoft.com/office/drawing/2014/main" val="459767686"/>
                  </a:ext>
                </a:extLst>
              </a:tr>
              <a:tr h="612651">
                <a:tc>
                  <a:txBody>
                    <a:bodyPr/>
                    <a:lstStyle/>
                    <a:p>
                      <a:pPr algn="r"/>
                      <a:r>
                        <a:rPr lang="en-IN" dirty="0"/>
                        <a:t>3</a:t>
                      </a:r>
                    </a:p>
                  </a:txBody>
                  <a:tcPr>
                    <a:solidFill>
                      <a:schemeClr val="accent1"/>
                    </a:solidFill>
                  </a:tcPr>
                </a:tc>
                <a:tc>
                  <a:txBody>
                    <a:bodyPr/>
                    <a:lstStyle/>
                    <a:p>
                      <a:r>
                        <a:rPr lang="en-IN" dirty="0">
                          <a:solidFill>
                            <a:srgbClr val="000000"/>
                          </a:solidFill>
                          <a:effectLst/>
                        </a:rPr>
                        <a:t>subject</a:t>
                      </a:r>
                    </a:p>
                  </a:txBody>
                  <a:tcPr anchor="ctr"/>
                </a:tc>
                <a:tc>
                  <a:txBody>
                    <a:bodyPr/>
                    <a:lstStyle/>
                    <a:p>
                      <a:pPr rtl="0"/>
                      <a:r>
                        <a:rPr lang="en-IN" dirty="0">
                          <a:solidFill>
                            <a:srgbClr val="000000"/>
                          </a:solidFill>
                          <a:effectLst/>
                        </a:rPr>
                        <a:t>Varchar </a:t>
                      </a:r>
                    </a:p>
                  </a:txBody>
                  <a:tcPr anchor="ctr"/>
                </a:tc>
                <a:tc>
                  <a:txBody>
                    <a:bodyPr/>
                    <a:lstStyle/>
                    <a:p>
                      <a:r>
                        <a:rPr lang="en-IN" dirty="0">
                          <a:solidFill>
                            <a:srgbClr val="000000"/>
                          </a:solidFill>
                          <a:effectLst/>
                        </a:rPr>
                        <a:t>50</a:t>
                      </a:r>
                    </a:p>
                  </a:txBody>
                  <a:tcPr anchor="ctr"/>
                </a:tc>
                <a:tc>
                  <a:txBody>
                    <a:bodyPr/>
                    <a:lstStyle/>
                    <a:p>
                      <a:r>
                        <a:rPr lang="en-IN" dirty="0">
                          <a:solidFill>
                            <a:srgbClr val="000000"/>
                          </a:solidFill>
                          <a:effectLst/>
                        </a:rPr>
                        <a:t>Not null</a:t>
                      </a:r>
                    </a:p>
                  </a:txBody>
                  <a:tcPr anchor="ctr"/>
                </a:tc>
                <a:tc>
                  <a:txBody>
                    <a:bodyPr/>
                    <a:lstStyle/>
                    <a:p>
                      <a:r>
                        <a:rPr lang="en-IN" dirty="0">
                          <a:solidFill>
                            <a:srgbClr val="000000"/>
                          </a:solidFill>
                          <a:effectLst/>
                        </a:rPr>
                        <a:t>Subject detail</a:t>
                      </a:r>
                    </a:p>
                  </a:txBody>
                  <a:tcPr anchor="ctr"/>
                </a:tc>
                <a:extLst>
                  <a:ext uri="{0D108BD9-81ED-4DB2-BD59-A6C34878D82A}">
                    <a16:rowId xmlns:a16="http://schemas.microsoft.com/office/drawing/2014/main" val="1335535285"/>
                  </a:ext>
                </a:extLst>
              </a:tr>
              <a:tr h="513622">
                <a:tc>
                  <a:txBody>
                    <a:bodyPr/>
                    <a:lstStyle/>
                    <a:p>
                      <a:pPr algn="r"/>
                      <a:r>
                        <a:rPr lang="en-IN" dirty="0"/>
                        <a:t>4</a:t>
                      </a:r>
                    </a:p>
                  </a:txBody>
                  <a:tcPr>
                    <a:solidFill>
                      <a:schemeClr val="accent1"/>
                    </a:solidFill>
                  </a:tcPr>
                </a:tc>
                <a:tc>
                  <a:txBody>
                    <a:bodyPr/>
                    <a:lstStyle/>
                    <a:p>
                      <a:r>
                        <a:rPr lang="en-IN" dirty="0" err="1">
                          <a:solidFill>
                            <a:srgbClr val="000000"/>
                          </a:solidFill>
                          <a:effectLst/>
                        </a:rPr>
                        <a:t>cemail</a:t>
                      </a:r>
                      <a:endParaRPr lang="en-IN" dirty="0">
                        <a:solidFill>
                          <a:srgbClr val="000000"/>
                        </a:solidFill>
                        <a:effectLst/>
                      </a:endParaRPr>
                    </a:p>
                  </a:txBody>
                  <a:tcPr anchor="ctr"/>
                </a:tc>
                <a:tc>
                  <a:txBody>
                    <a:bodyPr/>
                    <a:lstStyle/>
                    <a:p>
                      <a:pPr rtl="0"/>
                      <a:r>
                        <a:rPr lang="en-IN" dirty="0">
                          <a:solidFill>
                            <a:srgbClr val="000000"/>
                          </a:solidFill>
                          <a:effectLst/>
                        </a:rPr>
                        <a:t>Varchar </a:t>
                      </a:r>
                    </a:p>
                  </a:txBody>
                  <a:tcPr anchor="ctr"/>
                </a:tc>
                <a:tc>
                  <a:txBody>
                    <a:bodyPr/>
                    <a:lstStyle/>
                    <a:p>
                      <a:r>
                        <a:rPr lang="en-IN" dirty="0">
                          <a:solidFill>
                            <a:srgbClr val="000000"/>
                          </a:solidFill>
                          <a:effectLst/>
                        </a:rPr>
                        <a:t>10</a:t>
                      </a:r>
                    </a:p>
                  </a:txBody>
                  <a:tcPr anchor="ctr"/>
                </a:tc>
                <a:tc>
                  <a:txBody>
                    <a:bodyPr/>
                    <a:lstStyle/>
                    <a:p>
                      <a:r>
                        <a:rPr lang="en-IN" dirty="0">
                          <a:solidFill>
                            <a:srgbClr val="000000"/>
                          </a:solidFill>
                          <a:effectLst/>
                        </a:rPr>
                        <a:t>Not null</a:t>
                      </a:r>
                    </a:p>
                  </a:txBody>
                  <a:tcPr anchor="ctr"/>
                </a:tc>
                <a:tc>
                  <a:txBody>
                    <a:bodyPr/>
                    <a:lstStyle/>
                    <a:p>
                      <a:r>
                        <a:rPr lang="en-IN" dirty="0">
                          <a:solidFill>
                            <a:srgbClr val="000000"/>
                          </a:solidFill>
                          <a:effectLst/>
                        </a:rPr>
                        <a:t>User email</a:t>
                      </a:r>
                    </a:p>
                  </a:txBody>
                  <a:tcPr anchor="ctr"/>
                </a:tc>
                <a:extLst>
                  <a:ext uri="{0D108BD9-81ED-4DB2-BD59-A6C34878D82A}">
                    <a16:rowId xmlns:a16="http://schemas.microsoft.com/office/drawing/2014/main" val="2901666075"/>
                  </a:ext>
                </a:extLst>
              </a:tr>
              <a:tr h="513622">
                <a:tc>
                  <a:txBody>
                    <a:bodyPr/>
                    <a:lstStyle/>
                    <a:p>
                      <a:pPr algn="r"/>
                      <a:r>
                        <a:rPr lang="en-IN" dirty="0"/>
                        <a:t>5</a:t>
                      </a:r>
                    </a:p>
                  </a:txBody>
                  <a:tcPr>
                    <a:solidFill>
                      <a:schemeClr val="accent1"/>
                    </a:solidFill>
                  </a:tcPr>
                </a:tc>
                <a:tc>
                  <a:txBody>
                    <a:bodyPr/>
                    <a:lstStyle/>
                    <a:p>
                      <a:r>
                        <a:rPr lang="en-IN" dirty="0" err="1">
                          <a:solidFill>
                            <a:srgbClr val="000000"/>
                          </a:solidFill>
                          <a:effectLst/>
                        </a:rPr>
                        <a:t>msg</a:t>
                      </a:r>
                      <a:endParaRPr lang="en-IN" dirty="0">
                        <a:solidFill>
                          <a:srgbClr val="000000"/>
                        </a:solidFill>
                        <a:effectLst/>
                      </a:endParaRPr>
                    </a:p>
                  </a:txBody>
                  <a:tcPr anchor="ctr"/>
                </a:tc>
                <a:tc>
                  <a:txBody>
                    <a:bodyPr/>
                    <a:lstStyle/>
                    <a:p>
                      <a:pPr rtl="0"/>
                      <a:r>
                        <a:rPr lang="en-IN" dirty="0" err="1">
                          <a:solidFill>
                            <a:srgbClr val="000000"/>
                          </a:solidFill>
                          <a:effectLst/>
                        </a:rPr>
                        <a:t>Longtext</a:t>
                      </a:r>
                      <a:r>
                        <a:rPr lang="en-IN" dirty="0">
                          <a:solidFill>
                            <a:srgbClr val="000000"/>
                          </a:solidFill>
                          <a:effectLst/>
                        </a:rPr>
                        <a:t> </a:t>
                      </a:r>
                    </a:p>
                  </a:txBody>
                  <a:tcPr anchor="ctr"/>
                </a:tc>
                <a:tc>
                  <a:txBody>
                    <a:bodyPr/>
                    <a:lstStyle/>
                    <a:p>
                      <a:r>
                        <a:rPr lang="en-IN" dirty="0">
                          <a:solidFill>
                            <a:srgbClr val="000000"/>
                          </a:solidFill>
                          <a:effectLst/>
                        </a:rPr>
                        <a:t>-</a:t>
                      </a:r>
                    </a:p>
                  </a:txBody>
                  <a:tcPr anchor="ctr"/>
                </a:tc>
                <a:tc>
                  <a:txBody>
                    <a:bodyPr/>
                    <a:lstStyle/>
                    <a:p>
                      <a:r>
                        <a:rPr kumimoji="0" lang="en-IN" sz="1800" b="0" i="0" u="none" strike="noStrike" kern="1200" cap="none" spc="0" normalizeH="0" baseline="0" noProof="0">
                          <a:ln>
                            <a:noFill/>
                          </a:ln>
                          <a:solidFill>
                            <a:srgbClr val="000000"/>
                          </a:solidFill>
                          <a:effectLst/>
                          <a:uLnTx/>
                          <a:uFillTx/>
                          <a:latin typeface="Trebuchet MS" panose="020B0603020202020204"/>
                          <a:ea typeface="+mn-ea"/>
                          <a:cs typeface="+mn-cs"/>
                        </a:rPr>
                        <a:t>Not null</a:t>
                      </a:r>
                      <a:endParaRPr lang="en-IN" dirty="0">
                        <a:solidFill>
                          <a:srgbClr val="000000"/>
                        </a:solidFill>
                        <a:effectLst/>
                      </a:endParaRPr>
                    </a:p>
                  </a:txBody>
                  <a:tcPr anchor="ctr"/>
                </a:tc>
                <a:tc>
                  <a:txBody>
                    <a:bodyPr/>
                    <a:lstStyle/>
                    <a:p>
                      <a:r>
                        <a:rPr lang="en-IN" dirty="0">
                          <a:solidFill>
                            <a:srgbClr val="000000"/>
                          </a:solidFill>
                          <a:effectLst/>
                        </a:rPr>
                        <a:t>Message </a:t>
                      </a:r>
                    </a:p>
                  </a:txBody>
                  <a:tcPr anchor="ctr"/>
                </a:tc>
                <a:extLst>
                  <a:ext uri="{0D108BD9-81ED-4DB2-BD59-A6C34878D82A}">
                    <a16:rowId xmlns:a16="http://schemas.microsoft.com/office/drawing/2014/main" val="2279341836"/>
                  </a:ext>
                </a:extLst>
              </a:tr>
              <a:tr h="690672">
                <a:tc>
                  <a:txBody>
                    <a:bodyPr/>
                    <a:lstStyle/>
                    <a:p>
                      <a:pPr algn="r"/>
                      <a:r>
                        <a:rPr lang="en-IN" dirty="0"/>
                        <a:t>6</a:t>
                      </a:r>
                    </a:p>
                  </a:txBody>
                  <a:tcPr>
                    <a:solidFill>
                      <a:schemeClr val="accent1"/>
                    </a:solidFill>
                  </a:tcPr>
                </a:tc>
                <a:tc>
                  <a:txBody>
                    <a:bodyPr/>
                    <a:lstStyle/>
                    <a:p>
                      <a:r>
                        <a:rPr lang="en-IN">
                          <a:solidFill>
                            <a:srgbClr val="000000"/>
                          </a:solidFill>
                          <a:effectLst/>
                        </a:rPr>
                        <a:t>timestamp</a:t>
                      </a:r>
                    </a:p>
                  </a:txBody>
                  <a:tcPr anchor="ctr"/>
                </a:tc>
                <a:tc>
                  <a:txBody>
                    <a:bodyPr/>
                    <a:lstStyle/>
                    <a:p>
                      <a:pPr rtl="0"/>
                      <a:r>
                        <a:rPr lang="en-IN" dirty="0">
                          <a:solidFill>
                            <a:srgbClr val="000000"/>
                          </a:solidFill>
                          <a:effectLst/>
                        </a:rPr>
                        <a:t>Datetime </a:t>
                      </a:r>
                    </a:p>
                  </a:txBody>
                  <a:tcPr anchor="ctr"/>
                </a:tc>
                <a:tc>
                  <a:txBody>
                    <a:bodyPr/>
                    <a:lstStyle/>
                    <a:p>
                      <a:r>
                        <a:rPr lang="en-IN" dirty="0">
                          <a:solidFill>
                            <a:srgbClr val="000000"/>
                          </a:solidFill>
                          <a:effectLst/>
                        </a:rPr>
                        <a:t>6</a:t>
                      </a:r>
                    </a:p>
                  </a:txBody>
                  <a:tcPr anchor="ctr"/>
                </a:tc>
                <a:tc>
                  <a:txBody>
                    <a:bodyPr/>
                    <a:lstStyle/>
                    <a:p>
                      <a:r>
                        <a:rPr kumimoji="0" lang="en-IN" sz="1800" b="0" i="0" u="none" strike="noStrike" kern="1200" cap="none" spc="0" normalizeH="0" baseline="0" noProof="0" dirty="0">
                          <a:ln>
                            <a:noFill/>
                          </a:ln>
                          <a:solidFill>
                            <a:srgbClr val="000000"/>
                          </a:solidFill>
                          <a:effectLst/>
                          <a:uLnTx/>
                          <a:uFillTx/>
                          <a:latin typeface="Trebuchet MS" panose="020B0603020202020204"/>
                          <a:ea typeface="+mn-ea"/>
                          <a:cs typeface="+mn-cs"/>
                        </a:rPr>
                        <a:t>Not null</a:t>
                      </a:r>
                      <a:endParaRPr lang="en-IN" dirty="0">
                        <a:solidFill>
                          <a:srgbClr val="000000"/>
                        </a:solidFill>
                        <a:effectLst/>
                      </a:endParaRPr>
                    </a:p>
                  </a:txBody>
                  <a:tcPr anchor="ctr"/>
                </a:tc>
                <a:tc>
                  <a:txBody>
                    <a:bodyPr/>
                    <a:lstStyle/>
                    <a:p>
                      <a:r>
                        <a:rPr lang="en-IN" dirty="0">
                          <a:solidFill>
                            <a:srgbClr val="000000"/>
                          </a:solidFill>
                          <a:effectLst/>
                        </a:rPr>
                        <a:t>Added time</a:t>
                      </a:r>
                    </a:p>
                  </a:txBody>
                  <a:tcPr anchor="ctr"/>
                </a:tc>
                <a:extLst>
                  <a:ext uri="{0D108BD9-81ED-4DB2-BD59-A6C34878D82A}">
                    <a16:rowId xmlns:a16="http://schemas.microsoft.com/office/drawing/2014/main" val="676382116"/>
                  </a:ext>
                </a:extLst>
              </a:tr>
            </a:tbl>
          </a:graphicData>
        </a:graphic>
      </p:graphicFrame>
      <p:sp>
        <p:nvSpPr>
          <p:cNvPr id="5" name="TextBox 4">
            <a:extLst>
              <a:ext uri="{FF2B5EF4-FFF2-40B4-BE49-F238E27FC236}">
                <a16:creationId xmlns:a16="http://schemas.microsoft.com/office/drawing/2014/main" id="{28B2F8AF-97D6-4D7F-A26F-A8A85D2F3D96}"/>
              </a:ext>
            </a:extLst>
          </p:cNvPr>
          <p:cNvSpPr txBox="1"/>
          <p:nvPr/>
        </p:nvSpPr>
        <p:spPr>
          <a:xfrm>
            <a:off x="783353" y="649357"/>
            <a:ext cx="8559430" cy="954107"/>
          </a:xfrm>
          <a:prstGeom prst="rect">
            <a:avLst/>
          </a:prstGeom>
          <a:noFill/>
        </p:spPr>
        <p:txBody>
          <a:bodyPr wrap="square" rtlCol="0">
            <a:spAutoFit/>
          </a:bodyPr>
          <a:lstStyle/>
          <a:p>
            <a:r>
              <a:rPr lang="en-US" sz="1400" dirty="0"/>
              <a:t>Table name: contact </a:t>
            </a:r>
          </a:p>
          <a:p>
            <a:r>
              <a:rPr lang="en-US" sz="1400" dirty="0"/>
              <a:t>Description:  this is contact us table .it’s a use to store the contact us details</a:t>
            </a:r>
          </a:p>
          <a:p>
            <a:r>
              <a:rPr lang="en-US" sz="1400" dirty="0"/>
              <a:t>Primary key: </a:t>
            </a:r>
            <a:r>
              <a:rPr lang="en-US" sz="1400" dirty="0" err="1"/>
              <a:t>cid</a:t>
            </a:r>
            <a:endParaRPr lang="en-US" sz="1400" dirty="0"/>
          </a:p>
          <a:p>
            <a:r>
              <a:rPr lang="en-US" sz="1400" dirty="0"/>
              <a:t>Foreign key :</a:t>
            </a:r>
            <a:endParaRPr lang="en-IN" sz="1400" dirty="0"/>
          </a:p>
        </p:txBody>
      </p:sp>
    </p:spTree>
    <p:extLst>
      <p:ext uri="{BB962C8B-B14F-4D97-AF65-F5344CB8AC3E}">
        <p14:creationId xmlns:p14="http://schemas.microsoft.com/office/powerpoint/2010/main" val="1803219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68E5-F40A-406F-9CE7-BBB080E9DD01}"/>
              </a:ext>
            </a:extLst>
          </p:cNvPr>
          <p:cNvSpPr>
            <a:spLocks noGrp="1"/>
          </p:cNvSpPr>
          <p:nvPr>
            <p:ph type="title"/>
          </p:nvPr>
        </p:nvSpPr>
        <p:spPr>
          <a:xfrm>
            <a:off x="2638657" y="92766"/>
            <a:ext cx="4848822" cy="556591"/>
          </a:xfrm>
        </p:spPr>
        <p:txBody>
          <a:bodyPr>
            <a:normAutofit fontScale="90000"/>
          </a:bodyPr>
          <a:lstStyle/>
          <a:p>
            <a:r>
              <a:rPr lang="en-IN" sz="4000" b="1" u="sng" dirty="0"/>
              <a:t>DATA DICTIONARY</a:t>
            </a:r>
          </a:p>
        </p:txBody>
      </p:sp>
      <p:graphicFrame>
        <p:nvGraphicFramePr>
          <p:cNvPr id="4" name="Table 4">
            <a:extLst>
              <a:ext uri="{FF2B5EF4-FFF2-40B4-BE49-F238E27FC236}">
                <a16:creationId xmlns:a16="http://schemas.microsoft.com/office/drawing/2014/main" id="{3C037D34-8183-42D1-BF80-BC310752F95E}"/>
              </a:ext>
            </a:extLst>
          </p:cNvPr>
          <p:cNvGraphicFramePr>
            <a:graphicFrameLocks noGrp="1"/>
          </p:cNvGraphicFramePr>
          <p:nvPr>
            <p:extLst>
              <p:ext uri="{D42A27DB-BD31-4B8C-83A1-F6EECF244321}">
                <p14:modId xmlns:p14="http://schemas.microsoft.com/office/powerpoint/2010/main" val="1288408636"/>
              </p:ext>
            </p:extLst>
          </p:nvPr>
        </p:nvGraphicFramePr>
        <p:xfrm>
          <a:off x="565687" y="1820515"/>
          <a:ext cx="9664991" cy="4944716"/>
        </p:xfrm>
        <a:graphic>
          <a:graphicData uri="http://schemas.openxmlformats.org/drawingml/2006/table">
            <a:tbl>
              <a:tblPr firstRow="1" bandRow="1">
                <a:tableStyleId>{5C22544A-7EE6-4342-B048-85BDC9FD1C3A}</a:tableStyleId>
              </a:tblPr>
              <a:tblGrid>
                <a:gridCol w="1084651">
                  <a:extLst>
                    <a:ext uri="{9D8B030D-6E8A-4147-A177-3AD203B41FA5}">
                      <a16:colId xmlns:a16="http://schemas.microsoft.com/office/drawing/2014/main" val="540381746"/>
                    </a:ext>
                  </a:extLst>
                </a:gridCol>
                <a:gridCol w="1674302">
                  <a:extLst>
                    <a:ext uri="{9D8B030D-6E8A-4147-A177-3AD203B41FA5}">
                      <a16:colId xmlns:a16="http://schemas.microsoft.com/office/drawing/2014/main" val="1685149049"/>
                    </a:ext>
                  </a:extLst>
                </a:gridCol>
                <a:gridCol w="1563038">
                  <a:extLst>
                    <a:ext uri="{9D8B030D-6E8A-4147-A177-3AD203B41FA5}">
                      <a16:colId xmlns:a16="http://schemas.microsoft.com/office/drawing/2014/main" val="670987899"/>
                    </a:ext>
                  </a:extLst>
                </a:gridCol>
                <a:gridCol w="1209730">
                  <a:extLst>
                    <a:ext uri="{9D8B030D-6E8A-4147-A177-3AD203B41FA5}">
                      <a16:colId xmlns:a16="http://schemas.microsoft.com/office/drawing/2014/main" val="1931311018"/>
                    </a:ext>
                  </a:extLst>
                </a:gridCol>
                <a:gridCol w="1310557">
                  <a:extLst>
                    <a:ext uri="{9D8B030D-6E8A-4147-A177-3AD203B41FA5}">
                      <a16:colId xmlns:a16="http://schemas.microsoft.com/office/drawing/2014/main" val="1182111875"/>
                    </a:ext>
                  </a:extLst>
                </a:gridCol>
                <a:gridCol w="2822713">
                  <a:extLst>
                    <a:ext uri="{9D8B030D-6E8A-4147-A177-3AD203B41FA5}">
                      <a16:colId xmlns:a16="http://schemas.microsoft.com/office/drawing/2014/main" val="3204605790"/>
                    </a:ext>
                  </a:extLst>
                </a:gridCol>
              </a:tblGrid>
              <a:tr h="721400">
                <a:tc>
                  <a:txBody>
                    <a:bodyPr/>
                    <a:lstStyle/>
                    <a:p>
                      <a:pPr algn="ctr"/>
                      <a:r>
                        <a:rPr lang="en-IN" dirty="0"/>
                        <a:t>SR.NO</a:t>
                      </a:r>
                    </a:p>
                  </a:txBody>
                  <a:tcPr/>
                </a:tc>
                <a:tc>
                  <a:txBody>
                    <a:bodyPr/>
                    <a:lstStyle/>
                    <a:p>
                      <a:pPr algn="ctr"/>
                      <a:r>
                        <a:rPr lang="en-IN" dirty="0"/>
                        <a:t>Field Type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 Data Type</a:t>
                      </a:r>
                    </a:p>
                    <a:p>
                      <a:pPr algn="ctr"/>
                      <a:endParaRPr lang="en-IN" dirty="0"/>
                    </a:p>
                  </a:txBody>
                  <a:tcPr/>
                </a:tc>
                <a:tc>
                  <a:txBody>
                    <a:bodyPr/>
                    <a:lstStyle/>
                    <a:p>
                      <a:pPr algn="ctr"/>
                      <a:r>
                        <a:rPr lang="en-IN" dirty="0"/>
                        <a:t>Size</a:t>
                      </a:r>
                    </a:p>
                  </a:txBody>
                  <a:tcPr/>
                </a:tc>
                <a:tc>
                  <a:txBody>
                    <a:bodyPr/>
                    <a:lstStyle/>
                    <a:p>
                      <a:pPr algn="ctr"/>
                      <a:r>
                        <a:rPr lang="en-IN" dirty="0"/>
                        <a:t>Constraints</a:t>
                      </a:r>
                    </a:p>
                  </a:txBody>
                  <a:tcPr/>
                </a:tc>
                <a:tc>
                  <a:txBody>
                    <a:bodyPr/>
                    <a:lstStyle/>
                    <a:p>
                      <a:pPr algn="ctr"/>
                      <a:r>
                        <a:rPr lang="en-IN" dirty="0"/>
                        <a:t> Description</a:t>
                      </a:r>
                    </a:p>
                  </a:txBody>
                  <a:tcPr/>
                </a:tc>
                <a:extLst>
                  <a:ext uri="{0D108BD9-81ED-4DB2-BD59-A6C34878D82A}">
                    <a16:rowId xmlns:a16="http://schemas.microsoft.com/office/drawing/2014/main" val="2334267949"/>
                  </a:ext>
                </a:extLst>
              </a:tr>
              <a:tr h="490444">
                <a:tc>
                  <a:txBody>
                    <a:bodyPr/>
                    <a:lstStyle/>
                    <a:p>
                      <a:pPr algn="r"/>
                      <a:r>
                        <a:rPr lang="en-IN" sz="1400" dirty="0"/>
                        <a:t>1</a:t>
                      </a:r>
                    </a:p>
                  </a:txBody>
                  <a:tcPr>
                    <a:solidFill>
                      <a:schemeClr val="accent1"/>
                    </a:solidFill>
                  </a:tcPr>
                </a:tc>
                <a:tc>
                  <a:txBody>
                    <a:bodyPr/>
                    <a:lstStyle/>
                    <a:p>
                      <a:r>
                        <a:rPr lang="en-IN" sz="1400" dirty="0" err="1">
                          <a:solidFill>
                            <a:srgbClr val="000000"/>
                          </a:solidFill>
                          <a:effectLst/>
                        </a:rPr>
                        <a:t>Order_id</a:t>
                      </a:r>
                      <a:endParaRPr lang="en-IN" sz="1400" dirty="0">
                        <a:solidFill>
                          <a:srgbClr val="000000"/>
                        </a:solidFill>
                        <a:effectLst/>
                      </a:endParaRPr>
                    </a:p>
                  </a:txBody>
                  <a:tcPr anchor="ctr"/>
                </a:tc>
                <a:tc>
                  <a:txBody>
                    <a:bodyPr/>
                    <a:lstStyle/>
                    <a:p>
                      <a:pPr rtl="0"/>
                      <a:r>
                        <a:rPr lang="en-IN" sz="1400" dirty="0">
                          <a:solidFill>
                            <a:srgbClr val="000000"/>
                          </a:solidFill>
                          <a:effectLst/>
                        </a:rPr>
                        <a:t>Int </a:t>
                      </a:r>
                    </a:p>
                  </a:txBody>
                  <a:tcPr anchor="ctr"/>
                </a:tc>
                <a:tc>
                  <a:txBody>
                    <a:bodyPr/>
                    <a:lstStyle/>
                    <a:p>
                      <a:r>
                        <a:rPr lang="en-IN" sz="1400" dirty="0">
                          <a:solidFill>
                            <a:srgbClr val="000000"/>
                          </a:solidFill>
                          <a:effectLst/>
                        </a:rPr>
                        <a:t>11</a:t>
                      </a:r>
                    </a:p>
                  </a:txBody>
                  <a:tcPr anchor="ctr"/>
                </a:tc>
                <a:tc>
                  <a:txBody>
                    <a:bodyPr/>
                    <a:lstStyle/>
                    <a:p>
                      <a:r>
                        <a:rPr lang="en-IN" sz="1400" b="0" i="1" kern="1200" dirty="0">
                          <a:solidFill>
                            <a:schemeClr val="dk1"/>
                          </a:solidFill>
                          <a:effectLst/>
                          <a:latin typeface="+mn-lt"/>
                          <a:ea typeface="+mn-ea"/>
                          <a:cs typeface="+mn-cs"/>
                        </a:rPr>
                        <a:t>Primary key</a:t>
                      </a:r>
                      <a:endParaRPr lang="en-IN" sz="1400" dirty="0">
                        <a:solidFill>
                          <a:srgbClr val="000000"/>
                        </a:solidFill>
                        <a:effectLst/>
                      </a:endParaRPr>
                    </a:p>
                  </a:txBody>
                  <a:tcPr anchor="ctr"/>
                </a:tc>
                <a:tc>
                  <a:txBody>
                    <a:bodyPr/>
                    <a:lstStyle/>
                    <a:p>
                      <a:r>
                        <a:rPr lang="en-IN" sz="1400" dirty="0">
                          <a:solidFill>
                            <a:srgbClr val="000000"/>
                          </a:solidFill>
                          <a:effectLst/>
                        </a:rPr>
                        <a:t>Cart id</a:t>
                      </a:r>
                    </a:p>
                  </a:txBody>
                  <a:tcPr anchor="ctr"/>
                </a:tc>
                <a:extLst>
                  <a:ext uri="{0D108BD9-81ED-4DB2-BD59-A6C34878D82A}">
                    <a16:rowId xmlns:a16="http://schemas.microsoft.com/office/drawing/2014/main" val="459767686"/>
                  </a:ext>
                </a:extLst>
              </a:tr>
              <a:tr h="490444">
                <a:tc>
                  <a:txBody>
                    <a:bodyPr/>
                    <a:lstStyle/>
                    <a:p>
                      <a:pPr algn="r"/>
                      <a:r>
                        <a:rPr lang="en-US" sz="1400" dirty="0"/>
                        <a:t>2</a:t>
                      </a:r>
                      <a:endParaRPr lang="en-IN" sz="1400" dirty="0"/>
                    </a:p>
                  </a:txBody>
                  <a:tcPr>
                    <a:solidFill>
                      <a:schemeClr val="accent1"/>
                    </a:solidFill>
                  </a:tcPr>
                </a:tc>
                <a:tc>
                  <a:txBody>
                    <a:bodyPr/>
                    <a:lstStyle/>
                    <a:p>
                      <a:r>
                        <a:rPr lang="en-IN" sz="1400" b="0" i="0" kern="1200" dirty="0" err="1">
                          <a:solidFill>
                            <a:schemeClr val="dk1"/>
                          </a:solidFill>
                          <a:effectLst/>
                          <a:latin typeface="+mn-lt"/>
                          <a:ea typeface="+mn-ea"/>
                          <a:cs typeface="+mn-cs"/>
                        </a:rPr>
                        <a:t>first_name</a:t>
                      </a:r>
                      <a:endParaRPr lang="en-IN" sz="1400" b="0" dirty="0">
                        <a:solidFill>
                          <a:srgbClr val="000000"/>
                        </a:solidFill>
                        <a:effectLst/>
                      </a:endParaRPr>
                    </a:p>
                  </a:txBody>
                  <a:tcPr anchor="ctr"/>
                </a:tc>
                <a:tc>
                  <a:txBody>
                    <a:bodyPr/>
                    <a:lstStyle/>
                    <a:p>
                      <a:pPr rtl="0"/>
                      <a:r>
                        <a:rPr lang="en-US" sz="1400" dirty="0">
                          <a:solidFill>
                            <a:srgbClr val="000000"/>
                          </a:solidFill>
                          <a:effectLst/>
                        </a:rPr>
                        <a:t>V</a:t>
                      </a:r>
                      <a:r>
                        <a:rPr lang="en-IN" sz="1400" dirty="0" err="1">
                          <a:solidFill>
                            <a:srgbClr val="000000"/>
                          </a:solidFill>
                          <a:effectLst/>
                        </a:rPr>
                        <a:t>archar</a:t>
                      </a:r>
                      <a:r>
                        <a:rPr lang="en-IN" sz="1400" dirty="0">
                          <a:solidFill>
                            <a:srgbClr val="000000"/>
                          </a:solidFill>
                          <a:effectLst/>
                        </a:rPr>
                        <a:t> </a:t>
                      </a:r>
                    </a:p>
                  </a:txBody>
                  <a:tcPr anchor="ctr"/>
                </a:tc>
                <a:tc>
                  <a:txBody>
                    <a:bodyPr/>
                    <a:lstStyle/>
                    <a:p>
                      <a:r>
                        <a:rPr lang="en-US" sz="1400" dirty="0">
                          <a:solidFill>
                            <a:srgbClr val="000000"/>
                          </a:solidFill>
                          <a:effectLst/>
                        </a:rPr>
                        <a:t>9</a:t>
                      </a:r>
                      <a:r>
                        <a:rPr lang="en-IN" sz="1400" dirty="0">
                          <a:solidFill>
                            <a:srgbClr val="000000"/>
                          </a:solidFill>
                          <a:effectLst/>
                        </a:rPr>
                        <a:t>0</a:t>
                      </a:r>
                    </a:p>
                  </a:txBody>
                  <a:tcPr anchor="ctr"/>
                </a:tc>
                <a:tc>
                  <a:txBody>
                    <a:bodyPr/>
                    <a:lstStyle/>
                    <a:p>
                      <a:r>
                        <a:rPr lang="en-IN" sz="1400" dirty="0">
                          <a:solidFill>
                            <a:srgbClr val="000000"/>
                          </a:solidFill>
                          <a:effectLst/>
                        </a:rPr>
                        <a:t>Not null</a:t>
                      </a:r>
                    </a:p>
                  </a:txBody>
                  <a:tcPr anchor="ctr"/>
                </a:tc>
                <a:tc>
                  <a:txBody>
                    <a:bodyPr/>
                    <a:lstStyle/>
                    <a:p>
                      <a:r>
                        <a:rPr lang="en-IN" sz="1400" dirty="0">
                          <a:solidFill>
                            <a:srgbClr val="000000"/>
                          </a:solidFill>
                          <a:effectLst/>
                        </a:rPr>
                        <a:t>Order Owner first name</a:t>
                      </a:r>
                    </a:p>
                  </a:txBody>
                  <a:tcPr anchor="ctr"/>
                </a:tc>
                <a:extLst>
                  <a:ext uri="{0D108BD9-81ED-4DB2-BD59-A6C34878D82A}">
                    <a16:rowId xmlns:a16="http://schemas.microsoft.com/office/drawing/2014/main" val="1335535285"/>
                  </a:ext>
                </a:extLst>
              </a:tr>
              <a:tr h="413345">
                <a:tc>
                  <a:txBody>
                    <a:bodyPr/>
                    <a:lstStyle/>
                    <a:p>
                      <a:pPr algn="r"/>
                      <a:r>
                        <a:rPr lang="en-US" sz="1400" dirty="0"/>
                        <a:t>3</a:t>
                      </a:r>
                      <a:endParaRPr lang="en-IN" sz="1400" dirty="0"/>
                    </a:p>
                  </a:txBody>
                  <a:tcPr>
                    <a:solidFill>
                      <a:schemeClr val="accent1"/>
                    </a:solidFill>
                  </a:tcPr>
                </a:tc>
                <a:tc>
                  <a:txBody>
                    <a:bodyPr/>
                    <a:lstStyle/>
                    <a:p>
                      <a:r>
                        <a:rPr lang="en-IN" sz="1400" b="0" i="0" kern="1200" dirty="0" err="1">
                          <a:solidFill>
                            <a:schemeClr val="dk1"/>
                          </a:solidFill>
                          <a:effectLst/>
                          <a:latin typeface="+mn-lt"/>
                          <a:ea typeface="+mn-ea"/>
                          <a:cs typeface="+mn-cs"/>
                        </a:rPr>
                        <a:t>last_name</a:t>
                      </a:r>
                      <a:endParaRPr lang="en-IN" sz="1400" b="0" dirty="0">
                        <a:solidFill>
                          <a:srgbClr val="000000"/>
                        </a:solidFill>
                        <a:effectLst/>
                      </a:endParaRPr>
                    </a:p>
                  </a:txBody>
                  <a:tcPr anchor="ctr"/>
                </a:tc>
                <a:tc>
                  <a:txBody>
                    <a:bodyPr/>
                    <a:lstStyle/>
                    <a:p>
                      <a:pPr rtl="0"/>
                      <a:r>
                        <a:rPr lang="en-US" sz="1400" dirty="0">
                          <a:solidFill>
                            <a:srgbClr val="000000"/>
                          </a:solidFill>
                          <a:effectLst/>
                        </a:rPr>
                        <a:t>V</a:t>
                      </a:r>
                      <a:r>
                        <a:rPr lang="en-IN" sz="1400" dirty="0" err="1">
                          <a:solidFill>
                            <a:srgbClr val="000000"/>
                          </a:solidFill>
                          <a:effectLst/>
                        </a:rPr>
                        <a:t>archar</a:t>
                      </a:r>
                      <a:r>
                        <a:rPr lang="en-IN" sz="1400" dirty="0">
                          <a:solidFill>
                            <a:srgbClr val="000000"/>
                          </a:solidFill>
                          <a:effectLst/>
                        </a:rPr>
                        <a:t> </a:t>
                      </a:r>
                    </a:p>
                  </a:txBody>
                  <a:tcPr anchor="ctr"/>
                </a:tc>
                <a:tc>
                  <a:txBody>
                    <a:bodyPr/>
                    <a:lstStyle/>
                    <a:p>
                      <a:r>
                        <a:rPr lang="en-US" sz="1400" dirty="0">
                          <a:solidFill>
                            <a:srgbClr val="000000"/>
                          </a:solidFill>
                          <a:effectLst/>
                        </a:rPr>
                        <a:t>9</a:t>
                      </a:r>
                      <a:r>
                        <a:rPr lang="en-IN" sz="1400" dirty="0">
                          <a:solidFill>
                            <a:srgbClr val="000000"/>
                          </a:solidFill>
                          <a:effectLst/>
                        </a:rPr>
                        <a:t>0</a:t>
                      </a:r>
                    </a:p>
                  </a:txBody>
                  <a:tcPr anchor="ctr"/>
                </a:tc>
                <a:tc>
                  <a:txBody>
                    <a:bodyPr/>
                    <a:lstStyle/>
                    <a:p>
                      <a:r>
                        <a:rPr lang="en-IN" sz="1400" dirty="0">
                          <a:solidFill>
                            <a:srgbClr val="000000"/>
                          </a:solidFill>
                          <a:effectLst/>
                        </a:rPr>
                        <a:t>Not null</a:t>
                      </a:r>
                    </a:p>
                  </a:txBody>
                  <a:tcPr anchor="ctr"/>
                </a:tc>
                <a:tc>
                  <a:txBody>
                    <a:bodyPr/>
                    <a:lstStyle/>
                    <a:p>
                      <a:r>
                        <a:rPr lang="en-IN" sz="1400" dirty="0">
                          <a:solidFill>
                            <a:srgbClr val="000000"/>
                          </a:solidFill>
                          <a:effectLst/>
                        </a:rPr>
                        <a:t>Order Owner last name</a:t>
                      </a:r>
                    </a:p>
                  </a:txBody>
                  <a:tcPr anchor="ctr"/>
                </a:tc>
                <a:extLst>
                  <a:ext uri="{0D108BD9-81ED-4DB2-BD59-A6C34878D82A}">
                    <a16:rowId xmlns:a16="http://schemas.microsoft.com/office/drawing/2014/main" val="2901666075"/>
                  </a:ext>
                </a:extLst>
              </a:tr>
              <a:tr h="364706">
                <a:tc>
                  <a:txBody>
                    <a:bodyPr/>
                    <a:lstStyle/>
                    <a:p>
                      <a:pPr algn="r"/>
                      <a:r>
                        <a:rPr lang="en-US" sz="1400" dirty="0"/>
                        <a:t>4</a:t>
                      </a:r>
                      <a:endParaRPr lang="en-IN" sz="1400" dirty="0"/>
                    </a:p>
                  </a:txBody>
                  <a:tcPr>
                    <a:solidFill>
                      <a:schemeClr val="accent1"/>
                    </a:solidFill>
                  </a:tcPr>
                </a:tc>
                <a:tc>
                  <a:txBody>
                    <a:bodyPr/>
                    <a:lstStyle/>
                    <a:p>
                      <a:r>
                        <a:rPr lang="en-IN" sz="1400" b="0" i="0" kern="1200" dirty="0">
                          <a:solidFill>
                            <a:schemeClr val="dk1"/>
                          </a:solidFill>
                          <a:effectLst/>
                          <a:latin typeface="+mn-lt"/>
                          <a:ea typeface="+mn-ea"/>
                          <a:cs typeface="+mn-cs"/>
                        </a:rPr>
                        <a:t>state</a:t>
                      </a:r>
                      <a:endParaRPr lang="en-IN" sz="1400" b="0" dirty="0">
                        <a:solidFill>
                          <a:srgbClr val="000000"/>
                        </a:solidFill>
                        <a:effectLst/>
                      </a:endParaRPr>
                    </a:p>
                  </a:txBody>
                  <a:tcPr anchor="ctr"/>
                </a:tc>
                <a:tc>
                  <a:txBody>
                    <a:bodyPr/>
                    <a:lstStyle/>
                    <a:p>
                      <a:pPr rtl="0"/>
                      <a:r>
                        <a:rPr lang="en-US" sz="1400" dirty="0">
                          <a:solidFill>
                            <a:srgbClr val="000000"/>
                          </a:solidFill>
                          <a:effectLst/>
                        </a:rPr>
                        <a:t>V</a:t>
                      </a:r>
                      <a:r>
                        <a:rPr lang="en-IN" sz="1400" dirty="0" err="1">
                          <a:solidFill>
                            <a:srgbClr val="000000"/>
                          </a:solidFill>
                          <a:effectLst/>
                        </a:rPr>
                        <a:t>archar</a:t>
                      </a:r>
                      <a:r>
                        <a:rPr lang="en-IN" sz="1400" dirty="0">
                          <a:solidFill>
                            <a:srgbClr val="000000"/>
                          </a:solidFill>
                          <a:effectLst/>
                        </a:rPr>
                        <a:t> </a:t>
                      </a:r>
                    </a:p>
                  </a:txBody>
                  <a:tcPr anchor="ctr"/>
                </a:tc>
                <a:tc>
                  <a:txBody>
                    <a:bodyPr/>
                    <a:lstStyle/>
                    <a:p>
                      <a:r>
                        <a:rPr lang="en-US" sz="1400" dirty="0">
                          <a:solidFill>
                            <a:srgbClr val="000000"/>
                          </a:solidFill>
                          <a:effectLst/>
                        </a:rPr>
                        <a:t>111</a:t>
                      </a:r>
                      <a:endParaRPr lang="en-IN" sz="1400" dirty="0">
                        <a:solidFill>
                          <a:srgbClr val="000000"/>
                        </a:solidFill>
                        <a:effectLst/>
                      </a:endParaRPr>
                    </a:p>
                  </a:txBody>
                  <a:tcPr anchor="ctr"/>
                </a:tc>
                <a:tc>
                  <a:txBody>
                    <a:bodyPr/>
                    <a:lstStyle/>
                    <a:p>
                      <a:r>
                        <a:rPr lang="en-IN" sz="1400" dirty="0">
                          <a:solidFill>
                            <a:srgbClr val="000000"/>
                          </a:solidFill>
                          <a:effectLst/>
                        </a:rPr>
                        <a:t>Not null</a:t>
                      </a:r>
                    </a:p>
                  </a:txBody>
                  <a:tcPr anchor="ctr"/>
                </a:tc>
                <a:tc>
                  <a:txBody>
                    <a:bodyPr/>
                    <a:lstStyle/>
                    <a:p>
                      <a:r>
                        <a:rPr lang="en-IN" sz="1400" dirty="0">
                          <a:solidFill>
                            <a:srgbClr val="000000"/>
                          </a:solidFill>
                          <a:effectLst/>
                        </a:rPr>
                        <a:t>Order Owner state</a:t>
                      </a:r>
                    </a:p>
                  </a:txBody>
                  <a:tcPr anchor="ctr"/>
                </a:tc>
                <a:extLst>
                  <a:ext uri="{0D108BD9-81ED-4DB2-BD59-A6C34878D82A}">
                    <a16:rowId xmlns:a16="http://schemas.microsoft.com/office/drawing/2014/main" val="2279341836"/>
                  </a:ext>
                </a:extLst>
              </a:tr>
              <a:tr h="472545">
                <a:tc>
                  <a:txBody>
                    <a:bodyPr/>
                    <a:lstStyle/>
                    <a:p>
                      <a:pPr algn="r"/>
                      <a:r>
                        <a:rPr lang="en-US" sz="1400" dirty="0"/>
                        <a:t>5</a:t>
                      </a:r>
                      <a:endParaRPr lang="en-IN" sz="1400" dirty="0"/>
                    </a:p>
                  </a:txBody>
                  <a:tcPr>
                    <a:solidFill>
                      <a:schemeClr val="accent1"/>
                    </a:solidFill>
                  </a:tcPr>
                </a:tc>
                <a:tc>
                  <a:txBody>
                    <a:bodyPr/>
                    <a:lstStyle/>
                    <a:p>
                      <a:r>
                        <a:rPr lang="en-IN" sz="1400" b="0" i="0" kern="1200" dirty="0">
                          <a:solidFill>
                            <a:schemeClr val="dk1"/>
                          </a:solidFill>
                          <a:effectLst/>
                          <a:latin typeface="+mn-lt"/>
                          <a:ea typeface="+mn-ea"/>
                          <a:cs typeface="+mn-cs"/>
                        </a:rPr>
                        <a:t>address</a:t>
                      </a:r>
                      <a:endParaRPr lang="en-IN" sz="1400" b="0" dirty="0">
                        <a:solidFill>
                          <a:srgbClr val="000000"/>
                        </a:solidFill>
                        <a:effectLst/>
                      </a:endParaRPr>
                    </a:p>
                  </a:txBody>
                  <a:tcPr anchor="ctr"/>
                </a:tc>
                <a:tc>
                  <a:txBody>
                    <a:bodyPr/>
                    <a:lstStyle/>
                    <a:p>
                      <a:pPr rtl="0"/>
                      <a:r>
                        <a:rPr lang="en-US" sz="1400" dirty="0">
                          <a:solidFill>
                            <a:srgbClr val="000000"/>
                          </a:solidFill>
                          <a:effectLst/>
                        </a:rPr>
                        <a:t>V</a:t>
                      </a:r>
                      <a:r>
                        <a:rPr lang="en-IN" sz="1400" dirty="0" err="1">
                          <a:solidFill>
                            <a:srgbClr val="000000"/>
                          </a:solidFill>
                          <a:effectLst/>
                        </a:rPr>
                        <a:t>archar</a:t>
                      </a:r>
                      <a:r>
                        <a:rPr lang="en-IN" sz="1400" dirty="0">
                          <a:solidFill>
                            <a:srgbClr val="000000"/>
                          </a:solidFill>
                          <a:effectLst/>
                        </a:rPr>
                        <a:t> </a:t>
                      </a:r>
                    </a:p>
                  </a:txBody>
                  <a:tcPr anchor="ctr"/>
                </a:tc>
                <a:tc>
                  <a:txBody>
                    <a:bodyPr/>
                    <a:lstStyle/>
                    <a:p>
                      <a:r>
                        <a:rPr lang="en-IN" sz="1400" dirty="0">
                          <a:solidFill>
                            <a:srgbClr val="000000"/>
                          </a:solidFill>
                          <a:effectLst/>
                        </a:rPr>
                        <a:t>111</a:t>
                      </a:r>
                    </a:p>
                  </a:txBody>
                  <a:tcPr anchor="ctr"/>
                </a:tc>
                <a:tc>
                  <a:txBody>
                    <a:bodyPr/>
                    <a:lstStyle/>
                    <a:p>
                      <a:r>
                        <a:rPr lang="en-IN" sz="1400" dirty="0">
                          <a:solidFill>
                            <a:srgbClr val="000000"/>
                          </a:solidFill>
                          <a:effectLst/>
                        </a:rPr>
                        <a:t>Not null</a:t>
                      </a:r>
                    </a:p>
                  </a:txBody>
                  <a:tcPr anchor="ctr"/>
                </a:tc>
                <a:tc>
                  <a:txBody>
                    <a:bodyPr/>
                    <a:lstStyle/>
                    <a:p>
                      <a:r>
                        <a:rPr lang="en-IN" sz="1400" dirty="0">
                          <a:solidFill>
                            <a:srgbClr val="000000"/>
                          </a:solidFill>
                          <a:effectLst/>
                        </a:rPr>
                        <a:t>Order Owner address</a:t>
                      </a:r>
                      <a:endParaRPr lang="en-IN" sz="1400" dirty="0"/>
                    </a:p>
                  </a:txBody>
                  <a:tcPr/>
                </a:tc>
                <a:extLst>
                  <a:ext uri="{0D108BD9-81ED-4DB2-BD59-A6C34878D82A}">
                    <a16:rowId xmlns:a16="http://schemas.microsoft.com/office/drawing/2014/main" val="676382116"/>
                  </a:ext>
                </a:extLst>
              </a:tr>
              <a:tr h="331972">
                <a:tc>
                  <a:txBody>
                    <a:bodyPr/>
                    <a:lstStyle/>
                    <a:p>
                      <a:pPr algn="r"/>
                      <a:r>
                        <a:rPr lang="en-US" sz="1400" dirty="0"/>
                        <a:t>6</a:t>
                      </a:r>
                      <a:endParaRPr lang="en-IN" sz="1400" dirty="0"/>
                    </a:p>
                  </a:txBody>
                  <a:tcPr>
                    <a:solidFill>
                      <a:schemeClr val="accent1"/>
                    </a:solidFill>
                  </a:tcPr>
                </a:tc>
                <a:tc>
                  <a:txBody>
                    <a:bodyPr/>
                    <a:lstStyle/>
                    <a:p>
                      <a:pPr algn="l" fontAlgn="ctr"/>
                      <a:r>
                        <a:rPr lang="en-IN" sz="1400" b="0" dirty="0">
                          <a:solidFill>
                            <a:srgbClr val="000000"/>
                          </a:solidFill>
                          <a:effectLst/>
                        </a:rPr>
                        <a:t>address2</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solidFill>
                            <a:srgbClr val="000000"/>
                          </a:solidFill>
                          <a:effectLst/>
                        </a:rPr>
                        <a:t>V</a:t>
                      </a:r>
                      <a:r>
                        <a:rPr lang="en-IN" sz="1400" dirty="0" err="1">
                          <a:solidFill>
                            <a:srgbClr val="000000"/>
                          </a:solidFill>
                          <a:effectLst/>
                        </a:rPr>
                        <a:t>archar</a:t>
                      </a:r>
                      <a:r>
                        <a:rPr lang="en-IN" sz="1400" dirty="0">
                          <a:solidFill>
                            <a:srgbClr val="000000"/>
                          </a:solidFill>
                          <a:effectLst/>
                        </a:rPr>
                        <a:t> </a:t>
                      </a:r>
                    </a:p>
                  </a:txBody>
                  <a:tcPr anchor="ctr"/>
                </a:tc>
                <a:tc>
                  <a:txBody>
                    <a:bodyPr/>
                    <a:lstStyle/>
                    <a:p>
                      <a:r>
                        <a:rPr lang="en-US" sz="1400" dirty="0">
                          <a:solidFill>
                            <a:srgbClr val="000000"/>
                          </a:solidFill>
                          <a:effectLst/>
                        </a:rPr>
                        <a:t>111</a:t>
                      </a:r>
                      <a:endParaRPr lang="en-IN" sz="1400" dirty="0">
                        <a:solidFill>
                          <a:srgbClr val="000000"/>
                        </a:solidFill>
                        <a:effectLst/>
                      </a:endParaRPr>
                    </a:p>
                  </a:txBody>
                  <a:tcPr anchor="ctr"/>
                </a:tc>
                <a:tc>
                  <a:txBody>
                    <a:bodyPr/>
                    <a:lstStyle/>
                    <a:p>
                      <a:r>
                        <a:rPr lang="en-US" sz="1400" dirty="0">
                          <a:solidFill>
                            <a:srgbClr val="000000"/>
                          </a:solidFill>
                          <a:effectLst/>
                        </a:rPr>
                        <a:t>Null</a:t>
                      </a:r>
                      <a:endParaRPr lang="en-IN" sz="1400" dirty="0">
                        <a:solidFill>
                          <a:srgbClr val="000000"/>
                        </a:solidFill>
                        <a:effectLst/>
                      </a:endParaRPr>
                    </a:p>
                  </a:txBody>
                  <a:tcPr anchor="ctr"/>
                </a:tc>
                <a:tc>
                  <a:txBody>
                    <a:bodyPr/>
                    <a:lstStyle/>
                    <a:p>
                      <a:r>
                        <a:rPr lang="en-IN" sz="1400" dirty="0">
                          <a:solidFill>
                            <a:srgbClr val="000000"/>
                          </a:solidFill>
                          <a:effectLst/>
                        </a:rPr>
                        <a:t>Order Owner address 2 </a:t>
                      </a:r>
                      <a:endParaRPr lang="en-IN" sz="1400" dirty="0"/>
                    </a:p>
                  </a:txBody>
                  <a:tcPr/>
                </a:tc>
                <a:extLst>
                  <a:ext uri="{0D108BD9-81ED-4DB2-BD59-A6C34878D82A}">
                    <a16:rowId xmlns:a16="http://schemas.microsoft.com/office/drawing/2014/main" val="4187581104"/>
                  </a:ext>
                </a:extLst>
              </a:tr>
              <a:tr h="331972">
                <a:tc>
                  <a:txBody>
                    <a:bodyPr/>
                    <a:lstStyle/>
                    <a:p>
                      <a:pPr algn="r"/>
                      <a:r>
                        <a:rPr lang="en-US" sz="1400" dirty="0"/>
                        <a:t>7</a:t>
                      </a:r>
                      <a:endParaRPr lang="en-IN" sz="1400" dirty="0"/>
                    </a:p>
                  </a:txBody>
                  <a:tcPr>
                    <a:solidFill>
                      <a:schemeClr val="accent1"/>
                    </a:solidFill>
                  </a:tcPr>
                </a:tc>
                <a:tc>
                  <a:txBody>
                    <a:bodyPr/>
                    <a:lstStyle/>
                    <a:p>
                      <a:r>
                        <a:rPr lang="en-US" sz="1400" dirty="0">
                          <a:solidFill>
                            <a:srgbClr val="000000"/>
                          </a:solidFill>
                          <a:effectLst/>
                        </a:rPr>
                        <a:t>City</a:t>
                      </a:r>
                      <a:endParaRPr lang="en-IN" sz="1400" dirty="0">
                        <a:solidFill>
                          <a:srgbClr val="000000"/>
                        </a:solidFill>
                        <a:effectLst/>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solidFill>
                            <a:srgbClr val="000000"/>
                          </a:solidFill>
                          <a:effectLst/>
                        </a:rPr>
                        <a:t>V</a:t>
                      </a:r>
                      <a:r>
                        <a:rPr lang="en-IN" sz="1400" dirty="0" err="1">
                          <a:solidFill>
                            <a:srgbClr val="000000"/>
                          </a:solidFill>
                          <a:effectLst/>
                        </a:rPr>
                        <a:t>archar</a:t>
                      </a:r>
                      <a:r>
                        <a:rPr lang="en-IN" sz="1400" dirty="0">
                          <a:solidFill>
                            <a:srgbClr val="000000"/>
                          </a:solidFill>
                          <a:effectLst/>
                        </a:rPr>
                        <a:t> </a:t>
                      </a:r>
                    </a:p>
                  </a:txBody>
                  <a:tcPr anchor="ctr"/>
                </a:tc>
                <a:tc>
                  <a:txBody>
                    <a:bodyPr/>
                    <a:lstStyle/>
                    <a:p>
                      <a:r>
                        <a:rPr lang="en-US" sz="1400" dirty="0">
                          <a:solidFill>
                            <a:srgbClr val="000000"/>
                          </a:solidFill>
                          <a:effectLst/>
                        </a:rPr>
                        <a:t>111</a:t>
                      </a:r>
                      <a:endParaRPr lang="en-IN" sz="1400" dirty="0">
                        <a:solidFill>
                          <a:srgbClr val="000000"/>
                        </a:solidFill>
                        <a:effectLst/>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solidFill>
                            <a:srgbClr val="000000"/>
                          </a:solidFill>
                          <a:effectLst/>
                        </a:rPr>
                        <a:t>Not null</a:t>
                      </a:r>
                    </a:p>
                  </a:txBody>
                  <a:tcPr anchor="ctr"/>
                </a:tc>
                <a:tc>
                  <a:txBody>
                    <a:bodyPr/>
                    <a:lstStyle/>
                    <a:p>
                      <a:r>
                        <a:rPr lang="en-IN" sz="1400" dirty="0">
                          <a:solidFill>
                            <a:srgbClr val="000000"/>
                          </a:solidFill>
                          <a:effectLst/>
                        </a:rPr>
                        <a:t>Order Owner city</a:t>
                      </a:r>
                      <a:endParaRPr lang="en-IN" sz="1400" dirty="0"/>
                    </a:p>
                  </a:txBody>
                  <a:tcPr/>
                </a:tc>
                <a:extLst>
                  <a:ext uri="{0D108BD9-81ED-4DB2-BD59-A6C34878D82A}">
                    <a16:rowId xmlns:a16="http://schemas.microsoft.com/office/drawing/2014/main" val="3015670545"/>
                  </a:ext>
                </a:extLst>
              </a:tr>
              <a:tr h="331972">
                <a:tc>
                  <a:txBody>
                    <a:bodyPr/>
                    <a:lstStyle/>
                    <a:p>
                      <a:pPr algn="r"/>
                      <a:r>
                        <a:rPr lang="en-US" sz="1400" dirty="0"/>
                        <a:t>8</a:t>
                      </a:r>
                      <a:endParaRPr lang="en-IN" sz="1400" dirty="0"/>
                    </a:p>
                  </a:txBody>
                  <a:tcPr>
                    <a:solidFill>
                      <a:schemeClr val="accent1"/>
                    </a:solidFill>
                  </a:tcPr>
                </a:tc>
                <a:tc>
                  <a:txBody>
                    <a:bodyPr/>
                    <a:lstStyle/>
                    <a:p>
                      <a:r>
                        <a:rPr lang="en-US" sz="1400" dirty="0" err="1">
                          <a:solidFill>
                            <a:srgbClr val="000000"/>
                          </a:solidFill>
                          <a:effectLst/>
                        </a:rPr>
                        <a:t>Zip_code</a:t>
                      </a:r>
                      <a:endParaRPr lang="en-IN" sz="1400" dirty="0">
                        <a:solidFill>
                          <a:srgbClr val="000000"/>
                        </a:solidFill>
                        <a:effectLst/>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solidFill>
                            <a:srgbClr val="000000"/>
                          </a:solidFill>
                          <a:effectLst/>
                        </a:rPr>
                        <a:t>V</a:t>
                      </a:r>
                      <a:r>
                        <a:rPr lang="en-IN" sz="1400" dirty="0" err="1">
                          <a:solidFill>
                            <a:srgbClr val="000000"/>
                          </a:solidFill>
                          <a:effectLst/>
                        </a:rPr>
                        <a:t>archar</a:t>
                      </a:r>
                      <a:r>
                        <a:rPr lang="en-IN" sz="1400" dirty="0">
                          <a:solidFill>
                            <a:srgbClr val="000000"/>
                          </a:solidFill>
                          <a:effectLst/>
                        </a:rPr>
                        <a:t> </a:t>
                      </a:r>
                    </a:p>
                  </a:txBody>
                  <a:tcPr anchor="ctr"/>
                </a:tc>
                <a:tc>
                  <a:txBody>
                    <a:bodyPr/>
                    <a:lstStyle/>
                    <a:p>
                      <a:r>
                        <a:rPr lang="en-US" sz="1400" dirty="0">
                          <a:solidFill>
                            <a:srgbClr val="000000"/>
                          </a:solidFill>
                          <a:effectLst/>
                        </a:rPr>
                        <a:t>111</a:t>
                      </a:r>
                      <a:endParaRPr lang="en-IN" sz="1400" dirty="0">
                        <a:solidFill>
                          <a:srgbClr val="000000"/>
                        </a:solidFill>
                        <a:effectLst/>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solidFill>
                            <a:srgbClr val="000000"/>
                          </a:solidFill>
                          <a:effectLst/>
                        </a:rPr>
                        <a:t>Not null</a:t>
                      </a:r>
                    </a:p>
                  </a:txBody>
                  <a:tcPr anchor="ctr"/>
                </a:tc>
                <a:tc>
                  <a:txBody>
                    <a:bodyPr/>
                    <a:lstStyle/>
                    <a:p>
                      <a:r>
                        <a:rPr lang="en-IN" sz="1400" dirty="0">
                          <a:solidFill>
                            <a:srgbClr val="000000"/>
                          </a:solidFill>
                          <a:effectLst/>
                        </a:rPr>
                        <a:t>Order Owner </a:t>
                      </a:r>
                      <a:r>
                        <a:rPr lang="en-IN" sz="1400" dirty="0" err="1">
                          <a:solidFill>
                            <a:srgbClr val="000000"/>
                          </a:solidFill>
                          <a:effectLst/>
                        </a:rPr>
                        <a:t>zip_code</a:t>
                      </a:r>
                      <a:endParaRPr lang="en-IN" sz="1400" dirty="0"/>
                    </a:p>
                  </a:txBody>
                  <a:tcPr/>
                </a:tc>
                <a:extLst>
                  <a:ext uri="{0D108BD9-81ED-4DB2-BD59-A6C34878D82A}">
                    <a16:rowId xmlns:a16="http://schemas.microsoft.com/office/drawing/2014/main" val="1332503259"/>
                  </a:ext>
                </a:extLst>
              </a:tr>
              <a:tr h="331972">
                <a:tc>
                  <a:txBody>
                    <a:bodyPr/>
                    <a:lstStyle/>
                    <a:p>
                      <a:pPr algn="r"/>
                      <a:r>
                        <a:rPr lang="en-US" sz="1400" dirty="0"/>
                        <a:t>9</a:t>
                      </a:r>
                      <a:endParaRPr lang="en-IN" sz="1400" dirty="0"/>
                    </a:p>
                  </a:txBody>
                  <a:tcPr>
                    <a:solidFill>
                      <a:schemeClr val="accent1"/>
                    </a:solidFill>
                  </a:tcPr>
                </a:tc>
                <a:tc>
                  <a:txBody>
                    <a:bodyPr/>
                    <a:lstStyle/>
                    <a:p>
                      <a:r>
                        <a:rPr lang="en-US" sz="1400" dirty="0">
                          <a:solidFill>
                            <a:srgbClr val="000000"/>
                          </a:solidFill>
                          <a:effectLst/>
                        </a:rPr>
                        <a:t>Phone</a:t>
                      </a:r>
                      <a:endParaRPr lang="en-IN" sz="1400" dirty="0">
                        <a:solidFill>
                          <a:srgbClr val="000000"/>
                        </a:solidFill>
                        <a:effectLst/>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solidFill>
                            <a:srgbClr val="000000"/>
                          </a:solidFill>
                          <a:effectLst/>
                        </a:rPr>
                        <a:t>V</a:t>
                      </a:r>
                      <a:r>
                        <a:rPr lang="en-IN" sz="1400" dirty="0" err="1">
                          <a:solidFill>
                            <a:srgbClr val="000000"/>
                          </a:solidFill>
                          <a:effectLst/>
                        </a:rPr>
                        <a:t>archar</a:t>
                      </a:r>
                      <a:r>
                        <a:rPr lang="en-IN" sz="1400" dirty="0">
                          <a:solidFill>
                            <a:srgbClr val="000000"/>
                          </a:solidFill>
                          <a:effectLst/>
                        </a:rPr>
                        <a:t> </a:t>
                      </a:r>
                    </a:p>
                  </a:txBody>
                  <a:tcPr anchor="ctr"/>
                </a:tc>
                <a:tc>
                  <a:txBody>
                    <a:bodyPr/>
                    <a:lstStyle/>
                    <a:p>
                      <a:r>
                        <a:rPr lang="en-US" sz="1400" dirty="0">
                          <a:solidFill>
                            <a:srgbClr val="000000"/>
                          </a:solidFill>
                          <a:effectLst/>
                        </a:rPr>
                        <a:t>111</a:t>
                      </a:r>
                      <a:endParaRPr lang="en-IN" sz="1400" dirty="0">
                        <a:solidFill>
                          <a:srgbClr val="000000"/>
                        </a:solidFill>
                        <a:effectLst/>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solidFill>
                            <a:srgbClr val="000000"/>
                          </a:solidFill>
                          <a:effectLst/>
                        </a:rPr>
                        <a:t>Not null</a:t>
                      </a:r>
                    </a:p>
                  </a:txBody>
                  <a:tcPr anchor="ctr"/>
                </a:tc>
                <a:tc>
                  <a:txBody>
                    <a:bodyPr/>
                    <a:lstStyle/>
                    <a:p>
                      <a:r>
                        <a:rPr lang="en-IN" sz="1400" dirty="0">
                          <a:solidFill>
                            <a:srgbClr val="000000"/>
                          </a:solidFill>
                          <a:effectLst/>
                        </a:rPr>
                        <a:t>Order Owner contact number</a:t>
                      </a:r>
                      <a:endParaRPr lang="en-IN" sz="1400" dirty="0"/>
                    </a:p>
                  </a:txBody>
                  <a:tcPr/>
                </a:tc>
                <a:extLst>
                  <a:ext uri="{0D108BD9-81ED-4DB2-BD59-A6C34878D82A}">
                    <a16:rowId xmlns:a16="http://schemas.microsoft.com/office/drawing/2014/main" val="4148407713"/>
                  </a:ext>
                </a:extLst>
              </a:tr>
              <a:tr h="331972">
                <a:tc>
                  <a:txBody>
                    <a:bodyPr/>
                    <a:lstStyle/>
                    <a:p>
                      <a:pPr algn="r"/>
                      <a:r>
                        <a:rPr lang="en-US" sz="1400" dirty="0"/>
                        <a:t>10</a:t>
                      </a:r>
                      <a:endParaRPr lang="en-IN" sz="1400" dirty="0"/>
                    </a:p>
                  </a:txBody>
                  <a:tcPr>
                    <a:solidFill>
                      <a:schemeClr val="accent1"/>
                    </a:solidFill>
                  </a:tcPr>
                </a:tc>
                <a:tc>
                  <a:txBody>
                    <a:bodyPr/>
                    <a:lstStyle/>
                    <a:p>
                      <a:r>
                        <a:rPr lang="en-US" sz="1400" dirty="0">
                          <a:solidFill>
                            <a:srgbClr val="000000"/>
                          </a:solidFill>
                          <a:effectLst/>
                        </a:rPr>
                        <a:t>email</a:t>
                      </a:r>
                      <a:endParaRPr lang="en-IN" sz="1400" dirty="0">
                        <a:solidFill>
                          <a:srgbClr val="000000"/>
                        </a:solidFill>
                        <a:effectLst/>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solidFill>
                            <a:srgbClr val="000000"/>
                          </a:solidFill>
                          <a:effectLst/>
                        </a:rPr>
                        <a:t>V</a:t>
                      </a:r>
                      <a:r>
                        <a:rPr lang="en-IN" sz="1400" dirty="0" err="1">
                          <a:solidFill>
                            <a:srgbClr val="000000"/>
                          </a:solidFill>
                          <a:effectLst/>
                        </a:rPr>
                        <a:t>archar</a:t>
                      </a:r>
                      <a:r>
                        <a:rPr lang="en-IN" sz="1400" dirty="0">
                          <a:solidFill>
                            <a:srgbClr val="000000"/>
                          </a:solidFill>
                          <a:effectLst/>
                        </a:rPr>
                        <a:t> </a:t>
                      </a:r>
                    </a:p>
                  </a:txBody>
                  <a:tcPr anchor="ctr"/>
                </a:tc>
                <a:tc>
                  <a:txBody>
                    <a:bodyPr/>
                    <a:lstStyle/>
                    <a:p>
                      <a:r>
                        <a:rPr lang="en-US" sz="1400" dirty="0">
                          <a:solidFill>
                            <a:srgbClr val="000000"/>
                          </a:solidFill>
                          <a:effectLst/>
                        </a:rPr>
                        <a:t>111</a:t>
                      </a:r>
                      <a:endParaRPr lang="en-IN" sz="1400" dirty="0">
                        <a:solidFill>
                          <a:srgbClr val="000000"/>
                        </a:solidFill>
                        <a:effectLst/>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solidFill>
                            <a:srgbClr val="000000"/>
                          </a:solidFill>
                          <a:effectLst/>
                        </a:rPr>
                        <a:t>Not null</a:t>
                      </a:r>
                    </a:p>
                  </a:txBody>
                  <a:tcPr anchor="ctr"/>
                </a:tc>
                <a:tc>
                  <a:txBody>
                    <a:bodyPr/>
                    <a:lstStyle/>
                    <a:p>
                      <a:r>
                        <a:rPr lang="en-IN" sz="1400" dirty="0">
                          <a:solidFill>
                            <a:srgbClr val="000000"/>
                          </a:solidFill>
                          <a:effectLst/>
                        </a:rPr>
                        <a:t>Order Owner email</a:t>
                      </a:r>
                      <a:endParaRPr lang="en-IN" sz="1400" dirty="0"/>
                    </a:p>
                  </a:txBody>
                  <a:tcPr/>
                </a:tc>
                <a:extLst>
                  <a:ext uri="{0D108BD9-81ED-4DB2-BD59-A6C34878D82A}">
                    <a16:rowId xmlns:a16="http://schemas.microsoft.com/office/drawing/2014/main" val="3814026132"/>
                  </a:ext>
                </a:extLst>
              </a:tr>
              <a:tr h="331972">
                <a:tc>
                  <a:txBody>
                    <a:bodyPr/>
                    <a:lstStyle/>
                    <a:p>
                      <a:pPr algn="r"/>
                      <a:r>
                        <a:rPr lang="en-US" sz="1400" dirty="0"/>
                        <a:t>11</a:t>
                      </a:r>
                      <a:endParaRPr lang="en-IN" sz="1400" dirty="0"/>
                    </a:p>
                  </a:txBody>
                  <a:tcPr>
                    <a:solidFill>
                      <a:schemeClr val="accent1"/>
                    </a:solidFill>
                  </a:tcPr>
                </a:tc>
                <a:tc>
                  <a:txBody>
                    <a:bodyPr/>
                    <a:lstStyle/>
                    <a:p>
                      <a:r>
                        <a:rPr lang="en-IN" sz="1400" b="0" i="0" kern="1200" dirty="0">
                          <a:solidFill>
                            <a:schemeClr val="dk1"/>
                          </a:solidFill>
                          <a:effectLst/>
                          <a:latin typeface="+mn-lt"/>
                          <a:ea typeface="+mn-ea"/>
                          <a:cs typeface="+mn-cs"/>
                        </a:rPr>
                        <a:t>amount</a:t>
                      </a:r>
                      <a:endParaRPr lang="en-IN" sz="1100" b="0" dirty="0">
                        <a:solidFill>
                          <a:srgbClr val="000000"/>
                        </a:solidFill>
                        <a:effectLst/>
                      </a:endParaRPr>
                    </a:p>
                  </a:txBody>
                  <a:tcPr anchor="ctr"/>
                </a:tc>
                <a:tc>
                  <a:txBody>
                    <a:bodyPr/>
                    <a:lstStyle/>
                    <a:p>
                      <a:pPr rtl="0"/>
                      <a:r>
                        <a:rPr lang="en-US" sz="1400" dirty="0">
                          <a:solidFill>
                            <a:srgbClr val="000000"/>
                          </a:solidFill>
                          <a:effectLst/>
                        </a:rPr>
                        <a:t>int</a:t>
                      </a:r>
                      <a:endParaRPr lang="en-IN" sz="1400" dirty="0">
                        <a:solidFill>
                          <a:srgbClr val="000000"/>
                        </a:solidFill>
                        <a:effectLst/>
                      </a:endParaRPr>
                    </a:p>
                  </a:txBody>
                  <a:tcPr anchor="ctr"/>
                </a:tc>
                <a:tc>
                  <a:txBody>
                    <a:bodyPr/>
                    <a:lstStyle/>
                    <a:p>
                      <a:r>
                        <a:rPr lang="en-US" sz="1400" dirty="0">
                          <a:solidFill>
                            <a:srgbClr val="000000"/>
                          </a:solidFill>
                          <a:effectLst/>
                        </a:rPr>
                        <a:t>10</a:t>
                      </a:r>
                      <a:endParaRPr lang="en-IN" sz="1400" dirty="0">
                        <a:solidFill>
                          <a:srgbClr val="000000"/>
                        </a:solidFill>
                        <a:effectLst/>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solidFill>
                            <a:srgbClr val="000000"/>
                          </a:solidFill>
                          <a:effectLst/>
                        </a:rPr>
                        <a:t>Not null</a:t>
                      </a:r>
                    </a:p>
                  </a:txBody>
                  <a:tcPr anchor="ctr"/>
                </a:tc>
                <a:tc>
                  <a:txBody>
                    <a:bodyPr/>
                    <a:lstStyle/>
                    <a:p>
                      <a:r>
                        <a:rPr lang="en-US" sz="1400" dirty="0">
                          <a:solidFill>
                            <a:srgbClr val="000000"/>
                          </a:solidFill>
                          <a:effectLst/>
                        </a:rPr>
                        <a:t>T</a:t>
                      </a:r>
                      <a:r>
                        <a:rPr lang="en-IN" sz="1400" dirty="0" err="1">
                          <a:solidFill>
                            <a:srgbClr val="000000"/>
                          </a:solidFill>
                          <a:effectLst/>
                        </a:rPr>
                        <a:t>otle</a:t>
                      </a:r>
                      <a:r>
                        <a:rPr lang="en-IN" sz="1400" dirty="0">
                          <a:solidFill>
                            <a:srgbClr val="000000"/>
                          </a:solidFill>
                          <a:effectLst/>
                        </a:rPr>
                        <a:t> order amount</a:t>
                      </a:r>
                      <a:endParaRPr lang="en-IN" sz="1400" dirty="0"/>
                    </a:p>
                  </a:txBody>
                  <a:tcPr/>
                </a:tc>
                <a:extLst>
                  <a:ext uri="{0D108BD9-81ED-4DB2-BD59-A6C34878D82A}">
                    <a16:rowId xmlns:a16="http://schemas.microsoft.com/office/drawing/2014/main" val="2438763295"/>
                  </a:ext>
                </a:extLst>
              </a:tr>
            </a:tbl>
          </a:graphicData>
        </a:graphic>
      </p:graphicFrame>
      <p:sp>
        <p:nvSpPr>
          <p:cNvPr id="5" name="TextBox 4">
            <a:extLst>
              <a:ext uri="{FF2B5EF4-FFF2-40B4-BE49-F238E27FC236}">
                <a16:creationId xmlns:a16="http://schemas.microsoft.com/office/drawing/2014/main" id="{28B2F8AF-97D6-4D7F-A26F-A8A85D2F3D96}"/>
              </a:ext>
            </a:extLst>
          </p:cNvPr>
          <p:cNvSpPr txBox="1"/>
          <p:nvPr/>
        </p:nvSpPr>
        <p:spPr>
          <a:xfrm>
            <a:off x="565687" y="757882"/>
            <a:ext cx="8559430" cy="954107"/>
          </a:xfrm>
          <a:prstGeom prst="rect">
            <a:avLst/>
          </a:prstGeom>
          <a:noFill/>
        </p:spPr>
        <p:txBody>
          <a:bodyPr wrap="square" rtlCol="0">
            <a:spAutoFit/>
          </a:bodyPr>
          <a:lstStyle/>
          <a:p>
            <a:r>
              <a:rPr lang="en-US" sz="1400" dirty="0"/>
              <a:t>Table name: order</a:t>
            </a:r>
          </a:p>
          <a:p>
            <a:r>
              <a:rPr lang="en-US" sz="1400" dirty="0"/>
              <a:t>Description:  this is order table .it’s a use to store order information </a:t>
            </a:r>
          </a:p>
          <a:p>
            <a:r>
              <a:rPr lang="en-US" sz="1400" dirty="0"/>
              <a:t>Primary key: id</a:t>
            </a:r>
          </a:p>
          <a:p>
            <a:r>
              <a:rPr lang="en-US" sz="1400" dirty="0"/>
              <a:t>Foreign key :</a:t>
            </a:r>
            <a:endParaRPr lang="en-IN" sz="1400" dirty="0"/>
          </a:p>
        </p:txBody>
      </p:sp>
    </p:spTree>
    <p:extLst>
      <p:ext uri="{BB962C8B-B14F-4D97-AF65-F5344CB8AC3E}">
        <p14:creationId xmlns:p14="http://schemas.microsoft.com/office/powerpoint/2010/main" val="1952441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FCE48-442A-404D-9028-90209A971454}"/>
              </a:ext>
            </a:extLst>
          </p:cNvPr>
          <p:cNvSpPr>
            <a:spLocks noGrp="1"/>
          </p:cNvSpPr>
          <p:nvPr>
            <p:ph type="ctrTitle"/>
          </p:nvPr>
        </p:nvSpPr>
        <p:spPr>
          <a:xfrm>
            <a:off x="2226365" y="0"/>
            <a:ext cx="4450212" cy="689113"/>
          </a:xfrm>
        </p:spPr>
        <p:txBody>
          <a:bodyPr/>
          <a:lstStyle/>
          <a:p>
            <a:pPr algn="ctr"/>
            <a:r>
              <a:rPr lang="en-IN" sz="4000" u="sng" dirty="0"/>
              <a:t>E-R DIAGRAM</a:t>
            </a:r>
          </a:p>
        </p:txBody>
      </p:sp>
      <p:sp>
        <p:nvSpPr>
          <p:cNvPr id="11" name="Rectangle 10">
            <a:extLst>
              <a:ext uri="{FF2B5EF4-FFF2-40B4-BE49-F238E27FC236}">
                <a16:creationId xmlns:a16="http://schemas.microsoft.com/office/drawing/2014/main" id="{6CA13970-1BD2-4865-848E-CDC34BC2959C}"/>
              </a:ext>
            </a:extLst>
          </p:cNvPr>
          <p:cNvSpPr/>
          <p:nvPr/>
        </p:nvSpPr>
        <p:spPr>
          <a:xfrm>
            <a:off x="1205948" y="6100822"/>
            <a:ext cx="1457737" cy="437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lgn="ctr"/>
            <a:r>
              <a:rPr lang="en-IN" dirty="0" err="1">
                <a:ln w="0"/>
                <a:solidFill>
                  <a:schemeClr val="tx1"/>
                </a:solidFill>
                <a:effectLst>
                  <a:outerShdw blurRad="38100" dist="19050" dir="2700000" algn="tl" rotWithShape="0">
                    <a:schemeClr val="dk1">
                      <a:alpha val="40000"/>
                    </a:schemeClr>
                  </a:outerShdw>
                </a:effectLst>
              </a:rPr>
              <a:t>Auth_user</a:t>
            </a:r>
            <a:endParaRPr lang="en-IN" dirty="0">
              <a:ln w="0"/>
              <a:solidFill>
                <a:schemeClr val="tx1"/>
              </a:solidFill>
              <a:effectLst>
                <a:outerShdw blurRad="38100" dist="19050" dir="2700000" algn="tl" rotWithShape="0">
                  <a:schemeClr val="dk1">
                    <a:alpha val="40000"/>
                  </a:schemeClr>
                </a:outerShdw>
              </a:effectLst>
            </a:endParaRPr>
          </a:p>
        </p:txBody>
      </p:sp>
      <p:sp>
        <p:nvSpPr>
          <p:cNvPr id="53" name="Rectangle 52">
            <a:extLst>
              <a:ext uri="{FF2B5EF4-FFF2-40B4-BE49-F238E27FC236}">
                <a16:creationId xmlns:a16="http://schemas.microsoft.com/office/drawing/2014/main" id="{15C3EF19-61D8-4406-9693-507ED57C7EF3}"/>
              </a:ext>
            </a:extLst>
          </p:cNvPr>
          <p:cNvSpPr/>
          <p:nvPr/>
        </p:nvSpPr>
        <p:spPr>
          <a:xfrm>
            <a:off x="7129668" y="6100823"/>
            <a:ext cx="1457737" cy="437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lgn="ctr"/>
            <a:r>
              <a:rPr lang="en-IN" dirty="0">
                <a:ln w="0"/>
                <a:solidFill>
                  <a:schemeClr val="tx1"/>
                </a:solidFill>
                <a:effectLst>
                  <a:outerShdw blurRad="38100" dist="19050" dir="2700000" algn="tl" rotWithShape="0">
                    <a:schemeClr val="dk1">
                      <a:alpha val="40000"/>
                    </a:schemeClr>
                  </a:outerShdw>
                </a:effectLst>
              </a:rPr>
              <a:t>orders</a:t>
            </a:r>
          </a:p>
        </p:txBody>
      </p:sp>
      <p:sp>
        <p:nvSpPr>
          <p:cNvPr id="55" name="Rectangle 54">
            <a:extLst>
              <a:ext uri="{FF2B5EF4-FFF2-40B4-BE49-F238E27FC236}">
                <a16:creationId xmlns:a16="http://schemas.microsoft.com/office/drawing/2014/main" id="{C8E30DC8-E9F5-46A7-9DCB-B4335ABBE2AC}"/>
              </a:ext>
            </a:extLst>
          </p:cNvPr>
          <p:cNvSpPr/>
          <p:nvPr/>
        </p:nvSpPr>
        <p:spPr>
          <a:xfrm>
            <a:off x="1205948" y="2521151"/>
            <a:ext cx="1457737" cy="437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lgn="ctr"/>
            <a:r>
              <a:rPr lang="en-IN" dirty="0">
                <a:ln w="0"/>
                <a:solidFill>
                  <a:schemeClr val="tx1"/>
                </a:solidFill>
                <a:effectLst>
                  <a:outerShdw blurRad="38100" dist="19050" dir="2700000" algn="tl" rotWithShape="0">
                    <a:schemeClr val="dk1">
                      <a:alpha val="40000"/>
                    </a:schemeClr>
                  </a:outerShdw>
                </a:effectLst>
              </a:rPr>
              <a:t>products</a:t>
            </a:r>
          </a:p>
        </p:txBody>
      </p:sp>
      <p:sp>
        <p:nvSpPr>
          <p:cNvPr id="57" name="Rectangle 56">
            <a:extLst>
              <a:ext uri="{FF2B5EF4-FFF2-40B4-BE49-F238E27FC236}">
                <a16:creationId xmlns:a16="http://schemas.microsoft.com/office/drawing/2014/main" id="{4657FD2A-9AB9-4713-9876-4C2F76BDA942}"/>
              </a:ext>
            </a:extLst>
          </p:cNvPr>
          <p:cNvSpPr/>
          <p:nvPr/>
        </p:nvSpPr>
        <p:spPr>
          <a:xfrm>
            <a:off x="7129668" y="2536194"/>
            <a:ext cx="1457737" cy="437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r>
              <a:rPr lang="en-IN" dirty="0">
                <a:ln w="0"/>
                <a:solidFill>
                  <a:schemeClr val="tx1"/>
                </a:solidFill>
                <a:effectLst>
                  <a:outerShdw blurRad="38100" dist="19050" dir="2700000" algn="tl" rotWithShape="0">
                    <a:schemeClr val="dk1">
                      <a:alpha val="40000"/>
                    </a:schemeClr>
                  </a:outerShdw>
                </a:effectLst>
              </a:rPr>
              <a:t>User Cart</a:t>
            </a:r>
          </a:p>
        </p:txBody>
      </p:sp>
      <p:sp>
        <p:nvSpPr>
          <p:cNvPr id="63" name="TextBox 62">
            <a:extLst>
              <a:ext uri="{FF2B5EF4-FFF2-40B4-BE49-F238E27FC236}">
                <a16:creationId xmlns:a16="http://schemas.microsoft.com/office/drawing/2014/main" id="{F54DF3CB-7ECE-418B-8B00-5EEB7857C551}"/>
              </a:ext>
            </a:extLst>
          </p:cNvPr>
          <p:cNvSpPr txBox="1"/>
          <p:nvPr/>
        </p:nvSpPr>
        <p:spPr>
          <a:xfrm>
            <a:off x="6857368" y="2747372"/>
            <a:ext cx="301431" cy="369332"/>
          </a:xfrm>
          <a:prstGeom prst="rect">
            <a:avLst/>
          </a:prstGeom>
          <a:noFill/>
        </p:spPr>
        <p:txBody>
          <a:bodyPr wrap="square" rtlCol="0">
            <a:spAutoFit/>
          </a:bodyPr>
          <a:lstStyle/>
          <a:p>
            <a:r>
              <a:rPr lang="en-IN" dirty="0"/>
              <a:t>m</a:t>
            </a:r>
          </a:p>
        </p:txBody>
      </p:sp>
      <p:cxnSp>
        <p:nvCxnSpPr>
          <p:cNvPr id="67" name="Straight Connector 66">
            <a:extLst>
              <a:ext uri="{FF2B5EF4-FFF2-40B4-BE49-F238E27FC236}">
                <a16:creationId xmlns:a16="http://schemas.microsoft.com/office/drawing/2014/main" id="{0713BB13-C7A8-42B6-84D0-22CD40D642BF}"/>
              </a:ext>
            </a:extLst>
          </p:cNvPr>
          <p:cNvCxnSpPr>
            <a:stCxn id="55" idx="3"/>
          </p:cNvCxnSpPr>
          <p:nvPr/>
        </p:nvCxnSpPr>
        <p:spPr>
          <a:xfrm>
            <a:off x="2663685" y="2739744"/>
            <a:ext cx="4465983" cy="15042"/>
          </a:xfrm>
          <a:prstGeom prst="line">
            <a:avLst/>
          </a:prstGeom>
        </p:spPr>
        <p:style>
          <a:lnRef idx="1">
            <a:schemeClr val="dk1"/>
          </a:lnRef>
          <a:fillRef idx="0">
            <a:schemeClr val="dk1"/>
          </a:fillRef>
          <a:effectRef idx="0">
            <a:schemeClr val="dk1"/>
          </a:effectRef>
          <a:fontRef idx="minor">
            <a:schemeClr val="tx1"/>
          </a:fontRef>
        </p:style>
      </p:cxnSp>
      <p:sp>
        <p:nvSpPr>
          <p:cNvPr id="68" name="Flowchart: Decision 67">
            <a:extLst>
              <a:ext uri="{FF2B5EF4-FFF2-40B4-BE49-F238E27FC236}">
                <a16:creationId xmlns:a16="http://schemas.microsoft.com/office/drawing/2014/main" id="{B1B78740-0EE0-40B9-B94A-1AE1D9E41C6A}"/>
              </a:ext>
            </a:extLst>
          </p:cNvPr>
          <p:cNvSpPr/>
          <p:nvPr/>
        </p:nvSpPr>
        <p:spPr>
          <a:xfrm>
            <a:off x="3996535" y="2507748"/>
            <a:ext cx="1457737" cy="53159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Add in</a:t>
            </a:r>
          </a:p>
        </p:txBody>
      </p:sp>
      <p:sp>
        <p:nvSpPr>
          <p:cNvPr id="70" name="TextBox 69">
            <a:extLst>
              <a:ext uri="{FF2B5EF4-FFF2-40B4-BE49-F238E27FC236}">
                <a16:creationId xmlns:a16="http://schemas.microsoft.com/office/drawing/2014/main" id="{A1E47617-C324-46CE-AAFF-6B5C0E1ECEA6}"/>
              </a:ext>
            </a:extLst>
          </p:cNvPr>
          <p:cNvSpPr txBox="1"/>
          <p:nvPr/>
        </p:nvSpPr>
        <p:spPr>
          <a:xfrm>
            <a:off x="2631184" y="2395400"/>
            <a:ext cx="301431" cy="369332"/>
          </a:xfrm>
          <a:prstGeom prst="rect">
            <a:avLst/>
          </a:prstGeom>
          <a:noFill/>
        </p:spPr>
        <p:txBody>
          <a:bodyPr wrap="square" rtlCol="0">
            <a:spAutoFit/>
          </a:bodyPr>
          <a:lstStyle/>
          <a:p>
            <a:r>
              <a:rPr lang="en-IN" dirty="0"/>
              <a:t>m</a:t>
            </a:r>
          </a:p>
        </p:txBody>
      </p:sp>
      <p:sp>
        <p:nvSpPr>
          <p:cNvPr id="72" name="TextBox 71">
            <a:extLst>
              <a:ext uri="{FF2B5EF4-FFF2-40B4-BE49-F238E27FC236}">
                <a16:creationId xmlns:a16="http://schemas.microsoft.com/office/drawing/2014/main" id="{5433C35F-C854-4A88-BB5E-E0BB0C1733D0}"/>
              </a:ext>
            </a:extLst>
          </p:cNvPr>
          <p:cNvSpPr txBox="1"/>
          <p:nvPr/>
        </p:nvSpPr>
        <p:spPr>
          <a:xfrm>
            <a:off x="6808665" y="2443115"/>
            <a:ext cx="267884" cy="376149"/>
          </a:xfrm>
          <a:prstGeom prst="rect">
            <a:avLst/>
          </a:prstGeom>
          <a:noFill/>
        </p:spPr>
        <p:txBody>
          <a:bodyPr wrap="square" rtlCol="0">
            <a:spAutoFit/>
          </a:bodyPr>
          <a:lstStyle/>
          <a:p>
            <a:r>
              <a:rPr lang="en-IN" dirty="0"/>
              <a:t>1</a:t>
            </a:r>
          </a:p>
        </p:txBody>
      </p:sp>
      <p:sp>
        <p:nvSpPr>
          <p:cNvPr id="79" name="TextBox 78">
            <a:extLst>
              <a:ext uri="{FF2B5EF4-FFF2-40B4-BE49-F238E27FC236}">
                <a16:creationId xmlns:a16="http://schemas.microsoft.com/office/drawing/2014/main" id="{AF4EE1B2-23CC-4166-92AA-F1AF6EB7BB68}"/>
              </a:ext>
            </a:extLst>
          </p:cNvPr>
          <p:cNvSpPr txBox="1"/>
          <p:nvPr/>
        </p:nvSpPr>
        <p:spPr>
          <a:xfrm>
            <a:off x="6982629" y="5788312"/>
            <a:ext cx="267884" cy="376149"/>
          </a:xfrm>
          <a:prstGeom prst="rect">
            <a:avLst/>
          </a:prstGeom>
          <a:noFill/>
        </p:spPr>
        <p:txBody>
          <a:bodyPr wrap="square" rtlCol="0">
            <a:spAutoFit/>
          </a:bodyPr>
          <a:lstStyle/>
          <a:p>
            <a:r>
              <a:rPr lang="en-IN" dirty="0"/>
              <a:t>m</a:t>
            </a:r>
          </a:p>
        </p:txBody>
      </p:sp>
      <p:sp>
        <p:nvSpPr>
          <p:cNvPr id="8" name="TextBox 7">
            <a:extLst>
              <a:ext uri="{FF2B5EF4-FFF2-40B4-BE49-F238E27FC236}">
                <a16:creationId xmlns:a16="http://schemas.microsoft.com/office/drawing/2014/main" id="{0C5F5945-AF4F-4ED4-9B92-249DBEF8A0E7}"/>
              </a:ext>
            </a:extLst>
          </p:cNvPr>
          <p:cNvSpPr txBox="1"/>
          <p:nvPr/>
        </p:nvSpPr>
        <p:spPr>
          <a:xfrm>
            <a:off x="2627816" y="2788575"/>
            <a:ext cx="301431" cy="369332"/>
          </a:xfrm>
          <a:prstGeom prst="rect">
            <a:avLst/>
          </a:prstGeom>
          <a:noFill/>
        </p:spPr>
        <p:txBody>
          <a:bodyPr wrap="square" rtlCol="0">
            <a:spAutoFit/>
          </a:bodyPr>
          <a:lstStyle/>
          <a:p>
            <a:r>
              <a:rPr lang="en-IN" dirty="0"/>
              <a:t>m</a:t>
            </a:r>
          </a:p>
        </p:txBody>
      </p:sp>
      <p:cxnSp>
        <p:nvCxnSpPr>
          <p:cNvPr id="15" name="Straight Connector 14">
            <a:extLst>
              <a:ext uri="{FF2B5EF4-FFF2-40B4-BE49-F238E27FC236}">
                <a16:creationId xmlns:a16="http://schemas.microsoft.com/office/drawing/2014/main" id="{42CE0FD6-107C-4D35-84BE-4567C51C1B77}"/>
              </a:ext>
            </a:extLst>
          </p:cNvPr>
          <p:cNvCxnSpPr>
            <a:stCxn id="11" idx="3"/>
            <a:endCxn id="53" idx="1"/>
          </p:cNvCxnSpPr>
          <p:nvPr/>
        </p:nvCxnSpPr>
        <p:spPr>
          <a:xfrm>
            <a:off x="2663685" y="6319415"/>
            <a:ext cx="4465983" cy="1"/>
          </a:xfrm>
          <a:prstGeom prst="line">
            <a:avLst/>
          </a:prstGeom>
        </p:spPr>
        <p:style>
          <a:lnRef idx="1">
            <a:schemeClr val="dk1"/>
          </a:lnRef>
          <a:fillRef idx="0">
            <a:schemeClr val="dk1"/>
          </a:fillRef>
          <a:effectRef idx="0">
            <a:schemeClr val="dk1"/>
          </a:effectRef>
          <a:fontRef idx="minor">
            <a:schemeClr val="tx1"/>
          </a:fontRef>
        </p:style>
      </p:cxnSp>
      <p:sp>
        <p:nvSpPr>
          <p:cNvPr id="16" name="Diamond 15">
            <a:extLst>
              <a:ext uri="{FF2B5EF4-FFF2-40B4-BE49-F238E27FC236}">
                <a16:creationId xmlns:a16="http://schemas.microsoft.com/office/drawing/2014/main" id="{A56E5755-A934-4912-A743-29AAFB0E2695}"/>
              </a:ext>
            </a:extLst>
          </p:cNvPr>
          <p:cNvSpPr/>
          <p:nvPr/>
        </p:nvSpPr>
        <p:spPr>
          <a:xfrm>
            <a:off x="4024508" y="6104682"/>
            <a:ext cx="1207215" cy="43718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has</a:t>
            </a:r>
          </a:p>
        </p:txBody>
      </p:sp>
      <p:sp>
        <p:nvSpPr>
          <p:cNvPr id="17" name="TextBox 16">
            <a:extLst>
              <a:ext uri="{FF2B5EF4-FFF2-40B4-BE49-F238E27FC236}">
                <a16:creationId xmlns:a16="http://schemas.microsoft.com/office/drawing/2014/main" id="{A18368A3-0658-4953-8826-472D46019362}"/>
              </a:ext>
            </a:extLst>
          </p:cNvPr>
          <p:cNvSpPr txBox="1"/>
          <p:nvPr/>
        </p:nvSpPr>
        <p:spPr>
          <a:xfrm>
            <a:off x="2608195" y="6017556"/>
            <a:ext cx="357396" cy="369332"/>
          </a:xfrm>
          <a:prstGeom prst="rect">
            <a:avLst/>
          </a:prstGeom>
          <a:noFill/>
        </p:spPr>
        <p:txBody>
          <a:bodyPr wrap="square" rtlCol="0">
            <a:spAutoFit/>
          </a:bodyPr>
          <a:lstStyle/>
          <a:p>
            <a:r>
              <a:rPr lang="en-IN" dirty="0"/>
              <a:t>1</a:t>
            </a:r>
          </a:p>
        </p:txBody>
      </p:sp>
      <p:sp>
        <p:nvSpPr>
          <p:cNvPr id="18" name="TextBox 17">
            <a:extLst>
              <a:ext uri="{FF2B5EF4-FFF2-40B4-BE49-F238E27FC236}">
                <a16:creationId xmlns:a16="http://schemas.microsoft.com/office/drawing/2014/main" id="{0833EBBC-BD8E-4F3C-AFE1-B30AC12718C6}"/>
              </a:ext>
            </a:extLst>
          </p:cNvPr>
          <p:cNvSpPr txBox="1"/>
          <p:nvPr/>
        </p:nvSpPr>
        <p:spPr>
          <a:xfrm>
            <a:off x="2395637" y="5814756"/>
            <a:ext cx="301431" cy="369332"/>
          </a:xfrm>
          <a:prstGeom prst="rect">
            <a:avLst/>
          </a:prstGeom>
          <a:noFill/>
        </p:spPr>
        <p:txBody>
          <a:bodyPr wrap="square" rtlCol="0">
            <a:spAutoFit/>
          </a:bodyPr>
          <a:lstStyle/>
          <a:p>
            <a:r>
              <a:rPr lang="en-IN" dirty="0"/>
              <a:t>m</a:t>
            </a:r>
          </a:p>
        </p:txBody>
      </p:sp>
      <p:sp>
        <p:nvSpPr>
          <p:cNvPr id="19" name="TextBox 18">
            <a:extLst>
              <a:ext uri="{FF2B5EF4-FFF2-40B4-BE49-F238E27FC236}">
                <a16:creationId xmlns:a16="http://schemas.microsoft.com/office/drawing/2014/main" id="{3BE58792-6CBB-4C23-9D34-5F92670EE365}"/>
              </a:ext>
            </a:extLst>
          </p:cNvPr>
          <p:cNvSpPr txBox="1"/>
          <p:nvPr/>
        </p:nvSpPr>
        <p:spPr>
          <a:xfrm>
            <a:off x="6846431" y="5991427"/>
            <a:ext cx="301431" cy="369332"/>
          </a:xfrm>
          <a:prstGeom prst="rect">
            <a:avLst/>
          </a:prstGeom>
          <a:noFill/>
        </p:spPr>
        <p:txBody>
          <a:bodyPr wrap="square" rtlCol="0">
            <a:spAutoFit/>
          </a:bodyPr>
          <a:lstStyle/>
          <a:p>
            <a:r>
              <a:rPr lang="en-IN" dirty="0"/>
              <a:t>m</a:t>
            </a:r>
          </a:p>
        </p:txBody>
      </p:sp>
      <p:cxnSp>
        <p:nvCxnSpPr>
          <p:cNvPr id="21" name="Straight Connector 20">
            <a:extLst>
              <a:ext uri="{FF2B5EF4-FFF2-40B4-BE49-F238E27FC236}">
                <a16:creationId xmlns:a16="http://schemas.microsoft.com/office/drawing/2014/main" id="{FB7EBDAB-DCDB-441F-B364-00BC3CA70587}"/>
              </a:ext>
            </a:extLst>
          </p:cNvPr>
          <p:cNvCxnSpPr>
            <a:stCxn id="11" idx="0"/>
            <a:endCxn id="55" idx="2"/>
          </p:cNvCxnSpPr>
          <p:nvPr/>
        </p:nvCxnSpPr>
        <p:spPr>
          <a:xfrm flipV="1">
            <a:off x="1934817" y="2958336"/>
            <a:ext cx="0" cy="3142486"/>
          </a:xfrm>
          <a:prstGeom prst="line">
            <a:avLst/>
          </a:prstGeom>
        </p:spPr>
        <p:style>
          <a:lnRef idx="1">
            <a:schemeClr val="dk1"/>
          </a:lnRef>
          <a:fillRef idx="0">
            <a:schemeClr val="dk1"/>
          </a:fillRef>
          <a:effectRef idx="0">
            <a:schemeClr val="dk1"/>
          </a:effectRef>
          <a:fontRef idx="minor">
            <a:schemeClr val="tx1"/>
          </a:fontRef>
        </p:style>
      </p:cxnSp>
      <p:sp>
        <p:nvSpPr>
          <p:cNvPr id="22" name="Diamond 21">
            <a:extLst>
              <a:ext uri="{FF2B5EF4-FFF2-40B4-BE49-F238E27FC236}">
                <a16:creationId xmlns:a16="http://schemas.microsoft.com/office/drawing/2014/main" id="{B4047FBC-ED75-4A69-8D7A-AD0B5D2A981A}"/>
              </a:ext>
            </a:extLst>
          </p:cNvPr>
          <p:cNvSpPr/>
          <p:nvPr/>
        </p:nvSpPr>
        <p:spPr>
          <a:xfrm rot="5400000">
            <a:off x="1229885" y="4075010"/>
            <a:ext cx="1437431" cy="78744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Search &amp; view</a:t>
            </a:r>
          </a:p>
        </p:txBody>
      </p:sp>
      <p:sp>
        <p:nvSpPr>
          <p:cNvPr id="23" name="TextBox 22">
            <a:extLst>
              <a:ext uri="{FF2B5EF4-FFF2-40B4-BE49-F238E27FC236}">
                <a16:creationId xmlns:a16="http://schemas.microsoft.com/office/drawing/2014/main" id="{D3470166-D72D-495D-AB13-14E4683D021F}"/>
              </a:ext>
            </a:extLst>
          </p:cNvPr>
          <p:cNvSpPr txBox="1"/>
          <p:nvPr/>
        </p:nvSpPr>
        <p:spPr>
          <a:xfrm>
            <a:off x="1704112" y="5791384"/>
            <a:ext cx="301431" cy="369332"/>
          </a:xfrm>
          <a:prstGeom prst="rect">
            <a:avLst/>
          </a:prstGeom>
          <a:noFill/>
        </p:spPr>
        <p:txBody>
          <a:bodyPr wrap="square" rtlCol="0">
            <a:spAutoFit/>
          </a:bodyPr>
          <a:lstStyle/>
          <a:p>
            <a:r>
              <a:rPr lang="en-IN" dirty="0"/>
              <a:t>1</a:t>
            </a:r>
          </a:p>
        </p:txBody>
      </p:sp>
      <p:sp>
        <p:nvSpPr>
          <p:cNvPr id="25" name="TextBox 24">
            <a:extLst>
              <a:ext uri="{FF2B5EF4-FFF2-40B4-BE49-F238E27FC236}">
                <a16:creationId xmlns:a16="http://schemas.microsoft.com/office/drawing/2014/main" id="{A5E3635F-6EA8-48BC-9B8B-577F3DDD14A9}"/>
              </a:ext>
            </a:extLst>
          </p:cNvPr>
          <p:cNvSpPr txBox="1"/>
          <p:nvPr/>
        </p:nvSpPr>
        <p:spPr>
          <a:xfrm>
            <a:off x="1674455" y="2856936"/>
            <a:ext cx="301431" cy="369332"/>
          </a:xfrm>
          <a:prstGeom prst="rect">
            <a:avLst/>
          </a:prstGeom>
          <a:noFill/>
        </p:spPr>
        <p:txBody>
          <a:bodyPr wrap="square" rtlCol="0">
            <a:spAutoFit/>
          </a:bodyPr>
          <a:lstStyle/>
          <a:p>
            <a:r>
              <a:rPr lang="en-IN" dirty="0"/>
              <a:t>m</a:t>
            </a:r>
          </a:p>
        </p:txBody>
      </p:sp>
      <p:grpSp>
        <p:nvGrpSpPr>
          <p:cNvPr id="49" name="Group 48">
            <a:extLst>
              <a:ext uri="{FF2B5EF4-FFF2-40B4-BE49-F238E27FC236}">
                <a16:creationId xmlns:a16="http://schemas.microsoft.com/office/drawing/2014/main" id="{BF628538-9B16-4185-8ABD-BA963B91B425}"/>
              </a:ext>
            </a:extLst>
          </p:cNvPr>
          <p:cNvGrpSpPr/>
          <p:nvPr/>
        </p:nvGrpSpPr>
        <p:grpSpPr>
          <a:xfrm>
            <a:off x="282956" y="2013771"/>
            <a:ext cx="845352" cy="583095"/>
            <a:chOff x="3672846" y="508776"/>
            <a:chExt cx="935228" cy="637217"/>
          </a:xfrm>
          <a:scene3d>
            <a:camera prst="orthographicFront"/>
            <a:lightRig rig="flat" dir="t"/>
          </a:scene3d>
        </p:grpSpPr>
        <p:sp>
          <p:nvSpPr>
            <p:cNvPr id="50" name="Oval 49">
              <a:extLst>
                <a:ext uri="{FF2B5EF4-FFF2-40B4-BE49-F238E27FC236}">
                  <a16:creationId xmlns:a16="http://schemas.microsoft.com/office/drawing/2014/main" id="{8F54165C-5BD5-4AA0-98B4-1157786710B8}"/>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52" name="Oval 5">
              <a:extLst>
                <a:ext uri="{FF2B5EF4-FFF2-40B4-BE49-F238E27FC236}">
                  <a16:creationId xmlns:a16="http://schemas.microsoft.com/office/drawing/2014/main" id="{9E32EE5F-194C-4A02-A7F7-D557DE5C00EB}"/>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dirty="0" err="1"/>
                <a:t>Product_id</a:t>
              </a:r>
              <a:endParaRPr lang="en-IN" sz="1100" kern="1200" dirty="0"/>
            </a:p>
          </p:txBody>
        </p:sp>
      </p:grpSp>
      <p:grpSp>
        <p:nvGrpSpPr>
          <p:cNvPr id="54" name="Group 53">
            <a:extLst>
              <a:ext uri="{FF2B5EF4-FFF2-40B4-BE49-F238E27FC236}">
                <a16:creationId xmlns:a16="http://schemas.microsoft.com/office/drawing/2014/main" id="{61CB7AC0-9667-4467-87B6-B05140B30B7E}"/>
              </a:ext>
            </a:extLst>
          </p:cNvPr>
          <p:cNvGrpSpPr/>
          <p:nvPr/>
        </p:nvGrpSpPr>
        <p:grpSpPr>
          <a:xfrm>
            <a:off x="848935" y="1506291"/>
            <a:ext cx="845352" cy="583095"/>
            <a:chOff x="3672846" y="508776"/>
            <a:chExt cx="935228" cy="637217"/>
          </a:xfrm>
          <a:scene3d>
            <a:camera prst="orthographicFront"/>
            <a:lightRig rig="flat" dir="t"/>
          </a:scene3d>
        </p:grpSpPr>
        <p:sp>
          <p:nvSpPr>
            <p:cNvPr id="56" name="Oval 55">
              <a:extLst>
                <a:ext uri="{FF2B5EF4-FFF2-40B4-BE49-F238E27FC236}">
                  <a16:creationId xmlns:a16="http://schemas.microsoft.com/office/drawing/2014/main" id="{07F6206E-3790-463D-8F43-2F6936AF760A}"/>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58" name="Oval 5">
              <a:extLst>
                <a:ext uri="{FF2B5EF4-FFF2-40B4-BE49-F238E27FC236}">
                  <a16:creationId xmlns:a16="http://schemas.microsoft.com/office/drawing/2014/main" id="{ED3F9EE0-2613-49FA-B84C-CBCE11E02CB9}"/>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dirty="0"/>
                <a:t>title</a:t>
              </a:r>
              <a:endParaRPr lang="en-IN" sz="1100" kern="1200" dirty="0"/>
            </a:p>
          </p:txBody>
        </p:sp>
      </p:grpSp>
      <p:grpSp>
        <p:nvGrpSpPr>
          <p:cNvPr id="62" name="Group 61">
            <a:extLst>
              <a:ext uri="{FF2B5EF4-FFF2-40B4-BE49-F238E27FC236}">
                <a16:creationId xmlns:a16="http://schemas.microsoft.com/office/drawing/2014/main" id="{C470E5F8-F42A-4353-88E3-4F21F9CC7A36}"/>
              </a:ext>
            </a:extLst>
          </p:cNvPr>
          <p:cNvGrpSpPr/>
          <p:nvPr/>
        </p:nvGrpSpPr>
        <p:grpSpPr>
          <a:xfrm>
            <a:off x="1525925" y="1115284"/>
            <a:ext cx="845352" cy="583095"/>
            <a:chOff x="3672846" y="508776"/>
            <a:chExt cx="935228" cy="637217"/>
          </a:xfrm>
          <a:scene3d>
            <a:camera prst="orthographicFront"/>
            <a:lightRig rig="flat" dir="t"/>
          </a:scene3d>
        </p:grpSpPr>
        <p:sp>
          <p:nvSpPr>
            <p:cNvPr id="64" name="Oval 63">
              <a:extLst>
                <a:ext uri="{FF2B5EF4-FFF2-40B4-BE49-F238E27FC236}">
                  <a16:creationId xmlns:a16="http://schemas.microsoft.com/office/drawing/2014/main" id="{3CD27321-AC40-40E1-91EC-5DE15BC98E23}"/>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65" name="Oval 5">
              <a:extLst>
                <a:ext uri="{FF2B5EF4-FFF2-40B4-BE49-F238E27FC236}">
                  <a16:creationId xmlns:a16="http://schemas.microsoft.com/office/drawing/2014/main" id="{88732821-F95D-46F1-8BCC-F435DA082B4A}"/>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price</a:t>
              </a:r>
            </a:p>
          </p:txBody>
        </p:sp>
      </p:grpSp>
      <p:cxnSp>
        <p:nvCxnSpPr>
          <p:cNvPr id="28" name="Straight Connector 27">
            <a:extLst>
              <a:ext uri="{FF2B5EF4-FFF2-40B4-BE49-F238E27FC236}">
                <a16:creationId xmlns:a16="http://schemas.microsoft.com/office/drawing/2014/main" id="{65F86ADF-F19A-4FB3-83B7-6D2C2FE77EBF}"/>
              </a:ext>
            </a:extLst>
          </p:cNvPr>
          <p:cNvCxnSpPr>
            <a:cxnSpLocks/>
            <a:stCxn id="50" idx="4"/>
            <a:endCxn id="55" idx="1"/>
          </p:cNvCxnSpPr>
          <p:nvPr/>
        </p:nvCxnSpPr>
        <p:spPr>
          <a:xfrm>
            <a:off x="705632" y="2596866"/>
            <a:ext cx="500316" cy="142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59A7E4F-BC67-4A53-8929-4095E99896A7}"/>
              </a:ext>
            </a:extLst>
          </p:cNvPr>
          <p:cNvCxnSpPr>
            <a:cxnSpLocks/>
            <a:stCxn id="56" idx="4"/>
          </p:cNvCxnSpPr>
          <p:nvPr/>
        </p:nvCxnSpPr>
        <p:spPr>
          <a:xfrm>
            <a:off x="1271611" y="2089386"/>
            <a:ext cx="276532" cy="446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B377000-14A2-433F-A304-69DA17538C35}"/>
              </a:ext>
            </a:extLst>
          </p:cNvPr>
          <p:cNvCxnSpPr>
            <a:cxnSpLocks/>
            <a:stCxn id="64" idx="4"/>
            <a:endCxn id="55" idx="0"/>
          </p:cNvCxnSpPr>
          <p:nvPr/>
        </p:nvCxnSpPr>
        <p:spPr>
          <a:xfrm flipH="1">
            <a:off x="1934817" y="1698379"/>
            <a:ext cx="13784" cy="822772"/>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6BCFA295-11B1-4C09-A6DB-C4DEDC68E936}"/>
              </a:ext>
            </a:extLst>
          </p:cNvPr>
          <p:cNvSpPr/>
          <p:nvPr/>
        </p:nvSpPr>
        <p:spPr>
          <a:xfrm>
            <a:off x="3809866" y="1024161"/>
            <a:ext cx="1457737" cy="437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lgn="ctr"/>
            <a:r>
              <a:rPr lang="en-IN" dirty="0" err="1">
                <a:ln w="0"/>
                <a:solidFill>
                  <a:schemeClr val="tx1"/>
                </a:solidFill>
                <a:effectLst>
                  <a:outerShdw blurRad="38100" dist="19050" dir="2700000" algn="tl" rotWithShape="0">
                    <a:schemeClr val="dk1">
                      <a:alpha val="40000"/>
                    </a:schemeClr>
                  </a:outerShdw>
                </a:effectLst>
              </a:rPr>
              <a:t>Categorys</a:t>
            </a:r>
            <a:endParaRPr lang="en-IN" dirty="0">
              <a:ln w="0"/>
              <a:solidFill>
                <a:schemeClr val="tx1"/>
              </a:solidFill>
              <a:effectLst>
                <a:outerShdw blurRad="38100" dist="19050" dir="2700000" algn="tl" rotWithShape="0">
                  <a:schemeClr val="dk1">
                    <a:alpha val="40000"/>
                  </a:schemeClr>
                </a:outerShdw>
              </a:effectLst>
            </a:endParaRPr>
          </a:p>
        </p:txBody>
      </p:sp>
      <p:sp>
        <p:nvSpPr>
          <p:cNvPr id="32" name="Rectangle 31">
            <a:extLst>
              <a:ext uri="{FF2B5EF4-FFF2-40B4-BE49-F238E27FC236}">
                <a16:creationId xmlns:a16="http://schemas.microsoft.com/office/drawing/2014/main" id="{C06C2DAE-2DB1-416D-B260-6BAB8E30F434}"/>
              </a:ext>
            </a:extLst>
          </p:cNvPr>
          <p:cNvSpPr/>
          <p:nvPr/>
        </p:nvSpPr>
        <p:spPr>
          <a:xfrm>
            <a:off x="3802111" y="4325726"/>
            <a:ext cx="1553898" cy="437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r>
              <a:rPr lang="en-IN" dirty="0" err="1">
                <a:ln w="0"/>
                <a:solidFill>
                  <a:schemeClr val="tx1"/>
                </a:solidFill>
                <a:effectLst>
                  <a:outerShdw blurRad="38100" dist="19050" dir="2700000" algn="tl" rotWithShape="0">
                    <a:schemeClr val="dk1">
                      <a:alpha val="40000"/>
                    </a:schemeClr>
                  </a:outerShdw>
                </a:effectLst>
              </a:rPr>
              <a:t>SubCategorys</a:t>
            </a:r>
            <a:endParaRPr lang="en-IN" dirty="0">
              <a:ln w="0"/>
              <a:solidFill>
                <a:schemeClr val="tx1"/>
              </a:solidFill>
              <a:effectLst>
                <a:outerShdw blurRad="38100" dist="19050" dir="2700000" algn="tl" rotWithShape="0">
                  <a:schemeClr val="dk1">
                    <a:alpha val="40000"/>
                  </a:schemeClr>
                </a:outerShdw>
              </a:effectLst>
            </a:endParaRPr>
          </a:p>
        </p:txBody>
      </p:sp>
      <p:cxnSp>
        <p:nvCxnSpPr>
          <p:cNvPr id="37" name="Straight Connector 36">
            <a:extLst>
              <a:ext uri="{FF2B5EF4-FFF2-40B4-BE49-F238E27FC236}">
                <a16:creationId xmlns:a16="http://schemas.microsoft.com/office/drawing/2014/main" id="{4E4B09A2-44B3-41C9-881F-346AF3B540F9}"/>
              </a:ext>
            </a:extLst>
          </p:cNvPr>
          <p:cNvCxnSpPr>
            <a:cxnSpLocks/>
          </p:cNvCxnSpPr>
          <p:nvPr/>
        </p:nvCxnSpPr>
        <p:spPr>
          <a:xfrm flipV="1">
            <a:off x="2608195" y="1263840"/>
            <a:ext cx="0" cy="1243908"/>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8CEE7F53-1A48-4B03-8418-A2446916589C}"/>
              </a:ext>
            </a:extLst>
          </p:cNvPr>
          <p:cNvCxnSpPr>
            <a:cxnSpLocks/>
          </p:cNvCxnSpPr>
          <p:nvPr/>
        </p:nvCxnSpPr>
        <p:spPr>
          <a:xfrm>
            <a:off x="2608195" y="1242753"/>
            <a:ext cx="1201671" cy="0"/>
          </a:xfrm>
          <a:prstGeom prst="line">
            <a:avLst/>
          </a:prstGeom>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F072733E-B28B-484F-BF88-6BCC31CEBA03}"/>
              </a:ext>
            </a:extLst>
          </p:cNvPr>
          <p:cNvSpPr txBox="1"/>
          <p:nvPr/>
        </p:nvSpPr>
        <p:spPr>
          <a:xfrm>
            <a:off x="2292459" y="2145194"/>
            <a:ext cx="301431" cy="369332"/>
          </a:xfrm>
          <a:prstGeom prst="rect">
            <a:avLst/>
          </a:prstGeom>
          <a:noFill/>
        </p:spPr>
        <p:txBody>
          <a:bodyPr wrap="square" rtlCol="0">
            <a:spAutoFit/>
          </a:bodyPr>
          <a:lstStyle/>
          <a:p>
            <a:r>
              <a:rPr lang="en-IN" dirty="0"/>
              <a:t>m</a:t>
            </a:r>
          </a:p>
        </p:txBody>
      </p:sp>
      <p:sp>
        <p:nvSpPr>
          <p:cNvPr id="42" name="TextBox 41">
            <a:extLst>
              <a:ext uri="{FF2B5EF4-FFF2-40B4-BE49-F238E27FC236}">
                <a16:creationId xmlns:a16="http://schemas.microsoft.com/office/drawing/2014/main" id="{736F07DA-8757-47E4-8D55-4472C4866A10}"/>
              </a:ext>
            </a:extLst>
          </p:cNvPr>
          <p:cNvSpPr txBox="1"/>
          <p:nvPr/>
        </p:nvSpPr>
        <p:spPr>
          <a:xfrm>
            <a:off x="3515177" y="969619"/>
            <a:ext cx="301431" cy="369332"/>
          </a:xfrm>
          <a:prstGeom prst="rect">
            <a:avLst/>
          </a:prstGeom>
          <a:noFill/>
        </p:spPr>
        <p:txBody>
          <a:bodyPr wrap="square" rtlCol="0">
            <a:spAutoFit/>
          </a:bodyPr>
          <a:lstStyle/>
          <a:p>
            <a:r>
              <a:rPr lang="en-IN" dirty="0"/>
              <a:t>m</a:t>
            </a:r>
          </a:p>
        </p:txBody>
      </p:sp>
      <p:sp>
        <p:nvSpPr>
          <p:cNvPr id="43" name="Diamond 42">
            <a:extLst>
              <a:ext uri="{FF2B5EF4-FFF2-40B4-BE49-F238E27FC236}">
                <a16:creationId xmlns:a16="http://schemas.microsoft.com/office/drawing/2014/main" id="{AFDD0185-ACC2-4552-B992-0FC026932E75}"/>
              </a:ext>
            </a:extLst>
          </p:cNvPr>
          <p:cNvSpPr/>
          <p:nvPr/>
        </p:nvSpPr>
        <p:spPr>
          <a:xfrm rot="16200000">
            <a:off x="2485095" y="1013031"/>
            <a:ext cx="1111550" cy="43718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has</a:t>
            </a:r>
          </a:p>
        </p:txBody>
      </p:sp>
      <p:cxnSp>
        <p:nvCxnSpPr>
          <p:cNvPr id="46" name="Straight Connector 45">
            <a:extLst>
              <a:ext uri="{FF2B5EF4-FFF2-40B4-BE49-F238E27FC236}">
                <a16:creationId xmlns:a16="http://schemas.microsoft.com/office/drawing/2014/main" id="{187F4E92-774B-4840-81F6-5BB594A35699}"/>
              </a:ext>
            </a:extLst>
          </p:cNvPr>
          <p:cNvCxnSpPr>
            <a:stCxn id="57" idx="2"/>
          </p:cNvCxnSpPr>
          <p:nvPr/>
        </p:nvCxnSpPr>
        <p:spPr>
          <a:xfrm flipH="1">
            <a:off x="7858536" y="2973379"/>
            <a:ext cx="1" cy="3127443"/>
          </a:xfrm>
          <a:prstGeom prst="line">
            <a:avLst/>
          </a:prstGeom>
        </p:spPr>
        <p:style>
          <a:lnRef idx="1">
            <a:schemeClr val="dk1"/>
          </a:lnRef>
          <a:fillRef idx="0">
            <a:schemeClr val="dk1"/>
          </a:fillRef>
          <a:effectRef idx="0">
            <a:schemeClr val="dk1"/>
          </a:effectRef>
          <a:fontRef idx="minor">
            <a:schemeClr val="tx1"/>
          </a:fontRef>
        </p:style>
      </p:cxnSp>
      <p:sp>
        <p:nvSpPr>
          <p:cNvPr id="47" name="Flowchart: Decision 46">
            <a:extLst>
              <a:ext uri="{FF2B5EF4-FFF2-40B4-BE49-F238E27FC236}">
                <a16:creationId xmlns:a16="http://schemas.microsoft.com/office/drawing/2014/main" id="{AA37903D-C169-47B8-A21A-0B81246FE5CD}"/>
              </a:ext>
            </a:extLst>
          </p:cNvPr>
          <p:cNvSpPr/>
          <p:nvPr/>
        </p:nvSpPr>
        <p:spPr>
          <a:xfrm>
            <a:off x="7035375" y="4012415"/>
            <a:ext cx="1637846" cy="54547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Confirm</a:t>
            </a:r>
            <a:r>
              <a:rPr lang="en-IN" dirty="0"/>
              <a:t> </a:t>
            </a:r>
          </a:p>
        </p:txBody>
      </p:sp>
      <p:cxnSp>
        <p:nvCxnSpPr>
          <p:cNvPr id="80" name="Straight Connector 79">
            <a:extLst>
              <a:ext uri="{FF2B5EF4-FFF2-40B4-BE49-F238E27FC236}">
                <a16:creationId xmlns:a16="http://schemas.microsoft.com/office/drawing/2014/main" id="{3FE4C008-BCF9-4D62-9F79-1F30E5AAB0A4}"/>
              </a:ext>
            </a:extLst>
          </p:cNvPr>
          <p:cNvCxnSpPr>
            <a:cxnSpLocks/>
            <a:stCxn id="42" idx="0"/>
            <a:endCxn id="42" idx="0"/>
          </p:cNvCxnSpPr>
          <p:nvPr/>
        </p:nvCxnSpPr>
        <p:spPr>
          <a:xfrm>
            <a:off x="3665893" y="969619"/>
            <a:ext cx="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F7D54B80-6186-4C8A-9D69-4EB83F8F8F79}"/>
              </a:ext>
            </a:extLst>
          </p:cNvPr>
          <p:cNvGrpSpPr/>
          <p:nvPr/>
        </p:nvGrpSpPr>
        <p:grpSpPr>
          <a:xfrm>
            <a:off x="941878" y="5095585"/>
            <a:ext cx="845352" cy="583095"/>
            <a:chOff x="3672846" y="508776"/>
            <a:chExt cx="935228" cy="637217"/>
          </a:xfrm>
          <a:scene3d>
            <a:camera prst="orthographicFront"/>
            <a:lightRig rig="flat" dir="t"/>
          </a:scene3d>
        </p:grpSpPr>
        <p:sp>
          <p:nvSpPr>
            <p:cNvPr id="89" name="Oval 88">
              <a:extLst>
                <a:ext uri="{FF2B5EF4-FFF2-40B4-BE49-F238E27FC236}">
                  <a16:creationId xmlns:a16="http://schemas.microsoft.com/office/drawing/2014/main" id="{B2706380-A856-4892-A250-F712A7185FE7}"/>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90" name="Oval 5">
              <a:extLst>
                <a:ext uri="{FF2B5EF4-FFF2-40B4-BE49-F238E27FC236}">
                  <a16:creationId xmlns:a16="http://schemas.microsoft.com/office/drawing/2014/main" id="{F5B5CF07-A909-4ECF-8843-DB37BB9BBC4B}"/>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password</a:t>
              </a:r>
            </a:p>
          </p:txBody>
        </p:sp>
      </p:grpSp>
      <p:cxnSp>
        <p:nvCxnSpPr>
          <p:cNvPr id="92" name="Straight Connector 91">
            <a:extLst>
              <a:ext uri="{FF2B5EF4-FFF2-40B4-BE49-F238E27FC236}">
                <a16:creationId xmlns:a16="http://schemas.microsoft.com/office/drawing/2014/main" id="{59F30FD1-0902-49D5-BCF8-647B0A827CFA}"/>
              </a:ext>
            </a:extLst>
          </p:cNvPr>
          <p:cNvCxnSpPr>
            <a:stCxn id="89" idx="4"/>
          </p:cNvCxnSpPr>
          <p:nvPr/>
        </p:nvCxnSpPr>
        <p:spPr>
          <a:xfrm>
            <a:off x="1364554" y="5678680"/>
            <a:ext cx="128856" cy="422142"/>
          </a:xfrm>
          <a:prstGeom prst="line">
            <a:avLst/>
          </a:prstGeom>
        </p:spPr>
        <p:style>
          <a:lnRef idx="1">
            <a:schemeClr val="accent1"/>
          </a:lnRef>
          <a:fillRef idx="0">
            <a:schemeClr val="accent1"/>
          </a:fillRef>
          <a:effectRef idx="0">
            <a:schemeClr val="accent1"/>
          </a:effectRef>
          <a:fontRef idx="minor">
            <a:schemeClr val="tx1"/>
          </a:fontRef>
        </p:style>
      </p:cxnSp>
      <p:grpSp>
        <p:nvGrpSpPr>
          <p:cNvPr id="93" name="Group 92">
            <a:extLst>
              <a:ext uri="{FF2B5EF4-FFF2-40B4-BE49-F238E27FC236}">
                <a16:creationId xmlns:a16="http://schemas.microsoft.com/office/drawing/2014/main" id="{2955F2F9-4BDB-4C8A-910B-DA9307F81E6A}"/>
              </a:ext>
            </a:extLst>
          </p:cNvPr>
          <p:cNvGrpSpPr/>
          <p:nvPr/>
        </p:nvGrpSpPr>
        <p:grpSpPr>
          <a:xfrm>
            <a:off x="169334" y="5523208"/>
            <a:ext cx="845352" cy="583095"/>
            <a:chOff x="3672846" y="508776"/>
            <a:chExt cx="935228" cy="637217"/>
          </a:xfrm>
          <a:scene3d>
            <a:camera prst="orthographicFront"/>
            <a:lightRig rig="flat" dir="t"/>
          </a:scene3d>
        </p:grpSpPr>
        <p:sp>
          <p:nvSpPr>
            <p:cNvPr id="94" name="Oval 93">
              <a:extLst>
                <a:ext uri="{FF2B5EF4-FFF2-40B4-BE49-F238E27FC236}">
                  <a16:creationId xmlns:a16="http://schemas.microsoft.com/office/drawing/2014/main" id="{A2E1376D-E7C2-4584-A2DC-B2038342D439}"/>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95" name="Oval 5">
              <a:extLst>
                <a:ext uri="{FF2B5EF4-FFF2-40B4-BE49-F238E27FC236}">
                  <a16:creationId xmlns:a16="http://schemas.microsoft.com/office/drawing/2014/main" id="{742F00A9-5D33-454F-94FB-29E8E89930A2}"/>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err="1"/>
                <a:t>usernme</a:t>
              </a:r>
              <a:endParaRPr lang="en-IN" sz="1100" kern="1200" dirty="0"/>
            </a:p>
          </p:txBody>
        </p:sp>
      </p:grpSp>
      <p:cxnSp>
        <p:nvCxnSpPr>
          <p:cNvPr id="97" name="Straight Connector 96">
            <a:extLst>
              <a:ext uri="{FF2B5EF4-FFF2-40B4-BE49-F238E27FC236}">
                <a16:creationId xmlns:a16="http://schemas.microsoft.com/office/drawing/2014/main" id="{64447B32-E631-4A31-B9F6-404C63F410CB}"/>
              </a:ext>
            </a:extLst>
          </p:cNvPr>
          <p:cNvCxnSpPr>
            <a:stCxn id="94" idx="5"/>
            <a:endCxn id="11" idx="1"/>
          </p:cNvCxnSpPr>
          <p:nvPr/>
        </p:nvCxnSpPr>
        <p:spPr>
          <a:xfrm>
            <a:off x="890887" y="6020911"/>
            <a:ext cx="315061" cy="298504"/>
          </a:xfrm>
          <a:prstGeom prst="line">
            <a:avLst/>
          </a:prstGeom>
        </p:spPr>
        <p:style>
          <a:lnRef idx="1">
            <a:schemeClr val="accent1"/>
          </a:lnRef>
          <a:fillRef idx="0">
            <a:schemeClr val="accent1"/>
          </a:fillRef>
          <a:effectRef idx="0">
            <a:schemeClr val="accent1"/>
          </a:effectRef>
          <a:fontRef idx="minor">
            <a:schemeClr val="tx1"/>
          </a:fontRef>
        </p:style>
      </p:cxnSp>
      <p:grpSp>
        <p:nvGrpSpPr>
          <p:cNvPr id="98" name="Group 97">
            <a:extLst>
              <a:ext uri="{FF2B5EF4-FFF2-40B4-BE49-F238E27FC236}">
                <a16:creationId xmlns:a16="http://schemas.microsoft.com/office/drawing/2014/main" id="{E816F2B4-797F-4BF3-823B-9DCC29C49209}"/>
              </a:ext>
            </a:extLst>
          </p:cNvPr>
          <p:cNvGrpSpPr/>
          <p:nvPr/>
        </p:nvGrpSpPr>
        <p:grpSpPr>
          <a:xfrm>
            <a:off x="82149" y="6231986"/>
            <a:ext cx="845352" cy="583095"/>
            <a:chOff x="3672846" y="508776"/>
            <a:chExt cx="935228" cy="637217"/>
          </a:xfrm>
          <a:scene3d>
            <a:camera prst="orthographicFront"/>
            <a:lightRig rig="flat" dir="t"/>
          </a:scene3d>
        </p:grpSpPr>
        <p:sp>
          <p:nvSpPr>
            <p:cNvPr id="99" name="Oval 98">
              <a:extLst>
                <a:ext uri="{FF2B5EF4-FFF2-40B4-BE49-F238E27FC236}">
                  <a16:creationId xmlns:a16="http://schemas.microsoft.com/office/drawing/2014/main" id="{64704A24-4210-4DD6-B471-5F15BD5685A3}"/>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00" name="Oval 5">
              <a:extLst>
                <a:ext uri="{FF2B5EF4-FFF2-40B4-BE49-F238E27FC236}">
                  <a16:creationId xmlns:a16="http://schemas.microsoft.com/office/drawing/2014/main" id="{DD818220-05D1-4AAE-B850-17D691925B85}"/>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dirty="0"/>
                <a:t>id</a:t>
              </a:r>
              <a:endParaRPr lang="en-IN" sz="1100" kern="1200" dirty="0"/>
            </a:p>
          </p:txBody>
        </p:sp>
      </p:grpSp>
      <p:cxnSp>
        <p:nvCxnSpPr>
          <p:cNvPr id="102" name="Straight Connector 101">
            <a:extLst>
              <a:ext uri="{FF2B5EF4-FFF2-40B4-BE49-F238E27FC236}">
                <a16:creationId xmlns:a16="http://schemas.microsoft.com/office/drawing/2014/main" id="{01E6D6E3-993A-4B1A-8384-B5133D2991F0}"/>
              </a:ext>
            </a:extLst>
          </p:cNvPr>
          <p:cNvCxnSpPr>
            <a:stCxn id="99" idx="6"/>
          </p:cNvCxnSpPr>
          <p:nvPr/>
        </p:nvCxnSpPr>
        <p:spPr>
          <a:xfrm>
            <a:off x="927501" y="6523534"/>
            <a:ext cx="278447" cy="18333"/>
          </a:xfrm>
          <a:prstGeom prst="line">
            <a:avLst/>
          </a:prstGeom>
        </p:spPr>
        <p:style>
          <a:lnRef idx="1">
            <a:schemeClr val="accent1"/>
          </a:lnRef>
          <a:fillRef idx="0">
            <a:schemeClr val="accent1"/>
          </a:fillRef>
          <a:effectRef idx="0">
            <a:schemeClr val="accent1"/>
          </a:effectRef>
          <a:fontRef idx="minor">
            <a:schemeClr val="tx1"/>
          </a:fontRef>
        </p:style>
      </p:cxnSp>
      <p:grpSp>
        <p:nvGrpSpPr>
          <p:cNvPr id="103" name="Group 102">
            <a:extLst>
              <a:ext uri="{FF2B5EF4-FFF2-40B4-BE49-F238E27FC236}">
                <a16:creationId xmlns:a16="http://schemas.microsoft.com/office/drawing/2014/main" id="{D931CC88-68EC-416C-B4A7-161075E7BC2C}"/>
              </a:ext>
            </a:extLst>
          </p:cNvPr>
          <p:cNvGrpSpPr/>
          <p:nvPr/>
        </p:nvGrpSpPr>
        <p:grpSpPr>
          <a:xfrm>
            <a:off x="249888" y="2773544"/>
            <a:ext cx="845352" cy="583095"/>
            <a:chOff x="3672846" y="508776"/>
            <a:chExt cx="935228" cy="637217"/>
          </a:xfrm>
          <a:scene3d>
            <a:camera prst="orthographicFront"/>
            <a:lightRig rig="flat" dir="t"/>
          </a:scene3d>
        </p:grpSpPr>
        <p:sp>
          <p:nvSpPr>
            <p:cNvPr id="104" name="Oval 103">
              <a:extLst>
                <a:ext uri="{FF2B5EF4-FFF2-40B4-BE49-F238E27FC236}">
                  <a16:creationId xmlns:a16="http://schemas.microsoft.com/office/drawing/2014/main" id="{B737B892-DBC5-4F4D-8FD3-B2543650798D}"/>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05" name="Oval 5">
              <a:extLst>
                <a:ext uri="{FF2B5EF4-FFF2-40B4-BE49-F238E27FC236}">
                  <a16:creationId xmlns:a16="http://schemas.microsoft.com/office/drawing/2014/main" id="{25B9F0E7-C9CA-422A-BD57-0859FAE45E39}"/>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category</a:t>
              </a:r>
            </a:p>
          </p:txBody>
        </p:sp>
      </p:grpSp>
      <p:cxnSp>
        <p:nvCxnSpPr>
          <p:cNvPr id="107" name="Straight Connector 106">
            <a:extLst>
              <a:ext uri="{FF2B5EF4-FFF2-40B4-BE49-F238E27FC236}">
                <a16:creationId xmlns:a16="http://schemas.microsoft.com/office/drawing/2014/main" id="{33C75ABA-A9E6-4714-A183-C8D06F26D9E3}"/>
              </a:ext>
            </a:extLst>
          </p:cNvPr>
          <p:cNvCxnSpPr>
            <a:stCxn id="104" idx="6"/>
          </p:cNvCxnSpPr>
          <p:nvPr/>
        </p:nvCxnSpPr>
        <p:spPr>
          <a:xfrm flipV="1">
            <a:off x="1095240" y="2958336"/>
            <a:ext cx="125618" cy="106756"/>
          </a:xfrm>
          <a:prstGeom prst="line">
            <a:avLst/>
          </a:prstGeom>
        </p:spPr>
        <p:style>
          <a:lnRef idx="1">
            <a:schemeClr val="accent1"/>
          </a:lnRef>
          <a:fillRef idx="0">
            <a:schemeClr val="accent1"/>
          </a:fillRef>
          <a:effectRef idx="0">
            <a:schemeClr val="accent1"/>
          </a:effectRef>
          <a:fontRef idx="minor">
            <a:schemeClr val="tx1"/>
          </a:fontRef>
        </p:style>
      </p:cxnSp>
      <p:grpSp>
        <p:nvGrpSpPr>
          <p:cNvPr id="108" name="Group 107">
            <a:extLst>
              <a:ext uri="{FF2B5EF4-FFF2-40B4-BE49-F238E27FC236}">
                <a16:creationId xmlns:a16="http://schemas.microsoft.com/office/drawing/2014/main" id="{E656B14C-7D6A-4A95-AD00-2175C638FA58}"/>
              </a:ext>
            </a:extLst>
          </p:cNvPr>
          <p:cNvGrpSpPr/>
          <p:nvPr/>
        </p:nvGrpSpPr>
        <p:grpSpPr>
          <a:xfrm>
            <a:off x="5465266" y="5023314"/>
            <a:ext cx="845352" cy="583095"/>
            <a:chOff x="3672846" y="508776"/>
            <a:chExt cx="935228" cy="637217"/>
          </a:xfrm>
          <a:scene3d>
            <a:camera prst="orthographicFront"/>
            <a:lightRig rig="flat" dir="t"/>
          </a:scene3d>
        </p:grpSpPr>
        <p:sp>
          <p:nvSpPr>
            <p:cNvPr id="109" name="Oval 108">
              <a:extLst>
                <a:ext uri="{FF2B5EF4-FFF2-40B4-BE49-F238E27FC236}">
                  <a16:creationId xmlns:a16="http://schemas.microsoft.com/office/drawing/2014/main" id="{526A09A8-DBD2-4D52-9EBE-71B7533DDA03}"/>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endParaRPr lang="en-IN" dirty="0"/>
            </a:p>
          </p:txBody>
        </p:sp>
        <p:sp>
          <p:nvSpPr>
            <p:cNvPr id="110" name="Oval 5">
              <a:extLst>
                <a:ext uri="{FF2B5EF4-FFF2-40B4-BE49-F238E27FC236}">
                  <a16:creationId xmlns:a16="http://schemas.microsoft.com/office/drawing/2014/main" id="{2E88213D-0495-41DC-AC05-51688741EE1B}"/>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title</a:t>
              </a:r>
            </a:p>
          </p:txBody>
        </p:sp>
      </p:grpSp>
      <p:grpSp>
        <p:nvGrpSpPr>
          <p:cNvPr id="111" name="Group 110">
            <a:extLst>
              <a:ext uri="{FF2B5EF4-FFF2-40B4-BE49-F238E27FC236}">
                <a16:creationId xmlns:a16="http://schemas.microsoft.com/office/drawing/2014/main" id="{7A40F16A-3675-4898-87CF-7A7CB409F89C}"/>
              </a:ext>
            </a:extLst>
          </p:cNvPr>
          <p:cNvGrpSpPr/>
          <p:nvPr/>
        </p:nvGrpSpPr>
        <p:grpSpPr>
          <a:xfrm>
            <a:off x="5618956" y="637377"/>
            <a:ext cx="845352" cy="583095"/>
            <a:chOff x="3672846" y="508776"/>
            <a:chExt cx="935228" cy="637217"/>
          </a:xfrm>
          <a:scene3d>
            <a:camera prst="orthographicFront"/>
            <a:lightRig rig="flat" dir="t"/>
          </a:scene3d>
        </p:grpSpPr>
        <p:sp>
          <p:nvSpPr>
            <p:cNvPr id="112" name="Oval 111">
              <a:extLst>
                <a:ext uri="{FF2B5EF4-FFF2-40B4-BE49-F238E27FC236}">
                  <a16:creationId xmlns:a16="http://schemas.microsoft.com/office/drawing/2014/main" id="{63522536-E23D-401F-87E3-5C12D24D6132}"/>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13" name="Oval 5">
              <a:extLst>
                <a:ext uri="{FF2B5EF4-FFF2-40B4-BE49-F238E27FC236}">
                  <a16:creationId xmlns:a16="http://schemas.microsoft.com/office/drawing/2014/main" id="{FAF4439C-4632-4081-97A0-0A89A8335C0C}"/>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dirty="0" err="1"/>
                <a:t>Category_id</a:t>
              </a:r>
              <a:endParaRPr lang="en-IN" sz="1100" kern="1200" dirty="0"/>
            </a:p>
          </p:txBody>
        </p:sp>
      </p:grpSp>
      <p:cxnSp>
        <p:nvCxnSpPr>
          <p:cNvPr id="115" name="Straight Connector 114">
            <a:extLst>
              <a:ext uri="{FF2B5EF4-FFF2-40B4-BE49-F238E27FC236}">
                <a16:creationId xmlns:a16="http://schemas.microsoft.com/office/drawing/2014/main" id="{589DDF16-F03B-4B6B-AA52-3C446974D12A}"/>
              </a:ext>
            </a:extLst>
          </p:cNvPr>
          <p:cNvCxnSpPr>
            <a:cxnSpLocks/>
          </p:cNvCxnSpPr>
          <p:nvPr/>
        </p:nvCxnSpPr>
        <p:spPr>
          <a:xfrm flipH="1">
            <a:off x="5267603" y="739607"/>
            <a:ext cx="475152" cy="2795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5BD6AEE-A040-4786-8000-576BD652D9E0}"/>
              </a:ext>
            </a:extLst>
          </p:cNvPr>
          <p:cNvCxnSpPr>
            <a:cxnSpLocks/>
          </p:cNvCxnSpPr>
          <p:nvPr/>
        </p:nvCxnSpPr>
        <p:spPr>
          <a:xfrm flipH="1" flipV="1">
            <a:off x="5373013" y="4775561"/>
            <a:ext cx="317283" cy="302938"/>
          </a:xfrm>
          <a:prstGeom prst="line">
            <a:avLst/>
          </a:prstGeom>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C0926D8F-1111-4CE1-AEB6-B0CAB8F239B7}"/>
              </a:ext>
            </a:extLst>
          </p:cNvPr>
          <p:cNvGrpSpPr/>
          <p:nvPr/>
        </p:nvGrpSpPr>
        <p:grpSpPr>
          <a:xfrm>
            <a:off x="7351910" y="887884"/>
            <a:ext cx="845352" cy="583095"/>
            <a:chOff x="3672846" y="508776"/>
            <a:chExt cx="935228" cy="637217"/>
          </a:xfrm>
          <a:scene3d>
            <a:camera prst="orthographicFront"/>
            <a:lightRig rig="flat" dir="t"/>
          </a:scene3d>
        </p:grpSpPr>
        <p:sp>
          <p:nvSpPr>
            <p:cNvPr id="119" name="Oval 118">
              <a:extLst>
                <a:ext uri="{FF2B5EF4-FFF2-40B4-BE49-F238E27FC236}">
                  <a16:creationId xmlns:a16="http://schemas.microsoft.com/office/drawing/2014/main" id="{37D242C0-FC29-466F-A957-7E86ABD6E587}"/>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20" name="Oval 5">
              <a:extLst>
                <a:ext uri="{FF2B5EF4-FFF2-40B4-BE49-F238E27FC236}">
                  <a16:creationId xmlns:a16="http://schemas.microsoft.com/office/drawing/2014/main" id="{51A444C3-48A4-4585-A4CB-2523A5C773B1}"/>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err="1"/>
                <a:t>Paymentstatus</a:t>
              </a:r>
              <a:endParaRPr lang="en-IN" sz="1100" kern="1200" dirty="0"/>
            </a:p>
          </p:txBody>
        </p:sp>
      </p:grpSp>
      <p:grpSp>
        <p:nvGrpSpPr>
          <p:cNvPr id="121" name="Group 120">
            <a:extLst>
              <a:ext uri="{FF2B5EF4-FFF2-40B4-BE49-F238E27FC236}">
                <a16:creationId xmlns:a16="http://schemas.microsoft.com/office/drawing/2014/main" id="{FBD4284E-141D-48A1-AA5D-FC4DCC263520}"/>
              </a:ext>
            </a:extLst>
          </p:cNvPr>
          <p:cNvGrpSpPr/>
          <p:nvPr/>
        </p:nvGrpSpPr>
        <p:grpSpPr>
          <a:xfrm>
            <a:off x="6630357" y="1530889"/>
            <a:ext cx="845352" cy="583095"/>
            <a:chOff x="3672846" y="508776"/>
            <a:chExt cx="935228" cy="637217"/>
          </a:xfrm>
          <a:scene3d>
            <a:camera prst="orthographicFront"/>
            <a:lightRig rig="flat" dir="t"/>
          </a:scene3d>
        </p:grpSpPr>
        <p:sp>
          <p:nvSpPr>
            <p:cNvPr id="122" name="Oval 121">
              <a:extLst>
                <a:ext uri="{FF2B5EF4-FFF2-40B4-BE49-F238E27FC236}">
                  <a16:creationId xmlns:a16="http://schemas.microsoft.com/office/drawing/2014/main" id="{C37BE275-2453-4AAF-8C4F-EED28E29D0B2}"/>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23" name="Oval 5">
              <a:extLst>
                <a:ext uri="{FF2B5EF4-FFF2-40B4-BE49-F238E27FC236}">
                  <a16:creationId xmlns:a16="http://schemas.microsoft.com/office/drawing/2014/main" id="{B899505E-C670-42C3-ABBB-DE0F71AC3089}"/>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id</a:t>
              </a:r>
            </a:p>
          </p:txBody>
        </p:sp>
      </p:grpSp>
      <p:grpSp>
        <p:nvGrpSpPr>
          <p:cNvPr id="124" name="Group 123">
            <a:extLst>
              <a:ext uri="{FF2B5EF4-FFF2-40B4-BE49-F238E27FC236}">
                <a16:creationId xmlns:a16="http://schemas.microsoft.com/office/drawing/2014/main" id="{3034E1D1-4973-4432-917E-F8055B22C9A8}"/>
              </a:ext>
            </a:extLst>
          </p:cNvPr>
          <p:cNvGrpSpPr/>
          <p:nvPr/>
        </p:nvGrpSpPr>
        <p:grpSpPr>
          <a:xfrm>
            <a:off x="8250545" y="1169798"/>
            <a:ext cx="845352" cy="583095"/>
            <a:chOff x="3672846" y="508776"/>
            <a:chExt cx="935228" cy="637217"/>
          </a:xfrm>
          <a:scene3d>
            <a:camera prst="orthographicFront"/>
            <a:lightRig rig="flat" dir="t"/>
          </a:scene3d>
        </p:grpSpPr>
        <p:sp>
          <p:nvSpPr>
            <p:cNvPr id="125" name="Oval 124">
              <a:extLst>
                <a:ext uri="{FF2B5EF4-FFF2-40B4-BE49-F238E27FC236}">
                  <a16:creationId xmlns:a16="http://schemas.microsoft.com/office/drawing/2014/main" id="{E4F0844E-8939-4D13-9BC0-034D1B767D5F}"/>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26" name="Oval 5">
              <a:extLst>
                <a:ext uri="{FF2B5EF4-FFF2-40B4-BE49-F238E27FC236}">
                  <a16:creationId xmlns:a16="http://schemas.microsoft.com/office/drawing/2014/main" id="{827B28C0-715C-4E23-860F-3B72D41A1BE5}"/>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dirty="0" err="1"/>
                <a:t>owner</a:t>
              </a:r>
              <a:r>
                <a:rPr lang="en-IN" sz="1100" kern="1200" dirty="0" err="1"/>
                <a:t>_id</a:t>
              </a:r>
              <a:endParaRPr lang="en-IN" sz="1100" kern="1200" dirty="0"/>
            </a:p>
          </p:txBody>
        </p:sp>
      </p:grpSp>
      <p:grpSp>
        <p:nvGrpSpPr>
          <p:cNvPr id="127" name="Group 126">
            <a:extLst>
              <a:ext uri="{FF2B5EF4-FFF2-40B4-BE49-F238E27FC236}">
                <a16:creationId xmlns:a16="http://schemas.microsoft.com/office/drawing/2014/main" id="{6BFC3231-300E-41C2-BF8E-4AFF4B943853}"/>
              </a:ext>
            </a:extLst>
          </p:cNvPr>
          <p:cNvGrpSpPr/>
          <p:nvPr/>
        </p:nvGrpSpPr>
        <p:grpSpPr>
          <a:xfrm>
            <a:off x="8644958" y="1827389"/>
            <a:ext cx="845352" cy="583095"/>
            <a:chOff x="3672846" y="508776"/>
            <a:chExt cx="935228" cy="637217"/>
          </a:xfrm>
          <a:scene3d>
            <a:camera prst="orthographicFront"/>
            <a:lightRig rig="flat" dir="t"/>
          </a:scene3d>
        </p:grpSpPr>
        <p:sp>
          <p:nvSpPr>
            <p:cNvPr id="128" name="Oval 127">
              <a:extLst>
                <a:ext uri="{FF2B5EF4-FFF2-40B4-BE49-F238E27FC236}">
                  <a16:creationId xmlns:a16="http://schemas.microsoft.com/office/drawing/2014/main" id="{E3A101A0-9536-4BC8-8D89-E7712B20817A}"/>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29" name="Oval 5">
              <a:extLst>
                <a:ext uri="{FF2B5EF4-FFF2-40B4-BE49-F238E27FC236}">
                  <a16:creationId xmlns:a16="http://schemas.microsoft.com/office/drawing/2014/main" id="{F48EA620-4C8F-4C3A-AE5C-A374A48E4D6A}"/>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err="1"/>
                <a:t>quntity</a:t>
              </a:r>
              <a:endParaRPr lang="en-IN" sz="1100" kern="1200" dirty="0"/>
            </a:p>
          </p:txBody>
        </p:sp>
      </p:grpSp>
      <p:cxnSp>
        <p:nvCxnSpPr>
          <p:cNvPr id="131" name="Straight Connector 130">
            <a:extLst>
              <a:ext uri="{FF2B5EF4-FFF2-40B4-BE49-F238E27FC236}">
                <a16:creationId xmlns:a16="http://schemas.microsoft.com/office/drawing/2014/main" id="{D5B39FC1-F0E1-464C-8E09-A07EFA140161}"/>
              </a:ext>
            </a:extLst>
          </p:cNvPr>
          <p:cNvCxnSpPr>
            <a:stCxn id="122" idx="4"/>
          </p:cNvCxnSpPr>
          <p:nvPr/>
        </p:nvCxnSpPr>
        <p:spPr>
          <a:xfrm>
            <a:off x="7053033" y="2113984"/>
            <a:ext cx="284972" cy="42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807412E-5612-421B-AD77-289879575E5F}"/>
              </a:ext>
            </a:extLst>
          </p:cNvPr>
          <p:cNvCxnSpPr>
            <a:stCxn id="119" idx="4"/>
            <a:endCxn id="57" idx="0"/>
          </p:cNvCxnSpPr>
          <p:nvPr/>
        </p:nvCxnSpPr>
        <p:spPr>
          <a:xfrm>
            <a:off x="7774586" y="1470979"/>
            <a:ext cx="83951" cy="10652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FC0760E-812A-4DE8-BE62-A1DDF1108C65}"/>
              </a:ext>
            </a:extLst>
          </p:cNvPr>
          <p:cNvCxnSpPr>
            <a:stCxn id="125" idx="3"/>
          </p:cNvCxnSpPr>
          <p:nvPr/>
        </p:nvCxnSpPr>
        <p:spPr>
          <a:xfrm flipH="1">
            <a:off x="8232659" y="1667501"/>
            <a:ext cx="141685" cy="868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838E35F-AEBD-474F-B76B-0E22883CE651}"/>
              </a:ext>
            </a:extLst>
          </p:cNvPr>
          <p:cNvCxnSpPr>
            <a:stCxn id="128" idx="3"/>
          </p:cNvCxnSpPr>
          <p:nvPr/>
        </p:nvCxnSpPr>
        <p:spPr>
          <a:xfrm flipH="1">
            <a:off x="8587405" y="2325092"/>
            <a:ext cx="181352" cy="2111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38" name="Group 137">
            <a:extLst>
              <a:ext uri="{FF2B5EF4-FFF2-40B4-BE49-F238E27FC236}">
                <a16:creationId xmlns:a16="http://schemas.microsoft.com/office/drawing/2014/main" id="{E8757456-A96B-4792-A677-130EBC913684}"/>
              </a:ext>
            </a:extLst>
          </p:cNvPr>
          <p:cNvGrpSpPr/>
          <p:nvPr/>
        </p:nvGrpSpPr>
        <p:grpSpPr>
          <a:xfrm>
            <a:off x="9070527" y="2520643"/>
            <a:ext cx="845352" cy="583095"/>
            <a:chOff x="3672846" y="508776"/>
            <a:chExt cx="935228" cy="637217"/>
          </a:xfrm>
          <a:scene3d>
            <a:camera prst="orthographicFront"/>
            <a:lightRig rig="flat" dir="t"/>
          </a:scene3d>
        </p:grpSpPr>
        <p:sp>
          <p:nvSpPr>
            <p:cNvPr id="139" name="Oval 138">
              <a:extLst>
                <a:ext uri="{FF2B5EF4-FFF2-40B4-BE49-F238E27FC236}">
                  <a16:creationId xmlns:a16="http://schemas.microsoft.com/office/drawing/2014/main" id="{3466E25E-A3E5-4BB8-8699-25C6926CA917}"/>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0" name="Oval 5">
              <a:extLst>
                <a:ext uri="{FF2B5EF4-FFF2-40B4-BE49-F238E27FC236}">
                  <a16:creationId xmlns:a16="http://schemas.microsoft.com/office/drawing/2014/main" id="{6C4594DC-7425-4571-BBE6-CB9BA1DEE0D7}"/>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err="1"/>
                <a:t>Product_id</a:t>
              </a:r>
              <a:endParaRPr lang="en-IN" sz="1100" kern="1200" dirty="0"/>
            </a:p>
          </p:txBody>
        </p:sp>
      </p:grpSp>
      <p:cxnSp>
        <p:nvCxnSpPr>
          <p:cNvPr id="142" name="Straight Connector 141">
            <a:extLst>
              <a:ext uri="{FF2B5EF4-FFF2-40B4-BE49-F238E27FC236}">
                <a16:creationId xmlns:a16="http://schemas.microsoft.com/office/drawing/2014/main" id="{8C116357-2212-4BB3-9C2D-22AD50D844A4}"/>
              </a:ext>
            </a:extLst>
          </p:cNvPr>
          <p:cNvCxnSpPr>
            <a:stCxn id="139" idx="2"/>
            <a:endCxn id="57" idx="3"/>
          </p:cNvCxnSpPr>
          <p:nvPr/>
        </p:nvCxnSpPr>
        <p:spPr>
          <a:xfrm flipH="1" flipV="1">
            <a:off x="8587405" y="2754787"/>
            <a:ext cx="483122" cy="57404"/>
          </a:xfrm>
          <a:prstGeom prst="line">
            <a:avLst/>
          </a:prstGeom>
        </p:spPr>
        <p:style>
          <a:lnRef idx="1">
            <a:schemeClr val="accent1"/>
          </a:lnRef>
          <a:fillRef idx="0">
            <a:schemeClr val="accent1"/>
          </a:fillRef>
          <a:effectRef idx="0">
            <a:schemeClr val="accent1"/>
          </a:effectRef>
          <a:fontRef idx="minor">
            <a:schemeClr val="tx1"/>
          </a:fontRef>
        </p:style>
      </p:cxnSp>
      <p:grpSp>
        <p:nvGrpSpPr>
          <p:cNvPr id="143" name="Group 142">
            <a:extLst>
              <a:ext uri="{FF2B5EF4-FFF2-40B4-BE49-F238E27FC236}">
                <a16:creationId xmlns:a16="http://schemas.microsoft.com/office/drawing/2014/main" id="{7A140D38-A243-4F17-A82E-0AE6245BC630}"/>
              </a:ext>
            </a:extLst>
          </p:cNvPr>
          <p:cNvGrpSpPr/>
          <p:nvPr/>
        </p:nvGrpSpPr>
        <p:grpSpPr>
          <a:xfrm>
            <a:off x="6800626" y="5015227"/>
            <a:ext cx="845352" cy="583095"/>
            <a:chOff x="3672846" y="508776"/>
            <a:chExt cx="935228" cy="637217"/>
          </a:xfrm>
          <a:scene3d>
            <a:camera prst="orthographicFront"/>
            <a:lightRig rig="flat" dir="t"/>
          </a:scene3d>
        </p:grpSpPr>
        <p:sp>
          <p:nvSpPr>
            <p:cNvPr id="144" name="Oval 143">
              <a:extLst>
                <a:ext uri="{FF2B5EF4-FFF2-40B4-BE49-F238E27FC236}">
                  <a16:creationId xmlns:a16="http://schemas.microsoft.com/office/drawing/2014/main" id="{5B7940FD-13DC-4760-938D-A277537A4237}"/>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5" name="Oval 5">
              <a:extLst>
                <a:ext uri="{FF2B5EF4-FFF2-40B4-BE49-F238E27FC236}">
                  <a16:creationId xmlns:a16="http://schemas.microsoft.com/office/drawing/2014/main" id="{1B999C98-2502-4500-BCD6-BE1E3CE456C4}"/>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err="1"/>
                <a:t>Order_id</a:t>
              </a:r>
              <a:endParaRPr lang="en-IN" sz="1100" kern="1200" dirty="0"/>
            </a:p>
          </p:txBody>
        </p:sp>
      </p:grpSp>
      <p:grpSp>
        <p:nvGrpSpPr>
          <p:cNvPr id="146" name="Group 145">
            <a:extLst>
              <a:ext uri="{FF2B5EF4-FFF2-40B4-BE49-F238E27FC236}">
                <a16:creationId xmlns:a16="http://schemas.microsoft.com/office/drawing/2014/main" id="{590984D0-6F42-46C1-9A99-FD2A299D3290}"/>
              </a:ext>
            </a:extLst>
          </p:cNvPr>
          <p:cNvGrpSpPr/>
          <p:nvPr/>
        </p:nvGrpSpPr>
        <p:grpSpPr>
          <a:xfrm>
            <a:off x="8037130" y="5149088"/>
            <a:ext cx="845352" cy="583095"/>
            <a:chOff x="3672846" y="508776"/>
            <a:chExt cx="935228" cy="637217"/>
          </a:xfrm>
          <a:scene3d>
            <a:camera prst="orthographicFront"/>
            <a:lightRig rig="flat" dir="t"/>
          </a:scene3d>
        </p:grpSpPr>
        <p:sp>
          <p:nvSpPr>
            <p:cNvPr id="147" name="Oval 146">
              <a:extLst>
                <a:ext uri="{FF2B5EF4-FFF2-40B4-BE49-F238E27FC236}">
                  <a16:creationId xmlns:a16="http://schemas.microsoft.com/office/drawing/2014/main" id="{A4B507D4-0619-480E-97AF-5D31A058935A}"/>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8" name="Oval 5">
              <a:extLst>
                <a:ext uri="{FF2B5EF4-FFF2-40B4-BE49-F238E27FC236}">
                  <a16:creationId xmlns:a16="http://schemas.microsoft.com/office/drawing/2014/main" id="{40E87EF1-68EC-4099-9276-FBE989755361}"/>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dirty="0"/>
                <a:t>amount</a:t>
              </a:r>
              <a:endParaRPr lang="en-IN" sz="1100" kern="1200" dirty="0"/>
            </a:p>
          </p:txBody>
        </p:sp>
      </p:grpSp>
      <p:cxnSp>
        <p:nvCxnSpPr>
          <p:cNvPr id="150" name="Straight Connector 149">
            <a:extLst>
              <a:ext uri="{FF2B5EF4-FFF2-40B4-BE49-F238E27FC236}">
                <a16:creationId xmlns:a16="http://schemas.microsoft.com/office/drawing/2014/main" id="{4DCC7F11-4989-4299-A158-09A97562B832}"/>
              </a:ext>
            </a:extLst>
          </p:cNvPr>
          <p:cNvCxnSpPr>
            <a:stCxn id="144" idx="4"/>
          </p:cNvCxnSpPr>
          <p:nvPr/>
        </p:nvCxnSpPr>
        <p:spPr>
          <a:xfrm>
            <a:off x="7223302" y="5598322"/>
            <a:ext cx="364434" cy="515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EEF52E4B-FFDE-4B89-A397-6CC0F255287D}"/>
              </a:ext>
            </a:extLst>
          </p:cNvPr>
          <p:cNvCxnSpPr>
            <a:stCxn id="147" idx="4"/>
          </p:cNvCxnSpPr>
          <p:nvPr/>
        </p:nvCxnSpPr>
        <p:spPr>
          <a:xfrm flipH="1">
            <a:off x="8123625" y="5732183"/>
            <a:ext cx="336181" cy="368639"/>
          </a:xfrm>
          <a:prstGeom prst="line">
            <a:avLst/>
          </a:prstGeom>
        </p:spPr>
        <p:style>
          <a:lnRef idx="1">
            <a:schemeClr val="accent1"/>
          </a:lnRef>
          <a:fillRef idx="0">
            <a:schemeClr val="accent1"/>
          </a:fillRef>
          <a:effectRef idx="0">
            <a:schemeClr val="accent1"/>
          </a:effectRef>
          <a:fontRef idx="minor">
            <a:schemeClr val="tx1"/>
          </a:fontRef>
        </p:style>
      </p:cxnSp>
      <p:grpSp>
        <p:nvGrpSpPr>
          <p:cNvPr id="153" name="Group 152">
            <a:extLst>
              <a:ext uri="{FF2B5EF4-FFF2-40B4-BE49-F238E27FC236}">
                <a16:creationId xmlns:a16="http://schemas.microsoft.com/office/drawing/2014/main" id="{6731273F-BF02-4F0B-B186-9FFA5BD537F6}"/>
              </a:ext>
            </a:extLst>
          </p:cNvPr>
          <p:cNvGrpSpPr/>
          <p:nvPr/>
        </p:nvGrpSpPr>
        <p:grpSpPr>
          <a:xfrm>
            <a:off x="8915410" y="5538754"/>
            <a:ext cx="845352" cy="583095"/>
            <a:chOff x="3672846" y="508776"/>
            <a:chExt cx="935228" cy="637217"/>
          </a:xfrm>
          <a:scene3d>
            <a:camera prst="orthographicFront"/>
            <a:lightRig rig="flat" dir="t"/>
          </a:scene3d>
        </p:grpSpPr>
        <p:sp>
          <p:nvSpPr>
            <p:cNvPr id="154" name="Oval 153">
              <a:extLst>
                <a:ext uri="{FF2B5EF4-FFF2-40B4-BE49-F238E27FC236}">
                  <a16:creationId xmlns:a16="http://schemas.microsoft.com/office/drawing/2014/main" id="{2AD8471D-39D2-4591-A42C-C6C8C6A88ED2}"/>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55" name="Oval 5">
              <a:extLst>
                <a:ext uri="{FF2B5EF4-FFF2-40B4-BE49-F238E27FC236}">
                  <a16:creationId xmlns:a16="http://schemas.microsoft.com/office/drawing/2014/main" id="{660D445D-5CB2-42D9-AB47-3E536E6FABA5}"/>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dirty="0"/>
                <a:t>address</a:t>
              </a:r>
              <a:endParaRPr lang="en-IN" sz="1100" kern="1200" dirty="0"/>
            </a:p>
          </p:txBody>
        </p:sp>
      </p:grpSp>
      <p:cxnSp>
        <p:nvCxnSpPr>
          <p:cNvPr id="157" name="Straight Connector 156">
            <a:extLst>
              <a:ext uri="{FF2B5EF4-FFF2-40B4-BE49-F238E27FC236}">
                <a16:creationId xmlns:a16="http://schemas.microsoft.com/office/drawing/2014/main" id="{6CC64BA8-8BFA-4F79-9082-A03A2C1590B3}"/>
              </a:ext>
            </a:extLst>
          </p:cNvPr>
          <p:cNvCxnSpPr>
            <a:stCxn id="154" idx="3"/>
          </p:cNvCxnSpPr>
          <p:nvPr/>
        </p:nvCxnSpPr>
        <p:spPr>
          <a:xfrm flipH="1">
            <a:off x="8671795" y="6036457"/>
            <a:ext cx="367414" cy="133223"/>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DBB37E1-256D-4062-9499-DC3A9EB72BF2}"/>
              </a:ext>
            </a:extLst>
          </p:cNvPr>
          <p:cNvSpPr txBox="1"/>
          <p:nvPr/>
        </p:nvSpPr>
        <p:spPr>
          <a:xfrm>
            <a:off x="3434173" y="3998372"/>
            <a:ext cx="267884" cy="376149"/>
          </a:xfrm>
          <a:prstGeom prst="rect">
            <a:avLst/>
          </a:prstGeom>
          <a:noFill/>
        </p:spPr>
        <p:txBody>
          <a:bodyPr wrap="square" rtlCol="0">
            <a:spAutoFit/>
          </a:bodyPr>
          <a:lstStyle/>
          <a:p>
            <a:r>
              <a:rPr lang="en-IN" dirty="0"/>
              <a:t>1</a:t>
            </a:r>
          </a:p>
        </p:txBody>
      </p:sp>
      <p:cxnSp>
        <p:nvCxnSpPr>
          <p:cNvPr id="5" name="Connector: Elbow 4">
            <a:extLst>
              <a:ext uri="{FF2B5EF4-FFF2-40B4-BE49-F238E27FC236}">
                <a16:creationId xmlns:a16="http://schemas.microsoft.com/office/drawing/2014/main" id="{B83938D6-68DC-44A3-BBCB-342AE26B614F}"/>
              </a:ext>
            </a:extLst>
          </p:cNvPr>
          <p:cNvCxnSpPr>
            <a:cxnSpLocks/>
          </p:cNvCxnSpPr>
          <p:nvPr/>
        </p:nvCxnSpPr>
        <p:spPr>
          <a:xfrm rot="16200000" flipH="1">
            <a:off x="2427531" y="3175646"/>
            <a:ext cx="1571199" cy="1193472"/>
          </a:xfrm>
          <a:prstGeom prst="bentConnector2">
            <a:avLst/>
          </a:prstGeom>
        </p:spPr>
        <p:style>
          <a:lnRef idx="1">
            <a:schemeClr val="dk1"/>
          </a:lnRef>
          <a:fillRef idx="0">
            <a:schemeClr val="dk1"/>
          </a:fillRef>
          <a:effectRef idx="0">
            <a:schemeClr val="dk1"/>
          </a:effectRef>
          <a:fontRef idx="minor">
            <a:schemeClr val="tx1"/>
          </a:fontRef>
        </p:style>
      </p:cxnSp>
      <p:sp>
        <p:nvSpPr>
          <p:cNvPr id="6" name="Diamond 5">
            <a:extLst>
              <a:ext uri="{FF2B5EF4-FFF2-40B4-BE49-F238E27FC236}">
                <a16:creationId xmlns:a16="http://schemas.microsoft.com/office/drawing/2014/main" id="{BCC9A7B9-38F1-4F7C-AA17-E8B9E416F2EA}"/>
              </a:ext>
            </a:extLst>
          </p:cNvPr>
          <p:cNvSpPr/>
          <p:nvPr/>
        </p:nvSpPr>
        <p:spPr>
          <a:xfrm rot="16200000">
            <a:off x="2545287" y="4306074"/>
            <a:ext cx="1111550" cy="43718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has</a:t>
            </a:r>
          </a:p>
        </p:txBody>
      </p:sp>
      <p:grpSp>
        <p:nvGrpSpPr>
          <p:cNvPr id="114" name="Group 113">
            <a:extLst>
              <a:ext uri="{FF2B5EF4-FFF2-40B4-BE49-F238E27FC236}">
                <a16:creationId xmlns:a16="http://schemas.microsoft.com/office/drawing/2014/main" id="{DC529DAB-7155-445C-A13A-8E8E45033BC2}"/>
              </a:ext>
            </a:extLst>
          </p:cNvPr>
          <p:cNvGrpSpPr/>
          <p:nvPr/>
        </p:nvGrpSpPr>
        <p:grpSpPr>
          <a:xfrm>
            <a:off x="5566497" y="3593459"/>
            <a:ext cx="845352" cy="583095"/>
            <a:chOff x="3672846" y="508776"/>
            <a:chExt cx="935228" cy="637217"/>
          </a:xfrm>
          <a:scene3d>
            <a:camera prst="orthographicFront"/>
            <a:lightRig rig="flat" dir="t"/>
          </a:scene3d>
        </p:grpSpPr>
        <p:sp>
          <p:nvSpPr>
            <p:cNvPr id="116" name="Oval 115">
              <a:extLst>
                <a:ext uri="{FF2B5EF4-FFF2-40B4-BE49-F238E27FC236}">
                  <a16:creationId xmlns:a16="http://schemas.microsoft.com/office/drawing/2014/main" id="{FF6013E4-EB98-4D2F-8D3D-591F4317D533}"/>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endParaRPr lang="en-IN" dirty="0"/>
            </a:p>
          </p:txBody>
        </p:sp>
        <p:sp>
          <p:nvSpPr>
            <p:cNvPr id="130" name="Oval 5">
              <a:extLst>
                <a:ext uri="{FF2B5EF4-FFF2-40B4-BE49-F238E27FC236}">
                  <a16:creationId xmlns:a16="http://schemas.microsoft.com/office/drawing/2014/main" id="{CCC6027A-1847-4A1A-92F6-D954DD6DD4C8}"/>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dirty="0" err="1"/>
                <a:t>Subcategory_id</a:t>
              </a:r>
              <a:endParaRPr lang="en-IN" sz="1100" kern="1200" dirty="0"/>
            </a:p>
          </p:txBody>
        </p:sp>
      </p:grpSp>
      <p:cxnSp>
        <p:nvCxnSpPr>
          <p:cNvPr id="9" name="Straight Connector 8">
            <a:extLst>
              <a:ext uri="{FF2B5EF4-FFF2-40B4-BE49-F238E27FC236}">
                <a16:creationId xmlns:a16="http://schemas.microsoft.com/office/drawing/2014/main" id="{4D3121D2-F7A2-49AB-B9CE-C8DECE793331}"/>
              </a:ext>
            </a:extLst>
          </p:cNvPr>
          <p:cNvCxnSpPr>
            <a:endCxn id="116" idx="3"/>
          </p:cNvCxnSpPr>
          <p:nvPr/>
        </p:nvCxnSpPr>
        <p:spPr>
          <a:xfrm flipV="1">
            <a:off x="5330983" y="4091162"/>
            <a:ext cx="359313" cy="23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55FF986-5BA4-4F1A-B914-511730182560}"/>
              </a:ext>
            </a:extLst>
          </p:cNvPr>
          <p:cNvCxnSpPr>
            <a:cxnSpLocks/>
          </p:cNvCxnSpPr>
          <p:nvPr/>
        </p:nvCxnSpPr>
        <p:spPr>
          <a:xfrm flipH="1" flipV="1">
            <a:off x="5273247" y="1450598"/>
            <a:ext cx="366822" cy="258501"/>
          </a:xfrm>
          <a:prstGeom prst="line">
            <a:avLst/>
          </a:prstGeom>
        </p:spPr>
        <p:style>
          <a:lnRef idx="1">
            <a:schemeClr val="accent1"/>
          </a:lnRef>
          <a:fillRef idx="0">
            <a:schemeClr val="accent1"/>
          </a:fillRef>
          <a:effectRef idx="0">
            <a:schemeClr val="accent1"/>
          </a:effectRef>
          <a:fontRef idx="minor">
            <a:schemeClr val="tx1"/>
          </a:fontRef>
        </p:style>
      </p:cxnSp>
      <p:grpSp>
        <p:nvGrpSpPr>
          <p:cNvPr id="134" name="Group 133">
            <a:extLst>
              <a:ext uri="{FF2B5EF4-FFF2-40B4-BE49-F238E27FC236}">
                <a16:creationId xmlns:a16="http://schemas.microsoft.com/office/drawing/2014/main" id="{D716D8C6-5033-4B3A-B3C0-DA72987B15B5}"/>
              </a:ext>
            </a:extLst>
          </p:cNvPr>
          <p:cNvGrpSpPr/>
          <p:nvPr/>
        </p:nvGrpSpPr>
        <p:grpSpPr>
          <a:xfrm>
            <a:off x="5507050" y="1651880"/>
            <a:ext cx="845352" cy="583095"/>
            <a:chOff x="3672846" y="508776"/>
            <a:chExt cx="935228" cy="637217"/>
          </a:xfrm>
          <a:scene3d>
            <a:camera prst="orthographicFront"/>
            <a:lightRig rig="flat" dir="t"/>
          </a:scene3d>
        </p:grpSpPr>
        <p:sp>
          <p:nvSpPr>
            <p:cNvPr id="136" name="Oval 135">
              <a:extLst>
                <a:ext uri="{FF2B5EF4-FFF2-40B4-BE49-F238E27FC236}">
                  <a16:creationId xmlns:a16="http://schemas.microsoft.com/office/drawing/2014/main" id="{692FA51F-34D6-40EF-A67B-2C43EA4BB5E7}"/>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1" name="Oval 5">
              <a:extLst>
                <a:ext uri="{FF2B5EF4-FFF2-40B4-BE49-F238E27FC236}">
                  <a16:creationId xmlns:a16="http://schemas.microsoft.com/office/drawing/2014/main" id="{372AC4A4-7C8B-4BB5-A7AF-BA47C09006FE}"/>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title</a:t>
              </a:r>
            </a:p>
          </p:txBody>
        </p:sp>
      </p:grpSp>
    </p:spTree>
    <p:extLst>
      <p:ext uri="{BB962C8B-B14F-4D97-AF65-F5344CB8AC3E}">
        <p14:creationId xmlns:p14="http://schemas.microsoft.com/office/powerpoint/2010/main" val="14794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97A9-8FE9-4454-BC20-83BDCD223D17}"/>
              </a:ext>
            </a:extLst>
          </p:cNvPr>
          <p:cNvSpPr>
            <a:spLocks noGrp="1"/>
          </p:cNvSpPr>
          <p:nvPr>
            <p:ph type="ctrTitle"/>
          </p:nvPr>
        </p:nvSpPr>
        <p:spPr>
          <a:xfrm>
            <a:off x="1507066" y="2404533"/>
            <a:ext cx="7904219" cy="2139331"/>
          </a:xfrm>
        </p:spPr>
        <p:txBody>
          <a:bodyPr/>
          <a:lstStyle/>
          <a:p>
            <a:pPr algn="ctr"/>
            <a:r>
              <a:rPr lang="en-IN" sz="6000" b="1" u="sng" dirty="0"/>
              <a:t>UML DIAGRAM</a:t>
            </a:r>
          </a:p>
        </p:txBody>
      </p:sp>
    </p:spTree>
    <p:extLst>
      <p:ext uri="{BB962C8B-B14F-4D97-AF65-F5344CB8AC3E}">
        <p14:creationId xmlns:p14="http://schemas.microsoft.com/office/powerpoint/2010/main" val="3613908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97A9-8FE9-4454-BC20-83BDCD223D17}"/>
              </a:ext>
            </a:extLst>
          </p:cNvPr>
          <p:cNvSpPr>
            <a:spLocks noGrp="1"/>
          </p:cNvSpPr>
          <p:nvPr>
            <p:ph type="ctrTitle"/>
          </p:nvPr>
        </p:nvSpPr>
        <p:spPr>
          <a:xfrm>
            <a:off x="2872039" y="0"/>
            <a:ext cx="5198535" cy="647725"/>
          </a:xfrm>
        </p:spPr>
        <p:txBody>
          <a:bodyPr/>
          <a:lstStyle/>
          <a:p>
            <a:pPr algn="ctr"/>
            <a:r>
              <a:rPr lang="en-IN" sz="4000" b="1" u="sng" dirty="0"/>
              <a:t>USE CASE DIAGRAM</a:t>
            </a:r>
          </a:p>
        </p:txBody>
      </p:sp>
      <p:sp>
        <p:nvSpPr>
          <p:cNvPr id="3" name="Title 1">
            <a:extLst>
              <a:ext uri="{FF2B5EF4-FFF2-40B4-BE49-F238E27FC236}">
                <a16:creationId xmlns:a16="http://schemas.microsoft.com/office/drawing/2014/main" id="{BA66E590-5C87-4C7E-923D-4EE5A0314693}"/>
              </a:ext>
            </a:extLst>
          </p:cNvPr>
          <p:cNvSpPr txBox="1">
            <a:spLocks/>
          </p:cNvSpPr>
          <p:nvPr/>
        </p:nvSpPr>
        <p:spPr>
          <a:xfrm>
            <a:off x="342702" y="995276"/>
            <a:ext cx="2378765" cy="41581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2400" dirty="0"/>
              <a:t>ADMIN:-</a:t>
            </a:r>
          </a:p>
        </p:txBody>
      </p:sp>
      <p:sp>
        <p:nvSpPr>
          <p:cNvPr id="6" name="Oval 5">
            <a:extLst>
              <a:ext uri="{FF2B5EF4-FFF2-40B4-BE49-F238E27FC236}">
                <a16:creationId xmlns:a16="http://schemas.microsoft.com/office/drawing/2014/main" id="{451B7855-4BF7-4FBC-B99E-642569F68CFE}"/>
              </a:ext>
            </a:extLst>
          </p:cNvPr>
          <p:cNvSpPr/>
          <p:nvPr/>
        </p:nvSpPr>
        <p:spPr>
          <a:xfrm>
            <a:off x="579463" y="2406634"/>
            <a:ext cx="503952" cy="4158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3605AD9E-D77E-41AC-9D32-2728616368D1}"/>
              </a:ext>
            </a:extLst>
          </p:cNvPr>
          <p:cNvCxnSpPr>
            <a:stCxn id="6" idx="4"/>
          </p:cNvCxnSpPr>
          <p:nvPr/>
        </p:nvCxnSpPr>
        <p:spPr>
          <a:xfrm flipH="1">
            <a:off x="818371" y="2822446"/>
            <a:ext cx="13068" cy="1227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7762DC2-387F-425D-AEC7-29F51ADA4336}"/>
              </a:ext>
            </a:extLst>
          </p:cNvPr>
          <p:cNvCxnSpPr>
            <a:cxnSpLocks/>
          </p:cNvCxnSpPr>
          <p:nvPr/>
        </p:nvCxnSpPr>
        <p:spPr>
          <a:xfrm>
            <a:off x="818371" y="4049904"/>
            <a:ext cx="415812" cy="415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A214E36-9B21-4C14-92EC-54B6F0C57E67}"/>
              </a:ext>
            </a:extLst>
          </p:cNvPr>
          <p:cNvCxnSpPr/>
          <p:nvPr/>
        </p:nvCxnSpPr>
        <p:spPr>
          <a:xfrm flipH="1">
            <a:off x="402559" y="4049904"/>
            <a:ext cx="415812" cy="415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337EC80-EB40-4C4F-A4E0-B04C81DBD996}"/>
              </a:ext>
            </a:extLst>
          </p:cNvPr>
          <p:cNvCxnSpPr/>
          <p:nvPr/>
        </p:nvCxnSpPr>
        <p:spPr>
          <a:xfrm flipH="1">
            <a:off x="483803" y="3238258"/>
            <a:ext cx="334568" cy="334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3EBE035-14E4-41C9-BCC0-F782FE8E2985}"/>
              </a:ext>
            </a:extLst>
          </p:cNvPr>
          <p:cNvCxnSpPr>
            <a:cxnSpLocks/>
          </p:cNvCxnSpPr>
          <p:nvPr/>
        </p:nvCxnSpPr>
        <p:spPr>
          <a:xfrm>
            <a:off x="831439" y="3238258"/>
            <a:ext cx="281559" cy="281559"/>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2463234-9A6E-4CC6-8662-0073A861D697}"/>
              </a:ext>
            </a:extLst>
          </p:cNvPr>
          <p:cNvSpPr/>
          <p:nvPr/>
        </p:nvSpPr>
        <p:spPr>
          <a:xfrm>
            <a:off x="4479277" y="980661"/>
            <a:ext cx="4161097" cy="57646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3" name="Straight Connector 22">
            <a:extLst>
              <a:ext uri="{FF2B5EF4-FFF2-40B4-BE49-F238E27FC236}">
                <a16:creationId xmlns:a16="http://schemas.microsoft.com/office/drawing/2014/main" id="{938A56E5-6E47-4E82-AA9F-696D438914C8}"/>
              </a:ext>
            </a:extLst>
          </p:cNvPr>
          <p:cNvCxnSpPr>
            <a:cxnSpLocks/>
          </p:cNvCxnSpPr>
          <p:nvPr/>
        </p:nvCxnSpPr>
        <p:spPr>
          <a:xfrm>
            <a:off x="4457632" y="5975914"/>
            <a:ext cx="4182742" cy="0"/>
          </a:xfrm>
          <a:prstGeom prst="line">
            <a:avLst/>
          </a:prstGeom>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6EA95F06-150E-4280-8AB9-B3303826AE53}"/>
              </a:ext>
            </a:extLst>
          </p:cNvPr>
          <p:cNvSpPr txBox="1"/>
          <p:nvPr/>
        </p:nvSpPr>
        <p:spPr>
          <a:xfrm>
            <a:off x="5076423" y="6000258"/>
            <a:ext cx="2945160" cy="646331"/>
          </a:xfrm>
          <a:prstGeom prst="rect">
            <a:avLst/>
          </a:prstGeom>
          <a:noFill/>
        </p:spPr>
        <p:txBody>
          <a:bodyPr wrap="square" rtlCol="0">
            <a:spAutoFit/>
          </a:bodyPr>
          <a:lstStyle/>
          <a:p>
            <a:pPr algn="ctr"/>
            <a:r>
              <a:rPr lang="en-IN" dirty="0"/>
              <a:t>E-COMMERCE SYSTEM</a:t>
            </a:r>
          </a:p>
          <a:p>
            <a:pPr algn="ctr"/>
            <a:r>
              <a:rPr lang="en-IN" dirty="0"/>
              <a:t>(AGWISCART.COM)</a:t>
            </a:r>
          </a:p>
        </p:txBody>
      </p:sp>
      <p:sp>
        <p:nvSpPr>
          <p:cNvPr id="26" name="Oval 25">
            <a:extLst>
              <a:ext uri="{FF2B5EF4-FFF2-40B4-BE49-F238E27FC236}">
                <a16:creationId xmlns:a16="http://schemas.microsoft.com/office/drawing/2014/main" id="{F4C30D40-2156-47E7-AD59-6BAEADEC4570}"/>
              </a:ext>
            </a:extLst>
          </p:cNvPr>
          <p:cNvSpPr/>
          <p:nvPr/>
        </p:nvSpPr>
        <p:spPr>
          <a:xfrm>
            <a:off x="4468454" y="1227465"/>
            <a:ext cx="4182742" cy="647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 IN</a:t>
            </a:r>
          </a:p>
        </p:txBody>
      </p:sp>
      <p:sp>
        <p:nvSpPr>
          <p:cNvPr id="28" name="Oval 27">
            <a:extLst>
              <a:ext uri="{FF2B5EF4-FFF2-40B4-BE49-F238E27FC236}">
                <a16:creationId xmlns:a16="http://schemas.microsoft.com/office/drawing/2014/main" id="{563F4267-4C1E-4574-B689-C2144CE7D410}"/>
              </a:ext>
            </a:extLst>
          </p:cNvPr>
          <p:cNvSpPr/>
          <p:nvPr/>
        </p:nvSpPr>
        <p:spPr>
          <a:xfrm>
            <a:off x="4457632" y="1985374"/>
            <a:ext cx="4182742" cy="647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ADD PRODUCT</a:t>
            </a:r>
          </a:p>
        </p:txBody>
      </p:sp>
      <p:sp>
        <p:nvSpPr>
          <p:cNvPr id="30" name="Oval 29">
            <a:extLst>
              <a:ext uri="{FF2B5EF4-FFF2-40B4-BE49-F238E27FC236}">
                <a16:creationId xmlns:a16="http://schemas.microsoft.com/office/drawing/2014/main" id="{C5EF4F18-0282-4B67-B234-EE761C06D321}"/>
              </a:ext>
            </a:extLst>
          </p:cNvPr>
          <p:cNvSpPr/>
          <p:nvPr/>
        </p:nvSpPr>
        <p:spPr>
          <a:xfrm>
            <a:off x="4457632" y="2788457"/>
            <a:ext cx="4182742" cy="647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REMOVE PRODUCT</a:t>
            </a:r>
          </a:p>
        </p:txBody>
      </p:sp>
      <p:sp>
        <p:nvSpPr>
          <p:cNvPr id="32" name="Oval 31">
            <a:extLst>
              <a:ext uri="{FF2B5EF4-FFF2-40B4-BE49-F238E27FC236}">
                <a16:creationId xmlns:a16="http://schemas.microsoft.com/office/drawing/2014/main" id="{9A4510EC-54F7-4980-A22F-59376852C843}"/>
              </a:ext>
            </a:extLst>
          </p:cNvPr>
          <p:cNvSpPr/>
          <p:nvPr/>
        </p:nvSpPr>
        <p:spPr>
          <a:xfrm>
            <a:off x="4468454" y="3600462"/>
            <a:ext cx="4182742" cy="647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 PRODUCT</a:t>
            </a:r>
          </a:p>
        </p:txBody>
      </p:sp>
      <p:sp>
        <p:nvSpPr>
          <p:cNvPr id="34" name="Oval 33">
            <a:extLst>
              <a:ext uri="{FF2B5EF4-FFF2-40B4-BE49-F238E27FC236}">
                <a16:creationId xmlns:a16="http://schemas.microsoft.com/office/drawing/2014/main" id="{01D9C458-3CE4-40E5-B976-43D6DEED8530}"/>
              </a:ext>
            </a:extLst>
          </p:cNvPr>
          <p:cNvSpPr/>
          <p:nvPr/>
        </p:nvSpPr>
        <p:spPr>
          <a:xfrm>
            <a:off x="4468454" y="4403545"/>
            <a:ext cx="4182742" cy="647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MANAGE ORDERS </a:t>
            </a:r>
          </a:p>
        </p:txBody>
      </p:sp>
      <p:sp>
        <p:nvSpPr>
          <p:cNvPr id="36" name="Oval 35">
            <a:extLst>
              <a:ext uri="{FF2B5EF4-FFF2-40B4-BE49-F238E27FC236}">
                <a16:creationId xmlns:a16="http://schemas.microsoft.com/office/drawing/2014/main" id="{051D57F2-83D4-425D-BF00-ADB506050A75}"/>
              </a:ext>
            </a:extLst>
          </p:cNvPr>
          <p:cNvSpPr/>
          <p:nvPr/>
        </p:nvSpPr>
        <p:spPr>
          <a:xfrm>
            <a:off x="4457632" y="5160953"/>
            <a:ext cx="4182742" cy="647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ADD USERS</a:t>
            </a:r>
          </a:p>
        </p:txBody>
      </p:sp>
      <p:cxnSp>
        <p:nvCxnSpPr>
          <p:cNvPr id="38" name="Straight Connector 37">
            <a:extLst>
              <a:ext uri="{FF2B5EF4-FFF2-40B4-BE49-F238E27FC236}">
                <a16:creationId xmlns:a16="http://schemas.microsoft.com/office/drawing/2014/main" id="{46FBA345-5DED-41EB-8B5A-123F79DCB5C0}"/>
              </a:ext>
            </a:extLst>
          </p:cNvPr>
          <p:cNvCxnSpPr>
            <a:endCxn id="26" idx="2"/>
          </p:cNvCxnSpPr>
          <p:nvPr/>
        </p:nvCxnSpPr>
        <p:spPr>
          <a:xfrm flipV="1">
            <a:off x="793070" y="1551324"/>
            <a:ext cx="3675384" cy="1724419"/>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05BE07E8-3775-43BC-BE3C-82C4BD063D9B}"/>
              </a:ext>
            </a:extLst>
          </p:cNvPr>
          <p:cNvCxnSpPr>
            <a:endCxn id="28" idx="2"/>
          </p:cNvCxnSpPr>
          <p:nvPr/>
        </p:nvCxnSpPr>
        <p:spPr>
          <a:xfrm flipV="1">
            <a:off x="853084" y="2309233"/>
            <a:ext cx="3604548" cy="962083"/>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5DD1387-3DFB-4181-A390-1F599E810DE9}"/>
              </a:ext>
            </a:extLst>
          </p:cNvPr>
          <p:cNvCxnSpPr>
            <a:endCxn id="30" idx="2"/>
          </p:cNvCxnSpPr>
          <p:nvPr/>
        </p:nvCxnSpPr>
        <p:spPr>
          <a:xfrm flipV="1">
            <a:off x="847672" y="3112316"/>
            <a:ext cx="3609960" cy="16814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A21E87A-8C48-4A20-91D5-E7FE194E66CE}"/>
              </a:ext>
            </a:extLst>
          </p:cNvPr>
          <p:cNvCxnSpPr>
            <a:endCxn id="32" idx="2"/>
          </p:cNvCxnSpPr>
          <p:nvPr/>
        </p:nvCxnSpPr>
        <p:spPr>
          <a:xfrm>
            <a:off x="852102" y="3273287"/>
            <a:ext cx="3616352" cy="65103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6378116-5C09-4862-A567-F89F3BF4A1F8}"/>
              </a:ext>
            </a:extLst>
          </p:cNvPr>
          <p:cNvCxnSpPr>
            <a:endCxn id="34" idx="2"/>
          </p:cNvCxnSpPr>
          <p:nvPr/>
        </p:nvCxnSpPr>
        <p:spPr>
          <a:xfrm>
            <a:off x="834114" y="3277922"/>
            <a:ext cx="3634340" cy="1449482"/>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C191A3AA-923A-48B5-97AC-9A0889CC1354}"/>
              </a:ext>
            </a:extLst>
          </p:cNvPr>
          <p:cNvCxnSpPr>
            <a:endCxn id="36" idx="2"/>
          </p:cNvCxnSpPr>
          <p:nvPr/>
        </p:nvCxnSpPr>
        <p:spPr>
          <a:xfrm>
            <a:off x="838188" y="3257402"/>
            <a:ext cx="3619444" cy="2227410"/>
          </a:xfrm>
          <a:prstGeom prst="line">
            <a:avLst/>
          </a:prstGeom>
        </p:spPr>
        <p:style>
          <a:lnRef idx="1">
            <a:schemeClr val="dk1"/>
          </a:lnRef>
          <a:fillRef idx="0">
            <a:schemeClr val="dk1"/>
          </a:fillRef>
          <a:effectRef idx="0">
            <a:schemeClr val="dk1"/>
          </a:effectRef>
          <a:fontRef idx="minor">
            <a:schemeClr val="tx1"/>
          </a:fontRef>
        </p:style>
      </p:cxnSp>
      <p:sp>
        <p:nvSpPr>
          <p:cNvPr id="50" name="Title 1">
            <a:extLst>
              <a:ext uri="{FF2B5EF4-FFF2-40B4-BE49-F238E27FC236}">
                <a16:creationId xmlns:a16="http://schemas.microsoft.com/office/drawing/2014/main" id="{B23CCC6E-4849-44DD-AFF4-DD7DF26F9D4C}"/>
              </a:ext>
            </a:extLst>
          </p:cNvPr>
          <p:cNvSpPr txBox="1">
            <a:spLocks/>
          </p:cNvSpPr>
          <p:nvPr/>
        </p:nvSpPr>
        <p:spPr>
          <a:xfrm>
            <a:off x="103980" y="4383393"/>
            <a:ext cx="1425126" cy="41581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2400" dirty="0"/>
              <a:t>ADMIN</a:t>
            </a:r>
          </a:p>
        </p:txBody>
      </p:sp>
    </p:spTree>
    <p:extLst>
      <p:ext uri="{BB962C8B-B14F-4D97-AF65-F5344CB8AC3E}">
        <p14:creationId xmlns:p14="http://schemas.microsoft.com/office/powerpoint/2010/main" val="4279424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83AF46-000A-4AA6-94EE-695F2573A00F}"/>
              </a:ext>
            </a:extLst>
          </p:cNvPr>
          <p:cNvSpPr txBox="1"/>
          <p:nvPr/>
        </p:nvSpPr>
        <p:spPr>
          <a:xfrm>
            <a:off x="989428" y="1093319"/>
            <a:ext cx="10213144" cy="5701689"/>
          </a:xfrm>
          <a:prstGeom prst="rect">
            <a:avLst/>
          </a:prstGeom>
          <a:noFill/>
        </p:spPr>
        <p:txBody>
          <a:bodyPr wrap="square" rtlCol="0">
            <a:spAutoFit/>
          </a:bodyPr>
          <a:lstStyle/>
          <a:p>
            <a:pPr algn="just">
              <a:lnSpc>
                <a:spcPct val="150000"/>
              </a:lnSpc>
            </a:pPr>
            <a:r>
              <a:rPr lang="en-US" sz="2000" dirty="0">
                <a:latin typeface="Arial Black" panose="020B0A04020102020204" pitchFamily="34" charset="0"/>
              </a:rPr>
              <a:t>Project Title:  </a:t>
            </a:r>
            <a:r>
              <a:rPr lang="en-US" sz="2000" dirty="0">
                <a:latin typeface="Book Antiqua" panose="02040602050305030304" pitchFamily="18" charset="0"/>
              </a:rPr>
              <a:t>E-Commerce Shopping website(agwiscart.com)</a:t>
            </a:r>
          </a:p>
          <a:p>
            <a:pPr algn="just">
              <a:lnSpc>
                <a:spcPct val="150000"/>
              </a:lnSpc>
            </a:pPr>
            <a:r>
              <a:rPr lang="en-US" sz="2000" dirty="0">
                <a:latin typeface="Arial Black" panose="020B0A04020102020204" pitchFamily="34" charset="0"/>
              </a:rPr>
              <a:t>Project Definition:</a:t>
            </a:r>
            <a:r>
              <a:rPr lang="en-US" sz="2000" dirty="0">
                <a:latin typeface="Book Antiqua" panose="02040602050305030304" pitchFamily="18" charset="0"/>
              </a:rPr>
              <a:t>  it’s </a:t>
            </a:r>
            <a:r>
              <a:rPr lang="en-US" sz="2000" b="0" i="0" dirty="0">
                <a:solidFill>
                  <a:srgbClr val="222222"/>
                </a:solidFill>
                <a:effectLst/>
                <a:latin typeface="Book Antiqua" panose="02040602050305030304" pitchFamily="18" charset="0"/>
              </a:rPr>
              <a:t>refers to the buying and selling of goods or services using the internet, and the transfer of money and data to execute these transactions.</a:t>
            </a:r>
            <a:r>
              <a:rPr lang="en-US" sz="2000" dirty="0">
                <a:latin typeface="Book Antiqua" panose="02040602050305030304" pitchFamily="18" charset="0"/>
              </a:rPr>
              <a:t> </a:t>
            </a:r>
          </a:p>
          <a:p>
            <a:pPr>
              <a:lnSpc>
                <a:spcPct val="200000"/>
              </a:lnSpc>
            </a:pPr>
            <a:r>
              <a:rPr lang="en-US" sz="2000" dirty="0">
                <a:latin typeface="Arial Black" panose="020B0A04020102020204" pitchFamily="34" charset="0"/>
              </a:rPr>
              <a:t>Internal Project Guide: </a:t>
            </a:r>
            <a:r>
              <a:rPr lang="en-US" sz="2000" dirty="0">
                <a:latin typeface="Book Antiqua" panose="02040602050305030304" pitchFamily="18" charset="0"/>
              </a:rPr>
              <a:t>Prof. Tulsidas </a:t>
            </a:r>
            <a:r>
              <a:rPr lang="en-US" sz="2000" dirty="0" err="1">
                <a:latin typeface="Book Antiqua" panose="02040602050305030304" pitchFamily="18" charset="0"/>
              </a:rPr>
              <a:t>Nakrani</a:t>
            </a:r>
            <a:r>
              <a:rPr lang="en-US" sz="2000" dirty="0">
                <a:latin typeface="Book Antiqua" panose="02040602050305030304" pitchFamily="18" charset="0"/>
              </a:rPr>
              <a:t> </a:t>
            </a:r>
          </a:p>
          <a:p>
            <a:pPr>
              <a:lnSpc>
                <a:spcPct val="200000"/>
              </a:lnSpc>
            </a:pPr>
            <a:r>
              <a:rPr lang="en-US" sz="2000" dirty="0">
                <a:latin typeface="Arial Black" panose="020B0A04020102020204" pitchFamily="34" charset="0"/>
              </a:rPr>
              <a:t>Team Size:  </a:t>
            </a:r>
            <a:r>
              <a:rPr lang="en-US" sz="2000" dirty="0">
                <a:latin typeface="Book Antiqua" panose="02040602050305030304" pitchFamily="18" charset="0"/>
              </a:rPr>
              <a:t>2</a:t>
            </a:r>
          </a:p>
          <a:p>
            <a:pPr>
              <a:lnSpc>
                <a:spcPct val="200000"/>
              </a:lnSpc>
            </a:pPr>
            <a:r>
              <a:rPr lang="en-US" sz="2000" dirty="0">
                <a:latin typeface="Arial Black" panose="020B0A04020102020204" pitchFamily="34" charset="0"/>
              </a:rPr>
              <a:t>Team Members:  </a:t>
            </a:r>
            <a:r>
              <a:rPr lang="en-US" sz="2000" dirty="0">
                <a:latin typeface="Book Antiqua" panose="02040602050305030304" pitchFamily="18" charset="0"/>
              </a:rPr>
              <a:t>1.patel vivek D , 2. patel Priya S</a:t>
            </a:r>
          </a:p>
          <a:p>
            <a:pPr>
              <a:lnSpc>
                <a:spcPct val="200000"/>
              </a:lnSpc>
            </a:pPr>
            <a:r>
              <a:rPr lang="en-US" sz="2000" dirty="0">
                <a:latin typeface="Arial Black" panose="020B0A04020102020204" pitchFamily="34" charset="0"/>
              </a:rPr>
              <a:t>Front End:  </a:t>
            </a:r>
            <a:r>
              <a:rPr lang="en-US" sz="2000" dirty="0">
                <a:latin typeface="Book Antiqua" panose="02040602050305030304" pitchFamily="18" charset="0"/>
              </a:rPr>
              <a:t>python 3.8</a:t>
            </a:r>
          </a:p>
          <a:p>
            <a:pPr>
              <a:lnSpc>
                <a:spcPct val="200000"/>
              </a:lnSpc>
            </a:pPr>
            <a:r>
              <a:rPr lang="en-US" sz="2000" dirty="0">
                <a:latin typeface="Arial Black" panose="020B0A04020102020204" pitchFamily="34" charset="0"/>
              </a:rPr>
              <a:t>Using Framework:   </a:t>
            </a:r>
            <a:r>
              <a:rPr lang="en-US" sz="2000" dirty="0">
                <a:latin typeface="Book Antiqua" panose="02040602050305030304" pitchFamily="18" charset="0"/>
              </a:rPr>
              <a:t>Django 3.1(python framework)</a:t>
            </a:r>
          </a:p>
          <a:p>
            <a:pPr>
              <a:lnSpc>
                <a:spcPct val="200000"/>
              </a:lnSpc>
            </a:pPr>
            <a:r>
              <a:rPr lang="en-US" sz="2000" dirty="0">
                <a:latin typeface="Arial Black" panose="020B0A04020102020204" pitchFamily="34" charset="0"/>
              </a:rPr>
              <a:t>Back End:   </a:t>
            </a:r>
            <a:r>
              <a:rPr lang="en-US" sz="2000" dirty="0" err="1">
                <a:latin typeface="Book Antiqua" panose="02040602050305030304" pitchFamily="18" charset="0"/>
              </a:rPr>
              <a:t>mysql</a:t>
            </a:r>
            <a:endParaRPr lang="en-US" sz="2000" dirty="0">
              <a:latin typeface="Book Antiqua" panose="02040602050305030304" pitchFamily="18" charset="0"/>
            </a:endParaRPr>
          </a:p>
          <a:p>
            <a:pPr>
              <a:lnSpc>
                <a:spcPct val="200000"/>
              </a:lnSpc>
            </a:pPr>
            <a:r>
              <a:rPr lang="en-US" sz="2000" dirty="0">
                <a:latin typeface="Arial Black" panose="020B0A04020102020204" pitchFamily="34" charset="0"/>
              </a:rPr>
              <a:t>Project Duration: </a:t>
            </a:r>
            <a:r>
              <a:rPr lang="en-US" sz="2000" dirty="0">
                <a:latin typeface="Book Antiqua" panose="02040602050305030304" pitchFamily="18" charset="0"/>
              </a:rPr>
              <a:t>4 months</a:t>
            </a:r>
            <a:endParaRPr lang="en-IN" sz="2000" dirty="0">
              <a:latin typeface="Book Antiqua" panose="02040602050305030304" pitchFamily="18" charset="0"/>
            </a:endParaRPr>
          </a:p>
        </p:txBody>
      </p:sp>
      <p:sp>
        <p:nvSpPr>
          <p:cNvPr id="4" name="Title 1">
            <a:extLst>
              <a:ext uri="{FF2B5EF4-FFF2-40B4-BE49-F238E27FC236}">
                <a16:creationId xmlns:a16="http://schemas.microsoft.com/office/drawing/2014/main" id="{8FF772A6-CBD4-4905-A2B3-F198CD7EE49D}"/>
              </a:ext>
            </a:extLst>
          </p:cNvPr>
          <p:cNvSpPr txBox="1">
            <a:spLocks/>
          </p:cNvSpPr>
          <p:nvPr/>
        </p:nvSpPr>
        <p:spPr>
          <a:xfrm>
            <a:off x="1313690" y="82197"/>
            <a:ext cx="8689976" cy="675861"/>
          </a:xfrm>
          <a:prstGeom prst="rect">
            <a:avLst/>
          </a:prstGeom>
        </p:spPr>
        <p:txBody>
          <a:bodyPr>
            <a:normAutofit fontScale="97500" lnSpcReduction="10000"/>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u="sng" dirty="0">
                <a:latin typeface="Arial" panose="020B0604020202020204" pitchFamily="34" charset="0"/>
                <a:cs typeface="Arial" panose="020B0604020202020204" pitchFamily="34" charset="0"/>
              </a:rPr>
              <a:t>PROJECT PROFILE</a:t>
            </a:r>
            <a:endParaRPr lang="en-IN"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757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97A9-8FE9-4454-BC20-83BDCD223D17}"/>
              </a:ext>
            </a:extLst>
          </p:cNvPr>
          <p:cNvSpPr>
            <a:spLocks noGrp="1"/>
          </p:cNvSpPr>
          <p:nvPr>
            <p:ph type="ctrTitle"/>
          </p:nvPr>
        </p:nvSpPr>
        <p:spPr>
          <a:xfrm>
            <a:off x="2872039" y="0"/>
            <a:ext cx="5198535" cy="647725"/>
          </a:xfrm>
        </p:spPr>
        <p:txBody>
          <a:bodyPr/>
          <a:lstStyle/>
          <a:p>
            <a:pPr algn="ctr"/>
            <a:r>
              <a:rPr lang="en-IN" sz="4000" b="1" u="sng" dirty="0"/>
              <a:t>USE CASE DIAGRAM</a:t>
            </a:r>
          </a:p>
        </p:txBody>
      </p:sp>
      <p:sp>
        <p:nvSpPr>
          <p:cNvPr id="3" name="Title 1">
            <a:extLst>
              <a:ext uri="{FF2B5EF4-FFF2-40B4-BE49-F238E27FC236}">
                <a16:creationId xmlns:a16="http://schemas.microsoft.com/office/drawing/2014/main" id="{BA66E590-5C87-4C7E-923D-4EE5A0314693}"/>
              </a:ext>
            </a:extLst>
          </p:cNvPr>
          <p:cNvSpPr txBox="1">
            <a:spLocks/>
          </p:cNvSpPr>
          <p:nvPr/>
        </p:nvSpPr>
        <p:spPr>
          <a:xfrm>
            <a:off x="651087" y="580418"/>
            <a:ext cx="3125783" cy="49875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2400" dirty="0"/>
              <a:t>USERS(CUSTOMERS):-</a:t>
            </a:r>
          </a:p>
        </p:txBody>
      </p:sp>
      <p:sp>
        <p:nvSpPr>
          <p:cNvPr id="6" name="Oval 5">
            <a:extLst>
              <a:ext uri="{FF2B5EF4-FFF2-40B4-BE49-F238E27FC236}">
                <a16:creationId xmlns:a16="http://schemas.microsoft.com/office/drawing/2014/main" id="{451B7855-4BF7-4FBC-B99E-642569F68CFE}"/>
              </a:ext>
            </a:extLst>
          </p:cNvPr>
          <p:cNvSpPr/>
          <p:nvPr/>
        </p:nvSpPr>
        <p:spPr>
          <a:xfrm>
            <a:off x="579463" y="2406634"/>
            <a:ext cx="503952" cy="4158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3605AD9E-D77E-41AC-9D32-2728616368D1}"/>
              </a:ext>
            </a:extLst>
          </p:cNvPr>
          <p:cNvCxnSpPr>
            <a:stCxn id="6" idx="4"/>
          </p:cNvCxnSpPr>
          <p:nvPr/>
        </p:nvCxnSpPr>
        <p:spPr>
          <a:xfrm flipH="1">
            <a:off x="818371" y="2822446"/>
            <a:ext cx="13068" cy="1227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7762DC2-387F-425D-AEC7-29F51ADA4336}"/>
              </a:ext>
            </a:extLst>
          </p:cNvPr>
          <p:cNvCxnSpPr>
            <a:cxnSpLocks/>
          </p:cNvCxnSpPr>
          <p:nvPr/>
        </p:nvCxnSpPr>
        <p:spPr>
          <a:xfrm>
            <a:off x="818371" y="4049904"/>
            <a:ext cx="415812" cy="415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A214E36-9B21-4C14-92EC-54B6F0C57E67}"/>
              </a:ext>
            </a:extLst>
          </p:cNvPr>
          <p:cNvCxnSpPr/>
          <p:nvPr/>
        </p:nvCxnSpPr>
        <p:spPr>
          <a:xfrm flipH="1">
            <a:off x="402559" y="4049904"/>
            <a:ext cx="415812" cy="415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337EC80-EB40-4C4F-A4E0-B04C81DBD996}"/>
              </a:ext>
            </a:extLst>
          </p:cNvPr>
          <p:cNvCxnSpPr/>
          <p:nvPr/>
        </p:nvCxnSpPr>
        <p:spPr>
          <a:xfrm flipH="1">
            <a:off x="483803" y="3238258"/>
            <a:ext cx="334568" cy="334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3EBE035-14E4-41C9-BCC0-F782FE8E2985}"/>
              </a:ext>
            </a:extLst>
          </p:cNvPr>
          <p:cNvCxnSpPr>
            <a:cxnSpLocks/>
          </p:cNvCxnSpPr>
          <p:nvPr/>
        </p:nvCxnSpPr>
        <p:spPr>
          <a:xfrm>
            <a:off x="831439" y="3238258"/>
            <a:ext cx="281559" cy="281559"/>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2463234-9A6E-4CC6-8662-0073A861D697}"/>
              </a:ext>
            </a:extLst>
          </p:cNvPr>
          <p:cNvSpPr/>
          <p:nvPr/>
        </p:nvSpPr>
        <p:spPr>
          <a:xfrm>
            <a:off x="4479277" y="980661"/>
            <a:ext cx="4161097" cy="57646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3" name="Straight Connector 22">
            <a:extLst>
              <a:ext uri="{FF2B5EF4-FFF2-40B4-BE49-F238E27FC236}">
                <a16:creationId xmlns:a16="http://schemas.microsoft.com/office/drawing/2014/main" id="{938A56E5-6E47-4E82-AA9F-696D438914C8}"/>
              </a:ext>
            </a:extLst>
          </p:cNvPr>
          <p:cNvCxnSpPr>
            <a:cxnSpLocks/>
          </p:cNvCxnSpPr>
          <p:nvPr/>
        </p:nvCxnSpPr>
        <p:spPr>
          <a:xfrm>
            <a:off x="4457632" y="6143158"/>
            <a:ext cx="4182742" cy="0"/>
          </a:xfrm>
          <a:prstGeom prst="line">
            <a:avLst/>
          </a:prstGeom>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6EA95F06-150E-4280-8AB9-B3303826AE53}"/>
              </a:ext>
            </a:extLst>
          </p:cNvPr>
          <p:cNvSpPr txBox="1"/>
          <p:nvPr/>
        </p:nvSpPr>
        <p:spPr>
          <a:xfrm>
            <a:off x="5076423" y="6143158"/>
            <a:ext cx="2945160" cy="646331"/>
          </a:xfrm>
          <a:prstGeom prst="rect">
            <a:avLst/>
          </a:prstGeom>
          <a:noFill/>
        </p:spPr>
        <p:txBody>
          <a:bodyPr wrap="square" rtlCol="0">
            <a:spAutoFit/>
          </a:bodyPr>
          <a:lstStyle/>
          <a:p>
            <a:pPr algn="ctr"/>
            <a:r>
              <a:rPr lang="en-IN" dirty="0"/>
              <a:t>E-COMMERCE SYSTEM</a:t>
            </a:r>
          </a:p>
          <a:p>
            <a:pPr algn="ctr"/>
            <a:r>
              <a:rPr lang="en-IN" dirty="0"/>
              <a:t>(AGWISCART.COM)</a:t>
            </a:r>
          </a:p>
        </p:txBody>
      </p:sp>
      <p:sp>
        <p:nvSpPr>
          <p:cNvPr id="26" name="Oval 25">
            <a:extLst>
              <a:ext uri="{FF2B5EF4-FFF2-40B4-BE49-F238E27FC236}">
                <a16:creationId xmlns:a16="http://schemas.microsoft.com/office/drawing/2014/main" id="{F4C30D40-2156-47E7-AD59-6BAEADEC4570}"/>
              </a:ext>
            </a:extLst>
          </p:cNvPr>
          <p:cNvSpPr/>
          <p:nvPr/>
        </p:nvSpPr>
        <p:spPr>
          <a:xfrm>
            <a:off x="4479277" y="1796653"/>
            <a:ext cx="4182742" cy="647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 IN</a:t>
            </a:r>
          </a:p>
        </p:txBody>
      </p:sp>
      <p:sp>
        <p:nvSpPr>
          <p:cNvPr id="28" name="Oval 27">
            <a:extLst>
              <a:ext uri="{FF2B5EF4-FFF2-40B4-BE49-F238E27FC236}">
                <a16:creationId xmlns:a16="http://schemas.microsoft.com/office/drawing/2014/main" id="{563F4267-4C1E-4574-B689-C2144CE7D410}"/>
              </a:ext>
            </a:extLst>
          </p:cNvPr>
          <p:cNvSpPr/>
          <p:nvPr/>
        </p:nvSpPr>
        <p:spPr>
          <a:xfrm>
            <a:off x="4468454" y="2530553"/>
            <a:ext cx="4182742" cy="647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SEARCH PRODUCT</a:t>
            </a:r>
          </a:p>
        </p:txBody>
      </p:sp>
      <p:sp>
        <p:nvSpPr>
          <p:cNvPr id="30" name="Oval 29">
            <a:extLst>
              <a:ext uri="{FF2B5EF4-FFF2-40B4-BE49-F238E27FC236}">
                <a16:creationId xmlns:a16="http://schemas.microsoft.com/office/drawing/2014/main" id="{C5EF4F18-0282-4B67-B234-EE761C06D321}"/>
              </a:ext>
            </a:extLst>
          </p:cNvPr>
          <p:cNvSpPr/>
          <p:nvPr/>
        </p:nvSpPr>
        <p:spPr>
          <a:xfrm>
            <a:off x="4441399" y="3265255"/>
            <a:ext cx="4182742" cy="647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 PRODUCT</a:t>
            </a:r>
          </a:p>
        </p:txBody>
      </p:sp>
      <p:sp>
        <p:nvSpPr>
          <p:cNvPr id="32" name="Oval 31">
            <a:extLst>
              <a:ext uri="{FF2B5EF4-FFF2-40B4-BE49-F238E27FC236}">
                <a16:creationId xmlns:a16="http://schemas.microsoft.com/office/drawing/2014/main" id="{9A4510EC-54F7-4980-A22F-59376852C843}"/>
              </a:ext>
            </a:extLst>
          </p:cNvPr>
          <p:cNvSpPr/>
          <p:nvPr/>
        </p:nvSpPr>
        <p:spPr>
          <a:xfrm>
            <a:off x="4468454" y="3998300"/>
            <a:ext cx="4182742" cy="647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ADD PRODUCT IN CART</a:t>
            </a:r>
          </a:p>
        </p:txBody>
      </p:sp>
      <p:sp>
        <p:nvSpPr>
          <p:cNvPr id="34" name="Oval 33">
            <a:extLst>
              <a:ext uri="{FF2B5EF4-FFF2-40B4-BE49-F238E27FC236}">
                <a16:creationId xmlns:a16="http://schemas.microsoft.com/office/drawing/2014/main" id="{01D9C458-3CE4-40E5-B976-43D6DEED8530}"/>
              </a:ext>
            </a:extLst>
          </p:cNvPr>
          <p:cNvSpPr/>
          <p:nvPr/>
        </p:nvSpPr>
        <p:spPr>
          <a:xfrm>
            <a:off x="4468454" y="4709125"/>
            <a:ext cx="4182742" cy="647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MAKE ORDER</a:t>
            </a:r>
          </a:p>
        </p:txBody>
      </p:sp>
      <p:sp>
        <p:nvSpPr>
          <p:cNvPr id="36" name="Oval 35">
            <a:extLst>
              <a:ext uri="{FF2B5EF4-FFF2-40B4-BE49-F238E27FC236}">
                <a16:creationId xmlns:a16="http://schemas.microsoft.com/office/drawing/2014/main" id="{051D57F2-83D4-425D-BF00-ADB506050A75}"/>
              </a:ext>
            </a:extLst>
          </p:cNvPr>
          <p:cNvSpPr/>
          <p:nvPr/>
        </p:nvSpPr>
        <p:spPr>
          <a:xfrm>
            <a:off x="4457632" y="5438215"/>
            <a:ext cx="4182742" cy="647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TRACK ORDER</a:t>
            </a:r>
          </a:p>
        </p:txBody>
      </p:sp>
      <p:cxnSp>
        <p:nvCxnSpPr>
          <p:cNvPr id="38" name="Straight Connector 37">
            <a:extLst>
              <a:ext uri="{FF2B5EF4-FFF2-40B4-BE49-F238E27FC236}">
                <a16:creationId xmlns:a16="http://schemas.microsoft.com/office/drawing/2014/main" id="{46FBA345-5DED-41EB-8B5A-123F79DCB5C0}"/>
              </a:ext>
            </a:extLst>
          </p:cNvPr>
          <p:cNvCxnSpPr>
            <a:cxnSpLocks/>
          </p:cNvCxnSpPr>
          <p:nvPr/>
        </p:nvCxnSpPr>
        <p:spPr>
          <a:xfrm flipV="1">
            <a:off x="852102" y="1378475"/>
            <a:ext cx="3661470" cy="200056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05BE07E8-3775-43BC-BE3C-82C4BD063D9B}"/>
              </a:ext>
            </a:extLst>
          </p:cNvPr>
          <p:cNvCxnSpPr>
            <a:cxnSpLocks/>
          </p:cNvCxnSpPr>
          <p:nvPr/>
        </p:nvCxnSpPr>
        <p:spPr>
          <a:xfrm flipV="1">
            <a:off x="863416" y="2165155"/>
            <a:ext cx="3605038" cy="1226331"/>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5DD1387-3DFB-4181-A390-1F599E810DE9}"/>
              </a:ext>
            </a:extLst>
          </p:cNvPr>
          <p:cNvCxnSpPr>
            <a:cxnSpLocks/>
            <a:endCxn id="28" idx="2"/>
          </p:cNvCxnSpPr>
          <p:nvPr/>
        </p:nvCxnSpPr>
        <p:spPr>
          <a:xfrm flipV="1">
            <a:off x="863416" y="2854412"/>
            <a:ext cx="3605038" cy="541452"/>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A21E87A-8C48-4A20-91D5-E7FE194E66CE}"/>
              </a:ext>
            </a:extLst>
          </p:cNvPr>
          <p:cNvCxnSpPr>
            <a:cxnSpLocks/>
            <a:endCxn id="30" idx="2"/>
          </p:cNvCxnSpPr>
          <p:nvPr/>
        </p:nvCxnSpPr>
        <p:spPr>
          <a:xfrm>
            <a:off x="872379" y="3376480"/>
            <a:ext cx="3569020" cy="21263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6378116-5C09-4862-A567-F89F3BF4A1F8}"/>
              </a:ext>
            </a:extLst>
          </p:cNvPr>
          <p:cNvCxnSpPr>
            <a:cxnSpLocks/>
            <a:endCxn id="32" idx="2"/>
          </p:cNvCxnSpPr>
          <p:nvPr/>
        </p:nvCxnSpPr>
        <p:spPr>
          <a:xfrm>
            <a:off x="863416" y="3422956"/>
            <a:ext cx="3605038" cy="899203"/>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C191A3AA-923A-48B5-97AC-9A0889CC1354}"/>
              </a:ext>
            </a:extLst>
          </p:cNvPr>
          <p:cNvCxnSpPr>
            <a:cxnSpLocks/>
            <a:endCxn id="34" idx="2"/>
          </p:cNvCxnSpPr>
          <p:nvPr/>
        </p:nvCxnSpPr>
        <p:spPr>
          <a:xfrm>
            <a:off x="871280" y="3415667"/>
            <a:ext cx="3597174" cy="1617317"/>
          </a:xfrm>
          <a:prstGeom prst="line">
            <a:avLst/>
          </a:prstGeom>
        </p:spPr>
        <p:style>
          <a:lnRef idx="1">
            <a:schemeClr val="dk1"/>
          </a:lnRef>
          <a:fillRef idx="0">
            <a:schemeClr val="dk1"/>
          </a:fillRef>
          <a:effectRef idx="0">
            <a:schemeClr val="dk1"/>
          </a:effectRef>
          <a:fontRef idx="minor">
            <a:schemeClr val="tx1"/>
          </a:fontRef>
        </p:style>
      </p:cxnSp>
      <p:sp>
        <p:nvSpPr>
          <p:cNvPr id="4" name="Title 1">
            <a:extLst>
              <a:ext uri="{FF2B5EF4-FFF2-40B4-BE49-F238E27FC236}">
                <a16:creationId xmlns:a16="http://schemas.microsoft.com/office/drawing/2014/main" id="{3B268CC4-86EA-412C-BEB6-931E7B258F45}"/>
              </a:ext>
            </a:extLst>
          </p:cNvPr>
          <p:cNvSpPr txBox="1">
            <a:spLocks/>
          </p:cNvSpPr>
          <p:nvPr/>
        </p:nvSpPr>
        <p:spPr>
          <a:xfrm>
            <a:off x="127627" y="4366292"/>
            <a:ext cx="1383122" cy="49875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2400" dirty="0"/>
              <a:t>USERS</a:t>
            </a:r>
          </a:p>
        </p:txBody>
      </p:sp>
      <p:sp>
        <p:nvSpPr>
          <p:cNvPr id="5" name="Oval 4">
            <a:extLst>
              <a:ext uri="{FF2B5EF4-FFF2-40B4-BE49-F238E27FC236}">
                <a16:creationId xmlns:a16="http://schemas.microsoft.com/office/drawing/2014/main" id="{E1A2B64B-A252-4B6B-890C-0D32A52A83EB}"/>
              </a:ext>
            </a:extLst>
          </p:cNvPr>
          <p:cNvSpPr/>
          <p:nvPr/>
        </p:nvSpPr>
        <p:spPr>
          <a:xfrm>
            <a:off x="4468454" y="1037789"/>
            <a:ext cx="4182742" cy="647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SIGN UP</a:t>
            </a:r>
          </a:p>
        </p:txBody>
      </p:sp>
      <p:cxnSp>
        <p:nvCxnSpPr>
          <p:cNvPr id="31" name="Straight Connector 30">
            <a:extLst>
              <a:ext uri="{FF2B5EF4-FFF2-40B4-BE49-F238E27FC236}">
                <a16:creationId xmlns:a16="http://schemas.microsoft.com/office/drawing/2014/main" id="{F9D31B67-40EC-447A-B3EA-57F3A5CE76C8}"/>
              </a:ext>
            </a:extLst>
          </p:cNvPr>
          <p:cNvCxnSpPr>
            <a:endCxn id="36" idx="2"/>
          </p:cNvCxnSpPr>
          <p:nvPr/>
        </p:nvCxnSpPr>
        <p:spPr>
          <a:xfrm>
            <a:off x="871280" y="3415667"/>
            <a:ext cx="3586352" cy="234640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2694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97A9-8FE9-4454-BC20-83BDCD223D17}"/>
              </a:ext>
            </a:extLst>
          </p:cNvPr>
          <p:cNvSpPr>
            <a:spLocks noGrp="1"/>
          </p:cNvSpPr>
          <p:nvPr>
            <p:ph type="ctrTitle"/>
          </p:nvPr>
        </p:nvSpPr>
        <p:spPr>
          <a:xfrm>
            <a:off x="2872039" y="0"/>
            <a:ext cx="5198535" cy="647725"/>
          </a:xfrm>
        </p:spPr>
        <p:txBody>
          <a:bodyPr/>
          <a:lstStyle/>
          <a:p>
            <a:pPr algn="ctr"/>
            <a:r>
              <a:rPr lang="en-IN" sz="4000" b="1" u="sng" dirty="0"/>
              <a:t>CLASS DIAGRAM</a:t>
            </a:r>
          </a:p>
        </p:txBody>
      </p:sp>
      <p:sp>
        <p:nvSpPr>
          <p:cNvPr id="5" name="Rectangle 4">
            <a:extLst>
              <a:ext uri="{FF2B5EF4-FFF2-40B4-BE49-F238E27FC236}">
                <a16:creationId xmlns:a16="http://schemas.microsoft.com/office/drawing/2014/main" id="{18BB1C90-4F46-4EE0-8C65-A1FD671745DA}"/>
              </a:ext>
            </a:extLst>
          </p:cNvPr>
          <p:cNvSpPr/>
          <p:nvPr/>
        </p:nvSpPr>
        <p:spPr>
          <a:xfrm>
            <a:off x="3536848" y="2866452"/>
            <a:ext cx="2120349" cy="24251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cxnSp>
        <p:nvCxnSpPr>
          <p:cNvPr id="9" name="Straight Connector 8">
            <a:extLst>
              <a:ext uri="{FF2B5EF4-FFF2-40B4-BE49-F238E27FC236}">
                <a16:creationId xmlns:a16="http://schemas.microsoft.com/office/drawing/2014/main" id="{DB6D59A2-84E0-49A7-9BE7-3D55394216DC}"/>
              </a:ext>
            </a:extLst>
          </p:cNvPr>
          <p:cNvCxnSpPr>
            <a:cxnSpLocks/>
          </p:cNvCxnSpPr>
          <p:nvPr/>
        </p:nvCxnSpPr>
        <p:spPr>
          <a:xfrm>
            <a:off x="3536849" y="3264016"/>
            <a:ext cx="2120348"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AA079B5-F8B1-44F1-8D46-904A0F8C0A10}"/>
              </a:ext>
            </a:extLst>
          </p:cNvPr>
          <p:cNvCxnSpPr>
            <a:cxnSpLocks/>
          </p:cNvCxnSpPr>
          <p:nvPr/>
        </p:nvCxnSpPr>
        <p:spPr>
          <a:xfrm>
            <a:off x="3536847" y="4303543"/>
            <a:ext cx="2120348" cy="0"/>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9EC0E02D-D0EE-46E1-B17E-AE71DFE7CA5D}"/>
              </a:ext>
            </a:extLst>
          </p:cNvPr>
          <p:cNvSpPr txBox="1"/>
          <p:nvPr/>
        </p:nvSpPr>
        <p:spPr>
          <a:xfrm>
            <a:off x="3517710" y="4278912"/>
            <a:ext cx="1586578" cy="954107"/>
          </a:xfrm>
          <a:prstGeom prst="rect">
            <a:avLst/>
          </a:prstGeom>
          <a:noFill/>
        </p:spPr>
        <p:txBody>
          <a:bodyPr wrap="square" rtlCol="0">
            <a:spAutoFit/>
          </a:bodyPr>
          <a:lstStyle/>
          <a:p>
            <a:r>
              <a:rPr lang="en-IN" sz="1400" dirty="0"/>
              <a:t>+add()</a:t>
            </a:r>
          </a:p>
          <a:p>
            <a:r>
              <a:rPr lang="en-IN" sz="1400" dirty="0"/>
              <a:t>-edit()</a:t>
            </a:r>
          </a:p>
          <a:p>
            <a:r>
              <a:rPr lang="en-IN" sz="1400" dirty="0"/>
              <a:t>-del()</a:t>
            </a:r>
          </a:p>
          <a:p>
            <a:r>
              <a:rPr lang="en-IN" sz="1400" dirty="0"/>
              <a:t>+</a:t>
            </a:r>
            <a:r>
              <a:rPr lang="en-IN" sz="1400" dirty="0" err="1"/>
              <a:t>upd</a:t>
            </a:r>
            <a:r>
              <a:rPr lang="en-IN" sz="1400" dirty="0"/>
              <a:t>()</a:t>
            </a:r>
          </a:p>
        </p:txBody>
      </p:sp>
      <p:sp>
        <p:nvSpPr>
          <p:cNvPr id="24" name="TextBox 23">
            <a:extLst>
              <a:ext uri="{FF2B5EF4-FFF2-40B4-BE49-F238E27FC236}">
                <a16:creationId xmlns:a16="http://schemas.microsoft.com/office/drawing/2014/main" id="{95FB94E5-5E4C-4F81-B333-36416EC81436}"/>
              </a:ext>
            </a:extLst>
          </p:cNvPr>
          <p:cNvSpPr txBox="1"/>
          <p:nvPr/>
        </p:nvSpPr>
        <p:spPr>
          <a:xfrm>
            <a:off x="3536849" y="2866451"/>
            <a:ext cx="1775790" cy="338554"/>
          </a:xfrm>
          <a:prstGeom prst="rect">
            <a:avLst/>
          </a:prstGeom>
          <a:noFill/>
        </p:spPr>
        <p:txBody>
          <a:bodyPr wrap="square" rtlCol="0">
            <a:spAutoFit/>
          </a:bodyPr>
          <a:lstStyle/>
          <a:p>
            <a:pPr algn="ctr"/>
            <a:r>
              <a:rPr lang="en-IN" sz="1600" b="1" dirty="0"/>
              <a:t>products</a:t>
            </a:r>
          </a:p>
        </p:txBody>
      </p:sp>
      <p:sp>
        <p:nvSpPr>
          <p:cNvPr id="29" name="TextBox 28">
            <a:extLst>
              <a:ext uri="{FF2B5EF4-FFF2-40B4-BE49-F238E27FC236}">
                <a16:creationId xmlns:a16="http://schemas.microsoft.com/office/drawing/2014/main" id="{ADECA907-C18E-44C3-868B-484A0082E46F}"/>
              </a:ext>
            </a:extLst>
          </p:cNvPr>
          <p:cNvSpPr txBox="1"/>
          <p:nvPr/>
        </p:nvSpPr>
        <p:spPr>
          <a:xfrm>
            <a:off x="3536847" y="3258301"/>
            <a:ext cx="2120348" cy="1022268"/>
          </a:xfrm>
          <a:prstGeom prst="rect">
            <a:avLst/>
          </a:prstGeom>
          <a:noFill/>
        </p:spPr>
        <p:txBody>
          <a:bodyPr wrap="square" rtlCol="0">
            <a:spAutoFit/>
          </a:bodyPr>
          <a:lstStyle/>
          <a:p>
            <a:pPr>
              <a:lnSpc>
                <a:spcPct val="150000"/>
              </a:lnSpc>
            </a:pPr>
            <a:r>
              <a:rPr lang="en-IN" sz="1400" dirty="0" err="1"/>
              <a:t>Product_id</a:t>
            </a:r>
            <a:r>
              <a:rPr lang="en-IN" sz="1400" dirty="0"/>
              <a:t>(</a:t>
            </a:r>
            <a:r>
              <a:rPr lang="en-IN" sz="1400" dirty="0" err="1"/>
              <a:t>p.k</a:t>
            </a:r>
            <a:r>
              <a:rPr lang="en-IN" sz="1400" dirty="0"/>
              <a:t>)</a:t>
            </a:r>
          </a:p>
          <a:p>
            <a:pPr>
              <a:lnSpc>
                <a:spcPct val="150000"/>
              </a:lnSpc>
            </a:pPr>
            <a:r>
              <a:rPr lang="en-IN" sz="1400" dirty="0" err="1"/>
              <a:t>Category_id</a:t>
            </a:r>
            <a:r>
              <a:rPr lang="en-IN" sz="1400" dirty="0"/>
              <a:t>(</a:t>
            </a:r>
            <a:r>
              <a:rPr lang="en-IN" sz="1400" dirty="0" err="1"/>
              <a:t>f.k</a:t>
            </a:r>
            <a:r>
              <a:rPr lang="en-IN" sz="1400" dirty="0"/>
              <a:t>)</a:t>
            </a:r>
          </a:p>
          <a:p>
            <a:pPr>
              <a:lnSpc>
                <a:spcPct val="150000"/>
              </a:lnSpc>
            </a:pPr>
            <a:r>
              <a:rPr lang="en-IN" sz="1400" dirty="0" err="1"/>
              <a:t>Subcategory_id</a:t>
            </a:r>
            <a:r>
              <a:rPr lang="en-IN" sz="1400" dirty="0"/>
              <a:t>(</a:t>
            </a:r>
            <a:r>
              <a:rPr lang="en-IN" sz="1400" dirty="0" err="1"/>
              <a:t>f.k</a:t>
            </a:r>
            <a:r>
              <a:rPr lang="en-IN" sz="1400" dirty="0"/>
              <a:t>)</a:t>
            </a:r>
            <a:endParaRPr lang="en-IN" dirty="0"/>
          </a:p>
        </p:txBody>
      </p:sp>
      <p:sp>
        <p:nvSpPr>
          <p:cNvPr id="39" name="Rectangle 38">
            <a:extLst>
              <a:ext uri="{FF2B5EF4-FFF2-40B4-BE49-F238E27FC236}">
                <a16:creationId xmlns:a16="http://schemas.microsoft.com/office/drawing/2014/main" id="{0B3F3F40-9A2E-4463-A8A7-FEF9360B23EC}"/>
              </a:ext>
            </a:extLst>
          </p:cNvPr>
          <p:cNvSpPr/>
          <p:nvPr/>
        </p:nvSpPr>
        <p:spPr>
          <a:xfrm>
            <a:off x="8929032" y="184203"/>
            <a:ext cx="2120349" cy="20268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cxnSp>
        <p:nvCxnSpPr>
          <p:cNvPr id="41" name="Straight Connector 40">
            <a:extLst>
              <a:ext uri="{FF2B5EF4-FFF2-40B4-BE49-F238E27FC236}">
                <a16:creationId xmlns:a16="http://schemas.microsoft.com/office/drawing/2014/main" id="{00ADBC22-E6D9-4546-9E92-58241D884BAC}"/>
              </a:ext>
            </a:extLst>
          </p:cNvPr>
          <p:cNvCxnSpPr>
            <a:cxnSpLocks/>
          </p:cNvCxnSpPr>
          <p:nvPr/>
        </p:nvCxnSpPr>
        <p:spPr>
          <a:xfrm>
            <a:off x="8929033" y="581767"/>
            <a:ext cx="2120348" cy="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7B36D5EC-3C1B-4606-87CD-F757944960EC}"/>
              </a:ext>
            </a:extLst>
          </p:cNvPr>
          <p:cNvCxnSpPr>
            <a:cxnSpLocks/>
          </p:cNvCxnSpPr>
          <p:nvPr/>
        </p:nvCxnSpPr>
        <p:spPr>
          <a:xfrm>
            <a:off x="8929031" y="1260102"/>
            <a:ext cx="2120348" cy="0"/>
          </a:xfrm>
          <a:prstGeom prst="line">
            <a:avLst/>
          </a:prstGeom>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8985B1C5-51E7-4762-B922-9C1920C46412}"/>
              </a:ext>
            </a:extLst>
          </p:cNvPr>
          <p:cNvSpPr txBox="1"/>
          <p:nvPr/>
        </p:nvSpPr>
        <p:spPr>
          <a:xfrm>
            <a:off x="8915778" y="1256948"/>
            <a:ext cx="1586578" cy="954107"/>
          </a:xfrm>
          <a:prstGeom prst="rect">
            <a:avLst/>
          </a:prstGeom>
          <a:noFill/>
        </p:spPr>
        <p:txBody>
          <a:bodyPr wrap="square" rtlCol="0">
            <a:spAutoFit/>
          </a:bodyPr>
          <a:lstStyle/>
          <a:p>
            <a:r>
              <a:rPr lang="en-IN" sz="1400" dirty="0"/>
              <a:t>+add()</a:t>
            </a:r>
          </a:p>
          <a:p>
            <a:r>
              <a:rPr lang="en-IN" sz="1400" dirty="0"/>
              <a:t>-edit()</a:t>
            </a:r>
          </a:p>
          <a:p>
            <a:r>
              <a:rPr lang="en-IN" sz="1400" dirty="0"/>
              <a:t>-del()</a:t>
            </a:r>
          </a:p>
          <a:p>
            <a:r>
              <a:rPr lang="en-IN" sz="1400" dirty="0"/>
              <a:t>+</a:t>
            </a:r>
            <a:r>
              <a:rPr lang="en-IN" sz="1400" dirty="0" err="1"/>
              <a:t>upd</a:t>
            </a:r>
            <a:r>
              <a:rPr lang="en-IN" sz="1400" dirty="0"/>
              <a:t>()</a:t>
            </a:r>
          </a:p>
        </p:txBody>
      </p:sp>
      <p:sp>
        <p:nvSpPr>
          <p:cNvPr id="53" name="TextBox 52">
            <a:extLst>
              <a:ext uri="{FF2B5EF4-FFF2-40B4-BE49-F238E27FC236}">
                <a16:creationId xmlns:a16="http://schemas.microsoft.com/office/drawing/2014/main" id="{475ACE05-03B8-4620-9C49-34971D9459AB}"/>
              </a:ext>
            </a:extLst>
          </p:cNvPr>
          <p:cNvSpPr txBox="1"/>
          <p:nvPr/>
        </p:nvSpPr>
        <p:spPr>
          <a:xfrm>
            <a:off x="8929033" y="184202"/>
            <a:ext cx="1775790" cy="338554"/>
          </a:xfrm>
          <a:prstGeom prst="rect">
            <a:avLst/>
          </a:prstGeom>
          <a:noFill/>
        </p:spPr>
        <p:txBody>
          <a:bodyPr wrap="square" rtlCol="0">
            <a:spAutoFit/>
          </a:bodyPr>
          <a:lstStyle/>
          <a:p>
            <a:pPr algn="ctr"/>
            <a:r>
              <a:rPr lang="en-IN" sz="1600" b="1" dirty="0"/>
              <a:t>category</a:t>
            </a:r>
          </a:p>
        </p:txBody>
      </p:sp>
      <p:sp>
        <p:nvSpPr>
          <p:cNvPr id="55" name="TextBox 54">
            <a:extLst>
              <a:ext uri="{FF2B5EF4-FFF2-40B4-BE49-F238E27FC236}">
                <a16:creationId xmlns:a16="http://schemas.microsoft.com/office/drawing/2014/main" id="{1099831B-1267-4375-AF67-431E936AAB33}"/>
              </a:ext>
            </a:extLst>
          </p:cNvPr>
          <p:cNvSpPr txBox="1"/>
          <p:nvPr/>
        </p:nvSpPr>
        <p:spPr>
          <a:xfrm>
            <a:off x="8929031" y="576052"/>
            <a:ext cx="2120348" cy="699102"/>
          </a:xfrm>
          <a:prstGeom prst="rect">
            <a:avLst/>
          </a:prstGeom>
          <a:noFill/>
        </p:spPr>
        <p:txBody>
          <a:bodyPr wrap="square" rtlCol="0">
            <a:spAutoFit/>
          </a:bodyPr>
          <a:lstStyle/>
          <a:p>
            <a:pPr>
              <a:lnSpc>
                <a:spcPct val="150000"/>
              </a:lnSpc>
            </a:pPr>
            <a:r>
              <a:rPr lang="en-IN" sz="1400" dirty="0" err="1"/>
              <a:t>Category_id</a:t>
            </a:r>
            <a:r>
              <a:rPr lang="en-IN" sz="1400" dirty="0"/>
              <a:t>(</a:t>
            </a:r>
            <a:r>
              <a:rPr lang="en-IN" sz="1400" dirty="0" err="1"/>
              <a:t>p.k</a:t>
            </a:r>
            <a:r>
              <a:rPr lang="en-IN" sz="1400" dirty="0"/>
              <a:t>)</a:t>
            </a:r>
          </a:p>
          <a:p>
            <a:pPr>
              <a:lnSpc>
                <a:spcPct val="150000"/>
              </a:lnSpc>
            </a:pPr>
            <a:r>
              <a:rPr lang="en-IN" sz="1400" dirty="0"/>
              <a:t>Title </a:t>
            </a:r>
            <a:endParaRPr lang="en-IN" dirty="0"/>
          </a:p>
        </p:txBody>
      </p:sp>
      <p:sp>
        <p:nvSpPr>
          <p:cNvPr id="117" name="Rectangle 116">
            <a:extLst>
              <a:ext uri="{FF2B5EF4-FFF2-40B4-BE49-F238E27FC236}">
                <a16:creationId xmlns:a16="http://schemas.microsoft.com/office/drawing/2014/main" id="{092496AA-49E1-43D8-98D2-E7FB2E937F4E}"/>
              </a:ext>
            </a:extLst>
          </p:cNvPr>
          <p:cNvSpPr/>
          <p:nvPr/>
        </p:nvSpPr>
        <p:spPr>
          <a:xfrm>
            <a:off x="4354056" y="718284"/>
            <a:ext cx="2120349" cy="19958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cxnSp>
        <p:nvCxnSpPr>
          <p:cNvPr id="119" name="Straight Connector 118">
            <a:extLst>
              <a:ext uri="{FF2B5EF4-FFF2-40B4-BE49-F238E27FC236}">
                <a16:creationId xmlns:a16="http://schemas.microsoft.com/office/drawing/2014/main" id="{92B62E59-2468-4761-9A14-8B3388751390}"/>
              </a:ext>
            </a:extLst>
          </p:cNvPr>
          <p:cNvCxnSpPr>
            <a:cxnSpLocks/>
          </p:cNvCxnSpPr>
          <p:nvPr/>
        </p:nvCxnSpPr>
        <p:spPr>
          <a:xfrm>
            <a:off x="4354057" y="1115849"/>
            <a:ext cx="2120348" cy="0"/>
          </a:xfrm>
          <a:prstGeom prst="line">
            <a:avLst/>
          </a:prstGeom>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9F9D0B1E-739C-4294-BCF2-6B2780AA2693}"/>
              </a:ext>
            </a:extLst>
          </p:cNvPr>
          <p:cNvCxnSpPr>
            <a:cxnSpLocks/>
          </p:cNvCxnSpPr>
          <p:nvPr/>
        </p:nvCxnSpPr>
        <p:spPr>
          <a:xfrm>
            <a:off x="4334915" y="1795436"/>
            <a:ext cx="2120348" cy="0"/>
          </a:xfrm>
          <a:prstGeom prst="line">
            <a:avLst/>
          </a:prstGeom>
        </p:spPr>
        <p:style>
          <a:lnRef idx="1">
            <a:schemeClr val="dk1"/>
          </a:lnRef>
          <a:fillRef idx="0">
            <a:schemeClr val="dk1"/>
          </a:fillRef>
          <a:effectRef idx="0">
            <a:schemeClr val="dk1"/>
          </a:effectRef>
          <a:fontRef idx="minor">
            <a:schemeClr val="tx1"/>
          </a:fontRef>
        </p:style>
      </p:cxnSp>
      <p:sp>
        <p:nvSpPr>
          <p:cNvPr id="123" name="TextBox 122">
            <a:extLst>
              <a:ext uri="{FF2B5EF4-FFF2-40B4-BE49-F238E27FC236}">
                <a16:creationId xmlns:a16="http://schemas.microsoft.com/office/drawing/2014/main" id="{3E715314-1BC6-49F0-A670-79546A9AA5F0}"/>
              </a:ext>
            </a:extLst>
          </p:cNvPr>
          <p:cNvSpPr txBox="1"/>
          <p:nvPr/>
        </p:nvSpPr>
        <p:spPr>
          <a:xfrm>
            <a:off x="4315775" y="1760047"/>
            <a:ext cx="1586578" cy="954107"/>
          </a:xfrm>
          <a:prstGeom prst="rect">
            <a:avLst/>
          </a:prstGeom>
          <a:noFill/>
        </p:spPr>
        <p:txBody>
          <a:bodyPr wrap="square" rtlCol="0">
            <a:spAutoFit/>
          </a:bodyPr>
          <a:lstStyle/>
          <a:p>
            <a:r>
              <a:rPr lang="en-IN" sz="1400" dirty="0"/>
              <a:t>+add()</a:t>
            </a:r>
          </a:p>
          <a:p>
            <a:r>
              <a:rPr lang="en-IN" sz="1400" dirty="0"/>
              <a:t>-edit()</a:t>
            </a:r>
          </a:p>
          <a:p>
            <a:r>
              <a:rPr lang="en-IN" sz="1400" dirty="0"/>
              <a:t>-del()</a:t>
            </a:r>
          </a:p>
          <a:p>
            <a:r>
              <a:rPr lang="en-IN" sz="1400" dirty="0"/>
              <a:t>+</a:t>
            </a:r>
            <a:r>
              <a:rPr lang="en-IN" sz="1400" dirty="0" err="1"/>
              <a:t>upd</a:t>
            </a:r>
            <a:r>
              <a:rPr lang="en-IN" sz="1400" dirty="0"/>
              <a:t>()</a:t>
            </a:r>
          </a:p>
        </p:txBody>
      </p:sp>
      <p:sp>
        <p:nvSpPr>
          <p:cNvPr id="125" name="TextBox 124">
            <a:extLst>
              <a:ext uri="{FF2B5EF4-FFF2-40B4-BE49-F238E27FC236}">
                <a16:creationId xmlns:a16="http://schemas.microsoft.com/office/drawing/2014/main" id="{DB8FE207-46FA-4CE8-8DB6-12D4EA2AFF68}"/>
              </a:ext>
            </a:extLst>
          </p:cNvPr>
          <p:cNvSpPr txBox="1"/>
          <p:nvPr/>
        </p:nvSpPr>
        <p:spPr>
          <a:xfrm>
            <a:off x="4354057" y="718284"/>
            <a:ext cx="1775790" cy="338554"/>
          </a:xfrm>
          <a:prstGeom prst="rect">
            <a:avLst/>
          </a:prstGeom>
          <a:noFill/>
        </p:spPr>
        <p:txBody>
          <a:bodyPr wrap="square" rtlCol="0">
            <a:spAutoFit/>
          </a:bodyPr>
          <a:lstStyle/>
          <a:p>
            <a:pPr algn="ctr"/>
            <a:r>
              <a:rPr lang="en-IN" sz="1600" b="1" dirty="0"/>
              <a:t>subcategory</a:t>
            </a:r>
          </a:p>
        </p:txBody>
      </p:sp>
      <p:sp>
        <p:nvSpPr>
          <p:cNvPr id="127" name="TextBox 126">
            <a:extLst>
              <a:ext uri="{FF2B5EF4-FFF2-40B4-BE49-F238E27FC236}">
                <a16:creationId xmlns:a16="http://schemas.microsoft.com/office/drawing/2014/main" id="{53EF20A1-2299-45F5-A8D2-EBA2474A7788}"/>
              </a:ext>
            </a:extLst>
          </p:cNvPr>
          <p:cNvSpPr txBox="1"/>
          <p:nvPr/>
        </p:nvSpPr>
        <p:spPr>
          <a:xfrm>
            <a:off x="4354055" y="1110134"/>
            <a:ext cx="2120348" cy="699102"/>
          </a:xfrm>
          <a:prstGeom prst="rect">
            <a:avLst/>
          </a:prstGeom>
          <a:noFill/>
        </p:spPr>
        <p:txBody>
          <a:bodyPr wrap="square" rtlCol="0">
            <a:spAutoFit/>
          </a:bodyPr>
          <a:lstStyle/>
          <a:p>
            <a:pPr>
              <a:lnSpc>
                <a:spcPct val="150000"/>
              </a:lnSpc>
            </a:pPr>
            <a:r>
              <a:rPr lang="en-IN" sz="1400" dirty="0" err="1"/>
              <a:t>SubCategory_id</a:t>
            </a:r>
            <a:r>
              <a:rPr lang="en-IN" sz="1400" dirty="0"/>
              <a:t>(</a:t>
            </a:r>
            <a:r>
              <a:rPr lang="en-IN" sz="1400" dirty="0" err="1"/>
              <a:t>p.k</a:t>
            </a:r>
            <a:r>
              <a:rPr lang="en-IN" sz="1400" dirty="0"/>
              <a:t>)</a:t>
            </a:r>
          </a:p>
          <a:p>
            <a:pPr>
              <a:lnSpc>
                <a:spcPct val="150000"/>
              </a:lnSpc>
            </a:pPr>
            <a:r>
              <a:rPr lang="en-IN" sz="1400" dirty="0"/>
              <a:t>Title </a:t>
            </a:r>
            <a:endParaRPr lang="en-IN" dirty="0"/>
          </a:p>
        </p:txBody>
      </p:sp>
      <p:sp>
        <p:nvSpPr>
          <p:cNvPr id="129" name="Rectangle 128">
            <a:extLst>
              <a:ext uri="{FF2B5EF4-FFF2-40B4-BE49-F238E27FC236}">
                <a16:creationId xmlns:a16="http://schemas.microsoft.com/office/drawing/2014/main" id="{E1054E3C-6DF0-438B-8979-493D3AC6F554}"/>
              </a:ext>
            </a:extLst>
          </p:cNvPr>
          <p:cNvSpPr/>
          <p:nvPr/>
        </p:nvSpPr>
        <p:spPr>
          <a:xfrm>
            <a:off x="628164" y="4227378"/>
            <a:ext cx="2120349" cy="24334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cxnSp>
        <p:nvCxnSpPr>
          <p:cNvPr id="131" name="Straight Connector 130">
            <a:extLst>
              <a:ext uri="{FF2B5EF4-FFF2-40B4-BE49-F238E27FC236}">
                <a16:creationId xmlns:a16="http://schemas.microsoft.com/office/drawing/2014/main" id="{BB468D17-AF3C-414F-B550-8491274171AC}"/>
              </a:ext>
            </a:extLst>
          </p:cNvPr>
          <p:cNvCxnSpPr>
            <a:cxnSpLocks/>
          </p:cNvCxnSpPr>
          <p:nvPr/>
        </p:nvCxnSpPr>
        <p:spPr>
          <a:xfrm>
            <a:off x="647302" y="4641507"/>
            <a:ext cx="2120348" cy="0"/>
          </a:xfrm>
          <a:prstGeom prst="line">
            <a:avLst/>
          </a:prstGeom>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D77EFCBE-C1DD-47DA-81DF-3533E258A5D4}"/>
              </a:ext>
            </a:extLst>
          </p:cNvPr>
          <p:cNvCxnSpPr>
            <a:cxnSpLocks/>
          </p:cNvCxnSpPr>
          <p:nvPr/>
        </p:nvCxnSpPr>
        <p:spPr>
          <a:xfrm>
            <a:off x="647302" y="5690533"/>
            <a:ext cx="2120348" cy="0"/>
          </a:xfrm>
          <a:prstGeom prst="line">
            <a:avLst/>
          </a:prstGeom>
        </p:spPr>
        <p:style>
          <a:lnRef idx="1">
            <a:schemeClr val="dk1"/>
          </a:lnRef>
          <a:fillRef idx="0">
            <a:schemeClr val="dk1"/>
          </a:fillRef>
          <a:effectRef idx="0">
            <a:schemeClr val="dk1"/>
          </a:effectRef>
          <a:fontRef idx="minor">
            <a:schemeClr val="tx1"/>
          </a:fontRef>
        </p:style>
      </p:cxnSp>
      <p:sp>
        <p:nvSpPr>
          <p:cNvPr id="135" name="TextBox 134">
            <a:extLst>
              <a:ext uri="{FF2B5EF4-FFF2-40B4-BE49-F238E27FC236}">
                <a16:creationId xmlns:a16="http://schemas.microsoft.com/office/drawing/2014/main" id="{25E2EFD9-ED78-4B60-82F1-87A2F1735D81}"/>
              </a:ext>
            </a:extLst>
          </p:cNvPr>
          <p:cNvSpPr txBox="1"/>
          <p:nvPr/>
        </p:nvSpPr>
        <p:spPr>
          <a:xfrm>
            <a:off x="586565" y="5706724"/>
            <a:ext cx="1586578" cy="954107"/>
          </a:xfrm>
          <a:prstGeom prst="rect">
            <a:avLst/>
          </a:prstGeom>
          <a:noFill/>
        </p:spPr>
        <p:txBody>
          <a:bodyPr wrap="square" rtlCol="0">
            <a:spAutoFit/>
          </a:bodyPr>
          <a:lstStyle/>
          <a:p>
            <a:r>
              <a:rPr lang="en-IN" sz="1400" dirty="0"/>
              <a:t>+add()</a:t>
            </a:r>
          </a:p>
          <a:p>
            <a:r>
              <a:rPr lang="en-IN" sz="1400" dirty="0"/>
              <a:t>-edit()</a:t>
            </a:r>
          </a:p>
          <a:p>
            <a:r>
              <a:rPr lang="en-IN" sz="1400" dirty="0"/>
              <a:t>-del()</a:t>
            </a:r>
          </a:p>
          <a:p>
            <a:r>
              <a:rPr lang="en-IN" sz="1400" dirty="0"/>
              <a:t>+</a:t>
            </a:r>
            <a:r>
              <a:rPr lang="en-IN" sz="1400" dirty="0" err="1"/>
              <a:t>upd</a:t>
            </a:r>
            <a:r>
              <a:rPr lang="en-IN" sz="1400" dirty="0"/>
              <a:t>()</a:t>
            </a:r>
          </a:p>
        </p:txBody>
      </p:sp>
      <p:sp>
        <p:nvSpPr>
          <p:cNvPr id="137" name="TextBox 136">
            <a:extLst>
              <a:ext uri="{FF2B5EF4-FFF2-40B4-BE49-F238E27FC236}">
                <a16:creationId xmlns:a16="http://schemas.microsoft.com/office/drawing/2014/main" id="{B1274B41-747A-4B19-8FB3-06DC15D0FB82}"/>
              </a:ext>
            </a:extLst>
          </p:cNvPr>
          <p:cNvSpPr txBox="1"/>
          <p:nvPr/>
        </p:nvSpPr>
        <p:spPr>
          <a:xfrm>
            <a:off x="647302" y="4243942"/>
            <a:ext cx="1775790" cy="338554"/>
          </a:xfrm>
          <a:prstGeom prst="rect">
            <a:avLst/>
          </a:prstGeom>
          <a:noFill/>
        </p:spPr>
        <p:txBody>
          <a:bodyPr wrap="square" rtlCol="0">
            <a:spAutoFit/>
          </a:bodyPr>
          <a:lstStyle/>
          <a:p>
            <a:pPr algn="ctr"/>
            <a:r>
              <a:rPr lang="en-IN" sz="1600" b="1" dirty="0"/>
              <a:t>User Cart</a:t>
            </a:r>
          </a:p>
        </p:txBody>
      </p:sp>
      <p:sp>
        <p:nvSpPr>
          <p:cNvPr id="139" name="TextBox 138">
            <a:extLst>
              <a:ext uri="{FF2B5EF4-FFF2-40B4-BE49-F238E27FC236}">
                <a16:creationId xmlns:a16="http://schemas.microsoft.com/office/drawing/2014/main" id="{2110260A-9B18-4FE2-99B6-D06F8F45D566}"/>
              </a:ext>
            </a:extLst>
          </p:cNvPr>
          <p:cNvSpPr txBox="1"/>
          <p:nvPr/>
        </p:nvSpPr>
        <p:spPr>
          <a:xfrm>
            <a:off x="647302" y="4652075"/>
            <a:ext cx="2120348" cy="1022268"/>
          </a:xfrm>
          <a:prstGeom prst="rect">
            <a:avLst/>
          </a:prstGeom>
          <a:noFill/>
        </p:spPr>
        <p:txBody>
          <a:bodyPr wrap="square" rtlCol="0">
            <a:spAutoFit/>
          </a:bodyPr>
          <a:lstStyle/>
          <a:p>
            <a:pPr>
              <a:lnSpc>
                <a:spcPct val="150000"/>
              </a:lnSpc>
            </a:pPr>
            <a:r>
              <a:rPr lang="en-IN" sz="1400" dirty="0"/>
              <a:t>id(</a:t>
            </a:r>
            <a:r>
              <a:rPr lang="en-IN" sz="1400" dirty="0" err="1"/>
              <a:t>p.k</a:t>
            </a:r>
            <a:r>
              <a:rPr lang="en-IN" sz="1400" dirty="0"/>
              <a:t>)</a:t>
            </a:r>
          </a:p>
          <a:p>
            <a:pPr>
              <a:lnSpc>
                <a:spcPct val="150000"/>
              </a:lnSpc>
            </a:pPr>
            <a:r>
              <a:rPr lang="en-IN" sz="1400" dirty="0" err="1"/>
              <a:t>cart_id</a:t>
            </a:r>
            <a:r>
              <a:rPr lang="en-IN" sz="1400" dirty="0"/>
              <a:t>(</a:t>
            </a:r>
            <a:r>
              <a:rPr lang="en-IN" sz="1400" dirty="0" err="1"/>
              <a:t>f.k</a:t>
            </a:r>
            <a:r>
              <a:rPr lang="en-IN" sz="1400" dirty="0"/>
              <a:t>)</a:t>
            </a:r>
          </a:p>
          <a:p>
            <a:pPr>
              <a:lnSpc>
                <a:spcPct val="150000"/>
              </a:lnSpc>
            </a:pPr>
            <a:r>
              <a:rPr lang="en-IN" sz="1400" dirty="0" err="1"/>
              <a:t>product_id</a:t>
            </a:r>
            <a:r>
              <a:rPr lang="en-IN" sz="1400" dirty="0"/>
              <a:t>(</a:t>
            </a:r>
            <a:r>
              <a:rPr lang="en-IN" sz="1400" dirty="0" err="1"/>
              <a:t>f.k</a:t>
            </a:r>
            <a:r>
              <a:rPr lang="en-IN" sz="1400" dirty="0"/>
              <a:t>)</a:t>
            </a:r>
            <a:endParaRPr lang="en-IN" dirty="0"/>
          </a:p>
        </p:txBody>
      </p:sp>
      <p:sp>
        <p:nvSpPr>
          <p:cNvPr id="141" name="Rectangle 140">
            <a:extLst>
              <a:ext uri="{FF2B5EF4-FFF2-40B4-BE49-F238E27FC236}">
                <a16:creationId xmlns:a16="http://schemas.microsoft.com/office/drawing/2014/main" id="{0E778559-A917-41BE-8DDE-21A63631CFB9}"/>
              </a:ext>
            </a:extLst>
          </p:cNvPr>
          <p:cNvSpPr/>
          <p:nvPr/>
        </p:nvSpPr>
        <p:spPr>
          <a:xfrm>
            <a:off x="833367" y="418852"/>
            <a:ext cx="2120349" cy="20772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cxnSp>
        <p:nvCxnSpPr>
          <p:cNvPr id="143" name="Straight Connector 142">
            <a:extLst>
              <a:ext uri="{FF2B5EF4-FFF2-40B4-BE49-F238E27FC236}">
                <a16:creationId xmlns:a16="http://schemas.microsoft.com/office/drawing/2014/main" id="{838BEB8C-4BC9-4D70-ACEF-5803496724D9}"/>
              </a:ext>
            </a:extLst>
          </p:cNvPr>
          <p:cNvCxnSpPr>
            <a:cxnSpLocks/>
          </p:cNvCxnSpPr>
          <p:nvPr/>
        </p:nvCxnSpPr>
        <p:spPr>
          <a:xfrm>
            <a:off x="833368" y="816417"/>
            <a:ext cx="2120348" cy="0"/>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29EEC597-ED16-4814-943C-3619C43EEFD6}"/>
              </a:ext>
            </a:extLst>
          </p:cNvPr>
          <p:cNvCxnSpPr>
            <a:cxnSpLocks/>
          </p:cNvCxnSpPr>
          <p:nvPr/>
        </p:nvCxnSpPr>
        <p:spPr>
          <a:xfrm>
            <a:off x="833368" y="1451551"/>
            <a:ext cx="2120348" cy="0"/>
          </a:xfrm>
          <a:prstGeom prst="line">
            <a:avLst/>
          </a:prstGeom>
        </p:spPr>
        <p:style>
          <a:lnRef idx="1">
            <a:schemeClr val="dk1"/>
          </a:lnRef>
          <a:fillRef idx="0">
            <a:schemeClr val="dk1"/>
          </a:fillRef>
          <a:effectRef idx="0">
            <a:schemeClr val="dk1"/>
          </a:effectRef>
          <a:fontRef idx="minor">
            <a:schemeClr val="tx1"/>
          </a:fontRef>
        </p:style>
      </p:cxnSp>
      <p:sp>
        <p:nvSpPr>
          <p:cNvPr id="147" name="TextBox 146">
            <a:extLst>
              <a:ext uri="{FF2B5EF4-FFF2-40B4-BE49-F238E27FC236}">
                <a16:creationId xmlns:a16="http://schemas.microsoft.com/office/drawing/2014/main" id="{D12257A9-6F35-45AA-AD53-8CBCF5FD7C6E}"/>
              </a:ext>
            </a:extLst>
          </p:cNvPr>
          <p:cNvSpPr txBox="1"/>
          <p:nvPr/>
        </p:nvSpPr>
        <p:spPr>
          <a:xfrm>
            <a:off x="792527" y="1424892"/>
            <a:ext cx="1586578" cy="954107"/>
          </a:xfrm>
          <a:prstGeom prst="rect">
            <a:avLst/>
          </a:prstGeom>
          <a:noFill/>
        </p:spPr>
        <p:txBody>
          <a:bodyPr wrap="square" rtlCol="0">
            <a:spAutoFit/>
          </a:bodyPr>
          <a:lstStyle/>
          <a:p>
            <a:r>
              <a:rPr lang="en-IN" sz="1400" dirty="0"/>
              <a:t>+add()</a:t>
            </a:r>
          </a:p>
          <a:p>
            <a:r>
              <a:rPr lang="en-IN" sz="1400" dirty="0"/>
              <a:t>-edit()</a:t>
            </a:r>
          </a:p>
          <a:p>
            <a:r>
              <a:rPr lang="en-IN" sz="1400" dirty="0"/>
              <a:t>-del()</a:t>
            </a:r>
          </a:p>
          <a:p>
            <a:r>
              <a:rPr lang="en-IN" sz="1400" dirty="0"/>
              <a:t>+</a:t>
            </a:r>
            <a:r>
              <a:rPr lang="en-IN" sz="1400" dirty="0" err="1"/>
              <a:t>upd</a:t>
            </a:r>
            <a:r>
              <a:rPr lang="en-IN" sz="1400" dirty="0"/>
              <a:t>()</a:t>
            </a:r>
          </a:p>
        </p:txBody>
      </p:sp>
      <p:sp>
        <p:nvSpPr>
          <p:cNvPr id="149" name="TextBox 148">
            <a:extLst>
              <a:ext uri="{FF2B5EF4-FFF2-40B4-BE49-F238E27FC236}">
                <a16:creationId xmlns:a16="http://schemas.microsoft.com/office/drawing/2014/main" id="{2D00CB3B-6BCF-47AF-925E-7F99EA6E6791}"/>
              </a:ext>
            </a:extLst>
          </p:cNvPr>
          <p:cNvSpPr txBox="1"/>
          <p:nvPr/>
        </p:nvSpPr>
        <p:spPr>
          <a:xfrm>
            <a:off x="964808" y="461673"/>
            <a:ext cx="1775790" cy="338554"/>
          </a:xfrm>
          <a:prstGeom prst="rect">
            <a:avLst/>
          </a:prstGeom>
          <a:noFill/>
        </p:spPr>
        <p:txBody>
          <a:bodyPr wrap="square" rtlCol="0">
            <a:spAutoFit/>
          </a:bodyPr>
          <a:lstStyle/>
          <a:p>
            <a:pPr algn="ctr"/>
            <a:r>
              <a:rPr lang="en-IN" sz="1600" b="1" dirty="0"/>
              <a:t>order</a:t>
            </a:r>
          </a:p>
        </p:txBody>
      </p:sp>
      <p:sp>
        <p:nvSpPr>
          <p:cNvPr id="151" name="TextBox 150">
            <a:extLst>
              <a:ext uri="{FF2B5EF4-FFF2-40B4-BE49-F238E27FC236}">
                <a16:creationId xmlns:a16="http://schemas.microsoft.com/office/drawing/2014/main" id="{1C7A4F13-9E5A-4435-9916-90880BB3271B}"/>
              </a:ext>
            </a:extLst>
          </p:cNvPr>
          <p:cNvSpPr txBox="1"/>
          <p:nvPr/>
        </p:nvSpPr>
        <p:spPr>
          <a:xfrm>
            <a:off x="792529" y="724960"/>
            <a:ext cx="2120348" cy="699102"/>
          </a:xfrm>
          <a:prstGeom prst="rect">
            <a:avLst/>
          </a:prstGeom>
          <a:noFill/>
        </p:spPr>
        <p:txBody>
          <a:bodyPr wrap="square" rtlCol="0">
            <a:spAutoFit/>
          </a:bodyPr>
          <a:lstStyle/>
          <a:p>
            <a:pPr>
              <a:lnSpc>
                <a:spcPct val="150000"/>
              </a:lnSpc>
            </a:pPr>
            <a:r>
              <a:rPr lang="en-IN" sz="1400" dirty="0" err="1"/>
              <a:t>Order_id</a:t>
            </a:r>
            <a:r>
              <a:rPr lang="en-IN" sz="1400" dirty="0"/>
              <a:t>(</a:t>
            </a:r>
            <a:r>
              <a:rPr lang="en-IN" sz="1400" dirty="0" err="1"/>
              <a:t>p.k</a:t>
            </a:r>
            <a:r>
              <a:rPr lang="en-IN" sz="1400" dirty="0"/>
              <a:t>)</a:t>
            </a:r>
          </a:p>
          <a:p>
            <a:pPr>
              <a:lnSpc>
                <a:spcPct val="150000"/>
              </a:lnSpc>
            </a:pPr>
            <a:r>
              <a:rPr lang="en-IN" sz="1400" dirty="0"/>
              <a:t>amount</a:t>
            </a:r>
          </a:p>
        </p:txBody>
      </p:sp>
      <p:sp>
        <p:nvSpPr>
          <p:cNvPr id="153" name="Rectangle 152">
            <a:extLst>
              <a:ext uri="{FF2B5EF4-FFF2-40B4-BE49-F238E27FC236}">
                <a16:creationId xmlns:a16="http://schemas.microsoft.com/office/drawing/2014/main" id="{4E85B490-6CCC-4502-8D11-21DBFEA7380C}"/>
              </a:ext>
            </a:extLst>
          </p:cNvPr>
          <p:cNvSpPr/>
          <p:nvPr/>
        </p:nvSpPr>
        <p:spPr>
          <a:xfrm>
            <a:off x="8584474" y="2604417"/>
            <a:ext cx="2120349" cy="23026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cxnSp>
        <p:nvCxnSpPr>
          <p:cNvPr id="155" name="Straight Connector 154">
            <a:extLst>
              <a:ext uri="{FF2B5EF4-FFF2-40B4-BE49-F238E27FC236}">
                <a16:creationId xmlns:a16="http://schemas.microsoft.com/office/drawing/2014/main" id="{543DEEC5-5170-4EB5-BF6E-EE0216DCF828}"/>
              </a:ext>
            </a:extLst>
          </p:cNvPr>
          <p:cNvCxnSpPr>
            <a:cxnSpLocks/>
          </p:cNvCxnSpPr>
          <p:nvPr/>
        </p:nvCxnSpPr>
        <p:spPr>
          <a:xfrm>
            <a:off x="8565340" y="3030115"/>
            <a:ext cx="2120348" cy="0"/>
          </a:xfrm>
          <a:prstGeom prst="line">
            <a:avLst/>
          </a:prstGeom>
        </p:spPr>
        <p:style>
          <a:lnRef idx="1">
            <a:schemeClr val="dk1"/>
          </a:lnRef>
          <a:fillRef idx="0">
            <a:schemeClr val="dk1"/>
          </a:fillRef>
          <a:effectRef idx="0">
            <a:schemeClr val="dk1"/>
          </a:effectRef>
          <a:fontRef idx="minor">
            <a:schemeClr val="tx1"/>
          </a:fontRef>
        </p:style>
      </p:cxnSp>
      <p:cxnSp>
        <p:nvCxnSpPr>
          <p:cNvPr id="157" name="Straight Connector 156">
            <a:extLst>
              <a:ext uri="{FF2B5EF4-FFF2-40B4-BE49-F238E27FC236}">
                <a16:creationId xmlns:a16="http://schemas.microsoft.com/office/drawing/2014/main" id="{BEF276EB-EA9D-4210-B836-6403BC76F983}"/>
              </a:ext>
            </a:extLst>
          </p:cNvPr>
          <p:cNvCxnSpPr>
            <a:cxnSpLocks/>
          </p:cNvCxnSpPr>
          <p:nvPr/>
        </p:nvCxnSpPr>
        <p:spPr>
          <a:xfrm>
            <a:off x="8584475" y="3918152"/>
            <a:ext cx="2120348" cy="0"/>
          </a:xfrm>
          <a:prstGeom prst="line">
            <a:avLst/>
          </a:prstGeom>
        </p:spPr>
        <p:style>
          <a:lnRef idx="1">
            <a:schemeClr val="dk1"/>
          </a:lnRef>
          <a:fillRef idx="0">
            <a:schemeClr val="dk1"/>
          </a:fillRef>
          <a:effectRef idx="0">
            <a:schemeClr val="dk1"/>
          </a:effectRef>
          <a:fontRef idx="minor">
            <a:schemeClr val="tx1"/>
          </a:fontRef>
        </p:style>
      </p:cxnSp>
      <p:sp>
        <p:nvSpPr>
          <p:cNvPr id="159" name="TextBox 158">
            <a:extLst>
              <a:ext uri="{FF2B5EF4-FFF2-40B4-BE49-F238E27FC236}">
                <a16:creationId xmlns:a16="http://schemas.microsoft.com/office/drawing/2014/main" id="{E00CE51B-45B1-4436-B63E-15498C6B1F6A}"/>
              </a:ext>
            </a:extLst>
          </p:cNvPr>
          <p:cNvSpPr txBox="1"/>
          <p:nvPr/>
        </p:nvSpPr>
        <p:spPr>
          <a:xfrm>
            <a:off x="8565337" y="3952942"/>
            <a:ext cx="1586578" cy="954107"/>
          </a:xfrm>
          <a:prstGeom prst="rect">
            <a:avLst/>
          </a:prstGeom>
          <a:noFill/>
        </p:spPr>
        <p:txBody>
          <a:bodyPr wrap="square" rtlCol="0">
            <a:spAutoFit/>
          </a:bodyPr>
          <a:lstStyle/>
          <a:p>
            <a:r>
              <a:rPr lang="en-IN" sz="1400" dirty="0"/>
              <a:t>+add()</a:t>
            </a:r>
          </a:p>
          <a:p>
            <a:r>
              <a:rPr lang="en-IN" sz="1400" dirty="0"/>
              <a:t>-edit()</a:t>
            </a:r>
          </a:p>
          <a:p>
            <a:r>
              <a:rPr lang="en-IN" sz="1400" dirty="0"/>
              <a:t>-del()</a:t>
            </a:r>
          </a:p>
          <a:p>
            <a:r>
              <a:rPr lang="en-IN" sz="1400" dirty="0"/>
              <a:t>+</a:t>
            </a:r>
            <a:r>
              <a:rPr lang="en-IN" sz="1400" dirty="0" err="1"/>
              <a:t>upd</a:t>
            </a:r>
            <a:r>
              <a:rPr lang="en-IN" sz="1400" dirty="0"/>
              <a:t>()</a:t>
            </a:r>
          </a:p>
        </p:txBody>
      </p:sp>
      <p:sp>
        <p:nvSpPr>
          <p:cNvPr id="161" name="TextBox 160">
            <a:extLst>
              <a:ext uri="{FF2B5EF4-FFF2-40B4-BE49-F238E27FC236}">
                <a16:creationId xmlns:a16="http://schemas.microsoft.com/office/drawing/2014/main" id="{9D35DECE-F123-4B76-83FD-1DFEF65C60D1}"/>
              </a:ext>
            </a:extLst>
          </p:cNvPr>
          <p:cNvSpPr txBox="1"/>
          <p:nvPr/>
        </p:nvSpPr>
        <p:spPr>
          <a:xfrm>
            <a:off x="8565340" y="2632550"/>
            <a:ext cx="1775790" cy="338554"/>
          </a:xfrm>
          <a:prstGeom prst="rect">
            <a:avLst/>
          </a:prstGeom>
          <a:noFill/>
        </p:spPr>
        <p:txBody>
          <a:bodyPr wrap="square" rtlCol="0">
            <a:spAutoFit/>
          </a:bodyPr>
          <a:lstStyle/>
          <a:p>
            <a:pPr algn="ctr"/>
            <a:r>
              <a:rPr lang="en-IN" sz="1600" b="1" dirty="0"/>
              <a:t>user</a:t>
            </a:r>
          </a:p>
        </p:txBody>
      </p:sp>
      <p:sp>
        <p:nvSpPr>
          <p:cNvPr id="163" name="TextBox 162">
            <a:extLst>
              <a:ext uri="{FF2B5EF4-FFF2-40B4-BE49-F238E27FC236}">
                <a16:creationId xmlns:a16="http://schemas.microsoft.com/office/drawing/2014/main" id="{1A8BFBEB-B86D-4709-A393-B2021A321F4E}"/>
              </a:ext>
            </a:extLst>
          </p:cNvPr>
          <p:cNvSpPr txBox="1"/>
          <p:nvPr/>
        </p:nvSpPr>
        <p:spPr>
          <a:xfrm>
            <a:off x="8574908" y="2932859"/>
            <a:ext cx="2120348" cy="1022268"/>
          </a:xfrm>
          <a:prstGeom prst="rect">
            <a:avLst/>
          </a:prstGeom>
          <a:noFill/>
        </p:spPr>
        <p:txBody>
          <a:bodyPr wrap="square" rtlCol="0">
            <a:spAutoFit/>
          </a:bodyPr>
          <a:lstStyle/>
          <a:p>
            <a:pPr>
              <a:lnSpc>
                <a:spcPct val="150000"/>
              </a:lnSpc>
            </a:pPr>
            <a:r>
              <a:rPr lang="en-IN" sz="1400" dirty="0"/>
              <a:t>id(</a:t>
            </a:r>
            <a:r>
              <a:rPr lang="en-IN" sz="1400" dirty="0" err="1"/>
              <a:t>p.k</a:t>
            </a:r>
            <a:r>
              <a:rPr lang="en-IN" sz="1400" dirty="0"/>
              <a:t>)</a:t>
            </a:r>
          </a:p>
          <a:p>
            <a:pPr>
              <a:lnSpc>
                <a:spcPct val="150000"/>
              </a:lnSpc>
            </a:pPr>
            <a:r>
              <a:rPr lang="en-IN" sz="1400" dirty="0"/>
              <a:t>Username(</a:t>
            </a:r>
            <a:r>
              <a:rPr lang="en-IN" sz="1400" dirty="0" err="1"/>
              <a:t>u.k</a:t>
            </a:r>
            <a:r>
              <a:rPr lang="en-IN" sz="1400" dirty="0"/>
              <a:t>)</a:t>
            </a:r>
          </a:p>
          <a:p>
            <a:pPr>
              <a:lnSpc>
                <a:spcPct val="150000"/>
              </a:lnSpc>
            </a:pPr>
            <a:r>
              <a:rPr lang="en-IN" sz="1400" dirty="0"/>
              <a:t>password</a:t>
            </a:r>
            <a:endParaRPr lang="en-IN" dirty="0"/>
          </a:p>
        </p:txBody>
      </p:sp>
      <p:cxnSp>
        <p:nvCxnSpPr>
          <p:cNvPr id="195" name="Connector: Elbow 194">
            <a:extLst>
              <a:ext uri="{FF2B5EF4-FFF2-40B4-BE49-F238E27FC236}">
                <a16:creationId xmlns:a16="http://schemas.microsoft.com/office/drawing/2014/main" id="{A09F192E-364F-4906-820F-238C0019C9CC}"/>
              </a:ext>
            </a:extLst>
          </p:cNvPr>
          <p:cNvCxnSpPr>
            <a:stCxn id="51" idx="1"/>
          </p:cNvCxnSpPr>
          <p:nvPr/>
        </p:nvCxnSpPr>
        <p:spPr>
          <a:xfrm rot="10800000" flipV="1">
            <a:off x="5657196" y="1734001"/>
            <a:ext cx="3258583" cy="2877755"/>
          </a:xfrm>
          <a:prstGeom prst="bentConnector3">
            <a:avLst/>
          </a:prstGeom>
        </p:spPr>
        <p:style>
          <a:lnRef idx="1">
            <a:schemeClr val="dk1"/>
          </a:lnRef>
          <a:fillRef idx="0">
            <a:schemeClr val="dk1"/>
          </a:fillRef>
          <a:effectRef idx="0">
            <a:schemeClr val="dk1"/>
          </a:effectRef>
          <a:fontRef idx="minor">
            <a:schemeClr val="tx1"/>
          </a:fontRef>
        </p:style>
      </p:cxnSp>
      <p:cxnSp>
        <p:nvCxnSpPr>
          <p:cNvPr id="199" name="Straight Connector 198">
            <a:extLst>
              <a:ext uri="{FF2B5EF4-FFF2-40B4-BE49-F238E27FC236}">
                <a16:creationId xmlns:a16="http://schemas.microsoft.com/office/drawing/2014/main" id="{BA0E0334-0BE8-4A03-8A78-FA9CD07C95B3}"/>
              </a:ext>
            </a:extLst>
          </p:cNvPr>
          <p:cNvCxnSpPr/>
          <p:nvPr/>
        </p:nvCxnSpPr>
        <p:spPr>
          <a:xfrm>
            <a:off x="5657195" y="4907048"/>
            <a:ext cx="2927278" cy="0"/>
          </a:xfrm>
          <a:prstGeom prst="line">
            <a:avLst/>
          </a:prstGeom>
        </p:spPr>
        <p:style>
          <a:lnRef idx="1">
            <a:schemeClr val="dk1"/>
          </a:lnRef>
          <a:fillRef idx="0">
            <a:schemeClr val="dk1"/>
          </a:fillRef>
          <a:effectRef idx="0">
            <a:schemeClr val="dk1"/>
          </a:effectRef>
          <a:fontRef idx="minor">
            <a:schemeClr val="tx1"/>
          </a:fontRef>
        </p:style>
      </p:cxnSp>
      <p:cxnSp>
        <p:nvCxnSpPr>
          <p:cNvPr id="201" name="Connector: Elbow 200">
            <a:extLst>
              <a:ext uri="{FF2B5EF4-FFF2-40B4-BE49-F238E27FC236}">
                <a16:creationId xmlns:a16="http://schemas.microsoft.com/office/drawing/2014/main" id="{31462F6E-C06F-417D-B399-2582E0C576B2}"/>
              </a:ext>
            </a:extLst>
          </p:cNvPr>
          <p:cNvCxnSpPr>
            <a:cxnSpLocks/>
          </p:cNvCxnSpPr>
          <p:nvPr/>
        </p:nvCxnSpPr>
        <p:spPr>
          <a:xfrm rot="5400000">
            <a:off x="5637889" y="2022489"/>
            <a:ext cx="1124228" cy="6870158"/>
          </a:xfrm>
          <a:prstGeom prst="bentConnector2">
            <a:avLst/>
          </a:prstGeom>
        </p:spPr>
        <p:style>
          <a:lnRef idx="1">
            <a:schemeClr val="dk1"/>
          </a:lnRef>
          <a:fillRef idx="0">
            <a:schemeClr val="dk1"/>
          </a:fillRef>
          <a:effectRef idx="0">
            <a:schemeClr val="dk1"/>
          </a:effectRef>
          <a:fontRef idx="minor">
            <a:schemeClr val="tx1"/>
          </a:fontRef>
        </p:style>
      </p:cxnSp>
      <p:cxnSp>
        <p:nvCxnSpPr>
          <p:cNvPr id="203" name="Connector: Elbow 202">
            <a:extLst>
              <a:ext uri="{FF2B5EF4-FFF2-40B4-BE49-F238E27FC236}">
                <a16:creationId xmlns:a16="http://schemas.microsoft.com/office/drawing/2014/main" id="{C39307EF-31E3-4AC3-B193-B736DCD2B27A}"/>
              </a:ext>
            </a:extLst>
          </p:cNvPr>
          <p:cNvCxnSpPr>
            <a:stCxn id="141" idx="2"/>
          </p:cNvCxnSpPr>
          <p:nvPr/>
        </p:nvCxnSpPr>
        <p:spPr>
          <a:xfrm rot="16200000" flipH="1">
            <a:off x="2254766" y="2134881"/>
            <a:ext cx="920857" cy="1643305"/>
          </a:xfrm>
          <a:prstGeom prst="bentConnector2">
            <a:avLst/>
          </a:prstGeom>
        </p:spPr>
        <p:style>
          <a:lnRef idx="1">
            <a:schemeClr val="dk1"/>
          </a:lnRef>
          <a:fillRef idx="0">
            <a:schemeClr val="dk1"/>
          </a:fillRef>
          <a:effectRef idx="0">
            <a:schemeClr val="dk1"/>
          </a:effectRef>
          <a:fontRef idx="minor">
            <a:schemeClr val="tx1"/>
          </a:fontRef>
        </p:style>
      </p:cxnSp>
      <p:cxnSp>
        <p:nvCxnSpPr>
          <p:cNvPr id="206" name="Connector: Elbow 205">
            <a:extLst>
              <a:ext uri="{FF2B5EF4-FFF2-40B4-BE49-F238E27FC236}">
                <a16:creationId xmlns:a16="http://schemas.microsoft.com/office/drawing/2014/main" id="{960A970B-63D3-42EE-8991-5A566B0EB589}"/>
              </a:ext>
            </a:extLst>
          </p:cNvPr>
          <p:cNvCxnSpPr>
            <a:stCxn id="29" idx="3"/>
          </p:cNvCxnSpPr>
          <p:nvPr/>
        </p:nvCxnSpPr>
        <p:spPr>
          <a:xfrm flipV="1">
            <a:off x="5657195" y="2714154"/>
            <a:ext cx="571327" cy="1055281"/>
          </a:xfrm>
          <a:prstGeom prst="bentConnector2">
            <a:avLst/>
          </a:prstGeom>
        </p:spPr>
        <p:style>
          <a:lnRef idx="1">
            <a:schemeClr val="dk1"/>
          </a:lnRef>
          <a:fillRef idx="0">
            <a:schemeClr val="dk1"/>
          </a:fillRef>
          <a:effectRef idx="0">
            <a:schemeClr val="dk1"/>
          </a:effectRef>
          <a:fontRef idx="minor">
            <a:schemeClr val="tx1"/>
          </a:fontRef>
        </p:style>
      </p:cxnSp>
      <p:sp>
        <p:nvSpPr>
          <p:cNvPr id="207" name="Diamond 206">
            <a:extLst>
              <a:ext uri="{FF2B5EF4-FFF2-40B4-BE49-F238E27FC236}">
                <a16:creationId xmlns:a16="http://schemas.microsoft.com/office/drawing/2014/main" id="{17BF9D86-0B65-46AE-8C17-BF85FB21BDEE}"/>
              </a:ext>
            </a:extLst>
          </p:cNvPr>
          <p:cNvSpPr/>
          <p:nvPr/>
        </p:nvSpPr>
        <p:spPr>
          <a:xfrm>
            <a:off x="5657195" y="4525501"/>
            <a:ext cx="245158" cy="177831"/>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08" name="TextBox 207">
            <a:extLst>
              <a:ext uri="{FF2B5EF4-FFF2-40B4-BE49-F238E27FC236}">
                <a16:creationId xmlns:a16="http://schemas.microsoft.com/office/drawing/2014/main" id="{023718E1-908E-477A-B7FB-AFA45C17F2BE}"/>
              </a:ext>
            </a:extLst>
          </p:cNvPr>
          <p:cNvSpPr txBox="1"/>
          <p:nvPr/>
        </p:nvSpPr>
        <p:spPr>
          <a:xfrm>
            <a:off x="8526681" y="1445582"/>
            <a:ext cx="662609" cy="307777"/>
          </a:xfrm>
          <a:prstGeom prst="rect">
            <a:avLst/>
          </a:prstGeom>
          <a:noFill/>
        </p:spPr>
        <p:txBody>
          <a:bodyPr wrap="square" rtlCol="0">
            <a:spAutoFit/>
          </a:bodyPr>
          <a:lstStyle/>
          <a:p>
            <a:r>
              <a:rPr lang="en-IN" sz="1400" dirty="0"/>
              <a:t>0…*</a:t>
            </a:r>
          </a:p>
        </p:txBody>
      </p:sp>
      <p:sp>
        <p:nvSpPr>
          <p:cNvPr id="210" name="Diamond 209">
            <a:extLst>
              <a:ext uri="{FF2B5EF4-FFF2-40B4-BE49-F238E27FC236}">
                <a16:creationId xmlns:a16="http://schemas.microsoft.com/office/drawing/2014/main" id="{D8B82EEF-CD0E-4F2C-9E2D-018E9F831C38}"/>
              </a:ext>
            </a:extLst>
          </p:cNvPr>
          <p:cNvSpPr/>
          <p:nvPr/>
        </p:nvSpPr>
        <p:spPr>
          <a:xfrm>
            <a:off x="5644517" y="3668309"/>
            <a:ext cx="245158" cy="177831"/>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212" name="Connector: Elbow 211">
            <a:extLst>
              <a:ext uri="{FF2B5EF4-FFF2-40B4-BE49-F238E27FC236}">
                <a16:creationId xmlns:a16="http://schemas.microsoft.com/office/drawing/2014/main" id="{270D6DA5-75A9-4C1D-8185-3DD62D28EF9D}"/>
              </a:ext>
            </a:extLst>
          </p:cNvPr>
          <p:cNvCxnSpPr/>
          <p:nvPr/>
        </p:nvCxnSpPr>
        <p:spPr>
          <a:xfrm rot="16200000" flipH="1">
            <a:off x="791538" y="2960580"/>
            <a:ext cx="3025739" cy="2096785"/>
          </a:xfrm>
          <a:prstGeom prst="bentConnector3">
            <a:avLst/>
          </a:prstGeom>
        </p:spPr>
        <p:style>
          <a:lnRef idx="1">
            <a:schemeClr val="dk1"/>
          </a:lnRef>
          <a:fillRef idx="0">
            <a:schemeClr val="dk1"/>
          </a:fillRef>
          <a:effectRef idx="0">
            <a:schemeClr val="dk1"/>
          </a:effectRef>
          <a:fontRef idx="minor">
            <a:schemeClr val="tx1"/>
          </a:fontRef>
        </p:style>
      </p:cxnSp>
      <p:cxnSp>
        <p:nvCxnSpPr>
          <p:cNvPr id="214" name="Connector: Elbow 213">
            <a:extLst>
              <a:ext uri="{FF2B5EF4-FFF2-40B4-BE49-F238E27FC236}">
                <a16:creationId xmlns:a16="http://schemas.microsoft.com/office/drawing/2014/main" id="{9203099E-E147-4CAB-AEA4-BBCABF4B2206}"/>
              </a:ext>
            </a:extLst>
          </p:cNvPr>
          <p:cNvCxnSpPr>
            <a:endCxn id="159" idx="2"/>
          </p:cNvCxnSpPr>
          <p:nvPr/>
        </p:nvCxnSpPr>
        <p:spPr>
          <a:xfrm flipV="1">
            <a:off x="3359392" y="4907049"/>
            <a:ext cx="5999234" cy="614794"/>
          </a:xfrm>
          <a:prstGeom prst="bentConnector2">
            <a:avLst/>
          </a:prstGeom>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B0801A68-D4CE-4743-A046-60DC049BC395}"/>
              </a:ext>
            </a:extLst>
          </p:cNvPr>
          <p:cNvSpPr txBox="1"/>
          <p:nvPr/>
        </p:nvSpPr>
        <p:spPr>
          <a:xfrm>
            <a:off x="5802961" y="2698785"/>
            <a:ext cx="662609" cy="307777"/>
          </a:xfrm>
          <a:prstGeom prst="rect">
            <a:avLst/>
          </a:prstGeom>
          <a:noFill/>
        </p:spPr>
        <p:txBody>
          <a:bodyPr wrap="square" rtlCol="0">
            <a:spAutoFit/>
          </a:bodyPr>
          <a:lstStyle/>
          <a:p>
            <a:r>
              <a:rPr lang="en-IN" sz="1400" dirty="0"/>
              <a:t>0…*</a:t>
            </a:r>
          </a:p>
        </p:txBody>
      </p:sp>
      <p:sp>
        <p:nvSpPr>
          <p:cNvPr id="4" name="TextBox 3">
            <a:extLst>
              <a:ext uri="{FF2B5EF4-FFF2-40B4-BE49-F238E27FC236}">
                <a16:creationId xmlns:a16="http://schemas.microsoft.com/office/drawing/2014/main" id="{7178D6F4-AB26-4B18-B3BC-6D74AF6C95AC}"/>
              </a:ext>
            </a:extLst>
          </p:cNvPr>
          <p:cNvSpPr txBox="1"/>
          <p:nvPr/>
        </p:nvSpPr>
        <p:spPr>
          <a:xfrm>
            <a:off x="3086660" y="3135462"/>
            <a:ext cx="662609" cy="307777"/>
          </a:xfrm>
          <a:prstGeom prst="rect">
            <a:avLst/>
          </a:prstGeom>
          <a:noFill/>
        </p:spPr>
        <p:txBody>
          <a:bodyPr wrap="square" rtlCol="0">
            <a:spAutoFit/>
          </a:bodyPr>
          <a:lstStyle/>
          <a:p>
            <a:r>
              <a:rPr lang="en-IN" sz="1400" dirty="0"/>
              <a:t>0…*</a:t>
            </a:r>
          </a:p>
        </p:txBody>
      </p:sp>
      <p:sp>
        <p:nvSpPr>
          <p:cNvPr id="6" name="TextBox 5">
            <a:extLst>
              <a:ext uri="{FF2B5EF4-FFF2-40B4-BE49-F238E27FC236}">
                <a16:creationId xmlns:a16="http://schemas.microsoft.com/office/drawing/2014/main" id="{CF0B9418-AD8B-433F-A1CC-A24566ED6A82}"/>
              </a:ext>
            </a:extLst>
          </p:cNvPr>
          <p:cNvSpPr txBox="1"/>
          <p:nvPr/>
        </p:nvSpPr>
        <p:spPr>
          <a:xfrm>
            <a:off x="8125430" y="4627404"/>
            <a:ext cx="662609" cy="307777"/>
          </a:xfrm>
          <a:prstGeom prst="rect">
            <a:avLst/>
          </a:prstGeom>
          <a:noFill/>
        </p:spPr>
        <p:txBody>
          <a:bodyPr wrap="square" rtlCol="0">
            <a:spAutoFit/>
          </a:bodyPr>
          <a:lstStyle/>
          <a:p>
            <a:r>
              <a:rPr lang="en-IN" sz="1400" dirty="0"/>
              <a:t>…0</a:t>
            </a:r>
          </a:p>
        </p:txBody>
      </p:sp>
      <p:sp>
        <p:nvSpPr>
          <p:cNvPr id="7" name="TextBox 6">
            <a:extLst>
              <a:ext uri="{FF2B5EF4-FFF2-40B4-BE49-F238E27FC236}">
                <a16:creationId xmlns:a16="http://schemas.microsoft.com/office/drawing/2014/main" id="{9E462301-B5EE-448E-AEDA-590EFF4092C3}"/>
              </a:ext>
            </a:extLst>
          </p:cNvPr>
          <p:cNvSpPr txBox="1"/>
          <p:nvPr/>
        </p:nvSpPr>
        <p:spPr>
          <a:xfrm>
            <a:off x="8880256" y="4927585"/>
            <a:ext cx="662609" cy="307777"/>
          </a:xfrm>
          <a:prstGeom prst="rect">
            <a:avLst/>
          </a:prstGeom>
          <a:noFill/>
        </p:spPr>
        <p:txBody>
          <a:bodyPr wrap="square" rtlCol="0">
            <a:spAutoFit/>
          </a:bodyPr>
          <a:lstStyle/>
          <a:p>
            <a:r>
              <a:rPr lang="en-IN" sz="1400" dirty="0"/>
              <a:t>0…*</a:t>
            </a:r>
          </a:p>
        </p:txBody>
      </p:sp>
      <p:sp>
        <p:nvSpPr>
          <p:cNvPr id="8" name="TextBox 7">
            <a:extLst>
              <a:ext uri="{FF2B5EF4-FFF2-40B4-BE49-F238E27FC236}">
                <a16:creationId xmlns:a16="http://schemas.microsoft.com/office/drawing/2014/main" id="{B3CE19C0-7398-467B-A8C8-23CB0BBAC8C1}"/>
              </a:ext>
            </a:extLst>
          </p:cNvPr>
          <p:cNvSpPr txBox="1"/>
          <p:nvPr/>
        </p:nvSpPr>
        <p:spPr>
          <a:xfrm>
            <a:off x="2717041" y="5763833"/>
            <a:ext cx="662609" cy="307777"/>
          </a:xfrm>
          <a:prstGeom prst="rect">
            <a:avLst/>
          </a:prstGeom>
          <a:noFill/>
        </p:spPr>
        <p:txBody>
          <a:bodyPr wrap="square" rtlCol="0">
            <a:spAutoFit/>
          </a:bodyPr>
          <a:lstStyle/>
          <a:p>
            <a:r>
              <a:rPr lang="en-IN" sz="1400" dirty="0"/>
              <a:t>0…*</a:t>
            </a:r>
          </a:p>
        </p:txBody>
      </p:sp>
    </p:spTree>
    <p:extLst>
      <p:ext uri="{BB962C8B-B14F-4D97-AF65-F5344CB8AC3E}">
        <p14:creationId xmlns:p14="http://schemas.microsoft.com/office/powerpoint/2010/main" val="3834464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7CB52-FE7B-4C36-908A-1631B8AF262D}"/>
              </a:ext>
            </a:extLst>
          </p:cNvPr>
          <p:cNvSpPr>
            <a:spLocks noGrp="1"/>
          </p:cNvSpPr>
          <p:nvPr>
            <p:ph type="title"/>
          </p:nvPr>
        </p:nvSpPr>
        <p:spPr>
          <a:xfrm>
            <a:off x="569844" y="119087"/>
            <a:ext cx="7243762" cy="684318"/>
          </a:xfrm>
        </p:spPr>
        <p:txBody>
          <a:bodyPr>
            <a:normAutofit fontScale="90000"/>
          </a:bodyPr>
          <a:lstStyle/>
          <a:p>
            <a:pPr algn="ctr"/>
            <a:r>
              <a:rPr lang="en-IN" dirty="0"/>
              <a:t>SEQUENCE DIAGRAM :- ADMIN</a:t>
            </a:r>
          </a:p>
        </p:txBody>
      </p:sp>
      <p:sp>
        <p:nvSpPr>
          <p:cNvPr id="3" name="Rectangle 2">
            <a:extLst>
              <a:ext uri="{FF2B5EF4-FFF2-40B4-BE49-F238E27FC236}">
                <a16:creationId xmlns:a16="http://schemas.microsoft.com/office/drawing/2014/main" id="{7204F617-62AA-4DC3-86AC-ED87ED106016}"/>
              </a:ext>
            </a:extLst>
          </p:cNvPr>
          <p:cNvSpPr/>
          <p:nvPr/>
        </p:nvSpPr>
        <p:spPr>
          <a:xfrm>
            <a:off x="314740" y="781608"/>
            <a:ext cx="1696278" cy="543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ADMIN</a:t>
            </a:r>
          </a:p>
        </p:txBody>
      </p:sp>
      <p:sp>
        <p:nvSpPr>
          <p:cNvPr id="5" name="Rectangle 4">
            <a:extLst>
              <a:ext uri="{FF2B5EF4-FFF2-40B4-BE49-F238E27FC236}">
                <a16:creationId xmlns:a16="http://schemas.microsoft.com/office/drawing/2014/main" id="{1902D987-8C99-46A0-AD91-8AA0DEA4D526}"/>
              </a:ext>
            </a:extLst>
          </p:cNvPr>
          <p:cNvSpPr/>
          <p:nvPr/>
        </p:nvSpPr>
        <p:spPr>
          <a:xfrm>
            <a:off x="4114800" y="781877"/>
            <a:ext cx="1696278" cy="543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SYSTEM</a:t>
            </a:r>
          </a:p>
        </p:txBody>
      </p:sp>
      <p:sp>
        <p:nvSpPr>
          <p:cNvPr id="7" name="Rectangle 6">
            <a:extLst>
              <a:ext uri="{FF2B5EF4-FFF2-40B4-BE49-F238E27FC236}">
                <a16:creationId xmlns:a16="http://schemas.microsoft.com/office/drawing/2014/main" id="{45A4F542-8C65-44CB-A993-9AC838E0FEED}"/>
              </a:ext>
            </a:extLst>
          </p:cNvPr>
          <p:cNvSpPr/>
          <p:nvPr/>
        </p:nvSpPr>
        <p:spPr>
          <a:xfrm>
            <a:off x="7580242" y="781608"/>
            <a:ext cx="1696278" cy="543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a:t>
            </a:r>
          </a:p>
        </p:txBody>
      </p:sp>
      <p:cxnSp>
        <p:nvCxnSpPr>
          <p:cNvPr id="9" name="Straight Connector 8">
            <a:extLst>
              <a:ext uri="{FF2B5EF4-FFF2-40B4-BE49-F238E27FC236}">
                <a16:creationId xmlns:a16="http://schemas.microsoft.com/office/drawing/2014/main" id="{1736660E-5615-4709-84E3-A065B6761C95}"/>
              </a:ext>
            </a:extLst>
          </p:cNvPr>
          <p:cNvCxnSpPr>
            <a:cxnSpLocks/>
          </p:cNvCxnSpPr>
          <p:nvPr/>
        </p:nvCxnSpPr>
        <p:spPr>
          <a:xfrm>
            <a:off x="755373" y="1325217"/>
            <a:ext cx="0" cy="265044"/>
          </a:xfrm>
          <a:prstGeom prst="line">
            <a:avLst/>
          </a:prstGeom>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642C67CB-F00A-4AB7-BBFE-9CD1056736BD}"/>
              </a:ext>
            </a:extLst>
          </p:cNvPr>
          <p:cNvSpPr/>
          <p:nvPr/>
        </p:nvSpPr>
        <p:spPr>
          <a:xfrm>
            <a:off x="708989" y="1590260"/>
            <a:ext cx="112645" cy="4485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7D9D6BC4-C26C-4BBA-9E28-3ABDC32D15CA}"/>
              </a:ext>
            </a:extLst>
          </p:cNvPr>
          <p:cNvCxnSpPr>
            <a:stCxn id="10" idx="2"/>
          </p:cNvCxnSpPr>
          <p:nvPr/>
        </p:nvCxnSpPr>
        <p:spPr>
          <a:xfrm flipH="1">
            <a:off x="755374" y="6076123"/>
            <a:ext cx="9938" cy="298173"/>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14EC6E20-78B7-4677-A7D2-DDEB0AC45067}"/>
              </a:ext>
            </a:extLst>
          </p:cNvPr>
          <p:cNvCxnSpPr>
            <a:cxnSpLocks/>
          </p:cNvCxnSpPr>
          <p:nvPr/>
        </p:nvCxnSpPr>
        <p:spPr>
          <a:xfrm>
            <a:off x="569843" y="6374296"/>
            <a:ext cx="371060" cy="238539"/>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DFC695BC-717C-4960-9BDF-78552B3093DD}"/>
              </a:ext>
            </a:extLst>
          </p:cNvPr>
          <p:cNvCxnSpPr>
            <a:cxnSpLocks/>
          </p:cNvCxnSpPr>
          <p:nvPr/>
        </p:nvCxnSpPr>
        <p:spPr>
          <a:xfrm flipH="1">
            <a:off x="569843" y="6374296"/>
            <a:ext cx="371060" cy="238539"/>
          </a:xfrm>
          <a:prstGeom prst="line">
            <a:avLst/>
          </a:prstGeom>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47A27224-2E11-4CB2-8C6A-1C23550C1D4B}"/>
              </a:ext>
            </a:extLst>
          </p:cNvPr>
          <p:cNvSpPr/>
          <p:nvPr/>
        </p:nvSpPr>
        <p:spPr>
          <a:xfrm>
            <a:off x="4870173" y="1590260"/>
            <a:ext cx="198784" cy="543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8" name="Straight Connector 27">
            <a:extLst>
              <a:ext uri="{FF2B5EF4-FFF2-40B4-BE49-F238E27FC236}">
                <a16:creationId xmlns:a16="http://schemas.microsoft.com/office/drawing/2014/main" id="{57065E37-915F-4D3D-B2E8-5B9595E4EED1}"/>
              </a:ext>
            </a:extLst>
          </p:cNvPr>
          <p:cNvCxnSpPr>
            <a:stCxn id="5" idx="2"/>
          </p:cNvCxnSpPr>
          <p:nvPr/>
        </p:nvCxnSpPr>
        <p:spPr>
          <a:xfrm>
            <a:off x="4962939" y="1325217"/>
            <a:ext cx="6626" cy="265043"/>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0E5387D-C475-4564-9E3E-D3EFD5B114EF}"/>
              </a:ext>
            </a:extLst>
          </p:cNvPr>
          <p:cNvCxnSpPr/>
          <p:nvPr/>
        </p:nvCxnSpPr>
        <p:spPr>
          <a:xfrm>
            <a:off x="821634" y="1762539"/>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9C6E0699-90EE-4AA4-B071-A87D5F868B45}"/>
              </a:ext>
            </a:extLst>
          </p:cNvPr>
          <p:cNvCxnSpPr>
            <a:cxnSpLocks/>
          </p:cNvCxnSpPr>
          <p:nvPr/>
        </p:nvCxnSpPr>
        <p:spPr>
          <a:xfrm>
            <a:off x="5068957" y="1762539"/>
            <a:ext cx="33594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B57FEEEA-A092-4C82-B7CB-8773762BBE16}"/>
              </a:ext>
            </a:extLst>
          </p:cNvPr>
          <p:cNvSpPr/>
          <p:nvPr/>
        </p:nvSpPr>
        <p:spPr>
          <a:xfrm>
            <a:off x="8428381" y="1583624"/>
            <a:ext cx="198784" cy="543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41" name="Straight Connector 40">
            <a:extLst>
              <a:ext uri="{FF2B5EF4-FFF2-40B4-BE49-F238E27FC236}">
                <a16:creationId xmlns:a16="http://schemas.microsoft.com/office/drawing/2014/main" id="{A6953642-EB7A-4C63-8739-FE4FBB650964}"/>
              </a:ext>
            </a:extLst>
          </p:cNvPr>
          <p:cNvCxnSpPr>
            <a:cxnSpLocks/>
          </p:cNvCxnSpPr>
          <p:nvPr/>
        </p:nvCxnSpPr>
        <p:spPr>
          <a:xfrm>
            <a:off x="8521147" y="1318581"/>
            <a:ext cx="6626" cy="26504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60D0E73E-60D9-49BB-9506-992E101836BE}"/>
              </a:ext>
            </a:extLst>
          </p:cNvPr>
          <p:cNvCxnSpPr/>
          <p:nvPr/>
        </p:nvCxnSpPr>
        <p:spPr>
          <a:xfrm flipH="1">
            <a:off x="5068957" y="1987826"/>
            <a:ext cx="33594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DCAC52D3-8A21-4644-A1C9-D5B1B6D19E04}"/>
              </a:ext>
            </a:extLst>
          </p:cNvPr>
          <p:cNvCxnSpPr/>
          <p:nvPr/>
        </p:nvCxnSpPr>
        <p:spPr>
          <a:xfrm flipH="1">
            <a:off x="821634" y="1987826"/>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3FB46E64-6482-4FE6-B908-EF4250BA23FC}"/>
              </a:ext>
            </a:extLst>
          </p:cNvPr>
          <p:cNvSpPr txBox="1"/>
          <p:nvPr/>
        </p:nvSpPr>
        <p:spPr>
          <a:xfrm>
            <a:off x="2276103" y="1457738"/>
            <a:ext cx="1490848" cy="307777"/>
          </a:xfrm>
          <a:prstGeom prst="rect">
            <a:avLst/>
          </a:prstGeom>
          <a:noFill/>
        </p:spPr>
        <p:txBody>
          <a:bodyPr wrap="square" rtlCol="0">
            <a:spAutoFit/>
          </a:bodyPr>
          <a:lstStyle/>
          <a:p>
            <a:r>
              <a:rPr lang="en-IN" sz="1400" dirty="0"/>
              <a:t>1.0 Log In</a:t>
            </a:r>
          </a:p>
        </p:txBody>
      </p:sp>
      <p:sp>
        <p:nvSpPr>
          <p:cNvPr id="49" name="TextBox 48">
            <a:extLst>
              <a:ext uri="{FF2B5EF4-FFF2-40B4-BE49-F238E27FC236}">
                <a16:creationId xmlns:a16="http://schemas.microsoft.com/office/drawing/2014/main" id="{CCA2F60E-A69B-4A5A-90CE-BAE842AAD772}"/>
              </a:ext>
            </a:extLst>
          </p:cNvPr>
          <p:cNvSpPr txBox="1"/>
          <p:nvPr/>
        </p:nvSpPr>
        <p:spPr>
          <a:xfrm>
            <a:off x="5512900" y="1489378"/>
            <a:ext cx="2816089" cy="307777"/>
          </a:xfrm>
          <a:prstGeom prst="rect">
            <a:avLst/>
          </a:prstGeom>
          <a:noFill/>
        </p:spPr>
        <p:txBody>
          <a:bodyPr wrap="square" rtlCol="0">
            <a:spAutoFit/>
          </a:bodyPr>
          <a:lstStyle/>
          <a:p>
            <a:r>
              <a:rPr lang="en-IN" sz="1400" dirty="0"/>
              <a:t>1.1 Request For Log In</a:t>
            </a:r>
          </a:p>
        </p:txBody>
      </p:sp>
      <p:sp>
        <p:nvSpPr>
          <p:cNvPr id="51" name="TextBox 50">
            <a:extLst>
              <a:ext uri="{FF2B5EF4-FFF2-40B4-BE49-F238E27FC236}">
                <a16:creationId xmlns:a16="http://schemas.microsoft.com/office/drawing/2014/main" id="{3AC65320-6FCC-4001-BAD6-23C8D05473BD}"/>
              </a:ext>
            </a:extLst>
          </p:cNvPr>
          <p:cNvSpPr txBox="1"/>
          <p:nvPr/>
        </p:nvSpPr>
        <p:spPr>
          <a:xfrm>
            <a:off x="5512899" y="1934819"/>
            <a:ext cx="2816089" cy="307777"/>
          </a:xfrm>
          <a:prstGeom prst="rect">
            <a:avLst/>
          </a:prstGeom>
          <a:noFill/>
        </p:spPr>
        <p:txBody>
          <a:bodyPr wrap="square" rtlCol="0">
            <a:spAutoFit/>
          </a:bodyPr>
          <a:lstStyle/>
          <a:p>
            <a:r>
              <a:rPr lang="en-IN" sz="1400" dirty="0"/>
              <a:t>1.2 Response For Log In</a:t>
            </a:r>
          </a:p>
        </p:txBody>
      </p:sp>
      <p:sp>
        <p:nvSpPr>
          <p:cNvPr id="53" name="TextBox 52">
            <a:extLst>
              <a:ext uri="{FF2B5EF4-FFF2-40B4-BE49-F238E27FC236}">
                <a16:creationId xmlns:a16="http://schemas.microsoft.com/office/drawing/2014/main" id="{52A87C11-2528-4580-9A38-879F5B116A21}"/>
              </a:ext>
            </a:extLst>
          </p:cNvPr>
          <p:cNvSpPr txBox="1"/>
          <p:nvPr/>
        </p:nvSpPr>
        <p:spPr>
          <a:xfrm>
            <a:off x="1954691" y="1925837"/>
            <a:ext cx="2816089" cy="307777"/>
          </a:xfrm>
          <a:prstGeom prst="rect">
            <a:avLst/>
          </a:prstGeom>
          <a:noFill/>
        </p:spPr>
        <p:txBody>
          <a:bodyPr wrap="square" rtlCol="0">
            <a:spAutoFit/>
          </a:bodyPr>
          <a:lstStyle/>
          <a:p>
            <a:r>
              <a:rPr lang="en-IN" sz="1400" dirty="0"/>
              <a:t>1.3 Successfully Log In</a:t>
            </a:r>
          </a:p>
        </p:txBody>
      </p:sp>
      <p:sp>
        <p:nvSpPr>
          <p:cNvPr id="55" name="Rectangle 54">
            <a:extLst>
              <a:ext uri="{FF2B5EF4-FFF2-40B4-BE49-F238E27FC236}">
                <a16:creationId xmlns:a16="http://schemas.microsoft.com/office/drawing/2014/main" id="{0A66C4FA-2931-4D3E-A3CE-8D44244CB922}"/>
              </a:ext>
            </a:extLst>
          </p:cNvPr>
          <p:cNvSpPr/>
          <p:nvPr/>
        </p:nvSpPr>
        <p:spPr>
          <a:xfrm>
            <a:off x="4870173" y="2385910"/>
            <a:ext cx="198784" cy="543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57" name="Straight Connector 56">
            <a:extLst>
              <a:ext uri="{FF2B5EF4-FFF2-40B4-BE49-F238E27FC236}">
                <a16:creationId xmlns:a16="http://schemas.microsoft.com/office/drawing/2014/main" id="{FC2A55A2-A3B9-4E50-9D56-ABE44262EF24}"/>
              </a:ext>
            </a:extLst>
          </p:cNvPr>
          <p:cNvCxnSpPr>
            <a:cxnSpLocks/>
          </p:cNvCxnSpPr>
          <p:nvPr/>
        </p:nvCxnSpPr>
        <p:spPr>
          <a:xfrm>
            <a:off x="4962939" y="2120867"/>
            <a:ext cx="6626" cy="265043"/>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29F4C3E7-31B5-4AA2-854A-4A10F2483EC5}"/>
              </a:ext>
            </a:extLst>
          </p:cNvPr>
          <p:cNvCxnSpPr>
            <a:cxnSpLocks/>
          </p:cNvCxnSpPr>
          <p:nvPr/>
        </p:nvCxnSpPr>
        <p:spPr>
          <a:xfrm>
            <a:off x="821634" y="2558189"/>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9407FC71-DAE9-49ED-84D2-57C8CB409B98}"/>
              </a:ext>
            </a:extLst>
          </p:cNvPr>
          <p:cNvCxnSpPr>
            <a:cxnSpLocks/>
          </p:cNvCxnSpPr>
          <p:nvPr/>
        </p:nvCxnSpPr>
        <p:spPr>
          <a:xfrm>
            <a:off x="5068957" y="2558189"/>
            <a:ext cx="33594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id="{FA4212C3-E3F8-4CE1-9CE3-282E9DBE2483}"/>
              </a:ext>
            </a:extLst>
          </p:cNvPr>
          <p:cNvSpPr/>
          <p:nvPr/>
        </p:nvSpPr>
        <p:spPr>
          <a:xfrm>
            <a:off x="8428381" y="2379274"/>
            <a:ext cx="198784" cy="543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65" name="Straight Connector 64">
            <a:extLst>
              <a:ext uri="{FF2B5EF4-FFF2-40B4-BE49-F238E27FC236}">
                <a16:creationId xmlns:a16="http://schemas.microsoft.com/office/drawing/2014/main" id="{1A13BF6A-9105-4BE2-A560-908F726705AB}"/>
              </a:ext>
            </a:extLst>
          </p:cNvPr>
          <p:cNvCxnSpPr>
            <a:cxnSpLocks/>
          </p:cNvCxnSpPr>
          <p:nvPr/>
        </p:nvCxnSpPr>
        <p:spPr>
          <a:xfrm>
            <a:off x="8521147" y="2114231"/>
            <a:ext cx="6626" cy="265043"/>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B2DC1986-F1C9-4A5D-B613-E9E5165D155C}"/>
              </a:ext>
            </a:extLst>
          </p:cNvPr>
          <p:cNvCxnSpPr>
            <a:cxnSpLocks/>
          </p:cNvCxnSpPr>
          <p:nvPr/>
        </p:nvCxnSpPr>
        <p:spPr>
          <a:xfrm flipH="1">
            <a:off x="5068957" y="2783476"/>
            <a:ext cx="33594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239F6FC5-EBA2-4544-9CF1-489034254EFE}"/>
              </a:ext>
            </a:extLst>
          </p:cNvPr>
          <p:cNvCxnSpPr>
            <a:cxnSpLocks/>
          </p:cNvCxnSpPr>
          <p:nvPr/>
        </p:nvCxnSpPr>
        <p:spPr>
          <a:xfrm flipH="1">
            <a:off x="821634" y="2783476"/>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TextBox 70">
            <a:extLst>
              <a:ext uri="{FF2B5EF4-FFF2-40B4-BE49-F238E27FC236}">
                <a16:creationId xmlns:a16="http://schemas.microsoft.com/office/drawing/2014/main" id="{BE852DC1-D14C-4C62-9A53-60C0BCBF0052}"/>
              </a:ext>
            </a:extLst>
          </p:cNvPr>
          <p:cNvSpPr txBox="1"/>
          <p:nvPr/>
        </p:nvSpPr>
        <p:spPr>
          <a:xfrm>
            <a:off x="1422940" y="2292628"/>
            <a:ext cx="2355595" cy="307777"/>
          </a:xfrm>
          <a:prstGeom prst="rect">
            <a:avLst/>
          </a:prstGeom>
          <a:noFill/>
        </p:spPr>
        <p:txBody>
          <a:bodyPr wrap="square" rtlCol="0">
            <a:spAutoFit/>
          </a:bodyPr>
          <a:lstStyle/>
          <a:p>
            <a:r>
              <a:rPr lang="en-IN" sz="1400" dirty="0"/>
              <a:t>2.0 Add/remove products</a:t>
            </a:r>
          </a:p>
        </p:txBody>
      </p:sp>
      <p:sp>
        <p:nvSpPr>
          <p:cNvPr id="73" name="TextBox 72">
            <a:extLst>
              <a:ext uri="{FF2B5EF4-FFF2-40B4-BE49-F238E27FC236}">
                <a16:creationId xmlns:a16="http://schemas.microsoft.com/office/drawing/2014/main" id="{06C3C870-6315-43EE-AB81-527E89BE235E}"/>
              </a:ext>
            </a:extLst>
          </p:cNvPr>
          <p:cNvSpPr txBox="1"/>
          <p:nvPr/>
        </p:nvSpPr>
        <p:spPr>
          <a:xfrm>
            <a:off x="5161723" y="2285028"/>
            <a:ext cx="3366049" cy="307777"/>
          </a:xfrm>
          <a:prstGeom prst="rect">
            <a:avLst/>
          </a:prstGeom>
          <a:noFill/>
        </p:spPr>
        <p:txBody>
          <a:bodyPr wrap="square" rtlCol="0">
            <a:spAutoFit/>
          </a:bodyPr>
          <a:lstStyle/>
          <a:p>
            <a:r>
              <a:rPr lang="en-IN" sz="1400" dirty="0"/>
              <a:t>2.1 Request For Add/remove products</a:t>
            </a:r>
          </a:p>
        </p:txBody>
      </p:sp>
      <p:sp>
        <p:nvSpPr>
          <p:cNvPr id="75" name="TextBox 74">
            <a:extLst>
              <a:ext uri="{FF2B5EF4-FFF2-40B4-BE49-F238E27FC236}">
                <a16:creationId xmlns:a16="http://schemas.microsoft.com/office/drawing/2014/main" id="{41672C9C-392E-46F5-9A81-696AE269E161}"/>
              </a:ext>
            </a:extLst>
          </p:cNvPr>
          <p:cNvSpPr txBox="1"/>
          <p:nvPr/>
        </p:nvSpPr>
        <p:spPr>
          <a:xfrm>
            <a:off x="5168349" y="2730469"/>
            <a:ext cx="3458816" cy="307777"/>
          </a:xfrm>
          <a:prstGeom prst="rect">
            <a:avLst/>
          </a:prstGeom>
          <a:noFill/>
        </p:spPr>
        <p:txBody>
          <a:bodyPr wrap="square" rtlCol="0">
            <a:spAutoFit/>
          </a:bodyPr>
          <a:lstStyle/>
          <a:p>
            <a:r>
              <a:rPr lang="en-IN" sz="1400" dirty="0"/>
              <a:t>2.2 Response For Add/remove Products</a:t>
            </a:r>
          </a:p>
        </p:txBody>
      </p:sp>
      <p:sp>
        <p:nvSpPr>
          <p:cNvPr id="77" name="TextBox 76">
            <a:extLst>
              <a:ext uri="{FF2B5EF4-FFF2-40B4-BE49-F238E27FC236}">
                <a16:creationId xmlns:a16="http://schemas.microsoft.com/office/drawing/2014/main" id="{0EB7CDC1-DA90-4697-8023-327C1D88C368}"/>
              </a:ext>
            </a:extLst>
          </p:cNvPr>
          <p:cNvSpPr txBox="1"/>
          <p:nvPr/>
        </p:nvSpPr>
        <p:spPr>
          <a:xfrm>
            <a:off x="1179447" y="2721487"/>
            <a:ext cx="3591333" cy="307777"/>
          </a:xfrm>
          <a:prstGeom prst="rect">
            <a:avLst/>
          </a:prstGeom>
          <a:noFill/>
        </p:spPr>
        <p:txBody>
          <a:bodyPr wrap="square" rtlCol="0">
            <a:spAutoFit/>
          </a:bodyPr>
          <a:lstStyle/>
          <a:p>
            <a:r>
              <a:rPr lang="en-IN" sz="1400" dirty="0"/>
              <a:t>2.3 Successfully Add/remove products</a:t>
            </a:r>
          </a:p>
        </p:txBody>
      </p:sp>
      <p:sp>
        <p:nvSpPr>
          <p:cNvPr id="79" name="Rectangle 78">
            <a:extLst>
              <a:ext uri="{FF2B5EF4-FFF2-40B4-BE49-F238E27FC236}">
                <a16:creationId xmlns:a16="http://schemas.microsoft.com/office/drawing/2014/main" id="{9735DD8A-A1CA-4559-8208-876DD6E363EC}"/>
              </a:ext>
            </a:extLst>
          </p:cNvPr>
          <p:cNvSpPr/>
          <p:nvPr/>
        </p:nvSpPr>
        <p:spPr>
          <a:xfrm>
            <a:off x="4870173" y="3206750"/>
            <a:ext cx="198784" cy="543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81" name="Straight Connector 80">
            <a:extLst>
              <a:ext uri="{FF2B5EF4-FFF2-40B4-BE49-F238E27FC236}">
                <a16:creationId xmlns:a16="http://schemas.microsoft.com/office/drawing/2014/main" id="{C3E6C4E4-C60B-4B9F-9A40-3DDE799663A7}"/>
              </a:ext>
            </a:extLst>
          </p:cNvPr>
          <p:cNvCxnSpPr>
            <a:cxnSpLocks/>
          </p:cNvCxnSpPr>
          <p:nvPr/>
        </p:nvCxnSpPr>
        <p:spPr>
          <a:xfrm>
            <a:off x="4962939" y="2941707"/>
            <a:ext cx="6626" cy="265043"/>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2281906D-D58B-4D75-8C4A-AC404A668B7A}"/>
              </a:ext>
            </a:extLst>
          </p:cNvPr>
          <p:cNvCxnSpPr>
            <a:cxnSpLocks/>
          </p:cNvCxnSpPr>
          <p:nvPr/>
        </p:nvCxnSpPr>
        <p:spPr>
          <a:xfrm>
            <a:off x="821634" y="3379029"/>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F385F1CB-25DE-48D7-B902-6F46075A891D}"/>
              </a:ext>
            </a:extLst>
          </p:cNvPr>
          <p:cNvCxnSpPr>
            <a:cxnSpLocks/>
          </p:cNvCxnSpPr>
          <p:nvPr/>
        </p:nvCxnSpPr>
        <p:spPr>
          <a:xfrm>
            <a:off x="5068957" y="3379029"/>
            <a:ext cx="33594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7" name="Rectangle 86">
            <a:extLst>
              <a:ext uri="{FF2B5EF4-FFF2-40B4-BE49-F238E27FC236}">
                <a16:creationId xmlns:a16="http://schemas.microsoft.com/office/drawing/2014/main" id="{451FFC95-DB37-4FBD-88FE-AF00A6A64ABD}"/>
              </a:ext>
            </a:extLst>
          </p:cNvPr>
          <p:cNvSpPr/>
          <p:nvPr/>
        </p:nvSpPr>
        <p:spPr>
          <a:xfrm>
            <a:off x="8428381" y="3200114"/>
            <a:ext cx="198784" cy="543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89" name="Straight Connector 88">
            <a:extLst>
              <a:ext uri="{FF2B5EF4-FFF2-40B4-BE49-F238E27FC236}">
                <a16:creationId xmlns:a16="http://schemas.microsoft.com/office/drawing/2014/main" id="{C70F1AAD-32E6-4E2C-952D-75E885381E6F}"/>
              </a:ext>
            </a:extLst>
          </p:cNvPr>
          <p:cNvCxnSpPr>
            <a:cxnSpLocks/>
          </p:cNvCxnSpPr>
          <p:nvPr/>
        </p:nvCxnSpPr>
        <p:spPr>
          <a:xfrm>
            <a:off x="8521147" y="2935071"/>
            <a:ext cx="6626" cy="265043"/>
          </a:xfrm>
          <a:prstGeom prst="line">
            <a:avLst/>
          </a:prstGeom>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A49A0EC3-9B01-4A71-BD3C-77CAE05EDE12}"/>
              </a:ext>
            </a:extLst>
          </p:cNvPr>
          <p:cNvCxnSpPr>
            <a:cxnSpLocks/>
          </p:cNvCxnSpPr>
          <p:nvPr/>
        </p:nvCxnSpPr>
        <p:spPr>
          <a:xfrm flipH="1">
            <a:off x="5068957" y="3604316"/>
            <a:ext cx="33594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5AF10E51-588B-4626-9207-7B241F66F724}"/>
              </a:ext>
            </a:extLst>
          </p:cNvPr>
          <p:cNvCxnSpPr>
            <a:cxnSpLocks/>
          </p:cNvCxnSpPr>
          <p:nvPr/>
        </p:nvCxnSpPr>
        <p:spPr>
          <a:xfrm flipH="1">
            <a:off x="821634" y="3604316"/>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5" name="TextBox 94">
            <a:extLst>
              <a:ext uri="{FF2B5EF4-FFF2-40B4-BE49-F238E27FC236}">
                <a16:creationId xmlns:a16="http://schemas.microsoft.com/office/drawing/2014/main" id="{B03BCF0D-F7BB-4E40-93F5-45D0498D6AEC}"/>
              </a:ext>
            </a:extLst>
          </p:cNvPr>
          <p:cNvSpPr txBox="1"/>
          <p:nvPr/>
        </p:nvSpPr>
        <p:spPr>
          <a:xfrm>
            <a:off x="2276103" y="3074228"/>
            <a:ext cx="1490848" cy="307777"/>
          </a:xfrm>
          <a:prstGeom prst="rect">
            <a:avLst/>
          </a:prstGeom>
          <a:noFill/>
        </p:spPr>
        <p:txBody>
          <a:bodyPr wrap="square" rtlCol="0">
            <a:spAutoFit/>
          </a:bodyPr>
          <a:lstStyle/>
          <a:p>
            <a:r>
              <a:rPr lang="en-IN" sz="1400" dirty="0"/>
              <a:t>3.0 Add User</a:t>
            </a:r>
          </a:p>
        </p:txBody>
      </p:sp>
      <p:sp>
        <p:nvSpPr>
          <p:cNvPr id="97" name="TextBox 96">
            <a:extLst>
              <a:ext uri="{FF2B5EF4-FFF2-40B4-BE49-F238E27FC236}">
                <a16:creationId xmlns:a16="http://schemas.microsoft.com/office/drawing/2014/main" id="{462AAEF3-23F7-4F5B-9303-F0E7F0B32467}"/>
              </a:ext>
            </a:extLst>
          </p:cNvPr>
          <p:cNvSpPr txBox="1"/>
          <p:nvPr/>
        </p:nvSpPr>
        <p:spPr>
          <a:xfrm>
            <a:off x="5512900" y="3105868"/>
            <a:ext cx="2816089" cy="307777"/>
          </a:xfrm>
          <a:prstGeom prst="rect">
            <a:avLst/>
          </a:prstGeom>
          <a:noFill/>
        </p:spPr>
        <p:txBody>
          <a:bodyPr wrap="square" rtlCol="0">
            <a:spAutoFit/>
          </a:bodyPr>
          <a:lstStyle/>
          <a:p>
            <a:r>
              <a:rPr lang="en-IN" sz="1400" dirty="0"/>
              <a:t>3.1 Request For Add User</a:t>
            </a:r>
          </a:p>
        </p:txBody>
      </p:sp>
      <p:sp>
        <p:nvSpPr>
          <p:cNvPr id="99" name="TextBox 98">
            <a:extLst>
              <a:ext uri="{FF2B5EF4-FFF2-40B4-BE49-F238E27FC236}">
                <a16:creationId xmlns:a16="http://schemas.microsoft.com/office/drawing/2014/main" id="{F5BBCEAC-021A-44CD-AFDC-0B3F8A5031B0}"/>
              </a:ext>
            </a:extLst>
          </p:cNvPr>
          <p:cNvSpPr txBox="1"/>
          <p:nvPr/>
        </p:nvSpPr>
        <p:spPr>
          <a:xfrm>
            <a:off x="5512899" y="3551309"/>
            <a:ext cx="2816089" cy="307777"/>
          </a:xfrm>
          <a:prstGeom prst="rect">
            <a:avLst/>
          </a:prstGeom>
          <a:noFill/>
        </p:spPr>
        <p:txBody>
          <a:bodyPr wrap="square" rtlCol="0">
            <a:spAutoFit/>
          </a:bodyPr>
          <a:lstStyle/>
          <a:p>
            <a:r>
              <a:rPr lang="en-IN" sz="1400" dirty="0"/>
              <a:t>3.2 Response For Add User</a:t>
            </a:r>
          </a:p>
        </p:txBody>
      </p:sp>
      <p:sp>
        <p:nvSpPr>
          <p:cNvPr id="101" name="TextBox 100">
            <a:extLst>
              <a:ext uri="{FF2B5EF4-FFF2-40B4-BE49-F238E27FC236}">
                <a16:creationId xmlns:a16="http://schemas.microsoft.com/office/drawing/2014/main" id="{F9646419-568A-4A04-9ED1-E34D53F05D31}"/>
              </a:ext>
            </a:extLst>
          </p:cNvPr>
          <p:cNvSpPr txBox="1"/>
          <p:nvPr/>
        </p:nvSpPr>
        <p:spPr>
          <a:xfrm>
            <a:off x="1954691" y="3542327"/>
            <a:ext cx="2816089" cy="307777"/>
          </a:xfrm>
          <a:prstGeom prst="rect">
            <a:avLst/>
          </a:prstGeom>
          <a:noFill/>
        </p:spPr>
        <p:txBody>
          <a:bodyPr wrap="square" rtlCol="0">
            <a:spAutoFit/>
          </a:bodyPr>
          <a:lstStyle/>
          <a:p>
            <a:r>
              <a:rPr lang="en-IN" sz="1400" dirty="0"/>
              <a:t>3.3 Successfully User Added</a:t>
            </a:r>
          </a:p>
        </p:txBody>
      </p:sp>
      <p:sp>
        <p:nvSpPr>
          <p:cNvPr id="103" name="Rectangle 102">
            <a:extLst>
              <a:ext uri="{FF2B5EF4-FFF2-40B4-BE49-F238E27FC236}">
                <a16:creationId xmlns:a16="http://schemas.microsoft.com/office/drawing/2014/main" id="{C74B643C-3EB2-48D0-869F-3B360A221365}"/>
              </a:ext>
            </a:extLst>
          </p:cNvPr>
          <p:cNvSpPr/>
          <p:nvPr/>
        </p:nvSpPr>
        <p:spPr>
          <a:xfrm>
            <a:off x="4870173" y="4010048"/>
            <a:ext cx="198784" cy="543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05" name="Straight Connector 104">
            <a:extLst>
              <a:ext uri="{FF2B5EF4-FFF2-40B4-BE49-F238E27FC236}">
                <a16:creationId xmlns:a16="http://schemas.microsoft.com/office/drawing/2014/main" id="{F75CF852-CA46-4734-9C29-65D83CA6D24E}"/>
              </a:ext>
            </a:extLst>
          </p:cNvPr>
          <p:cNvCxnSpPr>
            <a:cxnSpLocks/>
          </p:cNvCxnSpPr>
          <p:nvPr/>
        </p:nvCxnSpPr>
        <p:spPr>
          <a:xfrm>
            <a:off x="4962939" y="3745005"/>
            <a:ext cx="6626" cy="265043"/>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Arrow Connector 106">
            <a:extLst>
              <a:ext uri="{FF2B5EF4-FFF2-40B4-BE49-F238E27FC236}">
                <a16:creationId xmlns:a16="http://schemas.microsoft.com/office/drawing/2014/main" id="{37EB0303-BFBF-46D6-9C8F-7E4C74137386}"/>
              </a:ext>
            </a:extLst>
          </p:cNvPr>
          <p:cNvCxnSpPr>
            <a:cxnSpLocks/>
          </p:cNvCxnSpPr>
          <p:nvPr/>
        </p:nvCxnSpPr>
        <p:spPr>
          <a:xfrm>
            <a:off x="821634" y="4182327"/>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9" name="Straight Arrow Connector 108">
            <a:extLst>
              <a:ext uri="{FF2B5EF4-FFF2-40B4-BE49-F238E27FC236}">
                <a16:creationId xmlns:a16="http://schemas.microsoft.com/office/drawing/2014/main" id="{8A15D6F6-82EF-4153-83C5-3A015E198CA6}"/>
              </a:ext>
            </a:extLst>
          </p:cNvPr>
          <p:cNvCxnSpPr>
            <a:cxnSpLocks/>
          </p:cNvCxnSpPr>
          <p:nvPr/>
        </p:nvCxnSpPr>
        <p:spPr>
          <a:xfrm>
            <a:off x="5068957" y="4182327"/>
            <a:ext cx="33594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1" name="Rectangle 110">
            <a:extLst>
              <a:ext uri="{FF2B5EF4-FFF2-40B4-BE49-F238E27FC236}">
                <a16:creationId xmlns:a16="http://schemas.microsoft.com/office/drawing/2014/main" id="{525306AC-C443-4EAA-A98A-B08D7FDA55D9}"/>
              </a:ext>
            </a:extLst>
          </p:cNvPr>
          <p:cNvSpPr/>
          <p:nvPr/>
        </p:nvSpPr>
        <p:spPr>
          <a:xfrm>
            <a:off x="8428381" y="4003412"/>
            <a:ext cx="198784" cy="543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13" name="Straight Connector 112">
            <a:extLst>
              <a:ext uri="{FF2B5EF4-FFF2-40B4-BE49-F238E27FC236}">
                <a16:creationId xmlns:a16="http://schemas.microsoft.com/office/drawing/2014/main" id="{114053E5-274B-4724-BDBB-866EA4AEACDC}"/>
              </a:ext>
            </a:extLst>
          </p:cNvPr>
          <p:cNvCxnSpPr>
            <a:cxnSpLocks/>
          </p:cNvCxnSpPr>
          <p:nvPr/>
        </p:nvCxnSpPr>
        <p:spPr>
          <a:xfrm>
            <a:off x="8521147" y="3738369"/>
            <a:ext cx="6626" cy="265043"/>
          </a:xfrm>
          <a:prstGeom prst="line">
            <a:avLst/>
          </a:prstGeom>
        </p:spPr>
        <p:style>
          <a:lnRef idx="1">
            <a:schemeClr val="dk1"/>
          </a:lnRef>
          <a:fillRef idx="0">
            <a:schemeClr val="dk1"/>
          </a:fillRef>
          <a:effectRef idx="0">
            <a:schemeClr val="dk1"/>
          </a:effectRef>
          <a:fontRef idx="minor">
            <a:schemeClr val="tx1"/>
          </a:fontRef>
        </p:style>
      </p:cxnSp>
      <p:cxnSp>
        <p:nvCxnSpPr>
          <p:cNvPr id="115" name="Straight Arrow Connector 114">
            <a:extLst>
              <a:ext uri="{FF2B5EF4-FFF2-40B4-BE49-F238E27FC236}">
                <a16:creationId xmlns:a16="http://schemas.microsoft.com/office/drawing/2014/main" id="{35016869-97DA-4ED6-85AD-A29AFECB75FB}"/>
              </a:ext>
            </a:extLst>
          </p:cNvPr>
          <p:cNvCxnSpPr>
            <a:cxnSpLocks/>
          </p:cNvCxnSpPr>
          <p:nvPr/>
        </p:nvCxnSpPr>
        <p:spPr>
          <a:xfrm flipH="1">
            <a:off x="5068957" y="4407614"/>
            <a:ext cx="33594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a:extLst>
              <a:ext uri="{FF2B5EF4-FFF2-40B4-BE49-F238E27FC236}">
                <a16:creationId xmlns:a16="http://schemas.microsoft.com/office/drawing/2014/main" id="{223DF512-BF1B-43A0-B556-FDBB3DAB2697}"/>
              </a:ext>
            </a:extLst>
          </p:cNvPr>
          <p:cNvCxnSpPr>
            <a:cxnSpLocks/>
          </p:cNvCxnSpPr>
          <p:nvPr/>
        </p:nvCxnSpPr>
        <p:spPr>
          <a:xfrm flipH="1">
            <a:off x="821634" y="4407614"/>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9" name="TextBox 118">
            <a:extLst>
              <a:ext uri="{FF2B5EF4-FFF2-40B4-BE49-F238E27FC236}">
                <a16:creationId xmlns:a16="http://schemas.microsoft.com/office/drawing/2014/main" id="{6C1EC367-376C-4896-81CA-A581E34E23DA}"/>
              </a:ext>
            </a:extLst>
          </p:cNvPr>
          <p:cNvSpPr txBox="1"/>
          <p:nvPr/>
        </p:nvSpPr>
        <p:spPr>
          <a:xfrm>
            <a:off x="1855298" y="3877526"/>
            <a:ext cx="1911653" cy="307777"/>
          </a:xfrm>
          <a:prstGeom prst="rect">
            <a:avLst/>
          </a:prstGeom>
          <a:noFill/>
        </p:spPr>
        <p:txBody>
          <a:bodyPr wrap="square" rtlCol="0">
            <a:spAutoFit/>
          </a:bodyPr>
          <a:lstStyle/>
          <a:p>
            <a:r>
              <a:rPr lang="en-IN" sz="1400" dirty="0"/>
              <a:t>4.0 manage Cart</a:t>
            </a:r>
          </a:p>
        </p:txBody>
      </p:sp>
      <p:sp>
        <p:nvSpPr>
          <p:cNvPr id="121" name="TextBox 120">
            <a:extLst>
              <a:ext uri="{FF2B5EF4-FFF2-40B4-BE49-F238E27FC236}">
                <a16:creationId xmlns:a16="http://schemas.microsoft.com/office/drawing/2014/main" id="{52D68B68-1A8E-4C5B-A837-B5728BDB7C42}"/>
              </a:ext>
            </a:extLst>
          </p:cNvPr>
          <p:cNvSpPr txBox="1"/>
          <p:nvPr/>
        </p:nvSpPr>
        <p:spPr>
          <a:xfrm>
            <a:off x="5512900" y="3909166"/>
            <a:ext cx="2816089" cy="307777"/>
          </a:xfrm>
          <a:prstGeom prst="rect">
            <a:avLst/>
          </a:prstGeom>
          <a:noFill/>
        </p:spPr>
        <p:txBody>
          <a:bodyPr wrap="square" rtlCol="0">
            <a:spAutoFit/>
          </a:bodyPr>
          <a:lstStyle/>
          <a:p>
            <a:r>
              <a:rPr lang="en-IN" sz="1400" dirty="0"/>
              <a:t>4.1 Request For manage Cart</a:t>
            </a:r>
          </a:p>
        </p:txBody>
      </p:sp>
      <p:sp>
        <p:nvSpPr>
          <p:cNvPr id="123" name="TextBox 122">
            <a:extLst>
              <a:ext uri="{FF2B5EF4-FFF2-40B4-BE49-F238E27FC236}">
                <a16:creationId xmlns:a16="http://schemas.microsoft.com/office/drawing/2014/main" id="{1C48F1A6-4A4A-48C1-A16F-A405D54E1A84}"/>
              </a:ext>
            </a:extLst>
          </p:cNvPr>
          <p:cNvSpPr txBox="1"/>
          <p:nvPr/>
        </p:nvSpPr>
        <p:spPr>
          <a:xfrm>
            <a:off x="5512899" y="4354607"/>
            <a:ext cx="2816089" cy="307777"/>
          </a:xfrm>
          <a:prstGeom prst="rect">
            <a:avLst/>
          </a:prstGeom>
          <a:noFill/>
        </p:spPr>
        <p:txBody>
          <a:bodyPr wrap="square" rtlCol="0">
            <a:spAutoFit/>
          </a:bodyPr>
          <a:lstStyle/>
          <a:p>
            <a:r>
              <a:rPr lang="en-IN" sz="1400" dirty="0"/>
              <a:t>4.2 Response For manage Cart</a:t>
            </a:r>
          </a:p>
        </p:txBody>
      </p:sp>
      <p:sp>
        <p:nvSpPr>
          <p:cNvPr id="125" name="TextBox 124">
            <a:extLst>
              <a:ext uri="{FF2B5EF4-FFF2-40B4-BE49-F238E27FC236}">
                <a16:creationId xmlns:a16="http://schemas.microsoft.com/office/drawing/2014/main" id="{08EAE6E6-E0A0-4C4E-A4E6-49964888194D}"/>
              </a:ext>
            </a:extLst>
          </p:cNvPr>
          <p:cNvSpPr txBox="1"/>
          <p:nvPr/>
        </p:nvSpPr>
        <p:spPr>
          <a:xfrm>
            <a:off x="1954691" y="4345625"/>
            <a:ext cx="2816089" cy="307777"/>
          </a:xfrm>
          <a:prstGeom prst="rect">
            <a:avLst/>
          </a:prstGeom>
          <a:noFill/>
        </p:spPr>
        <p:txBody>
          <a:bodyPr wrap="square" rtlCol="0">
            <a:spAutoFit/>
          </a:bodyPr>
          <a:lstStyle/>
          <a:p>
            <a:r>
              <a:rPr lang="en-IN" sz="1400" dirty="0"/>
              <a:t>4.3 Successfully manage Cart</a:t>
            </a:r>
          </a:p>
        </p:txBody>
      </p:sp>
      <p:sp>
        <p:nvSpPr>
          <p:cNvPr id="127" name="Rectangle 126">
            <a:extLst>
              <a:ext uri="{FF2B5EF4-FFF2-40B4-BE49-F238E27FC236}">
                <a16:creationId xmlns:a16="http://schemas.microsoft.com/office/drawing/2014/main" id="{1264801B-C255-492D-AA55-C09276C6F005}"/>
              </a:ext>
            </a:extLst>
          </p:cNvPr>
          <p:cNvSpPr/>
          <p:nvPr/>
        </p:nvSpPr>
        <p:spPr>
          <a:xfrm>
            <a:off x="4870173" y="4826559"/>
            <a:ext cx="198784" cy="543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29" name="Straight Connector 128">
            <a:extLst>
              <a:ext uri="{FF2B5EF4-FFF2-40B4-BE49-F238E27FC236}">
                <a16:creationId xmlns:a16="http://schemas.microsoft.com/office/drawing/2014/main" id="{A3067284-22F7-4232-9364-C0A505FA7D19}"/>
              </a:ext>
            </a:extLst>
          </p:cNvPr>
          <p:cNvCxnSpPr>
            <a:cxnSpLocks/>
          </p:cNvCxnSpPr>
          <p:nvPr/>
        </p:nvCxnSpPr>
        <p:spPr>
          <a:xfrm>
            <a:off x="4962939" y="4561516"/>
            <a:ext cx="6626" cy="265043"/>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Arrow Connector 130">
            <a:extLst>
              <a:ext uri="{FF2B5EF4-FFF2-40B4-BE49-F238E27FC236}">
                <a16:creationId xmlns:a16="http://schemas.microsoft.com/office/drawing/2014/main" id="{6D8926F8-B087-4BBC-9047-E749B85A2DDE}"/>
              </a:ext>
            </a:extLst>
          </p:cNvPr>
          <p:cNvCxnSpPr>
            <a:cxnSpLocks/>
          </p:cNvCxnSpPr>
          <p:nvPr/>
        </p:nvCxnSpPr>
        <p:spPr>
          <a:xfrm>
            <a:off x="821634" y="4998838"/>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3" name="Straight Arrow Connector 132">
            <a:extLst>
              <a:ext uri="{FF2B5EF4-FFF2-40B4-BE49-F238E27FC236}">
                <a16:creationId xmlns:a16="http://schemas.microsoft.com/office/drawing/2014/main" id="{443B685B-E7ED-4D54-9D39-270E5F5B819B}"/>
              </a:ext>
            </a:extLst>
          </p:cNvPr>
          <p:cNvCxnSpPr>
            <a:cxnSpLocks/>
          </p:cNvCxnSpPr>
          <p:nvPr/>
        </p:nvCxnSpPr>
        <p:spPr>
          <a:xfrm>
            <a:off x="5068957" y="4998838"/>
            <a:ext cx="33594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5" name="Rectangle 134">
            <a:extLst>
              <a:ext uri="{FF2B5EF4-FFF2-40B4-BE49-F238E27FC236}">
                <a16:creationId xmlns:a16="http://schemas.microsoft.com/office/drawing/2014/main" id="{084E7EAE-EA17-4FCE-8C5B-32BCCBC7560D}"/>
              </a:ext>
            </a:extLst>
          </p:cNvPr>
          <p:cNvSpPr/>
          <p:nvPr/>
        </p:nvSpPr>
        <p:spPr>
          <a:xfrm>
            <a:off x="8428381" y="4819923"/>
            <a:ext cx="198784" cy="543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37" name="Straight Connector 136">
            <a:extLst>
              <a:ext uri="{FF2B5EF4-FFF2-40B4-BE49-F238E27FC236}">
                <a16:creationId xmlns:a16="http://schemas.microsoft.com/office/drawing/2014/main" id="{82A0E7DB-1837-4FC1-9F1B-3D55DC94F2CF}"/>
              </a:ext>
            </a:extLst>
          </p:cNvPr>
          <p:cNvCxnSpPr>
            <a:cxnSpLocks/>
          </p:cNvCxnSpPr>
          <p:nvPr/>
        </p:nvCxnSpPr>
        <p:spPr>
          <a:xfrm>
            <a:off x="8521147" y="4554880"/>
            <a:ext cx="6626" cy="265043"/>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Arrow Connector 138">
            <a:extLst>
              <a:ext uri="{FF2B5EF4-FFF2-40B4-BE49-F238E27FC236}">
                <a16:creationId xmlns:a16="http://schemas.microsoft.com/office/drawing/2014/main" id="{C54F5A59-B192-4922-A0BD-4F96AEFE1923}"/>
              </a:ext>
            </a:extLst>
          </p:cNvPr>
          <p:cNvCxnSpPr>
            <a:cxnSpLocks/>
          </p:cNvCxnSpPr>
          <p:nvPr/>
        </p:nvCxnSpPr>
        <p:spPr>
          <a:xfrm flipH="1">
            <a:off x="5068957" y="5224125"/>
            <a:ext cx="33594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 name="Straight Arrow Connector 140">
            <a:extLst>
              <a:ext uri="{FF2B5EF4-FFF2-40B4-BE49-F238E27FC236}">
                <a16:creationId xmlns:a16="http://schemas.microsoft.com/office/drawing/2014/main" id="{F7493D3D-08D3-49E0-AEB6-AC03E0685D0C}"/>
              </a:ext>
            </a:extLst>
          </p:cNvPr>
          <p:cNvCxnSpPr>
            <a:cxnSpLocks/>
          </p:cNvCxnSpPr>
          <p:nvPr/>
        </p:nvCxnSpPr>
        <p:spPr>
          <a:xfrm flipH="1">
            <a:off x="821634" y="5224125"/>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3" name="TextBox 142">
            <a:extLst>
              <a:ext uri="{FF2B5EF4-FFF2-40B4-BE49-F238E27FC236}">
                <a16:creationId xmlns:a16="http://schemas.microsoft.com/office/drawing/2014/main" id="{FCCAD27E-9D85-4BFB-A945-0D8EAAF9ECFD}"/>
              </a:ext>
            </a:extLst>
          </p:cNvPr>
          <p:cNvSpPr txBox="1"/>
          <p:nvPr/>
        </p:nvSpPr>
        <p:spPr>
          <a:xfrm>
            <a:off x="2011018" y="4694037"/>
            <a:ext cx="1755933" cy="307777"/>
          </a:xfrm>
          <a:prstGeom prst="rect">
            <a:avLst/>
          </a:prstGeom>
          <a:noFill/>
        </p:spPr>
        <p:txBody>
          <a:bodyPr wrap="square" rtlCol="0">
            <a:spAutoFit/>
          </a:bodyPr>
          <a:lstStyle/>
          <a:p>
            <a:r>
              <a:rPr lang="en-IN" sz="1400" dirty="0"/>
              <a:t>5.0 manage orders</a:t>
            </a:r>
          </a:p>
        </p:txBody>
      </p:sp>
      <p:sp>
        <p:nvSpPr>
          <p:cNvPr id="145" name="TextBox 144">
            <a:extLst>
              <a:ext uri="{FF2B5EF4-FFF2-40B4-BE49-F238E27FC236}">
                <a16:creationId xmlns:a16="http://schemas.microsoft.com/office/drawing/2014/main" id="{FF2A16E8-BECB-45CF-8EBC-588D9DAEA040}"/>
              </a:ext>
            </a:extLst>
          </p:cNvPr>
          <p:cNvSpPr txBox="1"/>
          <p:nvPr/>
        </p:nvSpPr>
        <p:spPr>
          <a:xfrm>
            <a:off x="5512900" y="4725677"/>
            <a:ext cx="2816089" cy="307777"/>
          </a:xfrm>
          <a:prstGeom prst="rect">
            <a:avLst/>
          </a:prstGeom>
          <a:noFill/>
        </p:spPr>
        <p:txBody>
          <a:bodyPr wrap="square" rtlCol="0">
            <a:spAutoFit/>
          </a:bodyPr>
          <a:lstStyle/>
          <a:p>
            <a:r>
              <a:rPr lang="en-IN" sz="1400" dirty="0"/>
              <a:t>5.1 Request For manage orders</a:t>
            </a:r>
          </a:p>
        </p:txBody>
      </p:sp>
      <p:sp>
        <p:nvSpPr>
          <p:cNvPr id="147" name="TextBox 146">
            <a:extLst>
              <a:ext uri="{FF2B5EF4-FFF2-40B4-BE49-F238E27FC236}">
                <a16:creationId xmlns:a16="http://schemas.microsoft.com/office/drawing/2014/main" id="{275529E1-3540-4B22-956F-90454B85C0FF}"/>
              </a:ext>
            </a:extLst>
          </p:cNvPr>
          <p:cNvSpPr txBox="1"/>
          <p:nvPr/>
        </p:nvSpPr>
        <p:spPr>
          <a:xfrm>
            <a:off x="5512899" y="5171118"/>
            <a:ext cx="2816089" cy="307777"/>
          </a:xfrm>
          <a:prstGeom prst="rect">
            <a:avLst/>
          </a:prstGeom>
          <a:noFill/>
        </p:spPr>
        <p:txBody>
          <a:bodyPr wrap="square" rtlCol="0">
            <a:spAutoFit/>
          </a:bodyPr>
          <a:lstStyle/>
          <a:p>
            <a:r>
              <a:rPr lang="en-IN" sz="1400" dirty="0"/>
              <a:t>5.2 Response For manage orders</a:t>
            </a:r>
          </a:p>
        </p:txBody>
      </p:sp>
      <p:sp>
        <p:nvSpPr>
          <p:cNvPr id="149" name="TextBox 148">
            <a:extLst>
              <a:ext uri="{FF2B5EF4-FFF2-40B4-BE49-F238E27FC236}">
                <a16:creationId xmlns:a16="http://schemas.microsoft.com/office/drawing/2014/main" id="{62F4D140-F55D-4AEC-95E0-738F781923F2}"/>
              </a:ext>
            </a:extLst>
          </p:cNvPr>
          <p:cNvSpPr txBox="1"/>
          <p:nvPr/>
        </p:nvSpPr>
        <p:spPr>
          <a:xfrm>
            <a:off x="1954691" y="5162136"/>
            <a:ext cx="2816089" cy="307777"/>
          </a:xfrm>
          <a:prstGeom prst="rect">
            <a:avLst/>
          </a:prstGeom>
          <a:noFill/>
        </p:spPr>
        <p:txBody>
          <a:bodyPr wrap="square" rtlCol="0">
            <a:spAutoFit/>
          </a:bodyPr>
          <a:lstStyle/>
          <a:p>
            <a:r>
              <a:rPr lang="en-IN" sz="1400" dirty="0"/>
              <a:t>5.3 Successfully manage orders</a:t>
            </a:r>
          </a:p>
        </p:txBody>
      </p:sp>
      <p:sp>
        <p:nvSpPr>
          <p:cNvPr id="151" name="Rectangle 150">
            <a:extLst>
              <a:ext uri="{FF2B5EF4-FFF2-40B4-BE49-F238E27FC236}">
                <a16:creationId xmlns:a16="http://schemas.microsoft.com/office/drawing/2014/main" id="{95C6EE0A-457A-42C7-AA4D-AAC535D42C45}"/>
              </a:ext>
            </a:extLst>
          </p:cNvPr>
          <p:cNvSpPr/>
          <p:nvPr/>
        </p:nvSpPr>
        <p:spPr>
          <a:xfrm>
            <a:off x="4870173" y="5625528"/>
            <a:ext cx="198784" cy="543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53" name="Straight Connector 152">
            <a:extLst>
              <a:ext uri="{FF2B5EF4-FFF2-40B4-BE49-F238E27FC236}">
                <a16:creationId xmlns:a16="http://schemas.microsoft.com/office/drawing/2014/main" id="{D91BFB55-8D66-41B0-A242-B158183572D0}"/>
              </a:ext>
            </a:extLst>
          </p:cNvPr>
          <p:cNvCxnSpPr>
            <a:cxnSpLocks/>
          </p:cNvCxnSpPr>
          <p:nvPr/>
        </p:nvCxnSpPr>
        <p:spPr>
          <a:xfrm>
            <a:off x="4962939" y="5360485"/>
            <a:ext cx="6626" cy="265043"/>
          </a:xfrm>
          <a:prstGeom prst="line">
            <a:avLst/>
          </a:prstGeom>
        </p:spPr>
        <p:style>
          <a:lnRef idx="1">
            <a:schemeClr val="dk1"/>
          </a:lnRef>
          <a:fillRef idx="0">
            <a:schemeClr val="dk1"/>
          </a:fillRef>
          <a:effectRef idx="0">
            <a:schemeClr val="dk1"/>
          </a:effectRef>
          <a:fontRef idx="minor">
            <a:schemeClr val="tx1"/>
          </a:fontRef>
        </p:style>
      </p:cxnSp>
      <p:cxnSp>
        <p:nvCxnSpPr>
          <p:cNvPr id="155" name="Straight Arrow Connector 154">
            <a:extLst>
              <a:ext uri="{FF2B5EF4-FFF2-40B4-BE49-F238E27FC236}">
                <a16:creationId xmlns:a16="http://schemas.microsoft.com/office/drawing/2014/main" id="{275B74A9-0432-4156-8ABE-F26C8BBAD543}"/>
              </a:ext>
            </a:extLst>
          </p:cNvPr>
          <p:cNvCxnSpPr>
            <a:cxnSpLocks/>
          </p:cNvCxnSpPr>
          <p:nvPr/>
        </p:nvCxnSpPr>
        <p:spPr>
          <a:xfrm>
            <a:off x="821634" y="5797807"/>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1" name="Straight Connector 160">
            <a:extLst>
              <a:ext uri="{FF2B5EF4-FFF2-40B4-BE49-F238E27FC236}">
                <a16:creationId xmlns:a16="http://schemas.microsoft.com/office/drawing/2014/main" id="{9A01AB90-3F7E-4E97-97E7-6519CACCBF1E}"/>
              </a:ext>
            </a:extLst>
          </p:cNvPr>
          <p:cNvCxnSpPr>
            <a:cxnSpLocks/>
          </p:cNvCxnSpPr>
          <p:nvPr/>
        </p:nvCxnSpPr>
        <p:spPr>
          <a:xfrm flipH="1">
            <a:off x="8521146" y="5353849"/>
            <a:ext cx="1" cy="1105704"/>
          </a:xfrm>
          <a:prstGeom prst="line">
            <a:avLst/>
          </a:prstGeom>
        </p:spPr>
        <p:style>
          <a:lnRef idx="1">
            <a:schemeClr val="dk1"/>
          </a:lnRef>
          <a:fillRef idx="0">
            <a:schemeClr val="dk1"/>
          </a:fillRef>
          <a:effectRef idx="0">
            <a:schemeClr val="dk1"/>
          </a:effectRef>
          <a:fontRef idx="minor">
            <a:schemeClr val="tx1"/>
          </a:fontRef>
        </p:style>
      </p:cxnSp>
      <p:cxnSp>
        <p:nvCxnSpPr>
          <p:cNvPr id="165" name="Straight Arrow Connector 164">
            <a:extLst>
              <a:ext uri="{FF2B5EF4-FFF2-40B4-BE49-F238E27FC236}">
                <a16:creationId xmlns:a16="http://schemas.microsoft.com/office/drawing/2014/main" id="{24F34BFC-63CC-48E3-8CFC-8E39BFAFE594}"/>
              </a:ext>
            </a:extLst>
          </p:cNvPr>
          <p:cNvCxnSpPr>
            <a:cxnSpLocks/>
          </p:cNvCxnSpPr>
          <p:nvPr/>
        </p:nvCxnSpPr>
        <p:spPr>
          <a:xfrm flipH="1">
            <a:off x="821634" y="6023094"/>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7" name="TextBox 166">
            <a:extLst>
              <a:ext uri="{FF2B5EF4-FFF2-40B4-BE49-F238E27FC236}">
                <a16:creationId xmlns:a16="http://schemas.microsoft.com/office/drawing/2014/main" id="{6A7DA3D6-413F-4700-9F2D-0E97B63DAF8F}"/>
              </a:ext>
            </a:extLst>
          </p:cNvPr>
          <p:cNvSpPr txBox="1"/>
          <p:nvPr/>
        </p:nvSpPr>
        <p:spPr>
          <a:xfrm>
            <a:off x="2276103" y="5493006"/>
            <a:ext cx="1490848" cy="307777"/>
          </a:xfrm>
          <a:prstGeom prst="rect">
            <a:avLst/>
          </a:prstGeom>
          <a:noFill/>
        </p:spPr>
        <p:txBody>
          <a:bodyPr wrap="square" rtlCol="0">
            <a:spAutoFit/>
          </a:bodyPr>
          <a:lstStyle/>
          <a:p>
            <a:r>
              <a:rPr lang="en-IN" sz="1400" dirty="0"/>
              <a:t>6.0 Log out</a:t>
            </a:r>
          </a:p>
        </p:txBody>
      </p:sp>
      <p:sp>
        <p:nvSpPr>
          <p:cNvPr id="173" name="TextBox 172">
            <a:extLst>
              <a:ext uri="{FF2B5EF4-FFF2-40B4-BE49-F238E27FC236}">
                <a16:creationId xmlns:a16="http://schemas.microsoft.com/office/drawing/2014/main" id="{A09AF382-F564-4D73-A932-0E9D70A7B31F}"/>
              </a:ext>
            </a:extLst>
          </p:cNvPr>
          <p:cNvSpPr txBox="1"/>
          <p:nvPr/>
        </p:nvSpPr>
        <p:spPr>
          <a:xfrm>
            <a:off x="1954691" y="5961105"/>
            <a:ext cx="2816089" cy="307777"/>
          </a:xfrm>
          <a:prstGeom prst="rect">
            <a:avLst/>
          </a:prstGeom>
          <a:noFill/>
        </p:spPr>
        <p:txBody>
          <a:bodyPr wrap="square" rtlCol="0">
            <a:spAutoFit/>
          </a:bodyPr>
          <a:lstStyle/>
          <a:p>
            <a:r>
              <a:rPr lang="en-IN" sz="1400" dirty="0"/>
              <a:t>6.3 Successfully Log out</a:t>
            </a:r>
          </a:p>
        </p:txBody>
      </p:sp>
      <p:cxnSp>
        <p:nvCxnSpPr>
          <p:cNvPr id="175" name="Straight Connector 174">
            <a:extLst>
              <a:ext uri="{FF2B5EF4-FFF2-40B4-BE49-F238E27FC236}">
                <a16:creationId xmlns:a16="http://schemas.microsoft.com/office/drawing/2014/main" id="{A7020F61-0002-4F6C-9EDD-0C38DFF4C7DD}"/>
              </a:ext>
            </a:extLst>
          </p:cNvPr>
          <p:cNvCxnSpPr>
            <a:cxnSpLocks/>
          </p:cNvCxnSpPr>
          <p:nvPr/>
        </p:nvCxnSpPr>
        <p:spPr>
          <a:xfrm flipH="1">
            <a:off x="4956310" y="6161380"/>
            <a:ext cx="9938" cy="298173"/>
          </a:xfrm>
          <a:prstGeom prst="line">
            <a:avLst/>
          </a:prstGeom>
        </p:spPr>
        <p:style>
          <a:lnRef idx="1">
            <a:schemeClr val="dk1"/>
          </a:lnRef>
          <a:fillRef idx="0">
            <a:schemeClr val="dk1"/>
          </a:fillRef>
          <a:effectRef idx="0">
            <a:schemeClr val="dk1"/>
          </a:effectRef>
          <a:fontRef idx="minor">
            <a:schemeClr val="tx1"/>
          </a:fontRef>
        </p:style>
      </p:cxnSp>
      <p:cxnSp>
        <p:nvCxnSpPr>
          <p:cNvPr id="177" name="Straight Connector 176">
            <a:extLst>
              <a:ext uri="{FF2B5EF4-FFF2-40B4-BE49-F238E27FC236}">
                <a16:creationId xmlns:a16="http://schemas.microsoft.com/office/drawing/2014/main" id="{E97985E7-054E-48C8-BC35-B52C01C6C562}"/>
              </a:ext>
            </a:extLst>
          </p:cNvPr>
          <p:cNvCxnSpPr>
            <a:cxnSpLocks/>
          </p:cNvCxnSpPr>
          <p:nvPr/>
        </p:nvCxnSpPr>
        <p:spPr>
          <a:xfrm>
            <a:off x="4770779" y="6459553"/>
            <a:ext cx="371060" cy="238539"/>
          </a:xfrm>
          <a:prstGeom prst="line">
            <a:avLst/>
          </a:prstGeom>
        </p:spPr>
        <p:style>
          <a:lnRef idx="1">
            <a:schemeClr val="dk1"/>
          </a:lnRef>
          <a:fillRef idx="0">
            <a:schemeClr val="dk1"/>
          </a:fillRef>
          <a:effectRef idx="0">
            <a:schemeClr val="dk1"/>
          </a:effectRef>
          <a:fontRef idx="minor">
            <a:schemeClr val="tx1"/>
          </a:fontRef>
        </p:style>
      </p:cxnSp>
      <p:cxnSp>
        <p:nvCxnSpPr>
          <p:cNvPr id="179" name="Straight Connector 178">
            <a:extLst>
              <a:ext uri="{FF2B5EF4-FFF2-40B4-BE49-F238E27FC236}">
                <a16:creationId xmlns:a16="http://schemas.microsoft.com/office/drawing/2014/main" id="{81015CE2-1C24-454F-B289-B9071837750C}"/>
              </a:ext>
            </a:extLst>
          </p:cNvPr>
          <p:cNvCxnSpPr>
            <a:cxnSpLocks/>
          </p:cNvCxnSpPr>
          <p:nvPr/>
        </p:nvCxnSpPr>
        <p:spPr>
          <a:xfrm flipH="1">
            <a:off x="4770779" y="6459553"/>
            <a:ext cx="371060" cy="238539"/>
          </a:xfrm>
          <a:prstGeom prst="line">
            <a:avLst/>
          </a:prstGeom>
        </p:spPr>
        <p:style>
          <a:lnRef idx="1">
            <a:schemeClr val="dk1"/>
          </a:lnRef>
          <a:fillRef idx="0">
            <a:schemeClr val="dk1"/>
          </a:fillRef>
          <a:effectRef idx="0">
            <a:schemeClr val="dk1"/>
          </a:effectRef>
          <a:fontRef idx="minor">
            <a:schemeClr val="tx1"/>
          </a:fontRef>
        </p:style>
      </p:cxnSp>
      <p:cxnSp>
        <p:nvCxnSpPr>
          <p:cNvPr id="183" name="Straight Connector 182">
            <a:extLst>
              <a:ext uri="{FF2B5EF4-FFF2-40B4-BE49-F238E27FC236}">
                <a16:creationId xmlns:a16="http://schemas.microsoft.com/office/drawing/2014/main" id="{2E2D7C74-4089-45AE-937D-3CF439EF5B42}"/>
              </a:ext>
            </a:extLst>
          </p:cNvPr>
          <p:cNvCxnSpPr>
            <a:cxnSpLocks/>
          </p:cNvCxnSpPr>
          <p:nvPr/>
        </p:nvCxnSpPr>
        <p:spPr>
          <a:xfrm>
            <a:off x="8315734" y="6447803"/>
            <a:ext cx="371060" cy="238539"/>
          </a:xfrm>
          <a:prstGeom prst="line">
            <a:avLst/>
          </a:prstGeom>
        </p:spPr>
        <p:style>
          <a:lnRef idx="1">
            <a:schemeClr val="dk1"/>
          </a:lnRef>
          <a:fillRef idx="0">
            <a:schemeClr val="dk1"/>
          </a:fillRef>
          <a:effectRef idx="0">
            <a:schemeClr val="dk1"/>
          </a:effectRef>
          <a:fontRef idx="minor">
            <a:schemeClr val="tx1"/>
          </a:fontRef>
        </p:style>
      </p:cxnSp>
      <p:cxnSp>
        <p:nvCxnSpPr>
          <p:cNvPr id="185" name="Straight Connector 184">
            <a:extLst>
              <a:ext uri="{FF2B5EF4-FFF2-40B4-BE49-F238E27FC236}">
                <a16:creationId xmlns:a16="http://schemas.microsoft.com/office/drawing/2014/main" id="{110D7AB8-569D-4EC0-8A36-4DB295C4C985}"/>
              </a:ext>
            </a:extLst>
          </p:cNvPr>
          <p:cNvCxnSpPr>
            <a:cxnSpLocks/>
          </p:cNvCxnSpPr>
          <p:nvPr/>
        </p:nvCxnSpPr>
        <p:spPr>
          <a:xfrm flipH="1">
            <a:off x="8315734" y="6447803"/>
            <a:ext cx="371060" cy="23853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82661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7CB52-FE7B-4C36-908A-1631B8AF262D}"/>
              </a:ext>
            </a:extLst>
          </p:cNvPr>
          <p:cNvSpPr>
            <a:spLocks noGrp="1"/>
          </p:cNvSpPr>
          <p:nvPr>
            <p:ph type="title"/>
          </p:nvPr>
        </p:nvSpPr>
        <p:spPr>
          <a:xfrm>
            <a:off x="1422940" y="0"/>
            <a:ext cx="6647633" cy="684318"/>
          </a:xfrm>
        </p:spPr>
        <p:txBody>
          <a:bodyPr>
            <a:normAutofit fontScale="90000"/>
          </a:bodyPr>
          <a:lstStyle/>
          <a:p>
            <a:r>
              <a:rPr lang="en-IN" dirty="0"/>
              <a:t>SEQUENCE DIAGRAM :- USER</a:t>
            </a:r>
          </a:p>
        </p:txBody>
      </p:sp>
      <p:sp>
        <p:nvSpPr>
          <p:cNvPr id="3" name="Rectangle 2">
            <a:extLst>
              <a:ext uri="{FF2B5EF4-FFF2-40B4-BE49-F238E27FC236}">
                <a16:creationId xmlns:a16="http://schemas.microsoft.com/office/drawing/2014/main" id="{7204F617-62AA-4DC3-86AC-ED87ED106016}"/>
              </a:ext>
            </a:extLst>
          </p:cNvPr>
          <p:cNvSpPr/>
          <p:nvPr/>
        </p:nvSpPr>
        <p:spPr>
          <a:xfrm>
            <a:off x="314740" y="781608"/>
            <a:ext cx="1696278" cy="543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a:t>
            </a:r>
          </a:p>
        </p:txBody>
      </p:sp>
      <p:sp>
        <p:nvSpPr>
          <p:cNvPr id="5" name="Rectangle 4">
            <a:extLst>
              <a:ext uri="{FF2B5EF4-FFF2-40B4-BE49-F238E27FC236}">
                <a16:creationId xmlns:a16="http://schemas.microsoft.com/office/drawing/2014/main" id="{1902D987-8C99-46A0-AD91-8AA0DEA4D526}"/>
              </a:ext>
            </a:extLst>
          </p:cNvPr>
          <p:cNvSpPr/>
          <p:nvPr/>
        </p:nvSpPr>
        <p:spPr>
          <a:xfrm>
            <a:off x="4114800" y="781877"/>
            <a:ext cx="1696278" cy="543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SYSTEM</a:t>
            </a:r>
          </a:p>
        </p:txBody>
      </p:sp>
      <p:sp>
        <p:nvSpPr>
          <p:cNvPr id="7" name="Rectangle 6">
            <a:extLst>
              <a:ext uri="{FF2B5EF4-FFF2-40B4-BE49-F238E27FC236}">
                <a16:creationId xmlns:a16="http://schemas.microsoft.com/office/drawing/2014/main" id="{45A4F542-8C65-44CB-A993-9AC838E0FEED}"/>
              </a:ext>
            </a:extLst>
          </p:cNvPr>
          <p:cNvSpPr/>
          <p:nvPr/>
        </p:nvSpPr>
        <p:spPr>
          <a:xfrm>
            <a:off x="7580242" y="781608"/>
            <a:ext cx="1696278" cy="543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a:t>
            </a:r>
          </a:p>
        </p:txBody>
      </p:sp>
      <p:cxnSp>
        <p:nvCxnSpPr>
          <p:cNvPr id="9" name="Straight Connector 8">
            <a:extLst>
              <a:ext uri="{FF2B5EF4-FFF2-40B4-BE49-F238E27FC236}">
                <a16:creationId xmlns:a16="http://schemas.microsoft.com/office/drawing/2014/main" id="{1736660E-5615-4709-84E3-A065B6761C95}"/>
              </a:ext>
            </a:extLst>
          </p:cNvPr>
          <p:cNvCxnSpPr>
            <a:cxnSpLocks/>
          </p:cNvCxnSpPr>
          <p:nvPr/>
        </p:nvCxnSpPr>
        <p:spPr>
          <a:xfrm>
            <a:off x="755373" y="1325217"/>
            <a:ext cx="0" cy="265044"/>
          </a:xfrm>
          <a:prstGeom prst="line">
            <a:avLst/>
          </a:prstGeom>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642C67CB-F00A-4AB7-BBFE-9CD1056736BD}"/>
              </a:ext>
            </a:extLst>
          </p:cNvPr>
          <p:cNvSpPr/>
          <p:nvPr/>
        </p:nvSpPr>
        <p:spPr>
          <a:xfrm>
            <a:off x="708989" y="1590260"/>
            <a:ext cx="112645" cy="4485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7D9D6BC4-C26C-4BBA-9E28-3ABDC32D15CA}"/>
              </a:ext>
            </a:extLst>
          </p:cNvPr>
          <p:cNvCxnSpPr>
            <a:stCxn id="10" idx="2"/>
          </p:cNvCxnSpPr>
          <p:nvPr/>
        </p:nvCxnSpPr>
        <p:spPr>
          <a:xfrm flipH="1">
            <a:off x="755374" y="6076123"/>
            <a:ext cx="9938" cy="298173"/>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14EC6E20-78B7-4677-A7D2-DDEB0AC45067}"/>
              </a:ext>
            </a:extLst>
          </p:cNvPr>
          <p:cNvCxnSpPr>
            <a:cxnSpLocks/>
          </p:cNvCxnSpPr>
          <p:nvPr/>
        </p:nvCxnSpPr>
        <p:spPr>
          <a:xfrm>
            <a:off x="569843" y="6374296"/>
            <a:ext cx="371060" cy="238539"/>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DFC695BC-717C-4960-9BDF-78552B3093DD}"/>
              </a:ext>
            </a:extLst>
          </p:cNvPr>
          <p:cNvCxnSpPr>
            <a:cxnSpLocks/>
          </p:cNvCxnSpPr>
          <p:nvPr/>
        </p:nvCxnSpPr>
        <p:spPr>
          <a:xfrm flipH="1">
            <a:off x="569843" y="6374296"/>
            <a:ext cx="371060" cy="238539"/>
          </a:xfrm>
          <a:prstGeom prst="line">
            <a:avLst/>
          </a:prstGeom>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47A27224-2E11-4CB2-8C6A-1C23550C1D4B}"/>
              </a:ext>
            </a:extLst>
          </p:cNvPr>
          <p:cNvSpPr/>
          <p:nvPr/>
        </p:nvSpPr>
        <p:spPr>
          <a:xfrm>
            <a:off x="4870173" y="1590260"/>
            <a:ext cx="198784" cy="543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8" name="Straight Connector 27">
            <a:extLst>
              <a:ext uri="{FF2B5EF4-FFF2-40B4-BE49-F238E27FC236}">
                <a16:creationId xmlns:a16="http://schemas.microsoft.com/office/drawing/2014/main" id="{57065E37-915F-4D3D-B2E8-5B9595E4EED1}"/>
              </a:ext>
            </a:extLst>
          </p:cNvPr>
          <p:cNvCxnSpPr>
            <a:stCxn id="5" idx="2"/>
          </p:cNvCxnSpPr>
          <p:nvPr/>
        </p:nvCxnSpPr>
        <p:spPr>
          <a:xfrm>
            <a:off x="4962939" y="1325217"/>
            <a:ext cx="6626" cy="265043"/>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0E5387D-C475-4564-9E3E-D3EFD5B114EF}"/>
              </a:ext>
            </a:extLst>
          </p:cNvPr>
          <p:cNvCxnSpPr/>
          <p:nvPr/>
        </p:nvCxnSpPr>
        <p:spPr>
          <a:xfrm>
            <a:off x="821634" y="1762539"/>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9C6E0699-90EE-4AA4-B071-A87D5F868B45}"/>
              </a:ext>
            </a:extLst>
          </p:cNvPr>
          <p:cNvCxnSpPr>
            <a:cxnSpLocks/>
          </p:cNvCxnSpPr>
          <p:nvPr/>
        </p:nvCxnSpPr>
        <p:spPr>
          <a:xfrm>
            <a:off x="5068957" y="1762539"/>
            <a:ext cx="33594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B57FEEEA-A092-4C82-B7CB-8773762BBE16}"/>
              </a:ext>
            </a:extLst>
          </p:cNvPr>
          <p:cNvSpPr/>
          <p:nvPr/>
        </p:nvSpPr>
        <p:spPr>
          <a:xfrm>
            <a:off x="8428381" y="1583624"/>
            <a:ext cx="198784" cy="543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41" name="Straight Connector 40">
            <a:extLst>
              <a:ext uri="{FF2B5EF4-FFF2-40B4-BE49-F238E27FC236}">
                <a16:creationId xmlns:a16="http://schemas.microsoft.com/office/drawing/2014/main" id="{A6953642-EB7A-4C63-8739-FE4FBB650964}"/>
              </a:ext>
            </a:extLst>
          </p:cNvPr>
          <p:cNvCxnSpPr>
            <a:cxnSpLocks/>
          </p:cNvCxnSpPr>
          <p:nvPr/>
        </p:nvCxnSpPr>
        <p:spPr>
          <a:xfrm>
            <a:off x="8521147" y="1318581"/>
            <a:ext cx="6626" cy="26504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60D0E73E-60D9-49BB-9506-992E101836BE}"/>
              </a:ext>
            </a:extLst>
          </p:cNvPr>
          <p:cNvCxnSpPr/>
          <p:nvPr/>
        </p:nvCxnSpPr>
        <p:spPr>
          <a:xfrm flipH="1">
            <a:off x="5068957" y="1987826"/>
            <a:ext cx="33594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DCAC52D3-8A21-4644-A1C9-D5B1B6D19E04}"/>
              </a:ext>
            </a:extLst>
          </p:cNvPr>
          <p:cNvCxnSpPr/>
          <p:nvPr/>
        </p:nvCxnSpPr>
        <p:spPr>
          <a:xfrm flipH="1">
            <a:off x="821634" y="1987826"/>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3FB46E64-6482-4FE6-B908-EF4250BA23FC}"/>
              </a:ext>
            </a:extLst>
          </p:cNvPr>
          <p:cNvSpPr txBox="1"/>
          <p:nvPr/>
        </p:nvSpPr>
        <p:spPr>
          <a:xfrm>
            <a:off x="2276102" y="1457738"/>
            <a:ext cx="1904955" cy="307777"/>
          </a:xfrm>
          <a:prstGeom prst="rect">
            <a:avLst/>
          </a:prstGeom>
          <a:noFill/>
        </p:spPr>
        <p:txBody>
          <a:bodyPr wrap="square" rtlCol="0">
            <a:spAutoFit/>
          </a:bodyPr>
          <a:lstStyle/>
          <a:p>
            <a:r>
              <a:rPr lang="en-IN" sz="1400" dirty="0"/>
              <a:t>1.0 sign up or Log In</a:t>
            </a:r>
          </a:p>
        </p:txBody>
      </p:sp>
      <p:sp>
        <p:nvSpPr>
          <p:cNvPr id="49" name="TextBox 48">
            <a:extLst>
              <a:ext uri="{FF2B5EF4-FFF2-40B4-BE49-F238E27FC236}">
                <a16:creationId xmlns:a16="http://schemas.microsoft.com/office/drawing/2014/main" id="{CCA2F60E-A69B-4A5A-90CE-BAE842AAD772}"/>
              </a:ext>
            </a:extLst>
          </p:cNvPr>
          <p:cNvSpPr txBox="1"/>
          <p:nvPr/>
        </p:nvSpPr>
        <p:spPr>
          <a:xfrm>
            <a:off x="5512900" y="1489378"/>
            <a:ext cx="2816089" cy="307777"/>
          </a:xfrm>
          <a:prstGeom prst="rect">
            <a:avLst/>
          </a:prstGeom>
          <a:noFill/>
        </p:spPr>
        <p:txBody>
          <a:bodyPr wrap="square" rtlCol="0">
            <a:spAutoFit/>
          </a:bodyPr>
          <a:lstStyle/>
          <a:p>
            <a:r>
              <a:rPr lang="en-IN" sz="1400" dirty="0"/>
              <a:t>1.1 Request For sign up or Log In</a:t>
            </a:r>
          </a:p>
        </p:txBody>
      </p:sp>
      <p:sp>
        <p:nvSpPr>
          <p:cNvPr id="51" name="TextBox 50">
            <a:extLst>
              <a:ext uri="{FF2B5EF4-FFF2-40B4-BE49-F238E27FC236}">
                <a16:creationId xmlns:a16="http://schemas.microsoft.com/office/drawing/2014/main" id="{3AC65320-6FCC-4001-BAD6-23C8D05473BD}"/>
              </a:ext>
            </a:extLst>
          </p:cNvPr>
          <p:cNvSpPr txBox="1"/>
          <p:nvPr/>
        </p:nvSpPr>
        <p:spPr>
          <a:xfrm>
            <a:off x="5340619" y="1934819"/>
            <a:ext cx="2988369" cy="307777"/>
          </a:xfrm>
          <a:prstGeom prst="rect">
            <a:avLst/>
          </a:prstGeom>
          <a:noFill/>
        </p:spPr>
        <p:txBody>
          <a:bodyPr wrap="square" rtlCol="0">
            <a:spAutoFit/>
          </a:bodyPr>
          <a:lstStyle/>
          <a:p>
            <a:r>
              <a:rPr lang="en-IN" sz="1400" dirty="0"/>
              <a:t>1.2 Response For sign up or Log In</a:t>
            </a:r>
          </a:p>
        </p:txBody>
      </p:sp>
      <p:sp>
        <p:nvSpPr>
          <p:cNvPr id="53" name="TextBox 52">
            <a:extLst>
              <a:ext uri="{FF2B5EF4-FFF2-40B4-BE49-F238E27FC236}">
                <a16:creationId xmlns:a16="http://schemas.microsoft.com/office/drawing/2014/main" id="{52A87C11-2528-4580-9A38-879F5B116A21}"/>
              </a:ext>
            </a:extLst>
          </p:cNvPr>
          <p:cNvSpPr txBox="1"/>
          <p:nvPr/>
        </p:nvSpPr>
        <p:spPr>
          <a:xfrm>
            <a:off x="1954691" y="1925837"/>
            <a:ext cx="2816089" cy="307777"/>
          </a:xfrm>
          <a:prstGeom prst="rect">
            <a:avLst/>
          </a:prstGeom>
          <a:noFill/>
        </p:spPr>
        <p:txBody>
          <a:bodyPr wrap="square" rtlCol="0">
            <a:spAutoFit/>
          </a:bodyPr>
          <a:lstStyle/>
          <a:p>
            <a:r>
              <a:rPr lang="en-IN" sz="1400" dirty="0"/>
              <a:t>1.3 Successfully sign up or Log In</a:t>
            </a:r>
          </a:p>
        </p:txBody>
      </p:sp>
      <p:sp>
        <p:nvSpPr>
          <p:cNvPr id="55" name="Rectangle 54">
            <a:extLst>
              <a:ext uri="{FF2B5EF4-FFF2-40B4-BE49-F238E27FC236}">
                <a16:creationId xmlns:a16="http://schemas.microsoft.com/office/drawing/2014/main" id="{0A66C4FA-2931-4D3E-A3CE-8D44244CB922}"/>
              </a:ext>
            </a:extLst>
          </p:cNvPr>
          <p:cNvSpPr/>
          <p:nvPr/>
        </p:nvSpPr>
        <p:spPr>
          <a:xfrm>
            <a:off x="4870173" y="2385910"/>
            <a:ext cx="198784" cy="543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57" name="Straight Connector 56">
            <a:extLst>
              <a:ext uri="{FF2B5EF4-FFF2-40B4-BE49-F238E27FC236}">
                <a16:creationId xmlns:a16="http://schemas.microsoft.com/office/drawing/2014/main" id="{FC2A55A2-A3B9-4E50-9D56-ABE44262EF24}"/>
              </a:ext>
            </a:extLst>
          </p:cNvPr>
          <p:cNvCxnSpPr>
            <a:cxnSpLocks/>
          </p:cNvCxnSpPr>
          <p:nvPr/>
        </p:nvCxnSpPr>
        <p:spPr>
          <a:xfrm>
            <a:off x="4962939" y="2120867"/>
            <a:ext cx="6626" cy="265043"/>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29F4C3E7-31B5-4AA2-854A-4A10F2483EC5}"/>
              </a:ext>
            </a:extLst>
          </p:cNvPr>
          <p:cNvCxnSpPr>
            <a:cxnSpLocks/>
          </p:cNvCxnSpPr>
          <p:nvPr/>
        </p:nvCxnSpPr>
        <p:spPr>
          <a:xfrm>
            <a:off x="821634" y="2558189"/>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9407FC71-DAE9-49ED-84D2-57C8CB409B98}"/>
              </a:ext>
            </a:extLst>
          </p:cNvPr>
          <p:cNvCxnSpPr>
            <a:cxnSpLocks/>
          </p:cNvCxnSpPr>
          <p:nvPr/>
        </p:nvCxnSpPr>
        <p:spPr>
          <a:xfrm>
            <a:off x="5068957" y="2558189"/>
            <a:ext cx="33594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id="{FA4212C3-E3F8-4CE1-9CE3-282E9DBE2483}"/>
              </a:ext>
            </a:extLst>
          </p:cNvPr>
          <p:cNvSpPr/>
          <p:nvPr/>
        </p:nvSpPr>
        <p:spPr>
          <a:xfrm>
            <a:off x="8428381" y="2379274"/>
            <a:ext cx="198784" cy="543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65" name="Straight Connector 64">
            <a:extLst>
              <a:ext uri="{FF2B5EF4-FFF2-40B4-BE49-F238E27FC236}">
                <a16:creationId xmlns:a16="http://schemas.microsoft.com/office/drawing/2014/main" id="{1A13BF6A-9105-4BE2-A560-908F726705AB}"/>
              </a:ext>
            </a:extLst>
          </p:cNvPr>
          <p:cNvCxnSpPr>
            <a:cxnSpLocks/>
          </p:cNvCxnSpPr>
          <p:nvPr/>
        </p:nvCxnSpPr>
        <p:spPr>
          <a:xfrm>
            <a:off x="8521147" y="2114231"/>
            <a:ext cx="6626" cy="265043"/>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B2DC1986-F1C9-4A5D-B613-E9E5165D155C}"/>
              </a:ext>
            </a:extLst>
          </p:cNvPr>
          <p:cNvCxnSpPr>
            <a:cxnSpLocks/>
          </p:cNvCxnSpPr>
          <p:nvPr/>
        </p:nvCxnSpPr>
        <p:spPr>
          <a:xfrm flipH="1">
            <a:off x="5068957" y="2783476"/>
            <a:ext cx="33594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239F6FC5-EBA2-4544-9CF1-489034254EFE}"/>
              </a:ext>
            </a:extLst>
          </p:cNvPr>
          <p:cNvCxnSpPr>
            <a:cxnSpLocks/>
          </p:cNvCxnSpPr>
          <p:nvPr/>
        </p:nvCxnSpPr>
        <p:spPr>
          <a:xfrm flipH="1">
            <a:off x="821634" y="2783476"/>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TextBox 70">
            <a:extLst>
              <a:ext uri="{FF2B5EF4-FFF2-40B4-BE49-F238E27FC236}">
                <a16:creationId xmlns:a16="http://schemas.microsoft.com/office/drawing/2014/main" id="{BE852DC1-D14C-4C62-9A53-60C0BCBF0052}"/>
              </a:ext>
            </a:extLst>
          </p:cNvPr>
          <p:cNvSpPr txBox="1"/>
          <p:nvPr/>
        </p:nvSpPr>
        <p:spPr>
          <a:xfrm>
            <a:off x="1422940" y="2292628"/>
            <a:ext cx="2758118" cy="307777"/>
          </a:xfrm>
          <a:prstGeom prst="rect">
            <a:avLst/>
          </a:prstGeom>
          <a:noFill/>
        </p:spPr>
        <p:txBody>
          <a:bodyPr wrap="square" rtlCol="0">
            <a:spAutoFit/>
          </a:bodyPr>
          <a:lstStyle/>
          <a:p>
            <a:r>
              <a:rPr lang="en-IN" sz="1400" dirty="0"/>
              <a:t>2.0 View &amp; search  products</a:t>
            </a:r>
          </a:p>
        </p:txBody>
      </p:sp>
      <p:sp>
        <p:nvSpPr>
          <p:cNvPr id="73" name="TextBox 72">
            <a:extLst>
              <a:ext uri="{FF2B5EF4-FFF2-40B4-BE49-F238E27FC236}">
                <a16:creationId xmlns:a16="http://schemas.microsoft.com/office/drawing/2014/main" id="{06C3C870-6315-43EE-AB81-527E89BE235E}"/>
              </a:ext>
            </a:extLst>
          </p:cNvPr>
          <p:cNvSpPr txBox="1"/>
          <p:nvPr/>
        </p:nvSpPr>
        <p:spPr>
          <a:xfrm>
            <a:off x="5102094" y="2286041"/>
            <a:ext cx="3525071" cy="307777"/>
          </a:xfrm>
          <a:prstGeom prst="rect">
            <a:avLst/>
          </a:prstGeom>
          <a:noFill/>
        </p:spPr>
        <p:txBody>
          <a:bodyPr wrap="square" rtlCol="0">
            <a:spAutoFit/>
          </a:bodyPr>
          <a:lstStyle/>
          <a:p>
            <a:r>
              <a:rPr lang="en-IN" sz="1400" dirty="0"/>
              <a:t>2.1 Request For View &amp; search  products</a:t>
            </a:r>
          </a:p>
        </p:txBody>
      </p:sp>
      <p:sp>
        <p:nvSpPr>
          <p:cNvPr id="75" name="TextBox 74">
            <a:extLst>
              <a:ext uri="{FF2B5EF4-FFF2-40B4-BE49-F238E27FC236}">
                <a16:creationId xmlns:a16="http://schemas.microsoft.com/office/drawing/2014/main" id="{41672C9C-392E-46F5-9A81-696AE269E161}"/>
              </a:ext>
            </a:extLst>
          </p:cNvPr>
          <p:cNvSpPr txBox="1"/>
          <p:nvPr/>
        </p:nvSpPr>
        <p:spPr>
          <a:xfrm>
            <a:off x="5035830" y="2731508"/>
            <a:ext cx="3518445" cy="307777"/>
          </a:xfrm>
          <a:prstGeom prst="rect">
            <a:avLst/>
          </a:prstGeom>
          <a:noFill/>
        </p:spPr>
        <p:txBody>
          <a:bodyPr wrap="square" rtlCol="0">
            <a:spAutoFit/>
          </a:bodyPr>
          <a:lstStyle/>
          <a:p>
            <a:r>
              <a:rPr lang="en-IN" sz="1400" dirty="0"/>
              <a:t>2.2 Response For View &amp; search  products</a:t>
            </a:r>
          </a:p>
        </p:txBody>
      </p:sp>
      <p:sp>
        <p:nvSpPr>
          <p:cNvPr id="77" name="TextBox 76">
            <a:extLst>
              <a:ext uri="{FF2B5EF4-FFF2-40B4-BE49-F238E27FC236}">
                <a16:creationId xmlns:a16="http://schemas.microsoft.com/office/drawing/2014/main" id="{0EB7CDC1-DA90-4697-8023-327C1D88C368}"/>
              </a:ext>
            </a:extLst>
          </p:cNvPr>
          <p:cNvSpPr txBox="1"/>
          <p:nvPr/>
        </p:nvSpPr>
        <p:spPr>
          <a:xfrm>
            <a:off x="1179447" y="2721487"/>
            <a:ext cx="3591333" cy="307777"/>
          </a:xfrm>
          <a:prstGeom prst="rect">
            <a:avLst/>
          </a:prstGeom>
          <a:noFill/>
        </p:spPr>
        <p:txBody>
          <a:bodyPr wrap="square" rtlCol="0">
            <a:spAutoFit/>
          </a:bodyPr>
          <a:lstStyle/>
          <a:p>
            <a:r>
              <a:rPr lang="en-IN" sz="1400" dirty="0"/>
              <a:t>2.3 Successfully View &amp; search  products</a:t>
            </a:r>
          </a:p>
        </p:txBody>
      </p:sp>
      <p:sp>
        <p:nvSpPr>
          <p:cNvPr id="79" name="Rectangle 78">
            <a:extLst>
              <a:ext uri="{FF2B5EF4-FFF2-40B4-BE49-F238E27FC236}">
                <a16:creationId xmlns:a16="http://schemas.microsoft.com/office/drawing/2014/main" id="{9735DD8A-A1CA-4559-8208-876DD6E363EC}"/>
              </a:ext>
            </a:extLst>
          </p:cNvPr>
          <p:cNvSpPr/>
          <p:nvPr/>
        </p:nvSpPr>
        <p:spPr>
          <a:xfrm>
            <a:off x="4870173" y="3206750"/>
            <a:ext cx="198784" cy="543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81" name="Straight Connector 80">
            <a:extLst>
              <a:ext uri="{FF2B5EF4-FFF2-40B4-BE49-F238E27FC236}">
                <a16:creationId xmlns:a16="http://schemas.microsoft.com/office/drawing/2014/main" id="{C3E6C4E4-C60B-4B9F-9A40-3DDE799663A7}"/>
              </a:ext>
            </a:extLst>
          </p:cNvPr>
          <p:cNvCxnSpPr>
            <a:cxnSpLocks/>
          </p:cNvCxnSpPr>
          <p:nvPr/>
        </p:nvCxnSpPr>
        <p:spPr>
          <a:xfrm>
            <a:off x="4962939" y="2941707"/>
            <a:ext cx="6626" cy="265043"/>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2281906D-D58B-4D75-8C4A-AC404A668B7A}"/>
              </a:ext>
            </a:extLst>
          </p:cNvPr>
          <p:cNvCxnSpPr>
            <a:cxnSpLocks/>
          </p:cNvCxnSpPr>
          <p:nvPr/>
        </p:nvCxnSpPr>
        <p:spPr>
          <a:xfrm>
            <a:off x="821634" y="3379029"/>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F385F1CB-25DE-48D7-B902-6F46075A891D}"/>
              </a:ext>
            </a:extLst>
          </p:cNvPr>
          <p:cNvCxnSpPr>
            <a:cxnSpLocks/>
          </p:cNvCxnSpPr>
          <p:nvPr/>
        </p:nvCxnSpPr>
        <p:spPr>
          <a:xfrm>
            <a:off x="5068957" y="3379029"/>
            <a:ext cx="33594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7" name="Rectangle 86">
            <a:extLst>
              <a:ext uri="{FF2B5EF4-FFF2-40B4-BE49-F238E27FC236}">
                <a16:creationId xmlns:a16="http://schemas.microsoft.com/office/drawing/2014/main" id="{451FFC95-DB37-4FBD-88FE-AF00A6A64ABD}"/>
              </a:ext>
            </a:extLst>
          </p:cNvPr>
          <p:cNvSpPr/>
          <p:nvPr/>
        </p:nvSpPr>
        <p:spPr>
          <a:xfrm>
            <a:off x="8428381" y="3200114"/>
            <a:ext cx="198784" cy="543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89" name="Straight Connector 88">
            <a:extLst>
              <a:ext uri="{FF2B5EF4-FFF2-40B4-BE49-F238E27FC236}">
                <a16:creationId xmlns:a16="http://schemas.microsoft.com/office/drawing/2014/main" id="{C70F1AAD-32E6-4E2C-952D-75E885381E6F}"/>
              </a:ext>
            </a:extLst>
          </p:cNvPr>
          <p:cNvCxnSpPr>
            <a:cxnSpLocks/>
          </p:cNvCxnSpPr>
          <p:nvPr/>
        </p:nvCxnSpPr>
        <p:spPr>
          <a:xfrm>
            <a:off x="8521147" y="2935071"/>
            <a:ext cx="6626" cy="265043"/>
          </a:xfrm>
          <a:prstGeom prst="line">
            <a:avLst/>
          </a:prstGeom>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A49A0EC3-9B01-4A71-BD3C-77CAE05EDE12}"/>
              </a:ext>
            </a:extLst>
          </p:cNvPr>
          <p:cNvCxnSpPr>
            <a:cxnSpLocks/>
          </p:cNvCxnSpPr>
          <p:nvPr/>
        </p:nvCxnSpPr>
        <p:spPr>
          <a:xfrm flipH="1">
            <a:off x="5068957" y="3604316"/>
            <a:ext cx="33594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5AF10E51-588B-4626-9207-7B241F66F724}"/>
              </a:ext>
            </a:extLst>
          </p:cNvPr>
          <p:cNvCxnSpPr>
            <a:cxnSpLocks/>
          </p:cNvCxnSpPr>
          <p:nvPr/>
        </p:nvCxnSpPr>
        <p:spPr>
          <a:xfrm flipH="1">
            <a:off x="821634" y="3604316"/>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5" name="TextBox 94">
            <a:extLst>
              <a:ext uri="{FF2B5EF4-FFF2-40B4-BE49-F238E27FC236}">
                <a16:creationId xmlns:a16="http://schemas.microsoft.com/office/drawing/2014/main" id="{B03BCF0D-F7BB-4E40-93F5-45D0498D6AEC}"/>
              </a:ext>
            </a:extLst>
          </p:cNvPr>
          <p:cNvSpPr txBox="1"/>
          <p:nvPr/>
        </p:nvSpPr>
        <p:spPr>
          <a:xfrm>
            <a:off x="1510748" y="3074228"/>
            <a:ext cx="2256203" cy="307777"/>
          </a:xfrm>
          <a:prstGeom prst="rect">
            <a:avLst/>
          </a:prstGeom>
          <a:noFill/>
        </p:spPr>
        <p:txBody>
          <a:bodyPr wrap="square" rtlCol="0">
            <a:spAutoFit/>
          </a:bodyPr>
          <a:lstStyle/>
          <a:p>
            <a:r>
              <a:rPr lang="en-IN" sz="1400" dirty="0"/>
              <a:t>3.0 Add to cart products</a:t>
            </a:r>
          </a:p>
        </p:txBody>
      </p:sp>
      <p:sp>
        <p:nvSpPr>
          <p:cNvPr id="97" name="TextBox 96">
            <a:extLst>
              <a:ext uri="{FF2B5EF4-FFF2-40B4-BE49-F238E27FC236}">
                <a16:creationId xmlns:a16="http://schemas.microsoft.com/office/drawing/2014/main" id="{462AAEF3-23F7-4F5B-9303-F0E7F0B32467}"/>
              </a:ext>
            </a:extLst>
          </p:cNvPr>
          <p:cNvSpPr txBox="1"/>
          <p:nvPr/>
        </p:nvSpPr>
        <p:spPr>
          <a:xfrm>
            <a:off x="5174976" y="3105868"/>
            <a:ext cx="3154013" cy="307777"/>
          </a:xfrm>
          <a:prstGeom prst="rect">
            <a:avLst/>
          </a:prstGeom>
          <a:noFill/>
        </p:spPr>
        <p:txBody>
          <a:bodyPr wrap="square" rtlCol="0">
            <a:spAutoFit/>
          </a:bodyPr>
          <a:lstStyle/>
          <a:p>
            <a:r>
              <a:rPr lang="en-IN" sz="1400" dirty="0"/>
              <a:t>3.1 Request For Add to cart products</a:t>
            </a:r>
          </a:p>
        </p:txBody>
      </p:sp>
      <p:sp>
        <p:nvSpPr>
          <p:cNvPr id="99" name="TextBox 98">
            <a:extLst>
              <a:ext uri="{FF2B5EF4-FFF2-40B4-BE49-F238E27FC236}">
                <a16:creationId xmlns:a16="http://schemas.microsoft.com/office/drawing/2014/main" id="{F5BBCEAC-021A-44CD-AFDC-0B3F8A5031B0}"/>
              </a:ext>
            </a:extLst>
          </p:cNvPr>
          <p:cNvSpPr txBox="1"/>
          <p:nvPr/>
        </p:nvSpPr>
        <p:spPr>
          <a:xfrm>
            <a:off x="5168349" y="3551309"/>
            <a:ext cx="3260032" cy="307777"/>
          </a:xfrm>
          <a:prstGeom prst="rect">
            <a:avLst/>
          </a:prstGeom>
          <a:noFill/>
        </p:spPr>
        <p:txBody>
          <a:bodyPr wrap="square" rtlCol="0">
            <a:spAutoFit/>
          </a:bodyPr>
          <a:lstStyle/>
          <a:p>
            <a:r>
              <a:rPr lang="en-IN" sz="1400" dirty="0"/>
              <a:t>3.2 Response For Add to cart products</a:t>
            </a:r>
          </a:p>
        </p:txBody>
      </p:sp>
      <p:sp>
        <p:nvSpPr>
          <p:cNvPr id="101" name="TextBox 100">
            <a:extLst>
              <a:ext uri="{FF2B5EF4-FFF2-40B4-BE49-F238E27FC236}">
                <a16:creationId xmlns:a16="http://schemas.microsoft.com/office/drawing/2014/main" id="{F9646419-568A-4A04-9ED1-E34D53F05D31}"/>
              </a:ext>
            </a:extLst>
          </p:cNvPr>
          <p:cNvSpPr txBox="1"/>
          <p:nvPr/>
        </p:nvSpPr>
        <p:spPr>
          <a:xfrm>
            <a:off x="1364969" y="3542327"/>
            <a:ext cx="3405811" cy="307777"/>
          </a:xfrm>
          <a:prstGeom prst="rect">
            <a:avLst/>
          </a:prstGeom>
          <a:noFill/>
        </p:spPr>
        <p:txBody>
          <a:bodyPr wrap="square" rtlCol="0">
            <a:spAutoFit/>
          </a:bodyPr>
          <a:lstStyle/>
          <a:p>
            <a:r>
              <a:rPr lang="en-IN" sz="1400" dirty="0"/>
              <a:t>3.3 Successfully Add to cart products</a:t>
            </a:r>
          </a:p>
        </p:txBody>
      </p:sp>
      <p:sp>
        <p:nvSpPr>
          <p:cNvPr id="103" name="Rectangle 102">
            <a:extLst>
              <a:ext uri="{FF2B5EF4-FFF2-40B4-BE49-F238E27FC236}">
                <a16:creationId xmlns:a16="http://schemas.microsoft.com/office/drawing/2014/main" id="{C74B643C-3EB2-48D0-869F-3B360A221365}"/>
              </a:ext>
            </a:extLst>
          </p:cNvPr>
          <p:cNvSpPr/>
          <p:nvPr/>
        </p:nvSpPr>
        <p:spPr>
          <a:xfrm>
            <a:off x="4870173" y="4010048"/>
            <a:ext cx="198784" cy="543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05" name="Straight Connector 104">
            <a:extLst>
              <a:ext uri="{FF2B5EF4-FFF2-40B4-BE49-F238E27FC236}">
                <a16:creationId xmlns:a16="http://schemas.microsoft.com/office/drawing/2014/main" id="{F75CF852-CA46-4734-9C29-65D83CA6D24E}"/>
              </a:ext>
            </a:extLst>
          </p:cNvPr>
          <p:cNvCxnSpPr>
            <a:cxnSpLocks/>
          </p:cNvCxnSpPr>
          <p:nvPr/>
        </p:nvCxnSpPr>
        <p:spPr>
          <a:xfrm>
            <a:off x="4962939" y="3745005"/>
            <a:ext cx="6626" cy="265043"/>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Arrow Connector 106">
            <a:extLst>
              <a:ext uri="{FF2B5EF4-FFF2-40B4-BE49-F238E27FC236}">
                <a16:creationId xmlns:a16="http://schemas.microsoft.com/office/drawing/2014/main" id="{37EB0303-BFBF-46D6-9C8F-7E4C74137386}"/>
              </a:ext>
            </a:extLst>
          </p:cNvPr>
          <p:cNvCxnSpPr>
            <a:cxnSpLocks/>
          </p:cNvCxnSpPr>
          <p:nvPr/>
        </p:nvCxnSpPr>
        <p:spPr>
          <a:xfrm>
            <a:off x="821634" y="4182327"/>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9" name="Straight Arrow Connector 108">
            <a:extLst>
              <a:ext uri="{FF2B5EF4-FFF2-40B4-BE49-F238E27FC236}">
                <a16:creationId xmlns:a16="http://schemas.microsoft.com/office/drawing/2014/main" id="{8A15D6F6-82EF-4153-83C5-3A015E198CA6}"/>
              </a:ext>
            </a:extLst>
          </p:cNvPr>
          <p:cNvCxnSpPr>
            <a:cxnSpLocks/>
          </p:cNvCxnSpPr>
          <p:nvPr/>
        </p:nvCxnSpPr>
        <p:spPr>
          <a:xfrm>
            <a:off x="5068957" y="4182327"/>
            <a:ext cx="33594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1" name="Rectangle 110">
            <a:extLst>
              <a:ext uri="{FF2B5EF4-FFF2-40B4-BE49-F238E27FC236}">
                <a16:creationId xmlns:a16="http://schemas.microsoft.com/office/drawing/2014/main" id="{525306AC-C443-4EAA-A98A-B08D7FDA55D9}"/>
              </a:ext>
            </a:extLst>
          </p:cNvPr>
          <p:cNvSpPr/>
          <p:nvPr/>
        </p:nvSpPr>
        <p:spPr>
          <a:xfrm>
            <a:off x="8428381" y="4003412"/>
            <a:ext cx="198784" cy="543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13" name="Straight Connector 112">
            <a:extLst>
              <a:ext uri="{FF2B5EF4-FFF2-40B4-BE49-F238E27FC236}">
                <a16:creationId xmlns:a16="http://schemas.microsoft.com/office/drawing/2014/main" id="{114053E5-274B-4724-BDBB-866EA4AEACDC}"/>
              </a:ext>
            </a:extLst>
          </p:cNvPr>
          <p:cNvCxnSpPr>
            <a:cxnSpLocks/>
          </p:cNvCxnSpPr>
          <p:nvPr/>
        </p:nvCxnSpPr>
        <p:spPr>
          <a:xfrm>
            <a:off x="8521147" y="3738369"/>
            <a:ext cx="6626" cy="265043"/>
          </a:xfrm>
          <a:prstGeom prst="line">
            <a:avLst/>
          </a:prstGeom>
        </p:spPr>
        <p:style>
          <a:lnRef idx="1">
            <a:schemeClr val="dk1"/>
          </a:lnRef>
          <a:fillRef idx="0">
            <a:schemeClr val="dk1"/>
          </a:fillRef>
          <a:effectRef idx="0">
            <a:schemeClr val="dk1"/>
          </a:effectRef>
          <a:fontRef idx="minor">
            <a:schemeClr val="tx1"/>
          </a:fontRef>
        </p:style>
      </p:cxnSp>
      <p:cxnSp>
        <p:nvCxnSpPr>
          <p:cNvPr id="115" name="Straight Arrow Connector 114">
            <a:extLst>
              <a:ext uri="{FF2B5EF4-FFF2-40B4-BE49-F238E27FC236}">
                <a16:creationId xmlns:a16="http://schemas.microsoft.com/office/drawing/2014/main" id="{35016869-97DA-4ED6-85AD-A29AFECB75FB}"/>
              </a:ext>
            </a:extLst>
          </p:cNvPr>
          <p:cNvCxnSpPr>
            <a:cxnSpLocks/>
          </p:cNvCxnSpPr>
          <p:nvPr/>
        </p:nvCxnSpPr>
        <p:spPr>
          <a:xfrm flipH="1">
            <a:off x="5068957" y="4407614"/>
            <a:ext cx="33594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a:extLst>
              <a:ext uri="{FF2B5EF4-FFF2-40B4-BE49-F238E27FC236}">
                <a16:creationId xmlns:a16="http://schemas.microsoft.com/office/drawing/2014/main" id="{223DF512-BF1B-43A0-B556-FDBB3DAB2697}"/>
              </a:ext>
            </a:extLst>
          </p:cNvPr>
          <p:cNvCxnSpPr>
            <a:cxnSpLocks/>
          </p:cNvCxnSpPr>
          <p:nvPr/>
        </p:nvCxnSpPr>
        <p:spPr>
          <a:xfrm flipH="1">
            <a:off x="821634" y="4407614"/>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9" name="TextBox 118">
            <a:extLst>
              <a:ext uri="{FF2B5EF4-FFF2-40B4-BE49-F238E27FC236}">
                <a16:creationId xmlns:a16="http://schemas.microsoft.com/office/drawing/2014/main" id="{6C1EC367-376C-4896-81CA-A581E34E23DA}"/>
              </a:ext>
            </a:extLst>
          </p:cNvPr>
          <p:cNvSpPr txBox="1"/>
          <p:nvPr/>
        </p:nvSpPr>
        <p:spPr>
          <a:xfrm>
            <a:off x="1855298" y="3877526"/>
            <a:ext cx="1911653" cy="307777"/>
          </a:xfrm>
          <a:prstGeom prst="rect">
            <a:avLst/>
          </a:prstGeom>
          <a:noFill/>
        </p:spPr>
        <p:txBody>
          <a:bodyPr wrap="square" rtlCol="0">
            <a:spAutoFit/>
          </a:bodyPr>
          <a:lstStyle/>
          <a:p>
            <a:r>
              <a:rPr lang="en-IN" sz="1400" dirty="0"/>
              <a:t>4.0 make orders</a:t>
            </a:r>
          </a:p>
        </p:txBody>
      </p:sp>
      <p:sp>
        <p:nvSpPr>
          <p:cNvPr id="121" name="TextBox 120">
            <a:extLst>
              <a:ext uri="{FF2B5EF4-FFF2-40B4-BE49-F238E27FC236}">
                <a16:creationId xmlns:a16="http://schemas.microsoft.com/office/drawing/2014/main" id="{52D68B68-1A8E-4C5B-A837-B5728BDB7C42}"/>
              </a:ext>
            </a:extLst>
          </p:cNvPr>
          <p:cNvSpPr txBox="1"/>
          <p:nvPr/>
        </p:nvSpPr>
        <p:spPr>
          <a:xfrm>
            <a:off x="5512900" y="3909166"/>
            <a:ext cx="2816089" cy="307777"/>
          </a:xfrm>
          <a:prstGeom prst="rect">
            <a:avLst/>
          </a:prstGeom>
          <a:noFill/>
        </p:spPr>
        <p:txBody>
          <a:bodyPr wrap="square" rtlCol="0">
            <a:spAutoFit/>
          </a:bodyPr>
          <a:lstStyle/>
          <a:p>
            <a:r>
              <a:rPr lang="en-IN" sz="1400" dirty="0"/>
              <a:t>4.1 Request For make orders</a:t>
            </a:r>
          </a:p>
        </p:txBody>
      </p:sp>
      <p:sp>
        <p:nvSpPr>
          <p:cNvPr id="123" name="TextBox 122">
            <a:extLst>
              <a:ext uri="{FF2B5EF4-FFF2-40B4-BE49-F238E27FC236}">
                <a16:creationId xmlns:a16="http://schemas.microsoft.com/office/drawing/2014/main" id="{1C48F1A6-4A4A-48C1-A16F-A405D54E1A84}"/>
              </a:ext>
            </a:extLst>
          </p:cNvPr>
          <p:cNvSpPr txBox="1"/>
          <p:nvPr/>
        </p:nvSpPr>
        <p:spPr>
          <a:xfrm>
            <a:off x="5512899" y="4354607"/>
            <a:ext cx="2816089" cy="307777"/>
          </a:xfrm>
          <a:prstGeom prst="rect">
            <a:avLst/>
          </a:prstGeom>
          <a:noFill/>
        </p:spPr>
        <p:txBody>
          <a:bodyPr wrap="square" rtlCol="0">
            <a:spAutoFit/>
          </a:bodyPr>
          <a:lstStyle/>
          <a:p>
            <a:r>
              <a:rPr lang="en-IN" sz="1400" dirty="0"/>
              <a:t>4.2 Response For make orders</a:t>
            </a:r>
          </a:p>
        </p:txBody>
      </p:sp>
      <p:sp>
        <p:nvSpPr>
          <p:cNvPr id="125" name="TextBox 124">
            <a:extLst>
              <a:ext uri="{FF2B5EF4-FFF2-40B4-BE49-F238E27FC236}">
                <a16:creationId xmlns:a16="http://schemas.microsoft.com/office/drawing/2014/main" id="{08EAE6E6-E0A0-4C4E-A4E6-49964888194D}"/>
              </a:ext>
            </a:extLst>
          </p:cNvPr>
          <p:cNvSpPr txBox="1"/>
          <p:nvPr/>
        </p:nvSpPr>
        <p:spPr>
          <a:xfrm>
            <a:off x="1759222" y="4342650"/>
            <a:ext cx="2816089" cy="307777"/>
          </a:xfrm>
          <a:prstGeom prst="rect">
            <a:avLst/>
          </a:prstGeom>
          <a:noFill/>
        </p:spPr>
        <p:txBody>
          <a:bodyPr wrap="square" rtlCol="0">
            <a:spAutoFit/>
          </a:bodyPr>
          <a:lstStyle/>
          <a:p>
            <a:r>
              <a:rPr lang="en-IN" sz="1400" dirty="0"/>
              <a:t>4.3 Successfully make orders</a:t>
            </a:r>
          </a:p>
        </p:txBody>
      </p:sp>
      <p:sp>
        <p:nvSpPr>
          <p:cNvPr id="127" name="Rectangle 126">
            <a:extLst>
              <a:ext uri="{FF2B5EF4-FFF2-40B4-BE49-F238E27FC236}">
                <a16:creationId xmlns:a16="http://schemas.microsoft.com/office/drawing/2014/main" id="{1264801B-C255-492D-AA55-C09276C6F005}"/>
              </a:ext>
            </a:extLst>
          </p:cNvPr>
          <p:cNvSpPr/>
          <p:nvPr/>
        </p:nvSpPr>
        <p:spPr>
          <a:xfrm>
            <a:off x="4870173" y="4826559"/>
            <a:ext cx="198784" cy="543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29" name="Straight Connector 128">
            <a:extLst>
              <a:ext uri="{FF2B5EF4-FFF2-40B4-BE49-F238E27FC236}">
                <a16:creationId xmlns:a16="http://schemas.microsoft.com/office/drawing/2014/main" id="{A3067284-22F7-4232-9364-C0A505FA7D19}"/>
              </a:ext>
            </a:extLst>
          </p:cNvPr>
          <p:cNvCxnSpPr>
            <a:cxnSpLocks/>
          </p:cNvCxnSpPr>
          <p:nvPr/>
        </p:nvCxnSpPr>
        <p:spPr>
          <a:xfrm>
            <a:off x="4962939" y="4561516"/>
            <a:ext cx="6626" cy="265043"/>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Arrow Connector 130">
            <a:extLst>
              <a:ext uri="{FF2B5EF4-FFF2-40B4-BE49-F238E27FC236}">
                <a16:creationId xmlns:a16="http://schemas.microsoft.com/office/drawing/2014/main" id="{6D8926F8-B087-4BBC-9047-E749B85A2DDE}"/>
              </a:ext>
            </a:extLst>
          </p:cNvPr>
          <p:cNvCxnSpPr>
            <a:cxnSpLocks/>
          </p:cNvCxnSpPr>
          <p:nvPr/>
        </p:nvCxnSpPr>
        <p:spPr>
          <a:xfrm>
            <a:off x="821634" y="4998838"/>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3" name="Straight Arrow Connector 132">
            <a:extLst>
              <a:ext uri="{FF2B5EF4-FFF2-40B4-BE49-F238E27FC236}">
                <a16:creationId xmlns:a16="http://schemas.microsoft.com/office/drawing/2014/main" id="{443B685B-E7ED-4D54-9D39-270E5F5B819B}"/>
              </a:ext>
            </a:extLst>
          </p:cNvPr>
          <p:cNvCxnSpPr>
            <a:cxnSpLocks/>
          </p:cNvCxnSpPr>
          <p:nvPr/>
        </p:nvCxnSpPr>
        <p:spPr>
          <a:xfrm>
            <a:off x="5068957" y="4998838"/>
            <a:ext cx="33594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5" name="Rectangle 134">
            <a:extLst>
              <a:ext uri="{FF2B5EF4-FFF2-40B4-BE49-F238E27FC236}">
                <a16:creationId xmlns:a16="http://schemas.microsoft.com/office/drawing/2014/main" id="{084E7EAE-EA17-4FCE-8C5B-32BCCBC7560D}"/>
              </a:ext>
            </a:extLst>
          </p:cNvPr>
          <p:cNvSpPr/>
          <p:nvPr/>
        </p:nvSpPr>
        <p:spPr>
          <a:xfrm>
            <a:off x="8428381" y="4819923"/>
            <a:ext cx="198784" cy="543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37" name="Straight Connector 136">
            <a:extLst>
              <a:ext uri="{FF2B5EF4-FFF2-40B4-BE49-F238E27FC236}">
                <a16:creationId xmlns:a16="http://schemas.microsoft.com/office/drawing/2014/main" id="{82A0E7DB-1837-4FC1-9F1B-3D55DC94F2CF}"/>
              </a:ext>
            </a:extLst>
          </p:cNvPr>
          <p:cNvCxnSpPr>
            <a:cxnSpLocks/>
          </p:cNvCxnSpPr>
          <p:nvPr/>
        </p:nvCxnSpPr>
        <p:spPr>
          <a:xfrm>
            <a:off x="8521147" y="4554880"/>
            <a:ext cx="6626" cy="265043"/>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Arrow Connector 138">
            <a:extLst>
              <a:ext uri="{FF2B5EF4-FFF2-40B4-BE49-F238E27FC236}">
                <a16:creationId xmlns:a16="http://schemas.microsoft.com/office/drawing/2014/main" id="{C54F5A59-B192-4922-A0BD-4F96AEFE1923}"/>
              </a:ext>
            </a:extLst>
          </p:cNvPr>
          <p:cNvCxnSpPr>
            <a:cxnSpLocks/>
          </p:cNvCxnSpPr>
          <p:nvPr/>
        </p:nvCxnSpPr>
        <p:spPr>
          <a:xfrm flipH="1">
            <a:off x="5068957" y="5224125"/>
            <a:ext cx="33594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 name="Straight Arrow Connector 140">
            <a:extLst>
              <a:ext uri="{FF2B5EF4-FFF2-40B4-BE49-F238E27FC236}">
                <a16:creationId xmlns:a16="http://schemas.microsoft.com/office/drawing/2014/main" id="{F7493D3D-08D3-49E0-AEB6-AC03E0685D0C}"/>
              </a:ext>
            </a:extLst>
          </p:cNvPr>
          <p:cNvCxnSpPr>
            <a:cxnSpLocks/>
          </p:cNvCxnSpPr>
          <p:nvPr/>
        </p:nvCxnSpPr>
        <p:spPr>
          <a:xfrm flipH="1">
            <a:off x="821634" y="5224125"/>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3" name="TextBox 142">
            <a:extLst>
              <a:ext uri="{FF2B5EF4-FFF2-40B4-BE49-F238E27FC236}">
                <a16:creationId xmlns:a16="http://schemas.microsoft.com/office/drawing/2014/main" id="{FCCAD27E-9D85-4BFB-A945-0D8EAAF9ECFD}"/>
              </a:ext>
            </a:extLst>
          </p:cNvPr>
          <p:cNvSpPr txBox="1"/>
          <p:nvPr/>
        </p:nvSpPr>
        <p:spPr>
          <a:xfrm>
            <a:off x="2011018" y="4694037"/>
            <a:ext cx="1755933" cy="307777"/>
          </a:xfrm>
          <a:prstGeom prst="rect">
            <a:avLst/>
          </a:prstGeom>
          <a:noFill/>
        </p:spPr>
        <p:txBody>
          <a:bodyPr wrap="square" rtlCol="0">
            <a:spAutoFit/>
          </a:bodyPr>
          <a:lstStyle/>
          <a:p>
            <a:r>
              <a:rPr lang="en-IN" sz="1400" dirty="0"/>
              <a:t>5.0 Pay bills</a:t>
            </a:r>
          </a:p>
        </p:txBody>
      </p:sp>
      <p:sp>
        <p:nvSpPr>
          <p:cNvPr id="145" name="TextBox 144">
            <a:extLst>
              <a:ext uri="{FF2B5EF4-FFF2-40B4-BE49-F238E27FC236}">
                <a16:creationId xmlns:a16="http://schemas.microsoft.com/office/drawing/2014/main" id="{FF2A16E8-BECB-45CF-8EBC-588D9DAEA040}"/>
              </a:ext>
            </a:extLst>
          </p:cNvPr>
          <p:cNvSpPr txBox="1"/>
          <p:nvPr/>
        </p:nvSpPr>
        <p:spPr>
          <a:xfrm>
            <a:off x="5512900" y="4725677"/>
            <a:ext cx="2816089" cy="307777"/>
          </a:xfrm>
          <a:prstGeom prst="rect">
            <a:avLst/>
          </a:prstGeom>
          <a:noFill/>
        </p:spPr>
        <p:txBody>
          <a:bodyPr wrap="square" rtlCol="0">
            <a:spAutoFit/>
          </a:bodyPr>
          <a:lstStyle/>
          <a:p>
            <a:r>
              <a:rPr lang="en-IN" sz="1400" dirty="0"/>
              <a:t>5.1 Request For Pay bills</a:t>
            </a:r>
          </a:p>
        </p:txBody>
      </p:sp>
      <p:sp>
        <p:nvSpPr>
          <p:cNvPr id="147" name="TextBox 146">
            <a:extLst>
              <a:ext uri="{FF2B5EF4-FFF2-40B4-BE49-F238E27FC236}">
                <a16:creationId xmlns:a16="http://schemas.microsoft.com/office/drawing/2014/main" id="{275529E1-3540-4B22-956F-90454B85C0FF}"/>
              </a:ext>
            </a:extLst>
          </p:cNvPr>
          <p:cNvSpPr txBox="1"/>
          <p:nvPr/>
        </p:nvSpPr>
        <p:spPr>
          <a:xfrm>
            <a:off x="5512899" y="5171118"/>
            <a:ext cx="2816089" cy="307777"/>
          </a:xfrm>
          <a:prstGeom prst="rect">
            <a:avLst/>
          </a:prstGeom>
          <a:noFill/>
        </p:spPr>
        <p:txBody>
          <a:bodyPr wrap="square" rtlCol="0">
            <a:spAutoFit/>
          </a:bodyPr>
          <a:lstStyle/>
          <a:p>
            <a:r>
              <a:rPr lang="en-IN" sz="1400" dirty="0"/>
              <a:t>5.2 Response For Pay bills</a:t>
            </a:r>
          </a:p>
        </p:txBody>
      </p:sp>
      <p:sp>
        <p:nvSpPr>
          <p:cNvPr id="149" name="TextBox 148">
            <a:extLst>
              <a:ext uri="{FF2B5EF4-FFF2-40B4-BE49-F238E27FC236}">
                <a16:creationId xmlns:a16="http://schemas.microsoft.com/office/drawing/2014/main" id="{62F4D140-F55D-4AEC-95E0-738F781923F2}"/>
              </a:ext>
            </a:extLst>
          </p:cNvPr>
          <p:cNvSpPr txBox="1"/>
          <p:nvPr/>
        </p:nvSpPr>
        <p:spPr>
          <a:xfrm>
            <a:off x="1954691" y="5162136"/>
            <a:ext cx="2816089" cy="307777"/>
          </a:xfrm>
          <a:prstGeom prst="rect">
            <a:avLst/>
          </a:prstGeom>
          <a:noFill/>
        </p:spPr>
        <p:txBody>
          <a:bodyPr wrap="square" rtlCol="0">
            <a:spAutoFit/>
          </a:bodyPr>
          <a:lstStyle/>
          <a:p>
            <a:r>
              <a:rPr lang="en-IN" sz="1400" dirty="0"/>
              <a:t>5.3 Successfully Pay bills</a:t>
            </a:r>
          </a:p>
        </p:txBody>
      </p:sp>
      <p:sp>
        <p:nvSpPr>
          <p:cNvPr id="151" name="Rectangle 150">
            <a:extLst>
              <a:ext uri="{FF2B5EF4-FFF2-40B4-BE49-F238E27FC236}">
                <a16:creationId xmlns:a16="http://schemas.microsoft.com/office/drawing/2014/main" id="{95C6EE0A-457A-42C7-AA4D-AAC535D42C45}"/>
              </a:ext>
            </a:extLst>
          </p:cNvPr>
          <p:cNvSpPr/>
          <p:nvPr/>
        </p:nvSpPr>
        <p:spPr>
          <a:xfrm>
            <a:off x="4870173" y="5625528"/>
            <a:ext cx="198784" cy="543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53" name="Straight Connector 152">
            <a:extLst>
              <a:ext uri="{FF2B5EF4-FFF2-40B4-BE49-F238E27FC236}">
                <a16:creationId xmlns:a16="http://schemas.microsoft.com/office/drawing/2014/main" id="{D91BFB55-8D66-41B0-A242-B158183572D0}"/>
              </a:ext>
            </a:extLst>
          </p:cNvPr>
          <p:cNvCxnSpPr>
            <a:cxnSpLocks/>
          </p:cNvCxnSpPr>
          <p:nvPr/>
        </p:nvCxnSpPr>
        <p:spPr>
          <a:xfrm>
            <a:off x="4962939" y="5360485"/>
            <a:ext cx="6626" cy="265043"/>
          </a:xfrm>
          <a:prstGeom prst="line">
            <a:avLst/>
          </a:prstGeom>
        </p:spPr>
        <p:style>
          <a:lnRef idx="1">
            <a:schemeClr val="dk1"/>
          </a:lnRef>
          <a:fillRef idx="0">
            <a:schemeClr val="dk1"/>
          </a:fillRef>
          <a:effectRef idx="0">
            <a:schemeClr val="dk1"/>
          </a:effectRef>
          <a:fontRef idx="minor">
            <a:schemeClr val="tx1"/>
          </a:fontRef>
        </p:style>
      </p:cxnSp>
      <p:cxnSp>
        <p:nvCxnSpPr>
          <p:cNvPr id="155" name="Straight Arrow Connector 154">
            <a:extLst>
              <a:ext uri="{FF2B5EF4-FFF2-40B4-BE49-F238E27FC236}">
                <a16:creationId xmlns:a16="http://schemas.microsoft.com/office/drawing/2014/main" id="{275B74A9-0432-4156-8ABE-F26C8BBAD543}"/>
              </a:ext>
            </a:extLst>
          </p:cNvPr>
          <p:cNvCxnSpPr>
            <a:cxnSpLocks/>
          </p:cNvCxnSpPr>
          <p:nvPr/>
        </p:nvCxnSpPr>
        <p:spPr>
          <a:xfrm>
            <a:off x="821634" y="5797807"/>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1" name="Straight Connector 160">
            <a:extLst>
              <a:ext uri="{FF2B5EF4-FFF2-40B4-BE49-F238E27FC236}">
                <a16:creationId xmlns:a16="http://schemas.microsoft.com/office/drawing/2014/main" id="{9A01AB90-3F7E-4E97-97E7-6519CACCBF1E}"/>
              </a:ext>
            </a:extLst>
          </p:cNvPr>
          <p:cNvCxnSpPr>
            <a:cxnSpLocks/>
          </p:cNvCxnSpPr>
          <p:nvPr/>
        </p:nvCxnSpPr>
        <p:spPr>
          <a:xfrm flipH="1">
            <a:off x="8521146" y="5353849"/>
            <a:ext cx="1" cy="1105704"/>
          </a:xfrm>
          <a:prstGeom prst="line">
            <a:avLst/>
          </a:prstGeom>
        </p:spPr>
        <p:style>
          <a:lnRef idx="1">
            <a:schemeClr val="dk1"/>
          </a:lnRef>
          <a:fillRef idx="0">
            <a:schemeClr val="dk1"/>
          </a:fillRef>
          <a:effectRef idx="0">
            <a:schemeClr val="dk1"/>
          </a:effectRef>
          <a:fontRef idx="minor">
            <a:schemeClr val="tx1"/>
          </a:fontRef>
        </p:style>
      </p:cxnSp>
      <p:cxnSp>
        <p:nvCxnSpPr>
          <p:cNvPr id="165" name="Straight Arrow Connector 164">
            <a:extLst>
              <a:ext uri="{FF2B5EF4-FFF2-40B4-BE49-F238E27FC236}">
                <a16:creationId xmlns:a16="http://schemas.microsoft.com/office/drawing/2014/main" id="{24F34BFC-63CC-48E3-8CFC-8E39BFAFE594}"/>
              </a:ext>
            </a:extLst>
          </p:cNvPr>
          <p:cNvCxnSpPr>
            <a:cxnSpLocks/>
          </p:cNvCxnSpPr>
          <p:nvPr/>
        </p:nvCxnSpPr>
        <p:spPr>
          <a:xfrm flipH="1">
            <a:off x="821634" y="6023094"/>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7" name="TextBox 166">
            <a:extLst>
              <a:ext uri="{FF2B5EF4-FFF2-40B4-BE49-F238E27FC236}">
                <a16:creationId xmlns:a16="http://schemas.microsoft.com/office/drawing/2014/main" id="{6A7DA3D6-413F-4700-9F2D-0E97B63DAF8F}"/>
              </a:ext>
            </a:extLst>
          </p:cNvPr>
          <p:cNvSpPr txBox="1"/>
          <p:nvPr/>
        </p:nvSpPr>
        <p:spPr>
          <a:xfrm>
            <a:off x="2276103" y="5493006"/>
            <a:ext cx="1490848" cy="307777"/>
          </a:xfrm>
          <a:prstGeom prst="rect">
            <a:avLst/>
          </a:prstGeom>
          <a:noFill/>
        </p:spPr>
        <p:txBody>
          <a:bodyPr wrap="square" rtlCol="0">
            <a:spAutoFit/>
          </a:bodyPr>
          <a:lstStyle/>
          <a:p>
            <a:r>
              <a:rPr lang="en-IN" sz="1400" dirty="0"/>
              <a:t>6.0 Log out</a:t>
            </a:r>
          </a:p>
        </p:txBody>
      </p:sp>
      <p:sp>
        <p:nvSpPr>
          <p:cNvPr id="173" name="TextBox 172">
            <a:extLst>
              <a:ext uri="{FF2B5EF4-FFF2-40B4-BE49-F238E27FC236}">
                <a16:creationId xmlns:a16="http://schemas.microsoft.com/office/drawing/2014/main" id="{A09AF382-F564-4D73-A932-0E9D70A7B31F}"/>
              </a:ext>
            </a:extLst>
          </p:cNvPr>
          <p:cNvSpPr txBox="1"/>
          <p:nvPr/>
        </p:nvSpPr>
        <p:spPr>
          <a:xfrm>
            <a:off x="1954691" y="5961105"/>
            <a:ext cx="2816089" cy="307777"/>
          </a:xfrm>
          <a:prstGeom prst="rect">
            <a:avLst/>
          </a:prstGeom>
          <a:noFill/>
        </p:spPr>
        <p:txBody>
          <a:bodyPr wrap="square" rtlCol="0">
            <a:spAutoFit/>
          </a:bodyPr>
          <a:lstStyle/>
          <a:p>
            <a:r>
              <a:rPr lang="en-IN" sz="1400" dirty="0"/>
              <a:t>6.3 Successfully Log out</a:t>
            </a:r>
          </a:p>
        </p:txBody>
      </p:sp>
      <p:cxnSp>
        <p:nvCxnSpPr>
          <p:cNvPr id="175" name="Straight Connector 174">
            <a:extLst>
              <a:ext uri="{FF2B5EF4-FFF2-40B4-BE49-F238E27FC236}">
                <a16:creationId xmlns:a16="http://schemas.microsoft.com/office/drawing/2014/main" id="{A7020F61-0002-4F6C-9EDD-0C38DFF4C7DD}"/>
              </a:ext>
            </a:extLst>
          </p:cNvPr>
          <p:cNvCxnSpPr>
            <a:cxnSpLocks/>
          </p:cNvCxnSpPr>
          <p:nvPr/>
        </p:nvCxnSpPr>
        <p:spPr>
          <a:xfrm flipH="1">
            <a:off x="4956310" y="6161380"/>
            <a:ext cx="9938" cy="298173"/>
          </a:xfrm>
          <a:prstGeom prst="line">
            <a:avLst/>
          </a:prstGeom>
        </p:spPr>
        <p:style>
          <a:lnRef idx="1">
            <a:schemeClr val="dk1"/>
          </a:lnRef>
          <a:fillRef idx="0">
            <a:schemeClr val="dk1"/>
          </a:fillRef>
          <a:effectRef idx="0">
            <a:schemeClr val="dk1"/>
          </a:effectRef>
          <a:fontRef idx="minor">
            <a:schemeClr val="tx1"/>
          </a:fontRef>
        </p:style>
      </p:cxnSp>
      <p:cxnSp>
        <p:nvCxnSpPr>
          <p:cNvPr id="177" name="Straight Connector 176">
            <a:extLst>
              <a:ext uri="{FF2B5EF4-FFF2-40B4-BE49-F238E27FC236}">
                <a16:creationId xmlns:a16="http://schemas.microsoft.com/office/drawing/2014/main" id="{E97985E7-054E-48C8-BC35-B52C01C6C562}"/>
              </a:ext>
            </a:extLst>
          </p:cNvPr>
          <p:cNvCxnSpPr>
            <a:cxnSpLocks/>
          </p:cNvCxnSpPr>
          <p:nvPr/>
        </p:nvCxnSpPr>
        <p:spPr>
          <a:xfrm>
            <a:off x="4770779" y="6459553"/>
            <a:ext cx="371060" cy="238539"/>
          </a:xfrm>
          <a:prstGeom prst="line">
            <a:avLst/>
          </a:prstGeom>
        </p:spPr>
        <p:style>
          <a:lnRef idx="1">
            <a:schemeClr val="dk1"/>
          </a:lnRef>
          <a:fillRef idx="0">
            <a:schemeClr val="dk1"/>
          </a:fillRef>
          <a:effectRef idx="0">
            <a:schemeClr val="dk1"/>
          </a:effectRef>
          <a:fontRef idx="minor">
            <a:schemeClr val="tx1"/>
          </a:fontRef>
        </p:style>
      </p:cxnSp>
      <p:cxnSp>
        <p:nvCxnSpPr>
          <p:cNvPr id="179" name="Straight Connector 178">
            <a:extLst>
              <a:ext uri="{FF2B5EF4-FFF2-40B4-BE49-F238E27FC236}">
                <a16:creationId xmlns:a16="http://schemas.microsoft.com/office/drawing/2014/main" id="{81015CE2-1C24-454F-B289-B9071837750C}"/>
              </a:ext>
            </a:extLst>
          </p:cNvPr>
          <p:cNvCxnSpPr>
            <a:cxnSpLocks/>
          </p:cNvCxnSpPr>
          <p:nvPr/>
        </p:nvCxnSpPr>
        <p:spPr>
          <a:xfrm flipH="1">
            <a:off x="4770779" y="6459553"/>
            <a:ext cx="371060" cy="238539"/>
          </a:xfrm>
          <a:prstGeom prst="line">
            <a:avLst/>
          </a:prstGeom>
        </p:spPr>
        <p:style>
          <a:lnRef idx="1">
            <a:schemeClr val="dk1"/>
          </a:lnRef>
          <a:fillRef idx="0">
            <a:schemeClr val="dk1"/>
          </a:fillRef>
          <a:effectRef idx="0">
            <a:schemeClr val="dk1"/>
          </a:effectRef>
          <a:fontRef idx="minor">
            <a:schemeClr val="tx1"/>
          </a:fontRef>
        </p:style>
      </p:cxnSp>
      <p:cxnSp>
        <p:nvCxnSpPr>
          <p:cNvPr id="183" name="Straight Connector 182">
            <a:extLst>
              <a:ext uri="{FF2B5EF4-FFF2-40B4-BE49-F238E27FC236}">
                <a16:creationId xmlns:a16="http://schemas.microsoft.com/office/drawing/2014/main" id="{2E2D7C74-4089-45AE-937D-3CF439EF5B42}"/>
              </a:ext>
            </a:extLst>
          </p:cNvPr>
          <p:cNvCxnSpPr>
            <a:cxnSpLocks/>
          </p:cNvCxnSpPr>
          <p:nvPr/>
        </p:nvCxnSpPr>
        <p:spPr>
          <a:xfrm>
            <a:off x="8315734" y="6447803"/>
            <a:ext cx="371060" cy="238539"/>
          </a:xfrm>
          <a:prstGeom prst="line">
            <a:avLst/>
          </a:prstGeom>
        </p:spPr>
        <p:style>
          <a:lnRef idx="1">
            <a:schemeClr val="dk1"/>
          </a:lnRef>
          <a:fillRef idx="0">
            <a:schemeClr val="dk1"/>
          </a:fillRef>
          <a:effectRef idx="0">
            <a:schemeClr val="dk1"/>
          </a:effectRef>
          <a:fontRef idx="minor">
            <a:schemeClr val="tx1"/>
          </a:fontRef>
        </p:style>
      </p:cxnSp>
      <p:cxnSp>
        <p:nvCxnSpPr>
          <p:cNvPr id="185" name="Straight Connector 184">
            <a:extLst>
              <a:ext uri="{FF2B5EF4-FFF2-40B4-BE49-F238E27FC236}">
                <a16:creationId xmlns:a16="http://schemas.microsoft.com/office/drawing/2014/main" id="{110D7AB8-569D-4EC0-8A36-4DB295C4C985}"/>
              </a:ext>
            </a:extLst>
          </p:cNvPr>
          <p:cNvCxnSpPr>
            <a:cxnSpLocks/>
          </p:cNvCxnSpPr>
          <p:nvPr/>
        </p:nvCxnSpPr>
        <p:spPr>
          <a:xfrm flipH="1">
            <a:off x="8315734" y="6447803"/>
            <a:ext cx="371060" cy="23853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81565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8C7B7-1148-4C51-A0F0-F26D12FECE5F}"/>
              </a:ext>
            </a:extLst>
          </p:cNvPr>
          <p:cNvSpPr>
            <a:spLocks noGrp="1"/>
          </p:cNvSpPr>
          <p:nvPr>
            <p:ph type="ctrTitle"/>
          </p:nvPr>
        </p:nvSpPr>
        <p:spPr>
          <a:xfrm>
            <a:off x="2633502" y="0"/>
            <a:ext cx="6086428" cy="649357"/>
          </a:xfrm>
        </p:spPr>
        <p:txBody>
          <a:bodyPr/>
          <a:lstStyle/>
          <a:p>
            <a:pPr algn="l"/>
            <a:r>
              <a:rPr lang="en-IN" sz="3600" dirty="0"/>
              <a:t>ACTIVITY DIAGRAM :- ADMIN</a:t>
            </a:r>
          </a:p>
        </p:txBody>
      </p:sp>
      <p:sp>
        <p:nvSpPr>
          <p:cNvPr id="4" name="Flowchart: Connector 3">
            <a:extLst>
              <a:ext uri="{FF2B5EF4-FFF2-40B4-BE49-F238E27FC236}">
                <a16:creationId xmlns:a16="http://schemas.microsoft.com/office/drawing/2014/main" id="{7189534A-4DD4-416A-A810-40D83BA41F0B}"/>
              </a:ext>
            </a:extLst>
          </p:cNvPr>
          <p:cNvSpPr/>
          <p:nvPr/>
        </p:nvSpPr>
        <p:spPr>
          <a:xfrm>
            <a:off x="4356286" y="742121"/>
            <a:ext cx="410817" cy="41081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Connector 4">
            <a:extLst>
              <a:ext uri="{FF2B5EF4-FFF2-40B4-BE49-F238E27FC236}">
                <a16:creationId xmlns:a16="http://schemas.microsoft.com/office/drawing/2014/main" id="{D85BFA99-4F35-49FE-BEFC-3D543D6CFE03}"/>
              </a:ext>
            </a:extLst>
          </p:cNvPr>
          <p:cNvSpPr/>
          <p:nvPr/>
        </p:nvSpPr>
        <p:spPr>
          <a:xfrm>
            <a:off x="4299598" y="675860"/>
            <a:ext cx="543339" cy="543339"/>
          </a:xfrm>
          <a:prstGeom prst="flowChartConnector">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60D35904-491B-4AEB-97BC-476FC4DE4B6C}"/>
              </a:ext>
            </a:extLst>
          </p:cNvPr>
          <p:cNvSpPr/>
          <p:nvPr/>
        </p:nvSpPr>
        <p:spPr>
          <a:xfrm>
            <a:off x="3844979" y="1537252"/>
            <a:ext cx="1452575" cy="318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 In</a:t>
            </a:r>
          </a:p>
        </p:txBody>
      </p:sp>
      <p:cxnSp>
        <p:nvCxnSpPr>
          <p:cNvPr id="12" name="Straight Arrow Connector 11">
            <a:extLst>
              <a:ext uri="{FF2B5EF4-FFF2-40B4-BE49-F238E27FC236}">
                <a16:creationId xmlns:a16="http://schemas.microsoft.com/office/drawing/2014/main" id="{BB32F8E1-8C78-4191-86AA-B8F3C1704BD5}"/>
              </a:ext>
            </a:extLst>
          </p:cNvPr>
          <p:cNvCxnSpPr>
            <a:stCxn id="5" idx="4"/>
          </p:cNvCxnSpPr>
          <p:nvPr/>
        </p:nvCxnSpPr>
        <p:spPr>
          <a:xfrm flipH="1">
            <a:off x="4571267" y="1219199"/>
            <a:ext cx="1" cy="3180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F3A3A8E7-838E-4CE9-81FF-0C16C8A46E57}"/>
              </a:ext>
            </a:extLst>
          </p:cNvPr>
          <p:cNvCxnSpPr>
            <a:stCxn id="8" idx="2"/>
          </p:cNvCxnSpPr>
          <p:nvPr/>
        </p:nvCxnSpPr>
        <p:spPr>
          <a:xfrm flipH="1">
            <a:off x="4571266" y="1855305"/>
            <a:ext cx="1" cy="4505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Flowchart: Decision 14">
            <a:extLst>
              <a:ext uri="{FF2B5EF4-FFF2-40B4-BE49-F238E27FC236}">
                <a16:creationId xmlns:a16="http://schemas.microsoft.com/office/drawing/2014/main" id="{99433D51-136A-475A-9D83-8F9CE42D3A45}"/>
              </a:ext>
            </a:extLst>
          </p:cNvPr>
          <p:cNvSpPr/>
          <p:nvPr/>
        </p:nvSpPr>
        <p:spPr>
          <a:xfrm>
            <a:off x="3651164" y="2305878"/>
            <a:ext cx="1840204" cy="100385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Is Valid</a:t>
            </a:r>
          </a:p>
        </p:txBody>
      </p:sp>
      <p:cxnSp>
        <p:nvCxnSpPr>
          <p:cNvPr id="17" name="Connector: Elbow 16">
            <a:extLst>
              <a:ext uri="{FF2B5EF4-FFF2-40B4-BE49-F238E27FC236}">
                <a16:creationId xmlns:a16="http://schemas.microsoft.com/office/drawing/2014/main" id="{DEC4C433-C497-4B6E-81A5-6093297A2A2D}"/>
              </a:ext>
            </a:extLst>
          </p:cNvPr>
          <p:cNvCxnSpPr>
            <a:stCxn id="15" idx="1"/>
            <a:endCxn id="8" idx="1"/>
          </p:cNvCxnSpPr>
          <p:nvPr/>
        </p:nvCxnSpPr>
        <p:spPr>
          <a:xfrm rot="10800000" flipH="1">
            <a:off x="3651163" y="1696279"/>
            <a:ext cx="193815" cy="1111526"/>
          </a:xfrm>
          <a:prstGeom prst="bentConnector3">
            <a:avLst>
              <a:gd name="adj1" fmla="val -117948"/>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74462EFB-A3D9-4D62-9642-DD31CD390617}"/>
              </a:ext>
            </a:extLst>
          </p:cNvPr>
          <p:cNvSpPr txBox="1"/>
          <p:nvPr/>
        </p:nvSpPr>
        <p:spPr>
          <a:xfrm>
            <a:off x="3384931" y="2373868"/>
            <a:ext cx="726278" cy="369332"/>
          </a:xfrm>
          <a:prstGeom prst="rect">
            <a:avLst/>
          </a:prstGeom>
          <a:noFill/>
        </p:spPr>
        <p:txBody>
          <a:bodyPr wrap="square" rtlCol="0">
            <a:spAutoFit/>
          </a:bodyPr>
          <a:lstStyle/>
          <a:p>
            <a:r>
              <a:rPr lang="en-IN" dirty="0"/>
              <a:t>No</a:t>
            </a:r>
          </a:p>
        </p:txBody>
      </p:sp>
      <p:sp>
        <p:nvSpPr>
          <p:cNvPr id="20" name="TextBox 19">
            <a:extLst>
              <a:ext uri="{FF2B5EF4-FFF2-40B4-BE49-F238E27FC236}">
                <a16:creationId xmlns:a16="http://schemas.microsoft.com/office/drawing/2014/main" id="{4F45E12F-EADE-47CF-88F2-ACB707057F57}"/>
              </a:ext>
            </a:extLst>
          </p:cNvPr>
          <p:cNvSpPr txBox="1"/>
          <p:nvPr/>
        </p:nvSpPr>
        <p:spPr>
          <a:xfrm>
            <a:off x="3936459" y="3157368"/>
            <a:ext cx="726278" cy="369332"/>
          </a:xfrm>
          <a:prstGeom prst="rect">
            <a:avLst/>
          </a:prstGeom>
          <a:noFill/>
        </p:spPr>
        <p:txBody>
          <a:bodyPr wrap="square" rtlCol="0">
            <a:spAutoFit/>
          </a:bodyPr>
          <a:lstStyle/>
          <a:p>
            <a:r>
              <a:rPr lang="en-IN" dirty="0"/>
              <a:t>Yes</a:t>
            </a:r>
          </a:p>
        </p:txBody>
      </p:sp>
      <p:cxnSp>
        <p:nvCxnSpPr>
          <p:cNvPr id="22" name="Straight Arrow Connector 21">
            <a:extLst>
              <a:ext uri="{FF2B5EF4-FFF2-40B4-BE49-F238E27FC236}">
                <a16:creationId xmlns:a16="http://schemas.microsoft.com/office/drawing/2014/main" id="{20BBB03F-2ED8-443B-AF49-A38156D0CF5C}"/>
              </a:ext>
            </a:extLst>
          </p:cNvPr>
          <p:cNvCxnSpPr>
            <a:cxnSpLocks/>
          </p:cNvCxnSpPr>
          <p:nvPr/>
        </p:nvCxnSpPr>
        <p:spPr>
          <a:xfrm>
            <a:off x="4571266" y="3289024"/>
            <a:ext cx="0" cy="673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Rectangle 22">
            <a:extLst>
              <a:ext uri="{FF2B5EF4-FFF2-40B4-BE49-F238E27FC236}">
                <a16:creationId xmlns:a16="http://schemas.microsoft.com/office/drawing/2014/main" id="{2ECDC408-F278-437D-A632-5365044FCDC9}"/>
              </a:ext>
            </a:extLst>
          </p:cNvPr>
          <p:cNvSpPr/>
          <p:nvPr/>
        </p:nvSpPr>
        <p:spPr>
          <a:xfrm>
            <a:off x="313747" y="3962399"/>
            <a:ext cx="9678391" cy="87796"/>
          </a:xfrm>
          <a:prstGeom prst="rect">
            <a:avLst/>
          </a:prstGeom>
          <a:ln>
            <a:noFill/>
          </a:ln>
          <a:effectLst>
            <a:glow rad="63500">
              <a:schemeClr val="accent1">
                <a:satMod val="175000"/>
                <a:alpha val="40000"/>
              </a:schemeClr>
            </a:glow>
            <a:outerShdw blurRad="107950" dist="12700" dir="5400000" algn="ctr">
              <a:srgbClr val="000000"/>
            </a:outerShdw>
            <a:softEdge rad="317500"/>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A657961B-2A0D-4547-8725-1055133F8599}"/>
              </a:ext>
            </a:extLst>
          </p:cNvPr>
          <p:cNvSpPr/>
          <p:nvPr/>
        </p:nvSpPr>
        <p:spPr>
          <a:xfrm>
            <a:off x="313747" y="5719181"/>
            <a:ext cx="9678391" cy="87796"/>
          </a:xfrm>
          <a:prstGeom prst="rect">
            <a:avLst/>
          </a:prstGeom>
          <a:ln>
            <a:noFill/>
          </a:ln>
          <a:effectLst>
            <a:glow rad="63500">
              <a:schemeClr val="accent1">
                <a:satMod val="175000"/>
                <a:alpha val="40000"/>
              </a:schemeClr>
            </a:glow>
            <a:outerShdw blurRad="107950" dist="12700" dir="5400000" algn="ctr">
              <a:srgbClr val="000000"/>
            </a:outerShdw>
            <a:softEdge rad="317500"/>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Arrow Connector 26">
            <a:extLst>
              <a:ext uri="{FF2B5EF4-FFF2-40B4-BE49-F238E27FC236}">
                <a16:creationId xmlns:a16="http://schemas.microsoft.com/office/drawing/2014/main" id="{CA974304-13AF-4A71-9B62-2BB23381EFA3}"/>
              </a:ext>
            </a:extLst>
          </p:cNvPr>
          <p:cNvCxnSpPr/>
          <p:nvPr/>
        </p:nvCxnSpPr>
        <p:spPr>
          <a:xfrm>
            <a:off x="4662737" y="5763079"/>
            <a:ext cx="0" cy="4770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Rounded Corners 28">
            <a:extLst>
              <a:ext uri="{FF2B5EF4-FFF2-40B4-BE49-F238E27FC236}">
                <a16:creationId xmlns:a16="http://schemas.microsoft.com/office/drawing/2014/main" id="{75D719BA-39E9-412A-8952-D256050E094D}"/>
              </a:ext>
            </a:extLst>
          </p:cNvPr>
          <p:cNvSpPr/>
          <p:nvPr/>
        </p:nvSpPr>
        <p:spPr>
          <a:xfrm>
            <a:off x="3936449" y="6251713"/>
            <a:ext cx="1452575" cy="318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 out</a:t>
            </a:r>
          </a:p>
        </p:txBody>
      </p:sp>
      <p:sp>
        <p:nvSpPr>
          <p:cNvPr id="31" name="Flowchart: Connector 30">
            <a:extLst>
              <a:ext uri="{FF2B5EF4-FFF2-40B4-BE49-F238E27FC236}">
                <a16:creationId xmlns:a16="http://schemas.microsoft.com/office/drawing/2014/main" id="{18A73E32-E2CE-4C8D-A24F-218CF7E838DE}"/>
              </a:ext>
            </a:extLst>
          </p:cNvPr>
          <p:cNvSpPr/>
          <p:nvPr/>
        </p:nvSpPr>
        <p:spPr>
          <a:xfrm>
            <a:off x="6512429" y="6139068"/>
            <a:ext cx="543339" cy="543339"/>
          </a:xfrm>
          <a:prstGeom prst="flowChartConnector">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3" name="Flowchart: Connector 32">
            <a:extLst>
              <a:ext uri="{FF2B5EF4-FFF2-40B4-BE49-F238E27FC236}">
                <a16:creationId xmlns:a16="http://schemas.microsoft.com/office/drawing/2014/main" id="{8BB8F7E6-04C3-4F97-BA88-1E71C68BF112}"/>
              </a:ext>
            </a:extLst>
          </p:cNvPr>
          <p:cNvSpPr/>
          <p:nvPr/>
        </p:nvSpPr>
        <p:spPr>
          <a:xfrm>
            <a:off x="6578689" y="6205329"/>
            <a:ext cx="410817" cy="41081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5" name="Straight Arrow Connector 34">
            <a:extLst>
              <a:ext uri="{FF2B5EF4-FFF2-40B4-BE49-F238E27FC236}">
                <a16:creationId xmlns:a16="http://schemas.microsoft.com/office/drawing/2014/main" id="{175DB342-E8BB-40FC-A7F9-84DB5364D02A}"/>
              </a:ext>
            </a:extLst>
          </p:cNvPr>
          <p:cNvCxnSpPr>
            <a:cxnSpLocks/>
            <a:stCxn id="29" idx="3"/>
          </p:cNvCxnSpPr>
          <p:nvPr/>
        </p:nvCxnSpPr>
        <p:spPr>
          <a:xfrm flipV="1">
            <a:off x="5389024" y="6410739"/>
            <a:ext cx="112340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3F9BC277-D03B-471B-822E-F424AFFC4320}"/>
              </a:ext>
            </a:extLst>
          </p:cNvPr>
          <p:cNvCxnSpPr/>
          <p:nvPr/>
        </p:nvCxnSpPr>
        <p:spPr>
          <a:xfrm>
            <a:off x="1430871" y="4052986"/>
            <a:ext cx="0" cy="1668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Rectangle: Rounded Corners 37">
            <a:extLst>
              <a:ext uri="{FF2B5EF4-FFF2-40B4-BE49-F238E27FC236}">
                <a16:creationId xmlns:a16="http://schemas.microsoft.com/office/drawing/2014/main" id="{EC4EFAE2-ECB8-48EC-B5F5-7E90E45E9323}"/>
              </a:ext>
            </a:extLst>
          </p:cNvPr>
          <p:cNvSpPr/>
          <p:nvPr/>
        </p:nvSpPr>
        <p:spPr>
          <a:xfrm>
            <a:off x="781517" y="4238594"/>
            <a:ext cx="1417981" cy="3791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Add Products</a:t>
            </a:r>
          </a:p>
        </p:txBody>
      </p:sp>
      <p:cxnSp>
        <p:nvCxnSpPr>
          <p:cNvPr id="40" name="Straight Arrow Connector 39">
            <a:extLst>
              <a:ext uri="{FF2B5EF4-FFF2-40B4-BE49-F238E27FC236}">
                <a16:creationId xmlns:a16="http://schemas.microsoft.com/office/drawing/2014/main" id="{1F315D32-FE30-442B-A208-AC7DA8F08693}"/>
              </a:ext>
            </a:extLst>
          </p:cNvPr>
          <p:cNvCxnSpPr>
            <a:cxnSpLocks/>
          </p:cNvCxnSpPr>
          <p:nvPr/>
        </p:nvCxnSpPr>
        <p:spPr>
          <a:xfrm>
            <a:off x="2530075" y="4077228"/>
            <a:ext cx="0" cy="1668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Rectangle: Rounded Corners 43">
            <a:extLst>
              <a:ext uri="{FF2B5EF4-FFF2-40B4-BE49-F238E27FC236}">
                <a16:creationId xmlns:a16="http://schemas.microsoft.com/office/drawing/2014/main" id="{8E1DFB8D-7AFB-435E-95B3-CE2234809A95}"/>
              </a:ext>
            </a:extLst>
          </p:cNvPr>
          <p:cNvSpPr/>
          <p:nvPr/>
        </p:nvSpPr>
        <p:spPr>
          <a:xfrm>
            <a:off x="1828798" y="5001142"/>
            <a:ext cx="1417981" cy="399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Remove Products</a:t>
            </a:r>
          </a:p>
        </p:txBody>
      </p:sp>
      <p:cxnSp>
        <p:nvCxnSpPr>
          <p:cNvPr id="50" name="Straight Arrow Connector 49">
            <a:extLst>
              <a:ext uri="{FF2B5EF4-FFF2-40B4-BE49-F238E27FC236}">
                <a16:creationId xmlns:a16="http://schemas.microsoft.com/office/drawing/2014/main" id="{05FEE4F5-5B16-4D4A-8998-49A57DF7C2A9}"/>
              </a:ext>
            </a:extLst>
          </p:cNvPr>
          <p:cNvCxnSpPr>
            <a:cxnSpLocks/>
          </p:cNvCxnSpPr>
          <p:nvPr/>
        </p:nvCxnSpPr>
        <p:spPr>
          <a:xfrm>
            <a:off x="3689439" y="4063310"/>
            <a:ext cx="0" cy="1668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Rectangle: Rounded Corners 51">
            <a:extLst>
              <a:ext uri="{FF2B5EF4-FFF2-40B4-BE49-F238E27FC236}">
                <a16:creationId xmlns:a16="http://schemas.microsoft.com/office/drawing/2014/main" id="{ADE3EE0D-0268-4163-9228-9DC3AAC1626B}"/>
              </a:ext>
            </a:extLst>
          </p:cNvPr>
          <p:cNvSpPr/>
          <p:nvPr/>
        </p:nvSpPr>
        <p:spPr>
          <a:xfrm>
            <a:off x="2931129" y="4248917"/>
            <a:ext cx="1526938" cy="457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View &amp; Manage Cart Items</a:t>
            </a:r>
          </a:p>
        </p:txBody>
      </p:sp>
      <p:cxnSp>
        <p:nvCxnSpPr>
          <p:cNvPr id="54" name="Straight Arrow Connector 53">
            <a:extLst>
              <a:ext uri="{FF2B5EF4-FFF2-40B4-BE49-F238E27FC236}">
                <a16:creationId xmlns:a16="http://schemas.microsoft.com/office/drawing/2014/main" id="{33F297F3-6151-46A8-8D4D-F65BA9F73C8A}"/>
              </a:ext>
            </a:extLst>
          </p:cNvPr>
          <p:cNvCxnSpPr>
            <a:cxnSpLocks/>
          </p:cNvCxnSpPr>
          <p:nvPr/>
        </p:nvCxnSpPr>
        <p:spPr>
          <a:xfrm>
            <a:off x="4746621" y="4044789"/>
            <a:ext cx="0" cy="1668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Rectangle: Rounded Corners 55">
            <a:extLst>
              <a:ext uri="{FF2B5EF4-FFF2-40B4-BE49-F238E27FC236}">
                <a16:creationId xmlns:a16="http://schemas.microsoft.com/office/drawing/2014/main" id="{770082ED-8B68-49FE-B3A9-B19AD347BE2B}"/>
              </a:ext>
            </a:extLst>
          </p:cNvPr>
          <p:cNvSpPr/>
          <p:nvPr/>
        </p:nvSpPr>
        <p:spPr>
          <a:xfrm>
            <a:off x="4081062" y="4968652"/>
            <a:ext cx="1417981" cy="399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Add User</a:t>
            </a:r>
          </a:p>
        </p:txBody>
      </p:sp>
      <p:cxnSp>
        <p:nvCxnSpPr>
          <p:cNvPr id="58" name="Straight Arrow Connector 57">
            <a:extLst>
              <a:ext uri="{FF2B5EF4-FFF2-40B4-BE49-F238E27FC236}">
                <a16:creationId xmlns:a16="http://schemas.microsoft.com/office/drawing/2014/main" id="{0B1A624F-61EE-4E31-8A16-80D622026A56}"/>
              </a:ext>
            </a:extLst>
          </p:cNvPr>
          <p:cNvCxnSpPr>
            <a:cxnSpLocks/>
          </p:cNvCxnSpPr>
          <p:nvPr/>
        </p:nvCxnSpPr>
        <p:spPr>
          <a:xfrm>
            <a:off x="6015203" y="4052986"/>
            <a:ext cx="0" cy="1668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0" name="Rectangle: Rounded Corners 59">
            <a:extLst>
              <a:ext uri="{FF2B5EF4-FFF2-40B4-BE49-F238E27FC236}">
                <a16:creationId xmlns:a16="http://schemas.microsoft.com/office/drawing/2014/main" id="{D1E201C4-EC8C-4AB4-8449-B96311693DB3}"/>
              </a:ext>
            </a:extLst>
          </p:cNvPr>
          <p:cNvSpPr/>
          <p:nvPr/>
        </p:nvSpPr>
        <p:spPr>
          <a:xfrm>
            <a:off x="5365849" y="4238594"/>
            <a:ext cx="1417981" cy="4571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View &amp; Manage orders</a:t>
            </a:r>
          </a:p>
        </p:txBody>
      </p:sp>
      <p:cxnSp>
        <p:nvCxnSpPr>
          <p:cNvPr id="62" name="Straight Arrow Connector 61">
            <a:extLst>
              <a:ext uri="{FF2B5EF4-FFF2-40B4-BE49-F238E27FC236}">
                <a16:creationId xmlns:a16="http://schemas.microsoft.com/office/drawing/2014/main" id="{A87A0BB4-DC56-4054-9512-9203633C8916}"/>
              </a:ext>
            </a:extLst>
          </p:cNvPr>
          <p:cNvCxnSpPr>
            <a:cxnSpLocks/>
          </p:cNvCxnSpPr>
          <p:nvPr/>
        </p:nvCxnSpPr>
        <p:spPr>
          <a:xfrm>
            <a:off x="7229950" y="4021144"/>
            <a:ext cx="0" cy="1668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Rectangle: Rounded Corners 63">
            <a:extLst>
              <a:ext uri="{FF2B5EF4-FFF2-40B4-BE49-F238E27FC236}">
                <a16:creationId xmlns:a16="http://schemas.microsoft.com/office/drawing/2014/main" id="{BF138DF2-FED0-4E05-BAF4-62E24F4ABC85}"/>
              </a:ext>
            </a:extLst>
          </p:cNvPr>
          <p:cNvSpPr/>
          <p:nvPr/>
        </p:nvSpPr>
        <p:spPr>
          <a:xfrm>
            <a:off x="6564391" y="4945006"/>
            <a:ext cx="1417981" cy="4571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View Payments info</a:t>
            </a:r>
          </a:p>
        </p:txBody>
      </p:sp>
      <p:cxnSp>
        <p:nvCxnSpPr>
          <p:cNvPr id="66" name="Straight Arrow Connector 65">
            <a:extLst>
              <a:ext uri="{FF2B5EF4-FFF2-40B4-BE49-F238E27FC236}">
                <a16:creationId xmlns:a16="http://schemas.microsoft.com/office/drawing/2014/main" id="{AF4355BF-458D-49F1-BD56-2E13CB63EFFB}"/>
              </a:ext>
            </a:extLst>
          </p:cNvPr>
          <p:cNvCxnSpPr>
            <a:cxnSpLocks/>
          </p:cNvCxnSpPr>
          <p:nvPr/>
        </p:nvCxnSpPr>
        <p:spPr>
          <a:xfrm>
            <a:off x="8662605" y="4071860"/>
            <a:ext cx="0" cy="1668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Rectangle: Rounded Corners 67">
            <a:extLst>
              <a:ext uri="{FF2B5EF4-FFF2-40B4-BE49-F238E27FC236}">
                <a16:creationId xmlns:a16="http://schemas.microsoft.com/office/drawing/2014/main" id="{6382DBAD-DB42-405D-85C3-FFD11D1DC67B}"/>
              </a:ext>
            </a:extLst>
          </p:cNvPr>
          <p:cNvSpPr/>
          <p:nvPr/>
        </p:nvSpPr>
        <p:spPr>
          <a:xfrm>
            <a:off x="8013251" y="4257468"/>
            <a:ext cx="1417981" cy="4571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View &amp; Manage Users</a:t>
            </a:r>
          </a:p>
        </p:txBody>
      </p:sp>
    </p:spTree>
    <p:extLst>
      <p:ext uri="{BB962C8B-B14F-4D97-AF65-F5344CB8AC3E}">
        <p14:creationId xmlns:p14="http://schemas.microsoft.com/office/powerpoint/2010/main" val="222532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8C7B7-1148-4C51-A0F0-F26D12FECE5F}"/>
              </a:ext>
            </a:extLst>
          </p:cNvPr>
          <p:cNvSpPr>
            <a:spLocks noGrp="1"/>
          </p:cNvSpPr>
          <p:nvPr>
            <p:ph type="ctrTitle"/>
          </p:nvPr>
        </p:nvSpPr>
        <p:spPr>
          <a:xfrm>
            <a:off x="2633502" y="0"/>
            <a:ext cx="6086428" cy="649357"/>
          </a:xfrm>
        </p:spPr>
        <p:txBody>
          <a:bodyPr/>
          <a:lstStyle/>
          <a:p>
            <a:pPr algn="l"/>
            <a:r>
              <a:rPr lang="en-IN" sz="3600" dirty="0"/>
              <a:t>ACTIVITY DIAGRAM :- User</a:t>
            </a:r>
          </a:p>
        </p:txBody>
      </p:sp>
      <p:sp>
        <p:nvSpPr>
          <p:cNvPr id="4" name="Flowchart: Connector 3">
            <a:extLst>
              <a:ext uri="{FF2B5EF4-FFF2-40B4-BE49-F238E27FC236}">
                <a16:creationId xmlns:a16="http://schemas.microsoft.com/office/drawing/2014/main" id="{7189534A-4DD4-416A-A810-40D83BA41F0B}"/>
              </a:ext>
            </a:extLst>
          </p:cNvPr>
          <p:cNvSpPr/>
          <p:nvPr/>
        </p:nvSpPr>
        <p:spPr>
          <a:xfrm>
            <a:off x="4355548" y="569502"/>
            <a:ext cx="410817" cy="41081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Connector 4">
            <a:extLst>
              <a:ext uri="{FF2B5EF4-FFF2-40B4-BE49-F238E27FC236}">
                <a16:creationId xmlns:a16="http://schemas.microsoft.com/office/drawing/2014/main" id="{D85BFA99-4F35-49FE-BEFC-3D543D6CFE03}"/>
              </a:ext>
            </a:extLst>
          </p:cNvPr>
          <p:cNvSpPr/>
          <p:nvPr/>
        </p:nvSpPr>
        <p:spPr>
          <a:xfrm>
            <a:off x="4289289" y="499137"/>
            <a:ext cx="543339" cy="543339"/>
          </a:xfrm>
          <a:prstGeom prst="flowChartConnector">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60D35904-491B-4AEB-97BC-476FC4DE4B6C}"/>
              </a:ext>
            </a:extLst>
          </p:cNvPr>
          <p:cNvSpPr/>
          <p:nvPr/>
        </p:nvSpPr>
        <p:spPr>
          <a:xfrm>
            <a:off x="3844978" y="1880541"/>
            <a:ext cx="1452575" cy="318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 In</a:t>
            </a:r>
          </a:p>
        </p:txBody>
      </p:sp>
      <p:cxnSp>
        <p:nvCxnSpPr>
          <p:cNvPr id="12" name="Straight Arrow Connector 11">
            <a:extLst>
              <a:ext uri="{FF2B5EF4-FFF2-40B4-BE49-F238E27FC236}">
                <a16:creationId xmlns:a16="http://schemas.microsoft.com/office/drawing/2014/main" id="{BB32F8E1-8C78-4191-86AA-B8F3C1704BD5}"/>
              </a:ext>
            </a:extLst>
          </p:cNvPr>
          <p:cNvCxnSpPr>
            <a:cxnSpLocks/>
            <a:stCxn id="5" idx="4"/>
          </p:cNvCxnSpPr>
          <p:nvPr/>
        </p:nvCxnSpPr>
        <p:spPr>
          <a:xfrm>
            <a:off x="4560959" y="1042476"/>
            <a:ext cx="10306" cy="2595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F3A3A8E7-838E-4CE9-81FF-0C16C8A46E57}"/>
              </a:ext>
            </a:extLst>
          </p:cNvPr>
          <p:cNvCxnSpPr>
            <a:cxnSpLocks/>
          </p:cNvCxnSpPr>
          <p:nvPr/>
        </p:nvCxnSpPr>
        <p:spPr>
          <a:xfrm>
            <a:off x="4560959" y="2220482"/>
            <a:ext cx="1" cy="258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Flowchart: Decision 14">
            <a:extLst>
              <a:ext uri="{FF2B5EF4-FFF2-40B4-BE49-F238E27FC236}">
                <a16:creationId xmlns:a16="http://schemas.microsoft.com/office/drawing/2014/main" id="{99433D51-136A-475A-9D83-8F9CE42D3A45}"/>
              </a:ext>
            </a:extLst>
          </p:cNvPr>
          <p:cNvSpPr/>
          <p:nvPr/>
        </p:nvSpPr>
        <p:spPr>
          <a:xfrm>
            <a:off x="3651164" y="2481471"/>
            <a:ext cx="1840204" cy="100385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Is Valid</a:t>
            </a:r>
          </a:p>
        </p:txBody>
      </p:sp>
      <p:cxnSp>
        <p:nvCxnSpPr>
          <p:cNvPr id="17" name="Connector: Elbow 16">
            <a:extLst>
              <a:ext uri="{FF2B5EF4-FFF2-40B4-BE49-F238E27FC236}">
                <a16:creationId xmlns:a16="http://schemas.microsoft.com/office/drawing/2014/main" id="{DEC4C433-C497-4B6E-81A5-6093297A2A2D}"/>
              </a:ext>
            </a:extLst>
          </p:cNvPr>
          <p:cNvCxnSpPr>
            <a:stCxn id="15" idx="1"/>
            <a:endCxn id="8" idx="1"/>
          </p:cNvCxnSpPr>
          <p:nvPr/>
        </p:nvCxnSpPr>
        <p:spPr>
          <a:xfrm rot="10800000" flipH="1">
            <a:off x="3651164" y="2039568"/>
            <a:ext cx="193814" cy="943830"/>
          </a:xfrm>
          <a:prstGeom prst="bentConnector3">
            <a:avLst>
              <a:gd name="adj1" fmla="val -117948"/>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74462EFB-A3D9-4D62-9642-DD31CD390617}"/>
              </a:ext>
            </a:extLst>
          </p:cNvPr>
          <p:cNvSpPr txBox="1"/>
          <p:nvPr/>
        </p:nvSpPr>
        <p:spPr>
          <a:xfrm>
            <a:off x="3384931" y="2549461"/>
            <a:ext cx="726278" cy="369332"/>
          </a:xfrm>
          <a:prstGeom prst="rect">
            <a:avLst/>
          </a:prstGeom>
          <a:noFill/>
        </p:spPr>
        <p:txBody>
          <a:bodyPr wrap="square" rtlCol="0">
            <a:spAutoFit/>
          </a:bodyPr>
          <a:lstStyle/>
          <a:p>
            <a:r>
              <a:rPr lang="en-IN" dirty="0"/>
              <a:t>No</a:t>
            </a:r>
          </a:p>
        </p:txBody>
      </p:sp>
      <p:sp>
        <p:nvSpPr>
          <p:cNvPr id="20" name="TextBox 19">
            <a:extLst>
              <a:ext uri="{FF2B5EF4-FFF2-40B4-BE49-F238E27FC236}">
                <a16:creationId xmlns:a16="http://schemas.microsoft.com/office/drawing/2014/main" id="{4F45E12F-EADE-47CF-88F2-ACB707057F57}"/>
              </a:ext>
            </a:extLst>
          </p:cNvPr>
          <p:cNvSpPr txBox="1"/>
          <p:nvPr/>
        </p:nvSpPr>
        <p:spPr>
          <a:xfrm>
            <a:off x="3936459" y="3332961"/>
            <a:ext cx="726278" cy="369332"/>
          </a:xfrm>
          <a:prstGeom prst="rect">
            <a:avLst/>
          </a:prstGeom>
          <a:noFill/>
        </p:spPr>
        <p:txBody>
          <a:bodyPr wrap="square" rtlCol="0">
            <a:spAutoFit/>
          </a:bodyPr>
          <a:lstStyle/>
          <a:p>
            <a:r>
              <a:rPr lang="en-IN" dirty="0"/>
              <a:t>Yes</a:t>
            </a:r>
          </a:p>
        </p:txBody>
      </p:sp>
      <p:cxnSp>
        <p:nvCxnSpPr>
          <p:cNvPr id="22" name="Straight Arrow Connector 21">
            <a:extLst>
              <a:ext uri="{FF2B5EF4-FFF2-40B4-BE49-F238E27FC236}">
                <a16:creationId xmlns:a16="http://schemas.microsoft.com/office/drawing/2014/main" id="{20BBB03F-2ED8-443B-AF49-A38156D0CF5C}"/>
              </a:ext>
            </a:extLst>
          </p:cNvPr>
          <p:cNvCxnSpPr>
            <a:cxnSpLocks/>
          </p:cNvCxnSpPr>
          <p:nvPr/>
        </p:nvCxnSpPr>
        <p:spPr>
          <a:xfrm>
            <a:off x="4571266" y="3464617"/>
            <a:ext cx="0" cy="673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Rectangle 22">
            <a:extLst>
              <a:ext uri="{FF2B5EF4-FFF2-40B4-BE49-F238E27FC236}">
                <a16:creationId xmlns:a16="http://schemas.microsoft.com/office/drawing/2014/main" id="{2ECDC408-F278-437D-A632-5365044FCDC9}"/>
              </a:ext>
            </a:extLst>
          </p:cNvPr>
          <p:cNvSpPr/>
          <p:nvPr/>
        </p:nvSpPr>
        <p:spPr>
          <a:xfrm>
            <a:off x="313747" y="4137992"/>
            <a:ext cx="9678391" cy="87796"/>
          </a:xfrm>
          <a:prstGeom prst="rect">
            <a:avLst/>
          </a:prstGeom>
          <a:ln>
            <a:noFill/>
          </a:ln>
          <a:effectLst>
            <a:glow rad="63500">
              <a:schemeClr val="accent1">
                <a:satMod val="175000"/>
                <a:alpha val="40000"/>
              </a:schemeClr>
            </a:glow>
            <a:outerShdw blurRad="107950" dist="12700" dir="5400000" algn="ctr">
              <a:srgbClr val="000000"/>
            </a:outerShdw>
            <a:softEdge rad="317500"/>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A657961B-2A0D-4547-8725-1055133F8599}"/>
              </a:ext>
            </a:extLst>
          </p:cNvPr>
          <p:cNvSpPr/>
          <p:nvPr/>
        </p:nvSpPr>
        <p:spPr>
          <a:xfrm>
            <a:off x="313747" y="5894774"/>
            <a:ext cx="9678391" cy="87796"/>
          </a:xfrm>
          <a:prstGeom prst="rect">
            <a:avLst/>
          </a:prstGeom>
          <a:ln>
            <a:noFill/>
          </a:ln>
          <a:effectLst>
            <a:glow rad="63500">
              <a:schemeClr val="accent1">
                <a:satMod val="175000"/>
                <a:alpha val="40000"/>
              </a:schemeClr>
            </a:glow>
            <a:outerShdw blurRad="107950" dist="12700" dir="5400000" algn="ctr">
              <a:srgbClr val="000000"/>
            </a:outerShdw>
            <a:softEdge rad="317500"/>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Arrow Connector 26">
            <a:extLst>
              <a:ext uri="{FF2B5EF4-FFF2-40B4-BE49-F238E27FC236}">
                <a16:creationId xmlns:a16="http://schemas.microsoft.com/office/drawing/2014/main" id="{CA974304-13AF-4A71-9B62-2BB23381EFA3}"/>
              </a:ext>
            </a:extLst>
          </p:cNvPr>
          <p:cNvCxnSpPr/>
          <p:nvPr/>
        </p:nvCxnSpPr>
        <p:spPr>
          <a:xfrm>
            <a:off x="4662737" y="5938672"/>
            <a:ext cx="0" cy="4770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Rounded Corners 28">
            <a:extLst>
              <a:ext uri="{FF2B5EF4-FFF2-40B4-BE49-F238E27FC236}">
                <a16:creationId xmlns:a16="http://schemas.microsoft.com/office/drawing/2014/main" id="{75D719BA-39E9-412A-8952-D256050E094D}"/>
              </a:ext>
            </a:extLst>
          </p:cNvPr>
          <p:cNvSpPr/>
          <p:nvPr/>
        </p:nvSpPr>
        <p:spPr>
          <a:xfrm>
            <a:off x="3936449" y="6427306"/>
            <a:ext cx="1452575" cy="318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 out</a:t>
            </a:r>
          </a:p>
        </p:txBody>
      </p:sp>
      <p:sp>
        <p:nvSpPr>
          <p:cNvPr id="31" name="Flowchart: Connector 30">
            <a:extLst>
              <a:ext uri="{FF2B5EF4-FFF2-40B4-BE49-F238E27FC236}">
                <a16:creationId xmlns:a16="http://schemas.microsoft.com/office/drawing/2014/main" id="{18A73E32-E2CE-4C8D-A24F-218CF7E838DE}"/>
              </a:ext>
            </a:extLst>
          </p:cNvPr>
          <p:cNvSpPr/>
          <p:nvPr/>
        </p:nvSpPr>
        <p:spPr>
          <a:xfrm>
            <a:off x="6512429" y="6314661"/>
            <a:ext cx="543339" cy="543339"/>
          </a:xfrm>
          <a:prstGeom prst="flowChartConnector">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3" name="Flowchart: Connector 32">
            <a:extLst>
              <a:ext uri="{FF2B5EF4-FFF2-40B4-BE49-F238E27FC236}">
                <a16:creationId xmlns:a16="http://schemas.microsoft.com/office/drawing/2014/main" id="{8BB8F7E6-04C3-4F97-BA88-1E71C68BF112}"/>
              </a:ext>
            </a:extLst>
          </p:cNvPr>
          <p:cNvSpPr/>
          <p:nvPr/>
        </p:nvSpPr>
        <p:spPr>
          <a:xfrm>
            <a:off x="6578689" y="6380922"/>
            <a:ext cx="410817" cy="41081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5" name="Straight Arrow Connector 34">
            <a:extLst>
              <a:ext uri="{FF2B5EF4-FFF2-40B4-BE49-F238E27FC236}">
                <a16:creationId xmlns:a16="http://schemas.microsoft.com/office/drawing/2014/main" id="{175DB342-E8BB-40FC-A7F9-84DB5364D02A}"/>
              </a:ext>
            </a:extLst>
          </p:cNvPr>
          <p:cNvCxnSpPr>
            <a:cxnSpLocks/>
            <a:stCxn id="29" idx="3"/>
          </p:cNvCxnSpPr>
          <p:nvPr/>
        </p:nvCxnSpPr>
        <p:spPr>
          <a:xfrm flipV="1">
            <a:off x="5389024" y="6586332"/>
            <a:ext cx="112340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3F9BC277-D03B-471B-822E-F424AFFC4320}"/>
              </a:ext>
            </a:extLst>
          </p:cNvPr>
          <p:cNvCxnSpPr/>
          <p:nvPr/>
        </p:nvCxnSpPr>
        <p:spPr>
          <a:xfrm>
            <a:off x="1430871" y="4228579"/>
            <a:ext cx="0" cy="1668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Rectangle: Rounded Corners 37">
            <a:extLst>
              <a:ext uri="{FF2B5EF4-FFF2-40B4-BE49-F238E27FC236}">
                <a16:creationId xmlns:a16="http://schemas.microsoft.com/office/drawing/2014/main" id="{EC4EFAE2-ECB8-48EC-B5F5-7E90E45E9323}"/>
              </a:ext>
            </a:extLst>
          </p:cNvPr>
          <p:cNvSpPr/>
          <p:nvPr/>
        </p:nvSpPr>
        <p:spPr>
          <a:xfrm>
            <a:off x="781517" y="4414187"/>
            <a:ext cx="1417981" cy="3791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View Products</a:t>
            </a:r>
          </a:p>
        </p:txBody>
      </p:sp>
      <p:cxnSp>
        <p:nvCxnSpPr>
          <p:cNvPr id="40" name="Straight Arrow Connector 39">
            <a:extLst>
              <a:ext uri="{FF2B5EF4-FFF2-40B4-BE49-F238E27FC236}">
                <a16:creationId xmlns:a16="http://schemas.microsoft.com/office/drawing/2014/main" id="{1F315D32-FE30-442B-A208-AC7DA8F08693}"/>
              </a:ext>
            </a:extLst>
          </p:cNvPr>
          <p:cNvCxnSpPr>
            <a:cxnSpLocks/>
          </p:cNvCxnSpPr>
          <p:nvPr/>
        </p:nvCxnSpPr>
        <p:spPr>
          <a:xfrm>
            <a:off x="2530075" y="4252821"/>
            <a:ext cx="0" cy="1668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Rectangle: Rounded Corners 43">
            <a:extLst>
              <a:ext uri="{FF2B5EF4-FFF2-40B4-BE49-F238E27FC236}">
                <a16:creationId xmlns:a16="http://schemas.microsoft.com/office/drawing/2014/main" id="{8E1DFB8D-7AFB-435E-95B3-CE2234809A95}"/>
              </a:ext>
            </a:extLst>
          </p:cNvPr>
          <p:cNvSpPr/>
          <p:nvPr/>
        </p:nvSpPr>
        <p:spPr>
          <a:xfrm>
            <a:off x="1828798" y="5176735"/>
            <a:ext cx="1417981" cy="399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Add To Cart Products</a:t>
            </a:r>
          </a:p>
        </p:txBody>
      </p:sp>
      <p:cxnSp>
        <p:nvCxnSpPr>
          <p:cNvPr id="50" name="Straight Arrow Connector 49">
            <a:extLst>
              <a:ext uri="{FF2B5EF4-FFF2-40B4-BE49-F238E27FC236}">
                <a16:creationId xmlns:a16="http://schemas.microsoft.com/office/drawing/2014/main" id="{05FEE4F5-5B16-4D4A-8998-49A57DF7C2A9}"/>
              </a:ext>
            </a:extLst>
          </p:cNvPr>
          <p:cNvCxnSpPr>
            <a:cxnSpLocks/>
          </p:cNvCxnSpPr>
          <p:nvPr/>
        </p:nvCxnSpPr>
        <p:spPr>
          <a:xfrm>
            <a:off x="3689439" y="4238903"/>
            <a:ext cx="0" cy="1668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Rectangle: Rounded Corners 51">
            <a:extLst>
              <a:ext uri="{FF2B5EF4-FFF2-40B4-BE49-F238E27FC236}">
                <a16:creationId xmlns:a16="http://schemas.microsoft.com/office/drawing/2014/main" id="{ADE3EE0D-0268-4163-9228-9DC3AAC1626B}"/>
              </a:ext>
            </a:extLst>
          </p:cNvPr>
          <p:cNvSpPr/>
          <p:nvPr/>
        </p:nvSpPr>
        <p:spPr>
          <a:xfrm>
            <a:off x="2931129" y="4424510"/>
            <a:ext cx="1526938" cy="457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Manage Cart Items</a:t>
            </a:r>
          </a:p>
        </p:txBody>
      </p:sp>
      <p:cxnSp>
        <p:nvCxnSpPr>
          <p:cNvPr id="54" name="Straight Arrow Connector 53">
            <a:extLst>
              <a:ext uri="{FF2B5EF4-FFF2-40B4-BE49-F238E27FC236}">
                <a16:creationId xmlns:a16="http://schemas.microsoft.com/office/drawing/2014/main" id="{33F297F3-6151-46A8-8D4D-F65BA9F73C8A}"/>
              </a:ext>
            </a:extLst>
          </p:cNvPr>
          <p:cNvCxnSpPr>
            <a:cxnSpLocks/>
          </p:cNvCxnSpPr>
          <p:nvPr/>
        </p:nvCxnSpPr>
        <p:spPr>
          <a:xfrm>
            <a:off x="4746621" y="4220382"/>
            <a:ext cx="0" cy="1668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Rectangle: Rounded Corners 55">
            <a:extLst>
              <a:ext uri="{FF2B5EF4-FFF2-40B4-BE49-F238E27FC236}">
                <a16:creationId xmlns:a16="http://schemas.microsoft.com/office/drawing/2014/main" id="{770082ED-8B68-49FE-B3A9-B19AD347BE2B}"/>
              </a:ext>
            </a:extLst>
          </p:cNvPr>
          <p:cNvSpPr/>
          <p:nvPr/>
        </p:nvSpPr>
        <p:spPr>
          <a:xfrm>
            <a:off x="4081062" y="5144245"/>
            <a:ext cx="1417981" cy="399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Make Order</a:t>
            </a:r>
          </a:p>
        </p:txBody>
      </p:sp>
      <p:cxnSp>
        <p:nvCxnSpPr>
          <p:cNvPr id="58" name="Straight Arrow Connector 57">
            <a:extLst>
              <a:ext uri="{FF2B5EF4-FFF2-40B4-BE49-F238E27FC236}">
                <a16:creationId xmlns:a16="http://schemas.microsoft.com/office/drawing/2014/main" id="{0B1A624F-61EE-4E31-8A16-80D622026A56}"/>
              </a:ext>
            </a:extLst>
          </p:cNvPr>
          <p:cNvCxnSpPr>
            <a:cxnSpLocks/>
          </p:cNvCxnSpPr>
          <p:nvPr/>
        </p:nvCxnSpPr>
        <p:spPr>
          <a:xfrm>
            <a:off x="6015203" y="4228579"/>
            <a:ext cx="0" cy="1668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0" name="Rectangle: Rounded Corners 59">
            <a:extLst>
              <a:ext uri="{FF2B5EF4-FFF2-40B4-BE49-F238E27FC236}">
                <a16:creationId xmlns:a16="http://schemas.microsoft.com/office/drawing/2014/main" id="{D1E201C4-EC8C-4AB4-8449-B96311693DB3}"/>
              </a:ext>
            </a:extLst>
          </p:cNvPr>
          <p:cNvSpPr/>
          <p:nvPr/>
        </p:nvSpPr>
        <p:spPr>
          <a:xfrm>
            <a:off x="5365849" y="4414187"/>
            <a:ext cx="1417981" cy="4571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Search Products</a:t>
            </a:r>
          </a:p>
        </p:txBody>
      </p:sp>
      <p:cxnSp>
        <p:nvCxnSpPr>
          <p:cNvPr id="62" name="Straight Arrow Connector 61">
            <a:extLst>
              <a:ext uri="{FF2B5EF4-FFF2-40B4-BE49-F238E27FC236}">
                <a16:creationId xmlns:a16="http://schemas.microsoft.com/office/drawing/2014/main" id="{A87A0BB4-DC56-4054-9512-9203633C8916}"/>
              </a:ext>
            </a:extLst>
          </p:cNvPr>
          <p:cNvCxnSpPr>
            <a:cxnSpLocks/>
          </p:cNvCxnSpPr>
          <p:nvPr/>
        </p:nvCxnSpPr>
        <p:spPr>
          <a:xfrm>
            <a:off x="7229950" y="4196737"/>
            <a:ext cx="0" cy="1668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Rectangle: Rounded Corners 63">
            <a:extLst>
              <a:ext uri="{FF2B5EF4-FFF2-40B4-BE49-F238E27FC236}">
                <a16:creationId xmlns:a16="http://schemas.microsoft.com/office/drawing/2014/main" id="{BF138DF2-FED0-4E05-BAF4-62E24F4ABC85}"/>
              </a:ext>
            </a:extLst>
          </p:cNvPr>
          <p:cNvSpPr/>
          <p:nvPr/>
        </p:nvSpPr>
        <p:spPr>
          <a:xfrm>
            <a:off x="6564391" y="5120599"/>
            <a:ext cx="1417981" cy="4571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Pay bills</a:t>
            </a:r>
          </a:p>
        </p:txBody>
      </p:sp>
      <p:cxnSp>
        <p:nvCxnSpPr>
          <p:cNvPr id="66" name="Straight Arrow Connector 65">
            <a:extLst>
              <a:ext uri="{FF2B5EF4-FFF2-40B4-BE49-F238E27FC236}">
                <a16:creationId xmlns:a16="http://schemas.microsoft.com/office/drawing/2014/main" id="{AF4355BF-458D-49F1-BD56-2E13CB63EFFB}"/>
              </a:ext>
            </a:extLst>
          </p:cNvPr>
          <p:cNvCxnSpPr>
            <a:cxnSpLocks/>
          </p:cNvCxnSpPr>
          <p:nvPr/>
        </p:nvCxnSpPr>
        <p:spPr>
          <a:xfrm>
            <a:off x="8662605" y="4247453"/>
            <a:ext cx="0" cy="1668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Rectangle: Rounded Corners 67">
            <a:extLst>
              <a:ext uri="{FF2B5EF4-FFF2-40B4-BE49-F238E27FC236}">
                <a16:creationId xmlns:a16="http://schemas.microsoft.com/office/drawing/2014/main" id="{6382DBAD-DB42-405D-85C3-FFD11D1DC67B}"/>
              </a:ext>
            </a:extLst>
          </p:cNvPr>
          <p:cNvSpPr/>
          <p:nvPr/>
        </p:nvSpPr>
        <p:spPr>
          <a:xfrm>
            <a:off x="8013251" y="4433061"/>
            <a:ext cx="1417981" cy="4571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Track order</a:t>
            </a:r>
          </a:p>
        </p:txBody>
      </p:sp>
      <p:sp>
        <p:nvSpPr>
          <p:cNvPr id="9" name="Rectangle: Rounded Corners 8">
            <a:extLst>
              <a:ext uri="{FF2B5EF4-FFF2-40B4-BE49-F238E27FC236}">
                <a16:creationId xmlns:a16="http://schemas.microsoft.com/office/drawing/2014/main" id="{BF6110A3-F101-42DE-9B90-5A19984A08BE}"/>
              </a:ext>
            </a:extLst>
          </p:cNvPr>
          <p:cNvSpPr/>
          <p:nvPr/>
        </p:nvSpPr>
        <p:spPr>
          <a:xfrm>
            <a:off x="3871364" y="1293583"/>
            <a:ext cx="1452575" cy="318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Sign up</a:t>
            </a:r>
          </a:p>
        </p:txBody>
      </p:sp>
      <p:cxnSp>
        <p:nvCxnSpPr>
          <p:cNvPr id="13" name="Straight Arrow Connector 12">
            <a:extLst>
              <a:ext uri="{FF2B5EF4-FFF2-40B4-BE49-F238E27FC236}">
                <a16:creationId xmlns:a16="http://schemas.microsoft.com/office/drawing/2014/main" id="{126E04FF-1DCA-4BB3-BE95-D1938DEE2EE3}"/>
              </a:ext>
            </a:extLst>
          </p:cNvPr>
          <p:cNvCxnSpPr>
            <a:cxnSpLocks/>
          </p:cNvCxnSpPr>
          <p:nvPr/>
        </p:nvCxnSpPr>
        <p:spPr>
          <a:xfrm>
            <a:off x="4550651" y="1632341"/>
            <a:ext cx="10306" cy="2595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03945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DD863-6C2C-4220-9953-22A53876436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65F4A3A2-18DA-46A7-B922-768B6B5827F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93350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43DF0-5A82-468B-AE91-F5E57F047D1B}"/>
              </a:ext>
            </a:extLst>
          </p:cNvPr>
          <p:cNvSpPr>
            <a:spLocks noGrp="1"/>
          </p:cNvSpPr>
          <p:nvPr>
            <p:ph type="ctrTitle"/>
          </p:nvPr>
        </p:nvSpPr>
        <p:spPr>
          <a:xfrm>
            <a:off x="333029" y="-13252"/>
            <a:ext cx="8689976" cy="675861"/>
          </a:xfrm>
        </p:spPr>
        <p:txBody>
          <a:bodyPr>
            <a:normAutofit fontScale="90000"/>
          </a:bodyPr>
          <a:lstStyle/>
          <a:p>
            <a:pPr algn="ctr"/>
            <a:r>
              <a:rPr lang="en-US" sz="4000" b="1" u="sng" dirty="0"/>
              <a:t>EXISTING SYSTEM</a:t>
            </a:r>
            <a:endParaRPr lang="en-IN" sz="4000" u="sng" dirty="0"/>
          </a:p>
        </p:txBody>
      </p:sp>
      <p:sp>
        <p:nvSpPr>
          <p:cNvPr id="4" name="TextBox 3">
            <a:extLst>
              <a:ext uri="{FF2B5EF4-FFF2-40B4-BE49-F238E27FC236}">
                <a16:creationId xmlns:a16="http://schemas.microsoft.com/office/drawing/2014/main" id="{F712FA34-3219-4FCF-B3D9-888F6493CC50}"/>
              </a:ext>
            </a:extLst>
          </p:cNvPr>
          <p:cNvSpPr txBox="1"/>
          <p:nvPr/>
        </p:nvSpPr>
        <p:spPr>
          <a:xfrm>
            <a:off x="556592" y="702366"/>
            <a:ext cx="10363200" cy="3354765"/>
          </a:xfrm>
          <a:prstGeom prst="rect">
            <a:avLst/>
          </a:prstGeom>
          <a:noFill/>
        </p:spPr>
        <p:txBody>
          <a:bodyPr wrap="square" rtlCol="0">
            <a:spAutoFit/>
          </a:bodyPr>
          <a:lstStyle/>
          <a:p>
            <a:pPr marL="417150" indent="-342900" algn="just">
              <a:spcBef>
                <a:spcPts val="500"/>
              </a:spcBef>
              <a:spcAft>
                <a:spcPts val="500"/>
              </a:spcAft>
              <a:buClr>
                <a:schemeClr val="accent1">
                  <a:lumMod val="75000"/>
                </a:schemeClr>
              </a:buClr>
              <a:buFont typeface="Wingdings" panose="05000000000000000000" pitchFamily="2" charset="2"/>
              <a:buChar char="v"/>
            </a:pPr>
            <a:r>
              <a:rPr lang="en-US" dirty="0"/>
              <a:t>Time Consuming  </a:t>
            </a:r>
          </a:p>
          <a:p>
            <a:pPr marL="417150" indent="-342900" algn="just">
              <a:spcBef>
                <a:spcPts val="500"/>
              </a:spcBef>
              <a:spcAft>
                <a:spcPts val="500"/>
              </a:spcAft>
              <a:buClr>
                <a:schemeClr val="accent1">
                  <a:lumMod val="75000"/>
                </a:schemeClr>
              </a:buClr>
              <a:buFont typeface="Wingdings" panose="05000000000000000000" pitchFamily="2" charset="2"/>
              <a:buChar char="v"/>
            </a:pPr>
            <a:r>
              <a:rPr lang="en-US" dirty="0"/>
              <a:t>Shipping Rates  and Refunds/Returns Disputes  </a:t>
            </a:r>
          </a:p>
          <a:p>
            <a:pPr marL="417150" indent="-342900" algn="just">
              <a:spcBef>
                <a:spcPts val="500"/>
              </a:spcBef>
              <a:spcAft>
                <a:spcPts val="500"/>
              </a:spcAft>
              <a:buClr>
                <a:schemeClr val="accent1">
                  <a:lumMod val="75000"/>
                </a:schemeClr>
              </a:buClr>
              <a:buFont typeface="Wingdings" panose="05000000000000000000" pitchFamily="2" charset="2"/>
              <a:buChar char="v"/>
            </a:pPr>
            <a:r>
              <a:rPr lang="en-US" dirty="0"/>
              <a:t> Lack of options  </a:t>
            </a:r>
          </a:p>
          <a:p>
            <a:pPr marL="417150" indent="-342900" algn="just">
              <a:spcBef>
                <a:spcPts val="500"/>
              </a:spcBef>
              <a:spcAft>
                <a:spcPts val="500"/>
              </a:spcAft>
              <a:buClr>
                <a:schemeClr val="accent1">
                  <a:lumMod val="75000"/>
                </a:schemeClr>
              </a:buClr>
              <a:buFont typeface="Wingdings" panose="05000000000000000000" pitchFamily="2" charset="2"/>
              <a:buChar char="v"/>
            </a:pPr>
            <a:r>
              <a:rPr lang="en-US" dirty="0"/>
              <a:t>Cash-Back offers not present </a:t>
            </a:r>
          </a:p>
          <a:p>
            <a:pPr marL="417150" indent="-342900" algn="just">
              <a:spcBef>
                <a:spcPts val="500"/>
              </a:spcBef>
              <a:spcAft>
                <a:spcPts val="500"/>
              </a:spcAft>
              <a:buClr>
                <a:schemeClr val="accent1">
                  <a:lumMod val="75000"/>
                </a:schemeClr>
              </a:buClr>
              <a:buFont typeface="Wingdings" panose="05000000000000000000" pitchFamily="2" charset="2"/>
              <a:buChar char="v"/>
            </a:pPr>
            <a:r>
              <a:rPr lang="en-US" dirty="0"/>
              <a:t> Bad customer service </a:t>
            </a:r>
          </a:p>
          <a:p>
            <a:pPr marL="417150" indent="-342900" algn="just">
              <a:spcBef>
                <a:spcPts val="500"/>
              </a:spcBef>
              <a:spcAft>
                <a:spcPts val="500"/>
              </a:spcAft>
              <a:buClr>
                <a:schemeClr val="accent1">
                  <a:lumMod val="75000"/>
                </a:schemeClr>
              </a:buClr>
              <a:buFont typeface="Wingdings" panose="05000000000000000000" pitchFamily="2" charset="2"/>
              <a:buChar char="v"/>
            </a:pPr>
            <a:r>
              <a:rPr lang="en-US" dirty="0"/>
              <a:t>Also there are expenses for traveling from house to shop. More over the shop from where we would like to buy something may not be open 24*7. In order to </a:t>
            </a:r>
          </a:p>
          <a:p>
            <a:pPr marL="417150" indent="-342900" algn="just">
              <a:spcBef>
                <a:spcPts val="500"/>
              </a:spcBef>
              <a:spcAft>
                <a:spcPts val="500"/>
              </a:spcAft>
              <a:buClr>
                <a:schemeClr val="accent1">
                  <a:lumMod val="75000"/>
                </a:schemeClr>
              </a:buClr>
              <a:buFont typeface="Wingdings" panose="05000000000000000000" pitchFamily="2" charset="2"/>
              <a:buChar char="v"/>
            </a:pPr>
            <a:r>
              <a:rPr lang="en-US" dirty="0"/>
              <a:t>overcome these, we have e-commerce solution, i.e. one place where we can get all required goods/products online.</a:t>
            </a:r>
            <a:endParaRPr lang="en-IN" dirty="0"/>
          </a:p>
        </p:txBody>
      </p:sp>
    </p:spTree>
    <p:extLst>
      <p:ext uri="{BB962C8B-B14F-4D97-AF65-F5344CB8AC3E}">
        <p14:creationId xmlns:p14="http://schemas.microsoft.com/office/powerpoint/2010/main" val="3261908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BB688-B0C2-4970-9795-F8A7860157F6}"/>
              </a:ext>
            </a:extLst>
          </p:cNvPr>
          <p:cNvSpPr>
            <a:spLocks noGrp="1"/>
          </p:cNvSpPr>
          <p:nvPr>
            <p:ph type="ctrTitle"/>
          </p:nvPr>
        </p:nvSpPr>
        <p:spPr>
          <a:xfrm>
            <a:off x="804700" y="0"/>
            <a:ext cx="10101837" cy="621836"/>
          </a:xfrm>
          <a:solidFill>
            <a:schemeClr val="bg1">
              <a:alpha val="70000"/>
            </a:schemeClr>
          </a:solidFill>
        </p:spPr>
        <p:txBody>
          <a:bodyPr/>
          <a:lstStyle/>
          <a:p>
            <a:pPr algn="l"/>
            <a:r>
              <a:rPr lang="en-US" sz="4000" b="1" u="sng" dirty="0"/>
              <a:t>Objective of Developing the new system</a:t>
            </a:r>
            <a:endParaRPr lang="en-IN" sz="4000" b="1" u="sng" dirty="0"/>
          </a:p>
        </p:txBody>
      </p:sp>
      <p:sp>
        <p:nvSpPr>
          <p:cNvPr id="3" name="Subtitle 2">
            <a:extLst>
              <a:ext uri="{FF2B5EF4-FFF2-40B4-BE49-F238E27FC236}">
                <a16:creationId xmlns:a16="http://schemas.microsoft.com/office/drawing/2014/main" id="{CCFA4EBC-CB3E-4981-BB75-4799D3747D7E}"/>
              </a:ext>
            </a:extLst>
          </p:cNvPr>
          <p:cNvSpPr>
            <a:spLocks noGrp="1"/>
          </p:cNvSpPr>
          <p:nvPr>
            <p:ph type="subTitle" idx="1"/>
          </p:nvPr>
        </p:nvSpPr>
        <p:spPr>
          <a:xfrm>
            <a:off x="622852" y="828261"/>
            <a:ext cx="9939131" cy="6029739"/>
          </a:xfrm>
        </p:spPr>
        <p:txBody>
          <a:bodyPr>
            <a:normAutofit fontScale="25000" lnSpcReduction="20000"/>
          </a:bodyPr>
          <a:lstStyle/>
          <a:p>
            <a:pPr marL="857250" indent="-857250" algn="l">
              <a:buFont typeface="Wingdings" panose="05000000000000000000" pitchFamily="2" charset="2"/>
              <a:buChar char="v"/>
            </a:pPr>
            <a:r>
              <a:rPr lang="en-US" sz="8000" b="0" i="0" dirty="0">
                <a:solidFill>
                  <a:srgbClr val="212529"/>
                </a:solidFill>
                <a:effectLst/>
              </a:rPr>
              <a:t>The Online Shopping System (OSS) is a web-based application. The purpose of the application is to automate and facilitate the whole process of shopping. This application fixes the limitation and problems of paper based processes. The main goal to increase the quantity of sales by making the new technology of web pages design more attractive and to search a lot of customers and company to their location. By this system we can advertise and send procure to a lot of customer by sending email.</a:t>
            </a:r>
          </a:p>
          <a:p>
            <a:pPr marL="857250" indent="-857250" algn="l">
              <a:buFont typeface="Wingdings" panose="05000000000000000000" pitchFamily="2" charset="2"/>
              <a:buChar char="v"/>
            </a:pPr>
            <a:r>
              <a:rPr lang="en-US" sz="8000" b="0" i="0" dirty="0">
                <a:solidFill>
                  <a:srgbClr val="000000"/>
                </a:solidFill>
                <a:effectLst/>
              </a:rPr>
              <a:t>Reduce management costs</a:t>
            </a:r>
          </a:p>
          <a:p>
            <a:pPr marL="857250" indent="-857250" algn="l">
              <a:buFont typeface="Wingdings" panose="05000000000000000000" pitchFamily="2" charset="2"/>
              <a:buChar char="v"/>
            </a:pPr>
            <a:r>
              <a:rPr lang="en-US" sz="8000" b="0" i="0" dirty="0">
                <a:solidFill>
                  <a:srgbClr val="000000"/>
                </a:solidFill>
                <a:effectLst/>
              </a:rPr>
              <a:t>Businesses aim at reducing the costs incurred for the betterment of their revenue. Automating the ecommerce business can help in reducing the management cost significantly. Moreover, the right use of digital marketing can help in reducing the cost spent on driving customers to such an extent that businesses can bring customers for free of cost.</a:t>
            </a:r>
          </a:p>
          <a:p>
            <a:pPr marL="857250" indent="-857250" algn="l">
              <a:buFont typeface="Wingdings" panose="05000000000000000000" pitchFamily="2" charset="2"/>
              <a:buChar char="v"/>
            </a:pPr>
            <a:r>
              <a:rPr lang="en-US" sz="8000" b="0" i="0" dirty="0">
                <a:solidFill>
                  <a:srgbClr val="000000"/>
                </a:solidFill>
                <a:effectLst/>
              </a:rPr>
              <a:t>Developing business relations</a:t>
            </a:r>
          </a:p>
          <a:p>
            <a:pPr marL="857250" indent="-857250" algn="l">
              <a:buFont typeface="Wingdings" panose="05000000000000000000" pitchFamily="2" charset="2"/>
              <a:buChar char="v"/>
            </a:pPr>
            <a:r>
              <a:rPr lang="en-US" sz="8000" b="0" i="0" dirty="0">
                <a:solidFill>
                  <a:srgbClr val="000000"/>
                </a:solidFill>
                <a:effectLst/>
              </a:rPr>
              <a:t>Providing a unique customer experience</a:t>
            </a:r>
          </a:p>
          <a:p>
            <a:pPr marL="857250" indent="-857250" algn="l">
              <a:buFont typeface="Wingdings" panose="05000000000000000000" pitchFamily="2" charset="2"/>
              <a:buChar char="v"/>
            </a:pPr>
            <a:r>
              <a:rPr lang="en-US" sz="8000" b="0" i="0" dirty="0">
                <a:solidFill>
                  <a:srgbClr val="000000"/>
                </a:solidFill>
                <a:effectLst/>
              </a:rPr>
              <a:t>Increasing the number of loyal customers</a:t>
            </a:r>
          </a:p>
          <a:p>
            <a:pPr marL="857250" indent="-857250" algn="l">
              <a:buFont typeface="Wingdings" panose="05000000000000000000" pitchFamily="2" charset="2"/>
              <a:buChar char="v"/>
            </a:pPr>
            <a:r>
              <a:rPr lang="en-US" sz="8000" b="0" i="0" dirty="0">
                <a:solidFill>
                  <a:srgbClr val="000000"/>
                </a:solidFill>
                <a:effectLst/>
              </a:rPr>
              <a:t>Increasing sales</a:t>
            </a:r>
          </a:p>
          <a:p>
            <a:pPr marL="285750" indent="-285750" algn="l">
              <a:buFont typeface="Wingdings" panose="05000000000000000000" pitchFamily="2" charset="2"/>
              <a:buChar char="v"/>
            </a:pPr>
            <a:endParaRPr lang="en-IN" dirty="0"/>
          </a:p>
        </p:txBody>
      </p:sp>
    </p:spTree>
    <p:extLst>
      <p:ext uri="{BB962C8B-B14F-4D97-AF65-F5344CB8AC3E}">
        <p14:creationId xmlns:p14="http://schemas.microsoft.com/office/powerpoint/2010/main" val="1673792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D34EF705-B505-4822-B1FD-9356EBB6AE96}"/>
              </a:ext>
            </a:extLst>
          </p:cNvPr>
          <p:cNvSpPr/>
          <p:nvPr/>
        </p:nvSpPr>
        <p:spPr>
          <a:xfrm>
            <a:off x="9405257" y="0"/>
            <a:ext cx="2786743" cy="5297714"/>
          </a:xfrm>
          <a:prstGeom prst="rtTriangle">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5" name="Rectangle 4">
            <a:extLst>
              <a:ext uri="{FF2B5EF4-FFF2-40B4-BE49-F238E27FC236}">
                <a16:creationId xmlns:a16="http://schemas.microsoft.com/office/drawing/2014/main" id="{F9EDECB8-3355-4139-AB54-B9551BC6B3A2}"/>
              </a:ext>
            </a:extLst>
          </p:cNvPr>
          <p:cNvSpPr/>
          <p:nvPr/>
        </p:nvSpPr>
        <p:spPr>
          <a:xfrm>
            <a:off x="7082971" y="5297714"/>
            <a:ext cx="5239658" cy="156028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7" name="Title 1">
            <a:extLst>
              <a:ext uri="{FF2B5EF4-FFF2-40B4-BE49-F238E27FC236}">
                <a16:creationId xmlns:a16="http://schemas.microsoft.com/office/drawing/2014/main" id="{6CE6FE77-602A-47CB-BF74-D21E1D0CD0B6}"/>
              </a:ext>
            </a:extLst>
          </p:cNvPr>
          <p:cNvSpPr txBox="1">
            <a:spLocks/>
          </p:cNvSpPr>
          <p:nvPr/>
        </p:nvSpPr>
        <p:spPr>
          <a:xfrm>
            <a:off x="3377609" y="-9833"/>
            <a:ext cx="4170854" cy="631880"/>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TIME LINE CHART</a:t>
            </a:r>
          </a:p>
        </p:txBody>
      </p:sp>
      <p:cxnSp>
        <p:nvCxnSpPr>
          <p:cNvPr id="159" name="OTLSHAPE_T_fe82a054eb724851a93f6a606432bfac_HorizontalConnector1">
            <a:extLst>
              <a:ext uri="{FF2B5EF4-FFF2-40B4-BE49-F238E27FC236}">
                <a16:creationId xmlns:a16="http://schemas.microsoft.com/office/drawing/2014/main" id="{12085171-9DD9-4535-915D-11AB6F58C35E}"/>
              </a:ext>
            </a:extLst>
          </p:cNvPr>
          <p:cNvCxnSpPr>
            <a:cxnSpLocks/>
            <a:stCxn id="255" idx="3"/>
            <a:endCxn id="253" idx="1"/>
          </p:cNvCxnSpPr>
          <p:nvPr>
            <p:custDataLst>
              <p:tags r:id="rId1"/>
            </p:custDataLst>
          </p:nvPr>
        </p:nvCxnSpPr>
        <p:spPr>
          <a:xfrm flipV="1">
            <a:off x="1120566" y="5416657"/>
            <a:ext cx="5857146" cy="35945"/>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61" name="OTLSHAPE_T_23b42cadd9bc437fb739c68c62737c3a_HorizontalConnector1">
            <a:extLst>
              <a:ext uri="{FF2B5EF4-FFF2-40B4-BE49-F238E27FC236}">
                <a16:creationId xmlns:a16="http://schemas.microsoft.com/office/drawing/2014/main" id="{D7971586-A060-4258-B078-11E130AD833D}"/>
              </a:ext>
            </a:extLst>
          </p:cNvPr>
          <p:cNvCxnSpPr>
            <a:cxnSpLocks/>
            <a:endCxn id="247" idx="1"/>
          </p:cNvCxnSpPr>
          <p:nvPr>
            <p:custDataLst>
              <p:tags r:id="rId2"/>
            </p:custDataLst>
          </p:nvPr>
        </p:nvCxnSpPr>
        <p:spPr>
          <a:xfrm>
            <a:off x="711174" y="3719039"/>
            <a:ext cx="7013616"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163" name="OTLSHAPE_T_82d1b7aae77d41a2be14d69f5e501b1b_HorizontalConnector1">
            <a:extLst>
              <a:ext uri="{FF2B5EF4-FFF2-40B4-BE49-F238E27FC236}">
                <a16:creationId xmlns:a16="http://schemas.microsoft.com/office/drawing/2014/main" id="{CF4C3759-716F-422B-B4AF-F6120219F48A}"/>
              </a:ext>
            </a:extLst>
          </p:cNvPr>
          <p:cNvCxnSpPr>
            <a:cxnSpLocks/>
            <a:endCxn id="235" idx="1"/>
          </p:cNvCxnSpPr>
          <p:nvPr>
            <p:custDataLst>
              <p:tags r:id="rId3"/>
            </p:custDataLst>
          </p:nvPr>
        </p:nvCxnSpPr>
        <p:spPr>
          <a:xfrm>
            <a:off x="718185" y="3358095"/>
            <a:ext cx="6506480" cy="684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5" name="OTLSHAPE_T_f23e460505c24ee88159b421b810b7e4_HorizontalConnector1">
            <a:extLst>
              <a:ext uri="{FF2B5EF4-FFF2-40B4-BE49-F238E27FC236}">
                <a16:creationId xmlns:a16="http://schemas.microsoft.com/office/drawing/2014/main" id="{C1A0B3D1-C1DB-4CFA-A499-601D1278BE2C}"/>
              </a:ext>
            </a:extLst>
          </p:cNvPr>
          <p:cNvCxnSpPr>
            <a:cxnSpLocks/>
            <a:endCxn id="239" idx="1"/>
          </p:cNvCxnSpPr>
          <p:nvPr>
            <p:custDataLst>
              <p:tags r:id="rId4"/>
            </p:custDataLst>
          </p:nvPr>
        </p:nvCxnSpPr>
        <p:spPr>
          <a:xfrm>
            <a:off x="711174" y="4069030"/>
            <a:ext cx="8442317" cy="1302"/>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67" name="OTLSHAPE_T_11a5fd20169a4e5aa0bed048dba08ff2_HorizontalConnector1">
            <a:extLst>
              <a:ext uri="{FF2B5EF4-FFF2-40B4-BE49-F238E27FC236}">
                <a16:creationId xmlns:a16="http://schemas.microsoft.com/office/drawing/2014/main" id="{956A5715-D6EA-448B-BDCA-6229F2199574}"/>
              </a:ext>
            </a:extLst>
          </p:cNvPr>
          <p:cNvCxnSpPr>
            <a:cxnSpLocks/>
            <a:endCxn id="229" idx="1"/>
          </p:cNvCxnSpPr>
          <p:nvPr>
            <p:custDataLst>
              <p:tags r:id="rId5"/>
            </p:custDataLst>
          </p:nvPr>
        </p:nvCxnSpPr>
        <p:spPr>
          <a:xfrm>
            <a:off x="755328" y="2944246"/>
            <a:ext cx="6214396" cy="45145"/>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169" name="OTLSHAPE_M_6ae31c99f6864aae840de110566ea63d_Connector1">
            <a:extLst>
              <a:ext uri="{FF2B5EF4-FFF2-40B4-BE49-F238E27FC236}">
                <a16:creationId xmlns:a16="http://schemas.microsoft.com/office/drawing/2014/main" id="{D0F8B5B0-0BBC-467A-9CAA-F82CF021E3E5}"/>
              </a:ext>
            </a:extLst>
          </p:cNvPr>
          <p:cNvCxnSpPr>
            <a:cxnSpLocks/>
          </p:cNvCxnSpPr>
          <p:nvPr>
            <p:custDataLst>
              <p:tags r:id="rId6"/>
            </p:custDataLst>
          </p:nvPr>
        </p:nvCxnSpPr>
        <p:spPr>
          <a:xfrm>
            <a:off x="6982272" y="1470829"/>
            <a:ext cx="0" cy="357655"/>
          </a:xfrm>
          <a:prstGeom prst="line">
            <a:avLst/>
          </a:prstGeom>
          <a:ln w="9525" cap="flat" cmpd="sng" algn="ctr">
            <a:solidFill>
              <a:srgbClr val="9BBB59"/>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1" name="OTLSHAPE_TB_00000000000000000000000000000000_LeftEndCaps">
            <a:extLst>
              <a:ext uri="{FF2B5EF4-FFF2-40B4-BE49-F238E27FC236}">
                <a16:creationId xmlns:a16="http://schemas.microsoft.com/office/drawing/2014/main" id="{E8571F08-422A-4B69-BDEA-BD6984F6BF5E}"/>
              </a:ext>
            </a:extLst>
          </p:cNvPr>
          <p:cNvSpPr txBox="1"/>
          <p:nvPr>
            <p:custDataLst>
              <p:tags r:id="rId7"/>
            </p:custDataLst>
          </p:nvPr>
        </p:nvSpPr>
        <p:spPr>
          <a:xfrm>
            <a:off x="306744" y="1863746"/>
            <a:ext cx="448584" cy="276999"/>
          </a:xfrm>
          <a:prstGeom prst="rect">
            <a:avLst/>
          </a:prstGeom>
          <a:noFill/>
        </p:spPr>
        <p:txBody>
          <a:bodyPr vert="horz" wrap="none" lIns="0" tIns="0" rIns="0" bIns="0" rtlCol="0" anchor="ctr" anchorCtr="0">
            <a:spAutoFit/>
          </a:bodyPr>
          <a:lstStyle/>
          <a:p>
            <a:pPr algn="ctr"/>
            <a:r>
              <a:rPr lang="en-US" b="1" spc="-38" dirty="0">
                <a:solidFill>
                  <a:schemeClr val="accent2"/>
                </a:solidFill>
                <a:latin typeface="Calibri" panose="020F0502020204030204" pitchFamily="34" charset="0"/>
              </a:rPr>
              <a:t>2020</a:t>
            </a:r>
          </a:p>
        </p:txBody>
      </p:sp>
      <p:sp>
        <p:nvSpPr>
          <p:cNvPr id="173" name="OTLSHAPE_TB_00000000000000000000000000000000_RightEndCaps">
            <a:extLst>
              <a:ext uri="{FF2B5EF4-FFF2-40B4-BE49-F238E27FC236}">
                <a16:creationId xmlns:a16="http://schemas.microsoft.com/office/drawing/2014/main" id="{27729AB5-45DB-4B85-A43C-6D848328B24A}"/>
              </a:ext>
            </a:extLst>
          </p:cNvPr>
          <p:cNvSpPr txBox="1"/>
          <p:nvPr>
            <p:custDataLst>
              <p:tags r:id="rId8"/>
            </p:custDataLst>
          </p:nvPr>
        </p:nvSpPr>
        <p:spPr>
          <a:xfrm>
            <a:off x="11400278" y="1863746"/>
            <a:ext cx="448584" cy="276999"/>
          </a:xfrm>
          <a:prstGeom prst="rect">
            <a:avLst/>
          </a:prstGeom>
          <a:noFill/>
        </p:spPr>
        <p:txBody>
          <a:bodyPr vert="horz" wrap="none" lIns="0" tIns="0" rIns="0" bIns="0" rtlCol="0" anchor="ctr" anchorCtr="0">
            <a:spAutoFit/>
          </a:bodyPr>
          <a:lstStyle/>
          <a:p>
            <a:pPr algn="ctr"/>
            <a:r>
              <a:rPr lang="en-US" b="1" spc="-38" dirty="0">
                <a:solidFill>
                  <a:schemeClr val="accent2"/>
                </a:solidFill>
                <a:latin typeface="Calibri" panose="020F0502020204030204" pitchFamily="34" charset="0"/>
              </a:rPr>
              <a:t>2020</a:t>
            </a:r>
          </a:p>
        </p:txBody>
      </p:sp>
      <p:sp>
        <p:nvSpPr>
          <p:cNvPr id="175" name="OTLSHAPE_TB_00000000000000000000000000000000_ScaleContainer">
            <a:extLst>
              <a:ext uri="{FF2B5EF4-FFF2-40B4-BE49-F238E27FC236}">
                <a16:creationId xmlns:a16="http://schemas.microsoft.com/office/drawing/2014/main" id="{1F9350A8-05E8-430F-87E3-89111D4382E2}"/>
              </a:ext>
            </a:extLst>
          </p:cNvPr>
          <p:cNvSpPr/>
          <p:nvPr>
            <p:custDataLst>
              <p:tags r:id="rId9"/>
            </p:custDataLst>
          </p:nvPr>
        </p:nvSpPr>
        <p:spPr>
          <a:xfrm>
            <a:off x="921070" y="1811746"/>
            <a:ext cx="10337800" cy="381000"/>
          </a:xfrm>
          <a:prstGeom prst="rect">
            <a:avLst/>
          </a:prstGeom>
          <a:gradFill flip="none" rotWithShape="1">
            <a:gsLst>
              <a:gs pos="0">
                <a:srgbClr val="1F497D"/>
              </a:gs>
              <a:gs pos="0">
                <a:srgbClr val="1F497D"/>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OTLSHAPE_TB_00000000000000000000000000000000_TimescaleInterval1">
            <a:extLst>
              <a:ext uri="{FF2B5EF4-FFF2-40B4-BE49-F238E27FC236}">
                <a16:creationId xmlns:a16="http://schemas.microsoft.com/office/drawing/2014/main" id="{F67A007B-4485-4084-A41D-1738EE970B29}"/>
              </a:ext>
            </a:extLst>
          </p:cNvPr>
          <p:cNvSpPr txBox="1"/>
          <p:nvPr>
            <p:custDataLst>
              <p:tags r:id="rId10"/>
            </p:custDataLst>
          </p:nvPr>
        </p:nvSpPr>
        <p:spPr>
          <a:xfrm>
            <a:off x="984570" y="1909219"/>
            <a:ext cx="203200" cy="186055"/>
          </a:xfrm>
          <a:prstGeom prst="rect">
            <a:avLst/>
          </a:prstGeom>
          <a:noFill/>
        </p:spPr>
        <p:txBody>
          <a:bodyPr vert="horz" wrap="none" lIns="0" tIns="0" rIns="0" bIns="0" rtlCol="0" anchor="ctr" anchorCtr="0">
            <a:noAutofit/>
          </a:bodyPr>
          <a:lstStyle/>
          <a:p>
            <a:r>
              <a:rPr lang="en-US" sz="1200" spc="-20" dirty="0">
                <a:solidFill>
                  <a:schemeClr val="lt1"/>
                </a:solidFill>
                <a:latin typeface="Calibri" panose="020F0502020204030204" pitchFamily="34" charset="0"/>
              </a:rPr>
              <a:t>Jan</a:t>
            </a:r>
          </a:p>
        </p:txBody>
      </p:sp>
      <p:cxnSp>
        <p:nvCxnSpPr>
          <p:cNvPr id="179" name="OTLSHAPE_TB_00000000000000000000000000000000_Separator1">
            <a:extLst>
              <a:ext uri="{FF2B5EF4-FFF2-40B4-BE49-F238E27FC236}">
                <a16:creationId xmlns:a16="http://schemas.microsoft.com/office/drawing/2014/main" id="{FF96EEEE-3381-401B-AD86-DA7D941AF31D}"/>
              </a:ext>
            </a:extLst>
          </p:cNvPr>
          <p:cNvCxnSpPr>
            <a:cxnSpLocks/>
          </p:cNvCxnSpPr>
          <p:nvPr>
            <p:custDataLst>
              <p:tags r:id="rId11"/>
            </p:custDataLst>
          </p:nvPr>
        </p:nvCxnSpPr>
        <p:spPr>
          <a:xfrm>
            <a:off x="1798011"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1" name="OTLSHAPE_TB_00000000000000000000000000000000_TimescaleInterval2">
            <a:extLst>
              <a:ext uri="{FF2B5EF4-FFF2-40B4-BE49-F238E27FC236}">
                <a16:creationId xmlns:a16="http://schemas.microsoft.com/office/drawing/2014/main" id="{EA69AD4D-1B9A-46CE-951B-E58D1E98E020}"/>
              </a:ext>
            </a:extLst>
          </p:cNvPr>
          <p:cNvSpPr txBox="1"/>
          <p:nvPr>
            <p:custDataLst>
              <p:tags r:id="rId12"/>
            </p:custDataLst>
          </p:nvPr>
        </p:nvSpPr>
        <p:spPr>
          <a:xfrm>
            <a:off x="1861511" y="1909219"/>
            <a:ext cx="219227" cy="186055"/>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Feb</a:t>
            </a:r>
          </a:p>
        </p:txBody>
      </p:sp>
      <p:cxnSp>
        <p:nvCxnSpPr>
          <p:cNvPr id="183" name="OTLSHAPE_TB_00000000000000000000000000000000_Separator2">
            <a:extLst>
              <a:ext uri="{FF2B5EF4-FFF2-40B4-BE49-F238E27FC236}">
                <a16:creationId xmlns:a16="http://schemas.microsoft.com/office/drawing/2014/main" id="{489D50CD-30EC-444E-9620-B3B1208DDB92}"/>
              </a:ext>
            </a:extLst>
          </p:cNvPr>
          <p:cNvCxnSpPr>
            <a:cxnSpLocks/>
          </p:cNvCxnSpPr>
          <p:nvPr>
            <p:custDataLst>
              <p:tags r:id="rId13"/>
            </p:custDataLst>
          </p:nvPr>
        </p:nvCxnSpPr>
        <p:spPr>
          <a:xfrm>
            <a:off x="2590086"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5" name="OTLSHAPE_TB_00000000000000000000000000000000_TimescaleInterval3">
            <a:extLst>
              <a:ext uri="{FF2B5EF4-FFF2-40B4-BE49-F238E27FC236}">
                <a16:creationId xmlns:a16="http://schemas.microsoft.com/office/drawing/2014/main" id="{27CBC7CD-DB88-4F5E-92E8-56933F3F17AA}"/>
              </a:ext>
            </a:extLst>
          </p:cNvPr>
          <p:cNvSpPr txBox="1"/>
          <p:nvPr>
            <p:custDataLst>
              <p:tags r:id="rId14"/>
            </p:custDataLst>
          </p:nvPr>
        </p:nvSpPr>
        <p:spPr>
          <a:xfrm>
            <a:off x="2653585" y="1909219"/>
            <a:ext cx="1147359" cy="181927"/>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Mar</a:t>
            </a:r>
          </a:p>
        </p:txBody>
      </p:sp>
      <p:cxnSp>
        <p:nvCxnSpPr>
          <p:cNvPr id="187" name="OTLSHAPE_TB_00000000000000000000000000000000_Separator3">
            <a:extLst>
              <a:ext uri="{FF2B5EF4-FFF2-40B4-BE49-F238E27FC236}">
                <a16:creationId xmlns:a16="http://schemas.microsoft.com/office/drawing/2014/main" id="{4A9C2C8B-5E1B-40FE-BC04-7BBF44640B5E}"/>
              </a:ext>
            </a:extLst>
          </p:cNvPr>
          <p:cNvCxnSpPr>
            <a:cxnSpLocks/>
          </p:cNvCxnSpPr>
          <p:nvPr>
            <p:custDataLst>
              <p:tags r:id="rId15"/>
            </p:custDataLst>
          </p:nvPr>
        </p:nvCxnSpPr>
        <p:spPr>
          <a:xfrm>
            <a:off x="3467027"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9" name="OTLSHAPE_TB_00000000000000000000000000000000_TimescaleInterval4">
            <a:extLst>
              <a:ext uri="{FF2B5EF4-FFF2-40B4-BE49-F238E27FC236}">
                <a16:creationId xmlns:a16="http://schemas.microsoft.com/office/drawing/2014/main" id="{05B5880A-30C8-4972-A662-9D5D383D223B}"/>
              </a:ext>
            </a:extLst>
          </p:cNvPr>
          <p:cNvSpPr txBox="1"/>
          <p:nvPr>
            <p:custDataLst>
              <p:tags r:id="rId16"/>
            </p:custDataLst>
          </p:nvPr>
        </p:nvSpPr>
        <p:spPr>
          <a:xfrm>
            <a:off x="3530527" y="1909219"/>
            <a:ext cx="219740" cy="186055"/>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Apr</a:t>
            </a:r>
          </a:p>
        </p:txBody>
      </p:sp>
      <p:cxnSp>
        <p:nvCxnSpPr>
          <p:cNvPr id="191" name="OTLSHAPE_TB_00000000000000000000000000000000_Separator4">
            <a:extLst>
              <a:ext uri="{FF2B5EF4-FFF2-40B4-BE49-F238E27FC236}">
                <a16:creationId xmlns:a16="http://schemas.microsoft.com/office/drawing/2014/main" id="{16C49B89-6D21-4A1F-83D7-E9C7DB827395}"/>
              </a:ext>
            </a:extLst>
          </p:cNvPr>
          <p:cNvCxnSpPr>
            <a:cxnSpLocks/>
          </p:cNvCxnSpPr>
          <p:nvPr>
            <p:custDataLst>
              <p:tags r:id="rId17"/>
            </p:custDataLst>
          </p:nvPr>
        </p:nvCxnSpPr>
        <p:spPr>
          <a:xfrm>
            <a:off x="4315679"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3" name="OTLSHAPE_TB_00000000000000000000000000000000_TimescaleInterval5">
            <a:extLst>
              <a:ext uri="{FF2B5EF4-FFF2-40B4-BE49-F238E27FC236}">
                <a16:creationId xmlns:a16="http://schemas.microsoft.com/office/drawing/2014/main" id="{8EDCDF19-CA75-4328-896B-ED5B37B24737}"/>
              </a:ext>
            </a:extLst>
          </p:cNvPr>
          <p:cNvSpPr txBox="1"/>
          <p:nvPr>
            <p:custDataLst>
              <p:tags r:id="rId18"/>
            </p:custDataLst>
          </p:nvPr>
        </p:nvSpPr>
        <p:spPr>
          <a:xfrm>
            <a:off x="4379180" y="1909219"/>
            <a:ext cx="268150" cy="186055"/>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May</a:t>
            </a:r>
          </a:p>
        </p:txBody>
      </p:sp>
      <p:cxnSp>
        <p:nvCxnSpPr>
          <p:cNvPr id="195" name="OTLSHAPE_TB_00000000000000000000000000000000_Separator5">
            <a:extLst>
              <a:ext uri="{FF2B5EF4-FFF2-40B4-BE49-F238E27FC236}">
                <a16:creationId xmlns:a16="http://schemas.microsoft.com/office/drawing/2014/main" id="{ACE67F4E-75BD-4F5B-A47B-CD105516AF03}"/>
              </a:ext>
            </a:extLst>
          </p:cNvPr>
          <p:cNvCxnSpPr>
            <a:cxnSpLocks/>
          </p:cNvCxnSpPr>
          <p:nvPr>
            <p:custDataLst>
              <p:tags r:id="rId19"/>
            </p:custDataLst>
          </p:nvPr>
        </p:nvCxnSpPr>
        <p:spPr>
          <a:xfrm>
            <a:off x="5192620"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7" name="OTLSHAPE_TB_00000000000000000000000000000000_TimescaleInterval6">
            <a:extLst>
              <a:ext uri="{FF2B5EF4-FFF2-40B4-BE49-F238E27FC236}">
                <a16:creationId xmlns:a16="http://schemas.microsoft.com/office/drawing/2014/main" id="{46537D90-B612-4CE0-B81A-53893C9113E4}"/>
              </a:ext>
            </a:extLst>
          </p:cNvPr>
          <p:cNvSpPr txBox="1"/>
          <p:nvPr>
            <p:custDataLst>
              <p:tags r:id="rId20"/>
            </p:custDataLst>
          </p:nvPr>
        </p:nvSpPr>
        <p:spPr>
          <a:xfrm>
            <a:off x="5256120" y="1909219"/>
            <a:ext cx="206916" cy="186055"/>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Jun</a:t>
            </a:r>
          </a:p>
        </p:txBody>
      </p:sp>
      <p:cxnSp>
        <p:nvCxnSpPr>
          <p:cNvPr id="199" name="OTLSHAPE_TB_00000000000000000000000000000000_Separator6">
            <a:extLst>
              <a:ext uri="{FF2B5EF4-FFF2-40B4-BE49-F238E27FC236}">
                <a16:creationId xmlns:a16="http://schemas.microsoft.com/office/drawing/2014/main" id="{B224A358-7595-4E36-B7D9-A9028898A416}"/>
              </a:ext>
            </a:extLst>
          </p:cNvPr>
          <p:cNvCxnSpPr>
            <a:cxnSpLocks/>
          </p:cNvCxnSpPr>
          <p:nvPr>
            <p:custDataLst>
              <p:tags r:id="rId21"/>
            </p:custDataLst>
          </p:nvPr>
        </p:nvCxnSpPr>
        <p:spPr>
          <a:xfrm>
            <a:off x="6041272"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1" name="OTLSHAPE_TB_00000000000000000000000000000000_TimescaleInterval7">
            <a:extLst>
              <a:ext uri="{FF2B5EF4-FFF2-40B4-BE49-F238E27FC236}">
                <a16:creationId xmlns:a16="http://schemas.microsoft.com/office/drawing/2014/main" id="{B2529F09-6EBF-4781-BCF0-7238448A4CA6}"/>
              </a:ext>
            </a:extLst>
          </p:cNvPr>
          <p:cNvSpPr txBox="1"/>
          <p:nvPr>
            <p:custDataLst>
              <p:tags r:id="rId22"/>
            </p:custDataLst>
          </p:nvPr>
        </p:nvSpPr>
        <p:spPr>
          <a:xfrm>
            <a:off x="6104773" y="1909219"/>
            <a:ext cx="158185" cy="186055"/>
          </a:xfrm>
          <a:prstGeom prst="rect">
            <a:avLst/>
          </a:prstGeom>
          <a:noFill/>
        </p:spPr>
        <p:txBody>
          <a:bodyPr vert="horz" wrap="none" lIns="0" tIns="0" rIns="0" bIns="0" rtlCol="0" anchor="ctr" anchorCtr="0">
            <a:noAutofit/>
          </a:bodyPr>
          <a:lstStyle/>
          <a:p>
            <a:r>
              <a:rPr lang="en-US" sz="1200" spc="-20" dirty="0">
                <a:solidFill>
                  <a:schemeClr val="lt1"/>
                </a:solidFill>
                <a:latin typeface="Calibri" panose="020F0502020204030204" pitchFamily="34" charset="0"/>
              </a:rPr>
              <a:t>Jul</a:t>
            </a:r>
          </a:p>
        </p:txBody>
      </p:sp>
      <p:cxnSp>
        <p:nvCxnSpPr>
          <p:cNvPr id="203" name="OTLSHAPE_TB_00000000000000000000000000000000_Separator7">
            <a:extLst>
              <a:ext uri="{FF2B5EF4-FFF2-40B4-BE49-F238E27FC236}">
                <a16:creationId xmlns:a16="http://schemas.microsoft.com/office/drawing/2014/main" id="{4B670EDB-F843-4888-ACDB-55F0978C3B3F}"/>
              </a:ext>
            </a:extLst>
          </p:cNvPr>
          <p:cNvCxnSpPr>
            <a:cxnSpLocks/>
          </p:cNvCxnSpPr>
          <p:nvPr>
            <p:custDataLst>
              <p:tags r:id="rId23"/>
            </p:custDataLst>
          </p:nvPr>
        </p:nvCxnSpPr>
        <p:spPr>
          <a:xfrm>
            <a:off x="6918213"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5" name="OTLSHAPE_TB_00000000000000000000000000000000_TimescaleInterval8">
            <a:extLst>
              <a:ext uri="{FF2B5EF4-FFF2-40B4-BE49-F238E27FC236}">
                <a16:creationId xmlns:a16="http://schemas.microsoft.com/office/drawing/2014/main" id="{CDE1A159-9530-49AC-8E2C-4480CC236953}"/>
              </a:ext>
            </a:extLst>
          </p:cNvPr>
          <p:cNvSpPr txBox="1"/>
          <p:nvPr>
            <p:custDataLst>
              <p:tags r:id="rId24"/>
            </p:custDataLst>
          </p:nvPr>
        </p:nvSpPr>
        <p:spPr>
          <a:xfrm>
            <a:off x="6981713" y="1909219"/>
            <a:ext cx="241300" cy="186055"/>
          </a:xfrm>
          <a:prstGeom prst="rect">
            <a:avLst/>
          </a:prstGeom>
          <a:noFill/>
        </p:spPr>
        <p:txBody>
          <a:bodyPr vert="horz" wrap="none" lIns="0" tIns="0" rIns="0" bIns="0" rtlCol="0" anchor="ctr" anchorCtr="0">
            <a:noAutofit/>
          </a:bodyPr>
          <a:lstStyle/>
          <a:p>
            <a:r>
              <a:rPr lang="en-US" sz="1200" spc="-20">
                <a:solidFill>
                  <a:schemeClr val="lt1"/>
                </a:solidFill>
                <a:latin typeface="Calibri" panose="020F0502020204030204" pitchFamily="34" charset="0"/>
              </a:rPr>
              <a:t>Aug</a:t>
            </a:r>
          </a:p>
        </p:txBody>
      </p:sp>
      <p:cxnSp>
        <p:nvCxnSpPr>
          <p:cNvPr id="207" name="OTLSHAPE_TB_00000000000000000000000000000000_Separator8">
            <a:extLst>
              <a:ext uri="{FF2B5EF4-FFF2-40B4-BE49-F238E27FC236}">
                <a16:creationId xmlns:a16="http://schemas.microsoft.com/office/drawing/2014/main" id="{40CAEEE7-53A4-4013-A19C-64314A89F7A9}"/>
              </a:ext>
            </a:extLst>
          </p:cNvPr>
          <p:cNvCxnSpPr>
            <a:cxnSpLocks/>
          </p:cNvCxnSpPr>
          <p:nvPr>
            <p:custDataLst>
              <p:tags r:id="rId25"/>
            </p:custDataLst>
          </p:nvPr>
        </p:nvCxnSpPr>
        <p:spPr>
          <a:xfrm>
            <a:off x="7795154"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9" name="OTLSHAPE_TB_00000000000000000000000000000000_TimescaleInterval9">
            <a:extLst>
              <a:ext uri="{FF2B5EF4-FFF2-40B4-BE49-F238E27FC236}">
                <a16:creationId xmlns:a16="http://schemas.microsoft.com/office/drawing/2014/main" id="{D8E27A91-CA57-4B3D-8312-97D5FE647AB1}"/>
              </a:ext>
            </a:extLst>
          </p:cNvPr>
          <p:cNvSpPr txBox="1"/>
          <p:nvPr>
            <p:custDataLst>
              <p:tags r:id="rId26"/>
            </p:custDataLst>
          </p:nvPr>
        </p:nvSpPr>
        <p:spPr>
          <a:xfrm>
            <a:off x="7858654" y="1909219"/>
            <a:ext cx="228600" cy="186055"/>
          </a:xfrm>
          <a:prstGeom prst="rect">
            <a:avLst/>
          </a:prstGeom>
          <a:noFill/>
        </p:spPr>
        <p:txBody>
          <a:bodyPr vert="horz" wrap="none" lIns="0" tIns="0" rIns="0" bIns="0" rtlCol="0" anchor="ctr" anchorCtr="0">
            <a:noAutofit/>
          </a:bodyPr>
          <a:lstStyle/>
          <a:p>
            <a:r>
              <a:rPr lang="en-US" sz="1200" spc="-18">
                <a:solidFill>
                  <a:schemeClr val="lt1"/>
                </a:solidFill>
                <a:latin typeface="Calibri" panose="020F0502020204030204" pitchFamily="34" charset="0"/>
              </a:rPr>
              <a:t>Sep</a:t>
            </a:r>
          </a:p>
        </p:txBody>
      </p:sp>
      <p:cxnSp>
        <p:nvCxnSpPr>
          <p:cNvPr id="211" name="OTLSHAPE_TB_00000000000000000000000000000000_Separator9">
            <a:extLst>
              <a:ext uri="{FF2B5EF4-FFF2-40B4-BE49-F238E27FC236}">
                <a16:creationId xmlns:a16="http://schemas.microsoft.com/office/drawing/2014/main" id="{5E12E710-765E-4F89-99E6-647F0D23507D}"/>
              </a:ext>
            </a:extLst>
          </p:cNvPr>
          <p:cNvCxnSpPr>
            <a:cxnSpLocks/>
          </p:cNvCxnSpPr>
          <p:nvPr>
            <p:custDataLst>
              <p:tags r:id="rId27"/>
            </p:custDataLst>
          </p:nvPr>
        </p:nvCxnSpPr>
        <p:spPr>
          <a:xfrm>
            <a:off x="8643806"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3" name="OTLSHAPE_TB_00000000000000000000000000000000_TimescaleInterval10">
            <a:extLst>
              <a:ext uri="{FF2B5EF4-FFF2-40B4-BE49-F238E27FC236}">
                <a16:creationId xmlns:a16="http://schemas.microsoft.com/office/drawing/2014/main" id="{34380EB9-DF32-4D89-AB36-9654C3BA8BD9}"/>
              </a:ext>
            </a:extLst>
          </p:cNvPr>
          <p:cNvSpPr txBox="1"/>
          <p:nvPr>
            <p:custDataLst>
              <p:tags r:id="rId28"/>
            </p:custDataLst>
          </p:nvPr>
        </p:nvSpPr>
        <p:spPr>
          <a:xfrm>
            <a:off x="8707306" y="1909219"/>
            <a:ext cx="211148" cy="186055"/>
          </a:xfrm>
          <a:prstGeom prst="rect">
            <a:avLst/>
          </a:prstGeom>
          <a:noFill/>
        </p:spPr>
        <p:txBody>
          <a:bodyPr vert="horz" wrap="none" lIns="0" tIns="0" rIns="0" bIns="0" rtlCol="0" anchor="ctr" anchorCtr="0">
            <a:noAutofit/>
          </a:bodyPr>
          <a:lstStyle/>
          <a:p>
            <a:r>
              <a:rPr lang="en-US" sz="1200" spc="-22">
                <a:solidFill>
                  <a:schemeClr val="lt1"/>
                </a:solidFill>
                <a:latin typeface="Calibri" panose="020F0502020204030204" pitchFamily="34" charset="0"/>
              </a:rPr>
              <a:t>Oct</a:t>
            </a:r>
          </a:p>
        </p:txBody>
      </p:sp>
      <p:cxnSp>
        <p:nvCxnSpPr>
          <p:cNvPr id="215" name="OTLSHAPE_TB_00000000000000000000000000000000_Separator10">
            <a:extLst>
              <a:ext uri="{FF2B5EF4-FFF2-40B4-BE49-F238E27FC236}">
                <a16:creationId xmlns:a16="http://schemas.microsoft.com/office/drawing/2014/main" id="{BBF9448C-2220-4D44-96C6-69C7D739B900}"/>
              </a:ext>
            </a:extLst>
          </p:cNvPr>
          <p:cNvCxnSpPr>
            <a:cxnSpLocks/>
          </p:cNvCxnSpPr>
          <p:nvPr>
            <p:custDataLst>
              <p:tags r:id="rId29"/>
            </p:custDataLst>
          </p:nvPr>
        </p:nvCxnSpPr>
        <p:spPr>
          <a:xfrm>
            <a:off x="9520746"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7" name="OTLSHAPE_TB_00000000000000000000000000000000_TimescaleInterval11">
            <a:extLst>
              <a:ext uri="{FF2B5EF4-FFF2-40B4-BE49-F238E27FC236}">
                <a16:creationId xmlns:a16="http://schemas.microsoft.com/office/drawing/2014/main" id="{4821B2A4-9070-4501-BEAD-965A094AB1B7}"/>
              </a:ext>
            </a:extLst>
          </p:cNvPr>
          <p:cNvSpPr txBox="1"/>
          <p:nvPr>
            <p:custDataLst>
              <p:tags r:id="rId30"/>
            </p:custDataLst>
          </p:nvPr>
        </p:nvSpPr>
        <p:spPr>
          <a:xfrm>
            <a:off x="9584247" y="1909219"/>
            <a:ext cx="243978" cy="186055"/>
          </a:xfrm>
          <a:prstGeom prst="rect">
            <a:avLst/>
          </a:prstGeom>
          <a:noFill/>
        </p:spPr>
        <p:txBody>
          <a:bodyPr vert="horz" wrap="none" lIns="0" tIns="0" rIns="0" bIns="0" rtlCol="0" anchor="ctr" anchorCtr="0">
            <a:noAutofit/>
          </a:bodyPr>
          <a:lstStyle/>
          <a:p>
            <a:r>
              <a:rPr lang="en-US" sz="1200" spc="-20">
                <a:solidFill>
                  <a:schemeClr val="lt1"/>
                </a:solidFill>
                <a:latin typeface="Calibri" panose="020F0502020204030204" pitchFamily="34" charset="0"/>
              </a:rPr>
              <a:t>Nov</a:t>
            </a:r>
          </a:p>
        </p:txBody>
      </p:sp>
      <p:cxnSp>
        <p:nvCxnSpPr>
          <p:cNvPr id="219" name="OTLSHAPE_TB_00000000000000000000000000000000_Separator11">
            <a:extLst>
              <a:ext uri="{FF2B5EF4-FFF2-40B4-BE49-F238E27FC236}">
                <a16:creationId xmlns:a16="http://schemas.microsoft.com/office/drawing/2014/main" id="{29B93443-C9EA-45F6-BF99-3857E255158F}"/>
              </a:ext>
            </a:extLst>
          </p:cNvPr>
          <p:cNvCxnSpPr>
            <a:cxnSpLocks/>
          </p:cNvCxnSpPr>
          <p:nvPr>
            <p:custDataLst>
              <p:tags r:id="rId31"/>
            </p:custDataLst>
          </p:nvPr>
        </p:nvCxnSpPr>
        <p:spPr>
          <a:xfrm>
            <a:off x="10369399"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1" name="OTLSHAPE_TB_00000000000000000000000000000000_TimescaleInterval12">
            <a:extLst>
              <a:ext uri="{FF2B5EF4-FFF2-40B4-BE49-F238E27FC236}">
                <a16:creationId xmlns:a16="http://schemas.microsoft.com/office/drawing/2014/main" id="{E0714A49-956F-40CD-ADBD-E25B2B01A717}"/>
              </a:ext>
            </a:extLst>
          </p:cNvPr>
          <p:cNvSpPr txBox="1"/>
          <p:nvPr>
            <p:custDataLst>
              <p:tags r:id="rId32"/>
            </p:custDataLst>
          </p:nvPr>
        </p:nvSpPr>
        <p:spPr>
          <a:xfrm>
            <a:off x="10432899" y="1909219"/>
            <a:ext cx="231858" cy="186055"/>
          </a:xfrm>
          <a:prstGeom prst="rect">
            <a:avLst/>
          </a:prstGeom>
          <a:noFill/>
        </p:spPr>
        <p:txBody>
          <a:bodyPr vert="horz" wrap="none" lIns="0" tIns="0" rIns="0" bIns="0" rtlCol="0" anchor="ctr" anchorCtr="0">
            <a:noAutofit/>
          </a:bodyPr>
          <a:lstStyle/>
          <a:p>
            <a:r>
              <a:rPr lang="en-US" sz="1200" spc="-22">
                <a:solidFill>
                  <a:schemeClr val="lt1"/>
                </a:solidFill>
                <a:latin typeface="Calibri" panose="020F0502020204030204" pitchFamily="34" charset="0"/>
              </a:rPr>
              <a:t>Dec</a:t>
            </a:r>
          </a:p>
        </p:txBody>
      </p:sp>
      <p:sp>
        <p:nvSpPr>
          <p:cNvPr id="223" name="OTLSHAPE_M_6ae31c99f6864aae840de110566ea63d_Title">
            <a:extLst>
              <a:ext uri="{FF2B5EF4-FFF2-40B4-BE49-F238E27FC236}">
                <a16:creationId xmlns:a16="http://schemas.microsoft.com/office/drawing/2014/main" id="{EFCAF818-319E-47F7-9C2F-5F0BA07EC429}"/>
              </a:ext>
            </a:extLst>
          </p:cNvPr>
          <p:cNvSpPr txBox="1"/>
          <p:nvPr>
            <p:custDataLst>
              <p:tags r:id="rId33"/>
            </p:custDataLst>
          </p:nvPr>
        </p:nvSpPr>
        <p:spPr>
          <a:xfrm>
            <a:off x="7098350" y="1187178"/>
            <a:ext cx="712689" cy="169277"/>
          </a:xfrm>
          <a:prstGeom prst="rect">
            <a:avLst/>
          </a:prstGeom>
          <a:noFill/>
        </p:spPr>
        <p:txBody>
          <a:bodyPr vert="horz" wrap="square" lIns="0" tIns="0" rIns="0" bIns="0" rtlCol="0" anchor="ctr" anchorCtr="0">
            <a:spAutoFit/>
          </a:bodyPr>
          <a:lstStyle/>
          <a:p>
            <a:r>
              <a:rPr lang="en-US" sz="1100" spc="-6" dirty="0">
                <a:solidFill>
                  <a:schemeClr val="dk1"/>
                </a:solidFill>
                <a:latin typeface="Calibri" panose="020F0502020204030204" pitchFamily="34" charset="0"/>
              </a:rPr>
              <a:t>Start Project </a:t>
            </a:r>
          </a:p>
        </p:txBody>
      </p:sp>
      <p:sp>
        <p:nvSpPr>
          <p:cNvPr id="225" name="OTLSHAPE_M_6ae31c99f6864aae840de110566ea63d_Date">
            <a:extLst>
              <a:ext uri="{FF2B5EF4-FFF2-40B4-BE49-F238E27FC236}">
                <a16:creationId xmlns:a16="http://schemas.microsoft.com/office/drawing/2014/main" id="{FD246ABC-4529-4BC2-BA7D-155A5F4664CD}"/>
              </a:ext>
            </a:extLst>
          </p:cNvPr>
          <p:cNvSpPr txBox="1"/>
          <p:nvPr>
            <p:custDataLst>
              <p:tags r:id="rId34"/>
            </p:custDataLst>
          </p:nvPr>
        </p:nvSpPr>
        <p:spPr>
          <a:xfrm>
            <a:off x="7153208" y="1477133"/>
            <a:ext cx="457240" cy="153888"/>
          </a:xfrm>
          <a:prstGeom prst="rect">
            <a:avLst/>
          </a:prstGeom>
          <a:noFill/>
        </p:spPr>
        <p:txBody>
          <a:bodyPr vert="horz" wrap="square" lIns="0" tIns="0" rIns="0" bIns="0" rtlCol="0" anchor="ctr" anchorCtr="0">
            <a:spAutoFit/>
          </a:bodyPr>
          <a:lstStyle/>
          <a:p>
            <a:r>
              <a:rPr lang="en-US" sz="1000" spc="-6" dirty="0">
                <a:solidFill>
                  <a:schemeClr val="dk2"/>
                </a:solidFill>
                <a:latin typeface="Calibri" panose="020F0502020204030204" pitchFamily="34" charset="0"/>
              </a:rPr>
              <a:t>AUG 10</a:t>
            </a:r>
          </a:p>
        </p:txBody>
      </p:sp>
      <p:sp>
        <p:nvSpPr>
          <p:cNvPr id="227" name="OTLSHAPE_M_6ae31c99f6864aae840de110566ea63d_Shape">
            <a:extLst>
              <a:ext uri="{FF2B5EF4-FFF2-40B4-BE49-F238E27FC236}">
                <a16:creationId xmlns:a16="http://schemas.microsoft.com/office/drawing/2014/main" id="{4AEAB1A6-A28E-45C0-8710-DB04222F49A8}"/>
              </a:ext>
            </a:extLst>
          </p:cNvPr>
          <p:cNvSpPr/>
          <p:nvPr>
            <p:custDataLst>
              <p:tags r:id="rId35"/>
            </p:custDataLst>
          </p:nvPr>
        </p:nvSpPr>
        <p:spPr>
          <a:xfrm rot="16200000">
            <a:off x="6977502" y="1348256"/>
            <a:ext cx="165100" cy="165100"/>
          </a:xfrm>
          <a:prstGeom prst="flowChartMerge">
            <a:avLst/>
          </a:prstGeom>
          <a:solidFill>
            <a:srgbClr val="9BBB59"/>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TLSHAPE_T_11a5fd20169a4e5aa0bed048dba08ff2_Shape">
            <a:extLst>
              <a:ext uri="{FF2B5EF4-FFF2-40B4-BE49-F238E27FC236}">
                <a16:creationId xmlns:a16="http://schemas.microsoft.com/office/drawing/2014/main" id="{6B22A402-14F4-46F5-887C-15E0FE4EAF94}"/>
              </a:ext>
            </a:extLst>
          </p:cNvPr>
          <p:cNvSpPr/>
          <p:nvPr>
            <p:custDataLst>
              <p:tags r:id="rId36"/>
            </p:custDataLst>
          </p:nvPr>
        </p:nvSpPr>
        <p:spPr>
          <a:xfrm>
            <a:off x="6969724" y="2887791"/>
            <a:ext cx="295608" cy="203200"/>
          </a:xfrm>
          <a:prstGeom prst="rect">
            <a:avLst/>
          </a:prstGeom>
          <a:solidFill>
            <a:srgbClr val="F79646"/>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TLSHAPE_T_11a5fd20169a4e5aa0bed048dba08ff2_JoinedDate">
            <a:extLst>
              <a:ext uri="{FF2B5EF4-FFF2-40B4-BE49-F238E27FC236}">
                <a16:creationId xmlns:a16="http://schemas.microsoft.com/office/drawing/2014/main" id="{A2859DF2-2C06-4A48-B6A2-C65ACD6CB22D}"/>
              </a:ext>
            </a:extLst>
          </p:cNvPr>
          <p:cNvSpPr txBox="1"/>
          <p:nvPr>
            <p:custDataLst>
              <p:tags r:id="rId37"/>
            </p:custDataLst>
          </p:nvPr>
        </p:nvSpPr>
        <p:spPr>
          <a:xfrm>
            <a:off x="7329487" y="2835503"/>
            <a:ext cx="763016" cy="307777"/>
          </a:xfrm>
          <a:prstGeom prst="rect">
            <a:avLst/>
          </a:prstGeom>
          <a:noFill/>
        </p:spPr>
        <p:txBody>
          <a:bodyPr vert="horz" wrap="square" lIns="0" tIns="0" rIns="0" bIns="0" rtlCol="0" anchor="ctr" anchorCtr="0">
            <a:spAutoFit/>
          </a:bodyPr>
          <a:lstStyle/>
          <a:p>
            <a:r>
              <a:rPr lang="en-US" sz="1000" spc="-2" dirty="0">
                <a:solidFill>
                  <a:schemeClr val="dk1"/>
                </a:solidFill>
                <a:latin typeface="Calibri" panose="020F0502020204030204" pitchFamily="34" charset="0"/>
              </a:rPr>
              <a:t>AUG 10 - AUG 17</a:t>
            </a:r>
          </a:p>
        </p:txBody>
      </p:sp>
      <p:sp>
        <p:nvSpPr>
          <p:cNvPr id="233" name="OTLSHAPE_T_11a5fd20169a4e5aa0bed048dba08ff2_Title">
            <a:extLst>
              <a:ext uri="{FF2B5EF4-FFF2-40B4-BE49-F238E27FC236}">
                <a16:creationId xmlns:a16="http://schemas.microsoft.com/office/drawing/2014/main" id="{D6E14BBA-4B5A-4832-BECF-F09F0896D11F}"/>
              </a:ext>
            </a:extLst>
          </p:cNvPr>
          <p:cNvSpPr txBox="1"/>
          <p:nvPr>
            <p:custDataLst>
              <p:tags r:id="rId38"/>
            </p:custDataLst>
          </p:nvPr>
        </p:nvSpPr>
        <p:spPr>
          <a:xfrm>
            <a:off x="87087" y="2859303"/>
            <a:ext cx="631098" cy="169277"/>
          </a:xfrm>
          <a:prstGeom prst="rect">
            <a:avLst/>
          </a:prstGeom>
          <a:noFill/>
        </p:spPr>
        <p:txBody>
          <a:bodyPr vert="horz" wrap="square" lIns="0" tIns="0" rIns="0" bIns="0" rtlCol="0" anchor="ctr" anchorCtr="0">
            <a:spAutoFit/>
          </a:bodyPr>
          <a:lstStyle/>
          <a:p>
            <a:pPr algn="ctr"/>
            <a:r>
              <a:rPr lang="en-US" sz="1100" b="1" spc="-20" dirty="0">
                <a:solidFill>
                  <a:schemeClr val="dk1"/>
                </a:solidFill>
                <a:latin typeface="Calibri" panose="020F0502020204030204" pitchFamily="34" charset="0"/>
              </a:rPr>
              <a:t>Definition</a:t>
            </a:r>
          </a:p>
        </p:txBody>
      </p:sp>
      <p:sp>
        <p:nvSpPr>
          <p:cNvPr id="235" name="OTLSHAPE_T_23c152327d314e958e11ca251f33fb49_Shape">
            <a:extLst>
              <a:ext uri="{FF2B5EF4-FFF2-40B4-BE49-F238E27FC236}">
                <a16:creationId xmlns:a16="http://schemas.microsoft.com/office/drawing/2014/main" id="{06FC4D95-515C-4EB8-8D5D-A9A6FA4D1997}"/>
              </a:ext>
            </a:extLst>
          </p:cNvPr>
          <p:cNvSpPr/>
          <p:nvPr>
            <p:custDataLst>
              <p:tags r:id="rId39"/>
            </p:custDataLst>
          </p:nvPr>
        </p:nvSpPr>
        <p:spPr>
          <a:xfrm>
            <a:off x="7224665" y="3265877"/>
            <a:ext cx="1251945" cy="198134"/>
          </a:xfrm>
          <a:prstGeom prst="rect">
            <a:avLst/>
          </a:prstGeom>
          <a:solidFill>
            <a:srgbClr val="4BACC6"/>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TLSHAPE_T_23c152327d314e958e11ca251f33fb49_JoinedDate">
            <a:extLst>
              <a:ext uri="{FF2B5EF4-FFF2-40B4-BE49-F238E27FC236}">
                <a16:creationId xmlns:a16="http://schemas.microsoft.com/office/drawing/2014/main" id="{51583A69-6E7C-498A-955C-F31CCEE8660E}"/>
              </a:ext>
            </a:extLst>
          </p:cNvPr>
          <p:cNvSpPr txBox="1"/>
          <p:nvPr>
            <p:custDataLst>
              <p:tags r:id="rId40"/>
            </p:custDataLst>
          </p:nvPr>
        </p:nvSpPr>
        <p:spPr>
          <a:xfrm>
            <a:off x="8568938" y="3212274"/>
            <a:ext cx="749300" cy="307777"/>
          </a:xfrm>
          <a:prstGeom prst="rect">
            <a:avLst/>
          </a:prstGeom>
          <a:noFill/>
        </p:spPr>
        <p:txBody>
          <a:bodyPr vert="horz" wrap="square" lIns="0" tIns="0" rIns="0" bIns="0" rtlCol="0" anchor="ctr" anchorCtr="0">
            <a:spAutoFit/>
          </a:bodyPr>
          <a:lstStyle/>
          <a:p>
            <a:r>
              <a:rPr lang="en-US" sz="1000" spc="-4" dirty="0">
                <a:solidFill>
                  <a:schemeClr val="dk1"/>
                </a:solidFill>
                <a:latin typeface="Calibri" panose="020F0502020204030204" pitchFamily="34" charset="0"/>
              </a:rPr>
              <a:t>AUG 15 - Aug 29</a:t>
            </a:r>
          </a:p>
        </p:txBody>
      </p:sp>
      <p:sp>
        <p:nvSpPr>
          <p:cNvPr id="239" name="OTLSHAPE_T_f23e460505c24ee88159b421b810b7e4_Shape">
            <a:extLst>
              <a:ext uri="{FF2B5EF4-FFF2-40B4-BE49-F238E27FC236}">
                <a16:creationId xmlns:a16="http://schemas.microsoft.com/office/drawing/2014/main" id="{5B18476B-9797-48C9-9734-0AAF067C9CE4}"/>
              </a:ext>
            </a:extLst>
          </p:cNvPr>
          <p:cNvSpPr/>
          <p:nvPr>
            <p:custDataLst>
              <p:tags r:id="rId41"/>
            </p:custDataLst>
          </p:nvPr>
        </p:nvSpPr>
        <p:spPr>
          <a:xfrm>
            <a:off x="9153491" y="3968732"/>
            <a:ext cx="1422400" cy="203200"/>
          </a:xfrm>
          <a:prstGeom prst="rect">
            <a:avLst/>
          </a:prstGeom>
          <a:solidFill>
            <a:srgbClr val="F79646"/>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TLSHAPE_T_f23e460505c24ee88159b421b810b7e4_JoinedDate">
            <a:extLst>
              <a:ext uri="{FF2B5EF4-FFF2-40B4-BE49-F238E27FC236}">
                <a16:creationId xmlns:a16="http://schemas.microsoft.com/office/drawing/2014/main" id="{F2B58B0D-9B94-436B-949C-9300DB203E94}"/>
              </a:ext>
            </a:extLst>
          </p:cNvPr>
          <p:cNvSpPr txBox="1"/>
          <p:nvPr>
            <p:custDataLst>
              <p:tags r:id="rId42"/>
            </p:custDataLst>
          </p:nvPr>
        </p:nvSpPr>
        <p:spPr>
          <a:xfrm>
            <a:off x="10631828" y="3919514"/>
            <a:ext cx="787400" cy="307777"/>
          </a:xfrm>
          <a:prstGeom prst="rect">
            <a:avLst/>
          </a:prstGeom>
          <a:noFill/>
        </p:spPr>
        <p:txBody>
          <a:bodyPr vert="horz" wrap="square" lIns="0" tIns="0" rIns="0" bIns="0" rtlCol="0" anchor="ctr" anchorCtr="0">
            <a:spAutoFit/>
          </a:bodyPr>
          <a:lstStyle/>
          <a:p>
            <a:r>
              <a:rPr lang="en-US" sz="1000" spc="-4" dirty="0">
                <a:solidFill>
                  <a:schemeClr val="dk1"/>
                </a:solidFill>
                <a:latin typeface="Calibri" panose="020F0502020204030204" pitchFamily="34" charset="0"/>
              </a:rPr>
              <a:t>AUG 22 – Oct 25</a:t>
            </a:r>
          </a:p>
        </p:txBody>
      </p:sp>
      <p:sp>
        <p:nvSpPr>
          <p:cNvPr id="243" name="OTLSHAPE_T_82d1b7aae77d41a2be14d69f5e501b1b_Shape">
            <a:extLst>
              <a:ext uri="{FF2B5EF4-FFF2-40B4-BE49-F238E27FC236}">
                <a16:creationId xmlns:a16="http://schemas.microsoft.com/office/drawing/2014/main" id="{5DADC080-5A38-45FA-A9AC-8D99A5B88838}"/>
              </a:ext>
            </a:extLst>
          </p:cNvPr>
          <p:cNvSpPr/>
          <p:nvPr>
            <p:custDataLst>
              <p:tags r:id="rId43"/>
            </p:custDataLst>
          </p:nvPr>
        </p:nvSpPr>
        <p:spPr>
          <a:xfrm>
            <a:off x="10450539" y="4706290"/>
            <a:ext cx="808331" cy="185414"/>
          </a:xfrm>
          <a:prstGeom prst="roundRect">
            <a:avLst>
              <a:gd name="adj" fmla="val 100000"/>
            </a:avLst>
          </a:prstGeom>
          <a:solidFill>
            <a:srgbClr val="0072BC"/>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TLSHAPE_T_82d1b7aae77d41a2be14d69f5e501b1b_Title">
            <a:extLst>
              <a:ext uri="{FF2B5EF4-FFF2-40B4-BE49-F238E27FC236}">
                <a16:creationId xmlns:a16="http://schemas.microsoft.com/office/drawing/2014/main" id="{D00E8B2F-8F85-4730-AD9B-97E6D7A10FCF}"/>
              </a:ext>
            </a:extLst>
          </p:cNvPr>
          <p:cNvSpPr txBox="1"/>
          <p:nvPr>
            <p:custDataLst>
              <p:tags r:id="rId44"/>
            </p:custDataLst>
          </p:nvPr>
        </p:nvSpPr>
        <p:spPr>
          <a:xfrm>
            <a:off x="87087" y="3137857"/>
            <a:ext cx="530225" cy="338554"/>
          </a:xfrm>
          <a:prstGeom prst="rect">
            <a:avLst/>
          </a:prstGeom>
          <a:noFill/>
        </p:spPr>
        <p:txBody>
          <a:bodyPr vert="horz" wrap="square" lIns="0" tIns="0" rIns="0" bIns="0" rtlCol="0" anchor="t" anchorCtr="0">
            <a:spAutoFit/>
          </a:bodyPr>
          <a:lstStyle/>
          <a:p>
            <a:pPr algn="ctr"/>
            <a:r>
              <a:rPr lang="en-US" sz="1100" b="1" spc="-20" dirty="0">
                <a:solidFill>
                  <a:schemeClr val="dk1"/>
                </a:solidFill>
                <a:latin typeface="Calibri" panose="020F0502020204030204" pitchFamily="34" charset="0"/>
              </a:rPr>
              <a:t>System Analysis</a:t>
            </a:r>
          </a:p>
        </p:txBody>
      </p:sp>
      <p:sp>
        <p:nvSpPr>
          <p:cNvPr id="247" name="OTLSHAPE_T_23b42cadd9bc437fb739c68c62737c3a_Shape">
            <a:extLst>
              <a:ext uri="{FF2B5EF4-FFF2-40B4-BE49-F238E27FC236}">
                <a16:creationId xmlns:a16="http://schemas.microsoft.com/office/drawing/2014/main" id="{6E194964-B761-457E-8AC9-BE02B53442E0}"/>
              </a:ext>
            </a:extLst>
          </p:cNvPr>
          <p:cNvSpPr/>
          <p:nvPr>
            <p:custDataLst>
              <p:tags r:id="rId45"/>
            </p:custDataLst>
          </p:nvPr>
        </p:nvSpPr>
        <p:spPr>
          <a:xfrm>
            <a:off x="7724790" y="3610993"/>
            <a:ext cx="1795956" cy="216092"/>
          </a:xfrm>
          <a:prstGeom prst="rect">
            <a:avLst/>
          </a:prstGeom>
          <a:solidFill>
            <a:srgbClr val="0072BC"/>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TLSHAPE_T_23b42cadd9bc437fb739c68c62737c3a_JoinedDate">
            <a:extLst>
              <a:ext uri="{FF2B5EF4-FFF2-40B4-BE49-F238E27FC236}">
                <a16:creationId xmlns:a16="http://schemas.microsoft.com/office/drawing/2014/main" id="{EA565B1E-7323-4A3C-AEB7-74FE45C9A8C8}"/>
              </a:ext>
            </a:extLst>
          </p:cNvPr>
          <p:cNvSpPr txBox="1"/>
          <p:nvPr>
            <p:custDataLst>
              <p:tags r:id="rId46"/>
            </p:custDataLst>
          </p:nvPr>
        </p:nvSpPr>
        <p:spPr>
          <a:xfrm>
            <a:off x="9580245" y="3549484"/>
            <a:ext cx="800100" cy="307777"/>
          </a:xfrm>
          <a:prstGeom prst="rect">
            <a:avLst/>
          </a:prstGeom>
          <a:noFill/>
        </p:spPr>
        <p:txBody>
          <a:bodyPr vert="horz" wrap="square" lIns="0" tIns="0" rIns="0" bIns="0" rtlCol="0" anchor="ctr" anchorCtr="0">
            <a:spAutoFit/>
          </a:bodyPr>
          <a:lstStyle/>
          <a:p>
            <a:r>
              <a:rPr lang="en-US" sz="1000" spc="-4" dirty="0">
                <a:solidFill>
                  <a:schemeClr val="dk1"/>
                </a:solidFill>
                <a:latin typeface="Calibri" panose="020F0502020204030204" pitchFamily="34" charset="0"/>
              </a:rPr>
              <a:t>AUG 21 - Sep 15</a:t>
            </a:r>
          </a:p>
        </p:txBody>
      </p:sp>
      <p:sp>
        <p:nvSpPr>
          <p:cNvPr id="251" name="OTLSHAPE_T_23b42cadd9bc437fb739c68c62737c3a_Title">
            <a:extLst>
              <a:ext uri="{FF2B5EF4-FFF2-40B4-BE49-F238E27FC236}">
                <a16:creationId xmlns:a16="http://schemas.microsoft.com/office/drawing/2014/main" id="{0CAFB945-BEE5-44D5-9642-91017AEC78F7}"/>
              </a:ext>
            </a:extLst>
          </p:cNvPr>
          <p:cNvSpPr txBox="1"/>
          <p:nvPr>
            <p:custDataLst>
              <p:tags r:id="rId47"/>
            </p:custDataLst>
          </p:nvPr>
        </p:nvSpPr>
        <p:spPr>
          <a:xfrm>
            <a:off x="107694" y="3549764"/>
            <a:ext cx="530224" cy="338554"/>
          </a:xfrm>
          <a:prstGeom prst="rect">
            <a:avLst/>
          </a:prstGeom>
          <a:noFill/>
        </p:spPr>
        <p:txBody>
          <a:bodyPr vert="horz" wrap="square" lIns="0" tIns="0" rIns="0" bIns="0" rtlCol="0" anchor="ctr" anchorCtr="0">
            <a:spAutoFit/>
          </a:bodyPr>
          <a:lstStyle/>
          <a:p>
            <a:pPr algn="ctr"/>
            <a:r>
              <a:rPr lang="en-US" sz="1100" b="1" spc="-20" dirty="0">
                <a:solidFill>
                  <a:schemeClr val="dk1"/>
                </a:solidFill>
                <a:latin typeface="Calibri" panose="020F0502020204030204" pitchFamily="34" charset="0"/>
              </a:rPr>
              <a:t>Database Design</a:t>
            </a:r>
          </a:p>
        </p:txBody>
      </p:sp>
      <p:sp>
        <p:nvSpPr>
          <p:cNvPr id="253" name="OTLSHAPE_T_fe82a054eb724851a93f6a606432bfac_Shape">
            <a:extLst>
              <a:ext uri="{FF2B5EF4-FFF2-40B4-BE49-F238E27FC236}">
                <a16:creationId xmlns:a16="http://schemas.microsoft.com/office/drawing/2014/main" id="{EF8A3593-1020-4403-A371-B6BC24F05F25}"/>
              </a:ext>
            </a:extLst>
          </p:cNvPr>
          <p:cNvSpPr/>
          <p:nvPr>
            <p:custDataLst>
              <p:tags r:id="rId48"/>
            </p:custDataLst>
          </p:nvPr>
        </p:nvSpPr>
        <p:spPr>
          <a:xfrm flipV="1">
            <a:off x="6977712" y="5313975"/>
            <a:ext cx="4405096" cy="205364"/>
          </a:xfrm>
          <a:prstGeom prst="homePlate">
            <a:avLst/>
          </a:prstGeom>
          <a:solidFill>
            <a:srgbClr val="9BBB59"/>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TLSHAPE_T_fe82a054eb724851a93f6a606432bfac_Title">
            <a:extLst>
              <a:ext uri="{FF2B5EF4-FFF2-40B4-BE49-F238E27FC236}">
                <a16:creationId xmlns:a16="http://schemas.microsoft.com/office/drawing/2014/main" id="{2AEAAE8D-0F93-4796-9CB0-BA2585C0523A}"/>
              </a:ext>
            </a:extLst>
          </p:cNvPr>
          <p:cNvSpPr txBox="1"/>
          <p:nvPr>
            <p:custDataLst>
              <p:tags r:id="rId49"/>
            </p:custDataLst>
          </p:nvPr>
        </p:nvSpPr>
        <p:spPr>
          <a:xfrm>
            <a:off x="190936" y="5367963"/>
            <a:ext cx="929630" cy="169277"/>
          </a:xfrm>
          <a:prstGeom prst="rect">
            <a:avLst/>
          </a:prstGeom>
          <a:noFill/>
        </p:spPr>
        <p:txBody>
          <a:bodyPr vert="horz" wrap="square" lIns="0" tIns="0" rIns="0" bIns="0" rtlCol="0" anchor="ctr" anchorCtr="0">
            <a:spAutoFit/>
          </a:bodyPr>
          <a:lstStyle/>
          <a:p>
            <a:r>
              <a:rPr lang="en-US" sz="1100" b="1" spc="-20" dirty="0" err="1">
                <a:solidFill>
                  <a:schemeClr val="dk1"/>
                </a:solidFill>
                <a:latin typeface="Calibri" panose="020F0502020204030204" pitchFamily="34" charset="0"/>
              </a:rPr>
              <a:t>Documentions</a:t>
            </a:r>
            <a:endParaRPr lang="en-US" sz="1100" b="1" spc="-20" dirty="0">
              <a:solidFill>
                <a:schemeClr val="dk1"/>
              </a:solidFill>
              <a:latin typeface="Calibri" panose="020F0502020204030204" pitchFamily="34" charset="0"/>
            </a:endParaRPr>
          </a:p>
        </p:txBody>
      </p:sp>
      <p:sp>
        <p:nvSpPr>
          <p:cNvPr id="257" name="OTLSHAPE_TB_00000000000000000000000000000000_ScaleContainer">
            <a:extLst>
              <a:ext uri="{FF2B5EF4-FFF2-40B4-BE49-F238E27FC236}">
                <a16:creationId xmlns:a16="http://schemas.microsoft.com/office/drawing/2014/main" id="{47B9F334-6AEE-4F5B-947D-6D21173EB1D2}"/>
              </a:ext>
            </a:extLst>
          </p:cNvPr>
          <p:cNvSpPr/>
          <p:nvPr>
            <p:custDataLst>
              <p:tags r:id="rId50"/>
            </p:custDataLst>
          </p:nvPr>
        </p:nvSpPr>
        <p:spPr>
          <a:xfrm>
            <a:off x="921070" y="2268946"/>
            <a:ext cx="10337800" cy="381000"/>
          </a:xfrm>
          <a:prstGeom prst="rect">
            <a:avLst/>
          </a:prstGeom>
          <a:gradFill flip="none" rotWithShape="1">
            <a:gsLst>
              <a:gs pos="0">
                <a:srgbClr val="1F497D"/>
              </a:gs>
              <a:gs pos="0">
                <a:srgbClr val="1F497D"/>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OTLSHAPE_TB_00000000000000000000000000000000_TimescaleInterval6">
            <a:extLst>
              <a:ext uri="{FF2B5EF4-FFF2-40B4-BE49-F238E27FC236}">
                <a16:creationId xmlns:a16="http://schemas.microsoft.com/office/drawing/2014/main" id="{89090D8A-FD98-4A7B-B0B1-05B0A3D4A32B}"/>
              </a:ext>
            </a:extLst>
          </p:cNvPr>
          <p:cNvSpPr txBox="1"/>
          <p:nvPr>
            <p:custDataLst>
              <p:tags r:id="rId51"/>
            </p:custDataLst>
          </p:nvPr>
        </p:nvSpPr>
        <p:spPr>
          <a:xfrm>
            <a:off x="5256120" y="2366419"/>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61" name="OTLSHAPE_TB_00000000000000000000000000000000_LeftEndCaps">
            <a:extLst>
              <a:ext uri="{FF2B5EF4-FFF2-40B4-BE49-F238E27FC236}">
                <a16:creationId xmlns:a16="http://schemas.microsoft.com/office/drawing/2014/main" id="{12FCC7CB-935C-4865-9FBF-EAC585AF2AC4}"/>
              </a:ext>
            </a:extLst>
          </p:cNvPr>
          <p:cNvSpPr txBox="1"/>
          <p:nvPr>
            <p:custDataLst>
              <p:tags r:id="rId52"/>
            </p:custDataLst>
          </p:nvPr>
        </p:nvSpPr>
        <p:spPr>
          <a:xfrm>
            <a:off x="280470" y="2320346"/>
            <a:ext cx="541560" cy="276999"/>
          </a:xfrm>
          <a:prstGeom prst="rect">
            <a:avLst/>
          </a:prstGeom>
          <a:noFill/>
        </p:spPr>
        <p:txBody>
          <a:bodyPr vert="horz" wrap="none" lIns="0" tIns="0" rIns="0" bIns="0" rtlCol="0" anchor="ctr" anchorCtr="0">
            <a:spAutoFit/>
          </a:bodyPr>
          <a:lstStyle/>
          <a:p>
            <a:pPr algn="ctr"/>
            <a:r>
              <a:rPr lang="en-US" b="1" spc="-38" dirty="0">
                <a:solidFill>
                  <a:schemeClr val="accent2"/>
                </a:solidFill>
                <a:latin typeface="Calibri" panose="020F0502020204030204" pitchFamily="34" charset="0"/>
              </a:rPr>
              <a:t>WEEK</a:t>
            </a:r>
          </a:p>
        </p:txBody>
      </p:sp>
      <p:sp>
        <p:nvSpPr>
          <p:cNvPr id="263" name="OTLSHAPE_TB_00000000000000000000000000000000_TimescaleInterval6">
            <a:extLst>
              <a:ext uri="{FF2B5EF4-FFF2-40B4-BE49-F238E27FC236}">
                <a16:creationId xmlns:a16="http://schemas.microsoft.com/office/drawing/2014/main" id="{B3A48748-E321-4A07-9691-3431AD264E2D}"/>
              </a:ext>
            </a:extLst>
          </p:cNvPr>
          <p:cNvSpPr txBox="1"/>
          <p:nvPr>
            <p:custDataLst>
              <p:tags r:id="rId53"/>
            </p:custDataLst>
          </p:nvPr>
        </p:nvSpPr>
        <p:spPr>
          <a:xfrm>
            <a:off x="6062317" y="2347629"/>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65" name="OTLSHAPE_TB_00000000000000000000000000000000_TimescaleInterval6">
            <a:extLst>
              <a:ext uri="{FF2B5EF4-FFF2-40B4-BE49-F238E27FC236}">
                <a16:creationId xmlns:a16="http://schemas.microsoft.com/office/drawing/2014/main" id="{2BF0ADD4-F312-4A73-95D3-612EF06871C1}"/>
              </a:ext>
            </a:extLst>
          </p:cNvPr>
          <p:cNvSpPr txBox="1"/>
          <p:nvPr>
            <p:custDataLst>
              <p:tags r:id="rId54"/>
            </p:custDataLst>
          </p:nvPr>
        </p:nvSpPr>
        <p:spPr>
          <a:xfrm>
            <a:off x="6977712" y="2347629"/>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67" name="OTLSHAPE_TB_00000000000000000000000000000000_TimescaleInterval6">
            <a:extLst>
              <a:ext uri="{FF2B5EF4-FFF2-40B4-BE49-F238E27FC236}">
                <a16:creationId xmlns:a16="http://schemas.microsoft.com/office/drawing/2014/main" id="{309AD03E-F1D0-4A9A-B86E-CA29F8CBCFC1}"/>
              </a:ext>
            </a:extLst>
          </p:cNvPr>
          <p:cNvSpPr txBox="1"/>
          <p:nvPr>
            <p:custDataLst>
              <p:tags r:id="rId55"/>
            </p:custDataLst>
          </p:nvPr>
        </p:nvSpPr>
        <p:spPr>
          <a:xfrm>
            <a:off x="7858654" y="2330120"/>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69" name="OTLSHAPE_TB_00000000000000000000000000000000_TimescaleInterval6">
            <a:extLst>
              <a:ext uri="{FF2B5EF4-FFF2-40B4-BE49-F238E27FC236}">
                <a16:creationId xmlns:a16="http://schemas.microsoft.com/office/drawing/2014/main" id="{8E574A3A-DAB4-41E4-9B96-C630B2618372}"/>
              </a:ext>
            </a:extLst>
          </p:cNvPr>
          <p:cNvSpPr txBox="1"/>
          <p:nvPr>
            <p:custDataLst>
              <p:tags r:id="rId56"/>
            </p:custDataLst>
          </p:nvPr>
        </p:nvSpPr>
        <p:spPr>
          <a:xfrm>
            <a:off x="8703305" y="2340214"/>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71" name="OTLSHAPE_TB_00000000000000000000000000000000_TimescaleInterval6">
            <a:extLst>
              <a:ext uri="{FF2B5EF4-FFF2-40B4-BE49-F238E27FC236}">
                <a16:creationId xmlns:a16="http://schemas.microsoft.com/office/drawing/2014/main" id="{F729A3C6-E857-4E89-86D4-07EBAE340447}"/>
              </a:ext>
            </a:extLst>
          </p:cNvPr>
          <p:cNvSpPr txBox="1"/>
          <p:nvPr>
            <p:custDataLst>
              <p:tags r:id="rId57"/>
            </p:custDataLst>
          </p:nvPr>
        </p:nvSpPr>
        <p:spPr>
          <a:xfrm>
            <a:off x="9547415" y="2340214"/>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73" name="OTLSHAPE_TB_00000000000000000000000000000000_TimescaleInterval6">
            <a:extLst>
              <a:ext uri="{FF2B5EF4-FFF2-40B4-BE49-F238E27FC236}">
                <a16:creationId xmlns:a16="http://schemas.microsoft.com/office/drawing/2014/main" id="{04B79CA3-EE01-4DEB-876F-CFF51417E586}"/>
              </a:ext>
            </a:extLst>
          </p:cNvPr>
          <p:cNvSpPr txBox="1"/>
          <p:nvPr>
            <p:custDataLst>
              <p:tags r:id="rId58"/>
            </p:custDataLst>
          </p:nvPr>
        </p:nvSpPr>
        <p:spPr>
          <a:xfrm>
            <a:off x="10428898" y="2340214"/>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75" name="OTLSHAPE_TB_00000000000000000000000000000000_TimescaleInterval6">
            <a:extLst>
              <a:ext uri="{FF2B5EF4-FFF2-40B4-BE49-F238E27FC236}">
                <a16:creationId xmlns:a16="http://schemas.microsoft.com/office/drawing/2014/main" id="{90946166-2EE2-4732-A78B-53D74226BD5D}"/>
              </a:ext>
            </a:extLst>
          </p:cNvPr>
          <p:cNvSpPr txBox="1"/>
          <p:nvPr>
            <p:custDataLst>
              <p:tags r:id="rId59"/>
            </p:custDataLst>
          </p:nvPr>
        </p:nvSpPr>
        <p:spPr>
          <a:xfrm>
            <a:off x="4379934" y="2356683"/>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77" name="OTLSHAPE_TB_00000000000000000000000000000000_TimescaleInterval6">
            <a:extLst>
              <a:ext uri="{FF2B5EF4-FFF2-40B4-BE49-F238E27FC236}">
                <a16:creationId xmlns:a16="http://schemas.microsoft.com/office/drawing/2014/main" id="{C14C3DB9-AE2D-450A-84FB-774D030101D7}"/>
              </a:ext>
            </a:extLst>
          </p:cNvPr>
          <p:cNvSpPr txBox="1"/>
          <p:nvPr>
            <p:custDataLst>
              <p:tags r:id="rId60"/>
            </p:custDataLst>
          </p:nvPr>
        </p:nvSpPr>
        <p:spPr>
          <a:xfrm>
            <a:off x="3530527" y="2366419"/>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79" name="OTLSHAPE_TB_00000000000000000000000000000000_TimescaleInterval6">
            <a:extLst>
              <a:ext uri="{FF2B5EF4-FFF2-40B4-BE49-F238E27FC236}">
                <a16:creationId xmlns:a16="http://schemas.microsoft.com/office/drawing/2014/main" id="{079CF1C9-17F2-44FC-B531-11AD50AD24C1}"/>
              </a:ext>
            </a:extLst>
          </p:cNvPr>
          <p:cNvSpPr txBox="1"/>
          <p:nvPr>
            <p:custDataLst>
              <p:tags r:id="rId61"/>
            </p:custDataLst>
          </p:nvPr>
        </p:nvSpPr>
        <p:spPr>
          <a:xfrm>
            <a:off x="984570" y="2366419"/>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81" name="OTLSHAPE_TB_00000000000000000000000000000000_TimescaleInterval6">
            <a:extLst>
              <a:ext uri="{FF2B5EF4-FFF2-40B4-BE49-F238E27FC236}">
                <a16:creationId xmlns:a16="http://schemas.microsoft.com/office/drawing/2014/main" id="{99E8F809-9B29-4D89-831E-520F9FAF8D90}"/>
              </a:ext>
            </a:extLst>
          </p:cNvPr>
          <p:cNvSpPr txBox="1"/>
          <p:nvPr>
            <p:custDataLst>
              <p:tags r:id="rId62"/>
            </p:custDataLst>
          </p:nvPr>
        </p:nvSpPr>
        <p:spPr>
          <a:xfrm>
            <a:off x="1874051" y="2356683"/>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83" name="OTLSHAPE_TB_00000000000000000000000000000000_TimescaleInterval6">
            <a:extLst>
              <a:ext uri="{FF2B5EF4-FFF2-40B4-BE49-F238E27FC236}">
                <a16:creationId xmlns:a16="http://schemas.microsoft.com/office/drawing/2014/main" id="{7015546D-BEB7-4AF0-98EB-4C04078841FF}"/>
              </a:ext>
            </a:extLst>
          </p:cNvPr>
          <p:cNvSpPr txBox="1"/>
          <p:nvPr>
            <p:custDataLst>
              <p:tags r:id="rId63"/>
            </p:custDataLst>
          </p:nvPr>
        </p:nvSpPr>
        <p:spPr>
          <a:xfrm>
            <a:off x="2657323" y="2357513"/>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85" name="OTLSHAPE_T_23b42cadd9bc437fb739c68c62737c3a_Title">
            <a:extLst>
              <a:ext uri="{FF2B5EF4-FFF2-40B4-BE49-F238E27FC236}">
                <a16:creationId xmlns:a16="http://schemas.microsoft.com/office/drawing/2014/main" id="{8785B03A-68DA-43C5-A80E-7D89D441F89A}"/>
              </a:ext>
            </a:extLst>
          </p:cNvPr>
          <p:cNvSpPr txBox="1"/>
          <p:nvPr>
            <p:custDataLst>
              <p:tags r:id="rId64"/>
            </p:custDataLst>
          </p:nvPr>
        </p:nvSpPr>
        <p:spPr>
          <a:xfrm>
            <a:off x="124582" y="3980335"/>
            <a:ext cx="530224" cy="338554"/>
          </a:xfrm>
          <a:prstGeom prst="rect">
            <a:avLst/>
          </a:prstGeom>
          <a:noFill/>
        </p:spPr>
        <p:txBody>
          <a:bodyPr vert="horz" wrap="square" lIns="0" tIns="0" rIns="0" bIns="0" rtlCol="0" anchor="ctr" anchorCtr="0">
            <a:spAutoFit/>
          </a:bodyPr>
          <a:lstStyle/>
          <a:p>
            <a:pPr algn="ctr"/>
            <a:r>
              <a:rPr lang="en-US" sz="1100" b="1" spc="-20" dirty="0">
                <a:solidFill>
                  <a:schemeClr val="dk1"/>
                </a:solidFill>
                <a:latin typeface="Calibri" panose="020F0502020204030204" pitchFamily="34" charset="0"/>
              </a:rPr>
              <a:t>Page Design</a:t>
            </a:r>
          </a:p>
        </p:txBody>
      </p:sp>
      <p:sp>
        <p:nvSpPr>
          <p:cNvPr id="287" name="OTLSHAPE_T_23b42cadd9bc437fb739c68c62737c3a_Title">
            <a:extLst>
              <a:ext uri="{FF2B5EF4-FFF2-40B4-BE49-F238E27FC236}">
                <a16:creationId xmlns:a16="http://schemas.microsoft.com/office/drawing/2014/main" id="{A0064506-DD79-4AD2-834A-D37E8FAF4C68}"/>
              </a:ext>
            </a:extLst>
          </p:cNvPr>
          <p:cNvSpPr txBox="1"/>
          <p:nvPr>
            <p:custDataLst>
              <p:tags r:id="rId65"/>
            </p:custDataLst>
          </p:nvPr>
        </p:nvSpPr>
        <p:spPr>
          <a:xfrm>
            <a:off x="136765" y="4378801"/>
            <a:ext cx="530224" cy="169277"/>
          </a:xfrm>
          <a:prstGeom prst="rect">
            <a:avLst/>
          </a:prstGeom>
          <a:noFill/>
        </p:spPr>
        <p:txBody>
          <a:bodyPr vert="horz" wrap="square" lIns="0" tIns="0" rIns="0" bIns="0" rtlCol="0" anchor="ctr" anchorCtr="0">
            <a:spAutoFit/>
          </a:bodyPr>
          <a:lstStyle/>
          <a:p>
            <a:pPr algn="ctr"/>
            <a:r>
              <a:rPr lang="en-US" sz="1100" b="1" spc="-20" dirty="0" err="1">
                <a:solidFill>
                  <a:schemeClr val="dk1"/>
                </a:solidFill>
                <a:latin typeface="Calibri" panose="020F0502020204030204" pitchFamily="34" charset="0"/>
              </a:rPr>
              <a:t>Coading</a:t>
            </a:r>
            <a:endParaRPr lang="en-US" sz="1100" b="1" spc="-20" dirty="0">
              <a:solidFill>
                <a:schemeClr val="dk1"/>
              </a:solidFill>
              <a:latin typeface="Calibri" panose="020F0502020204030204" pitchFamily="34" charset="0"/>
            </a:endParaRPr>
          </a:p>
        </p:txBody>
      </p:sp>
      <p:cxnSp>
        <p:nvCxnSpPr>
          <p:cNvPr id="289" name="Straight Connector 288">
            <a:extLst>
              <a:ext uri="{FF2B5EF4-FFF2-40B4-BE49-F238E27FC236}">
                <a16:creationId xmlns:a16="http://schemas.microsoft.com/office/drawing/2014/main" id="{A9232A50-17A8-4D3C-9BD3-4DAB8C5AD63F}"/>
              </a:ext>
            </a:extLst>
          </p:cNvPr>
          <p:cNvCxnSpPr>
            <a:cxnSpLocks/>
            <a:endCxn id="299" idx="1"/>
          </p:cNvCxnSpPr>
          <p:nvPr/>
        </p:nvCxnSpPr>
        <p:spPr>
          <a:xfrm flipV="1">
            <a:off x="760500" y="4446572"/>
            <a:ext cx="8604565" cy="16868"/>
          </a:xfrm>
          <a:prstGeom prst="line">
            <a:avLst/>
          </a:prstGeom>
        </p:spPr>
        <p:style>
          <a:lnRef idx="1">
            <a:schemeClr val="accent5"/>
          </a:lnRef>
          <a:fillRef idx="0">
            <a:schemeClr val="accent5"/>
          </a:fillRef>
          <a:effectRef idx="0">
            <a:schemeClr val="accent5"/>
          </a:effectRef>
          <a:fontRef idx="minor">
            <a:schemeClr val="tx1"/>
          </a:fontRef>
        </p:style>
      </p:cxnSp>
      <p:sp>
        <p:nvSpPr>
          <p:cNvPr id="291" name="OTLSHAPE_T_23b42cadd9bc437fb739c68c62737c3a_Title">
            <a:extLst>
              <a:ext uri="{FF2B5EF4-FFF2-40B4-BE49-F238E27FC236}">
                <a16:creationId xmlns:a16="http://schemas.microsoft.com/office/drawing/2014/main" id="{4E44AF75-4C44-482B-93CB-723D1AEF7FFA}"/>
              </a:ext>
            </a:extLst>
          </p:cNvPr>
          <p:cNvSpPr txBox="1"/>
          <p:nvPr>
            <p:custDataLst>
              <p:tags r:id="rId66"/>
            </p:custDataLst>
          </p:nvPr>
        </p:nvSpPr>
        <p:spPr>
          <a:xfrm>
            <a:off x="136765" y="4697293"/>
            <a:ext cx="600903" cy="169277"/>
          </a:xfrm>
          <a:prstGeom prst="rect">
            <a:avLst/>
          </a:prstGeom>
          <a:noFill/>
        </p:spPr>
        <p:txBody>
          <a:bodyPr vert="horz" wrap="square" lIns="0" tIns="0" rIns="0" bIns="0" rtlCol="0" anchor="ctr" anchorCtr="0">
            <a:spAutoFit/>
          </a:bodyPr>
          <a:lstStyle/>
          <a:p>
            <a:pPr algn="ctr"/>
            <a:r>
              <a:rPr lang="en-US" sz="1100" b="1" spc="-20" dirty="0">
                <a:solidFill>
                  <a:schemeClr val="dk1"/>
                </a:solidFill>
                <a:latin typeface="Calibri" panose="020F0502020204030204" pitchFamily="34" charset="0"/>
              </a:rPr>
              <a:t>Reports</a:t>
            </a:r>
          </a:p>
        </p:txBody>
      </p:sp>
      <p:cxnSp>
        <p:nvCxnSpPr>
          <p:cNvPr id="293" name="Straight Connector 292">
            <a:extLst>
              <a:ext uri="{FF2B5EF4-FFF2-40B4-BE49-F238E27FC236}">
                <a16:creationId xmlns:a16="http://schemas.microsoft.com/office/drawing/2014/main" id="{A450803F-F250-4618-A436-89087BC9040E}"/>
              </a:ext>
            </a:extLst>
          </p:cNvPr>
          <p:cNvCxnSpPr>
            <a:cxnSpLocks/>
            <a:endCxn id="243" idx="1"/>
          </p:cNvCxnSpPr>
          <p:nvPr/>
        </p:nvCxnSpPr>
        <p:spPr>
          <a:xfrm>
            <a:off x="760501" y="4781932"/>
            <a:ext cx="9690038" cy="17065"/>
          </a:xfrm>
          <a:prstGeom prst="line">
            <a:avLst/>
          </a:prstGeom>
        </p:spPr>
        <p:style>
          <a:lnRef idx="1">
            <a:schemeClr val="accent5"/>
          </a:lnRef>
          <a:fillRef idx="0">
            <a:schemeClr val="accent5"/>
          </a:fillRef>
          <a:effectRef idx="0">
            <a:schemeClr val="accent5"/>
          </a:effectRef>
          <a:fontRef idx="minor">
            <a:schemeClr val="tx1"/>
          </a:fontRef>
        </p:style>
      </p:cxnSp>
      <p:sp>
        <p:nvSpPr>
          <p:cNvPr id="295" name="OTLSHAPE_T_23b42cadd9bc437fb739c68c62737c3a_Title">
            <a:extLst>
              <a:ext uri="{FF2B5EF4-FFF2-40B4-BE49-F238E27FC236}">
                <a16:creationId xmlns:a16="http://schemas.microsoft.com/office/drawing/2014/main" id="{6D4A15BD-BE68-4E03-8445-636D1B6A67A6}"/>
              </a:ext>
            </a:extLst>
          </p:cNvPr>
          <p:cNvSpPr txBox="1"/>
          <p:nvPr>
            <p:custDataLst>
              <p:tags r:id="rId67"/>
            </p:custDataLst>
          </p:nvPr>
        </p:nvSpPr>
        <p:spPr>
          <a:xfrm>
            <a:off x="123769" y="5054838"/>
            <a:ext cx="530224" cy="169277"/>
          </a:xfrm>
          <a:prstGeom prst="rect">
            <a:avLst/>
          </a:prstGeom>
          <a:noFill/>
        </p:spPr>
        <p:txBody>
          <a:bodyPr vert="horz" wrap="square" lIns="0" tIns="0" rIns="0" bIns="0" rtlCol="0" anchor="ctr" anchorCtr="0">
            <a:spAutoFit/>
          </a:bodyPr>
          <a:lstStyle/>
          <a:p>
            <a:pPr algn="ctr"/>
            <a:r>
              <a:rPr lang="en-US" sz="1100" b="1" spc="-20" dirty="0">
                <a:solidFill>
                  <a:schemeClr val="dk1"/>
                </a:solidFill>
                <a:latin typeface="Calibri" panose="020F0502020204030204" pitchFamily="34" charset="0"/>
              </a:rPr>
              <a:t>Testing</a:t>
            </a:r>
          </a:p>
        </p:txBody>
      </p:sp>
      <p:cxnSp>
        <p:nvCxnSpPr>
          <p:cNvPr id="297" name="Straight Connector 296">
            <a:extLst>
              <a:ext uri="{FF2B5EF4-FFF2-40B4-BE49-F238E27FC236}">
                <a16:creationId xmlns:a16="http://schemas.microsoft.com/office/drawing/2014/main" id="{D0D55CF4-48B2-4746-BC55-7AC800E67557}"/>
              </a:ext>
            </a:extLst>
          </p:cNvPr>
          <p:cNvCxnSpPr>
            <a:cxnSpLocks/>
            <a:endCxn id="303" idx="1"/>
          </p:cNvCxnSpPr>
          <p:nvPr/>
        </p:nvCxnSpPr>
        <p:spPr>
          <a:xfrm flipV="1">
            <a:off x="747504" y="5127505"/>
            <a:ext cx="9720694" cy="11972"/>
          </a:xfrm>
          <a:prstGeom prst="line">
            <a:avLst/>
          </a:prstGeom>
        </p:spPr>
        <p:style>
          <a:lnRef idx="1">
            <a:schemeClr val="accent5"/>
          </a:lnRef>
          <a:fillRef idx="0">
            <a:schemeClr val="accent5"/>
          </a:fillRef>
          <a:effectRef idx="0">
            <a:schemeClr val="accent5"/>
          </a:effectRef>
          <a:fontRef idx="minor">
            <a:schemeClr val="tx1"/>
          </a:fontRef>
        </p:style>
      </p:cxnSp>
      <p:sp>
        <p:nvSpPr>
          <p:cNvPr id="299" name="OTLSHAPE_T_23b42cadd9bc437fb739c68c62737c3a_Shape">
            <a:extLst>
              <a:ext uri="{FF2B5EF4-FFF2-40B4-BE49-F238E27FC236}">
                <a16:creationId xmlns:a16="http://schemas.microsoft.com/office/drawing/2014/main" id="{0E9DFCB6-FA23-490E-9EE3-9EF26E8A395C}"/>
              </a:ext>
            </a:extLst>
          </p:cNvPr>
          <p:cNvSpPr/>
          <p:nvPr>
            <p:custDataLst>
              <p:tags r:id="rId68"/>
            </p:custDataLst>
          </p:nvPr>
        </p:nvSpPr>
        <p:spPr>
          <a:xfrm>
            <a:off x="9365065" y="4338526"/>
            <a:ext cx="1795956" cy="216092"/>
          </a:xfrm>
          <a:prstGeom prst="rect">
            <a:avLst/>
          </a:prstGeom>
          <a:solidFill>
            <a:srgbClr val="0072BC"/>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OTLSHAPE_T_f23e460505c24ee88159b421b810b7e4_JoinedDate">
            <a:extLst>
              <a:ext uri="{FF2B5EF4-FFF2-40B4-BE49-F238E27FC236}">
                <a16:creationId xmlns:a16="http://schemas.microsoft.com/office/drawing/2014/main" id="{8B0975E2-DE49-4B8F-B8AA-BB3A8F402386}"/>
              </a:ext>
            </a:extLst>
          </p:cNvPr>
          <p:cNvSpPr txBox="1"/>
          <p:nvPr>
            <p:custDataLst>
              <p:tags r:id="rId69"/>
            </p:custDataLst>
          </p:nvPr>
        </p:nvSpPr>
        <p:spPr>
          <a:xfrm>
            <a:off x="11239472" y="4257554"/>
            <a:ext cx="787400" cy="307777"/>
          </a:xfrm>
          <a:prstGeom prst="rect">
            <a:avLst/>
          </a:prstGeom>
          <a:noFill/>
        </p:spPr>
        <p:txBody>
          <a:bodyPr vert="horz" wrap="square" lIns="0" tIns="0" rIns="0" bIns="0" rtlCol="0" anchor="ctr" anchorCtr="0">
            <a:spAutoFit/>
          </a:bodyPr>
          <a:lstStyle/>
          <a:p>
            <a:r>
              <a:rPr lang="en-US" sz="1000" spc="-4" dirty="0">
                <a:solidFill>
                  <a:schemeClr val="dk1"/>
                </a:solidFill>
                <a:latin typeface="Calibri" panose="020F0502020204030204" pitchFamily="34" charset="0"/>
              </a:rPr>
              <a:t>AUG 25 - Nov 15</a:t>
            </a:r>
          </a:p>
        </p:txBody>
      </p:sp>
      <p:sp>
        <p:nvSpPr>
          <p:cNvPr id="303" name="OTLSHAPE_T_82d1b7aae77d41a2be14d69f5e501b1b_Shape">
            <a:extLst>
              <a:ext uri="{FF2B5EF4-FFF2-40B4-BE49-F238E27FC236}">
                <a16:creationId xmlns:a16="http://schemas.microsoft.com/office/drawing/2014/main" id="{939401E2-6B09-40A3-8A5C-973F0AE0B4D8}"/>
              </a:ext>
            </a:extLst>
          </p:cNvPr>
          <p:cNvSpPr/>
          <p:nvPr>
            <p:custDataLst>
              <p:tags r:id="rId70"/>
            </p:custDataLst>
          </p:nvPr>
        </p:nvSpPr>
        <p:spPr>
          <a:xfrm>
            <a:off x="10468198" y="5034798"/>
            <a:ext cx="808331" cy="185414"/>
          </a:xfrm>
          <a:prstGeom prst="roundRect">
            <a:avLst>
              <a:gd name="adj" fmla="val 100000"/>
            </a:avLst>
          </a:prstGeom>
          <a:solidFill>
            <a:srgbClr val="0072BC"/>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TLSHAPE_T_f23e460505c24ee88159b421b810b7e4_JoinedDate">
            <a:extLst>
              <a:ext uri="{FF2B5EF4-FFF2-40B4-BE49-F238E27FC236}">
                <a16:creationId xmlns:a16="http://schemas.microsoft.com/office/drawing/2014/main" id="{B8B2291F-78BB-4CAB-94BE-0123083B483C}"/>
              </a:ext>
            </a:extLst>
          </p:cNvPr>
          <p:cNvSpPr txBox="1"/>
          <p:nvPr>
            <p:custDataLst>
              <p:tags r:id="rId71"/>
            </p:custDataLst>
          </p:nvPr>
        </p:nvSpPr>
        <p:spPr>
          <a:xfrm>
            <a:off x="11290851" y="4737816"/>
            <a:ext cx="851390" cy="153888"/>
          </a:xfrm>
          <a:prstGeom prst="rect">
            <a:avLst/>
          </a:prstGeom>
          <a:noFill/>
        </p:spPr>
        <p:txBody>
          <a:bodyPr vert="horz" wrap="square" lIns="0" tIns="0" rIns="0" bIns="0" rtlCol="0" anchor="ctr" anchorCtr="0">
            <a:spAutoFit/>
          </a:bodyPr>
          <a:lstStyle/>
          <a:p>
            <a:r>
              <a:rPr lang="en-US" sz="1000" spc="-4" dirty="0">
                <a:solidFill>
                  <a:schemeClr val="dk1"/>
                </a:solidFill>
                <a:latin typeface="Calibri" panose="020F0502020204030204" pitchFamily="34" charset="0"/>
              </a:rPr>
              <a:t>Nov 15  - Dec 25</a:t>
            </a:r>
          </a:p>
        </p:txBody>
      </p:sp>
      <p:sp>
        <p:nvSpPr>
          <p:cNvPr id="307" name="OTLSHAPE_T_f23e460505c24ee88159b421b810b7e4_JoinedDate">
            <a:extLst>
              <a:ext uri="{FF2B5EF4-FFF2-40B4-BE49-F238E27FC236}">
                <a16:creationId xmlns:a16="http://schemas.microsoft.com/office/drawing/2014/main" id="{F139A1F2-CCD0-4BB7-82FF-F23FC5F9B47C}"/>
              </a:ext>
            </a:extLst>
          </p:cNvPr>
          <p:cNvSpPr txBox="1"/>
          <p:nvPr>
            <p:custDataLst>
              <p:tags r:id="rId72"/>
            </p:custDataLst>
          </p:nvPr>
        </p:nvSpPr>
        <p:spPr>
          <a:xfrm>
            <a:off x="11290970" y="5055916"/>
            <a:ext cx="851390" cy="153888"/>
          </a:xfrm>
          <a:prstGeom prst="rect">
            <a:avLst/>
          </a:prstGeom>
          <a:noFill/>
        </p:spPr>
        <p:txBody>
          <a:bodyPr vert="horz" wrap="square" lIns="0" tIns="0" rIns="0" bIns="0" rtlCol="0" anchor="ctr" anchorCtr="0">
            <a:spAutoFit/>
          </a:bodyPr>
          <a:lstStyle/>
          <a:p>
            <a:r>
              <a:rPr lang="en-US" sz="1000" spc="-4" dirty="0">
                <a:solidFill>
                  <a:schemeClr val="dk1"/>
                </a:solidFill>
                <a:latin typeface="Calibri" panose="020F0502020204030204" pitchFamily="34" charset="0"/>
              </a:rPr>
              <a:t>Nov 15  - Dec 25</a:t>
            </a:r>
          </a:p>
        </p:txBody>
      </p:sp>
    </p:spTree>
    <p:extLst>
      <p:ext uri="{BB962C8B-B14F-4D97-AF65-F5344CB8AC3E}">
        <p14:creationId xmlns:p14="http://schemas.microsoft.com/office/powerpoint/2010/main" val="2256221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20673-4A68-45A5-A3CB-8CBBD4E27D8C}"/>
              </a:ext>
            </a:extLst>
          </p:cNvPr>
          <p:cNvSpPr>
            <a:spLocks noGrp="1"/>
          </p:cNvSpPr>
          <p:nvPr>
            <p:ph type="ctrTitle"/>
          </p:nvPr>
        </p:nvSpPr>
        <p:spPr>
          <a:xfrm>
            <a:off x="1144210" y="63966"/>
            <a:ext cx="7766936" cy="923005"/>
          </a:xfrm>
        </p:spPr>
        <p:txBody>
          <a:bodyPr/>
          <a:lstStyle/>
          <a:p>
            <a:pPr algn="ctr"/>
            <a:r>
              <a:rPr lang="en-IN" sz="4000" u="sng" dirty="0"/>
              <a:t>HARDWARE TOOLS</a:t>
            </a:r>
          </a:p>
        </p:txBody>
      </p:sp>
      <p:sp>
        <p:nvSpPr>
          <p:cNvPr id="3" name="Subtitle 2">
            <a:extLst>
              <a:ext uri="{FF2B5EF4-FFF2-40B4-BE49-F238E27FC236}">
                <a16:creationId xmlns:a16="http://schemas.microsoft.com/office/drawing/2014/main" id="{19FAF591-604D-4D1C-8797-37F7DC2536EA}"/>
              </a:ext>
            </a:extLst>
          </p:cNvPr>
          <p:cNvSpPr>
            <a:spLocks noGrp="1"/>
          </p:cNvSpPr>
          <p:nvPr>
            <p:ph type="subTitle" idx="1"/>
          </p:nvPr>
        </p:nvSpPr>
        <p:spPr>
          <a:xfrm>
            <a:off x="1957010" y="1307633"/>
            <a:ext cx="6475791" cy="2741853"/>
          </a:xfrm>
        </p:spPr>
        <p:txBody>
          <a:bodyPr/>
          <a:lstStyle/>
          <a:p>
            <a:pPr marL="285750" lvl="0" indent="-285750" algn="just">
              <a:buFont typeface="Wingdings" panose="05000000000000000000" pitchFamily="2" charset="2"/>
              <a:buChar char="v"/>
            </a:pPr>
            <a:r>
              <a:rPr lang="en-US" sz="2400" dirty="0"/>
              <a:t>PROCESSOR		:	Intel Core i3</a:t>
            </a:r>
          </a:p>
          <a:p>
            <a:pPr marL="285750" lvl="0" indent="-285750" algn="just">
              <a:buFont typeface="Wingdings" panose="05000000000000000000" pitchFamily="2" charset="2"/>
              <a:buChar char="v"/>
            </a:pPr>
            <a:r>
              <a:rPr lang="en-US" sz="2400" dirty="0"/>
              <a:t>RAM					:	4GB(recommended)</a:t>
            </a:r>
          </a:p>
          <a:p>
            <a:pPr marL="285750" lvl="0" indent="-285750" algn="just">
              <a:buFont typeface="Wingdings" panose="05000000000000000000" pitchFamily="2" charset="2"/>
              <a:buChar char="v"/>
            </a:pPr>
            <a:r>
              <a:rPr lang="en-US" sz="2400" dirty="0"/>
              <a:t>HARD-DISK			:	500GB(recommended)</a:t>
            </a:r>
          </a:p>
          <a:p>
            <a:pPr marL="285750" lvl="0" indent="-285750" algn="just">
              <a:buFont typeface="Wingdings" panose="05000000000000000000" pitchFamily="2" charset="2"/>
              <a:buChar char="v"/>
            </a:pPr>
            <a:r>
              <a:rPr lang="en-US" sz="2400" dirty="0"/>
              <a:t>WINDOWS			:	WINDOWS 10</a:t>
            </a:r>
          </a:p>
          <a:p>
            <a:pPr algn="l"/>
            <a:endParaRPr lang="en-IN" dirty="0"/>
          </a:p>
        </p:txBody>
      </p:sp>
    </p:spTree>
    <p:extLst>
      <p:ext uri="{BB962C8B-B14F-4D97-AF65-F5344CB8AC3E}">
        <p14:creationId xmlns:p14="http://schemas.microsoft.com/office/powerpoint/2010/main" val="3314337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20673-4A68-45A5-A3CB-8CBBD4E27D8C}"/>
              </a:ext>
            </a:extLst>
          </p:cNvPr>
          <p:cNvSpPr>
            <a:spLocks noGrp="1"/>
          </p:cNvSpPr>
          <p:nvPr>
            <p:ph type="ctrTitle"/>
          </p:nvPr>
        </p:nvSpPr>
        <p:spPr>
          <a:xfrm>
            <a:off x="1144210" y="63966"/>
            <a:ext cx="7766936" cy="923005"/>
          </a:xfrm>
        </p:spPr>
        <p:txBody>
          <a:bodyPr/>
          <a:lstStyle/>
          <a:p>
            <a:pPr algn="ctr"/>
            <a:r>
              <a:rPr lang="en-IN" sz="4000" u="sng" dirty="0"/>
              <a:t>SOFTWARE TOOLS</a:t>
            </a:r>
          </a:p>
        </p:txBody>
      </p:sp>
      <p:sp>
        <p:nvSpPr>
          <p:cNvPr id="3" name="Subtitle 2">
            <a:extLst>
              <a:ext uri="{FF2B5EF4-FFF2-40B4-BE49-F238E27FC236}">
                <a16:creationId xmlns:a16="http://schemas.microsoft.com/office/drawing/2014/main" id="{19FAF591-604D-4D1C-8797-37F7DC2536EA}"/>
              </a:ext>
            </a:extLst>
          </p:cNvPr>
          <p:cNvSpPr>
            <a:spLocks noGrp="1"/>
          </p:cNvSpPr>
          <p:nvPr>
            <p:ph type="subTitle" idx="1"/>
          </p:nvPr>
        </p:nvSpPr>
        <p:spPr>
          <a:xfrm>
            <a:off x="812800" y="1307633"/>
            <a:ext cx="8795657" cy="2741853"/>
          </a:xfrm>
        </p:spPr>
        <p:txBody>
          <a:bodyPr>
            <a:normAutofit fontScale="92500" lnSpcReduction="10000"/>
          </a:bodyPr>
          <a:lstStyle/>
          <a:p>
            <a:pPr marL="457200" lvl="0" indent="-457200" algn="l">
              <a:buFont typeface="Wingdings" panose="05000000000000000000" pitchFamily="2" charset="2"/>
              <a:buChar char="v"/>
            </a:pPr>
            <a:r>
              <a:rPr lang="en-US" sz="2600" dirty="0"/>
              <a:t>FRONT END TOOL	:	python 3.8</a:t>
            </a:r>
          </a:p>
          <a:p>
            <a:pPr marL="457200" lvl="0" indent="-457200" algn="l">
              <a:buFont typeface="Wingdings" panose="05000000000000000000" pitchFamily="2" charset="2"/>
              <a:buChar char="v"/>
            </a:pPr>
            <a:r>
              <a:rPr lang="en-US" sz="2600" dirty="0"/>
              <a:t>BACK END TOOL		:	MySQL 5.0</a:t>
            </a:r>
          </a:p>
          <a:p>
            <a:pPr marL="457200" lvl="0" indent="-457200" algn="l">
              <a:buFont typeface="Wingdings" panose="05000000000000000000" pitchFamily="2" charset="2"/>
              <a:buChar char="v"/>
            </a:pPr>
            <a:r>
              <a:rPr lang="en-US" sz="2600" dirty="0"/>
              <a:t>FRAMEWORK			:   Django 3.1</a:t>
            </a:r>
          </a:p>
          <a:p>
            <a:pPr marL="457200" lvl="0" indent="-457200" algn="l">
              <a:buFont typeface="Wingdings" panose="05000000000000000000" pitchFamily="2" charset="2"/>
              <a:buChar char="v"/>
            </a:pPr>
            <a:r>
              <a:rPr lang="en-US" sz="2600" dirty="0"/>
              <a:t>CODE EDITOR			:   VS(visual studio) code editor</a:t>
            </a:r>
          </a:p>
          <a:p>
            <a:pPr marL="457200" lvl="0" indent="-457200" algn="l">
              <a:buFont typeface="Wingdings" panose="05000000000000000000" pitchFamily="2" charset="2"/>
              <a:buChar char="v"/>
            </a:pPr>
            <a:r>
              <a:rPr lang="en-US" sz="2600" dirty="0"/>
              <a:t>OTHER TOOLS    		:	MS Word 2016													MS PowerPoint 2016</a:t>
            </a:r>
          </a:p>
          <a:p>
            <a:pPr algn="l"/>
            <a:endParaRPr lang="en-IN" dirty="0"/>
          </a:p>
        </p:txBody>
      </p:sp>
    </p:spTree>
    <p:extLst>
      <p:ext uri="{BB962C8B-B14F-4D97-AF65-F5344CB8AC3E}">
        <p14:creationId xmlns:p14="http://schemas.microsoft.com/office/powerpoint/2010/main" val="2311409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1520D-F3B5-4088-A485-8BB0D6E4CA9C}"/>
              </a:ext>
            </a:extLst>
          </p:cNvPr>
          <p:cNvSpPr>
            <a:spLocks noGrp="1"/>
          </p:cNvSpPr>
          <p:nvPr>
            <p:ph type="ctrTitle"/>
          </p:nvPr>
        </p:nvSpPr>
        <p:spPr>
          <a:xfrm>
            <a:off x="1493815" y="3021495"/>
            <a:ext cx="7766936" cy="953379"/>
          </a:xfrm>
        </p:spPr>
        <p:txBody>
          <a:bodyPr/>
          <a:lstStyle/>
          <a:p>
            <a:pPr algn="ctr"/>
            <a:r>
              <a:rPr lang="en-IN" sz="6000" u="sng" dirty="0"/>
              <a:t>SYSTEM DESIGN</a:t>
            </a:r>
          </a:p>
        </p:txBody>
      </p:sp>
    </p:spTree>
    <p:extLst>
      <p:ext uri="{BB962C8B-B14F-4D97-AF65-F5344CB8AC3E}">
        <p14:creationId xmlns:p14="http://schemas.microsoft.com/office/powerpoint/2010/main" val="3897193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68E5-F40A-406F-9CE7-BBB080E9DD01}"/>
              </a:ext>
            </a:extLst>
          </p:cNvPr>
          <p:cNvSpPr>
            <a:spLocks noGrp="1"/>
          </p:cNvSpPr>
          <p:nvPr>
            <p:ph type="title"/>
          </p:nvPr>
        </p:nvSpPr>
        <p:spPr>
          <a:xfrm>
            <a:off x="2638657" y="92766"/>
            <a:ext cx="4848822" cy="556591"/>
          </a:xfrm>
        </p:spPr>
        <p:txBody>
          <a:bodyPr>
            <a:normAutofit fontScale="90000"/>
          </a:bodyPr>
          <a:lstStyle/>
          <a:p>
            <a:r>
              <a:rPr lang="en-IN" sz="4000" b="1" u="sng" dirty="0"/>
              <a:t>DATA DICTIONARY</a:t>
            </a:r>
          </a:p>
        </p:txBody>
      </p:sp>
      <p:graphicFrame>
        <p:nvGraphicFramePr>
          <p:cNvPr id="4" name="Table 4">
            <a:extLst>
              <a:ext uri="{FF2B5EF4-FFF2-40B4-BE49-F238E27FC236}">
                <a16:creationId xmlns:a16="http://schemas.microsoft.com/office/drawing/2014/main" id="{3C037D34-8183-42D1-BF80-BC310752F95E}"/>
              </a:ext>
            </a:extLst>
          </p:cNvPr>
          <p:cNvGraphicFramePr>
            <a:graphicFrameLocks noGrp="1"/>
          </p:cNvGraphicFramePr>
          <p:nvPr>
            <p:extLst>
              <p:ext uri="{D42A27DB-BD31-4B8C-83A1-F6EECF244321}">
                <p14:modId xmlns:p14="http://schemas.microsoft.com/office/powerpoint/2010/main" val="2663876880"/>
              </p:ext>
            </p:extLst>
          </p:nvPr>
        </p:nvGraphicFramePr>
        <p:xfrm>
          <a:off x="318052" y="1543326"/>
          <a:ext cx="9939126" cy="5196591"/>
        </p:xfrm>
        <a:graphic>
          <a:graphicData uri="http://schemas.openxmlformats.org/drawingml/2006/table">
            <a:tbl>
              <a:tblPr firstRow="1" bandRow="1">
                <a:tableStyleId>{5C22544A-7EE6-4342-B048-85BDC9FD1C3A}</a:tableStyleId>
              </a:tblPr>
              <a:tblGrid>
                <a:gridCol w="919905">
                  <a:extLst>
                    <a:ext uri="{9D8B030D-6E8A-4147-A177-3AD203B41FA5}">
                      <a16:colId xmlns:a16="http://schemas.microsoft.com/office/drawing/2014/main" val="540381746"/>
                    </a:ext>
                  </a:extLst>
                </a:gridCol>
                <a:gridCol w="1902808">
                  <a:extLst>
                    <a:ext uri="{9D8B030D-6E8A-4147-A177-3AD203B41FA5}">
                      <a16:colId xmlns:a16="http://schemas.microsoft.com/office/drawing/2014/main" val="1685149049"/>
                    </a:ext>
                  </a:extLst>
                </a:gridCol>
                <a:gridCol w="1709531">
                  <a:extLst>
                    <a:ext uri="{9D8B030D-6E8A-4147-A177-3AD203B41FA5}">
                      <a16:colId xmlns:a16="http://schemas.microsoft.com/office/drawing/2014/main" val="1182111875"/>
                    </a:ext>
                  </a:extLst>
                </a:gridCol>
                <a:gridCol w="1192695">
                  <a:extLst>
                    <a:ext uri="{9D8B030D-6E8A-4147-A177-3AD203B41FA5}">
                      <a16:colId xmlns:a16="http://schemas.microsoft.com/office/drawing/2014/main" val="1597761328"/>
                    </a:ext>
                  </a:extLst>
                </a:gridCol>
                <a:gridCol w="1683026">
                  <a:extLst>
                    <a:ext uri="{9D8B030D-6E8A-4147-A177-3AD203B41FA5}">
                      <a16:colId xmlns:a16="http://schemas.microsoft.com/office/drawing/2014/main" val="14833199"/>
                    </a:ext>
                  </a:extLst>
                </a:gridCol>
                <a:gridCol w="2531161">
                  <a:extLst>
                    <a:ext uri="{9D8B030D-6E8A-4147-A177-3AD203B41FA5}">
                      <a16:colId xmlns:a16="http://schemas.microsoft.com/office/drawing/2014/main" val="3204605790"/>
                    </a:ext>
                  </a:extLst>
                </a:gridCol>
              </a:tblGrid>
              <a:tr h="435159">
                <a:tc>
                  <a:txBody>
                    <a:bodyPr/>
                    <a:lstStyle/>
                    <a:p>
                      <a:pPr algn="ctr"/>
                      <a:r>
                        <a:rPr lang="en-IN" dirty="0"/>
                        <a:t>SR.NO</a:t>
                      </a:r>
                    </a:p>
                  </a:txBody>
                  <a:tcPr/>
                </a:tc>
                <a:tc>
                  <a:txBody>
                    <a:bodyPr/>
                    <a:lstStyle/>
                    <a:p>
                      <a:pPr algn="ctr"/>
                      <a:r>
                        <a:rPr lang="en-IN" dirty="0"/>
                        <a:t>Field Type</a:t>
                      </a:r>
                    </a:p>
                  </a:txBody>
                  <a:tcPr/>
                </a:tc>
                <a:tc>
                  <a:txBody>
                    <a:bodyPr/>
                    <a:lstStyle/>
                    <a:p>
                      <a:pPr algn="ctr"/>
                      <a:r>
                        <a:rPr lang="en-IN" dirty="0"/>
                        <a:t> Data Type</a:t>
                      </a:r>
                    </a:p>
                  </a:txBody>
                  <a:tcPr/>
                </a:tc>
                <a:tc>
                  <a:txBody>
                    <a:bodyPr/>
                    <a:lstStyle/>
                    <a:p>
                      <a:pPr algn="ctr"/>
                      <a:r>
                        <a:rPr lang="en-IN" dirty="0"/>
                        <a:t> Size</a:t>
                      </a:r>
                    </a:p>
                  </a:txBody>
                  <a:tcPr/>
                </a:tc>
                <a:tc>
                  <a:txBody>
                    <a:bodyPr/>
                    <a:lstStyle/>
                    <a:p>
                      <a:pPr algn="ctr"/>
                      <a:r>
                        <a:rPr lang="en-IN" dirty="0"/>
                        <a:t> Constraints</a:t>
                      </a:r>
                    </a:p>
                  </a:txBody>
                  <a:tcPr/>
                </a:tc>
                <a:tc>
                  <a:txBody>
                    <a:bodyPr/>
                    <a:lstStyle/>
                    <a:p>
                      <a:pPr algn="ctr"/>
                      <a:r>
                        <a:rPr lang="en-IN" dirty="0"/>
                        <a:t> Description</a:t>
                      </a:r>
                    </a:p>
                  </a:txBody>
                  <a:tcPr/>
                </a:tc>
                <a:extLst>
                  <a:ext uri="{0D108BD9-81ED-4DB2-BD59-A6C34878D82A}">
                    <a16:rowId xmlns:a16="http://schemas.microsoft.com/office/drawing/2014/main" val="2334267949"/>
                  </a:ext>
                </a:extLst>
              </a:tr>
              <a:tr h="435159">
                <a:tc>
                  <a:txBody>
                    <a:bodyPr/>
                    <a:lstStyle/>
                    <a:p>
                      <a:pPr algn="r"/>
                      <a:r>
                        <a:rPr lang="en-IN" dirty="0"/>
                        <a:t>1</a:t>
                      </a:r>
                    </a:p>
                  </a:txBody>
                  <a:tcPr>
                    <a:solidFill>
                      <a:schemeClr val="accent1"/>
                    </a:solidFill>
                  </a:tcPr>
                </a:tc>
                <a:tc>
                  <a:txBody>
                    <a:bodyPr/>
                    <a:lstStyle/>
                    <a:p>
                      <a:r>
                        <a:rPr lang="en-IN" dirty="0" err="1">
                          <a:solidFill>
                            <a:srgbClr val="000000"/>
                          </a:solidFill>
                          <a:effectLst/>
                        </a:rPr>
                        <a:t>product_id</a:t>
                      </a:r>
                      <a:r>
                        <a:rPr lang="en-IN" dirty="0">
                          <a:solidFill>
                            <a:srgbClr val="000000"/>
                          </a:solidFill>
                          <a:effectLst/>
                        </a:rPr>
                        <a:t> </a:t>
                      </a:r>
                    </a:p>
                  </a:txBody>
                  <a:tcPr anchor="ctr"/>
                </a:tc>
                <a:tc>
                  <a:txBody>
                    <a:bodyPr/>
                    <a:lstStyle/>
                    <a:p>
                      <a:pPr rtl="0"/>
                      <a:r>
                        <a:rPr lang="en-IN" dirty="0">
                          <a:solidFill>
                            <a:srgbClr val="000000"/>
                          </a:solidFill>
                          <a:effectLst/>
                        </a:rPr>
                        <a:t>Int </a:t>
                      </a:r>
                    </a:p>
                  </a:txBody>
                  <a:tcPr anchor="ctr"/>
                </a:tc>
                <a:tc>
                  <a:txBody>
                    <a:bodyPr/>
                    <a:lstStyle/>
                    <a:p>
                      <a:r>
                        <a:rPr lang="en-IN" dirty="0">
                          <a:solidFill>
                            <a:srgbClr val="000000"/>
                          </a:solidFill>
                          <a:effectLst/>
                        </a:rPr>
                        <a:t>11</a:t>
                      </a:r>
                    </a:p>
                  </a:txBody>
                  <a:tcPr anchor="ctr"/>
                </a:tc>
                <a:tc>
                  <a:txBody>
                    <a:bodyPr/>
                    <a:lstStyle/>
                    <a:p>
                      <a:r>
                        <a:rPr lang="en-IN" dirty="0">
                          <a:solidFill>
                            <a:srgbClr val="000000"/>
                          </a:solidFill>
                          <a:effectLst/>
                        </a:rPr>
                        <a:t>Primary key</a:t>
                      </a:r>
                    </a:p>
                  </a:txBody>
                  <a:tcPr anchor="ctr"/>
                </a:tc>
                <a:tc>
                  <a:txBody>
                    <a:bodyPr/>
                    <a:lstStyle/>
                    <a:p>
                      <a:r>
                        <a:rPr lang="en-IN" dirty="0"/>
                        <a:t>It’s product id</a:t>
                      </a:r>
                    </a:p>
                  </a:txBody>
                  <a:tcPr/>
                </a:tc>
                <a:extLst>
                  <a:ext uri="{0D108BD9-81ED-4DB2-BD59-A6C34878D82A}">
                    <a16:rowId xmlns:a16="http://schemas.microsoft.com/office/drawing/2014/main" val="459767686"/>
                  </a:ext>
                </a:extLst>
              </a:tr>
              <a:tr h="435159">
                <a:tc>
                  <a:txBody>
                    <a:bodyPr/>
                    <a:lstStyle/>
                    <a:p>
                      <a:pPr algn="r"/>
                      <a:r>
                        <a:rPr lang="en-IN" dirty="0"/>
                        <a:t>2</a:t>
                      </a:r>
                    </a:p>
                  </a:txBody>
                  <a:tcPr>
                    <a:solidFill>
                      <a:schemeClr val="accent1"/>
                    </a:solidFill>
                  </a:tcPr>
                </a:tc>
                <a:tc>
                  <a:txBody>
                    <a:bodyPr/>
                    <a:lstStyle/>
                    <a:p>
                      <a:r>
                        <a:rPr lang="en-IN">
                          <a:solidFill>
                            <a:srgbClr val="000000"/>
                          </a:solidFill>
                          <a:effectLst/>
                        </a:rPr>
                        <a:t>title</a:t>
                      </a:r>
                    </a:p>
                  </a:txBody>
                  <a:tcPr anchor="ctr"/>
                </a:tc>
                <a:tc>
                  <a:txBody>
                    <a:bodyPr/>
                    <a:lstStyle/>
                    <a:p>
                      <a:pPr rtl="0"/>
                      <a:r>
                        <a:rPr lang="en-IN" dirty="0">
                          <a:solidFill>
                            <a:srgbClr val="000000"/>
                          </a:solidFill>
                          <a:effectLst/>
                        </a:rPr>
                        <a:t>Varchar </a:t>
                      </a:r>
                    </a:p>
                  </a:txBody>
                  <a:tcPr anchor="ctr"/>
                </a:tc>
                <a:tc>
                  <a:txBody>
                    <a:bodyPr/>
                    <a:lstStyle/>
                    <a:p>
                      <a:r>
                        <a:rPr lang="en-IN" dirty="0">
                          <a:solidFill>
                            <a:srgbClr val="000000"/>
                          </a:solidFill>
                          <a:effectLst/>
                        </a:rPr>
                        <a:t>50</a:t>
                      </a:r>
                    </a:p>
                  </a:txBody>
                  <a:tcPr anchor="ctr"/>
                </a:tc>
                <a:tc>
                  <a:txBody>
                    <a:bodyPr/>
                    <a:lstStyle/>
                    <a:p>
                      <a:r>
                        <a:rPr lang="en-IN" dirty="0">
                          <a:solidFill>
                            <a:srgbClr val="000000"/>
                          </a:solidFill>
                          <a:effectLst/>
                        </a:rPr>
                        <a:t>Not null</a:t>
                      </a:r>
                    </a:p>
                  </a:txBody>
                  <a:tcPr anchor="ctr"/>
                </a:tc>
                <a:tc>
                  <a:txBody>
                    <a:bodyPr/>
                    <a:lstStyle/>
                    <a:p>
                      <a:r>
                        <a:rPr lang="en-IN" dirty="0"/>
                        <a:t> Product title </a:t>
                      </a:r>
                    </a:p>
                  </a:txBody>
                  <a:tcPr/>
                </a:tc>
                <a:extLst>
                  <a:ext uri="{0D108BD9-81ED-4DB2-BD59-A6C34878D82A}">
                    <a16:rowId xmlns:a16="http://schemas.microsoft.com/office/drawing/2014/main" val="1335535285"/>
                  </a:ext>
                </a:extLst>
              </a:tr>
              <a:tr h="435159">
                <a:tc>
                  <a:txBody>
                    <a:bodyPr/>
                    <a:lstStyle/>
                    <a:p>
                      <a:pPr algn="r"/>
                      <a:r>
                        <a:rPr lang="en-IN" dirty="0"/>
                        <a:t>3</a:t>
                      </a:r>
                    </a:p>
                  </a:txBody>
                  <a:tcPr>
                    <a:solidFill>
                      <a:schemeClr val="accent1"/>
                    </a:solidFill>
                  </a:tcPr>
                </a:tc>
                <a:tc>
                  <a:txBody>
                    <a:bodyPr/>
                    <a:lstStyle/>
                    <a:p>
                      <a:r>
                        <a:rPr lang="en-IN" dirty="0">
                          <a:solidFill>
                            <a:srgbClr val="000000"/>
                          </a:solidFill>
                          <a:effectLst/>
                        </a:rPr>
                        <a:t>price</a:t>
                      </a:r>
                    </a:p>
                  </a:txBody>
                  <a:tcPr anchor="ctr"/>
                </a:tc>
                <a:tc>
                  <a:txBody>
                    <a:bodyPr/>
                    <a:lstStyle/>
                    <a:p>
                      <a:pPr rtl="0"/>
                      <a:r>
                        <a:rPr lang="en-IN" dirty="0">
                          <a:solidFill>
                            <a:srgbClr val="000000"/>
                          </a:solidFill>
                          <a:effectLst/>
                        </a:rPr>
                        <a:t>Int </a:t>
                      </a:r>
                    </a:p>
                  </a:txBody>
                  <a:tcPr anchor="ctr"/>
                </a:tc>
                <a:tc>
                  <a:txBody>
                    <a:bodyPr/>
                    <a:lstStyle/>
                    <a:p>
                      <a:r>
                        <a:rPr lang="en-IN" dirty="0">
                          <a:solidFill>
                            <a:srgbClr val="000000"/>
                          </a:solidFill>
                          <a:effectLst/>
                        </a:rPr>
                        <a:t>11</a:t>
                      </a:r>
                    </a:p>
                  </a:txBody>
                  <a:tcPr anchor="ctr"/>
                </a:tc>
                <a:tc>
                  <a:txBody>
                    <a:bodyPr/>
                    <a:lstStyle/>
                    <a:p>
                      <a:r>
                        <a:rPr lang="en-IN" dirty="0">
                          <a:solidFill>
                            <a:srgbClr val="000000"/>
                          </a:solidFill>
                          <a:effectLst/>
                        </a:rPr>
                        <a:t>Not null</a:t>
                      </a:r>
                    </a:p>
                  </a:txBody>
                  <a:tcPr anchor="ctr"/>
                </a:tc>
                <a:tc>
                  <a:txBody>
                    <a:bodyPr/>
                    <a:lstStyle/>
                    <a:p>
                      <a:r>
                        <a:rPr lang="en-IN" dirty="0"/>
                        <a:t>Product price</a:t>
                      </a:r>
                    </a:p>
                  </a:txBody>
                  <a:tcPr/>
                </a:tc>
                <a:extLst>
                  <a:ext uri="{0D108BD9-81ED-4DB2-BD59-A6C34878D82A}">
                    <a16:rowId xmlns:a16="http://schemas.microsoft.com/office/drawing/2014/main" val="2901666075"/>
                  </a:ext>
                </a:extLst>
              </a:tr>
              <a:tr h="435159">
                <a:tc>
                  <a:txBody>
                    <a:bodyPr/>
                    <a:lstStyle/>
                    <a:p>
                      <a:pPr algn="r"/>
                      <a:r>
                        <a:rPr lang="en-IN" dirty="0"/>
                        <a:t>4</a:t>
                      </a:r>
                    </a:p>
                  </a:txBody>
                  <a:tcPr>
                    <a:solidFill>
                      <a:schemeClr val="accent1"/>
                    </a:solidFill>
                  </a:tcPr>
                </a:tc>
                <a:tc>
                  <a:txBody>
                    <a:bodyPr/>
                    <a:lstStyle/>
                    <a:p>
                      <a:r>
                        <a:rPr lang="en-IN" dirty="0" err="1">
                          <a:solidFill>
                            <a:srgbClr val="000000"/>
                          </a:solidFill>
                          <a:effectLst/>
                        </a:rPr>
                        <a:t>sell_price</a:t>
                      </a:r>
                      <a:endParaRPr lang="en-IN" dirty="0">
                        <a:solidFill>
                          <a:srgbClr val="000000"/>
                        </a:solidFill>
                        <a:effectLst/>
                      </a:endParaRPr>
                    </a:p>
                  </a:txBody>
                  <a:tcPr anchor="ctr"/>
                </a:tc>
                <a:tc>
                  <a:txBody>
                    <a:bodyPr/>
                    <a:lstStyle/>
                    <a:p>
                      <a:pPr rtl="0"/>
                      <a:r>
                        <a:rPr lang="en-IN" dirty="0">
                          <a:solidFill>
                            <a:srgbClr val="000000"/>
                          </a:solidFill>
                          <a:effectLst/>
                        </a:rPr>
                        <a:t>Decimal </a:t>
                      </a:r>
                    </a:p>
                  </a:txBody>
                  <a:tcPr anchor="ctr"/>
                </a:tc>
                <a:tc>
                  <a:txBody>
                    <a:bodyPr/>
                    <a:lstStyle/>
                    <a:p>
                      <a:r>
                        <a:rPr lang="en-IN" dirty="0">
                          <a:solidFill>
                            <a:srgbClr val="000000"/>
                          </a:solidFill>
                          <a:effectLst/>
                        </a:rPr>
                        <a:t>65.2</a:t>
                      </a:r>
                    </a:p>
                  </a:txBody>
                  <a:tcPr anchor="ctr"/>
                </a:tc>
                <a:tc>
                  <a:txBody>
                    <a:bodyPr/>
                    <a:lstStyle/>
                    <a:p>
                      <a:r>
                        <a:rPr lang="en-IN" i="1" dirty="0">
                          <a:solidFill>
                            <a:srgbClr val="000000"/>
                          </a:solidFill>
                          <a:effectLst/>
                        </a:rPr>
                        <a:t>NULL</a:t>
                      </a:r>
                      <a:endParaRPr lang="en-IN" dirty="0">
                        <a:solidFill>
                          <a:srgbClr val="000000"/>
                        </a:solidFill>
                        <a:effectLst/>
                      </a:endParaRPr>
                    </a:p>
                  </a:txBody>
                  <a:tcPr anchor="ctr"/>
                </a:tc>
                <a:tc>
                  <a:txBody>
                    <a:bodyPr/>
                    <a:lstStyle/>
                    <a:p>
                      <a:r>
                        <a:rPr lang="en-IN" dirty="0"/>
                        <a:t>Product sell price</a:t>
                      </a:r>
                    </a:p>
                  </a:txBody>
                  <a:tcPr/>
                </a:tc>
                <a:extLst>
                  <a:ext uri="{0D108BD9-81ED-4DB2-BD59-A6C34878D82A}">
                    <a16:rowId xmlns:a16="http://schemas.microsoft.com/office/drawing/2014/main" val="2279341836"/>
                  </a:ext>
                </a:extLst>
              </a:tr>
              <a:tr h="435159">
                <a:tc>
                  <a:txBody>
                    <a:bodyPr/>
                    <a:lstStyle/>
                    <a:p>
                      <a:pPr algn="r"/>
                      <a:r>
                        <a:rPr lang="en-IN" dirty="0"/>
                        <a:t>5</a:t>
                      </a:r>
                    </a:p>
                  </a:txBody>
                  <a:tcPr>
                    <a:solidFill>
                      <a:schemeClr val="accent1"/>
                    </a:solidFill>
                  </a:tcPr>
                </a:tc>
                <a:tc>
                  <a:txBody>
                    <a:bodyPr/>
                    <a:lstStyle/>
                    <a:p>
                      <a:r>
                        <a:rPr lang="en-IN" dirty="0" err="1">
                          <a:solidFill>
                            <a:srgbClr val="000000"/>
                          </a:solidFill>
                          <a:effectLst/>
                        </a:rPr>
                        <a:t>Category_id</a:t>
                      </a:r>
                      <a:endParaRPr lang="en-IN" dirty="0">
                        <a:solidFill>
                          <a:srgbClr val="000000"/>
                        </a:solidFill>
                        <a:effectLst/>
                      </a:endParaRPr>
                    </a:p>
                  </a:txBody>
                  <a:tcPr anchor="ctr"/>
                </a:tc>
                <a:tc>
                  <a:txBody>
                    <a:bodyPr/>
                    <a:lstStyle/>
                    <a:p>
                      <a:pPr rtl="0"/>
                      <a:r>
                        <a:rPr lang="en-IN" dirty="0">
                          <a:solidFill>
                            <a:srgbClr val="000000"/>
                          </a:solidFill>
                          <a:effectLst/>
                        </a:rPr>
                        <a:t>int</a:t>
                      </a:r>
                    </a:p>
                  </a:txBody>
                  <a:tcPr anchor="ctr"/>
                </a:tc>
                <a:tc>
                  <a:txBody>
                    <a:bodyPr/>
                    <a:lstStyle/>
                    <a:p>
                      <a:r>
                        <a:rPr lang="en-IN" dirty="0">
                          <a:solidFill>
                            <a:srgbClr val="000000"/>
                          </a:solidFill>
                          <a:effectLst/>
                        </a:rPr>
                        <a:t>11</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Foreign Key</a:t>
                      </a:r>
                    </a:p>
                  </a:txBody>
                  <a:tcPr anchor="ctr"/>
                </a:tc>
                <a:tc>
                  <a:txBody>
                    <a:bodyPr/>
                    <a:lstStyle/>
                    <a:p>
                      <a:r>
                        <a:rPr lang="en-IN" dirty="0"/>
                        <a:t>Product category</a:t>
                      </a:r>
                    </a:p>
                  </a:txBody>
                  <a:tcPr/>
                </a:tc>
                <a:extLst>
                  <a:ext uri="{0D108BD9-81ED-4DB2-BD59-A6C34878D82A}">
                    <a16:rowId xmlns:a16="http://schemas.microsoft.com/office/drawing/2014/main" val="13834574"/>
                  </a:ext>
                </a:extLst>
              </a:tr>
              <a:tr h="435159">
                <a:tc>
                  <a:txBody>
                    <a:bodyPr/>
                    <a:lstStyle/>
                    <a:p>
                      <a:pPr algn="r"/>
                      <a:r>
                        <a:rPr lang="en-IN" dirty="0"/>
                        <a:t>6</a:t>
                      </a:r>
                    </a:p>
                  </a:txBody>
                  <a:tcPr>
                    <a:solidFill>
                      <a:schemeClr val="accent1"/>
                    </a:solidFill>
                  </a:tcPr>
                </a:tc>
                <a:tc>
                  <a:txBody>
                    <a:bodyPr/>
                    <a:lstStyle/>
                    <a:p>
                      <a:r>
                        <a:rPr lang="en-IN">
                          <a:solidFill>
                            <a:srgbClr val="000000"/>
                          </a:solidFill>
                          <a:effectLst/>
                        </a:rPr>
                        <a:t>description</a:t>
                      </a:r>
                    </a:p>
                  </a:txBody>
                  <a:tcPr anchor="ctr"/>
                </a:tc>
                <a:tc>
                  <a:txBody>
                    <a:bodyPr/>
                    <a:lstStyle/>
                    <a:p>
                      <a:pPr rtl="0"/>
                      <a:r>
                        <a:rPr lang="en-IN" dirty="0">
                          <a:solidFill>
                            <a:srgbClr val="000000"/>
                          </a:solidFill>
                          <a:effectLst/>
                        </a:rPr>
                        <a:t>Varchar </a:t>
                      </a:r>
                    </a:p>
                  </a:txBody>
                  <a:tcPr anchor="ctr"/>
                </a:tc>
                <a:tc>
                  <a:txBody>
                    <a:bodyPr/>
                    <a:lstStyle/>
                    <a:p>
                      <a:r>
                        <a:rPr lang="en-IN" dirty="0">
                          <a:solidFill>
                            <a:srgbClr val="000000"/>
                          </a:solidFill>
                          <a:effectLst/>
                        </a:rPr>
                        <a:t>300</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solidFill>
                            <a:srgbClr val="000000"/>
                          </a:solidFill>
                          <a:effectLst/>
                        </a:rPr>
                        <a:t>Not null</a:t>
                      </a:r>
                    </a:p>
                  </a:txBody>
                  <a:tcPr anchor="ctr"/>
                </a:tc>
                <a:tc>
                  <a:txBody>
                    <a:bodyPr/>
                    <a:lstStyle/>
                    <a:p>
                      <a:r>
                        <a:rPr lang="en-IN" dirty="0"/>
                        <a:t>Product description</a:t>
                      </a:r>
                    </a:p>
                  </a:txBody>
                  <a:tcPr/>
                </a:tc>
                <a:extLst>
                  <a:ext uri="{0D108BD9-81ED-4DB2-BD59-A6C34878D82A}">
                    <a16:rowId xmlns:a16="http://schemas.microsoft.com/office/drawing/2014/main" val="676382116"/>
                  </a:ext>
                </a:extLst>
              </a:tr>
              <a:tr h="435159">
                <a:tc>
                  <a:txBody>
                    <a:bodyPr/>
                    <a:lstStyle/>
                    <a:p>
                      <a:pPr algn="r"/>
                      <a:r>
                        <a:rPr lang="en-IN" dirty="0"/>
                        <a:t>7</a:t>
                      </a:r>
                    </a:p>
                  </a:txBody>
                  <a:tcPr>
                    <a:solidFill>
                      <a:schemeClr val="accent1"/>
                    </a:solidFill>
                  </a:tcPr>
                </a:tc>
                <a:tc>
                  <a:txBody>
                    <a:bodyPr/>
                    <a:lstStyle/>
                    <a:p>
                      <a:r>
                        <a:rPr lang="en-IN">
                          <a:solidFill>
                            <a:srgbClr val="000000"/>
                          </a:solidFill>
                          <a:effectLst/>
                        </a:rPr>
                        <a:t>slug</a:t>
                      </a:r>
                    </a:p>
                  </a:txBody>
                  <a:tcPr anchor="ctr"/>
                </a:tc>
                <a:tc>
                  <a:txBody>
                    <a:bodyPr/>
                    <a:lstStyle/>
                    <a:p>
                      <a:pPr rtl="0"/>
                      <a:r>
                        <a:rPr lang="en-IN" dirty="0">
                          <a:solidFill>
                            <a:srgbClr val="000000"/>
                          </a:solidFill>
                          <a:effectLst/>
                        </a:rPr>
                        <a:t>Varchar </a:t>
                      </a:r>
                    </a:p>
                  </a:txBody>
                  <a:tcPr anchor="ctr"/>
                </a:tc>
                <a:tc>
                  <a:txBody>
                    <a:bodyPr/>
                    <a:lstStyle/>
                    <a:p>
                      <a:r>
                        <a:rPr lang="en-IN" dirty="0">
                          <a:solidFill>
                            <a:srgbClr val="000000"/>
                          </a:solidFill>
                          <a:effectLst/>
                        </a:rPr>
                        <a:t>50</a:t>
                      </a:r>
                    </a:p>
                  </a:txBody>
                  <a:tcPr anchor="ctr"/>
                </a:tc>
                <a:tc>
                  <a:txBody>
                    <a:bodyPr/>
                    <a:lstStyle/>
                    <a:p>
                      <a:r>
                        <a:rPr lang="en-IN" i="1">
                          <a:solidFill>
                            <a:srgbClr val="000000"/>
                          </a:solidFill>
                          <a:effectLst/>
                        </a:rPr>
                        <a:t>NULL</a:t>
                      </a:r>
                      <a:endParaRPr lang="en-IN">
                        <a:solidFill>
                          <a:srgbClr val="000000"/>
                        </a:solidFill>
                        <a:effectLst/>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Product slug as </a:t>
                      </a:r>
                      <a:r>
                        <a:rPr lang="en-IN" dirty="0" err="1"/>
                        <a:t>tltle</a:t>
                      </a:r>
                      <a:endParaRPr lang="en-IN" dirty="0"/>
                    </a:p>
                  </a:txBody>
                  <a:tcPr/>
                </a:tc>
                <a:extLst>
                  <a:ext uri="{0D108BD9-81ED-4DB2-BD59-A6C34878D82A}">
                    <a16:rowId xmlns:a16="http://schemas.microsoft.com/office/drawing/2014/main" val="2698056686"/>
                  </a:ext>
                </a:extLst>
              </a:tr>
              <a:tr h="435159">
                <a:tc>
                  <a:txBody>
                    <a:bodyPr/>
                    <a:lstStyle/>
                    <a:p>
                      <a:pPr algn="r"/>
                      <a:r>
                        <a:rPr lang="en-IN" dirty="0"/>
                        <a:t>8</a:t>
                      </a:r>
                    </a:p>
                  </a:txBody>
                  <a:tcPr>
                    <a:solidFill>
                      <a:schemeClr val="accent1"/>
                    </a:solidFill>
                  </a:tcPr>
                </a:tc>
                <a:tc>
                  <a:txBody>
                    <a:bodyPr/>
                    <a:lstStyle/>
                    <a:p>
                      <a:r>
                        <a:rPr lang="en-IN">
                          <a:solidFill>
                            <a:srgbClr val="000000"/>
                          </a:solidFill>
                          <a:effectLst/>
                        </a:rPr>
                        <a:t>pub_date</a:t>
                      </a:r>
                    </a:p>
                  </a:txBody>
                  <a:tcPr anchor="ctr"/>
                </a:tc>
                <a:tc>
                  <a:txBody>
                    <a:bodyPr/>
                    <a:lstStyle/>
                    <a:p>
                      <a:pPr rtl="0"/>
                      <a:r>
                        <a:rPr lang="en-IN">
                          <a:solidFill>
                            <a:srgbClr val="000000"/>
                          </a:solidFill>
                          <a:effectLst/>
                        </a:rPr>
                        <a:t>date</a:t>
                      </a:r>
                    </a:p>
                  </a:txBody>
                  <a:tcPr anchor="ctr"/>
                </a:tc>
                <a:tc>
                  <a:txBody>
                    <a:bodyPr/>
                    <a:lstStyle/>
                    <a:p>
                      <a:r>
                        <a:rPr lang="en-IN" dirty="0">
                          <a:solidFill>
                            <a:srgbClr val="000000"/>
                          </a:solidFill>
                          <a:effectLst/>
                        </a:rPr>
                        <a:t>-</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solidFill>
                            <a:srgbClr val="000000"/>
                          </a:solidFill>
                          <a:effectLst/>
                        </a:rPr>
                        <a:t>Not null</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Product published date</a:t>
                      </a:r>
                    </a:p>
                  </a:txBody>
                  <a:tcPr/>
                </a:tc>
                <a:extLst>
                  <a:ext uri="{0D108BD9-81ED-4DB2-BD59-A6C34878D82A}">
                    <a16:rowId xmlns:a16="http://schemas.microsoft.com/office/drawing/2014/main" val="1006140940"/>
                  </a:ext>
                </a:extLst>
              </a:tr>
              <a:tr h="435159">
                <a:tc>
                  <a:txBody>
                    <a:bodyPr/>
                    <a:lstStyle/>
                    <a:p>
                      <a:pPr algn="r"/>
                      <a:r>
                        <a:rPr lang="en-IN" dirty="0"/>
                        <a:t>9</a:t>
                      </a:r>
                    </a:p>
                  </a:txBody>
                  <a:tcPr>
                    <a:solidFill>
                      <a:schemeClr val="accent1"/>
                    </a:solidFill>
                  </a:tcPr>
                </a:tc>
                <a:tc>
                  <a:txBody>
                    <a:bodyPr/>
                    <a:lstStyle/>
                    <a:p>
                      <a:r>
                        <a:rPr lang="en-IN">
                          <a:solidFill>
                            <a:srgbClr val="000000"/>
                          </a:solidFill>
                          <a:effectLst/>
                        </a:rPr>
                        <a:t>active</a:t>
                      </a:r>
                    </a:p>
                  </a:txBody>
                  <a:tcPr anchor="ctr"/>
                </a:tc>
                <a:tc>
                  <a:txBody>
                    <a:bodyPr/>
                    <a:lstStyle/>
                    <a:p>
                      <a:pPr rtl="0"/>
                      <a:r>
                        <a:rPr lang="en-IN" dirty="0" err="1">
                          <a:solidFill>
                            <a:srgbClr val="000000"/>
                          </a:solidFill>
                          <a:effectLst/>
                        </a:rPr>
                        <a:t>Tinyint</a:t>
                      </a:r>
                      <a:r>
                        <a:rPr lang="en-IN" dirty="0">
                          <a:solidFill>
                            <a:srgbClr val="000000"/>
                          </a:solidFill>
                          <a:effectLst/>
                        </a:rPr>
                        <a:t> </a:t>
                      </a:r>
                    </a:p>
                  </a:txBody>
                  <a:tcPr anchor="ctr"/>
                </a:tc>
                <a:tc>
                  <a:txBody>
                    <a:bodyPr/>
                    <a:lstStyle/>
                    <a:p>
                      <a:r>
                        <a:rPr lang="en-IN" dirty="0">
                          <a:solidFill>
                            <a:srgbClr val="000000"/>
                          </a:solidFill>
                          <a:effectLst/>
                        </a:rPr>
                        <a:t>1</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solidFill>
                            <a:srgbClr val="000000"/>
                          </a:solidFill>
                          <a:effectLst/>
                        </a:rPr>
                        <a:t>Not null</a:t>
                      </a:r>
                    </a:p>
                  </a:txBody>
                  <a:tcPr anchor="ctr"/>
                </a:tc>
                <a:tc>
                  <a:txBody>
                    <a:bodyPr/>
                    <a:lstStyle/>
                    <a:p>
                      <a:r>
                        <a:rPr lang="en-IN" dirty="0"/>
                        <a:t>Check product is available or not</a:t>
                      </a:r>
                    </a:p>
                  </a:txBody>
                  <a:tcPr/>
                </a:tc>
                <a:extLst>
                  <a:ext uri="{0D108BD9-81ED-4DB2-BD59-A6C34878D82A}">
                    <a16:rowId xmlns:a16="http://schemas.microsoft.com/office/drawing/2014/main" val="3763023987"/>
                  </a:ext>
                </a:extLst>
              </a:tr>
              <a:tr h="435159">
                <a:tc>
                  <a:txBody>
                    <a:bodyPr/>
                    <a:lstStyle/>
                    <a:p>
                      <a:pPr algn="r"/>
                      <a:r>
                        <a:rPr lang="en-IN" dirty="0"/>
                        <a:t>10</a:t>
                      </a:r>
                    </a:p>
                  </a:txBody>
                  <a:tcPr>
                    <a:solidFill>
                      <a:schemeClr val="accent1"/>
                    </a:solidFill>
                  </a:tcPr>
                </a:tc>
                <a:tc>
                  <a:txBody>
                    <a:bodyPr/>
                    <a:lstStyle/>
                    <a:p>
                      <a:r>
                        <a:rPr lang="en-IN" dirty="0" err="1">
                          <a:solidFill>
                            <a:srgbClr val="000000"/>
                          </a:solidFill>
                          <a:effectLst/>
                        </a:rPr>
                        <a:t>subcategory_id</a:t>
                      </a:r>
                      <a:endParaRPr lang="en-IN" dirty="0">
                        <a:solidFill>
                          <a:srgbClr val="000000"/>
                        </a:solidFill>
                        <a:effectLst/>
                      </a:endParaRPr>
                    </a:p>
                  </a:txBody>
                  <a:tcPr anchor="ctr"/>
                </a:tc>
                <a:tc>
                  <a:txBody>
                    <a:bodyPr/>
                    <a:lstStyle/>
                    <a:p>
                      <a:pPr rtl="0"/>
                      <a:r>
                        <a:rPr lang="en-IN" dirty="0">
                          <a:solidFill>
                            <a:srgbClr val="000000"/>
                          </a:solidFill>
                          <a:effectLst/>
                        </a:rPr>
                        <a:t>Int </a:t>
                      </a:r>
                    </a:p>
                  </a:txBody>
                  <a:tcPr anchor="ctr"/>
                </a:tc>
                <a:tc>
                  <a:txBody>
                    <a:bodyPr/>
                    <a:lstStyle/>
                    <a:p>
                      <a:r>
                        <a:rPr lang="en-IN" dirty="0">
                          <a:solidFill>
                            <a:srgbClr val="000000"/>
                          </a:solidFill>
                          <a:effectLst/>
                        </a:rPr>
                        <a:t>11</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Foreign Key</a:t>
                      </a:r>
                    </a:p>
                  </a:txBody>
                  <a:tcPr anchor="ctr"/>
                </a:tc>
                <a:tc>
                  <a:txBody>
                    <a:bodyPr/>
                    <a:lstStyle/>
                    <a:p>
                      <a:r>
                        <a:rPr lang="en-IN" dirty="0"/>
                        <a:t>Product sub category</a:t>
                      </a:r>
                    </a:p>
                  </a:txBody>
                  <a:tcPr/>
                </a:tc>
                <a:extLst>
                  <a:ext uri="{0D108BD9-81ED-4DB2-BD59-A6C34878D82A}">
                    <a16:rowId xmlns:a16="http://schemas.microsoft.com/office/drawing/2014/main" val="3758297787"/>
                  </a:ext>
                </a:extLst>
              </a:tr>
            </a:tbl>
          </a:graphicData>
        </a:graphic>
      </p:graphicFrame>
      <p:sp>
        <p:nvSpPr>
          <p:cNvPr id="5" name="TextBox 4">
            <a:extLst>
              <a:ext uri="{FF2B5EF4-FFF2-40B4-BE49-F238E27FC236}">
                <a16:creationId xmlns:a16="http://schemas.microsoft.com/office/drawing/2014/main" id="{28B2F8AF-97D6-4D7F-A26F-A8A85D2F3D96}"/>
              </a:ext>
            </a:extLst>
          </p:cNvPr>
          <p:cNvSpPr txBox="1"/>
          <p:nvPr/>
        </p:nvSpPr>
        <p:spPr>
          <a:xfrm>
            <a:off x="473864" y="595329"/>
            <a:ext cx="8559430" cy="954107"/>
          </a:xfrm>
          <a:prstGeom prst="rect">
            <a:avLst/>
          </a:prstGeom>
          <a:noFill/>
        </p:spPr>
        <p:txBody>
          <a:bodyPr wrap="square" rtlCol="0">
            <a:spAutoFit/>
          </a:bodyPr>
          <a:lstStyle/>
          <a:p>
            <a:r>
              <a:rPr lang="en-US" sz="1400" dirty="0"/>
              <a:t>Table name: products</a:t>
            </a:r>
          </a:p>
          <a:p>
            <a:r>
              <a:rPr lang="en-US" sz="1400" dirty="0"/>
              <a:t>Description:  this is products table .it’s a use to showing searching and fetching the products</a:t>
            </a:r>
          </a:p>
          <a:p>
            <a:r>
              <a:rPr lang="en-US" sz="1400" dirty="0"/>
              <a:t>Primary key: </a:t>
            </a:r>
            <a:r>
              <a:rPr lang="en-US" sz="1400" dirty="0" err="1"/>
              <a:t>product_id</a:t>
            </a:r>
            <a:endParaRPr lang="en-US" sz="1400" dirty="0"/>
          </a:p>
          <a:p>
            <a:r>
              <a:rPr lang="en-US" sz="1400" dirty="0"/>
              <a:t>Foreign key :</a:t>
            </a:r>
            <a:r>
              <a:rPr lang="en-US" sz="1400" dirty="0" err="1"/>
              <a:t>category_id</a:t>
            </a:r>
            <a:r>
              <a:rPr lang="en-US" sz="1400" dirty="0"/>
              <a:t>, </a:t>
            </a:r>
            <a:r>
              <a:rPr lang="en-US" sz="1400" dirty="0" err="1"/>
              <a:t>subcategory_id</a:t>
            </a:r>
            <a:endParaRPr lang="en-IN" sz="1400" dirty="0"/>
          </a:p>
        </p:txBody>
      </p:sp>
    </p:spTree>
    <p:extLst>
      <p:ext uri="{BB962C8B-B14F-4D97-AF65-F5344CB8AC3E}">
        <p14:creationId xmlns:p14="http://schemas.microsoft.com/office/powerpoint/2010/main" val="38396802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1116</TotalTime>
  <Words>2215</Words>
  <Application>Microsoft Office PowerPoint</Application>
  <PresentationFormat>Widescreen</PresentationFormat>
  <Paragraphs>762</Paragraphs>
  <Slides>26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vt:lpstr>
      <vt:lpstr>Arial Black</vt:lpstr>
      <vt:lpstr>Book Antiqua</vt:lpstr>
      <vt:lpstr>Calibri</vt:lpstr>
      <vt:lpstr>Century Gothic</vt:lpstr>
      <vt:lpstr>Franklin Gothic Medium</vt:lpstr>
      <vt:lpstr>Microsoft Himalaya</vt:lpstr>
      <vt:lpstr>Trebuchet MS</vt:lpstr>
      <vt:lpstr>Wingdings</vt:lpstr>
      <vt:lpstr>Wingdings 3</vt:lpstr>
      <vt:lpstr>Facet</vt:lpstr>
      <vt:lpstr>TITLE E-commerce shopping Website NAME agwiscart.com DEVELOPED BY vivek patel Priya patel PRN NO 2016095900000475 2016095900000606</vt:lpstr>
      <vt:lpstr>PowerPoint Presentation</vt:lpstr>
      <vt:lpstr>EXISTING SYSTEM</vt:lpstr>
      <vt:lpstr>Objective of Developing the new system</vt:lpstr>
      <vt:lpstr>PowerPoint Presentation</vt:lpstr>
      <vt:lpstr>HARDWARE TOOLS</vt:lpstr>
      <vt:lpstr>SOFTWARE TOOLS</vt:lpstr>
      <vt:lpstr>SYSTEM DESIGN</vt:lpstr>
      <vt:lpstr>DATA DICTIONARY</vt:lpstr>
      <vt:lpstr>DATA DICTIONARY</vt:lpstr>
      <vt:lpstr>DATA DICTIONARY</vt:lpstr>
      <vt:lpstr>DATA DICTIONARY</vt:lpstr>
      <vt:lpstr>DATA DICTIONARY</vt:lpstr>
      <vt:lpstr>DATA DICTIONARY</vt:lpstr>
      <vt:lpstr>DATA DICTIONARY</vt:lpstr>
      <vt:lpstr>DATA DICTIONARY</vt:lpstr>
      <vt:lpstr>E-R DIAGRAM</vt:lpstr>
      <vt:lpstr>UML DIAGRAM</vt:lpstr>
      <vt:lpstr>USE CASE DIAGRAM</vt:lpstr>
      <vt:lpstr>USE CASE DIAGRAM</vt:lpstr>
      <vt:lpstr>CLASS DIAGRAM</vt:lpstr>
      <vt:lpstr>SEQUENCE DIAGRAM :- ADMIN</vt:lpstr>
      <vt:lpstr>SEQUENCE DIAGRAM :- USER</vt:lpstr>
      <vt:lpstr>ACTIVITY DIAGRAM :- ADMIN</vt:lpstr>
      <vt:lpstr>ACTIVITY DIAGRAM :- User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E-commerce shopping Website name agwiscart.com developed by vivek patel Priya patel prn no 2016095900000475 2016095900000606</dc:title>
  <dc:creator>patel vivek</dc:creator>
  <cp:lastModifiedBy>patel vivek</cp:lastModifiedBy>
  <cp:revision>41</cp:revision>
  <dcterms:created xsi:type="dcterms:W3CDTF">2020-09-14T04:45:52Z</dcterms:created>
  <dcterms:modified xsi:type="dcterms:W3CDTF">2020-10-28T15:54:35Z</dcterms:modified>
</cp:coreProperties>
</file>