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8" r:id="rId4"/>
    <p:sldId id="269" r:id="rId5"/>
    <p:sldId id="259" r:id="rId6"/>
    <p:sldId id="267" r:id="rId7"/>
    <p:sldId id="262" r:id="rId8"/>
    <p:sldId id="263" r:id="rId9"/>
    <p:sldId id="264" r:id="rId10"/>
    <p:sldId id="283" r:id="rId11"/>
    <p:sldId id="271" r:id="rId12"/>
    <p:sldId id="275" r:id="rId13"/>
    <p:sldId id="272" r:id="rId14"/>
    <p:sldId id="273" r:id="rId15"/>
    <p:sldId id="274" r:id="rId16"/>
    <p:sldId id="276" r:id="rId17"/>
    <p:sldId id="284" r:id="rId18"/>
    <p:sldId id="277" r:id="rId19"/>
    <p:sldId id="278" r:id="rId20"/>
    <p:sldId id="281" r:id="rId21"/>
    <p:sldId id="279" r:id="rId22"/>
    <p:sldId id="280" r:id="rId23"/>
    <p:sldId id="282" r:id="rId24"/>
    <p:sldId id="285" r:id="rId25"/>
    <p:sldId id="286" r:id="rId26"/>
    <p:sldId id="287" r:id="rId27"/>
    <p:sldId id="288" r:id="rId28"/>
    <p:sldId id="260" r:id="rId29"/>
    <p:sldId id="289" r:id="rId30"/>
    <p:sldId id="261" r:id="rId31"/>
    <p:sldId id="290" r:id="rId32"/>
    <p:sldId id="265" r:id="rId33"/>
    <p:sldId id="266" r:id="rId34"/>
    <p:sldId id="291" r:id="rId35"/>
    <p:sldId id="292" r:id="rId36"/>
    <p:sldId id="293" r:id="rId37"/>
    <p:sldId id="295" r:id="rId38"/>
    <p:sldId id="270"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6E3C4C-3942-40FD-B3E0-D5BD5F61F7CC}" v="2" dt="2023-06-06T05:15:44.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0"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1185-D06A-1FC1-B89E-CF9797147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6FB1AD-D02D-CAF4-5600-2D0B7B4C0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3E6F77-608D-EEED-2C84-874E3B9A8F10}"/>
              </a:ext>
            </a:extLst>
          </p:cNvPr>
          <p:cNvSpPr>
            <a:spLocks noGrp="1"/>
          </p:cNvSpPr>
          <p:nvPr>
            <p:ph type="dt" sz="half" idx="10"/>
          </p:nvPr>
        </p:nvSpPr>
        <p:spPr/>
        <p:txBody>
          <a:bodyPr/>
          <a:lstStyle/>
          <a:p>
            <a:fld id="{06D11AD0-2884-431C-8E69-83DA51EF76CB}" type="datetimeFigureOut">
              <a:rPr lang="en-IN" smtClean="0"/>
              <a:t>22-06-2023</a:t>
            </a:fld>
            <a:endParaRPr lang="en-IN"/>
          </a:p>
        </p:txBody>
      </p:sp>
      <p:sp>
        <p:nvSpPr>
          <p:cNvPr id="5" name="Footer Placeholder 4">
            <a:extLst>
              <a:ext uri="{FF2B5EF4-FFF2-40B4-BE49-F238E27FC236}">
                <a16:creationId xmlns:a16="http://schemas.microsoft.com/office/drawing/2014/main" id="{C33B4083-9B40-2E1F-8150-25DA1A34E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59BD35-4DB6-BD53-4117-16B91736C26D}"/>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2009478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B729-E988-1D97-E4A1-81CEFB2CC8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5B7A95-A431-E6B6-3403-9D3E3AE34A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E01D96-8302-300B-29D6-AD47604F63E7}"/>
              </a:ext>
            </a:extLst>
          </p:cNvPr>
          <p:cNvSpPr>
            <a:spLocks noGrp="1"/>
          </p:cNvSpPr>
          <p:nvPr>
            <p:ph type="dt" sz="half" idx="10"/>
          </p:nvPr>
        </p:nvSpPr>
        <p:spPr/>
        <p:txBody>
          <a:bodyPr/>
          <a:lstStyle/>
          <a:p>
            <a:fld id="{06D11AD0-2884-431C-8E69-83DA51EF76CB}" type="datetimeFigureOut">
              <a:rPr lang="en-IN" smtClean="0"/>
              <a:t>22-06-2023</a:t>
            </a:fld>
            <a:endParaRPr lang="en-IN"/>
          </a:p>
        </p:txBody>
      </p:sp>
      <p:sp>
        <p:nvSpPr>
          <p:cNvPr id="5" name="Footer Placeholder 4">
            <a:extLst>
              <a:ext uri="{FF2B5EF4-FFF2-40B4-BE49-F238E27FC236}">
                <a16:creationId xmlns:a16="http://schemas.microsoft.com/office/drawing/2014/main" id="{F8ADD0C5-B06A-2561-B5DF-1DD85895ED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ED608-5F62-D159-870F-79F05C1491FB}"/>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91853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224BA-669E-4EBB-C84E-1229B0DF2C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F4170-3025-E137-DCDF-EA2E9E1B77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6B288-20F6-31A9-FD7C-4765B0689337}"/>
              </a:ext>
            </a:extLst>
          </p:cNvPr>
          <p:cNvSpPr>
            <a:spLocks noGrp="1"/>
          </p:cNvSpPr>
          <p:nvPr>
            <p:ph type="dt" sz="half" idx="10"/>
          </p:nvPr>
        </p:nvSpPr>
        <p:spPr/>
        <p:txBody>
          <a:bodyPr/>
          <a:lstStyle/>
          <a:p>
            <a:fld id="{06D11AD0-2884-431C-8E69-83DA51EF76CB}" type="datetimeFigureOut">
              <a:rPr lang="en-IN" smtClean="0"/>
              <a:t>22-06-2023</a:t>
            </a:fld>
            <a:endParaRPr lang="en-IN"/>
          </a:p>
        </p:txBody>
      </p:sp>
      <p:sp>
        <p:nvSpPr>
          <p:cNvPr id="5" name="Footer Placeholder 4">
            <a:extLst>
              <a:ext uri="{FF2B5EF4-FFF2-40B4-BE49-F238E27FC236}">
                <a16:creationId xmlns:a16="http://schemas.microsoft.com/office/drawing/2014/main" id="{DF6443DF-7307-EFD9-91AB-FB08056200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943067-6A6E-5173-718B-EF2A9C12E1D3}"/>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329884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8EE5-9BA1-789B-0E66-C0C895D143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598101-73BB-4227-92D2-AEE03FC16F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A03FA7-2A04-E3EA-F18C-8B2FB32CF57B}"/>
              </a:ext>
            </a:extLst>
          </p:cNvPr>
          <p:cNvSpPr>
            <a:spLocks noGrp="1"/>
          </p:cNvSpPr>
          <p:nvPr>
            <p:ph type="dt" sz="half" idx="10"/>
          </p:nvPr>
        </p:nvSpPr>
        <p:spPr/>
        <p:txBody>
          <a:bodyPr/>
          <a:lstStyle/>
          <a:p>
            <a:fld id="{06D11AD0-2884-431C-8E69-83DA51EF76CB}" type="datetimeFigureOut">
              <a:rPr lang="en-IN" smtClean="0"/>
              <a:t>22-06-2023</a:t>
            </a:fld>
            <a:endParaRPr lang="en-IN"/>
          </a:p>
        </p:txBody>
      </p:sp>
      <p:sp>
        <p:nvSpPr>
          <p:cNvPr id="5" name="Footer Placeholder 4">
            <a:extLst>
              <a:ext uri="{FF2B5EF4-FFF2-40B4-BE49-F238E27FC236}">
                <a16:creationId xmlns:a16="http://schemas.microsoft.com/office/drawing/2014/main" id="{85C62952-3686-7A16-642C-F9C29D8CAF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2F0D3-4B95-78DA-FDEA-FB42E051076E}"/>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322626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535E-FC14-F798-321C-3A323820A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E0CEB3-63A8-268D-A925-C7478B929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B85BF-C003-B6D1-6E68-4A9514ABB28D}"/>
              </a:ext>
            </a:extLst>
          </p:cNvPr>
          <p:cNvSpPr>
            <a:spLocks noGrp="1"/>
          </p:cNvSpPr>
          <p:nvPr>
            <p:ph type="dt" sz="half" idx="10"/>
          </p:nvPr>
        </p:nvSpPr>
        <p:spPr/>
        <p:txBody>
          <a:bodyPr/>
          <a:lstStyle/>
          <a:p>
            <a:fld id="{06D11AD0-2884-431C-8E69-83DA51EF76CB}" type="datetimeFigureOut">
              <a:rPr lang="en-IN" smtClean="0"/>
              <a:t>22-06-2023</a:t>
            </a:fld>
            <a:endParaRPr lang="en-IN"/>
          </a:p>
        </p:txBody>
      </p:sp>
      <p:sp>
        <p:nvSpPr>
          <p:cNvPr id="5" name="Footer Placeholder 4">
            <a:extLst>
              <a:ext uri="{FF2B5EF4-FFF2-40B4-BE49-F238E27FC236}">
                <a16:creationId xmlns:a16="http://schemas.microsoft.com/office/drawing/2014/main" id="{3C951677-71AD-6981-5ACA-180AE76C8D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1AD00F-B28E-6227-68C5-0257E9F2C24C}"/>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111797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1E5E-710E-C476-CB6E-E52870CD7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603EE5-D481-EB9A-8B17-60C3DB1BF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4F3560-E3EE-0ADA-08F9-827F76D003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5504BA-854A-A786-7F84-87F9E2863084}"/>
              </a:ext>
            </a:extLst>
          </p:cNvPr>
          <p:cNvSpPr>
            <a:spLocks noGrp="1"/>
          </p:cNvSpPr>
          <p:nvPr>
            <p:ph type="dt" sz="half" idx="10"/>
          </p:nvPr>
        </p:nvSpPr>
        <p:spPr/>
        <p:txBody>
          <a:bodyPr/>
          <a:lstStyle/>
          <a:p>
            <a:fld id="{06D11AD0-2884-431C-8E69-83DA51EF76CB}" type="datetimeFigureOut">
              <a:rPr lang="en-IN" smtClean="0"/>
              <a:t>22-06-2023</a:t>
            </a:fld>
            <a:endParaRPr lang="en-IN"/>
          </a:p>
        </p:txBody>
      </p:sp>
      <p:sp>
        <p:nvSpPr>
          <p:cNvPr id="6" name="Footer Placeholder 5">
            <a:extLst>
              <a:ext uri="{FF2B5EF4-FFF2-40B4-BE49-F238E27FC236}">
                <a16:creationId xmlns:a16="http://schemas.microsoft.com/office/drawing/2014/main" id="{6F22F9F4-3FF8-6491-C777-ADA759B3A8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A5DC8F-DBD4-2D8B-42D5-333A4EDC3D40}"/>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78625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F55FF-902C-3D98-A332-018369FC9A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2B4256-0B21-DCDA-2937-CBB939288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FCE276-DD5C-3C5B-6992-B88E30C557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A26FEB-CB03-090F-BD99-5601775B0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60329E-CF03-A86F-F36F-356C796BB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7246B8-EECB-F04E-D08C-F5CDEE5C4772}"/>
              </a:ext>
            </a:extLst>
          </p:cNvPr>
          <p:cNvSpPr>
            <a:spLocks noGrp="1"/>
          </p:cNvSpPr>
          <p:nvPr>
            <p:ph type="dt" sz="half" idx="10"/>
          </p:nvPr>
        </p:nvSpPr>
        <p:spPr/>
        <p:txBody>
          <a:bodyPr/>
          <a:lstStyle/>
          <a:p>
            <a:fld id="{06D11AD0-2884-431C-8E69-83DA51EF76CB}" type="datetimeFigureOut">
              <a:rPr lang="en-IN" smtClean="0"/>
              <a:t>22-06-2023</a:t>
            </a:fld>
            <a:endParaRPr lang="en-IN"/>
          </a:p>
        </p:txBody>
      </p:sp>
      <p:sp>
        <p:nvSpPr>
          <p:cNvPr id="8" name="Footer Placeholder 7">
            <a:extLst>
              <a:ext uri="{FF2B5EF4-FFF2-40B4-BE49-F238E27FC236}">
                <a16:creationId xmlns:a16="http://schemas.microsoft.com/office/drawing/2014/main" id="{8BDA6411-CBA7-AFD2-F175-FB3E3B4CB5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F9B4E9-76FA-5B98-6C0F-6F295A7C89E8}"/>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301078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B242-5244-53C9-ADA0-21A5DD2993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391E25-FB8B-7045-5321-67A70446E6A2}"/>
              </a:ext>
            </a:extLst>
          </p:cNvPr>
          <p:cNvSpPr>
            <a:spLocks noGrp="1"/>
          </p:cNvSpPr>
          <p:nvPr>
            <p:ph type="dt" sz="half" idx="10"/>
          </p:nvPr>
        </p:nvSpPr>
        <p:spPr/>
        <p:txBody>
          <a:bodyPr/>
          <a:lstStyle/>
          <a:p>
            <a:fld id="{06D11AD0-2884-431C-8E69-83DA51EF76CB}" type="datetimeFigureOut">
              <a:rPr lang="en-IN" smtClean="0"/>
              <a:t>22-06-2023</a:t>
            </a:fld>
            <a:endParaRPr lang="en-IN"/>
          </a:p>
        </p:txBody>
      </p:sp>
      <p:sp>
        <p:nvSpPr>
          <p:cNvPr id="4" name="Footer Placeholder 3">
            <a:extLst>
              <a:ext uri="{FF2B5EF4-FFF2-40B4-BE49-F238E27FC236}">
                <a16:creationId xmlns:a16="http://schemas.microsoft.com/office/drawing/2014/main" id="{67774DBA-1AE6-2083-A1C7-77397B8219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C9827D-A3D5-4AD3-C349-0CBF7493FFCE}"/>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251932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BCA034-D3B4-7E5F-ACF0-D0AED2BCA376}"/>
              </a:ext>
            </a:extLst>
          </p:cNvPr>
          <p:cNvSpPr>
            <a:spLocks noGrp="1"/>
          </p:cNvSpPr>
          <p:nvPr>
            <p:ph type="dt" sz="half" idx="10"/>
          </p:nvPr>
        </p:nvSpPr>
        <p:spPr/>
        <p:txBody>
          <a:bodyPr/>
          <a:lstStyle/>
          <a:p>
            <a:fld id="{06D11AD0-2884-431C-8E69-83DA51EF76CB}" type="datetimeFigureOut">
              <a:rPr lang="en-IN" smtClean="0"/>
              <a:t>22-06-2023</a:t>
            </a:fld>
            <a:endParaRPr lang="en-IN"/>
          </a:p>
        </p:txBody>
      </p:sp>
      <p:sp>
        <p:nvSpPr>
          <p:cNvPr id="3" name="Footer Placeholder 2">
            <a:extLst>
              <a:ext uri="{FF2B5EF4-FFF2-40B4-BE49-F238E27FC236}">
                <a16:creationId xmlns:a16="http://schemas.microsoft.com/office/drawing/2014/main" id="{C69C28F5-3732-1DE5-E50B-5DA83D1A1E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2DA5D0-AB44-C679-40A8-8FBD76C645FB}"/>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263988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6337-E7DA-CE96-EBED-D73B34C14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3A759D-BBA9-9DE5-7DDD-1214C1C6B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B79676-1E29-329C-8E23-35291CD2E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00BF6-1B30-72EF-A28E-3C02E97F67CC}"/>
              </a:ext>
            </a:extLst>
          </p:cNvPr>
          <p:cNvSpPr>
            <a:spLocks noGrp="1"/>
          </p:cNvSpPr>
          <p:nvPr>
            <p:ph type="dt" sz="half" idx="10"/>
          </p:nvPr>
        </p:nvSpPr>
        <p:spPr/>
        <p:txBody>
          <a:bodyPr/>
          <a:lstStyle/>
          <a:p>
            <a:fld id="{06D11AD0-2884-431C-8E69-83DA51EF76CB}" type="datetimeFigureOut">
              <a:rPr lang="en-IN" smtClean="0"/>
              <a:t>22-06-2023</a:t>
            </a:fld>
            <a:endParaRPr lang="en-IN"/>
          </a:p>
        </p:txBody>
      </p:sp>
      <p:sp>
        <p:nvSpPr>
          <p:cNvPr id="6" name="Footer Placeholder 5">
            <a:extLst>
              <a:ext uri="{FF2B5EF4-FFF2-40B4-BE49-F238E27FC236}">
                <a16:creationId xmlns:a16="http://schemas.microsoft.com/office/drawing/2014/main" id="{4838A5FE-5EE6-B9AC-93B2-61BCA54E9A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EAFEAA-B14C-CA36-DB7C-085DEA67D516}"/>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188290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FBC6-BD81-B3BA-8AEC-D2A5C62006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A4D01F-6E3F-D62E-25C8-3BCD98737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264177-E3C8-942F-6744-BCCECE4C6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9F21A-2DCF-B8E7-FC1D-ACE2174A12D4}"/>
              </a:ext>
            </a:extLst>
          </p:cNvPr>
          <p:cNvSpPr>
            <a:spLocks noGrp="1"/>
          </p:cNvSpPr>
          <p:nvPr>
            <p:ph type="dt" sz="half" idx="10"/>
          </p:nvPr>
        </p:nvSpPr>
        <p:spPr/>
        <p:txBody>
          <a:bodyPr/>
          <a:lstStyle/>
          <a:p>
            <a:fld id="{06D11AD0-2884-431C-8E69-83DA51EF76CB}" type="datetimeFigureOut">
              <a:rPr lang="en-IN" smtClean="0"/>
              <a:t>22-06-2023</a:t>
            </a:fld>
            <a:endParaRPr lang="en-IN"/>
          </a:p>
        </p:txBody>
      </p:sp>
      <p:sp>
        <p:nvSpPr>
          <p:cNvPr id="6" name="Footer Placeholder 5">
            <a:extLst>
              <a:ext uri="{FF2B5EF4-FFF2-40B4-BE49-F238E27FC236}">
                <a16:creationId xmlns:a16="http://schemas.microsoft.com/office/drawing/2014/main" id="{A901D44F-4B82-35D4-AABB-EB7DC897CB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27AF38-8B59-F308-8276-1D4166E9D429}"/>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1031129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9CC6D5-A6FD-8832-80A4-08B98E6E0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01CFDA-C281-101E-1DB2-FDBF22491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52136-2BA8-1917-B767-726C7F603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11AD0-2884-431C-8E69-83DA51EF76CB}" type="datetimeFigureOut">
              <a:rPr lang="en-IN" smtClean="0"/>
              <a:t>22-06-2023</a:t>
            </a:fld>
            <a:endParaRPr lang="en-IN"/>
          </a:p>
        </p:txBody>
      </p:sp>
      <p:sp>
        <p:nvSpPr>
          <p:cNvPr id="5" name="Footer Placeholder 4">
            <a:extLst>
              <a:ext uri="{FF2B5EF4-FFF2-40B4-BE49-F238E27FC236}">
                <a16:creationId xmlns:a16="http://schemas.microsoft.com/office/drawing/2014/main" id="{E80B8098-1154-1096-93CF-EC73B2810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4AEB7F-1178-8453-F123-DAAB6AB8F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2EB53-52C1-42EE-B574-250EB098408E}" type="slidenum">
              <a:rPr lang="en-IN" smtClean="0"/>
              <a:t>‹#›</a:t>
            </a:fld>
            <a:endParaRPr lang="en-IN"/>
          </a:p>
        </p:txBody>
      </p:sp>
    </p:spTree>
    <p:extLst>
      <p:ext uri="{BB962C8B-B14F-4D97-AF65-F5344CB8AC3E}">
        <p14:creationId xmlns:p14="http://schemas.microsoft.com/office/powerpoint/2010/main" val="1338255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articles/investing/102215/4-reasons-why-price-crude-oil-dropped.asp"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A31D-5F4C-F600-9D73-A84207CB80E3}"/>
              </a:ext>
            </a:extLst>
          </p:cNvPr>
          <p:cNvSpPr>
            <a:spLocks noGrp="1"/>
          </p:cNvSpPr>
          <p:nvPr>
            <p:ph type="ctrTitle"/>
          </p:nvPr>
        </p:nvSpPr>
        <p:spPr>
          <a:xfrm>
            <a:off x="0" y="2106211"/>
            <a:ext cx="12192000" cy="2387600"/>
          </a:xfrm>
        </p:spPr>
        <p:txBody>
          <a:bodyPr>
            <a:normAutofit fontScale="90000"/>
          </a:bodyPr>
          <a:lstStyle/>
          <a:p>
            <a:pPr marL="0" marR="0" lvl="0" indent="0" rtl="0">
              <a:lnSpc>
                <a:spcPct val="100000"/>
              </a:lnSpc>
              <a:spcBef>
                <a:spcPts val="0"/>
              </a:spcBef>
              <a:spcAft>
                <a:spcPts val="0"/>
              </a:spcAft>
            </a:pPr>
            <a:r>
              <a:rPr lang="en-US" b="1" i="0" u="none" strike="noStrike" cap="none" dirty="0">
                <a:solidFill>
                  <a:srgbClr val="FF0000"/>
                </a:solidFill>
                <a:latin typeface="Algerian" panose="04020705040A02060702" pitchFamily="82" charset="0"/>
                <a:ea typeface="Verdana"/>
                <a:cs typeface="Arial"/>
                <a:sym typeface="Verdana"/>
              </a:rPr>
              <a:t>OIL PRICE PREDICTION</a:t>
            </a:r>
            <a:br>
              <a:rPr lang="en-US" sz="800" b="0" i="0" u="none" strike="noStrike" cap="none" dirty="0">
                <a:solidFill>
                  <a:srgbClr val="000000"/>
                </a:solidFill>
                <a:latin typeface="Arial"/>
                <a:ea typeface="Arial"/>
                <a:cs typeface="Arial"/>
                <a:sym typeface="Arial"/>
              </a:rPr>
            </a:br>
            <a:r>
              <a:rPr lang="en-US" sz="4900" b="1" i="0" u="none" strike="noStrike" cap="none" dirty="0">
                <a:solidFill>
                  <a:srgbClr val="002776"/>
                </a:solidFill>
                <a:latin typeface="Algerian" panose="04020705040A02060702" pitchFamily="82" charset="0"/>
                <a:ea typeface="Verdana"/>
                <a:cs typeface="Verdana"/>
                <a:sym typeface="Verdana"/>
              </a:rPr>
              <a:t> </a:t>
            </a:r>
            <a:r>
              <a:rPr lang="en-US" sz="4900" b="1" dirty="0">
                <a:solidFill>
                  <a:srgbClr val="002776"/>
                </a:solidFill>
                <a:latin typeface="Algerian" panose="04020705040A02060702" pitchFamily="82" charset="0"/>
                <a:ea typeface="Verdana"/>
                <a:cs typeface="Verdana"/>
                <a:sym typeface="Verdana"/>
              </a:rPr>
              <a:t>Group-3</a:t>
            </a:r>
            <a:br>
              <a:rPr lang="en-US" sz="4900" b="1" i="0" u="none" strike="noStrike" cap="none" dirty="0">
                <a:solidFill>
                  <a:srgbClr val="002776"/>
                </a:solidFill>
                <a:latin typeface="Algerian" panose="04020705040A02060702" pitchFamily="82" charset="0"/>
                <a:ea typeface="Verdana"/>
                <a:cs typeface="Verdana"/>
                <a:sym typeface="Verdana"/>
              </a:rPr>
            </a:br>
            <a:r>
              <a:rPr lang="en-US" sz="4900" b="1" i="0" u="none" strike="noStrike" cap="none" dirty="0">
                <a:solidFill>
                  <a:srgbClr val="002776"/>
                </a:solidFill>
                <a:latin typeface="Algerian" panose="04020705040A02060702" pitchFamily="82" charset="0"/>
                <a:ea typeface="Verdana"/>
                <a:cs typeface="Verdana"/>
                <a:sym typeface="Verdana"/>
              </a:rPr>
              <a:t> Mentor: Karthik</a:t>
            </a:r>
            <a:br>
              <a:rPr lang="en-US" sz="3200" b="0" i="0" u="none" strike="noStrike" cap="none" dirty="0">
                <a:solidFill>
                  <a:srgbClr val="000000"/>
                </a:solidFill>
                <a:latin typeface="Arial"/>
                <a:ea typeface="Arial"/>
                <a:cs typeface="Arial"/>
                <a:sym typeface="Arial"/>
              </a:rPr>
            </a:br>
            <a:r>
              <a:rPr lang="en-US" sz="3200" b="1" i="0" u="none" strike="noStrike" cap="none" dirty="0">
                <a:solidFill>
                  <a:srgbClr val="002776"/>
                </a:solidFill>
                <a:latin typeface="Verdana"/>
                <a:ea typeface="Verdana"/>
                <a:cs typeface="Verdana"/>
                <a:sym typeface="Verdana"/>
              </a:rPr>
              <a:t> </a:t>
            </a:r>
            <a:br>
              <a:rPr lang="en-US" sz="800" b="0" i="0" u="none" strike="noStrike" cap="none" dirty="0">
                <a:solidFill>
                  <a:srgbClr val="000000"/>
                </a:solidFill>
                <a:latin typeface="Arial"/>
                <a:ea typeface="Arial"/>
                <a:cs typeface="Arial"/>
                <a:sym typeface="Arial"/>
              </a:rPr>
            </a:br>
            <a:endParaRPr lang="en-IN" sz="1000" dirty="0"/>
          </a:p>
        </p:txBody>
      </p:sp>
      <p:sp>
        <p:nvSpPr>
          <p:cNvPr id="3" name="Subtitle 2">
            <a:extLst>
              <a:ext uri="{FF2B5EF4-FFF2-40B4-BE49-F238E27FC236}">
                <a16:creationId xmlns:a16="http://schemas.microsoft.com/office/drawing/2014/main" id="{4C92A130-47E5-431F-6121-B5BDACC331C5}"/>
              </a:ext>
            </a:extLst>
          </p:cNvPr>
          <p:cNvSpPr>
            <a:spLocks noGrp="1"/>
          </p:cNvSpPr>
          <p:nvPr>
            <p:ph type="subTitle" idx="1"/>
          </p:nvPr>
        </p:nvSpPr>
        <p:spPr>
          <a:xfrm>
            <a:off x="4626016" y="5361389"/>
            <a:ext cx="7469529" cy="564849"/>
          </a:xfrm>
        </p:spPr>
        <p:txBody>
          <a:bodyPr>
            <a:normAutofit/>
          </a:bodyPr>
          <a:lstStyle/>
          <a:p>
            <a:r>
              <a:rPr lang="en-US" b="1" i="0" u="none" strike="noStrike" cap="none" dirty="0">
                <a:solidFill>
                  <a:srgbClr val="002776"/>
                </a:solidFill>
                <a:latin typeface="Algerian" panose="04020705040A02060702" pitchFamily="82" charset="0"/>
                <a:ea typeface="Verdana"/>
                <a:cs typeface="Verdana"/>
                <a:sym typeface="Verdana"/>
              </a:rPr>
              <a:t> Date :09</a:t>
            </a:r>
            <a:r>
              <a:rPr lang="en-US" sz="2400" b="1" i="0" u="none" strike="noStrike" cap="none" dirty="0">
                <a:solidFill>
                  <a:srgbClr val="002776"/>
                </a:solidFill>
                <a:latin typeface="Algerian" panose="04020705040A02060702" pitchFamily="82" charset="0"/>
                <a:ea typeface="Verdana"/>
                <a:cs typeface="Verdana"/>
                <a:sym typeface="Verdana"/>
              </a:rPr>
              <a:t>/06/2023</a:t>
            </a: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IN" dirty="0"/>
          </a:p>
        </p:txBody>
      </p:sp>
    </p:spTree>
    <p:extLst>
      <p:ext uri="{BB962C8B-B14F-4D97-AF65-F5344CB8AC3E}">
        <p14:creationId xmlns:p14="http://schemas.microsoft.com/office/powerpoint/2010/main" val="230308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4432-E553-BA10-AE21-A52FAAE39D8B}"/>
              </a:ext>
            </a:extLst>
          </p:cNvPr>
          <p:cNvSpPr>
            <a:spLocks noGrp="1"/>
          </p:cNvSpPr>
          <p:nvPr>
            <p:ph type="title"/>
          </p:nvPr>
        </p:nvSpPr>
        <p:spPr>
          <a:xfrm>
            <a:off x="838200" y="2324554"/>
            <a:ext cx="10515600" cy="1015805"/>
          </a:xfrm>
          <a:solidFill>
            <a:srgbClr val="FFC000"/>
          </a:solidFill>
        </p:spPr>
        <p:txBody>
          <a:bodyPr/>
          <a:lstStyle/>
          <a:p>
            <a:r>
              <a:rPr lang="en-IN" dirty="0"/>
              <a:t>Feature Transformations and Stability Test</a:t>
            </a:r>
          </a:p>
        </p:txBody>
      </p:sp>
    </p:spTree>
    <p:extLst>
      <p:ext uri="{BB962C8B-B14F-4D97-AF65-F5344CB8AC3E}">
        <p14:creationId xmlns:p14="http://schemas.microsoft.com/office/powerpoint/2010/main" val="401181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9BD3-7EB8-4716-E2CF-D620F02AAD44}"/>
              </a:ext>
            </a:extLst>
          </p:cNvPr>
          <p:cNvSpPr>
            <a:spLocks noGrp="1"/>
          </p:cNvSpPr>
          <p:nvPr>
            <p:ph type="title"/>
          </p:nvPr>
        </p:nvSpPr>
        <p:spPr>
          <a:xfrm>
            <a:off x="0" y="286809"/>
            <a:ext cx="12192000" cy="646331"/>
          </a:xfrm>
          <a:solidFill>
            <a:srgbClr val="FFC000"/>
          </a:solidFill>
        </p:spPr>
        <p:txBody>
          <a:bodyPr wrap="square" rtlCol="0">
            <a:spAutoFit/>
          </a:bodyPr>
          <a:lstStyle/>
          <a:p>
            <a:pPr algn="ctr"/>
            <a:r>
              <a:rPr lang="en-IN" sz="4000" b="1" dirty="0">
                <a:solidFill>
                  <a:schemeClr val="accent1">
                    <a:lumMod val="50000"/>
                  </a:schemeClr>
                </a:solidFill>
                <a:latin typeface="+mn-lt"/>
                <a:ea typeface="+mn-ea"/>
                <a:cs typeface="+mn-cs"/>
              </a:rPr>
              <a:t>Data skewness after transformations</a:t>
            </a:r>
          </a:p>
        </p:txBody>
      </p:sp>
      <p:sp>
        <p:nvSpPr>
          <p:cNvPr id="3" name="TextBox 2">
            <a:extLst>
              <a:ext uri="{FF2B5EF4-FFF2-40B4-BE49-F238E27FC236}">
                <a16:creationId xmlns:a16="http://schemas.microsoft.com/office/drawing/2014/main" id="{F200A028-4037-092B-EC4C-F544B066557F}"/>
              </a:ext>
            </a:extLst>
          </p:cNvPr>
          <p:cNvSpPr txBox="1"/>
          <p:nvPr/>
        </p:nvSpPr>
        <p:spPr>
          <a:xfrm>
            <a:off x="38877" y="5540139"/>
            <a:ext cx="11961845" cy="400110"/>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rgbClr val="002060"/>
                </a:solidFill>
              </a:rPr>
              <a:t>Actual data is right skewed so after doing standardisation also skewness could not bring to normal.</a:t>
            </a:r>
          </a:p>
        </p:txBody>
      </p:sp>
      <p:pic>
        <p:nvPicPr>
          <p:cNvPr id="11" name="Content Placeholder 10">
            <a:extLst>
              <a:ext uri="{FF2B5EF4-FFF2-40B4-BE49-F238E27FC236}">
                <a16:creationId xmlns:a16="http://schemas.microsoft.com/office/drawing/2014/main" id="{6950486B-F087-18FF-E431-8A7907729B9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3804" y="1380931"/>
            <a:ext cx="5471135" cy="4098451"/>
          </a:xfrm>
        </p:spPr>
      </p:pic>
      <p:pic>
        <p:nvPicPr>
          <p:cNvPr id="13" name="Content Placeholder 12">
            <a:extLst>
              <a:ext uri="{FF2B5EF4-FFF2-40B4-BE49-F238E27FC236}">
                <a16:creationId xmlns:a16="http://schemas.microsoft.com/office/drawing/2014/main" id="{E4A9953D-D0DB-6002-9AE9-F7A184E981A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380931"/>
            <a:ext cx="5181600" cy="4098451"/>
          </a:xfrm>
        </p:spPr>
      </p:pic>
    </p:spTree>
    <p:extLst>
      <p:ext uri="{BB962C8B-B14F-4D97-AF65-F5344CB8AC3E}">
        <p14:creationId xmlns:p14="http://schemas.microsoft.com/office/powerpoint/2010/main" val="22974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9BD3-7EB8-4716-E2CF-D620F02AAD44}"/>
              </a:ext>
            </a:extLst>
          </p:cNvPr>
          <p:cNvSpPr>
            <a:spLocks noGrp="1"/>
          </p:cNvSpPr>
          <p:nvPr>
            <p:ph type="title"/>
          </p:nvPr>
        </p:nvSpPr>
        <p:spPr>
          <a:xfrm>
            <a:off x="0" y="286809"/>
            <a:ext cx="12192000" cy="646331"/>
          </a:xfrm>
          <a:solidFill>
            <a:srgbClr val="FFC000"/>
          </a:solidFill>
        </p:spPr>
        <p:txBody>
          <a:bodyPr wrap="square" rtlCol="0">
            <a:spAutoFit/>
          </a:bodyPr>
          <a:lstStyle/>
          <a:p>
            <a:pPr algn="ctr"/>
            <a:r>
              <a:rPr lang="en-IN" sz="4000" b="1" dirty="0">
                <a:solidFill>
                  <a:schemeClr val="accent1">
                    <a:lumMod val="50000"/>
                  </a:schemeClr>
                </a:solidFill>
                <a:latin typeface="+mn-lt"/>
                <a:ea typeface="+mn-ea"/>
                <a:cs typeface="+mn-cs"/>
              </a:rPr>
              <a:t>Data skewness after Log Transformations</a:t>
            </a:r>
          </a:p>
        </p:txBody>
      </p:sp>
      <p:sp>
        <p:nvSpPr>
          <p:cNvPr id="3" name="TextBox 2">
            <a:extLst>
              <a:ext uri="{FF2B5EF4-FFF2-40B4-BE49-F238E27FC236}">
                <a16:creationId xmlns:a16="http://schemas.microsoft.com/office/drawing/2014/main" id="{F200A028-4037-092B-EC4C-F544B066557F}"/>
              </a:ext>
            </a:extLst>
          </p:cNvPr>
          <p:cNvSpPr txBox="1"/>
          <p:nvPr/>
        </p:nvSpPr>
        <p:spPr>
          <a:xfrm>
            <a:off x="38877" y="6171081"/>
            <a:ext cx="11961845" cy="400110"/>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rgbClr val="002060"/>
                </a:solidFill>
              </a:rPr>
              <a:t>After Log transformations skewness changed and still we will check for its stability by ADF test.</a:t>
            </a:r>
          </a:p>
        </p:txBody>
      </p:sp>
      <p:pic>
        <p:nvPicPr>
          <p:cNvPr id="9" name="Content Placeholder 8">
            <a:extLst>
              <a:ext uri="{FF2B5EF4-FFF2-40B4-BE49-F238E27FC236}">
                <a16:creationId xmlns:a16="http://schemas.microsoft.com/office/drawing/2014/main" id="{285C0284-6220-642A-E0B2-86E883ADC35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8580" y="1315616"/>
            <a:ext cx="4002832" cy="4572000"/>
          </a:xfrm>
        </p:spPr>
      </p:pic>
      <p:pic>
        <p:nvPicPr>
          <p:cNvPr id="12" name="Content Placeholder 11">
            <a:extLst>
              <a:ext uri="{FF2B5EF4-FFF2-40B4-BE49-F238E27FC236}">
                <a16:creationId xmlns:a16="http://schemas.microsoft.com/office/drawing/2014/main" id="{AE5234A2-C16B-7EA6-AAFE-DB9D89E1354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06417" y="1315616"/>
            <a:ext cx="4873689" cy="4739952"/>
          </a:xfrm>
        </p:spPr>
      </p:pic>
    </p:spTree>
    <p:extLst>
      <p:ext uri="{BB962C8B-B14F-4D97-AF65-F5344CB8AC3E}">
        <p14:creationId xmlns:p14="http://schemas.microsoft.com/office/powerpoint/2010/main" val="1417936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CDCA-DB52-DEE7-DA9D-420DD0E51384}"/>
              </a:ext>
            </a:extLst>
          </p:cNvPr>
          <p:cNvSpPr>
            <a:spLocks noGrp="1"/>
          </p:cNvSpPr>
          <p:nvPr>
            <p:ph type="title"/>
          </p:nvPr>
        </p:nvSpPr>
        <p:spPr>
          <a:xfrm>
            <a:off x="838200" y="365125"/>
            <a:ext cx="10515600" cy="819863"/>
          </a:xfrm>
          <a:solidFill>
            <a:srgbClr val="FFC000"/>
          </a:solidFill>
        </p:spPr>
        <p:txBody>
          <a:bodyPr/>
          <a:lstStyle/>
          <a:p>
            <a:pPr algn="ctr"/>
            <a:r>
              <a:rPr lang="en-IN" b="1" dirty="0"/>
              <a:t>ADF Test</a:t>
            </a:r>
          </a:p>
        </p:txBody>
      </p:sp>
      <p:pic>
        <p:nvPicPr>
          <p:cNvPr id="6" name="Content Placeholder 5">
            <a:extLst>
              <a:ext uri="{FF2B5EF4-FFF2-40B4-BE49-F238E27FC236}">
                <a16:creationId xmlns:a16="http://schemas.microsoft.com/office/drawing/2014/main" id="{9A276B93-987B-BF15-6F7E-8A82A882DDE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80319" y="1810139"/>
            <a:ext cx="5029199" cy="2359832"/>
          </a:xfrm>
        </p:spPr>
      </p:pic>
      <p:sp>
        <p:nvSpPr>
          <p:cNvPr id="7" name="TextBox 6">
            <a:extLst>
              <a:ext uri="{FF2B5EF4-FFF2-40B4-BE49-F238E27FC236}">
                <a16:creationId xmlns:a16="http://schemas.microsoft.com/office/drawing/2014/main" id="{B6AE5A2B-F2C1-AEE9-DB7A-6777A5BEFE78}"/>
              </a:ext>
            </a:extLst>
          </p:cNvPr>
          <p:cNvSpPr txBox="1"/>
          <p:nvPr/>
        </p:nvSpPr>
        <p:spPr>
          <a:xfrm>
            <a:off x="968829" y="4721290"/>
            <a:ext cx="10666445" cy="1200329"/>
          </a:xfrm>
          <a:prstGeom prst="rect">
            <a:avLst/>
          </a:prstGeom>
          <a:noFill/>
        </p:spPr>
        <p:txBody>
          <a:bodyPr wrap="square" rtlCol="0">
            <a:spAutoFit/>
          </a:bodyPr>
          <a:lstStyle/>
          <a:p>
            <a:pPr marL="285750" indent="-285750">
              <a:buFont typeface="Wingdings" panose="05000000000000000000" pitchFamily="2" charset="2"/>
              <a:buChar char="v"/>
            </a:pPr>
            <a:r>
              <a:rPr lang="en-IN" b="1" dirty="0">
                <a:solidFill>
                  <a:schemeClr val="accent1">
                    <a:lumMod val="50000"/>
                  </a:schemeClr>
                </a:solidFill>
              </a:rPr>
              <a:t>It internally does Hypothesis test</a:t>
            </a:r>
          </a:p>
          <a:p>
            <a:pPr marL="285750" indent="-285750">
              <a:buFont typeface="Wingdings" panose="05000000000000000000" pitchFamily="2" charset="2"/>
              <a:buChar char="v"/>
            </a:pPr>
            <a:r>
              <a:rPr lang="en-IN" b="1" dirty="0">
                <a:solidFill>
                  <a:schemeClr val="accent1">
                    <a:lumMod val="50000"/>
                  </a:schemeClr>
                </a:solidFill>
              </a:rPr>
              <a:t>We will take Ho(Null Hypothesis) as Not stationary.</a:t>
            </a:r>
          </a:p>
          <a:p>
            <a:pPr marL="285750" indent="-285750">
              <a:buFont typeface="Wingdings" panose="05000000000000000000" pitchFamily="2" charset="2"/>
              <a:buChar char="v"/>
            </a:pPr>
            <a:r>
              <a:rPr lang="en-IN" b="1" dirty="0">
                <a:solidFill>
                  <a:schemeClr val="accent1">
                    <a:lumMod val="50000"/>
                  </a:schemeClr>
                </a:solidFill>
              </a:rPr>
              <a:t>If p value higher than alpha value we will fail to reject Null hypothesis</a:t>
            </a:r>
          </a:p>
          <a:p>
            <a:pPr marL="285750" indent="-285750">
              <a:buFont typeface="Wingdings" panose="05000000000000000000" pitchFamily="2" charset="2"/>
              <a:buChar char="v"/>
            </a:pPr>
            <a:r>
              <a:rPr lang="en-IN" b="1" dirty="0">
                <a:solidFill>
                  <a:schemeClr val="accent1">
                    <a:lumMod val="50000"/>
                  </a:schemeClr>
                </a:solidFill>
              </a:rPr>
              <a:t>And p &lt; alpha then accept Alternate Hypothesis</a:t>
            </a:r>
          </a:p>
        </p:txBody>
      </p:sp>
    </p:spTree>
    <p:extLst>
      <p:ext uri="{BB962C8B-B14F-4D97-AF65-F5344CB8AC3E}">
        <p14:creationId xmlns:p14="http://schemas.microsoft.com/office/powerpoint/2010/main" val="4100943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CF57-8CFD-65BB-4B62-44898858E775}"/>
              </a:ext>
            </a:extLst>
          </p:cNvPr>
          <p:cNvSpPr>
            <a:spLocks noGrp="1"/>
          </p:cNvSpPr>
          <p:nvPr>
            <p:ph type="title"/>
          </p:nvPr>
        </p:nvSpPr>
        <p:spPr>
          <a:xfrm>
            <a:off x="838200" y="365126"/>
            <a:ext cx="11114314" cy="825500"/>
          </a:xfrm>
          <a:solidFill>
            <a:srgbClr val="FFC000"/>
          </a:solidFill>
        </p:spPr>
        <p:txBody>
          <a:bodyPr/>
          <a:lstStyle/>
          <a:p>
            <a:pPr algn="ctr"/>
            <a:r>
              <a:rPr lang="en-IN" sz="3600" b="1" dirty="0"/>
              <a:t>Stability after LOG transformation Using ADF test</a:t>
            </a:r>
            <a:r>
              <a:rPr lang="en-IN" b="1" dirty="0"/>
              <a:t>                                                                          </a:t>
            </a:r>
          </a:p>
        </p:txBody>
      </p:sp>
      <p:pic>
        <p:nvPicPr>
          <p:cNvPr id="7" name="Content Placeholder 6">
            <a:extLst>
              <a:ext uri="{FF2B5EF4-FFF2-40B4-BE49-F238E27FC236}">
                <a16:creationId xmlns:a16="http://schemas.microsoft.com/office/drawing/2014/main" id="{90D3F138-F363-7F92-1ED9-85EB52D1F04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16833" y="1690688"/>
            <a:ext cx="7884367" cy="3894039"/>
          </a:xfrm>
        </p:spPr>
      </p:pic>
      <p:sp>
        <p:nvSpPr>
          <p:cNvPr id="8" name="TextBox 7">
            <a:extLst>
              <a:ext uri="{FF2B5EF4-FFF2-40B4-BE49-F238E27FC236}">
                <a16:creationId xmlns:a16="http://schemas.microsoft.com/office/drawing/2014/main" id="{098E8784-C503-4E36-3B85-7854A5DE6159}"/>
              </a:ext>
            </a:extLst>
          </p:cNvPr>
          <p:cNvSpPr txBox="1"/>
          <p:nvPr/>
        </p:nvSpPr>
        <p:spPr>
          <a:xfrm>
            <a:off x="945502" y="5161459"/>
            <a:ext cx="10300996" cy="923330"/>
          </a:xfrm>
          <a:prstGeom prst="rect">
            <a:avLst/>
          </a:prstGeom>
          <a:noFill/>
        </p:spPr>
        <p:txBody>
          <a:bodyPr wrap="square" rtlCol="0">
            <a:spAutoFit/>
          </a:bodyPr>
          <a:lstStyle/>
          <a:p>
            <a:pPr marL="285750" indent="-285750">
              <a:buFont typeface="Wingdings" panose="05000000000000000000" pitchFamily="2" charset="2"/>
              <a:buChar char="v"/>
            </a:pPr>
            <a:r>
              <a:rPr lang="en-IN" sz="1800" b="1" dirty="0">
                <a:solidFill>
                  <a:srgbClr val="002060"/>
                </a:solidFill>
              </a:rPr>
              <a:t>But after ADF test its showing with data not stationary condition since p value 0.61759.</a:t>
            </a:r>
          </a:p>
          <a:p>
            <a:pPr marL="285750" indent="-285750">
              <a:buFont typeface="Wingdings" panose="05000000000000000000" pitchFamily="2" charset="2"/>
              <a:buChar char="v"/>
            </a:pPr>
            <a:r>
              <a:rPr lang="en-IN" b="1" dirty="0">
                <a:solidFill>
                  <a:srgbClr val="002060"/>
                </a:solidFill>
              </a:rPr>
              <a:t>So failed to reject Null Hypothesis here since p&gt; alpha(0.05 by default)</a:t>
            </a:r>
          </a:p>
          <a:p>
            <a:pPr marL="285750" indent="-285750">
              <a:buFont typeface="Wingdings" panose="05000000000000000000" pitchFamily="2" charset="2"/>
              <a:buChar char="v"/>
            </a:pPr>
            <a:r>
              <a:rPr lang="en-IN" sz="1800" b="1" dirty="0">
                <a:solidFill>
                  <a:srgbClr val="002060"/>
                </a:solidFill>
              </a:rPr>
              <a:t>So log transformation not providing any stability.</a:t>
            </a:r>
          </a:p>
        </p:txBody>
      </p:sp>
    </p:spTree>
    <p:extLst>
      <p:ext uri="{BB962C8B-B14F-4D97-AF65-F5344CB8AC3E}">
        <p14:creationId xmlns:p14="http://schemas.microsoft.com/office/powerpoint/2010/main" val="201458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2F84-F69B-D89F-A8BC-A9F96C193691}"/>
              </a:ext>
            </a:extLst>
          </p:cNvPr>
          <p:cNvSpPr>
            <a:spLocks noGrp="1"/>
          </p:cNvSpPr>
          <p:nvPr>
            <p:ph type="title"/>
          </p:nvPr>
        </p:nvSpPr>
        <p:spPr>
          <a:xfrm>
            <a:off x="838200" y="365125"/>
            <a:ext cx="10515600" cy="950491"/>
          </a:xfrm>
          <a:solidFill>
            <a:srgbClr val="FFC000"/>
          </a:solidFill>
        </p:spPr>
        <p:txBody>
          <a:bodyPr/>
          <a:lstStyle/>
          <a:p>
            <a:pPr algn="ctr"/>
            <a:r>
              <a:rPr lang="en-IN" b="1" dirty="0"/>
              <a:t>Square Root Transformation</a:t>
            </a:r>
          </a:p>
        </p:txBody>
      </p:sp>
      <p:pic>
        <p:nvPicPr>
          <p:cNvPr id="8" name="Content Placeholder 7">
            <a:extLst>
              <a:ext uri="{FF2B5EF4-FFF2-40B4-BE49-F238E27FC236}">
                <a16:creationId xmlns:a16="http://schemas.microsoft.com/office/drawing/2014/main" id="{B914F4DA-2A1A-FA01-A675-0745747D1F3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4"/>
            <a:ext cx="5181600" cy="3083259"/>
          </a:xfrm>
        </p:spPr>
      </p:pic>
      <p:pic>
        <p:nvPicPr>
          <p:cNvPr id="6" name="Content Placeholder 5">
            <a:extLst>
              <a:ext uri="{FF2B5EF4-FFF2-40B4-BE49-F238E27FC236}">
                <a16:creationId xmlns:a16="http://schemas.microsoft.com/office/drawing/2014/main" id="{C6FCC7FD-0AEE-1E84-3DE4-37DC8B3F7DE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199" y="1825625"/>
            <a:ext cx="5618747" cy="2954922"/>
          </a:xfrm>
        </p:spPr>
      </p:pic>
      <p:sp>
        <p:nvSpPr>
          <p:cNvPr id="9" name="TextBox 8">
            <a:extLst>
              <a:ext uri="{FF2B5EF4-FFF2-40B4-BE49-F238E27FC236}">
                <a16:creationId xmlns:a16="http://schemas.microsoft.com/office/drawing/2014/main" id="{F16BA4D8-E64A-0694-DCE3-DB36BBBBCA57}"/>
              </a:ext>
            </a:extLst>
          </p:cNvPr>
          <p:cNvSpPr txBox="1"/>
          <p:nvPr/>
        </p:nvSpPr>
        <p:spPr>
          <a:xfrm>
            <a:off x="978568" y="5165558"/>
            <a:ext cx="10375232"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tx2"/>
                </a:solidFill>
              </a:rPr>
              <a:t>After Square Root Transformation Skewness not Rectified</a:t>
            </a:r>
          </a:p>
        </p:txBody>
      </p:sp>
    </p:spTree>
    <p:extLst>
      <p:ext uri="{BB962C8B-B14F-4D97-AF65-F5344CB8AC3E}">
        <p14:creationId xmlns:p14="http://schemas.microsoft.com/office/powerpoint/2010/main" val="399864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187F-13D4-DF3B-927F-D1F03B789DBE}"/>
              </a:ext>
            </a:extLst>
          </p:cNvPr>
          <p:cNvSpPr>
            <a:spLocks noGrp="1"/>
          </p:cNvSpPr>
          <p:nvPr>
            <p:ph type="title"/>
          </p:nvPr>
        </p:nvSpPr>
        <p:spPr>
          <a:xfrm>
            <a:off x="838200" y="365126"/>
            <a:ext cx="10515600" cy="1158874"/>
          </a:xfrm>
          <a:solidFill>
            <a:srgbClr val="FFC000"/>
          </a:solidFill>
        </p:spPr>
        <p:txBody>
          <a:bodyPr>
            <a:normAutofit fontScale="90000"/>
          </a:bodyPr>
          <a:lstStyle/>
          <a:p>
            <a:r>
              <a:rPr lang="en-IN" dirty="0"/>
              <a:t>Stability Test After Square Root Transformation</a:t>
            </a:r>
          </a:p>
        </p:txBody>
      </p:sp>
      <p:pic>
        <p:nvPicPr>
          <p:cNvPr id="6" name="Content Placeholder 5">
            <a:extLst>
              <a:ext uri="{FF2B5EF4-FFF2-40B4-BE49-F238E27FC236}">
                <a16:creationId xmlns:a16="http://schemas.microsoft.com/office/drawing/2014/main" id="{495FCBE2-3CF7-AEFB-D720-97D3A747F2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62989" y="1524000"/>
            <a:ext cx="5534527" cy="2598821"/>
          </a:xfrm>
        </p:spPr>
      </p:pic>
      <p:sp>
        <p:nvSpPr>
          <p:cNvPr id="7" name="TextBox 6">
            <a:extLst>
              <a:ext uri="{FF2B5EF4-FFF2-40B4-BE49-F238E27FC236}">
                <a16:creationId xmlns:a16="http://schemas.microsoft.com/office/drawing/2014/main" id="{71FCE1CA-1186-F9B7-9140-3077D5DE517D}"/>
              </a:ext>
            </a:extLst>
          </p:cNvPr>
          <p:cNvSpPr txBox="1"/>
          <p:nvPr/>
        </p:nvSpPr>
        <p:spPr>
          <a:xfrm>
            <a:off x="497305" y="4636168"/>
            <a:ext cx="11309684"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Here we get p&gt;alpha so Failed to reject null hypothesis and the data transform is not fit to provide stability</a:t>
            </a:r>
          </a:p>
        </p:txBody>
      </p:sp>
    </p:spTree>
    <p:extLst>
      <p:ext uri="{BB962C8B-B14F-4D97-AF65-F5344CB8AC3E}">
        <p14:creationId xmlns:p14="http://schemas.microsoft.com/office/powerpoint/2010/main" val="602712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9D61-FBD6-71E5-9551-BAC597658C23}"/>
              </a:ext>
            </a:extLst>
          </p:cNvPr>
          <p:cNvSpPr>
            <a:spLocks noGrp="1"/>
          </p:cNvSpPr>
          <p:nvPr>
            <p:ph type="title"/>
          </p:nvPr>
        </p:nvSpPr>
        <p:spPr>
          <a:xfrm>
            <a:off x="838200" y="365125"/>
            <a:ext cx="10515600" cy="1081120"/>
          </a:xfrm>
          <a:solidFill>
            <a:srgbClr val="FFC000"/>
          </a:solidFill>
        </p:spPr>
        <p:txBody>
          <a:bodyPr/>
          <a:lstStyle/>
          <a:p>
            <a:r>
              <a:rPr lang="en-IN" dirty="0"/>
              <a:t>Exponential Transformation</a:t>
            </a:r>
          </a:p>
        </p:txBody>
      </p:sp>
      <p:pic>
        <p:nvPicPr>
          <p:cNvPr id="6" name="Content Placeholder 5">
            <a:extLst>
              <a:ext uri="{FF2B5EF4-FFF2-40B4-BE49-F238E27FC236}">
                <a16:creationId xmlns:a16="http://schemas.microsoft.com/office/drawing/2014/main" id="{04560000-8AD6-66E4-4964-63138FFF493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34142" y="1660849"/>
            <a:ext cx="5525277" cy="3517641"/>
          </a:xfrm>
        </p:spPr>
      </p:pic>
      <p:pic>
        <p:nvPicPr>
          <p:cNvPr id="12" name="Content Placeholder 11">
            <a:extLst>
              <a:ext uri="{FF2B5EF4-FFF2-40B4-BE49-F238E27FC236}">
                <a16:creationId xmlns:a16="http://schemas.microsoft.com/office/drawing/2014/main" id="{0E34B49A-680E-A064-BCE5-EAF771BDBC1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52727" y="1828800"/>
            <a:ext cx="4870579" cy="2961233"/>
          </a:xfrm>
        </p:spPr>
      </p:pic>
      <p:sp>
        <p:nvSpPr>
          <p:cNvPr id="13" name="TextBox 12">
            <a:extLst>
              <a:ext uri="{FF2B5EF4-FFF2-40B4-BE49-F238E27FC236}">
                <a16:creationId xmlns:a16="http://schemas.microsoft.com/office/drawing/2014/main" id="{1E6D0A90-7C10-0ED6-98A7-6A94F2371C49}"/>
              </a:ext>
            </a:extLst>
          </p:cNvPr>
          <p:cNvSpPr txBox="1"/>
          <p:nvPr/>
        </p:nvSpPr>
        <p:spPr>
          <a:xfrm>
            <a:off x="615820" y="5178490"/>
            <a:ext cx="11084768"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After exponential transformation skewness reduced and got stationarity.</a:t>
            </a:r>
          </a:p>
        </p:txBody>
      </p:sp>
    </p:spTree>
    <p:extLst>
      <p:ext uri="{BB962C8B-B14F-4D97-AF65-F5344CB8AC3E}">
        <p14:creationId xmlns:p14="http://schemas.microsoft.com/office/powerpoint/2010/main" val="449724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E74C-E2B3-88B4-72EA-D2C7DE82DCEE}"/>
              </a:ext>
            </a:extLst>
          </p:cNvPr>
          <p:cNvSpPr>
            <a:spLocks noGrp="1"/>
          </p:cNvSpPr>
          <p:nvPr>
            <p:ph type="title"/>
          </p:nvPr>
        </p:nvSpPr>
        <p:spPr>
          <a:xfrm>
            <a:off x="838200" y="365126"/>
            <a:ext cx="10515600" cy="1025136"/>
          </a:xfrm>
          <a:solidFill>
            <a:srgbClr val="FFC000"/>
          </a:solidFill>
        </p:spPr>
        <p:txBody>
          <a:bodyPr/>
          <a:lstStyle/>
          <a:p>
            <a:r>
              <a:rPr lang="en-IN" dirty="0">
                <a:solidFill>
                  <a:schemeClr val="accent1">
                    <a:lumMod val="50000"/>
                  </a:schemeClr>
                </a:solidFill>
              </a:rPr>
              <a:t>BOX COX Transformation</a:t>
            </a:r>
          </a:p>
        </p:txBody>
      </p:sp>
      <p:pic>
        <p:nvPicPr>
          <p:cNvPr id="6" name="Content Placeholder 5">
            <a:extLst>
              <a:ext uri="{FF2B5EF4-FFF2-40B4-BE49-F238E27FC236}">
                <a16:creationId xmlns:a16="http://schemas.microsoft.com/office/drawing/2014/main" id="{F079E6EE-4442-8BE9-0B0D-5D5A4D3569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30119"/>
            <a:ext cx="5181600" cy="2027482"/>
          </a:xfrm>
        </p:spPr>
      </p:pic>
      <p:pic>
        <p:nvPicPr>
          <p:cNvPr id="8" name="Content Placeholder 7">
            <a:extLst>
              <a:ext uri="{FF2B5EF4-FFF2-40B4-BE49-F238E27FC236}">
                <a16:creationId xmlns:a16="http://schemas.microsoft.com/office/drawing/2014/main" id="{5187D9A1-2027-957E-C485-586615722F8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30119"/>
            <a:ext cx="5181600" cy="2316239"/>
          </a:xfrm>
        </p:spPr>
      </p:pic>
      <p:sp>
        <p:nvSpPr>
          <p:cNvPr id="9" name="TextBox 8">
            <a:extLst>
              <a:ext uri="{FF2B5EF4-FFF2-40B4-BE49-F238E27FC236}">
                <a16:creationId xmlns:a16="http://schemas.microsoft.com/office/drawing/2014/main" id="{A6696321-42D4-86AB-AC44-46C75EFE5F37}"/>
              </a:ext>
            </a:extLst>
          </p:cNvPr>
          <p:cNvSpPr txBox="1"/>
          <p:nvPr/>
        </p:nvSpPr>
        <p:spPr>
          <a:xfrm>
            <a:off x="838200" y="4684295"/>
            <a:ext cx="5181600" cy="923330"/>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Here skewness reduced but not a perfect bell shaped symbol</a:t>
            </a:r>
          </a:p>
          <a:p>
            <a:pPr marL="285750" indent="-285750">
              <a:buFont typeface="Wingdings" panose="05000000000000000000" pitchFamily="2" charset="2"/>
              <a:buChar char="v"/>
            </a:pPr>
            <a:r>
              <a:rPr lang="en-IN" dirty="0">
                <a:solidFill>
                  <a:schemeClr val="accent1">
                    <a:lumMod val="50000"/>
                  </a:schemeClr>
                </a:solidFill>
              </a:rPr>
              <a:t>Above is the box cox equation.</a:t>
            </a:r>
          </a:p>
        </p:txBody>
      </p:sp>
      <p:pic>
        <p:nvPicPr>
          <p:cNvPr id="11" name="Picture 10">
            <a:extLst>
              <a:ext uri="{FF2B5EF4-FFF2-40B4-BE49-F238E27FC236}">
                <a16:creationId xmlns:a16="http://schemas.microsoft.com/office/drawing/2014/main" id="{1BB6A514-BCFC-2485-6A75-AD4A12C506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9116" y="4084560"/>
            <a:ext cx="5845169" cy="2537680"/>
          </a:xfrm>
          <a:prstGeom prst="rect">
            <a:avLst/>
          </a:prstGeom>
        </p:spPr>
      </p:pic>
    </p:spTree>
    <p:extLst>
      <p:ext uri="{BB962C8B-B14F-4D97-AF65-F5344CB8AC3E}">
        <p14:creationId xmlns:p14="http://schemas.microsoft.com/office/powerpoint/2010/main" val="1665704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04E1-1CB6-7B32-89CE-995894DA9A1E}"/>
              </a:ext>
            </a:extLst>
          </p:cNvPr>
          <p:cNvSpPr>
            <a:spLocks noGrp="1"/>
          </p:cNvSpPr>
          <p:nvPr>
            <p:ph type="title"/>
          </p:nvPr>
        </p:nvSpPr>
        <p:spPr>
          <a:xfrm>
            <a:off x="838200" y="365126"/>
            <a:ext cx="10515600" cy="1118442"/>
          </a:xfrm>
          <a:solidFill>
            <a:srgbClr val="FFC000"/>
          </a:solidFill>
        </p:spPr>
        <p:txBody>
          <a:bodyPr/>
          <a:lstStyle/>
          <a:p>
            <a:pPr algn="ctr"/>
            <a:r>
              <a:rPr lang="en-IN" dirty="0">
                <a:solidFill>
                  <a:schemeClr val="accent1">
                    <a:lumMod val="50000"/>
                  </a:schemeClr>
                </a:solidFill>
              </a:rPr>
              <a:t>Stability After BOXCOX Transformation</a:t>
            </a:r>
          </a:p>
        </p:txBody>
      </p:sp>
      <p:pic>
        <p:nvPicPr>
          <p:cNvPr id="6" name="Content Placeholder 5">
            <a:extLst>
              <a:ext uri="{FF2B5EF4-FFF2-40B4-BE49-F238E27FC236}">
                <a16:creationId xmlns:a16="http://schemas.microsoft.com/office/drawing/2014/main" id="{30048C79-53A1-6964-A4F3-61BA5D06A53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42487" y="1483568"/>
            <a:ext cx="8707025" cy="2968874"/>
          </a:xfrm>
        </p:spPr>
      </p:pic>
      <p:sp>
        <p:nvSpPr>
          <p:cNvPr id="7" name="TextBox 6">
            <a:extLst>
              <a:ext uri="{FF2B5EF4-FFF2-40B4-BE49-F238E27FC236}">
                <a16:creationId xmlns:a16="http://schemas.microsoft.com/office/drawing/2014/main" id="{4679B803-6706-188E-7459-D0F67240073F}"/>
              </a:ext>
            </a:extLst>
          </p:cNvPr>
          <p:cNvSpPr txBox="1"/>
          <p:nvPr/>
        </p:nvSpPr>
        <p:spPr>
          <a:xfrm>
            <a:off x="673768" y="4973053"/>
            <a:ext cx="11004885"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Even after BOXCOX the stability not Got.</a:t>
            </a:r>
          </a:p>
        </p:txBody>
      </p:sp>
    </p:spTree>
    <p:extLst>
      <p:ext uri="{BB962C8B-B14F-4D97-AF65-F5344CB8AC3E}">
        <p14:creationId xmlns:p14="http://schemas.microsoft.com/office/powerpoint/2010/main" val="151740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2D019-E4A8-0FA5-89ED-03DA126D36F7}"/>
              </a:ext>
            </a:extLst>
          </p:cNvPr>
          <p:cNvSpPr txBox="1"/>
          <p:nvPr/>
        </p:nvSpPr>
        <p:spPr>
          <a:xfrm>
            <a:off x="0" y="295738"/>
            <a:ext cx="12192000" cy="707886"/>
          </a:xfrm>
          <a:prstGeom prst="rect">
            <a:avLst/>
          </a:prstGeom>
          <a:solidFill>
            <a:srgbClr val="FFC000"/>
          </a:solidFill>
        </p:spPr>
        <p:txBody>
          <a:bodyPr wrap="square" rtlCol="0">
            <a:spAutoFit/>
          </a:bodyPr>
          <a:lstStyle/>
          <a:p>
            <a:pPr algn="ctr"/>
            <a:r>
              <a:rPr lang="en-IN" sz="4000" b="1" dirty="0">
                <a:solidFill>
                  <a:schemeClr val="accent1">
                    <a:lumMod val="50000"/>
                  </a:schemeClr>
                </a:solidFill>
              </a:rPr>
              <a:t>Business Problem</a:t>
            </a:r>
            <a:endParaRPr lang="en-IN" sz="4000" dirty="0"/>
          </a:p>
        </p:txBody>
      </p:sp>
      <p:sp>
        <p:nvSpPr>
          <p:cNvPr id="3" name="TextBox 2">
            <a:extLst>
              <a:ext uri="{FF2B5EF4-FFF2-40B4-BE49-F238E27FC236}">
                <a16:creationId xmlns:a16="http://schemas.microsoft.com/office/drawing/2014/main" id="{2E9E5A07-8F0B-B181-0B08-DBEAD5417FE3}"/>
              </a:ext>
            </a:extLst>
          </p:cNvPr>
          <p:cNvSpPr txBox="1"/>
          <p:nvPr/>
        </p:nvSpPr>
        <p:spPr>
          <a:xfrm>
            <a:off x="196770" y="1371124"/>
            <a:ext cx="11783027" cy="1292662"/>
          </a:xfrm>
          <a:prstGeom prst="rect">
            <a:avLst/>
          </a:prstGeom>
          <a:noFill/>
        </p:spPr>
        <p:txBody>
          <a:bodyPr wrap="square" rtlCol="0">
            <a:spAutoFit/>
          </a:bodyPr>
          <a:lstStyle/>
          <a:p>
            <a:pPr algn="just"/>
            <a:r>
              <a:rPr lang="en-US" sz="2600" b="1" i="0" u="none" strike="noStrike" cap="none" dirty="0">
                <a:solidFill>
                  <a:srgbClr val="C00000"/>
                </a:solidFill>
                <a:ea typeface="Arial"/>
                <a:cs typeface="Arial"/>
                <a:sym typeface="Century Gothic"/>
              </a:rPr>
              <a:t>Oil price may fluctuate time to time based on more factors technical economical and natural as well as political so the forecasting may not be influenced by these some unexpected scenarios like Geopolitical issues (e.g.: War and Oil price Cap)</a:t>
            </a:r>
            <a:endParaRPr lang="en-US" sz="2600" b="1" i="0" u="none" strike="noStrike" cap="none" dirty="0">
              <a:solidFill>
                <a:srgbClr val="000000"/>
              </a:solidFill>
              <a:ea typeface="Arial"/>
              <a:cs typeface="Arial"/>
              <a:sym typeface="Arial"/>
            </a:endParaRPr>
          </a:p>
        </p:txBody>
      </p:sp>
      <p:grpSp>
        <p:nvGrpSpPr>
          <p:cNvPr id="7" name="Group 6">
            <a:extLst>
              <a:ext uri="{FF2B5EF4-FFF2-40B4-BE49-F238E27FC236}">
                <a16:creationId xmlns:a16="http://schemas.microsoft.com/office/drawing/2014/main" id="{58547AC8-2438-45DC-93DD-36A37B0F2F92}"/>
              </a:ext>
            </a:extLst>
          </p:cNvPr>
          <p:cNvGrpSpPr/>
          <p:nvPr/>
        </p:nvGrpSpPr>
        <p:grpSpPr>
          <a:xfrm>
            <a:off x="196770" y="3466618"/>
            <a:ext cx="11995230" cy="2644152"/>
            <a:chOff x="467193" y="3674962"/>
            <a:chExt cx="11257614" cy="2644152"/>
          </a:xfrm>
        </p:grpSpPr>
        <p:sp>
          <p:nvSpPr>
            <p:cNvPr id="4" name="TextBox 3">
              <a:extLst>
                <a:ext uri="{FF2B5EF4-FFF2-40B4-BE49-F238E27FC236}">
                  <a16:creationId xmlns:a16="http://schemas.microsoft.com/office/drawing/2014/main" id="{434B4B3A-650E-DD3B-31C2-307EED8DAF63}"/>
                </a:ext>
              </a:extLst>
            </p:cNvPr>
            <p:cNvSpPr txBox="1"/>
            <p:nvPr/>
          </p:nvSpPr>
          <p:spPr>
            <a:xfrm>
              <a:off x="467193" y="4165832"/>
              <a:ext cx="11257614" cy="2153282"/>
            </a:xfrm>
            <a:prstGeom prst="rect">
              <a:avLst/>
            </a:prstGeom>
            <a:noFill/>
          </p:spPr>
          <p:txBody>
            <a:bodyPr wrap="square" rtlCol="0">
              <a:spAutoFit/>
            </a:bodyPr>
            <a:lstStyle/>
            <a:p>
              <a:pPr>
                <a:lnSpc>
                  <a:spcPct val="107000"/>
                </a:lnSpc>
                <a:spcAft>
                  <a:spcPts val="800"/>
                </a:spcAft>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Oil is a product that goes completely in a different direction for a single market event as the oil prices are rarely based on real-time data, instead, it is driven by externalities making our attempt to forecast it even more challenging</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economy will be highly affected by oil prices our model will help to understand the pattern in prices to help the customers and businesses to make smart decisions.</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4071F22-B43E-7312-5B4A-24A62F99262F}"/>
                </a:ext>
              </a:extLst>
            </p:cNvPr>
            <p:cNvSpPr txBox="1"/>
            <p:nvPr/>
          </p:nvSpPr>
          <p:spPr>
            <a:xfrm>
              <a:off x="467193" y="3674962"/>
              <a:ext cx="2443397" cy="400110"/>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chemeClr val="dk1"/>
                  </a:solidFill>
                  <a:latin typeface="Century Gothic"/>
                  <a:ea typeface="Century Gothic"/>
                  <a:cs typeface="Century Gothic"/>
                  <a:sym typeface="Century Gothic"/>
                </a:rPr>
                <a:t>Objective:</a:t>
              </a:r>
              <a:endParaRPr lang="en-US" sz="2000" b="1"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9617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CD22-BDA2-E366-BF6E-FDAF017397C3}"/>
              </a:ext>
            </a:extLst>
          </p:cNvPr>
          <p:cNvSpPr>
            <a:spLocks noGrp="1"/>
          </p:cNvSpPr>
          <p:nvPr>
            <p:ph type="title"/>
          </p:nvPr>
        </p:nvSpPr>
        <p:spPr>
          <a:xfrm>
            <a:off x="838200" y="365126"/>
            <a:ext cx="10515600" cy="810532"/>
          </a:xfrm>
          <a:solidFill>
            <a:srgbClr val="FFC000"/>
          </a:solidFill>
        </p:spPr>
        <p:txBody>
          <a:bodyPr/>
          <a:lstStyle/>
          <a:p>
            <a:pPr algn="ctr"/>
            <a:r>
              <a:rPr lang="en-IN" dirty="0"/>
              <a:t>After BOXCOX Differencing</a:t>
            </a:r>
          </a:p>
        </p:txBody>
      </p:sp>
      <p:pic>
        <p:nvPicPr>
          <p:cNvPr id="6" name="Content Placeholder 5">
            <a:extLst>
              <a:ext uri="{FF2B5EF4-FFF2-40B4-BE49-F238E27FC236}">
                <a16:creationId xmlns:a16="http://schemas.microsoft.com/office/drawing/2014/main" id="{4D3A6D1F-A182-E533-55E7-E1CE8CD241D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0" y="1408197"/>
            <a:ext cx="6242180" cy="3516729"/>
          </a:xfrm>
        </p:spPr>
      </p:pic>
      <p:pic>
        <p:nvPicPr>
          <p:cNvPr id="8" name="Content Placeholder 7">
            <a:extLst>
              <a:ext uri="{FF2B5EF4-FFF2-40B4-BE49-F238E27FC236}">
                <a16:creationId xmlns:a16="http://schemas.microsoft.com/office/drawing/2014/main" id="{5DE91534-5520-D19E-57BB-9B77CABA2ED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56580" y="1282187"/>
            <a:ext cx="4197220" cy="3642740"/>
          </a:xfrm>
        </p:spPr>
      </p:pic>
      <p:sp>
        <p:nvSpPr>
          <p:cNvPr id="9" name="TextBox 8">
            <a:extLst>
              <a:ext uri="{FF2B5EF4-FFF2-40B4-BE49-F238E27FC236}">
                <a16:creationId xmlns:a16="http://schemas.microsoft.com/office/drawing/2014/main" id="{1C9E68D3-99B1-E12F-6086-506B2F13BE09}"/>
              </a:ext>
            </a:extLst>
          </p:cNvPr>
          <p:cNvSpPr txBox="1"/>
          <p:nvPr/>
        </p:nvSpPr>
        <p:spPr>
          <a:xfrm>
            <a:off x="914400" y="5206482"/>
            <a:ext cx="10515600"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Skewness reduced after BOXCOX + DIFFERENCE WITH SIFT(1)</a:t>
            </a:r>
          </a:p>
        </p:txBody>
      </p:sp>
    </p:spTree>
    <p:extLst>
      <p:ext uri="{BB962C8B-B14F-4D97-AF65-F5344CB8AC3E}">
        <p14:creationId xmlns:p14="http://schemas.microsoft.com/office/powerpoint/2010/main" val="1587513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2B9D-94D5-6F73-B4B3-7753C436C8A1}"/>
              </a:ext>
            </a:extLst>
          </p:cNvPr>
          <p:cNvSpPr>
            <a:spLocks noGrp="1"/>
          </p:cNvSpPr>
          <p:nvPr>
            <p:ph type="title"/>
          </p:nvPr>
        </p:nvSpPr>
        <p:spPr>
          <a:xfrm>
            <a:off x="838200" y="365125"/>
            <a:ext cx="10515600" cy="826001"/>
          </a:xfrm>
          <a:solidFill>
            <a:srgbClr val="FFC000"/>
          </a:solidFill>
        </p:spPr>
        <p:txBody>
          <a:bodyPr/>
          <a:lstStyle/>
          <a:p>
            <a:pPr algn="ctr"/>
            <a:r>
              <a:rPr lang="en-IN" dirty="0"/>
              <a:t>Differencing LOG Transformation</a:t>
            </a:r>
          </a:p>
        </p:txBody>
      </p:sp>
      <p:pic>
        <p:nvPicPr>
          <p:cNvPr id="6" name="Content Placeholder 5">
            <a:extLst>
              <a:ext uri="{FF2B5EF4-FFF2-40B4-BE49-F238E27FC236}">
                <a16:creationId xmlns:a16="http://schemas.microsoft.com/office/drawing/2014/main" id="{35BEA8A7-8901-C4B6-4465-072E7B332A2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6531" y="1825625"/>
            <a:ext cx="5553269" cy="2634409"/>
          </a:xfrm>
        </p:spPr>
      </p:pic>
      <p:pic>
        <p:nvPicPr>
          <p:cNvPr id="12" name="Content Placeholder 11">
            <a:extLst>
              <a:ext uri="{FF2B5EF4-FFF2-40B4-BE49-F238E27FC236}">
                <a16:creationId xmlns:a16="http://schemas.microsoft.com/office/drawing/2014/main" id="{AD3679F5-13C6-8DBB-C903-868C1F1CABF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42188"/>
            <a:ext cx="5181600" cy="2817846"/>
          </a:xfrm>
        </p:spPr>
      </p:pic>
      <p:sp>
        <p:nvSpPr>
          <p:cNvPr id="13" name="TextBox 12">
            <a:extLst>
              <a:ext uri="{FF2B5EF4-FFF2-40B4-BE49-F238E27FC236}">
                <a16:creationId xmlns:a16="http://schemas.microsoft.com/office/drawing/2014/main" id="{BFBC4F90-4C7D-D39C-1994-E82725FBFE6F}"/>
              </a:ext>
            </a:extLst>
          </p:cNvPr>
          <p:cNvSpPr txBox="1"/>
          <p:nvPr/>
        </p:nvSpPr>
        <p:spPr>
          <a:xfrm>
            <a:off x="317241" y="4851918"/>
            <a:ext cx="11541967"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After LOG+ Differencing with shift 1 we got data without skewness.</a:t>
            </a:r>
          </a:p>
        </p:txBody>
      </p:sp>
    </p:spTree>
    <p:extLst>
      <p:ext uri="{BB962C8B-B14F-4D97-AF65-F5344CB8AC3E}">
        <p14:creationId xmlns:p14="http://schemas.microsoft.com/office/powerpoint/2010/main" val="621051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A9A6-87AA-E7F3-1548-B3351BF9B74A}"/>
              </a:ext>
            </a:extLst>
          </p:cNvPr>
          <p:cNvSpPr>
            <a:spLocks noGrp="1"/>
          </p:cNvSpPr>
          <p:nvPr>
            <p:ph type="title"/>
          </p:nvPr>
        </p:nvSpPr>
        <p:spPr>
          <a:xfrm>
            <a:off x="838200" y="365125"/>
            <a:ext cx="10515600" cy="922499"/>
          </a:xfrm>
          <a:solidFill>
            <a:srgbClr val="FFC000"/>
          </a:solidFill>
        </p:spPr>
        <p:txBody>
          <a:bodyPr/>
          <a:lstStyle/>
          <a:p>
            <a:pPr algn="ctr"/>
            <a:r>
              <a:rPr lang="en-IN" dirty="0"/>
              <a:t>Stability after Log Differencing</a:t>
            </a:r>
          </a:p>
        </p:txBody>
      </p:sp>
      <p:pic>
        <p:nvPicPr>
          <p:cNvPr id="6" name="Content Placeholder 5">
            <a:extLst>
              <a:ext uri="{FF2B5EF4-FFF2-40B4-BE49-F238E27FC236}">
                <a16:creationId xmlns:a16="http://schemas.microsoft.com/office/drawing/2014/main" id="{9F7FA5BF-36E8-186C-FA8F-4D3E7AA43AF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17421" y="1825625"/>
            <a:ext cx="6910555" cy="2578424"/>
          </a:xfrm>
        </p:spPr>
      </p:pic>
      <p:sp>
        <p:nvSpPr>
          <p:cNvPr id="7" name="TextBox 6">
            <a:extLst>
              <a:ext uri="{FF2B5EF4-FFF2-40B4-BE49-F238E27FC236}">
                <a16:creationId xmlns:a16="http://schemas.microsoft.com/office/drawing/2014/main" id="{7BE3FB2B-4233-864B-1169-4672786C7013}"/>
              </a:ext>
            </a:extLst>
          </p:cNvPr>
          <p:cNvSpPr txBox="1"/>
          <p:nvPr/>
        </p:nvSpPr>
        <p:spPr>
          <a:xfrm>
            <a:off x="838200" y="4777273"/>
            <a:ext cx="10515600"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Data is stationary after log differencing with shift 1 transformations with p value very less.</a:t>
            </a:r>
          </a:p>
        </p:txBody>
      </p:sp>
    </p:spTree>
    <p:extLst>
      <p:ext uri="{BB962C8B-B14F-4D97-AF65-F5344CB8AC3E}">
        <p14:creationId xmlns:p14="http://schemas.microsoft.com/office/powerpoint/2010/main" val="4283661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7743-BAAA-950F-6092-7C49B2DB32F1}"/>
              </a:ext>
            </a:extLst>
          </p:cNvPr>
          <p:cNvSpPr>
            <a:spLocks noGrp="1"/>
          </p:cNvSpPr>
          <p:nvPr>
            <p:ph type="title"/>
          </p:nvPr>
        </p:nvSpPr>
        <p:spPr>
          <a:xfrm>
            <a:off x="838200" y="365126"/>
            <a:ext cx="10515600" cy="923330"/>
          </a:xfrm>
          <a:solidFill>
            <a:srgbClr val="FFC000"/>
          </a:solidFill>
        </p:spPr>
        <p:txBody>
          <a:bodyPr/>
          <a:lstStyle/>
          <a:p>
            <a:r>
              <a:rPr lang="en-IN" dirty="0"/>
              <a:t>Stability after BOXCOX + Differencing</a:t>
            </a:r>
          </a:p>
        </p:txBody>
      </p:sp>
      <p:pic>
        <p:nvPicPr>
          <p:cNvPr id="6" name="Content Placeholder 5">
            <a:extLst>
              <a:ext uri="{FF2B5EF4-FFF2-40B4-BE49-F238E27FC236}">
                <a16:creationId xmlns:a16="http://schemas.microsoft.com/office/drawing/2014/main" id="{7AE92F4F-228B-2F87-C6C5-6FE8A0D07A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520889"/>
            <a:ext cx="2912706" cy="1859441"/>
          </a:xfrm>
        </p:spPr>
      </p:pic>
      <p:sp>
        <p:nvSpPr>
          <p:cNvPr id="7" name="TextBox 6">
            <a:extLst>
              <a:ext uri="{FF2B5EF4-FFF2-40B4-BE49-F238E27FC236}">
                <a16:creationId xmlns:a16="http://schemas.microsoft.com/office/drawing/2014/main" id="{6B8BEC56-4B6F-E7E6-FB80-E0DC8748EF42}"/>
              </a:ext>
            </a:extLst>
          </p:cNvPr>
          <p:cNvSpPr txBox="1"/>
          <p:nvPr/>
        </p:nvSpPr>
        <p:spPr>
          <a:xfrm>
            <a:off x="464976" y="3710103"/>
            <a:ext cx="11131420" cy="286232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After BOXCOX and Differencing it with shift one we got perfect stability with p&lt;&lt;&lt;alpha  in LOG + Diff So let us build the model with LOG+ Diff Transformation.</a:t>
            </a:r>
          </a:p>
          <a:p>
            <a:endParaRPr lang="en-IN" dirty="0">
              <a:solidFill>
                <a:schemeClr val="accent1">
                  <a:lumMod val="50000"/>
                </a:schemeClr>
              </a:solidFill>
            </a:endParaRPr>
          </a:p>
          <a:p>
            <a:pPr marL="285750" indent="-285750">
              <a:buFont typeface="Wingdings" panose="05000000000000000000" pitchFamily="2" charset="2"/>
              <a:buChar char="v"/>
            </a:pPr>
            <a:r>
              <a:rPr lang="en-US" b="0" i="0" dirty="0">
                <a:solidFill>
                  <a:srgbClr val="374151"/>
                </a:solidFill>
                <a:effectLst/>
                <a:latin typeface="Söhne"/>
              </a:rPr>
              <a:t>If your data exhibits positive skewness and a long right tail, the log transformation may be preferable since it can help make the distribution more symmetric. If the distribution has more complex characteristics, the Box-Cox transformation can handle a broader range of data distributions.</a:t>
            </a:r>
          </a:p>
          <a:p>
            <a:pPr marL="285750" indent="-285750">
              <a:buFont typeface="Wingdings" panose="05000000000000000000" pitchFamily="2" charset="2"/>
              <a:buChar char="v"/>
            </a:pPr>
            <a:r>
              <a:rPr lang="en-US" dirty="0">
                <a:solidFill>
                  <a:srgbClr val="374151"/>
                </a:solidFill>
                <a:latin typeface="Söhne"/>
              </a:rPr>
              <a:t>MSE and RMSE LESS FOR BOXCOX DIFF.</a:t>
            </a:r>
            <a:r>
              <a:rPr lang="en-US" b="0" i="0" dirty="0">
                <a:solidFill>
                  <a:srgbClr val="374151"/>
                </a:solidFill>
                <a:effectLst/>
                <a:latin typeface="Söhne"/>
              </a:rPr>
              <a:t> The Box-Cox transformation is a power transformation that aims to stabilize the variance of the data. It can be effective in reducing heteroscedasticity and making the data conform more closely to the assumptions of certain statistical models. However, it is important to note that the Box-Cox transformation might not always result in the lowest MSE or RMSE</a:t>
            </a:r>
            <a:endParaRPr lang="en-IN" dirty="0">
              <a:solidFill>
                <a:schemeClr val="accent1">
                  <a:lumMod val="50000"/>
                </a:schemeClr>
              </a:solidFill>
            </a:endParaRPr>
          </a:p>
        </p:txBody>
      </p:sp>
      <p:pic>
        <p:nvPicPr>
          <p:cNvPr id="10" name="Picture 9">
            <a:extLst>
              <a:ext uri="{FF2B5EF4-FFF2-40B4-BE49-F238E27FC236}">
                <a16:creationId xmlns:a16="http://schemas.microsoft.com/office/drawing/2014/main" id="{4AB2C1EB-82FA-C3C9-115D-196BB543B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801" y="1569559"/>
            <a:ext cx="3018175" cy="1859441"/>
          </a:xfrm>
          <a:prstGeom prst="rect">
            <a:avLst/>
          </a:prstGeom>
        </p:spPr>
      </p:pic>
      <p:pic>
        <p:nvPicPr>
          <p:cNvPr id="12" name="Picture 11">
            <a:extLst>
              <a:ext uri="{FF2B5EF4-FFF2-40B4-BE49-F238E27FC236}">
                <a16:creationId xmlns:a16="http://schemas.microsoft.com/office/drawing/2014/main" id="{CF55D984-A948-BB52-0580-83FC97DEB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7290" y="1569559"/>
            <a:ext cx="3790272" cy="1810771"/>
          </a:xfrm>
          <a:prstGeom prst="rect">
            <a:avLst/>
          </a:prstGeom>
        </p:spPr>
      </p:pic>
    </p:spTree>
    <p:extLst>
      <p:ext uri="{BB962C8B-B14F-4D97-AF65-F5344CB8AC3E}">
        <p14:creationId xmlns:p14="http://schemas.microsoft.com/office/powerpoint/2010/main" val="900606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F62C318-366B-A6A7-1EE3-812FE11E5518}"/>
              </a:ext>
            </a:extLst>
          </p:cNvPr>
          <p:cNvSpPr txBox="1"/>
          <p:nvPr/>
        </p:nvSpPr>
        <p:spPr>
          <a:xfrm>
            <a:off x="1812175" y="2527069"/>
            <a:ext cx="9410007" cy="923330"/>
          </a:xfrm>
          <a:prstGeom prst="rect">
            <a:avLst/>
          </a:prstGeom>
          <a:solidFill>
            <a:srgbClr val="FFC000"/>
          </a:solidFill>
        </p:spPr>
        <p:txBody>
          <a:bodyPr wrap="square" rtlCol="0">
            <a:spAutoFit/>
          </a:bodyPr>
          <a:lstStyle/>
          <a:p>
            <a:pPr algn="ctr"/>
            <a:r>
              <a:rPr lang="en-IN" sz="5400" b="1" dirty="0">
                <a:solidFill>
                  <a:schemeClr val="accent1">
                    <a:lumMod val="50000"/>
                  </a:schemeClr>
                </a:solidFill>
              </a:rPr>
              <a:t>Model Building</a:t>
            </a:r>
          </a:p>
        </p:txBody>
      </p:sp>
    </p:spTree>
    <p:extLst>
      <p:ext uri="{BB962C8B-B14F-4D97-AF65-F5344CB8AC3E}">
        <p14:creationId xmlns:p14="http://schemas.microsoft.com/office/powerpoint/2010/main" val="1085806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F7F59-DCF9-9D86-FE9C-83B85EE3508B}"/>
              </a:ext>
            </a:extLst>
          </p:cNvPr>
          <p:cNvSpPr>
            <a:spLocks noGrp="1"/>
          </p:cNvSpPr>
          <p:nvPr>
            <p:ph type="title"/>
          </p:nvPr>
        </p:nvSpPr>
        <p:spPr>
          <a:solidFill>
            <a:srgbClr val="FFC000"/>
          </a:solidFill>
        </p:spPr>
        <p:txBody>
          <a:bodyPr/>
          <a:lstStyle/>
          <a:p>
            <a:pPr algn="ctr"/>
            <a:r>
              <a:rPr lang="en-IN" b="1" dirty="0">
                <a:solidFill>
                  <a:schemeClr val="accent1">
                    <a:lumMod val="75000"/>
                  </a:schemeClr>
                </a:solidFill>
              </a:rPr>
              <a:t>Time series Decomposition</a:t>
            </a:r>
          </a:p>
        </p:txBody>
      </p:sp>
      <p:pic>
        <p:nvPicPr>
          <p:cNvPr id="5" name="Content Placeholder 4">
            <a:extLst>
              <a:ext uri="{FF2B5EF4-FFF2-40B4-BE49-F238E27FC236}">
                <a16:creationId xmlns:a16="http://schemas.microsoft.com/office/drawing/2014/main" id="{5F201D9D-9C31-54F8-3548-9DC59405D8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069" y="1690688"/>
            <a:ext cx="4637315" cy="3284377"/>
          </a:xfrm>
        </p:spPr>
      </p:pic>
      <p:sp>
        <p:nvSpPr>
          <p:cNvPr id="6" name="TextBox 5">
            <a:extLst>
              <a:ext uri="{FF2B5EF4-FFF2-40B4-BE49-F238E27FC236}">
                <a16:creationId xmlns:a16="http://schemas.microsoft.com/office/drawing/2014/main" id="{C6F3A882-758A-28D4-8207-83C4D3706BF1}"/>
              </a:ext>
            </a:extLst>
          </p:cNvPr>
          <p:cNvSpPr txBox="1"/>
          <p:nvPr/>
        </p:nvSpPr>
        <p:spPr>
          <a:xfrm>
            <a:off x="5990253" y="1847461"/>
            <a:ext cx="5878286"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50000"/>
                  </a:schemeClr>
                </a:solidFill>
              </a:rPr>
              <a:t>Time series decomposition shows Trend Seasonality and residual.</a:t>
            </a:r>
          </a:p>
          <a:p>
            <a:pPr marL="285750" indent="-285750">
              <a:buFont typeface="Arial" panose="020B0604020202020204" pitchFamily="34" charset="0"/>
              <a:buChar char="•"/>
            </a:pPr>
            <a:r>
              <a:rPr lang="en-IN" dirty="0">
                <a:solidFill>
                  <a:schemeClr val="accent1">
                    <a:lumMod val="50000"/>
                  </a:schemeClr>
                </a:solidFill>
              </a:rPr>
              <a:t>It have one upward trend but its not constant.</a:t>
            </a:r>
          </a:p>
          <a:p>
            <a:pPr marL="285750" indent="-285750">
              <a:buFont typeface="Arial" panose="020B0604020202020204" pitchFamily="34" charset="0"/>
              <a:buChar char="•"/>
            </a:pPr>
            <a:r>
              <a:rPr lang="en-IN" dirty="0">
                <a:solidFill>
                  <a:schemeClr val="accent1">
                    <a:lumMod val="50000"/>
                  </a:schemeClr>
                </a:solidFill>
              </a:rPr>
              <a:t>It have the seasonality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172145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1797-766C-5E3E-62C9-6674E039619E}"/>
              </a:ext>
            </a:extLst>
          </p:cNvPr>
          <p:cNvSpPr>
            <a:spLocks noGrp="1"/>
          </p:cNvSpPr>
          <p:nvPr>
            <p:ph type="title"/>
          </p:nvPr>
        </p:nvSpPr>
        <p:spPr>
          <a:solidFill>
            <a:srgbClr val="FFC000"/>
          </a:solidFill>
        </p:spPr>
        <p:txBody>
          <a:bodyPr>
            <a:normAutofit/>
          </a:bodyPr>
          <a:lstStyle/>
          <a:p>
            <a:pPr algn="ctr"/>
            <a:r>
              <a:rPr lang="en-IN" sz="3600" b="1" dirty="0">
                <a:solidFill>
                  <a:schemeClr val="accent1">
                    <a:lumMod val="50000"/>
                  </a:schemeClr>
                </a:solidFill>
              </a:rPr>
              <a:t>Model building and Model Validation</a:t>
            </a:r>
          </a:p>
        </p:txBody>
      </p:sp>
      <p:sp>
        <p:nvSpPr>
          <p:cNvPr id="3" name="Content Placeholder 2">
            <a:extLst>
              <a:ext uri="{FF2B5EF4-FFF2-40B4-BE49-F238E27FC236}">
                <a16:creationId xmlns:a16="http://schemas.microsoft.com/office/drawing/2014/main" id="{C09AD07A-2484-5053-2953-E877E2A87223}"/>
              </a:ext>
            </a:extLst>
          </p:cNvPr>
          <p:cNvSpPr>
            <a:spLocks noGrp="1"/>
          </p:cNvSpPr>
          <p:nvPr>
            <p:ph idx="1"/>
          </p:nvPr>
        </p:nvSpPr>
        <p:spPr>
          <a:xfrm>
            <a:off x="838200" y="2413454"/>
            <a:ext cx="10515600" cy="2438465"/>
          </a:xfrm>
        </p:spPr>
        <p:txBody>
          <a:bodyPr/>
          <a:lstStyle/>
          <a:p>
            <a:r>
              <a:rPr lang="en-IN" dirty="0"/>
              <a:t>Created model</a:t>
            </a:r>
          </a:p>
          <a:p>
            <a:r>
              <a:rPr lang="en-IN" dirty="0"/>
              <a:t>Found RMSE </a:t>
            </a:r>
          </a:p>
          <a:p>
            <a:r>
              <a:rPr lang="en-IN" dirty="0"/>
              <a:t>Compared RMSE of other model and compared the plot</a:t>
            </a:r>
          </a:p>
          <a:p>
            <a:r>
              <a:rPr lang="en-IN" dirty="0"/>
              <a:t>Plot which shows more close with test data and less RMSE should be selected as final Model</a:t>
            </a:r>
          </a:p>
          <a:p>
            <a:pPr marL="0" indent="0">
              <a:buNone/>
            </a:pPr>
            <a:endParaRPr lang="en-IN" dirty="0"/>
          </a:p>
          <a:p>
            <a:endParaRPr lang="en-IN" dirty="0"/>
          </a:p>
        </p:txBody>
      </p:sp>
    </p:spTree>
    <p:extLst>
      <p:ext uri="{BB962C8B-B14F-4D97-AF65-F5344CB8AC3E}">
        <p14:creationId xmlns:p14="http://schemas.microsoft.com/office/powerpoint/2010/main" val="618328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9C5D-46FF-A645-0140-E6D7EEC72139}"/>
              </a:ext>
            </a:extLst>
          </p:cNvPr>
          <p:cNvSpPr>
            <a:spLocks noGrp="1"/>
          </p:cNvSpPr>
          <p:nvPr>
            <p:ph type="title"/>
          </p:nvPr>
        </p:nvSpPr>
        <p:spPr>
          <a:solidFill>
            <a:srgbClr val="FFC000"/>
          </a:solidFill>
        </p:spPr>
        <p:txBody>
          <a:bodyPr/>
          <a:lstStyle/>
          <a:p>
            <a:r>
              <a:rPr lang="en-IN" b="1" dirty="0">
                <a:solidFill>
                  <a:schemeClr val="accent1">
                    <a:lumMod val="50000"/>
                  </a:schemeClr>
                </a:solidFill>
              </a:rPr>
              <a:t>ARIMA Models Parameters and residual check</a:t>
            </a:r>
          </a:p>
        </p:txBody>
      </p:sp>
      <p:sp>
        <p:nvSpPr>
          <p:cNvPr id="3" name="Content Placeholder 2">
            <a:extLst>
              <a:ext uri="{FF2B5EF4-FFF2-40B4-BE49-F238E27FC236}">
                <a16:creationId xmlns:a16="http://schemas.microsoft.com/office/drawing/2014/main" id="{1BC50B22-E9DA-91B9-880C-25DFE011792B}"/>
              </a:ext>
            </a:extLst>
          </p:cNvPr>
          <p:cNvSpPr>
            <a:spLocks noGrp="1"/>
          </p:cNvSpPr>
          <p:nvPr>
            <p:ph idx="1"/>
          </p:nvPr>
        </p:nvSpPr>
        <p:spPr/>
        <p:txBody>
          <a:bodyPr/>
          <a:lstStyle/>
          <a:p>
            <a:r>
              <a:rPr lang="en-IN" dirty="0"/>
              <a:t>We considered ACF , PACF plot and plot crossing +-2SE line took as order parameters for MA and AR models and used LLR (Log Likely hood Test) for order confirmation by considering model performance in each order.</a:t>
            </a:r>
          </a:p>
          <a:p>
            <a:pPr marL="0" indent="0">
              <a:buNone/>
            </a:pPr>
            <a:endParaRPr lang="en-IN" dirty="0"/>
          </a:p>
        </p:txBody>
      </p:sp>
    </p:spTree>
    <p:extLst>
      <p:ext uri="{BB962C8B-B14F-4D97-AF65-F5344CB8AC3E}">
        <p14:creationId xmlns:p14="http://schemas.microsoft.com/office/powerpoint/2010/main" val="172266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E1C2-D9B7-49F2-1EC5-EDCEB070B77A}"/>
              </a:ext>
            </a:extLst>
          </p:cNvPr>
          <p:cNvSpPr>
            <a:spLocks noGrp="1"/>
          </p:cNvSpPr>
          <p:nvPr>
            <p:ph type="title"/>
          </p:nvPr>
        </p:nvSpPr>
        <p:spPr>
          <a:xfrm>
            <a:off x="838200" y="365125"/>
            <a:ext cx="10515600" cy="633251"/>
          </a:xfrm>
          <a:solidFill>
            <a:srgbClr val="FFC000"/>
          </a:solidFill>
        </p:spPr>
        <p:txBody>
          <a:bodyPr>
            <a:normAutofit fontScale="90000"/>
          </a:bodyPr>
          <a:lstStyle/>
          <a:p>
            <a:pPr algn="ctr"/>
            <a:r>
              <a:rPr lang="en-IN" b="1" dirty="0">
                <a:solidFill>
                  <a:schemeClr val="accent1">
                    <a:lumMod val="75000"/>
                  </a:schemeClr>
                </a:solidFill>
              </a:rPr>
              <a:t>Model testing</a:t>
            </a:r>
          </a:p>
        </p:txBody>
      </p:sp>
      <p:pic>
        <p:nvPicPr>
          <p:cNvPr id="5" name="Content Placeholder 4">
            <a:extLst>
              <a:ext uri="{FF2B5EF4-FFF2-40B4-BE49-F238E27FC236}">
                <a16:creationId xmlns:a16="http://schemas.microsoft.com/office/drawing/2014/main" id="{C29689FB-1FF2-B1E6-680D-8ECB8DF115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437" y="1115010"/>
            <a:ext cx="3792894" cy="2869161"/>
          </a:xfrm>
        </p:spPr>
      </p:pic>
      <p:pic>
        <p:nvPicPr>
          <p:cNvPr id="17" name="Picture 16">
            <a:extLst>
              <a:ext uri="{FF2B5EF4-FFF2-40B4-BE49-F238E27FC236}">
                <a16:creationId xmlns:a16="http://schemas.microsoft.com/office/drawing/2014/main" id="{93EF77EB-1244-7CC7-37E2-BEAEDA0F3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2425" y="1082352"/>
            <a:ext cx="4135016" cy="2901819"/>
          </a:xfrm>
          <a:prstGeom prst="rect">
            <a:avLst/>
          </a:prstGeom>
        </p:spPr>
      </p:pic>
    </p:spTree>
    <p:extLst>
      <p:ext uri="{BB962C8B-B14F-4D97-AF65-F5344CB8AC3E}">
        <p14:creationId xmlns:p14="http://schemas.microsoft.com/office/powerpoint/2010/main" val="3333226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9498-C273-978B-CD32-D246A7B826DF}"/>
              </a:ext>
            </a:extLst>
          </p:cNvPr>
          <p:cNvSpPr>
            <a:spLocks noGrp="1"/>
          </p:cNvSpPr>
          <p:nvPr>
            <p:ph type="title"/>
          </p:nvPr>
        </p:nvSpPr>
        <p:spPr>
          <a:xfrm>
            <a:off x="838200" y="365126"/>
            <a:ext cx="10515600" cy="903838"/>
          </a:xfrm>
          <a:solidFill>
            <a:srgbClr val="FFC000"/>
          </a:solidFill>
        </p:spPr>
        <p:txBody>
          <a:bodyPr/>
          <a:lstStyle/>
          <a:p>
            <a:pPr algn="ctr"/>
            <a:r>
              <a:rPr lang="en-IN" b="1" dirty="0">
                <a:solidFill>
                  <a:schemeClr val="accent1">
                    <a:lumMod val="50000"/>
                  </a:schemeClr>
                </a:solidFill>
              </a:rPr>
              <a:t>LLR Test</a:t>
            </a:r>
          </a:p>
        </p:txBody>
      </p:sp>
      <p:pic>
        <p:nvPicPr>
          <p:cNvPr id="4" name="Content Placeholder 3">
            <a:extLst>
              <a:ext uri="{FF2B5EF4-FFF2-40B4-BE49-F238E27FC236}">
                <a16:creationId xmlns:a16="http://schemas.microsoft.com/office/drawing/2014/main" id="{CF6E9023-43B5-AD1B-7308-2935B9333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9298" y="1589513"/>
            <a:ext cx="4703003" cy="1629548"/>
          </a:xfrm>
          <a:prstGeom prst="rect">
            <a:avLst/>
          </a:prstGeom>
        </p:spPr>
      </p:pic>
      <p:pic>
        <p:nvPicPr>
          <p:cNvPr id="5" name="Picture 4">
            <a:extLst>
              <a:ext uri="{FF2B5EF4-FFF2-40B4-BE49-F238E27FC236}">
                <a16:creationId xmlns:a16="http://schemas.microsoft.com/office/drawing/2014/main" id="{34417E14-D115-1907-1226-D5C0FCD2B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821" y="1589513"/>
            <a:ext cx="5139979" cy="1629548"/>
          </a:xfrm>
          <a:prstGeom prst="rect">
            <a:avLst/>
          </a:prstGeom>
        </p:spPr>
      </p:pic>
      <p:sp>
        <p:nvSpPr>
          <p:cNvPr id="6" name="TextBox 5">
            <a:extLst>
              <a:ext uri="{FF2B5EF4-FFF2-40B4-BE49-F238E27FC236}">
                <a16:creationId xmlns:a16="http://schemas.microsoft.com/office/drawing/2014/main" id="{DFAF23D2-0986-E740-EE99-B604B317F911}"/>
              </a:ext>
            </a:extLst>
          </p:cNvPr>
          <p:cNvSpPr txBox="1"/>
          <p:nvPr/>
        </p:nvSpPr>
        <p:spPr>
          <a:xfrm>
            <a:off x="989045" y="3797559"/>
            <a:ext cx="10636898" cy="923330"/>
          </a:xfrm>
          <a:prstGeom prst="rect">
            <a:avLst/>
          </a:prstGeom>
          <a:noFill/>
        </p:spPr>
        <p:txBody>
          <a:bodyPr wrap="square" rtlCol="0">
            <a:spAutoFit/>
          </a:bodyPr>
          <a:lstStyle/>
          <a:p>
            <a:pPr marL="285750" indent="-285750">
              <a:buFont typeface="Wingdings" panose="05000000000000000000" pitchFamily="2" charset="2"/>
              <a:buChar char="v"/>
            </a:pPr>
            <a:r>
              <a:rPr lang="en-IN" b="1" dirty="0">
                <a:solidFill>
                  <a:schemeClr val="accent1">
                    <a:lumMod val="50000"/>
                  </a:schemeClr>
                </a:solidFill>
              </a:rPr>
              <a:t>Each model we will change order and compare the model by using LLR test</a:t>
            </a:r>
          </a:p>
          <a:p>
            <a:pPr marL="285750" indent="-285750">
              <a:buFont typeface="Wingdings" panose="05000000000000000000" pitchFamily="2" charset="2"/>
              <a:buChar char="v"/>
            </a:pPr>
            <a:r>
              <a:rPr lang="en-IN" b="1" dirty="0">
                <a:solidFill>
                  <a:schemeClr val="accent1">
                    <a:lumMod val="50000"/>
                  </a:schemeClr>
                </a:solidFill>
              </a:rPr>
              <a:t>Internally LLR Test Does a Chi square test.</a:t>
            </a:r>
          </a:p>
          <a:p>
            <a:pPr marL="285750" indent="-285750">
              <a:buFont typeface="Wingdings" panose="05000000000000000000" pitchFamily="2" charset="2"/>
              <a:buChar char="v"/>
            </a:pPr>
            <a:r>
              <a:rPr lang="en-IN" b="1" dirty="0">
                <a:solidFill>
                  <a:schemeClr val="accent1">
                    <a:lumMod val="50000"/>
                  </a:schemeClr>
                </a:solidFill>
              </a:rPr>
              <a:t>And according to the p value we reject or accept the NULL-Hypothesis shown in above image </a:t>
            </a:r>
          </a:p>
        </p:txBody>
      </p:sp>
    </p:spTree>
    <p:extLst>
      <p:ext uri="{BB962C8B-B14F-4D97-AF65-F5344CB8AC3E}">
        <p14:creationId xmlns:p14="http://schemas.microsoft.com/office/powerpoint/2010/main" val="106063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2D019-E4A8-0FA5-89ED-03DA126D36F7}"/>
              </a:ext>
            </a:extLst>
          </p:cNvPr>
          <p:cNvSpPr txBox="1"/>
          <p:nvPr/>
        </p:nvSpPr>
        <p:spPr>
          <a:xfrm>
            <a:off x="0" y="295738"/>
            <a:ext cx="12192000" cy="707886"/>
          </a:xfrm>
          <a:prstGeom prst="rect">
            <a:avLst/>
          </a:prstGeom>
          <a:solidFill>
            <a:srgbClr val="FFC000"/>
          </a:solidFill>
        </p:spPr>
        <p:txBody>
          <a:bodyPr wrap="square" rtlCol="0">
            <a:spAutoFit/>
          </a:bodyPr>
          <a:lstStyle/>
          <a:p>
            <a:pPr algn="ctr"/>
            <a:r>
              <a:rPr lang="en-US" sz="4000" b="1" dirty="0">
                <a:solidFill>
                  <a:srgbClr val="002060"/>
                </a:solidFill>
              </a:rPr>
              <a:t>Factors affecting the oil prices</a:t>
            </a:r>
            <a:endParaRPr lang="en-US" sz="3200" b="1" dirty="0">
              <a:solidFill>
                <a:srgbClr val="002060"/>
              </a:solidFill>
            </a:endParaRPr>
          </a:p>
        </p:txBody>
      </p:sp>
      <p:sp>
        <p:nvSpPr>
          <p:cNvPr id="3" name="TextBox 2">
            <a:extLst>
              <a:ext uri="{FF2B5EF4-FFF2-40B4-BE49-F238E27FC236}">
                <a16:creationId xmlns:a16="http://schemas.microsoft.com/office/drawing/2014/main" id="{2E9E5A07-8F0B-B181-0B08-DBEAD5417FE3}"/>
              </a:ext>
            </a:extLst>
          </p:cNvPr>
          <p:cNvSpPr txBox="1"/>
          <p:nvPr/>
        </p:nvSpPr>
        <p:spPr>
          <a:xfrm>
            <a:off x="0" y="1067803"/>
            <a:ext cx="12191999" cy="5324535"/>
          </a:xfrm>
          <a:prstGeom prst="rect">
            <a:avLst/>
          </a:prstGeom>
          <a:noFill/>
        </p:spPr>
        <p:txBody>
          <a:bodyPr wrap="square" rtlCol="0">
            <a:spAutoFit/>
          </a:bodyPr>
          <a:lstStyle/>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b="1" dirty="0"/>
              <a:t>Changes in the value of the U.S. dollar</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Changes in the policies of the Organization of Petroleum Exporting Countries (OPEC)</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Changes in the levels of oil production and inventory</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The health of the global economy , Population ,War, Natural calamities, Other unpredictable factors such as Medical emergencies like COVID-19 etc.</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The implementation (or collapse) of international agreements</a:t>
            </a:r>
          </a:p>
          <a:p>
            <a:endParaRPr lang="en-US" sz="2000" dirty="0"/>
          </a:p>
          <a:p>
            <a:endParaRPr lang="en-US" sz="2000" dirty="0"/>
          </a:p>
          <a:p>
            <a:endParaRPr lang="en-US" sz="2000" dirty="0"/>
          </a:p>
          <a:p>
            <a:r>
              <a:rPr lang="en-US" sz="2000" dirty="0"/>
              <a:t>reference link: </a:t>
            </a:r>
            <a:r>
              <a:rPr lang="en-US" sz="2000" dirty="0">
                <a:hlinkClick r:id="rId2"/>
              </a:rPr>
              <a:t>https://www.investopedia.com/articles/investing/102215/4-reasons-why-price-crude-oil-dropped.asp</a:t>
            </a:r>
            <a:endParaRPr lang="en-US" sz="2000" dirty="0"/>
          </a:p>
          <a:p>
            <a:r>
              <a:rPr lang="en-US" sz="2000" dirty="0"/>
              <a:t>Dataset source: Kaggle</a:t>
            </a:r>
            <a:endParaRPr lang="en-IN" sz="2000" dirty="0"/>
          </a:p>
        </p:txBody>
      </p:sp>
    </p:spTree>
    <p:extLst>
      <p:ext uri="{BB962C8B-B14F-4D97-AF65-F5344CB8AC3E}">
        <p14:creationId xmlns:p14="http://schemas.microsoft.com/office/powerpoint/2010/main" val="3396000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B43C-7685-5E5A-790B-7EBDDE477C59}"/>
              </a:ext>
            </a:extLst>
          </p:cNvPr>
          <p:cNvSpPr>
            <a:spLocks noGrp="1"/>
          </p:cNvSpPr>
          <p:nvPr>
            <p:ph type="title"/>
          </p:nvPr>
        </p:nvSpPr>
        <p:spPr>
          <a:xfrm>
            <a:off x="838200" y="365125"/>
            <a:ext cx="10515600" cy="503111"/>
          </a:xfrm>
          <a:solidFill>
            <a:srgbClr val="FFC000"/>
          </a:solidFill>
        </p:spPr>
        <p:txBody>
          <a:bodyPr>
            <a:normAutofit fontScale="90000"/>
          </a:bodyPr>
          <a:lstStyle/>
          <a:p>
            <a:pPr algn="ctr"/>
            <a:r>
              <a:rPr lang="en-IN" b="1" dirty="0">
                <a:solidFill>
                  <a:schemeClr val="accent1">
                    <a:lumMod val="50000"/>
                  </a:schemeClr>
                </a:solidFill>
              </a:rPr>
              <a:t>Residual Analysis</a:t>
            </a:r>
          </a:p>
        </p:txBody>
      </p:sp>
      <p:pic>
        <p:nvPicPr>
          <p:cNvPr id="4" name="Content Placeholder 3">
            <a:extLst>
              <a:ext uri="{FF2B5EF4-FFF2-40B4-BE49-F238E27FC236}">
                <a16:creationId xmlns:a16="http://schemas.microsoft.com/office/drawing/2014/main" id="{F72EC191-EE7E-27E5-B59C-CC884CBCEB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019870"/>
            <a:ext cx="4383800" cy="2643027"/>
          </a:xfrm>
          <a:prstGeom prst="rect">
            <a:avLst/>
          </a:prstGeom>
        </p:spPr>
      </p:pic>
      <p:pic>
        <p:nvPicPr>
          <p:cNvPr id="5" name="Picture 4">
            <a:extLst>
              <a:ext uri="{FF2B5EF4-FFF2-40B4-BE49-F238E27FC236}">
                <a16:creationId xmlns:a16="http://schemas.microsoft.com/office/drawing/2014/main" id="{65C0029E-C55A-E749-4E3E-848CED7C7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8017" y="930265"/>
            <a:ext cx="3769948" cy="2574279"/>
          </a:xfrm>
          <a:prstGeom prst="rect">
            <a:avLst/>
          </a:prstGeom>
        </p:spPr>
      </p:pic>
      <p:sp>
        <p:nvSpPr>
          <p:cNvPr id="6" name="TextBox 5">
            <a:extLst>
              <a:ext uri="{FF2B5EF4-FFF2-40B4-BE49-F238E27FC236}">
                <a16:creationId xmlns:a16="http://schemas.microsoft.com/office/drawing/2014/main" id="{2DCB610A-9E2F-55DE-E23A-6F73036D045D}"/>
              </a:ext>
            </a:extLst>
          </p:cNvPr>
          <p:cNvSpPr txBox="1"/>
          <p:nvPr/>
        </p:nvSpPr>
        <p:spPr>
          <a:xfrm>
            <a:off x="860004" y="4434504"/>
            <a:ext cx="6860728" cy="2031325"/>
          </a:xfrm>
          <a:prstGeom prst="rect">
            <a:avLst/>
          </a:prstGeom>
          <a:noFill/>
        </p:spPr>
        <p:txBody>
          <a:bodyPr wrap="square" rtlCol="0">
            <a:spAutoFit/>
          </a:bodyPr>
          <a:lstStyle/>
          <a:p>
            <a:r>
              <a:rPr lang="en-IN" dirty="0"/>
              <a:t>The residuals of model should be :</a:t>
            </a:r>
          </a:p>
          <a:p>
            <a:pPr algn="l"/>
            <a:r>
              <a:rPr lang="en-IN" sz="1800" b="1" i="0" dirty="0">
                <a:solidFill>
                  <a:schemeClr val="accent1">
                    <a:lumMod val="60000"/>
                    <a:lumOff val="40000"/>
                  </a:schemeClr>
                </a:solidFill>
                <a:effectLst/>
                <a:latin typeface="Roboto" panose="020B0604020202020204" pitchFamily="2" charset="0"/>
              </a:rPr>
              <a:t>Mean=0</a:t>
            </a:r>
          </a:p>
          <a:p>
            <a:pPr algn="l"/>
            <a:r>
              <a:rPr lang="en-IN" sz="1800" b="1" i="0" dirty="0">
                <a:solidFill>
                  <a:schemeClr val="accent1">
                    <a:lumMod val="60000"/>
                    <a:lumOff val="40000"/>
                  </a:schemeClr>
                </a:solidFill>
                <a:effectLst/>
                <a:latin typeface="Roboto" panose="020B0604020202020204" pitchFamily="2" charset="0"/>
              </a:rPr>
              <a:t>Normal Distribution</a:t>
            </a:r>
          </a:p>
          <a:p>
            <a:pPr algn="l"/>
            <a:r>
              <a:rPr lang="en-IN" sz="1800" b="1" i="0" dirty="0">
                <a:solidFill>
                  <a:schemeClr val="accent1">
                    <a:lumMod val="60000"/>
                    <a:lumOff val="40000"/>
                  </a:schemeClr>
                </a:solidFill>
                <a:effectLst/>
                <a:latin typeface="Roboto" panose="020B0604020202020204" pitchFamily="2" charset="0"/>
              </a:rPr>
              <a:t>No Autocorrelation (can find by plotting ACF for Residuals of model)</a:t>
            </a:r>
          </a:p>
          <a:p>
            <a:pPr algn="l"/>
            <a:r>
              <a:rPr lang="en-IN" b="1" dirty="0">
                <a:solidFill>
                  <a:schemeClr val="accent1">
                    <a:lumMod val="60000"/>
                    <a:lumOff val="40000"/>
                  </a:schemeClr>
                </a:solidFill>
                <a:latin typeface="Roboto" panose="020B0604020202020204" pitchFamily="2" charset="0"/>
              </a:rPr>
              <a:t>Residuals should be stationary (Use ADF Test)</a:t>
            </a:r>
            <a:endParaRPr lang="en-IN" sz="1800" b="1" i="0" dirty="0">
              <a:solidFill>
                <a:schemeClr val="accent1">
                  <a:lumMod val="60000"/>
                  <a:lumOff val="40000"/>
                </a:schemeClr>
              </a:solidFill>
              <a:effectLst/>
              <a:latin typeface="Roboto" panose="020B0604020202020204" pitchFamily="2" charset="0"/>
            </a:endParaRPr>
          </a:p>
          <a:p>
            <a:endParaRPr lang="en-IN" dirty="0"/>
          </a:p>
        </p:txBody>
      </p:sp>
      <p:pic>
        <p:nvPicPr>
          <p:cNvPr id="10" name="Picture 9">
            <a:extLst>
              <a:ext uri="{FF2B5EF4-FFF2-40B4-BE49-F238E27FC236}">
                <a16:creationId xmlns:a16="http://schemas.microsoft.com/office/drawing/2014/main" id="{1177EB7E-812B-14E8-4DEA-5663534F3E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5117" y="3814531"/>
            <a:ext cx="3915748" cy="2928297"/>
          </a:xfrm>
          <a:prstGeom prst="rect">
            <a:avLst/>
          </a:prstGeom>
        </p:spPr>
      </p:pic>
    </p:spTree>
    <p:extLst>
      <p:ext uri="{BB962C8B-B14F-4D97-AF65-F5344CB8AC3E}">
        <p14:creationId xmlns:p14="http://schemas.microsoft.com/office/powerpoint/2010/main" val="3283576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936D-DB72-3C6A-596A-EB3345AD4687}"/>
              </a:ext>
            </a:extLst>
          </p:cNvPr>
          <p:cNvSpPr>
            <a:spLocks noGrp="1"/>
          </p:cNvSpPr>
          <p:nvPr>
            <p:ph type="title"/>
          </p:nvPr>
        </p:nvSpPr>
        <p:spPr>
          <a:xfrm>
            <a:off x="838200" y="365125"/>
            <a:ext cx="10515600" cy="791871"/>
          </a:xfrm>
          <a:solidFill>
            <a:srgbClr val="FFC000"/>
          </a:solidFill>
        </p:spPr>
        <p:txBody>
          <a:bodyPr/>
          <a:lstStyle/>
          <a:p>
            <a:pPr algn="ctr"/>
            <a:r>
              <a:rPr lang="en-IN" b="1" dirty="0">
                <a:solidFill>
                  <a:schemeClr val="accent1">
                    <a:lumMod val="50000"/>
                  </a:schemeClr>
                </a:solidFill>
              </a:rPr>
              <a:t>Different Model RMSE</a:t>
            </a:r>
          </a:p>
        </p:txBody>
      </p:sp>
      <p:sp>
        <p:nvSpPr>
          <p:cNvPr id="8" name="TextBox 7">
            <a:extLst>
              <a:ext uri="{FF2B5EF4-FFF2-40B4-BE49-F238E27FC236}">
                <a16:creationId xmlns:a16="http://schemas.microsoft.com/office/drawing/2014/main" id="{A6B5F19F-0B68-7AFC-EE9B-5847D1019426}"/>
              </a:ext>
            </a:extLst>
          </p:cNvPr>
          <p:cNvSpPr txBox="1"/>
          <p:nvPr/>
        </p:nvSpPr>
        <p:spPr>
          <a:xfrm>
            <a:off x="838200" y="6036906"/>
            <a:ext cx="10619792"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1">
                    <a:lumMod val="50000"/>
                  </a:schemeClr>
                </a:solidFill>
              </a:rPr>
              <a:t>We need to compare the forecasting plot also for model finalisation</a:t>
            </a:r>
          </a:p>
        </p:txBody>
      </p:sp>
      <p:pic>
        <p:nvPicPr>
          <p:cNvPr id="9" name="Content Placeholder 8">
            <a:extLst>
              <a:ext uri="{FF2B5EF4-FFF2-40B4-BE49-F238E27FC236}">
                <a16:creationId xmlns:a16="http://schemas.microsoft.com/office/drawing/2014/main" id="{7F64ED8F-6AB6-0F55-2B25-E440832903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3331"/>
            <a:ext cx="4465320" cy="4351338"/>
          </a:xfrm>
        </p:spPr>
      </p:pic>
      <p:pic>
        <p:nvPicPr>
          <p:cNvPr id="11" name="Picture 10">
            <a:extLst>
              <a:ext uri="{FF2B5EF4-FFF2-40B4-BE49-F238E27FC236}">
                <a16:creationId xmlns:a16="http://schemas.microsoft.com/office/drawing/2014/main" id="{9C7A5068-10A7-6CEF-F6EF-E48E5B2DA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211" y="1253331"/>
            <a:ext cx="6384614" cy="4351338"/>
          </a:xfrm>
          <a:prstGeom prst="rect">
            <a:avLst/>
          </a:prstGeom>
        </p:spPr>
      </p:pic>
    </p:spTree>
    <p:extLst>
      <p:ext uri="{BB962C8B-B14F-4D97-AF65-F5344CB8AC3E}">
        <p14:creationId xmlns:p14="http://schemas.microsoft.com/office/powerpoint/2010/main" val="1408677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94DE-0903-D565-5E89-FCDBCFABF92E}"/>
              </a:ext>
            </a:extLst>
          </p:cNvPr>
          <p:cNvSpPr>
            <a:spLocks noGrp="1"/>
          </p:cNvSpPr>
          <p:nvPr>
            <p:ph type="title"/>
          </p:nvPr>
        </p:nvSpPr>
        <p:spPr>
          <a:xfrm>
            <a:off x="838200" y="365125"/>
            <a:ext cx="10515600" cy="577267"/>
          </a:xfrm>
          <a:solidFill>
            <a:srgbClr val="FFC000"/>
          </a:solidFill>
        </p:spPr>
        <p:txBody>
          <a:bodyPr>
            <a:normAutofit fontScale="90000"/>
          </a:bodyPr>
          <a:lstStyle/>
          <a:p>
            <a:pPr algn="ctr"/>
            <a:r>
              <a:rPr lang="en-IN" b="1" dirty="0">
                <a:solidFill>
                  <a:schemeClr val="accent1">
                    <a:lumMod val="50000"/>
                  </a:schemeClr>
                </a:solidFill>
              </a:rPr>
              <a:t>Plot of Forecasting</a:t>
            </a:r>
          </a:p>
        </p:txBody>
      </p:sp>
      <p:sp>
        <p:nvSpPr>
          <p:cNvPr id="6" name="TextBox 5">
            <a:extLst>
              <a:ext uri="{FF2B5EF4-FFF2-40B4-BE49-F238E27FC236}">
                <a16:creationId xmlns:a16="http://schemas.microsoft.com/office/drawing/2014/main" id="{6546F934-58F9-3AE8-D1DE-41B489A2BD69}"/>
              </a:ext>
            </a:extLst>
          </p:cNvPr>
          <p:cNvSpPr txBox="1"/>
          <p:nvPr/>
        </p:nvSpPr>
        <p:spPr>
          <a:xfrm>
            <a:off x="1264257" y="6123543"/>
            <a:ext cx="9326880" cy="646331"/>
          </a:xfrm>
          <a:prstGeom prst="rect">
            <a:avLst/>
          </a:prstGeom>
          <a:noFill/>
        </p:spPr>
        <p:txBody>
          <a:bodyPr wrap="square" rtlCol="0">
            <a:spAutoFit/>
          </a:bodyPr>
          <a:lstStyle/>
          <a:p>
            <a:pPr marL="285750" indent="-285750">
              <a:buFont typeface="Arial" panose="020B0604020202020204" pitchFamily="34" charset="0"/>
              <a:buChar char="•"/>
            </a:pPr>
            <a:r>
              <a:rPr lang="en-IN" dirty="0"/>
              <a:t>From above plot Prophet is showing good like HWES AS AT and HWES MS AT.</a:t>
            </a:r>
          </a:p>
          <a:p>
            <a:pPr marL="285750" indent="-285750">
              <a:buFont typeface="Arial" panose="020B0604020202020204" pitchFamily="34" charset="0"/>
              <a:buChar char="•"/>
            </a:pPr>
            <a:r>
              <a:rPr lang="en-IN" dirty="0"/>
              <a:t>So we will ignore other methods.</a:t>
            </a:r>
          </a:p>
        </p:txBody>
      </p:sp>
      <p:pic>
        <p:nvPicPr>
          <p:cNvPr id="7" name="Content Placeholder 6">
            <a:extLst>
              <a:ext uri="{FF2B5EF4-FFF2-40B4-BE49-F238E27FC236}">
                <a16:creationId xmlns:a16="http://schemas.microsoft.com/office/drawing/2014/main" id="{E181973D-6BBF-1F86-55AC-5326ADE71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150188"/>
            <a:ext cx="10659735" cy="4552343"/>
          </a:xfrm>
        </p:spPr>
      </p:pic>
    </p:spTree>
    <p:extLst>
      <p:ext uri="{BB962C8B-B14F-4D97-AF65-F5344CB8AC3E}">
        <p14:creationId xmlns:p14="http://schemas.microsoft.com/office/powerpoint/2010/main" val="2433219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B0B3-D0B9-46D3-5A26-2C46920EFFC3}"/>
              </a:ext>
            </a:extLst>
          </p:cNvPr>
          <p:cNvSpPr>
            <a:spLocks noGrp="1"/>
          </p:cNvSpPr>
          <p:nvPr>
            <p:ph type="title"/>
          </p:nvPr>
        </p:nvSpPr>
        <p:spPr>
          <a:xfrm>
            <a:off x="838200" y="365126"/>
            <a:ext cx="10515600" cy="692398"/>
          </a:xfrm>
          <a:solidFill>
            <a:srgbClr val="FFC000"/>
          </a:solidFill>
        </p:spPr>
        <p:txBody>
          <a:bodyPr>
            <a:normAutofit fontScale="90000"/>
          </a:bodyPr>
          <a:lstStyle/>
          <a:p>
            <a:pPr algn="ctr"/>
            <a:r>
              <a:rPr lang="en-IN" b="1" dirty="0">
                <a:solidFill>
                  <a:schemeClr val="accent1">
                    <a:lumMod val="50000"/>
                  </a:schemeClr>
                </a:solidFill>
              </a:rPr>
              <a:t>Plot of Forecasting</a:t>
            </a:r>
            <a:endParaRPr lang="en-IN" dirty="0"/>
          </a:p>
        </p:txBody>
      </p:sp>
      <p:sp>
        <p:nvSpPr>
          <p:cNvPr id="10" name="TextBox 9">
            <a:extLst>
              <a:ext uri="{FF2B5EF4-FFF2-40B4-BE49-F238E27FC236}">
                <a16:creationId xmlns:a16="http://schemas.microsoft.com/office/drawing/2014/main" id="{6B81A463-E5E4-BC4C-CDD6-C20F3C08BBAF}"/>
              </a:ext>
            </a:extLst>
          </p:cNvPr>
          <p:cNvSpPr txBox="1"/>
          <p:nvPr/>
        </p:nvSpPr>
        <p:spPr>
          <a:xfrm>
            <a:off x="1216550" y="5096786"/>
            <a:ext cx="9899372" cy="120032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50000"/>
                  </a:schemeClr>
                </a:solidFill>
              </a:rPr>
              <a:t>Naïve method shows less RMSE and its plot is some what good like prophet but since its very simple and like normal algebra algorithm using we cant take naïve for OIL price since it shows some more fluctuations So Prophet best compared to these two.</a:t>
            </a:r>
          </a:p>
          <a:p>
            <a:pPr marL="285750" indent="-285750">
              <a:buFont typeface="Arial" panose="020B0604020202020204" pitchFamily="34" charset="0"/>
              <a:buChar char="•"/>
            </a:pPr>
            <a:endParaRPr lang="en-IN" dirty="0"/>
          </a:p>
        </p:txBody>
      </p:sp>
      <p:pic>
        <p:nvPicPr>
          <p:cNvPr id="16" name="Content Placeholder 15">
            <a:extLst>
              <a:ext uri="{FF2B5EF4-FFF2-40B4-BE49-F238E27FC236}">
                <a16:creationId xmlns:a16="http://schemas.microsoft.com/office/drawing/2014/main" id="{272D1E59-30EB-AD5E-18A0-44C9A4C43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123" y="1280160"/>
            <a:ext cx="10089754" cy="3458095"/>
          </a:xfrm>
        </p:spPr>
      </p:pic>
    </p:spTree>
    <p:extLst>
      <p:ext uri="{BB962C8B-B14F-4D97-AF65-F5344CB8AC3E}">
        <p14:creationId xmlns:p14="http://schemas.microsoft.com/office/powerpoint/2010/main" val="1632491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9C63-FA63-CDB9-C368-012C1C535755}"/>
              </a:ext>
            </a:extLst>
          </p:cNvPr>
          <p:cNvSpPr>
            <a:spLocks noGrp="1"/>
          </p:cNvSpPr>
          <p:nvPr>
            <p:ph type="title"/>
          </p:nvPr>
        </p:nvSpPr>
        <p:spPr>
          <a:xfrm>
            <a:off x="838200" y="365126"/>
            <a:ext cx="10515600" cy="724204"/>
          </a:xfrm>
          <a:solidFill>
            <a:srgbClr val="FFC000"/>
          </a:solidFill>
        </p:spPr>
        <p:txBody>
          <a:bodyPr/>
          <a:lstStyle/>
          <a:p>
            <a:pPr algn="ctr"/>
            <a:r>
              <a:rPr lang="en-IN" b="1" dirty="0">
                <a:solidFill>
                  <a:schemeClr val="accent1">
                    <a:lumMod val="50000"/>
                  </a:schemeClr>
                </a:solidFill>
              </a:rPr>
              <a:t>Plot of Forecasting</a:t>
            </a:r>
            <a:endParaRPr lang="en-IN" dirty="0"/>
          </a:p>
        </p:txBody>
      </p:sp>
      <p:sp>
        <p:nvSpPr>
          <p:cNvPr id="10" name="TextBox 9">
            <a:extLst>
              <a:ext uri="{FF2B5EF4-FFF2-40B4-BE49-F238E27FC236}">
                <a16:creationId xmlns:a16="http://schemas.microsoft.com/office/drawing/2014/main" id="{CD876ED3-CC7D-2EB7-FCBE-252E9A94DDA5}"/>
              </a:ext>
            </a:extLst>
          </p:cNvPr>
          <p:cNvSpPr txBox="1"/>
          <p:nvPr/>
        </p:nvSpPr>
        <p:spPr>
          <a:xfrm>
            <a:off x="893859" y="5613621"/>
            <a:ext cx="10459941"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1">
                    <a:lumMod val="50000"/>
                  </a:schemeClr>
                </a:solidFill>
              </a:rPr>
              <a:t>Prophet is best compared to other Models</a:t>
            </a:r>
            <a:r>
              <a:rPr lang="en-IN" dirty="0"/>
              <a:t>.</a:t>
            </a:r>
          </a:p>
        </p:txBody>
      </p:sp>
      <p:pic>
        <p:nvPicPr>
          <p:cNvPr id="6" name="Content Placeholder 5">
            <a:extLst>
              <a:ext uri="{FF2B5EF4-FFF2-40B4-BE49-F238E27FC236}">
                <a16:creationId xmlns:a16="http://schemas.microsoft.com/office/drawing/2014/main" id="{5464C75F-EC2A-421E-DAE9-B693AEF7F2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261" y="1413164"/>
            <a:ext cx="10135478" cy="3990109"/>
          </a:xfrm>
        </p:spPr>
      </p:pic>
    </p:spTree>
    <p:extLst>
      <p:ext uri="{BB962C8B-B14F-4D97-AF65-F5344CB8AC3E}">
        <p14:creationId xmlns:p14="http://schemas.microsoft.com/office/powerpoint/2010/main" val="1205543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63E-7127-BEFF-C997-21EBC5F7C6C6}"/>
              </a:ext>
            </a:extLst>
          </p:cNvPr>
          <p:cNvSpPr>
            <a:spLocks noGrp="1"/>
          </p:cNvSpPr>
          <p:nvPr>
            <p:ph type="title"/>
          </p:nvPr>
        </p:nvSpPr>
        <p:spPr>
          <a:xfrm>
            <a:off x="838200" y="365125"/>
            <a:ext cx="10515600" cy="819619"/>
          </a:xfrm>
          <a:solidFill>
            <a:srgbClr val="FFC000"/>
          </a:solidFill>
        </p:spPr>
        <p:txBody>
          <a:bodyPr/>
          <a:lstStyle/>
          <a:p>
            <a:pPr algn="ctr"/>
            <a:r>
              <a:rPr lang="en-IN" b="1" dirty="0">
                <a:solidFill>
                  <a:schemeClr val="accent1">
                    <a:lumMod val="50000"/>
                  </a:schemeClr>
                </a:solidFill>
              </a:rPr>
              <a:t>Final Model</a:t>
            </a:r>
          </a:p>
        </p:txBody>
      </p:sp>
      <p:pic>
        <p:nvPicPr>
          <p:cNvPr id="5" name="Content Placeholder 4">
            <a:extLst>
              <a:ext uri="{FF2B5EF4-FFF2-40B4-BE49-F238E27FC236}">
                <a16:creationId xmlns:a16="http://schemas.microsoft.com/office/drawing/2014/main" id="{290CBA87-3177-AD0C-5041-C3BEA6CDBB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0245"/>
            <a:ext cx="4372533" cy="3033215"/>
          </a:xfrm>
        </p:spPr>
      </p:pic>
      <p:pic>
        <p:nvPicPr>
          <p:cNvPr id="7" name="Picture 6">
            <a:extLst>
              <a:ext uri="{FF2B5EF4-FFF2-40B4-BE49-F238E27FC236}">
                <a16:creationId xmlns:a16="http://schemas.microsoft.com/office/drawing/2014/main" id="{58777563-B22A-6A9A-6115-39BC46BDD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973" y="1300245"/>
            <a:ext cx="5748827" cy="3033215"/>
          </a:xfrm>
          <a:prstGeom prst="rect">
            <a:avLst/>
          </a:prstGeom>
        </p:spPr>
      </p:pic>
      <p:sp>
        <p:nvSpPr>
          <p:cNvPr id="8" name="TextBox 7">
            <a:extLst>
              <a:ext uri="{FF2B5EF4-FFF2-40B4-BE49-F238E27FC236}">
                <a16:creationId xmlns:a16="http://schemas.microsoft.com/office/drawing/2014/main" id="{82F7E81A-02D1-2547-DE3C-0818BBB0270D}"/>
              </a:ext>
            </a:extLst>
          </p:cNvPr>
          <p:cNvSpPr txBox="1"/>
          <p:nvPr/>
        </p:nvSpPr>
        <p:spPr>
          <a:xfrm>
            <a:off x="609600" y="4921857"/>
            <a:ext cx="10972800"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1">
                    <a:lumMod val="50000"/>
                  </a:schemeClr>
                </a:solidFill>
              </a:rPr>
              <a:t>Since prophet model have capability to deal with outliers , Holidays and not required for feature transformation since it internally does the natural  log and it’s the good algorithm launched few years back and by considering its flexibility and plot graph we concluded that We will go with Prophet(Facebook).</a:t>
            </a:r>
          </a:p>
          <a:p>
            <a:pPr marL="285750" indent="-285750">
              <a:buFont typeface="Arial" panose="020B0604020202020204" pitchFamily="34" charset="0"/>
              <a:buChar char="•"/>
            </a:pPr>
            <a:endParaRPr lang="en-IN" b="1" dirty="0">
              <a:solidFill>
                <a:schemeClr val="accent1">
                  <a:lumMod val="50000"/>
                </a:schemeClr>
              </a:solidFill>
            </a:endParaRPr>
          </a:p>
        </p:txBody>
      </p:sp>
    </p:spTree>
    <p:extLst>
      <p:ext uri="{BB962C8B-B14F-4D97-AF65-F5344CB8AC3E}">
        <p14:creationId xmlns:p14="http://schemas.microsoft.com/office/powerpoint/2010/main" val="3119426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3FEED-ED46-A907-7915-2C72F6B292E3}"/>
              </a:ext>
            </a:extLst>
          </p:cNvPr>
          <p:cNvSpPr>
            <a:spLocks noGrp="1"/>
          </p:cNvSpPr>
          <p:nvPr>
            <p:ph type="title"/>
          </p:nvPr>
        </p:nvSpPr>
        <p:spPr>
          <a:xfrm>
            <a:off x="838200" y="365126"/>
            <a:ext cx="10515600" cy="930938"/>
          </a:xfrm>
          <a:solidFill>
            <a:srgbClr val="FFC000"/>
          </a:solidFill>
        </p:spPr>
        <p:txBody>
          <a:bodyPr/>
          <a:lstStyle/>
          <a:p>
            <a:pPr algn="ctr"/>
            <a:r>
              <a:rPr lang="en-IN" b="1" dirty="0">
                <a:solidFill>
                  <a:schemeClr val="accent1">
                    <a:lumMod val="50000"/>
                  </a:schemeClr>
                </a:solidFill>
              </a:rPr>
              <a:t>Forecasted Value </a:t>
            </a:r>
            <a:r>
              <a:rPr lang="en-IN" b="1" dirty="0" err="1">
                <a:solidFill>
                  <a:schemeClr val="accent1">
                    <a:lumMod val="50000"/>
                  </a:schemeClr>
                </a:solidFill>
              </a:rPr>
              <a:t>Comaparison</a:t>
            </a:r>
            <a:endParaRPr lang="en-IN" b="1" dirty="0">
              <a:solidFill>
                <a:schemeClr val="accent1">
                  <a:lumMod val="50000"/>
                </a:schemeClr>
              </a:solidFill>
            </a:endParaRPr>
          </a:p>
        </p:txBody>
      </p:sp>
      <p:pic>
        <p:nvPicPr>
          <p:cNvPr id="5" name="Content Placeholder 4">
            <a:extLst>
              <a:ext uri="{FF2B5EF4-FFF2-40B4-BE49-F238E27FC236}">
                <a16:creationId xmlns:a16="http://schemas.microsoft.com/office/drawing/2014/main" id="{F6DD5E1F-3576-872A-C4AE-5EE172C6DE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9573"/>
            <a:ext cx="3543607" cy="1973751"/>
          </a:xfrm>
        </p:spPr>
      </p:pic>
      <p:pic>
        <p:nvPicPr>
          <p:cNvPr id="7" name="Picture 6">
            <a:extLst>
              <a:ext uri="{FF2B5EF4-FFF2-40B4-BE49-F238E27FC236}">
                <a16:creationId xmlns:a16="http://schemas.microsoft.com/office/drawing/2014/main" id="{CA93AC4E-A4F6-9708-BD8A-FE14F1D68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626" y="1519573"/>
            <a:ext cx="2146324" cy="1973751"/>
          </a:xfrm>
          <a:prstGeom prst="rect">
            <a:avLst/>
          </a:prstGeom>
        </p:spPr>
      </p:pic>
      <p:pic>
        <p:nvPicPr>
          <p:cNvPr id="9" name="Picture 8">
            <a:extLst>
              <a:ext uri="{FF2B5EF4-FFF2-40B4-BE49-F238E27FC236}">
                <a16:creationId xmlns:a16="http://schemas.microsoft.com/office/drawing/2014/main" id="{FC40D1E1-82C7-819A-CD05-4063FFA41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6923" y="1577932"/>
            <a:ext cx="4250176" cy="3900517"/>
          </a:xfrm>
          <a:prstGeom prst="rect">
            <a:avLst/>
          </a:prstGeom>
        </p:spPr>
      </p:pic>
      <p:sp>
        <p:nvSpPr>
          <p:cNvPr id="10" name="TextBox 9">
            <a:extLst>
              <a:ext uri="{FF2B5EF4-FFF2-40B4-BE49-F238E27FC236}">
                <a16:creationId xmlns:a16="http://schemas.microsoft.com/office/drawing/2014/main" id="{DC015302-1552-44CB-C8EA-135705F67D95}"/>
              </a:ext>
            </a:extLst>
          </p:cNvPr>
          <p:cNvSpPr txBox="1"/>
          <p:nvPr/>
        </p:nvSpPr>
        <p:spPr>
          <a:xfrm>
            <a:off x="758686" y="3528190"/>
            <a:ext cx="6453146" cy="3139321"/>
          </a:xfrm>
          <a:prstGeom prst="rect">
            <a:avLst/>
          </a:prstGeom>
          <a:noFill/>
        </p:spPr>
        <p:txBody>
          <a:bodyPr wrap="square" rtlCol="0">
            <a:spAutoFit/>
          </a:bodyPr>
          <a:lstStyle/>
          <a:p>
            <a:pPr marL="285750" indent="-285750">
              <a:buFont typeface="Arial" panose="020B0604020202020204" pitchFamily="34" charset="0"/>
              <a:buChar char="•"/>
            </a:pPr>
            <a:r>
              <a:rPr lang="en-IN" dirty="0"/>
              <a:t>Black  dots are actual dataset</a:t>
            </a:r>
          </a:p>
          <a:p>
            <a:pPr marL="285750" indent="-285750">
              <a:buFont typeface="Arial" panose="020B0604020202020204" pitchFamily="34" charset="0"/>
              <a:buChar char="•"/>
            </a:pPr>
            <a:r>
              <a:rPr lang="en-IN" dirty="0"/>
              <a:t>Blue line is forecasted data</a:t>
            </a:r>
          </a:p>
          <a:p>
            <a:pPr algn="l">
              <a:buFont typeface="Arial" panose="020B0604020202020204" pitchFamily="34" charset="0"/>
              <a:buChar char="•"/>
            </a:pPr>
            <a:r>
              <a:rPr lang="en-US" b="0" i="0" dirty="0">
                <a:solidFill>
                  <a:srgbClr val="222222"/>
                </a:solidFill>
                <a:effectLst/>
                <a:latin typeface="times new roman" panose="02020603050405020304" pitchFamily="18" charset="0"/>
              </a:rPr>
              <a:t>The Facebook Prophet is accurate and fast.</a:t>
            </a:r>
          </a:p>
          <a:p>
            <a:pPr algn="l">
              <a:buFont typeface="Arial" panose="020B0604020202020204" pitchFamily="34" charset="0"/>
              <a:buChar char="•"/>
            </a:pPr>
            <a:r>
              <a:rPr lang="en-US" b="0" i="0" dirty="0">
                <a:solidFill>
                  <a:srgbClr val="222222"/>
                </a:solidFill>
                <a:effectLst/>
                <a:latin typeface="times new roman" panose="02020603050405020304" pitchFamily="18" charset="0"/>
              </a:rPr>
              <a:t>Prophet allows adjustment of parameters and customized seasonality components which may improve the forecasts.</a:t>
            </a:r>
          </a:p>
          <a:p>
            <a:pPr algn="l">
              <a:buFont typeface="Arial" panose="020B0604020202020204" pitchFamily="34" charset="0"/>
              <a:buChar char="•"/>
            </a:pPr>
            <a:r>
              <a:rPr lang="en-US" b="0" i="0" dirty="0">
                <a:solidFill>
                  <a:srgbClr val="222222"/>
                </a:solidFill>
                <a:effectLst/>
                <a:latin typeface="times new roman" panose="02020603050405020304" pitchFamily="18" charset="0"/>
              </a:rPr>
              <a:t>Prophet can also handle outliers and handles other data issues by itself.</a:t>
            </a:r>
          </a:p>
          <a:p>
            <a:pPr algn="l">
              <a:buFont typeface="Arial" panose="020B0604020202020204" pitchFamily="34" charset="0"/>
              <a:buChar char="•"/>
            </a:pPr>
            <a:r>
              <a:rPr lang="en-US" b="0" i="0" dirty="0">
                <a:solidFill>
                  <a:srgbClr val="222222"/>
                </a:solidFill>
                <a:effectLst/>
                <a:latin typeface="times new roman" panose="02020603050405020304" pitchFamily="18" charset="0"/>
              </a:rPr>
              <a:t>The holiday function allows Prophet to adjust forecasting when a holiday or major event may change the forecast.</a:t>
            </a:r>
          </a:p>
          <a:p>
            <a:pPr algn="l">
              <a:buFont typeface="Arial" panose="020B0604020202020204" pitchFamily="34" charset="0"/>
              <a:buChar char="•"/>
            </a:pPr>
            <a:r>
              <a:rPr lang="en-US" b="0" i="0" dirty="0">
                <a:solidFill>
                  <a:srgbClr val="222222"/>
                </a:solidFill>
                <a:effectLst/>
                <a:latin typeface="times new roman" panose="02020603050405020304" pitchFamily="18" charset="0"/>
              </a:rPr>
              <a:t>It can detect the change points automatically.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80667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08E0-26BA-FE3C-4F4B-2B093D63AAE9}"/>
              </a:ext>
            </a:extLst>
          </p:cNvPr>
          <p:cNvSpPr>
            <a:spLocks noGrp="1"/>
          </p:cNvSpPr>
          <p:nvPr>
            <p:ph type="title"/>
          </p:nvPr>
        </p:nvSpPr>
        <p:spPr>
          <a:xfrm>
            <a:off x="838200" y="365126"/>
            <a:ext cx="10515600" cy="959821"/>
          </a:xfrm>
          <a:solidFill>
            <a:srgbClr val="FFC000"/>
          </a:solidFill>
        </p:spPr>
        <p:txBody>
          <a:bodyPr/>
          <a:lstStyle/>
          <a:p>
            <a:pPr algn="ctr"/>
            <a:r>
              <a:rPr lang="en-IN" b="1" dirty="0">
                <a:solidFill>
                  <a:schemeClr val="accent1">
                    <a:lumMod val="50000"/>
                  </a:schemeClr>
                </a:solidFill>
              </a:rPr>
              <a:t>Model Deployment</a:t>
            </a:r>
          </a:p>
        </p:txBody>
      </p:sp>
      <p:sp>
        <p:nvSpPr>
          <p:cNvPr id="4" name="TextBox 3">
            <a:extLst>
              <a:ext uri="{FF2B5EF4-FFF2-40B4-BE49-F238E27FC236}">
                <a16:creationId xmlns:a16="http://schemas.microsoft.com/office/drawing/2014/main" id="{7BB3BF34-F980-789A-F364-54A21C2E59C3}"/>
              </a:ext>
            </a:extLst>
          </p:cNvPr>
          <p:cNvSpPr txBox="1"/>
          <p:nvPr/>
        </p:nvSpPr>
        <p:spPr>
          <a:xfrm>
            <a:off x="838200" y="1586204"/>
            <a:ext cx="10515600"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Done Model Deployment using </a:t>
            </a:r>
            <a:r>
              <a:rPr lang="en-IN" dirty="0" err="1">
                <a:solidFill>
                  <a:schemeClr val="accent1">
                    <a:lumMod val="50000"/>
                  </a:schemeClr>
                </a:solidFill>
              </a:rPr>
              <a:t>streamlit</a:t>
            </a:r>
            <a:r>
              <a:rPr lang="en-IN" dirty="0">
                <a:solidFill>
                  <a:schemeClr val="accent1">
                    <a:lumMod val="50000"/>
                  </a:schemeClr>
                </a:solidFill>
              </a:rPr>
              <a:t>.</a:t>
            </a:r>
          </a:p>
        </p:txBody>
      </p:sp>
      <p:pic>
        <p:nvPicPr>
          <p:cNvPr id="5" name="Picture 4">
            <a:extLst>
              <a:ext uri="{FF2B5EF4-FFF2-40B4-BE49-F238E27FC236}">
                <a16:creationId xmlns:a16="http://schemas.microsoft.com/office/drawing/2014/main" id="{AC0B00BD-917B-B7A2-5FBC-93247752A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295329"/>
            <a:ext cx="5650169" cy="3359021"/>
          </a:xfrm>
          <a:prstGeom prst="rect">
            <a:avLst/>
          </a:prstGeom>
        </p:spPr>
      </p:pic>
      <p:pic>
        <p:nvPicPr>
          <p:cNvPr id="6" name="Picture 5">
            <a:extLst>
              <a:ext uri="{FF2B5EF4-FFF2-40B4-BE49-F238E27FC236}">
                <a16:creationId xmlns:a16="http://schemas.microsoft.com/office/drawing/2014/main" id="{66923860-D3C7-1029-1C42-5A27F4C2F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486" y="2528594"/>
            <a:ext cx="5598367" cy="3125757"/>
          </a:xfrm>
          <a:prstGeom prst="rect">
            <a:avLst/>
          </a:prstGeom>
        </p:spPr>
      </p:pic>
    </p:spTree>
    <p:extLst>
      <p:ext uri="{BB962C8B-B14F-4D97-AF65-F5344CB8AC3E}">
        <p14:creationId xmlns:p14="http://schemas.microsoft.com/office/powerpoint/2010/main" val="853058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8C2E-C9EC-560E-921B-39E2DB852949}"/>
              </a:ext>
            </a:extLst>
          </p:cNvPr>
          <p:cNvSpPr>
            <a:spLocks noGrp="1"/>
          </p:cNvSpPr>
          <p:nvPr>
            <p:ph type="title"/>
          </p:nvPr>
        </p:nvSpPr>
        <p:spPr>
          <a:xfrm>
            <a:off x="838200" y="365126"/>
            <a:ext cx="10515600" cy="740106"/>
          </a:xfrm>
          <a:solidFill>
            <a:srgbClr val="FFC000"/>
          </a:solidFill>
        </p:spPr>
        <p:txBody>
          <a:bodyPr/>
          <a:lstStyle/>
          <a:p>
            <a:pPr algn="ctr"/>
            <a:r>
              <a:rPr lang="en-IN" b="1" dirty="0">
                <a:solidFill>
                  <a:schemeClr val="accent1">
                    <a:lumMod val="50000"/>
                  </a:schemeClr>
                </a:solidFill>
              </a:rPr>
              <a:t>Problems Faced During Project</a:t>
            </a:r>
          </a:p>
        </p:txBody>
      </p:sp>
      <p:sp>
        <p:nvSpPr>
          <p:cNvPr id="4" name="TextBox 3">
            <a:extLst>
              <a:ext uri="{FF2B5EF4-FFF2-40B4-BE49-F238E27FC236}">
                <a16:creationId xmlns:a16="http://schemas.microsoft.com/office/drawing/2014/main" id="{C36E14B5-6048-718A-A2F6-938E68AB1991}"/>
              </a:ext>
            </a:extLst>
          </p:cNvPr>
          <p:cNvSpPr txBox="1"/>
          <p:nvPr/>
        </p:nvSpPr>
        <p:spPr>
          <a:xfrm>
            <a:off x="970059" y="1447137"/>
            <a:ext cx="10383741" cy="3139321"/>
          </a:xfrm>
          <a:prstGeom prst="rect">
            <a:avLst/>
          </a:prstGeom>
          <a:noFill/>
        </p:spPr>
        <p:txBody>
          <a:bodyPr wrap="square" rtlCol="0">
            <a:spAutoFit/>
          </a:bodyPr>
          <a:lstStyle/>
          <a:p>
            <a:pPr marL="285750" indent="-285750">
              <a:buFont typeface="Arial" panose="020B0604020202020204" pitchFamily="34" charset="0"/>
              <a:buChar char="•"/>
            </a:pPr>
            <a:r>
              <a:rPr lang="en-IN" dirty="0"/>
              <a:t>Sudden fluctuations in Price graph causes variation in prediction(Noise).</a:t>
            </a:r>
          </a:p>
          <a:p>
            <a:pPr marL="285750" indent="-285750">
              <a:buFont typeface="Arial" panose="020B0604020202020204" pitchFamily="34" charset="0"/>
              <a:buChar char="•"/>
            </a:pPr>
            <a:r>
              <a:rPr lang="en-IN" dirty="0"/>
              <a:t>Data set is not Normal distributed so approached feature transformation.</a:t>
            </a:r>
          </a:p>
          <a:p>
            <a:pPr marL="285750" indent="-285750">
              <a:buFont typeface="Arial" panose="020B0604020202020204" pitchFamily="34" charset="0"/>
              <a:buChar char="•"/>
            </a:pPr>
            <a:r>
              <a:rPr lang="en-IN" dirty="0"/>
              <a:t> Stability issues of dataset (To test it we have gone through different test ADF..)</a:t>
            </a:r>
          </a:p>
          <a:p>
            <a:pPr marL="285750" indent="-285750">
              <a:buFont typeface="Arial" panose="020B0604020202020204" pitchFamily="34" charset="0"/>
              <a:buChar char="•"/>
            </a:pPr>
            <a:r>
              <a:rPr lang="en-IN" dirty="0"/>
              <a:t>Out Lier in dataset which could not omit since it was the part of time series.</a:t>
            </a:r>
          </a:p>
          <a:p>
            <a:pPr marL="285750" indent="-285750">
              <a:buFont typeface="Arial" panose="020B0604020202020204" pitchFamily="34" charset="0"/>
              <a:buChar char="•"/>
            </a:pPr>
            <a:r>
              <a:rPr lang="en-IN" dirty="0"/>
              <a:t>It’s a time series and we had to convert the Date column to date time format</a:t>
            </a:r>
          </a:p>
          <a:p>
            <a:pPr marL="285750" indent="-285750">
              <a:buFont typeface="Arial" panose="020B0604020202020204" pitchFamily="34" charset="0"/>
              <a:buChar char="•"/>
            </a:pPr>
            <a:r>
              <a:rPr lang="en-IN" dirty="0"/>
              <a:t>Data set: The data set is not contain day wise data so if day wise data also available model would have been performed well with more data.</a:t>
            </a:r>
          </a:p>
          <a:p>
            <a:pPr marL="285750" indent="-285750">
              <a:buFont typeface="Arial" panose="020B0604020202020204" pitchFamily="34" charset="0"/>
              <a:buChar char="•"/>
            </a:pPr>
            <a:r>
              <a:rPr lang="en-IN" dirty="0"/>
              <a:t>Forecasting have lots of influencing factors which could not include in our model(Government policies, War , Natural calamities, Medical Emergencies, New Innovation in Technology, New innovations in fuel extraction…etc.)</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1403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FC28AD-7891-3714-54EE-30D63A3BDF35}"/>
              </a:ext>
            </a:extLst>
          </p:cNvPr>
          <p:cNvSpPr txBox="1"/>
          <p:nvPr/>
        </p:nvSpPr>
        <p:spPr>
          <a:xfrm>
            <a:off x="1311965" y="2803472"/>
            <a:ext cx="9167854" cy="1200329"/>
          </a:xfrm>
          <a:prstGeom prst="rect">
            <a:avLst/>
          </a:prstGeom>
          <a:noFill/>
        </p:spPr>
        <p:txBody>
          <a:bodyPr wrap="square" rtlCol="0">
            <a:spAutoFit/>
          </a:bodyPr>
          <a:lstStyle/>
          <a:p>
            <a:pPr algn="ctr"/>
            <a:r>
              <a:rPr lang="en-IN" sz="7200" b="1" dirty="0">
                <a:solidFill>
                  <a:schemeClr val="accent1">
                    <a:lumMod val="50000"/>
                  </a:schemeClr>
                </a:solidFill>
              </a:rPr>
              <a:t>THANK YOU</a:t>
            </a:r>
          </a:p>
        </p:txBody>
      </p:sp>
    </p:spTree>
    <p:extLst>
      <p:ext uri="{BB962C8B-B14F-4D97-AF65-F5344CB8AC3E}">
        <p14:creationId xmlns:p14="http://schemas.microsoft.com/office/powerpoint/2010/main" val="233279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054ECE-479E-6CE3-0D12-2F8478A67022}"/>
              </a:ext>
            </a:extLst>
          </p:cNvPr>
          <p:cNvSpPr txBox="1"/>
          <p:nvPr/>
        </p:nvSpPr>
        <p:spPr>
          <a:xfrm>
            <a:off x="0" y="2544818"/>
            <a:ext cx="12192000" cy="1600438"/>
          </a:xfrm>
          <a:prstGeom prst="rect">
            <a:avLst/>
          </a:prstGeom>
          <a:noFill/>
        </p:spPr>
        <p:txBody>
          <a:bodyPr wrap="square" rtlCol="0">
            <a:spAutoFit/>
          </a:bodyPr>
          <a:lstStyle/>
          <a:p>
            <a:pPr marL="0" marR="0" lvl="0" indent="0" algn="ctr" rtl="0">
              <a:lnSpc>
                <a:spcPct val="100000"/>
              </a:lnSpc>
              <a:spcBef>
                <a:spcPts val="0"/>
              </a:spcBef>
              <a:spcAft>
                <a:spcPts val="0"/>
              </a:spcAft>
              <a:buClr>
                <a:srgbClr val="000000"/>
              </a:buClr>
              <a:buSzPts val="2800"/>
              <a:buFont typeface="Arial"/>
              <a:buNone/>
            </a:pPr>
            <a:r>
              <a:rPr lang="en-US" sz="4000" b="1" i="0" u="none" strike="noStrike" cap="none" dirty="0">
                <a:solidFill>
                  <a:srgbClr val="002776"/>
                </a:solidFill>
                <a:latin typeface="Arial"/>
                <a:ea typeface="Arial"/>
                <a:cs typeface="Arial"/>
                <a:sym typeface="Arial"/>
              </a:rPr>
              <a:t>Exploratory Data Analysis (EDA) and </a:t>
            </a:r>
            <a:endParaRPr lang="en-US" sz="40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4000" b="1" i="0" u="none" strike="noStrike" cap="none" dirty="0">
                <a:solidFill>
                  <a:srgbClr val="002776"/>
                </a:solidFill>
                <a:latin typeface="Arial"/>
                <a:ea typeface="Arial"/>
                <a:cs typeface="Arial"/>
                <a:sym typeface="Arial"/>
              </a:rPr>
              <a:t>Feature Engineering</a:t>
            </a:r>
            <a:endParaRPr lang="en-US" sz="4000" b="0" i="0" u="none" strike="noStrike" cap="none" dirty="0">
              <a:solidFill>
                <a:srgbClr val="000000"/>
              </a:solidFill>
              <a:latin typeface="Arial"/>
              <a:ea typeface="Arial"/>
              <a:cs typeface="Arial"/>
              <a:sym typeface="Arial"/>
            </a:endParaRPr>
          </a:p>
          <a:p>
            <a:endParaRPr lang="en-IN" dirty="0"/>
          </a:p>
        </p:txBody>
      </p:sp>
    </p:spTree>
    <p:extLst>
      <p:ext uri="{BB962C8B-B14F-4D97-AF65-F5344CB8AC3E}">
        <p14:creationId xmlns:p14="http://schemas.microsoft.com/office/powerpoint/2010/main" val="116267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4BD8A-D6CE-C238-EDDC-FE0627BA2250}"/>
              </a:ext>
            </a:extLst>
          </p:cNvPr>
          <p:cNvSpPr txBox="1"/>
          <p:nvPr/>
        </p:nvSpPr>
        <p:spPr>
          <a:xfrm>
            <a:off x="0" y="143259"/>
            <a:ext cx="12191999" cy="707886"/>
          </a:xfrm>
          <a:prstGeom prst="rect">
            <a:avLst/>
          </a:prstGeom>
          <a:solidFill>
            <a:srgbClr val="FFC000"/>
          </a:solidFill>
        </p:spPr>
        <p:txBody>
          <a:bodyPr wrap="square" rtlCol="0">
            <a:spAutoFit/>
          </a:bodyPr>
          <a:lstStyle>
            <a:defPPr>
              <a:defRPr lang="en-US"/>
            </a:defPPr>
            <a:lvl1pPr algn="ctr">
              <a:defRPr sz="4000" b="1">
                <a:solidFill>
                  <a:schemeClr val="accent1">
                    <a:lumMod val="50000"/>
                  </a:schemeClr>
                </a:solidFill>
              </a:defRPr>
            </a:lvl1pPr>
          </a:lstStyle>
          <a:p>
            <a:r>
              <a:rPr lang="en-US" dirty="0">
                <a:sym typeface="Arial"/>
              </a:rPr>
              <a:t>Data set details</a:t>
            </a:r>
          </a:p>
        </p:txBody>
      </p:sp>
      <p:pic>
        <p:nvPicPr>
          <p:cNvPr id="8" name="Picture 7">
            <a:extLst>
              <a:ext uri="{FF2B5EF4-FFF2-40B4-BE49-F238E27FC236}">
                <a16:creationId xmlns:a16="http://schemas.microsoft.com/office/drawing/2014/main" id="{671AF06E-613B-2D91-BCF0-5473733A6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2" y="1049425"/>
            <a:ext cx="5236772" cy="2857876"/>
          </a:xfrm>
          <a:prstGeom prst="rect">
            <a:avLst/>
          </a:prstGeom>
        </p:spPr>
      </p:pic>
      <p:sp>
        <p:nvSpPr>
          <p:cNvPr id="3" name="TextBox 2">
            <a:extLst>
              <a:ext uri="{FF2B5EF4-FFF2-40B4-BE49-F238E27FC236}">
                <a16:creationId xmlns:a16="http://schemas.microsoft.com/office/drawing/2014/main" id="{37F6EA4B-B63E-D0F0-D4FB-ACBF6C25DA9F}"/>
              </a:ext>
            </a:extLst>
          </p:cNvPr>
          <p:cNvSpPr txBox="1"/>
          <p:nvPr/>
        </p:nvSpPr>
        <p:spPr>
          <a:xfrm>
            <a:off x="5402424" y="777148"/>
            <a:ext cx="6705600" cy="6217087"/>
          </a:xfrm>
          <a:prstGeom prst="rect">
            <a:avLst/>
          </a:prstGeom>
          <a:noFill/>
        </p:spPr>
        <p:txBody>
          <a:bodyPr wrap="square" rtlCol="0">
            <a:spAutoFit/>
          </a:bodyPr>
          <a:lstStyle/>
          <a:p>
            <a:pPr marL="285750" indent="-285750">
              <a:buFont typeface="Wingdings" panose="05000000000000000000" pitchFamily="2" charset="2"/>
              <a:buChar char="v"/>
            </a:pPr>
            <a:r>
              <a:rPr lang="en-IN" sz="2000" dirty="0">
                <a:solidFill>
                  <a:srgbClr val="002060"/>
                </a:solidFill>
              </a:rPr>
              <a:t>Data set contains date column % change column and change column</a:t>
            </a:r>
          </a:p>
          <a:p>
            <a:pPr marL="285750" indent="-285750">
              <a:buFont typeface="Wingdings" panose="05000000000000000000" pitchFamily="2" charset="2"/>
              <a:buChar char="v"/>
            </a:pPr>
            <a:r>
              <a:rPr lang="en-IN" sz="2000" dirty="0">
                <a:solidFill>
                  <a:srgbClr val="002060"/>
                </a:solidFill>
              </a:rPr>
              <a:t>Price in USD/BBL.</a:t>
            </a:r>
          </a:p>
          <a:p>
            <a:pPr marL="285750" indent="-285750">
              <a:buFont typeface="Wingdings" panose="05000000000000000000" pitchFamily="2" charset="2"/>
              <a:buChar char="v"/>
            </a:pPr>
            <a:r>
              <a:rPr lang="en-IN" sz="2000" dirty="0">
                <a:solidFill>
                  <a:srgbClr val="002060"/>
                </a:solidFill>
              </a:rPr>
              <a:t>We need to forecast oil price so need only date and price column only for model creation.</a:t>
            </a:r>
          </a:p>
          <a:p>
            <a:pPr marL="285750" indent="-285750" algn="l">
              <a:buFont typeface="Wingdings" panose="05000000000000000000" pitchFamily="2" charset="2"/>
              <a:buChar char="v"/>
            </a:pPr>
            <a:r>
              <a:rPr lang="en-US" sz="2000" b="1" i="0" dirty="0">
                <a:solidFill>
                  <a:srgbClr val="C00000"/>
                </a:solidFill>
                <a:effectLst/>
                <a:latin typeface="Söhne"/>
              </a:rPr>
              <a:t>Dataset overview</a:t>
            </a:r>
            <a:r>
              <a:rPr lang="en-US" sz="2000" b="0" i="0" dirty="0">
                <a:solidFill>
                  <a:srgbClr val="002060"/>
                </a:solidFill>
                <a:effectLst/>
                <a:latin typeface="Söhne"/>
              </a:rPr>
              <a:t>:</a:t>
            </a:r>
          </a:p>
          <a:p>
            <a:pPr marL="742950" lvl="1" indent="-285750" algn="l">
              <a:buFont typeface="Wingdings" panose="05000000000000000000" pitchFamily="2" charset="2"/>
              <a:buChar char="v"/>
            </a:pPr>
            <a:r>
              <a:rPr lang="en-US" sz="2000" b="0" i="0" dirty="0">
                <a:solidFill>
                  <a:srgbClr val="002060"/>
                </a:solidFill>
                <a:effectLst/>
                <a:latin typeface="Söhne"/>
              </a:rPr>
              <a:t>Date range: March 1983 to March 2022</a:t>
            </a:r>
          </a:p>
          <a:p>
            <a:pPr marL="742950" lvl="1" indent="-285750" algn="l">
              <a:buFont typeface="Wingdings" panose="05000000000000000000" pitchFamily="2" charset="2"/>
              <a:buChar char="v"/>
            </a:pPr>
            <a:r>
              <a:rPr lang="en-US" sz="2000" b="0" i="0" dirty="0">
                <a:solidFill>
                  <a:srgbClr val="002060"/>
                </a:solidFill>
                <a:effectLst/>
                <a:latin typeface="Söhne"/>
              </a:rPr>
              <a:t>Number of data points: 469</a:t>
            </a:r>
          </a:p>
          <a:p>
            <a:pPr marL="742950" lvl="1" indent="-285750" algn="l">
              <a:buFont typeface="Wingdings" panose="05000000000000000000" pitchFamily="2" charset="2"/>
              <a:buChar char="v"/>
            </a:pPr>
            <a:r>
              <a:rPr lang="en-US" sz="2000" b="0" i="0" dirty="0">
                <a:solidFill>
                  <a:srgbClr val="002060"/>
                </a:solidFill>
                <a:effectLst/>
                <a:latin typeface="Söhne"/>
              </a:rPr>
              <a:t>Columns: Date, Price</a:t>
            </a:r>
          </a:p>
          <a:p>
            <a:pPr marL="285750" indent="-285750" algn="l">
              <a:buFont typeface="Wingdings" panose="05000000000000000000" pitchFamily="2" charset="2"/>
              <a:buChar char="v"/>
            </a:pPr>
            <a:r>
              <a:rPr lang="en-US" sz="2000" b="1" i="0" dirty="0">
                <a:solidFill>
                  <a:srgbClr val="C00000"/>
                </a:solidFill>
                <a:effectLst/>
                <a:latin typeface="Söhne"/>
              </a:rPr>
              <a:t>Price statistics</a:t>
            </a:r>
            <a:r>
              <a:rPr lang="en-US" sz="2000" b="0" i="0" dirty="0">
                <a:solidFill>
                  <a:srgbClr val="002060"/>
                </a:solidFill>
                <a:effectLst/>
                <a:latin typeface="Söhne"/>
              </a:rPr>
              <a:t>:</a:t>
            </a:r>
          </a:p>
          <a:p>
            <a:pPr marL="742950" lvl="1" indent="-285750" algn="l">
              <a:buFont typeface="Wingdings" panose="05000000000000000000" pitchFamily="2" charset="2"/>
              <a:buChar char="v"/>
            </a:pPr>
            <a:r>
              <a:rPr lang="en-US" sz="2000" b="0" i="0" dirty="0">
                <a:solidFill>
                  <a:srgbClr val="002060"/>
                </a:solidFill>
                <a:effectLst/>
                <a:latin typeface="Söhne"/>
              </a:rPr>
              <a:t>Average price: $44.071 USD/BBL</a:t>
            </a:r>
          </a:p>
          <a:p>
            <a:pPr marL="742950" lvl="1" indent="-285750" algn="l">
              <a:buFont typeface="Wingdings" panose="05000000000000000000" pitchFamily="2" charset="2"/>
              <a:buChar char="v"/>
            </a:pPr>
            <a:r>
              <a:rPr lang="en-US" sz="2000" b="0" i="0" dirty="0">
                <a:solidFill>
                  <a:srgbClr val="002060"/>
                </a:solidFill>
                <a:effectLst/>
                <a:latin typeface="Söhne"/>
              </a:rPr>
              <a:t>Median price: $30.83 USD/BBL</a:t>
            </a:r>
          </a:p>
          <a:p>
            <a:pPr marL="742950" lvl="1" indent="-285750" algn="l">
              <a:buFont typeface="Wingdings" panose="05000000000000000000" pitchFamily="2" charset="2"/>
              <a:buChar char="v"/>
            </a:pPr>
            <a:r>
              <a:rPr lang="en-US" sz="2000" b="0" i="0" dirty="0">
                <a:solidFill>
                  <a:srgbClr val="002060"/>
                </a:solidFill>
                <a:effectLst/>
                <a:latin typeface="Söhne"/>
              </a:rPr>
              <a:t>Skewness: Right-skewed (higher prices are </a:t>
            </a:r>
            <a:r>
              <a:rPr lang="en-US" sz="2000" dirty="0">
                <a:solidFill>
                  <a:srgbClr val="002060"/>
                </a:solidFill>
                <a:latin typeface="Söhne"/>
              </a:rPr>
              <a:t>Less</a:t>
            </a:r>
            <a:r>
              <a:rPr lang="en-US" sz="2000" b="0" i="0" dirty="0">
                <a:solidFill>
                  <a:srgbClr val="002060"/>
                </a:solidFill>
                <a:effectLst/>
                <a:latin typeface="Söhne"/>
              </a:rPr>
              <a:t> frequent)</a:t>
            </a:r>
          </a:p>
          <a:p>
            <a:pPr marL="742950" lvl="1" indent="-285750" algn="l">
              <a:buFont typeface="Wingdings" panose="05000000000000000000" pitchFamily="2" charset="2"/>
              <a:buChar char="v"/>
            </a:pPr>
            <a:r>
              <a:rPr lang="en-US" sz="2000" b="0" i="0" dirty="0">
                <a:solidFill>
                  <a:srgbClr val="002060"/>
                </a:solidFill>
                <a:effectLst/>
                <a:latin typeface="Söhne"/>
              </a:rPr>
              <a:t>Outlier: One outlier exists in the dataset</a:t>
            </a:r>
          </a:p>
          <a:p>
            <a:pPr marL="285750" indent="-285750" algn="l">
              <a:buFont typeface="Wingdings" panose="05000000000000000000" pitchFamily="2" charset="2"/>
              <a:buChar char="v"/>
            </a:pPr>
            <a:r>
              <a:rPr lang="en-US" sz="2000" b="1" i="0" dirty="0">
                <a:solidFill>
                  <a:srgbClr val="C00000"/>
                </a:solidFill>
                <a:effectLst/>
                <a:latin typeface="Söhne"/>
              </a:rPr>
              <a:t>Price variability</a:t>
            </a:r>
            <a:r>
              <a:rPr lang="en-US" sz="2000" b="0" i="0" dirty="0">
                <a:solidFill>
                  <a:srgbClr val="002060"/>
                </a:solidFill>
                <a:effectLst/>
                <a:latin typeface="Söhne"/>
              </a:rPr>
              <a:t>:</a:t>
            </a:r>
          </a:p>
          <a:p>
            <a:pPr marL="742950" lvl="1" indent="-285750" algn="l">
              <a:buFont typeface="Wingdings" panose="05000000000000000000" pitchFamily="2" charset="2"/>
              <a:buChar char="v"/>
            </a:pPr>
            <a:r>
              <a:rPr lang="en-US" sz="2000" b="0" i="0" dirty="0">
                <a:solidFill>
                  <a:srgbClr val="002060"/>
                </a:solidFill>
                <a:effectLst/>
                <a:latin typeface="Söhne"/>
              </a:rPr>
              <a:t>Standard deviation: $28.37 USD/BBL</a:t>
            </a:r>
          </a:p>
          <a:p>
            <a:pPr marL="742950" lvl="1" indent="-285750" algn="l">
              <a:buFont typeface="Wingdings" panose="05000000000000000000" pitchFamily="2" charset="2"/>
              <a:buChar char="v"/>
            </a:pPr>
            <a:r>
              <a:rPr lang="en-US" sz="2000" b="0" i="0" dirty="0">
                <a:solidFill>
                  <a:srgbClr val="002060"/>
                </a:solidFill>
                <a:effectLst/>
                <a:latin typeface="Söhne"/>
              </a:rPr>
              <a:t>Minimum price: $10.42 USD/BBL</a:t>
            </a:r>
          </a:p>
          <a:p>
            <a:pPr marL="742950" lvl="1" indent="-285750" algn="l">
              <a:buFont typeface="Wingdings" panose="05000000000000000000" pitchFamily="2" charset="2"/>
              <a:buChar char="v"/>
            </a:pPr>
            <a:r>
              <a:rPr lang="en-US" sz="2000" b="0" i="0" dirty="0">
                <a:solidFill>
                  <a:srgbClr val="002060"/>
                </a:solidFill>
                <a:effectLst/>
                <a:latin typeface="Söhne"/>
              </a:rPr>
              <a:t>Maximum price: $140 USD/BBL</a:t>
            </a:r>
          </a:p>
          <a:p>
            <a:pPr marL="285750" indent="-285750">
              <a:buFont typeface="Wingdings" panose="05000000000000000000" pitchFamily="2" charset="2"/>
              <a:buChar char="v"/>
            </a:pPr>
            <a:endParaRPr lang="en-IN" dirty="0">
              <a:solidFill>
                <a:schemeClr val="accent1">
                  <a:lumMod val="75000"/>
                </a:schemeClr>
              </a:solidFill>
            </a:endParaRPr>
          </a:p>
        </p:txBody>
      </p:sp>
      <p:pic>
        <p:nvPicPr>
          <p:cNvPr id="4" name="Picture 3">
            <a:extLst>
              <a:ext uri="{FF2B5EF4-FFF2-40B4-BE49-F238E27FC236}">
                <a16:creationId xmlns:a16="http://schemas.microsoft.com/office/drawing/2014/main" id="{5392C285-831B-8F2B-1713-46739D5EA6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51" y="4003517"/>
            <a:ext cx="5236771" cy="2453770"/>
          </a:xfrm>
          <a:prstGeom prst="rect">
            <a:avLst/>
          </a:prstGeom>
        </p:spPr>
      </p:pic>
    </p:spTree>
    <p:extLst>
      <p:ext uri="{BB962C8B-B14F-4D97-AF65-F5344CB8AC3E}">
        <p14:creationId xmlns:p14="http://schemas.microsoft.com/office/powerpoint/2010/main" val="202966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7E667D-D320-5ADD-3126-08B57A0EE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90" y="802433"/>
            <a:ext cx="5660610" cy="4302169"/>
          </a:xfrm>
          <a:prstGeom prst="rect">
            <a:avLst/>
          </a:prstGeom>
        </p:spPr>
      </p:pic>
      <p:pic>
        <p:nvPicPr>
          <p:cNvPr id="4" name="Picture 3">
            <a:extLst>
              <a:ext uri="{FF2B5EF4-FFF2-40B4-BE49-F238E27FC236}">
                <a16:creationId xmlns:a16="http://schemas.microsoft.com/office/drawing/2014/main" id="{BDCE1E5E-3A13-DD4A-A864-B595C3A59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969" y="920859"/>
            <a:ext cx="6256562" cy="4183743"/>
          </a:xfrm>
          <a:prstGeom prst="rect">
            <a:avLst/>
          </a:prstGeom>
        </p:spPr>
      </p:pic>
      <p:sp>
        <p:nvSpPr>
          <p:cNvPr id="6" name="TextBox 5">
            <a:extLst>
              <a:ext uri="{FF2B5EF4-FFF2-40B4-BE49-F238E27FC236}">
                <a16:creationId xmlns:a16="http://schemas.microsoft.com/office/drawing/2014/main" id="{4BC4C050-A442-0764-74F7-9D90DB3607BE}"/>
              </a:ext>
            </a:extLst>
          </p:cNvPr>
          <p:cNvSpPr txBox="1"/>
          <p:nvPr/>
        </p:nvSpPr>
        <p:spPr>
          <a:xfrm>
            <a:off x="681135" y="5104602"/>
            <a:ext cx="11416975" cy="1323439"/>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rgbClr val="C00000"/>
                </a:solidFill>
              </a:rPr>
              <a:t>Data is right skewed </a:t>
            </a:r>
          </a:p>
          <a:p>
            <a:pPr marL="285750" indent="-285750">
              <a:buFont typeface="Wingdings" panose="05000000000000000000" pitchFamily="2" charset="2"/>
              <a:buChar char="v"/>
            </a:pPr>
            <a:r>
              <a:rPr lang="en-IN" sz="2000" b="1" dirty="0">
                <a:solidFill>
                  <a:srgbClr val="C00000"/>
                </a:solidFill>
              </a:rPr>
              <a:t>Median is 30.83</a:t>
            </a:r>
          </a:p>
          <a:p>
            <a:pPr marL="285750" indent="-285750">
              <a:buFont typeface="Wingdings" panose="05000000000000000000" pitchFamily="2" charset="2"/>
              <a:buChar char="v"/>
            </a:pPr>
            <a:r>
              <a:rPr lang="en-IN" sz="2000" b="1" dirty="0">
                <a:solidFill>
                  <a:srgbClr val="C00000"/>
                </a:solidFill>
              </a:rPr>
              <a:t>One outlier 140 which is max oil price recorded in the dataset.</a:t>
            </a:r>
          </a:p>
          <a:p>
            <a:pPr marL="285750" indent="-285750">
              <a:buFont typeface="Wingdings" panose="05000000000000000000" pitchFamily="2" charset="2"/>
              <a:buChar char="v"/>
            </a:pPr>
            <a:r>
              <a:rPr lang="en-IN" sz="2000" b="1" dirty="0">
                <a:solidFill>
                  <a:srgbClr val="C00000"/>
                </a:solidFill>
              </a:rPr>
              <a:t>Half of oil price data shows less than 30.83 USD/BBL and rest is high range from 30-140 </a:t>
            </a:r>
            <a:r>
              <a:rPr lang="en-IN" dirty="0">
                <a:solidFill>
                  <a:schemeClr val="accent1">
                    <a:lumMod val="75000"/>
                  </a:schemeClr>
                </a:solidFill>
              </a:rPr>
              <a:t>.</a:t>
            </a:r>
            <a:r>
              <a:rPr lang="en-IN" dirty="0"/>
              <a:t> </a:t>
            </a:r>
          </a:p>
        </p:txBody>
      </p:sp>
      <p:sp>
        <p:nvSpPr>
          <p:cNvPr id="3" name="TextBox 2">
            <a:extLst>
              <a:ext uri="{FF2B5EF4-FFF2-40B4-BE49-F238E27FC236}">
                <a16:creationId xmlns:a16="http://schemas.microsoft.com/office/drawing/2014/main" id="{4BD7632D-5EE4-E704-4159-94C84A74B2E4}"/>
              </a:ext>
            </a:extLst>
          </p:cNvPr>
          <p:cNvSpPr txBox="1"/>
          <p:nvPr/>
        </p:nvSpPr>
        <p:spPr>
          <a:xfrm>
            <a:off x="0" y="185195"/>
            <a:ext cx="12192000" cy="707886"/>
          </a:xfrm>
          <a:prstGeom prst="rect">
            <a:avLst/>
          </a:prstGeom>
          <a:solidFill>
            <a:srgbClr val="FFC000"/>
          </a:solidFill>
        </p:spPr>
        <p:txBody>
          <a:bodyPr wrap="square" rtlCol="0">
            <a:spAutoFit/>
          </a:bodyPr>
          <a:lstStyle>
            <a:defPPr>
              <a:defRPr lang="en-US"/>
            </a:defPPr>
            <a:lvl1pPr algn="ctr">
              <a:defRPr sz="4000" b="1">
                <a:solidFill>
                  <a:schemeClr val="accent1">
                    <a:lumMod val="50000"/>
                  </a:schemeClr>
                </a:solidFill>
              </a:defRPr>
            </a:lvl1pPr>
          </a:lstStyle>
          <a:p>
            <a:r>
              <a:rPr lang="en-US" dirty="0"/>
              <a:t>Distribution of price data</a:t>
            </a:r>
          </a:p>
        </p:txBody>
      </p:sp>
    </p:spTree>
    <p:extLst>
      <p:ext uri="{BB962C8B-B14F-4D97-AF65-F5344CB8AC3E}">
        <p14:creationId xmlns:p14="http://schemas.microsoft.com/office/powerpoint/2010/main" val="85333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40E443-7FA2-6EBB-A1D3-CAF6B4B5716F}"/>
              </a:ext>
            </a:extLst>
          </p:cNvPr>
          <p:cNvSpPr txBox="1"/>
          <p:nvPr/>
        </p:nvSpPr>
        <p:spPr>
          <a:xfrm>
            <a:off x="-23150" y="311204"/>
            <a:ext cx="12211291" cy="707886"/>
          </a:xfrm>
          <a:prstGeom prst="rect">
            <a:avLst/>
          </a:prstGeom>
          <a:solidFill>
            <a:srgbClr val="FFC000"/>
          </a:solidFill>
        </p:spPr>
        <p:txBody>
          <a:bodyPr wrap="square" rtlCol="0">
            <a:spAutoFit/>
          </a:bodyPr>
          <a:lstStyle>
            <a:defPPr>
              <a:defRPr lang="en-US"/>
            </a:defPPr>
            <a:lvl1pPr algn="ctr">
              <a:defRPr sz="4000" b="1">
                <a:solidFill>
                  <a:schemeClr val="accent1">
                    <a:lumMod val="50000"/>
                  </a:schemeClr>
                </a:solidFill>
              </a:defRPr>
            </a:lvl1pPr>
          </a:lstStyle>
          <a:p>
            <a:r>
              <a:rPr lang="en-IN" dirty="0"/>
              <a:t>Visualizations</a:t>
            </a:r>
          </a:p>
        </p:txBody>
      </p:sp>
      <p:pic>
        <p:nvPicPr>
          <p:cNvPr id="4" name="Picture 3">
            <a:extLst>
              <a:ext uri="{FF2B5EF4-FFF2-40B4-BE49-F238E27FC236}">
                <a16:creationId xmlns:a16="http://schemas.microsoft.com/office/drawing/2014/main" id="{C48DD13B-2CE2-2E23-0C5A-725B86506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25" y="1019090"/>
            <a:ext cx="11234210" cy="3237722"/>
          </a:xfrm>
          <a:prstGeom prst="rect">
            <a:avLst/>
          </a:prstGeom>
        </p:spPr>
      </p:pic>
      <p:sp>
        <p:nvSpPr>
          <p:cNvPr id="3" name="TextBox 2">
            <a:extLst>
              <a:ext uri="{FF2B5EF4-FFF2-40B4-BE49-F238E27FC236}">
                <a16:creationId xmlns:a16="http://schemas.microsoft.com/office/drawing/2014/main" id="{E6E01CD3-96F4-1C69-BB66-0D5765B0C9A6}"/>
              </a:ext>
            </a:extLst>
          </p:cNvPr>
          <p:cNvSpPr txBox="1"/>
          <p:nvPr/>
        </p:nvSpPr>
        <p:spPr>
          <a:xfrm>
            <a:off x="162045" y="3995678"/>
            <a:ext cx="12211291" cy="2862322"/>
          </a:xfrm>
          <a:prstGeom prst="rect">
            <a:avLst/>
          </a:prstGeom>
          <a:noFill/>
        </p:spPr>
        <p:txBody>
          <a:bodyPr wrap="square" rtlCol="0">
            <a:spAutoFit/>
          </a:bodyPr>
          <a:lstStyle/>
          <a:p>
            <a:pPr algn="l"/>
            <a:r>
              <a:rPr lang="en-US" sz="2000" b="1" i="0" dirty="0">
                <a:solidFill>
                  <a:srgbClr val="C00000"/>
                </a:solidFill>
                <a:effectLst/>
                <a:latin typeface="Söhne"/>
              </a:rPr>
              <a:t>Oil price trend:</a:t>
            </a:r>
          </a:p>
          <a:p>
            <a:pPr marL="800100" lvl="1" indent="-342900">
              <a:buFont typeface="Wingdings" panose="05000000000000000000" pitchFamily="2" charset="2"/>
              <a:buChar char="v"/>
            </a:pPr>
            <a:r>
              <a:rPr lang="en-US" sz="2000" b="1" i="0" dirty="0">
                <a:solidFill>
                  <a:srgbClr val="002060"/>
                </a:solidFill>
                <a:effectLst/>
                <a:latin typeface="Söhne"/>
              </a:rPr>
              <a:t>Since the early 2000s, the price of oil has generally been going up.</a:t>
            </a:r>
          </a:p>
          <a:p>
            <a:pPr marL="800100" lvl="1" indent="-342900">
              <a:buFont typeface="Wingdings" panose="05000000000000000000" pitchFamily="2" charset="2"/>
              <a:buChar char="v"/>
            </a:pPr>
            <a:r>
              <a:rPr lang="en-US" sz="2000" b="1" i="0" dirty="0">
                <a:solidFill>
                  <a:srgbClr val="002060"/>
                </a:solidFill>
                <a:effectLst/>
                <a:latin typeface="Söhne"/>
              </a:rPr>
              <a:t>It reached its highest point in 2008 but dropped significantly during the global recession.</a:t>
            </a:r>
          </a:p>
          <a:p>
            <a:pPr marL="800100" lvl="1" indent="-342900">
              <a:buFont typeface="Wingdings" panose="05000000000000000000" pitchFamily="2" charset="2"/>
              <a:buChar char="v"/>
            </a:pPr>
            <a:r>
              <a:rPr lang="en-US" sz="2000" b="1" i="0" dirty="0">
                <a:solidFill>
                  <a:srgbClr val="002060"/>
                </a:solidFill>
                <a:effectLst/>
                <a:latin typeface="Söhne"/>
              </a:rPr>
              <a:t>After 2008, the price started to rise again, especially from 2010 onwards.</a:t>
            </a:r>
          </a:p>
          <a:p>
            <a:pPr marL="800100" lvl="1" indent="-342900">
              <a:buFont typeface="Wingdings" panose="05000000000000000000" pitchFamily="2" charset="2"/>
              <a:buChar char="v"/>
            </a:pPr>
            <a:r>
              <a:rPr lang="en-US" sz="2000" b="1" i="0" dirty="0">
                <a:solidFill>
                  <a:srgbClr val="002060"/>
                </a:solidFill>
                <a:effectLst/>
                <a:latin typeface="Söhne"/>
              </a:rPr>
              <a:t>However, in 2015, there was a notable decrease in oil prices due to increased oil production and other factors.</a:t>
            </a:r>
          </a:p>
          <a:p>
            <a:pPr marL="800100" lvl="1" indent="-342900">
              <a:buFont typeface="Wingdings" panose="05000000000000000000" pitchFamily="2" charset="2"/>
              <a:buChar char="v"/>
            </a:pPr>
            <a:r>
              <a:rPr lang="en-US" sz="2000" b="1" i="0" dirty="0">
                <a:solidFill>
                  <a:srgbClr val="002060"/>
                </a:solidFill>
                <a:effectLst/>
                <a:latin typeface="Söhne"/>
              </a:rPr>
              <a:t>The COVID-19 pandemic in 2019-2020 had a significant impact on oil prices, with a sharp decline caused by lockdown measures and reduced economic activity.</a:t>
            </a:r>
          </a:p>
          <a:p>
            <a:pPr marL="800100" lvl="1" indent="-342900">
              <a:buFont typeface="Wingdings" panose="05000000000000000000" pitchFamily="2" charset="2"/>
              <a:buChar char="v"/>
            </a:pPr>
            <a:r>
              <a:rPr lang="en-US" sz="2000" b="1" i="0" dirty="0">
                <a:solidFill>
                  <a:srgbClr val="002060"/>
                </a:solidFill>
                <a:effectLst/>
                <a:latin typeface="Söhne"/>
              </a:rPr>
              <a:t>As economies gradually reopened and recovered, the price of oil began to rise again.</a:t>
            </a:r>
          </a:p>
        </p:txBody>
      </p:sp>
    </p:spTree>
    <p:extLst>
      <p:ext uri="{BB962C8B-B14F-4D97-AF65-F5344CB8AC3E}">
        <p14:creationId xmlns:p14="http://schemas.microsoft.com/office/powerpoint/2010/main" val="64690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28E5-CCFC-D9F4-A469-7B0BD837669C}"/>
              </a:ext>
            </a:extLst>
          </p:cNvPr>
          <p:cNvSpPr>
            <a:spLocks noGrp="1"/>
          </p:cNvSpPr>
          <p:nvPr>
            <p:ph type="title"/>
          </p:nvPr>
        </p:nvSpPr>
        <p:spPr>
          <a:xfrm>
            <a:off x="0" y="91281"/>
            <a:ext cx="12192000" cy="646331"/>
          </a:xfrm>
          <a:solidFill>
            <a:srgbClr val="FFC000"/>
          </a:solidFill>
        </p:spPr>
        <p:txBody>
          <a:bodyPr wrap="square" rtlCol="0">
            <a:spAutoFit/>
          </a:bodyPr>
          <a:lstStyle/>
          <a:p>
            <a:pPr algn="ctr"/>
            <a:r>
              <a:rPr lang="en-IN" sz="4000" b="1" dirty="0">
                <a:solidFill>
                  <a:schemeClr val="accent1">
                    <a:lumMod val="50000"/>
                  </a:schemeClr>
                </a:solidFill>
                <a:latin typeface="+mn-lt"/>
                <a:ea typeface="+mn-ea"/>
                <a:cs typeface="+mn-cs"/>
              </a:rPr>
              <a:t>Seasonal heatmap and Decade wise plot</a:t>
            </a:r>
          </a:p>
        </p:txBody>
      </p:sp>
      <p:pic>
        <p:nvPicPr>
          <p:cNvPr id="12" name="Content Placeholder 11">
            <a:extLst>
              <a:ext uri="{FF2B5EF4-FFF2-40B4-BE49-F238E27FC236}">
                <a16:creationId xmlns:a16="http://schemas.microsoft.com/office/drawing/2014/main" id="{EC1BFC84-9AFF-D9E4-1138-EB3B5CCA7B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60558" y="931408"/>
            <a:ext cx="4919240" cy="3823702"/>
          </a:xfrm>
        </p:spPr>
      </p:pic>
      <p:sp>
        <p:nvSpPr>
          <p:cNvPr id="3" name="TextBox 2">
            <a:extLst>
              <a:ext uri="{FF2B5EF4-FFF2-40B4-BE49-F238E27FC236}">
                <a16:creationId xmlns:a16="http://schemas.microsoft.com/office/drawing/2014/main" id="{5AF512D0-9381-38E9-A5E3-3677836E31CC}"/>
              </a:ext>
            </a:extLst>
          </p:cNvPr>
          <p:cNvSpPr txBox="1"/>
          <p:nvPr/>
        </p:nvSpPr>
        <p:spPr>
          <a:xfrm>
            <a:off x="300942" y="4957096"/>
            <a:ext cx="11163585" cy="1938992"/>
          </a:xfrm>
          <a:prstGeom prst="rect">
            <a:avLst/>
          </a:prstGeom>
          <a:noFill/>
        </p:spPr>
        <p:txBody>
          <a:bodyPr wrap="square" rtlCol="0">
            <a:spAutoFit/>
          </a:bodyPr>
          <a:lstStyle/>
          <a:p>
            <a:r>
              <a:rPr lang="en-US" sz="2000" b="1" i="0" dirty="0">
                <a:solidFill>
                  <a:srgbClr val="FF0000"/>
                </a:solidFill>
                <a:effectLst/>
                <a:latin typeface="Söhne"/>
              </a:rPr>
              <a:t>Oil price trend:</a:t>
            </a:r>
          </a:p>
          <a:p>
            <a:pPr marL="285750" indent="-285750" algn="l">
              <a:buFont typeface="Wingdings" panose="05000000000000000000" pitchFamily="2" charset="2"/>
              <a:buChar char="v"/>
            </a:pPr>
            <a:r>
              <a:rPr lang="en-US" sz="2000" b="1" i="0" dirty="0">
                <a:solidFill>
                  <a:srgbClr val="002060"/>
                </a:solidFill>
                <a:effectLst/>
                <a:latin typeface="Söhne"/>
              </a:rPr>
              <a:t>In the last 10 years, from 2013 to 2023, oil prices have been relatively high.</a:t>
            </a:r>
          </a:p>
          <a:p>
            <a:pPr marL="285750" indent="-285750" algn="l">
              <a:buFont typeface="Wingdings" panose="05000000000000000000" pitchFamily="2" charset="2"/>
              <a:buChar char="v"/>
            </a:pPr>
            <a:r>
              <a:rPr lang="en-US" sz="2000" b="1" i="0" dirty="0">
                <a:solidFill>
                  <a:srgbClr val="002060"/>
                </a:solidFill>
                <a:effectLst/>
                <a:latin typeface="Söhne"/>
              </a:rPr>
              <a:t>A period of low oil prices was observed from 1993 to 2003.</a:t>
            </a:r>
          </a:p>
          <a:p>
            <a:pPr marL="285750" indent="-285750" algn="l">
              <a:buFont typeface="Wingdings" panose="05000000000000000000" pitchFamily="2" charset="2"/>
              <a:buChar char="v"/>
            </a:pPr>
            <a:r>
              <a:rPr lang="en-US" sz="2000" b="1" i="0" dirty="0">
                <a:solidFill>
                  <a:srgbClr val="002060"/>
                </a:solidFill>
                <a:effectLst/>
                <a:latin typeface="Söhne"/>
              </a:rPr>
              <a:t>When analyzing monthly oil prices, a clear upward trend is evident from 2005 to 2015. During this period, prices consistently increased month by month.</a:t>
            </a:r>
          </a:p>
          <a:p>
            <a:pPr marL="285750" indent="-285750" algn="l">
              <a:buFont typeface="Wingdings" panose="05000000000000000000" pitchFamily="2" charset="2"/>
              <a:buChar char="v"/>
            </a:pPr>
            <a:r>
              <a:rPr lang="en-US" sz="2000" b="1" i="0" dirty="0">
                <a:solidFill>
                  <a:srgbClr val="002060"/>
                </a:solidFill>
                <a:effectLst/>
                <a:latin typeface="Söhne"/>
              </a:rPr>
              <a:t>However, after 2015, the upward trend in oil prices became less pronounced.</a:t>
            </a:r>
          </a:p>
        </p:txBody>
      </p:sp>
      <p:pic>
        <p:nvPicPr>
          <p:cNvPr id="8" name="Content Placeholder 7">
            <a:extLst>
              <a:ext uri="{FF2B5EF4-FFF2-40B4-BE49-F238E27FC236}">
                <a16:creationId xmlns:a16="http://schemas.microsoft.com/office/drawing/2014/main" id="{7B165051-1D04-EDB9-964F-A43C760DD2E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99697" y="769366"/>
            <a:ext cx="6492552" cy="4153064"/>
          </a:xfrm>
        </p:spPr>
      </p:pic>
    </p:spTree>
    <p:extLst>
      <p:ext uri="{BB962C8B-B14F-4D97-AF65-F5344CB8AC3E}">
        <p14:creationId xmlns:p14="http://schemas.microsoft.com/office/powerpoint/2010/main" val="3948074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9BD3-7EB8-4716-E2CF-D620F02AAD44}"/>
              </a:ext>
            </a:extLst>
          </p:cNvPr>
          <p:cNvSpPr>
            <a:spLocks noGrp="1"/>
          </p:cNvSpPr>
          <p:nvPr>
            <p:ph type="title"/>
          </p:nvPr>
        </p:nvSpPr>
        <p:spPr>
          <a:xfrm>
            <a:off x="0" y="286809"/>
            <a:ext cx="12192000" cy="646331"/>
          </a:xfrm>
          <a:solidFill>
            <a:srgbClr val="FFC000"/>
          </a:solidFill>
        </p:spPr>
        <p:txBody>
          <a:bodyPr wrap="square" rtlCol="0">
            <a:spAutoFit/>
          </a:bodyPr>
          <a:lstStyle/>
          <a:p>
            <a:pPr algn="ctr"/>
            <a:r>
              <a:rPr lang="en-IN" sz="4000" b="1" dirty="0">
                <a:solidFill>
                  <a:schemeClr val="accent1">
                    <a:lumMod val="50000"/>
                  </a:schemeClr>
                </a:solidFill>
                <a:latin typeface="+mn-lt"/>
                <a:ea typeface="+mn-ea"/>
                <a:cs typeface="+mn-cs"/>
              </a:rPr>
              <a:t>Month and Year wise Price in boxplot</a:t>
            </a:r>
          </a:p>
        </p:txBody>
      </p:sp>
      <p:pic>
        <p:nvPicPr>
          <p:cNvPr id="6" name="Content Placeholder 5">
            <a:extLst>
              <a:ext uri="{FF2B5EF4-FFF2-40B4-BE49-F238E27FC236}">
                <a16:creationId xmlns:a16="http://schemas.microsoft.com/office/drawing/2014/main" id="{99259425-B181-F8D4-79F0-1E78DAF67F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8874" y="1690689"/>
            <a:ext cx="5880926" cy="2846587"/>
          </a:xfrm>
        </p:spPr>
      </p:pic>
      <p:pic>
        <p:nvPicPr>
          <p:cNvPr id="8" name="Content Placeholder 7">
            <a:extLst>
              <a:ext uri="{FF2B5EF4-FFF2-40B4-BE49-F238E27FC236}">
                <a16:creationId xmlns:a16="http://schemas.microsoft.com/office/drawing/2014/main" id="{F75C52DC-EC62-D862-9ABB-0EBDAC41BC0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800" y="1690689"/>
            <a:ext cx="5980921" cy="2865210"/>
          </a:xfrm>
        </p:spPr>
      </p:pic>
      <p:sp>
        <p:nvSpPr>
          <p:cNvPr id="3" name="TextBox 2">
            <a:extLst>
              <a:ext uri="{FF2B5EF4-FFF2-40B4-BE49-F238E27FC236}">
                <a16:creationId xmlns:a16="http://schemas.microsoft.com/office/drawing/2014/main" id="{F200A028-4037-092B-EC4C-F544B066557F}"/>
              </a:ext>
            </a:extLst>
          </p:cNvPr>
          <p:cNvSpPr txBox="1"/>
          <p:nvPr/>
        </p:nvSpPr>
        <p:spPr>
          <a:xfrm>
            <a:off x="38877" y="5540139"/>
            <a:ext cx="11961845" cy="707886"/>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rgbClr val="002060"/>
                </a:solidFill>
              </a:rPr>
              <a:t>When consider month wise of total data  Total Jun data shows more range and Oct shows less range.</a:t>
            </a:r>
          </a:p>
          <a:p>
            <a:pPr marL="285750" indent="-285750">
              <a:buFont typeface="Wingdings" panose="05000000000000000000" pitchFamily="2" charset="2"/>
              <a:buChar char="v"/>
            </a:pPr>
            <a:r>
              <a:rPr lang="en-IN" sz="2000" b="1" dirty="0">
                <a:solidFill>
                  <a:srgbClr val="002060"/>
                </a:solidFill>
              </a:rPr>
              <a:t>Median is almost same but upper range is highly varies</a:t>
            </a:r>
          </a:p>
        </p:txBody>
      </p:sp>
    </p:spTree>
    <p:extLst>
      <p:ext uri="{BB962C8B-B14F-4D97-AF65-F5344CB8AC3E}">
        <p14:creationId xmlns:p14="http://schemas.microsoft.com/office/powerpoint/2010/main" val="3939454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1640</Words>
  <Application>Microsoft Office PowerPoint</Application>
  <PresentationFormat>Widescreen</PresentationFormat>
  <Paragraphs>166</Paragraphs>
  <Slides>39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Algerian</vt:lpstr>
      <vt:lpstr>Arial</vt:lpstr>
      <vt:lpstr>Calibri</vt:lpstr>
      <vt:lpstr>Calibri Light</vt:lpstr>
      <vt:lpstr>Century Gothic</vt:lpstr>
      <vt:lpstr>Roboto</vt:lpstr>
      <vt:lpstr>Söhne</vt:lpstr>
      <vt:lpstr>times new roman</vt:lpstr>
      <vt:lpstr>Verdana</vt:lpstr>
      <vt:lpstr>Wingdings</vt:lpstr>
      <vt:lpstr>Office Theme</vt:lpstr>
      <vt:lpstr>OIL PRICE PREDICTION  Group-3  Mentor: Karthik   </vt:lpstr>
      <vt:lpstr>PowerPoint Presentation</vt:lpstr>
      <vt:lpstr>PowerPoint Presentation</vt:lpstr>
      <vt:lpstr>PowerPoint Presentation</vt:lpstr>
      <vt:lpstr>PowerPoint Presentation</vt:lpstr>
      <vt:lpstr>PowerPoint Presentation</vt:lpstr>
      <vt:lpstr>PowerPoint Presentation</vt:lpstr>
      <vt:lpstr>Seasonal heatmap and Decade wise plot</vt:lpstr>
      <vt:lpstr>Month and Year wise Price in boxplot</vt:lpstr>
      <vt:lpstr>Feature Transformations and Stability Test</vt:lpstr>
      <vt:lpstr>Data skewness after transformations</vt:lpstr>
      <vt:lpstr>Data skewness after Log Transformations</vt:lpstr>
      <vt:lpstr>ADF Test</vt:lpstr>
      <vt:lpstr>Stability after LOG transformation Using ADF test                                                                          </vt:lpstr>
      <vt:lpstr>Square Root Transformation</vt:lpstr>
      <vt:lpstr>Stability Test After Square Root Transformation</vt:lpstr>
      <vt:lpstr>Exponential Transformation</vt:lpstr>
      <vt:lpstr>BOX COX Transformation</vt:lpstr>
      <vt:lpstr>Stability After BOXCOX Transformation</vt:lpstr>
      <vt:lpstr>After BOXCOX Differencing</vt:lpstr>
      <vt:lpstr>Differencing LOG Transformation</vt:lpstr>
      <vt:lpstr>Stability after Log Differencing</vt:lpstr>
      <vt:lpstr>Stability after BOXCOX + Differencing</vt:lpstr>
      <vt:lpstr>PowerPoint Presentation</vt:lpstr>
      <vt:lpstr>Time series Decomposition</vt:lpstr>
      <vt:lpstr>Model building and Model Validation</vt:lpstr>
      <vt:lpstr>ARIMA Models Parameters and residual check</vt:lpstr>
      <vt:lpstr>Model testing</vt:lpstr>
      <vt:lpstr>LLR Test</vt:lpstr>
      <vt:lpstr>Residual Analysis</vt:lpstr>
      <vt:lpstr>Different Model RMSE</vt:lpstr>
      <vt:lpstr>Plot of Forecasting</vt:lpstr>
      <vt:lpstr>Plot of Forecasting</vt:lpstr>
      <vt:lpstr>Plot of Forecasting</vt:lpstr>
      <vt:lpstr>Final Model</vt:lpstr>
      <vt:lpstr>Forecasted Value Comaparison</vt:lpstr>
      <vt:lpstr>Model Deployment</vt:lpstr>
      <vt:lpstr>Problems Faced During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PRICE PREDICTION  Group-3  Mentor: Karthik</dc:title>
  <dc:creator>Vivek K</dc:creator>
  <cp:lastModifiedBy>Vivek K</cp:lastModifiedBy>
  <cp:revision>2</cp:revision>
  <dcterms:created xsi:type="dcterms:W3CDTF">2023-06-02T05:02:07Z</dcterms:created>
  <dcterms:modified xsi:type="dcterms:W3CDTF">2023-06-22T03:01:00Z</dcterms:modified>
</cp:coreProperties>
</file>