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39" r:id="rId2"/>
    <p:sldId id="349" r:id="rId3"/>
    <p:sldId id="351" r:id="rId4"/>
    <p:sldId id="350" r:id="rId5"/>
    <p:sldId id="352" r:id="rId6"/>
    <p:sldId id="353" r:id="rId7"/>
    <p:sldId id="369" r:id="rId8"/>
    <p:sldId id="263" r:id="rId9"/>
    <p:sldId id="354" r:id="rId10"/>
    <p:sldId id="355" r:id="rId11"/>
    <p:sldId id="357" r:id="rId12"/>
    <p:sldId id="358" r:id="rId13"/>
    <p:sldId id="366" r:id="rId14"/>
    <p:sldId id="367" r:id="rId15"/>
    <p:sldId id="368" r:id="rId16"/>
    <p:sldId id="370" r:id="rId17"/>
    <p:sldId id="362" r:id="rId18"/>
    <p:sldId id="364" r:id="rId19"/>
    <p:sldId id="363" r:id="rId20"/>
    <p:sldId id="365" r:id="rId21"/>
  </p:sldIdLst>
  <p:sldSz cx="9144000" cy="5143500" type="screen16x9"/>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79D44"/>
    <a:srgbClr val="C56E3E"/>
    <a:srgbClr val="CDCD4A"/>
    <a:srgbClr val="CC6940"/>
    <a:srgbClr val="C73F3C"/>
    <a:srgbClr val="BBB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5196" autoAdjust="0"/>
  </p:normalViewPr>
  <p:slideViewPr>
    <p:cSldViewPr>
      <p:cViewPr varScale="1">
        <p:scale>
          <a:sx n="120" d="100"/>
          <a:sy n="120" d="100"/>
        </p:scale>
        <p:origin x="115"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Munnaa D" userId="4eff0edd30510b98" providerId="LiveId" clId="{912D018E-7D4C-46CF-A0B1-333DFFFF151A}"/>
    <pc:docChg chg="modSld">
      <pc:chgData name="Vivek Munnaa D" userId="4eff0edd30510b98" providerId="LiveId" clId="{912D018E-7D4C-46CF-A0B1-333DFFFF151A}" dt="2023-11-10T08:33:47.132" v="20" actId="20577"/>
      <pc:docMkLst>
        <pc:docMk/>
      </pc:docMkLst>
      <pc:sldChg chg="modSp mod">
        <pc:chgData name="Vivek Munnaa D" userId="4eff0edd30510b98" providerId="LiveId" clId="{912D018E-7D4C-46CF-A0B1-333DFFFF151A}" dt="2023-11-10T08:33:47.132" v="20" actId="20577"/>
        <pc:sldMkLst>
          <pc:docMk/>
          <pc:sldMk cId="2661677466" sldId="352"/>
        </pc:sldMkLst>
        <pc:spChg chg="mod">
          <ac:chgData name="Vivek Munnaa D" userId="4eff0edd30510b98" providerId="LiveId" clId="{912D018E-7D4C-46CF-A0B1-333DFFFF151A}" dt="2023-11-10T08:33:47.132" v="20" actId="20577"/>
          <ac:spMkLst>
            <pc:docMk/>
            <pc:sldMk cId="2661677466" sldId="352"/>
            <ac:spMk id="3" creationId="{E67DA482-8BAB-1C8D-70CA-54FC5B19FC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1687228F-52E0-49CF-A07B-BF3310F7DD97}" type="datetimeFigureOut">
              <a:rPr lang="en-IN" smtClean="0"/>
              <a:pPr/>
              <a:t>10-11-2023</a:t>
            </a:fld>
            <a:endParaRPr lang="en-IN"/>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16010B1C-FD8A-4396-81ED-0B56D045033A}" type="slidenum">
              <a:rPr lang="en-IN" smtClean="0"/>
              <a:pPr/>
              <a:t>‹#›</a:t>
            </a:fld>
            <a:endParaRPr lang="en-IN"/>
          </a:p>
        </p:txBody>
      </p:sp>
    </p:spTree>
    <p:extLst>
      <p:ext uri="{BB962C8B-B14F-4D97-AF65-F5344CB8AC3E}">
        <p14:creationId xmlns:p14="http://schemas.microsoft.com/office/powerpoint/2010/main" val="260145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7a49a3eaf6_0_0: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7a49a3eaf6_0_0:notes"/>
          <p:cNvSpPr txBox="1">
            <a:spLocks noGrp="1"/>
          </p:cNvSpPr>
          <p:nvPr>
            <p:ph type="body" idx="1"/>
          </p:nvPr>
        </p:nvSpPr>
        <p:spPr>
          <a:xfrm>
            <a:off x="679450" y="4778375"/>
            <a:ext cx="5438700" cy="3908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27a49a3eaf6_0_0:notes"/>
          <p:cNvSpPr txBox="1">
            <a:spLocks noGrp="1"/>
          </p:cNvSpPr>
          <p:nvPr>
            <p:ph type="sldNum" idx="12"/>
          </p:nvPr>
        </p:nvSpPr>
        <p:spPr>
          <a:xfrm>
            <a:off x="3849688" y="9429750"/>
            <a:ext cx="2946300" cy="4986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474eb367e0_4_36: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474eb367e0_4_36:notes"/>
          <p:cNvSpPr txBox="1">
            <a:spLocks noGrp="1"/>
          </p:cNvSpPr>
          <p:nvPr>
            <p:ph type="body" idx="1"/>
          </p:nvPr>
        </p:nvSpPr>
        <p:spPr>
          <a:xfrm>
            <a:off x="679450" y="4778375"/>
            <a:ext cx="5438700" cy="3908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2474eb367e0_4_36:notes"/>
          <p:cNvSpPr txBox="1">
            <a:spLocks noGrp="1"/>
          </p:cNvSpPr>
          <p:nvPr>
            <p:ph type="sldNum" idx="12"/>
          </p:nvPr>
        </p:nvSpPr>
        <p:spPr>
          <a:xfrm>
            <a:off x="3849688" y="9429750"/>
            <a:ext cx="2946300" cy="4986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0731D53-B8BA-4942-8BCA-B484D008BB1B}" type="datetime1">
              <a:rPr lang="en-US" smtClean="0">
                <a:solidFill>
                  <a:prstClr val="black">
                    <a:tint val="75000"/>
                  </a:prstClr>
                </a:solidFill>
              </a:rPr>
              <a:pPr/>
              <a:t>11/10/2023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D1D467-2E6E-4DA0-A169-DF27163B33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2094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8CFCA2-C57C-4EED-992F-B5BFF13976D8}" type="datetime1">
              <a:rPr lang="en-US" smtClean="0">
                <a:solidFill>
                  <a:prstClr val="black">
                    <a:tint val="75000"/>
                  </a:prstClr>
                </a:solidFill>
              </a:rPr>
              <a:pPr/>
              <a:t>11/10/2023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D1D467-2E6E-4DA0-A169-DF27163B33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03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3755A2-0456-4AA6-A3AE-3879BF7085C6}" type="datetime1">
              <a:rPr lang="en-US" smtClean="0">
                <a:solidFill>
                  <a:prstClr val="black">
                    <a:tint val="75000"/>
                  </a:prstClr>
                </a:solidFill>
              </a:rPr>
              <a:pPr/>
              <a:t>11/10/2023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D1D467-2E6E-4DA0-A169-DF27163B33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039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8174" y="7196"/>
            <a:ext cx="8229600" cy="659554"/>
          </a:xfrm>
        </p:spPr>
        <p:txBody>
          <a:bodyPr/>
          <a:lstStyle/>
          <a:p>
            <a:r>
              <a:rPr lang="en-US"/>
              <a:t>Click to edit Master title style</a:t>
            </a:r>
          </a:p>
        </p:txBody>
      </p:sp>
      <p:sp>
        <p:nvSpPr>
          <p:cNvPr id="3" name="Content Placeholder 2"/>
          <p:cNvSpPr>
            <a:spLocks noGrp="1"/>
          </p:cNvSpPr>
          <p:nvPr>
            <p:ph idx="1"/>
          </p:nvPr>
        </p:nvSpPr>
        <p:spPr>
          <a:xfrm>
            <a:off x="228600" y="1047750"/>
            <a:ext cx="8610600" cy="35468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857500" y="4529213"/>
            <a:ext cx="2895600" cy="273844"/>
          </a:xfrm>
        </p:spPr>
        <p:txBody>
          <a:bodyPr/>
          <a:lstStyle/>
          <a:p>
            <a:endParaRPr lang="en-US" dirty="0">
              <a:solidFill>
                <a:prstClr val="black">
                  <a:tint val="75000"/>
                </a:prstClr>
              </a:solidFill>
            </a:endParaRPr>
          </a:p>
        </p:txBody>
      </p:sp>
      <p:sp>
        <p:nvSpPr>
          <p:cNvPr id="7" name="Title 1"/>
          <p:cNvSpPr txBox="1">
            <a:spLocks/>
          </p:cNvSpPr>
          <p:nvPr userDrawn="1"/>
        </p:nvSpPr>
        <p:spPr>
          <a:xfrm>
            <a:off x="457200" y="228600"/>
            <a:ext cx="8001000" cy="685800"/>
          </a:xfrm>
          <a:prstGeom prst="rect">
            <a:avLst/>
          </a:prstGeom>
        </p:spPr>
        <p:txBody>
          <a:bodyPr vert="horz" lIns="91440" tIns="45720" rIns="91440" bIns="45720" rtlCol="0" anchor="ctr">
            <a:normAutofit fontScale="92500" lnSpcReduction="10000"/>
          </a:bodyPr>
          <a:lstStyle/>
          <a:p>
            <a:pPr algn="ctr">
              <a:spcBef>
                <a:spcPct val="0"/>
              </a:spcBef>
              <a:defRPr/>
            </a:pPr>
            <a:r>
              <a:rPr lang="en-US" sz="4400">
                <a:solidFill>
                  <a:prstClr val="black"/>
                </a:solidFill>
              </a:rPr>
              <a:t>Click to edit Master title style</a:t>
            </a:r>
          </a:p>
        </p:txBody>
      </p:sp>
      <p:sp>
        <p:nvSpPr>
          <p:cNvPr id="9" name="Date Placeholder 3"/>
          <p:cNvSpPr txBox="1">
            <a:spLocks/>
          </p:cNvSpPr>
          <p:nvPr userDrawn="1"/>
        </p:nvSpPr>
        <p:spPr>
          <a:xfrm>
            <a:off x="457200" y="6356350"/>
            <a:ext cx="2133600" cy="365125"/>
          </a:xfrm>
          <a:prstGeom prst="rect">
            <a:avLst/>
          </a:prstGeom>
        </p:spPr>
        <p:txBody>
          <a:bodyPr vert="horz" lIns="91440" tIns="45720" rIns="91440" bIns="45720" rtlCol="0" anchor="ctr"/>
          <a:lstStyle/>
          <a:p>
            <a:pPr>
              <a:defRPr/>
            </a:pPr>
            <a:fld id="{48B483D0-4ABB-4579-9C51-A795C4F2C9D1}" type="datetimeFigureOut">
              <a:rPr lang="en-US" sz="1200" smtClean="0">
                <a:solidFill>
                  <a:prstClr val="black">
                    <a:tint val="75000"/>
                  </a:prstClr>
                </a:solidFill>
              </a:rPr>
              <a:pPr>
                <a:defRPr/>
              </a:pPr>
              <a:t>11/10/2023</a:t>
            </a:fld>
            <a:endParaRPr lang="en-US" sz="1200">
              <a:solidFill>
                <a:prstClr val="black">
                  <a:tint val="75000"/>
                </a:prstClr>
              </a:solidFill>
            </a:endParaRPr>
          </a:p>
        </p:txBody>
      </p:sp>
      <p:sp>
        <p:nvSpPr>
          <p:cNvPr id="10" name="Slide Number Placeholder 5"/>
          <p:cNvSpPr txBox="1">
            <a:spLocks/>
          </p:cNvSpPr>
          <p:nvPr userDrawn="1"/>
        </p:nvSpPr>
        <p:spPr>
          <a:xfrm>
            <a:off x="6553200" y="6356350"/>
            <a:ext cx="2133600" cy="365125"/>
          </a:xfrm>
          <a:prstGeom prst="rect">
            <a:avLst/>
          </a:prstGeom>
        </p:spPr>
        <p:txBody>
          <a:bodyPr vert="horz" lIns="91440" tIns="45720" rIns="91440" bIns="45720" rtlCol="0" anchor="ctr"/>
          <a:lstStyle/>
          <a:p>
            <a:pPr algn="r">
              <a:defRPr/>
            </a:pPr>
            <a:fld id="{3788ED8B-BB34-4B1F-925E-23A1F58F4782}" type="slidenum">
              <a:rPr lang="en-US" sz="1200" smtClean="0">
                <a:solidFill>
                  <a:prstClr val="black">
                    <a:tint val="75000"/>
                  </a:prstClr>
                </a:solidFill>
              </a:rPr>
              <a:pPr algn="r">
                <a:defRPr/>
              </a:pPr>
              <a:t>‹#›</a:t>
            </a:fld>
            <a:endParaRPr lang="en-US" sz="1200">
              <a:solidFill>
                <a:prstClr val="black">
                  <a:tint val="75000"/>
                </a:prstClr>
              </a:solidFill>
            </a:endParaRPr>
          </a:p>
        </p:txBody>
      </p:sp>
      <p:sp>
        <p:nvSpPr>
          <p:cNvPr id="11" name="Google Shape;67;p8"/>
          <p:cNvSpPr/>
          <p:nvPr userDrawn="1"/>
        </p:nvSpPr>
        <p:spPr>
          <a:xfrm>
            <a:off x="0" y="0"/>
            <a:ext cx="9144000" cy="819150"/>
          </a:xfrm>
          <a:prstGeom prst="rect">
            <a:avLst/>
          </a:prstGeom>
          <a:solidFill>
            <a:srgbClr val="1E25AE"/>
          </a:solidFill>
          <a:ln>
            <a:noFill/>
          </a:ln>
        </p:spPr>
        <p:txBody>
          <a:bodyPr spcFirstLastPara="1" wrap="square" lIns="91425" tIns="91425" rIns="91425" bIns="91425" anchor="ctr" anchorCtr="0">
            <a:noAutofit/>
          </a:bodyPr>
          <a:lstStyle/>
          <a:p>
            <a:pPr algn="ctr"/>
            <a:endParaRPr sz="4400" dirty="0">
              <a:solidFill>
                <a:prstClr val="white"/>
              </a:solidFill>
            </a:endParaRPr>
          </a:p>
        </p:txBody>
      </p:sp>
      <p:sp>
        <p:nvSpPr>
          <p:cNvPr id="12" name="Rectangle 11"/>
          <p:cNvSpPr/>
          <p:nvPr userDrawn="1"/>
        </p:nvSpPr>
        <p:spPr>
          <a:xfrm>
            <a:off x="8534400" y="0"/>
            <a:ext cx="609600" cy="819150"/>
          </a:xfrm>
          <a:prstGeom prst="rect">
            <a:avLst/>
          </a:prstGeom>
          <a:solidFill>
            <a:srgbClr val="EA9314"/>
          </a:solidFill>
          <a:ln>
            <a:solidFill>
              <a:srgbClr val="EA93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Google Shape;18;p3"/>
          <p:cNvSpPr/>
          <p:nvPr userDrawn="1"/>
        </p:nvSpPr>
        <p:spPr>
          <a:xfrm>
            <a:off x="0" y="4991250"/>
            <a:ext cx="7162800" cy="95100"/>
          </a:xfrm>
          <a:prstGeom prst="rect">
            <a:avLst/>
          </a:prstGeom>
          <a:solidFill>
            <a:srgbClr val="EA9314"/>
          </a:solidFill>
          <a:ln>
            <a:noFill/>
          </a:ln>
        </p:spPr>
        <p:txBody>
          <a:bodyPr spcFirstLastPara="1" wrap="square" lIns="91425" tIns="91425" rIns="91425" bIns="91425" anchor="ctr" anchorCtr="0">
            <a:noAutofit/>
          </a:bodyPr>
          <a:lstStyle/>
          <a:p>
            <a:endParaRPr>
              <a:solidFill>
                <a:prstClr val="black"/>
              </a:solidFill>
            </a:endParaRPr>
          </a:p>
        </p:txBody>
      </p:sp>
      <p:sp>
        <p:nvSpPr>
          <p:cNvPr id="14" name="Google Shape;21;p3"/>
          <p:cNvSpPr/>
          <p:nvPr userDrawn="1"/>
        </p:nvSpPr>
        <p:spPr>
          <a:xfrm>
            <a:off x="0" y="4838850"/>
            <a:ext cx="7162800" cy="95100"/>
          </a:xfrm>
          <a:prstGeom prst="rect">
            <a:avLst/>
          </a:prstGeom>
          <a:solidFill>
            <a:srgbClr val="1E25AE"/>
          </a:solidFill>
          <a:ln>
            <a:noFill/>
          </a:ln>
        </p:spPr>
        <p:txBody>
          <a:bodyPr spcFirstLastPara="1" wrap="square" lIns="91425" tIns="91425" rIns="91425" bIns="91425" anchor="ctr" anchorCtr="0">
            <a:noAutofit/>
          </a:bodyPr>
          <a:lstStyle/>
          <a:p>
            <a:endParaRPr>
              <a:solidFill>
                <a:prstClr val="black"/>
              </a:solidFill>
            </a:endParaRPr>
          </a:p>
        </p:txBody>
      </p:sp>
      <p:pic>
        <p:nvPicPr>
          <p:cNvPr id="15" name="Picture 14" descr="FInal Logo Bold.png"/>
          <p:cNvPicPr>
            <a:picLocks noChangeAspect="1"/>
          </p:cNvPicPr>
          <p:nvPr userDrawn="1"/>
        </p:nvPicPr>
        <p:blipFill>
          <a:blip r:embed="rId2" cstate="print"/>
          <a:srcRect l="6667" t="35000" r="44167" b="28333"/>
          <a:stretch>
            <a:fillRect/>
          </a:stretch>
        </p:blipFill>
        <p:spPr>
          <a:xfrm>
            <a:off x="7239000" y="4781550"/>
            <a:ext cx="945572" cy="352586"/>
          </a:xfrm>
          <a:prstGeom prst="rect">
            <a:avLst/>
          </a:prstGeom>
        </p:spPr>
      </p:pic>
      <p:sp>
        <p:nvSpPr>
          <p:cNvPr id="16" name="Google Shape;18;p3"/>
          <p:cNvSpPr/>
          <p:nvPr userDrawn="1"/>
        </p:nvSpPr>
        <p:spPr>
          <a:xfrm>
            <a:off x="8229600" y="5010150"/>
            <a:ext cx="914400" cy="76200"/>
          </a:xfrm>
          <a:prstGeom prst="rect">
            <a:avLst/>
          </a:prstGeom>
          <a:solidFill>
            <a:srgbClr val="EA9314"/>
          </a:solidFill>
          <a:ln>
            <a:noFill/>
          </a:ln>
        </p:spPr>
        <p:txBody>
          <a:bodyPr spcFirstLastPara="1" wrap="square" lIns="91425" tIns="91425" rIns="91425" bIns="91425" anchor="ctr" anchorCtr="0">
            <a:noAutofit/>
          </a:bodyPr>
          <a:lstStyle/>
          <a:p>
            <a:endParaRPr>
              <a:solidFill>
                <a:prstClr val="black"/>
              </a:solidFill>
            </a:endParaRPr>
          </a:p>
        </p:txBody>
      </p:sp>
      <p:sp>
        <p:nvSpPr>
          <p:cNvPr id="17" name="Google Shape;21;p3"/>
          <p:cNvSpPr/>
          <p:nvPr userDrawn="1"/>
        </p:nvSpPr>
        <p:spPr>
          <a:xfrm flipV="1">
            <a:off x="8229600" y="4857750"/>
            <a:ext cx="914400" cy="76200"/>
          </a:xfrm>
          <a:prstGeom prst="rect">
            <a:avLst/>
          </a:prstGeom>
          <a:solidFill>
            <a:srgbClr val="1E25AE"/>
          </a:solidFill>
          <a:ln>
            <a:noFill/>
          </a:ln>
        </p:spPr>
        <p:txBody>
          <a:bodyPr spcFirstLastPara="1" wrap="square" lIns="91425" tIns="91425" rIns="91425" bIns="91425" anchor="ctr" anchorCtr="0">
            <a:noAutofit/>
          </a:bodyPr>
          <a:lstStyle/>
          <a:p>
            <a:endParaRPr>
              <a:solidFill>
                <a:prstClr val="black"/>
              </a:solidFill>
            </a:endParaRPr>
          </a:p>
        </p:txBody>
      </p:sp>
      <p:sp>
        <p:nvSpPr>
          <p:cNvPr id="4" name="Date Placeholder 3"/>
          <p:cNvSpPr>
            <a:spLocks noGrp="1"/>
          </p:cNvSpPr>
          <p:nvPr>
            <p:ph type="dt" sz="half" idx="10"/>
          </p:nvPr>
        </p:nvSpPr>
        <p:spPr>
          <a:xfrm>
            <a:off x="0" y="4888706"/>
            <a:ext cx="921026" cy="273844"/>
          </a:xfrm>
        </p:spPr>
        <p:txBody>
          <a:bodyPr/>
          <a:lstStyle>
            <a:lvl1pPr>
              <a:defRPr b="1">
                <a:solidFill>
                  <a:schemeClr val="tx1"/>
                </a:solidFill>
              </a:defRPr>
            </a:lvl1pPr>
          </a:lstStyle>
          <a:p>
            <a:fld id="{E74D9C81-5C4B-471E-9B5F-1A7BBA98B942}" type="datetime1">
              <a:rPr lang="en-US" smtClean="0"/>
              <a:pPr/>
              <a:t>11/10/2023</a:t>
            </a:fld>
            <a:endParaRPr lang="en-US"/>
          </a:p>
        </p:txBody>
      </p:sp>
      <p:sp>
        <p:nvSpPr>
          <p:cNvPr id="6" name="Slide Number Placeholder 5"/>
          <p:cNvSpPr>
            <a:spLocks noGrp="1"/>
          </p:cNvSpPr>
          <p:nvPr>
            <p:ph type="sldNum" sz="quarter" idx="12"/>
          </p:nvPr>
        </p:nvSpPr>
        <p:spPr>
          <a:xfrm>
            <a:off x="7086600" y="4888706"/>
            <a:ext cx="2133600" cy="273844"/>
          </a:xfrm>
        </p:spPr>
        <p:txBody>
          <a:bodyPr/>
          <a:lstStyle>
            <a:lvl1pPr>
              <a:defRPr b="1">
                <a:solidFill>
                  <a:schemeClr val="tx1"/>
                </a:solidFill>
              </a:defRPr>
            </a:lvl1pPr>
          </a:lstStyle>
          <a:p>
            <a:fld id="{9CD1D467-2E6E-4DA0-A169-DF27163B33D6}" type="slidenum">
              <a:rPr lang="en-US" smtClean="0"/>
              <a:pPr/>
              <a:t>‹#›</a:t>
            </a:fld>
            <a:endParaRPr lang="en-US"/>
          </a:p>
        </p:txBody>
      </p:sp>
    </p:spTree>
    <p:extLst>
      <p:ext uri="{BB962C8B-B14F-4D97-AF65-F5344CB8AC3E}">
        <p14:creationId xmlns:p14="http://schemas.microsoft.com/office/powerpoint/2010/main" val="156299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BB07-68EF-49F9-AF04-00D33E08F3D8}" type="datetime1">
              <a:rPr lang="en-US" smtClean="0">
                <a:solidFill>
                  <a:prstClr val="black">
                    <a:tint val="75000"/>
                  </a:prstClr>
                </a:solidFill>
              </a:rPr>
              <a:pPr/>
              <a:t>11/10/2023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CD1D467-2E6E-4DA0-A169-DF27163B33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3794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5E248B-2A82-4380-B64F-8160F0E8ECA3}" type="datetime1">
              <a:rPr lang="en-US" smtClean="0">
                <a:solidFill>
                  <a:prstClr val="black">
                    <a:tint val="75000"/>
                  </a:prstClr>
                </a:solidFill>
              </a:rPr>
              <a:pPr/>
              <a:t>11/10/2023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D1D467-2E6E-4DA0-A169-DF27163B33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02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37F23D-E323-4EFA-961A-675D701B5EC2}" type="datetime1">
              <a:rPr lang="en-US" smtClean="0">
                <a:solidFill>
                  <a:prstClr val="black">
                    <a:tint val="75000"/>
                  </a:prstClr>
                </a:solidFill>
              </a:rPr>
              <a:pPr/>
              <a:t>11/10/2023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CD1D467-2E6E-4DA0-A169-DF27163B33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482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9BE456-6394-45AC-BBC4-392A5CDA35FE}" type="datetime1">
              <a:rPr lang="en-US" smtClean="0">
                <a:solidFill>
                  <a:prstClr val="black">
                    <a:tint val="75000"/>
                  </a:prstClr>
                </a:solidFill>
              </a:rPr>
              <a:pPr/>
              <a:t>11/10/2023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CD1D467-2E6E-4DA0-A169-DF27163B33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271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B4C925-90BC-4095-9594-F7EABCFE9FCD}" type="datetime1">
              <a:rPr lang="en-US" smtClean="0">
                <a:solidFill>
                  <a:prstClr val="black">
                    <a:tint val="75000"/>
                  </a:prstClr>
                </a:solidFill>
              </a:rPr>
              <a:pPr/>
              <a:t>11/10/2023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CD1D467-2E6E-4DA0-A169-DF27163B33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3739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2D5F8B-1774-4180-B745-14C11E6B2794}" type="datetime1">
              <a:rPr lang="en-US" smtClean="0">
                <a:solidFill>
                  <a:prstClr val="black">
                    <a:tint val="75000"/>
                  </a:prstClr>
                </a:solidFill>
              </a:rPr>
              <a:pPr/>
              <a:t>11/10/2023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D1D467-2E6E-4DA0-A169-DF27163B33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774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277722-1EF1-4359-96C4-7FD7959F8007}" type="datetime1">
              <a:rPr lang="en-US" smtClean="0">
                <a:solidFill>
                  <a:prstClr val="black">
                    <a:tint val="75000"/>
                  </a:prstClr>
                </a:solidFill>
              </a:rPr>
              <a:pPr/>
              <a:t>11/10/2023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CD1D467-2E6E-4DA0-A169-DF27163B33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5009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B35B0EE-F55C-4294-A5C9-E6E702136062}" type="datetime1">
              <a:rPr lang="en-US" smtClean="0">
                <a:solidFill>
                  <a:prstClr val="black">
                    <a:tint val="75000"/>
                  </a:prstClr>
                </a:solidFill>
              </a:rPr>
              <a:pPr/>
              <a:t>11/10/2023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CD1D467-2E6E-4DA0-A169-DF27163B33D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2896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jarcce.com/wp-content/uploads/2021/06/IJARCCE.2021.105173.pdf" TargetMode="External"/><Relationship Id="rId2" Type="http://schemas.openxmlformats.org/officeDocument/2006/relationships/hyperlink" Target="https://www.researchgate.net/publication/348887683_Double-Channel_Guided_Generative_Adversarial_Network_for_Image_Colorization" TargetMode="External"/><Relationship Id="rId1" Type="http://schemas.openxmlformats.org/officeDocument/2006/relationships/slideLayout" Target="../slideLayouts/slideLayout2.xml"/><Relationship Id="rId6" Type="http://schemas.openxmlformats.org/officeDocument/2006/relationships/hyperlink" Target="https://towardsdatascience.com/colorizing-black-white-images-with-u-net-and-conditional-gan-a-tutorial-81b2df111cd8" TargetMode="External"/><Relationship Id="rId5" Type="http://schemas.openxmlformats.org/officeDocument/2006/relationships/hyperlink" Target="https://www.irjmets.com/uploadedfiles/paper/issue_4_april_2023/35935/final/fin_irjmets1681479119.pdf" TargetMode="External"/><Relationship Id="rId4" Type="http://schemas.openxmlformats.org/officeDocument/2006/relationships/hyperlink" Target="https://www.ecva.net/papers/eccv_2022/papers_ECCV/papers/136750268.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n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E3CA071-B0BF-81A5-EAF4-6C859E9CE28F}"/>
              </a:ext>
            </a:extLst>
          </p:cNvPr>
          <p:cNvSpPr txBox="1">
            <a:spLocks noGrp="1"/>
          </p:cNvSpPr>
          <p:nvPr>
            <p:ph type="title"/>
          </p:nvPr>
        </p:nvSpPr>
        <p:spPr>
          <a:xfrm>
            <a:off x="338417" y="98281"/>
            <a:ext cx="8229600" cy="659554"/>
          </a:xfrm>
          <a:prstGeom prst="rect">
            <a:avLst/>
          </a:prstGeom>
        </p:spPr>
        <p:txBody>
          <a:bodyPr vert="horz" lIns="91440" tIns="45720" rIns="91440" bIns="45720" rtlCol="0" anchor="ctr">
            <a:normAutofit fontScale="90000"/>
          </a:bodyPr>
          <a:lstStyle>
            <a:lvl1pPr algn="ctr">
              <a:spcBef>
                <a:spcPct val="0"/>
              </a:spcBef>
              <a:buNone/>
              <a:defRPr sz="3200" b="1">
                <a:solidFill>
                  <a:schemeClr val="bg1"/>
                </a:solidFill>
                <a:latin typeface="Times New Roman" panose="02020603050405020304" pitchFamily="18" charset="0"/>
                <a:ea typeface="+mj-ea"/>
                <a:cs typeface="Times New Roman" panose="02020603050405020304" pitchFamily="18" charset="0"/>
              </a:defRPr>
            </a:lvl1pPr>
          </a:lstStyle>
          <a:p>
            <a:r>
              <a:rPr lang="en-US" sz="2800" dirty="0"/>
              <a:t>IMAGE MANIPULATION USING GENERATIVE ADVERSARIAL NETWORKS</a:t>
            </a:r>
          </a:p>
        </p:txBody>
      </p:sp>
      <p:sp>
        <p:nvSpPr>
          <p:cNvPr id="9" name="Rectangle 8">
            <a:extLst>
              <a:ext uri="{FF2B5EF4-FFF2-40B4-BE49-F238E27FC236}">
                <a16:creationId xmlns:a16="http://schemas.microsoft.com/office/drawing/2014/main" id="{FB468C1B-9DDF-DC63-5BB2-EDA73D48287A}"/>
              </a:ext>
            </a:extLst>
          </p:cNvPr>
          <p:cNvSpPr/>
          <p:nvPr/>
        </p:nvSpPr>
        <p:spPr>
          <a:xfrm>
            <a:off x="4453217" y="2387084"/>
            <a:ext cx="237566" cy="369332"/>
          </a:xfrm>
          <a:prstGeom prst="rect">
            <a:avLst/>
          </a:prstGeom>
        </p:spPr>
        <p:txBody>
          <a:bodyPr wrap="none">
            <a:spAutoFit/>
          </a:bodyPr>
          <a:lstStyle/>
          <a:p>
            <a:r>
              <a:rPr lang="en-IN" dirty="0"/>
              <a:t> </a:t>
            </a:r>
          </a:p>
        </p:txBody>
      </p:sp>
      <p:sp>
        <p:nvSpPr>
          <p:cNvPr id="10" name="Rectangle 9">
            <a:extLst>
              <a:ext uri="{FF2B5EF4-FFF2-40B4-BE49-F238E27FC236}">
                <a16:creationId xmlns:a16="http://schemas.microsoft.com/office/drawing/2014/main" id="{9B3AC661-038F-0C3C-977B-88CD8999495A}"/>
              </a:ext>
            </a:extLst>
          </p:cNvPr>
          <p:cNvSpPr/>
          <p:nvPr/>
        </p:nvSpPr>
        <p:spPr>
          <a:xfrm>
            <a:off x="4453217" y="2387084"/>
            <a:ext cx="237566" cy="369332"/>
          </a:xfrm>
          <a:prstGeom prst="rect">
            <a:avLst/>
          </a:prstGeom>
        </p:spPr>
        <p:txBody>
          <a:bodyPr wrap="none">
            <a:spAutoFit/>
          </a:bodyPr>
          <a:lstStyle/>
          <a:p>
            <a:r>
              <a:rPr lang="en-IN" dirty="0"/>
              <a:t> </a:t>
            </a:r>
          </a:p>
        </p:txBody>
      </p:sp>
      <p:sp>
        <p:nvSpPr>
          <p:cNvPr id="15" name="Content Placeholder 14"/>
          <p:cNvSpPr>
            <a:spLocks noGrp="1"/>
          </p:cNvSpPr>
          <p:nvPr>
            <p:ph idx="1"/>
          </p:nvPr>
        </p:nvSpPr>
        <p:spPr>
          <a:xfrm>
            <a:off x="228600" y="895350"/>
            <a:ext cx="8610600" cy="3876078"/>
          </a:xfrm>
        </p:spPr>
        <p:txBody>
          <a:bodyPr>
            <a:noAutofit/>
          </a:bodyPr>
          <a:lstStyle/>
          <a:p>
            <a:pPr marL="0" lvl="0" indent="0" algn="ctr">
              <a:spcBef>
                <a:spcPts val="0"/>
              </a:spcBef>
              <a:buClr>
                <a:schemeClr val="dk1"/>
              </a:buClr>
              <a:buSzPts val="3200"/>
              <a:buNone/>
            </a:pPr>
            <a:r>
              <a:rPr lang="en-GB" sz="2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VISHAL JC 		  (2127200501164)</a:t>
            </a:r>
            <a:endParaRPr lang="en-GB"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a:spcBef>
                <a:spcPts val="0"/>
              </a:spcBef>
              <a:buClr>
                <a:schemeClr val="dk1"/>
              </a:buClr>
              <a:buSzPts val="3200"/>
              <a:buNone/>
            </a:pPr>
            <a:r>
              <a:rPr lang="en-GB" sz="2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VISHAL M 		  (2127200501165)</a:t>
            </a:r>
            <a:endParaRPr lang="en-GB"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a:spcBef>
                <a:spcPts val="0"/>
              </a:spcBef>
              <a:buClr>
                <a:schemeClr val="dk1"/>
              </a:buClr>
              <a:buSzPts val="3200"/>
              <a:buNone/>
            </a:pPr>
            <a:r>
              <a:rPr lang="en-GB" sz="2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VIVEK MUNNAA D	  (2127200501169)</a:t>
            </a:r>
            <a:endParaRPr lang="en-GB"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a:spcBef>
                <a:spcPts val="0"/>
              </a:spcBef>
              <a:buClr>
                <a:schemeClr val="dk1"/>
              </a:buClr>
              <a:buSzPts val="3200"/>
              <a:buNone/>
            </a:pPr>
            <a:endParaRPr lang="en-GB" sz="1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a:spcBef>
                <a:spcPts val="0"/>
              </a:spcBef>
              <a:buClr>
                <a:schemeClr val="dk1"/>
              </a:buClr>
              <a:buSzPts val="3200"/>
              <a:buNone/>
            </a:pPr>
            <a:r>
              <a:rPr lang="en-US" altLang="en-IN" sz="2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CS</a:t>
            </a:r>
            <a:r>
              <a:rPr lang="en-GB" altLang="en-IN" sz="2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18711 – MINIPROJECT</a:t>
            </a:r>
          </a:p>
          <a:p>
            <a:pPr marL="0" lvl="0" indent="0" algn="ctr">
              <a:spcBef>
                <a:spcPts val="0"/>
              </a:spcBef>
              <a:buClr>
                <a:schemeClr val="dk1"/>
              </a:buClr>
              <a:buSzPts val="3200"/>
              <a:buNone/>
            </a:pPr>
            <a:endParaRPr lang="en-GB" altLang="en-IN" sz="10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a:spcBef>
                <a:spcPts val="0"/>
              </a:spcBef>
              <a:buClr>
                <a:schemeClr val="dk1"/>
              </a:buClr>
              <a:buSzPts val="3200"/>
              <a:buNone/>
            </a:pPr>
            <a:r>
              <a:rPr lang="en-GB" altLang="en-IN" sz="2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FINAL REVIEW</a:t>
            </a:r>
          </a:p>
          <a:p>
            <a:pPr marL="0" lvl="0" indent="0" algn="ctr">
              <a:spcBef>
                <a:spcPts val="0"/>
              </a:spcBef>
              <a:buClr>
                <a:schemeClr val="dk1"/>
              </a:buClr>
              <a:buSzPts val="3200"/>
              <a:buNone/>
            </a:pPr>
            <a:endParaRPr lang="en-GB" altLang="en-IN" sz="105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a:spcBef>
                <a:spcPts val="0"/>
              </a:spcBef>
              <a:buClr>
                <a:schemeClr val="dk1"/>
              </a:buClr>
              <a:buSzPts val="3200"/>
              <a:buNone/>
            </a:pPr>
            <a:endParaRPr lang="en-GB" altLang="en-IN" sz="105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0"/>
              </a:spcBef>
              <a:buClr>
                <a:schemeClr val="dk1"/>
              </a:buClr>
              <a:buSzPts val="3200"/>
              <a:buNone/>
            </a:pPr>
            <a:r>
              <a:rPr lang="en-GB" sz="2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Batch No 			: 62</a:t>
            </a:r>
            <a:endParaRPr lang="en-GB"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0"/>
              </a:spcBef>
              <a:buClr>
                <a:schemeClr val="dk1"/>
              </a:buClr>
              <a:buSzPts val="3200"/>
              <a:buNone/>
            </a:pPr>
            <a:r>
              <a:rPr lang="en-GB" sz="2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Name of the Supervisor 	: Ms. P. UMA</a:t>
            </a:r>
          </a:p>
          <a:p>
            <a:pPr marL="0" lvl="0" indent="0">
              <a:spcBef>
                <a:spcPts val="0"/>
              </a:spcBef>
              <a:buClr>
                <a:schemeClr val="dk1"/>
              </a:buClr>
              <a:buSzPts val="3200"/>
              <a:buNone/>
            </a:pPr>
            <a:r>
              <a:rPr lang="en-GB" sz="2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Date of Review 		: 10/11/2023</a:t>
            </a:r>
            <a:endParaRPr lang="en-GB"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0"/>
              </a:spcBef>
              <a:buClr>
                <a:schemeClr val="dk1"/>
              </a:buClr>
              <a:buSzPts val="3200"/>
              <a:buNone/>
            </a:pPr>
            <a:r>
              <a:rPr lang="en-GB" sz="2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Domain 			: DEEP LEARNING</a:t>
            </a:r>
            <a:endParaRPr lang="en-US" sz="2200" dirty="0"/>
          </a:p>
        </p:txBody>
      </p:sp>
      <p:sp>
        <p:nvSpPr>
          <p:cNvPr id="3" name="TextBox 2">
            <a:extLst>
              <a:ext uri="{FF2B5EF4-FFF2-40B4-BE49-F238E27FC236}">
                <a16:creationId xmlns:a16="http://schemas.microsoft.com/office/drawing/2014/main" id="{24DD726D-D051-F4C6-CFAA-6D5867159C19}"/>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4" name="TextBox 3">
            <a:extLst>
              <a:ext uri="{FF2B5EF4-FFF2-40B4-BE49-F238E27FC236}">
                <a16:creationId xmlns:a16="http://schemas.microsoft.com/office/drawing/2014/main" id="{89ABA068-80EC-105D-6444-BD02536FB47F}"/>
              </a:ext>
            </a:extLst>
          </p:cNvPr>
          <p:cNvSpPr txBox="1"/>
          <p:nvPr/>
        </p:nvSpPr>
        <p:spPr>
          <a:xfrm>
            <a:off x="8863012"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718344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3E4F-1097-AA1B-E4BC-5D8A3372CD06}"/>
              </a:ext>
            </a:extLst>
          </p:cNvPr>
          <p:cNvSpPr>
            <a:spLocks noGrp="1"/>
          </p:cNvSpPr>
          <p:nvPr>
            <p:ph type="title"/>
          </p:nvPr>
        </p:nvSpPr>
        <p:spPr/>
        <p:txBody>
          <a:bodyPr>
            <a:normAutofit/>
          </a:bodyPr>
          <a:lstStyle/>
          <a:p>
            <a:r>
              <a:rPr lang="en-US" sz="2800" b="1" dirty="0">
                <a:solidFill>
                  <a:schemeClr val="lt1"/>
                </a:solidFill>
                <a:latin typeface="Times New Roman"/>
                <a:ea typeface="Times New Roman"/>
                <a:cs typeface="Times New Roman"/>
                <a:sym typeface="Times New Roman"/>
              </a:rPr>
              <a:t>ARCHITECTURE</a:t>
            </a:r>
            <a:endParaRPr lang="en-IN" sz="2800" dirty="0"/>
          </a:p>
        </p:txBody>
      </p:sp>
      <p:sp>
        <p:nvSpPr>
          <p:cNvPr id="3" name="TextBox 2">
            <a:extLst>
              <a:ext uri="{FF2B5EF4-FFF2-40B4-BE49-F238E27FC236}">
                <a16:creationId xmlns:a16="http://schemas.microsoft.com/office/drawing/2014/main" id="{EFA78B97-10EC-BCF2-FA26-96EBFCFB7419}"/>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4" name="TextBox 3">
            <a:extLst>
              <a:ext uri="{FF2B5EF4-FFF2-40B4-BE49-F238E27FC236}">
                <a16:creationId xmlns:a16="http://schemas.microsoft.com/office/drawing/2014/main" id="{C88D05A7-5031-99E4-825E-B897272837AC}"/>
              </a:ext>
            </a:extLst>
          </p:cNvPr>
          <p:cNvSpPr txBox="1"/>
          <p:nvPr/>
        </p:nvSpPr>
        <p:spPr>
          <a:xfrm>
            <a:off x="8863012"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a:t>
            </a:r>
          </a:p>
        </p:txBody>
      </p:sp>
      <p:pic>
        <p:nvPicPr>
          <p:cNvPr id="9" name="Picture 8">
            <a:extLst>
              <a:ext uri="{FF2B5EF4-FFF2-40B4-BE49-F238E27FC236}">
                <a16:creationId xmlns:a16="http://schemas.microsoft.com/office/drawing/2014/main" id="{F5083CE9-6C48-3987-0CF5-D7D28CF8C26B}"/>
              </a:ext>
            </a:extLst>
          </p:cNvPr>
          <p:cNvPicPr>
            <a:picLocks noChangeAspect="1"/>
          </p:cNvPicPr>
          <p:nvPr/>
        </p:nvPicPr>
        <p:blipFill>
          <a:blip r:embed="rId2"/>
          <a:stretch>
            <a:fillRect/>
          </a:stretch>
        </p:blipFill>
        <p:spPr>
          <a:xfrm>
            <a:off x="838200" y="895350"/>
            <a:ext cx="7256613" cy="2667000"/>
          </a:xfrm>
          <a:prstGeom prst="rect">
            <a:avLst/>
          </a:prstGeom>
        </p:spPr>
      </p:pic>
      <p:pic>
        <p:nvPicPr>
          <p:cNvPr id="11" name="Picture 10">
            <a:extLst>
              <a:ext uri="{FF2B5EF4-FFF2-40B4-BE49-F238E27FC236}">
                <a16:creationId xmlns:a16="http://schemas.microsoft.com/office/drawing/2014/main" id="{45AA6FC2-D86A-D65F-F5D4-5B17D39B72E3}"/>
              </a:ext>
            </a:extLst>
          </p:cNvPr>
          <p:cNvPicPr>
            <a:picLocks noChangeAspect="1"/>
          </p:cNvPicPr>
          <p:nvPr/>
        </p:nvPicPr>
        <p:blipFill>
          <a:blip r:embed="rId3"/>
          <a:stretch>
            <a:fillRect/>
          </a:stretch>
        </p:blipFill>
        <p:spPr>
          <a:xfrm>
            <a:off x="1676400" y="3588544"/>
            <a:ext cx="5676900" cy="1012855"/>
          </a:xfrm>
          <a:prstGeom prst="rect">
            <a:avLst/>
          </a:prstGeom>
        </p:spPr>
      </p:pic>
      <p:cxnSp>
        <p:nvCxnSpPr>
          <p:cNvPr id="13" name="Straight Arrow Connector 12">
            <a:extLst>
              <a:ext uri="{FF2B5EF4-FFF2-40B4-BE49-F238E27FC236}">
                <a16:creationId xmlns:a16="http://schemas.microsoft.com/office/drawing/2014/main" id="{C2B2B418-31C1-1AC4-6F39-3F64B70AA666}"/>
              </a:ext>
            </a:extLst>
          </p:cNvPr>
          <p:cNvCxnSpPr/>
          <p:nvPr/>
        </p:nvCxnSpPr>
        <p:spPr>
          <a:xfrm>
            <a:off x="4572000" y="3486150"/>
            <a:ext cx="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89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4A06-B8AD-26EB-C37F-6BF7CA32B929}"/>
              </a:ext>
            </a:extLst>
          </p:cNvPr>
          <p:cNvSpPr>
            <a:spLocks noGrp="1"/>
          </p:cNvSpPr>
          <p:nvPr>
            <p:ph type="title"/>
          </p:nvPr>
        </p:nvSpPr>
        <p:spPr>
          <a:xfrm>
            <a:off x="259556" y="133350"/>
            <a:ext cx="8229600" cy="659554"/>
          </a:xfrm>
        </p:spPr>
        <p:txBody>
          <a:bodyPr>
            <a:normAutofit/>
          </a:bodyPr>
          <a:lstStyle/>
          <a:p>
            <a:r>
              <a:rPr lang="en-IN" sz="2600" b="1" dirty="0">
                <a:solidFill>
                  <a:schemeClr val="bg1"/>
                </a:solidFill>
                <a:latin typeface="Times New Roman" panose="02020603050405020304" pitchFamily="18" charset="0"/>
                <a:cs typeface="Times New Roman" panose="02020603050405020304" pitchFamily="18" charset="0"/>
              </a:rPr>
              <a:t>HARDWARE AND SOFTWARE REQUIREMENTS</a:t>
            </a:r>
          </a:p>
        </p:txBody>
      </p:sp>
      <p:sp>
        <p:nvSpPr>
          <p:cNvPr id="3" name="Content Placeholder 2">
            <a:extLst>
              <a:ext uri="{FF2B5EF4-FFF2-40B4-BE49-F238E27FC236}">
                <a16:creationId xmlns:a16="http://schemas.microsoft.com/office/drawing/2014/main" id="{292FB23F-BB81-4733-C79B-5FE6DF1A9588}"/>
              </a:ext>
            </a:extLst>
          </p:cNvPr>
          <p:cNvSpPr>
            <a:spLocks noGrp="1"/>
          </p:cNvSpPr>
          <p:nvPr>
            <p:ph idx="1"/>
          </p:nvPr>
        </p:nvSpPr>
        <p:spPr>
          <a:xfrm>
            <a:off x="228600" y="895350"/>
            <a:ext cx="8610600" cy="3546873"/>
          </a:xfrm>
        </p:spPr>
        <p:txBody>
          <a:bodyPr>
            <a:normAutofit/>
          </a:bodyPr>
          <a:lstStyle/>
          <a:p>
            <a:pPr marL="1371600" lvl="3" indent="0">
              <a:buNone/>
            </a:pPr>
            <a:endParaRPr lang="en-US" sz="6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HARDWARE REQUIREMENTS:</a:t>
            </a:r>
            <a:endParaRPr lang="en-US" sz="600" b="1"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	Operating System  :  Windows 10 or Higher</a:t>
            </a:r>
          </a:p>
          <a:p>
            <a:pPr marL="0" indent="0" algn="just">
              <a:buNone/>
            </a:pPr>
            <a:r>
              <a:rPr lang="en-IN" sz="1800" dirty="0">
                <a:latin typeface="Times New Roman" panose="02020603050405020304" pitchFamily="18" charset="0"/>
                <a:cs typeface="Times New Roman" panose="02020603050405020304" pitchFamily="18" charset="0"/>
              </a:rPr>
              <a:t>	Processor             </a:t>
            </a:r>
            <a:r>
              <a:rPr lang="en-IN" sz="1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  I5 11</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Gen Processor or Higher</a:t>
            </a:r>
          </a:p>
          <a:p>
            <a:pPr marL="0" indent="0" algn="just">
              <a:buNone/>
            </a:pPr>
            <a:r>
              <a:rPr lang="en-IN" sz="1800" dirty="0">
                <a:latin typeface="Times New Roman" panose="02020603050405020304" pitchFamily="18" charset="0"/>
                <a:cs typeface="Times New Roman" panose="02020603050405020304" pitchFamily="18" charset="0"/>
              </a:rPr>
              <a:t>	RAM 	        </a:t>
            </a:r>
            <a:r>
              <a:rPr lang="en-IN" sz="1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r>
              <a:rPr lang="en-IN" sz="1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Minimum 16GB is recommended</a:t>
            </a:r>
          </a:p>
          <a:p>
            <a:pPr marL="0" indent="0" algn="just">
              <a:buNone/>
            </a:pP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GPU                      </a:t>
            </a:r>
            <a:r>
              <a:rPr lang="en-IN" sz="1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NVIDIA GeForce with CUDA</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SOFTWARE REQUIREMENTS:</a:t>
            </a:r>
          </a:p>
          <a:p>
            <a:pPr marL="0" indent="0">
              <a:buNone/>
            </a:pPr>
            <a:r>
              <a:rPr lang="en-IN" sz="1800" dirty="0">
                <a:latin typeface="Times New Roman" panose="02020603050405020304" pitchFamily="18" charset="0"/>
                <a:cs typeface="Times New Roman" panose="02020603050405020304" pitchFamily="18" charset="0"/>
              </a:rPr>
              <a:t>	Programming Language        </a:t>
            </a:r>
            <a:r>
              <a:rPr lang="en-IN" sz="1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Python v3.11 or above</a:t>
            </a:r>
          </a:p>
          <a:p>
            <a:pPr marL="0" indent="0">
              <a:buNone/>
            </a:pPr>
            <a:r>
              <a:rPr lang="en-IN" sz="1800" dirty="0">
                <a:latin typeface="Times New Roman" panose="02020603050405020304" pitchFamily="18" charset="0"/>
                <a:cs typeface="Times New Roman" panose="02020603050405020304" pitchFamily="18" charset="0"/>
              </a:rPr>
              <a:t>	Deep Learning Framework    : </a:t>
            </a:r>
            <a:r>
              <a:rPr lang="en-IN" sz="1800" dirty="0" err="1">
                <a:latin typeface="Times New Roman" panose="02020603050405020304" pitchFamily="18" charset="0"/>
                <a:cs typeface="Times New Roman" panose="02020603050405020304" pitchFamily="18" charset="0"/>
              </a:rPr>
              <a:t>Pytorch</a:t>
            </a:r>
            <a:r>
              <a:rPr lang="en-IN" sz="1800" dirty="0">
                <a:latin typeface="Times New Roman" panose="02020603050405020304" pitchFamily="18" charset="0"/>
                <a:cs typeface="Times New Roman" panose="02020603050405020304" pitchFamily="18" charset="0"/>
              </a:rPr>
              <a:t> v2.1.0 or above</a:t>
            </a:r>
          </a:p>
          <a:p>
            <a:pPr marL="0" indent="0">
              <a:buNone/>
            </a:pPr>
            <a:r>
              <a:rPr lang="en-IN" sz="1800" dirty="0">
                <a:latin typeface="Times New Roman" panose="02020603050405020304" pitchFamily="18" charset="0"/>
                <a:cs typeface="Times New Roman" panose="02020603050405020304" pitchFamily="18" charset="0"/>
              </a:rPr>
              <a:t>	Machine Learning Libraries  </a:t>
            </a:r>
            <a:r>
              <a:rPr lang="en-IN" sz="1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Skimage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numpy</a:t>
            </a:r>
            <a:r>
              <a:rPr lang="en-IN" sz="1800" dirty="0">
                <a:latin typeface="Times New Roman" panose="02020603050405020304" pitchFamily="18" charset="0"/>
                <a:cs typeface="Times New Roman" panose="02020603050405020304" pitchFamily="18" charset="0"/>
              </a:rPr>
              <a:t>, pandas, matplotlib, PIL </a:t>
            </a:r>
          </a:p>
          <a:p>
            <a:pPr marL="0" indent="0">
              <a:buNone/>
            </a:pPr>
            <a:r>
              <a:rPr lang="en-IN" sz="1800" dirty="0">
                <a:latin typeface="Times New Roman" panose="02020603050405020304" pitchFamily="18" charset="0"/>
                <a:cs typeface="Times New Roman" panose="02020603050405020304" pitchFamily="18" charset="0"/>
              </a:rPr>
              <a:t>	Development Environment    : </a:t>
            </a:r>
            <a:r>
              <a:rPr lang="en-IN" sz="1800" dirty="0" err="1">
                <a:latin typeface="Times New Roman" panose="02020603050405020304" pitchFamily="18" charset="0"/>
                <a:cs typeface="Times New Roman" panose="02020603050405020304" pitchFamily="18" charset="0"/>
              </a:rPr>
              <a:t>Jupyter</a:t>
            </a:r>
            <a:r>
              <a:rPr lang="en-IN" sz="1800" dirty="0">
                <a:latin typeface="Times New Roman" panose="02020603050405020304" pitchFamily="18" charset="0"/>
                <a:cs typeface="Times New Roman" panose="02020603050405020304" pitchFamily="18" charset="0"/>
              </a:rPr>
              <a:t> Notebook</a:t>
            </a:r>
            <a:endParaRPr lang="en-IN" dirty="0"/>
          </a:p>
        </p:txBody>
      </p:sp>
      <p:sp>
        <p:nvSpPr>
          <p:cNvPr id="4" name="TextBox 3">
            <a:extLst>
              <a:ext uri="{FF2B5EF4-FFF2-40B4-BE49-F238E27FC236}">
                <a16:creationId xmlns:a16="http://schemas.microsoft.com/office/drawing/2014/main" id="{DE8A6859-9DBB-E2B4-CA7A-935CD6FFEE21}"/>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5" name="TextBox 4">
            <a:extLst>
              <a:ext uri="{FF2B5EF4-FFF2-40B4-BE49-F238E27FC236}">
                <a16:creationId xmlns:a16="http://schemas.microsoft.com/office/drawing/2014/main" id="{90951F11-3065-6F1A-55EC-0CA2C88495BA}"/>
              </a:ext>
            </a:extLst>
          </p:cNvPr>
          <p:cNvSpPr txBox="1"/>
          <p:nvPr/>
        </p:nvSpPr>
        <p:spPr>
          <a:xfrm>
            <a:off x="8863012"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3791231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E292-2218-D1D2-2A6C-46C405CDC579}"/>
              </a:ext>
            </a:extLst>
          </p:cNvPr>
          <p:cNvSpPr>
            <a:spLocks noGrp="1"/>
          </p:cNvSpPr>
          <p:nvPr>
            <p:ph type="title"/>
          </p:nvPr>
        </p:nvSpPr>
        <p:spPr>
          <a:xfrm>
            <a:off x="228600" y="94113"/>
            <a:ext cx="8229600" cy="659554"/>
          </a:xfrm>
        </p:spPr>
        <p:txBody>
          <a:bodyPr>
            <a:normAutofit fontScale="90000"/>
          </a:bodyPr>
          <a:lstStyle/>
          <a:p>
            <a:r>
              <a:rPr lang="en-IN" sz="2800" b="1" dirty="0">
                <a:solidFill>
                  <a:schemeClr val="bg1"/>
                </a:solidFill>
                <a:latin typeface="Times New Roman" panose="02020603050405020304" pitchFamily="18" charset="0"/>
                <a:cs typeface="Times New Roman" panose="02020603050405020304" pitchFamily="18" charset="0"/>
              </a:rPr>
              <a:t>MODULE 1 : DATA SELECTION, PREVIEW AND DATA PREPARATION</a:t>
            </a:r>
          </a:p>
        </p:txBody>
      </p:sp>
      <p:sp>
        <p:nvSpPr>
          <p:cNvPr id="3" name="Content Placeholder 2">
            <a:extLst>
              <a:ext uri="{FF2B5EF4-FFF2-40B4-BE49-F238E27FC236}">
                <a16:creationId xmlns:a16="http://schemas.microsoft.com/office/drawing/2014/main" id="{F65C5B56-F711-B5E9-192D-8439E614EDD1}"/>
              </a:ext>
            </a:extLst>
          </p:cNvPr>
          <p:cNvSpPr>
            <a:spLocks noGrp="1"/>
          </p:cNvSpPr>
          <p:nvPr>
            <p:ph idx="1"/>
          </p:nvPr>
        </p:nvSpPr>
        <p:spPr/>
        <p:txBody>
          <a:bodyPr>
            <a:normAutofit fontScale="92500" lnSpcReduction="20000"/>
          </a:bodyPr>
          <a:lstStyle/>
          <a:p>
            <a:pPr marL="0" lvl="0" indent="0" algn="just" rtl="0">
              <a:spcBef>
                <a:spcPts val="360"/>
              </a:spcBef>
              <a:spcAft>
                <a:spcPts val="0"/>
              </a:spcAft>
              <a:buNone/>
            </a:pPr>
            <a:r>
              <a:rPr lang="en-US" sz="2200" b="1" dirty="0">
                <a:latin typeface="Times New Roman"/>
                <a:ea typeface="Times New Roman"/>
                <a:cs typeface="Times New Roman"/>
                <a:sym typeface="Times New Roman"/>
              </a:rPr>
              <a:t>INPUT</a:t>
            </a:r>
            <a:r>
              <a:rPr lang="en-US" sz="2200" dirty="0">
                <a:latin typeface="Times New Roman"/>
                <a:ea typeface="Times New Roman"/>
                <a:cs typeface="Times New Roman"/>
                <a:sym typeface="Times New Roman"/>
              </a:rPr>
              <a:t>:</a:t>
            </a:r>
          </a:p>
          <a:p>
            <a:pPr marL="0" lvl="0" indent="0" algn="just" rtl="0">
              <a:spcBef>
                <a:spcPts val="360"/>
              </a:spcBef>
              <a:spcAft>
                <a:spcPts val="0"/>
              </a:spcAft>
              <a:buNone/>
            </a:pPr>
            <a:r>
              <a:rPr lang="en-US" sz="1700" dirty="0">
                <a:effectLst/>
                <a:latin typeface="Times New Roman" panose="02020603050405020304" pitchFamily="18" charset="0"/>
                <a:ea typeface="Times New Roman" panose="02020603050405020304" pitchFamily="18" charset="0"/>
              </a:rPr>
              <a:t>	A diverse image dataset from various scenarios.</a:t>
            </a:r>
          </a:p>
          <a:p>
            <a:pPr marL="0" lvl="0" indent="0" algn="just" rtl="0">
              <a:spcBef>
                <a:spcPts val="360"/>
              </a:spcBef>
              <a:spcAft>
                <a:spcPts val="0"/>
              </a:spcAft>
              <a:buNone/>
            </a:pPr>
            <a:endParaRPr lang="en-US" sz="2200" dirty="0">
              <a:latin typeface="Times New Roman"/>
              <a:ea typeface="Times New Roman"/>
              <a:cs typeface="Times New Roman"/>
              <a:sym typeface="Times New Roman"/>
            </a:endParaRPr>
          </a:p>
          <a:p>
            <a:pPr marL="0" lvl="0" indent="0" algn="just" rtl="0">
              <a:spcBef>
                <a:spcPts val="360"/>
              </a:spcBef>
              <a:spcAft>
                <a:spcPts val="0"/>
              </a:spcAft>
              <a:buNone/>
            </a:pPr>
            <a:r>
              <a:rPr lang="en-US" sz="2200" b="1" dirty="0">
                <a:highlight>
                  <a:schemeClr val="lt1"/>
                </a:highlight>
                <a:latin typeface="Times New Roman"/>
                <a:ea typeface="Times New Roman"/>
                <a:cs typeface="Times New Roman"/>
                <a:sym typeface="Times New Roman"/>
              </a:rPr>
              <a:t>OUTPUT:</a:t>
            </a:r>
          </a:p>
          <a:p>
            <a:pPr marL="0" lvl="0" indent="0" algn="just" rtl="0">
              <a:spcBef>
                <a:spcPts val="360"/>
              </a:spcBef>
              <a:spcAft>
                <a:spcPts val="0"/>
              </a:spcAft>
              <a:buNone/>
            </a:pPr>
            <a:r>
              <a:rPr lang="en-US" sz="1700" dirty="0">
                <a:effectLst/>
                <a:latin typeface="Times New Roman" panose="02020603050405020304" pitchFamily="18" charset="0"/>
                <a:ea typeface="Times New Roman" panose="02020603050405020304" pitchFamily="18" charset="0"/>
              </a:rPr>
              <a:t>	Dataset sizes, a visual preview, and data loaders for efficient handling. </a:t>
            </a:r>
          </a:p>
          <a:p>
            <a:pPr marL="0" lvl="0" indent="0" algn="just" rtl="0">
              <a:spcBef>
                <a:spcPts val="360"/>
              </a:spcBef>
              <a:spcAft>
                <a:spcPts val="0"/>
              </a:spcAft>
              <a:buNone/>
            </a:pPr>
            <a:endParaRPr lang="en-US" sz="1700" dirty="0">
              <a:solidFill>
                <a:srgbClr val="374151"/>
              </a:solidFill>
              <a:highlight>
                <a:srgbClr val="F7F7F8"/>
              </a:highlight>
              <a:latin typeface="Times New Roman"/>
              <a:ea typeface="Times New Roman"/>
              <a:cs typeface="Times New Roman"/>
              <a:sym typeface="Times New Roman"/>
            </a:endParaRPr>
          </a:p>
          <a:p>
            <a:pPr marL="0" lvl="0" indent="0" algn="just" rtl="0">
              <a:spcBef>
                <a:spcPts val="360"/>
              </a:spcBef>
              <a:spcAft>
                <a:spcPts val="0"/>
              </a:spcAft>
              <a:buNone/>
            </a:pPr>
            <a:r>
              <a:rPr lang="en-US" sz="2200" b="1" dirty="0">
                <a:highlight>
                  <a:schemeClr val="lt1"/>
                </a:highlight>
                <a:latin typeface="Times New Roman"/>
                <a:ea typeface="Times New Roman"/>
                <a:cs typeface="Times New Roman"/>
                <a:sym typeface="Times New Roman"/>
              </a:rPr>
              <a:t>IMPLEMENTATION: </a:t>
            </a:r>
          </a:p>
          <a:p>
            <a:pPr marL="0" lvl="0" indent="0" algn="just" rtl="0">
              <a:spcBef>
                <a:spcPts val="360"/>
              </a:spcBef>
              <a:spcAft>
                <a:spcPts val="0"/>
              </a:spcAft>
              <a:buNone/>
            </a:pPr>
            <a:r>
              <a:rPr lang="en-US" sz="180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This module encompasses dataset selection, sizing, preview, and data preparation for colorization tasks. It utilizes a COCO dataset, randomly selecting 10,000 images, shuffling, and allocating 8,000 for training and 2,000 for validation. The dataset sizes are reported. Additionally, it includes a 4x4 image grid for visual data inspection. To facilitate data handling, this module seamlessly prepares the dataset by resizing, data augmentation, and normalization, creating data loaders for both training and validation. This robust preparation ensures the dataset is ready for use in machine learning models.</a:t>
            </a:r>
            <a:endParaRPr lang="en-US" sz="1700" dirty="0">
              <a:latin typeface="Times New Roman"/>
              <a:ea typeface="Times New Roman"/>
              <a:cs typeface="Times New Roman"/>
              <a:sym typeface="Times New Roman"/>
            </a:endParaRPr>
          </a:p>
          <a:p>
            <a:endParaRPr lang="en-IN" dirty="0"/>
          </a:p>
        </p:txBody>
      </p:sp>
      <p:sp>
        <p:nvSpPr>
          <p:cNvPr id="6" name="TextBox 5">
            <a:extLst>
              <a:ext uri="{FF2B5EF4-FFF2-40B4-BE49-F238E27FC236}">
                <a16:creationId xmlns:a16="http://schemas.microsoft.com/office/drawing/2014/main" id="{FAB910C8-A03B-8501-B19B-CA080350DB21}"/>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7" name="TextBox 6">
            <a:extLst>
              <a:ext uri="{FF2B5EF4-FFF2-40B4-BE49-F238E27FC236}">
                <a16:creationId xmlns:a16="http://schemas.microsoft.com/office/drawing/2014/main" id="{A6572262-1702-B24F-D70B-3B4C90381545}"/>
              </a:ext>
            </a:extLst>
          </p:cNvPr>
          <p:cNvSpPr txBox="1"/>
          <p:nvPr/>
        </p:nvSpPr>
        <p:spPr>
          <a:xfrm>
            <a:off x="8863012"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270778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E292-2218-D1D2-2A6C-46C405CDC579}"/>
              </a:ext>
            </a:extLst>
          </p:cNvPr>
          <p:cNvSpPr>
            <a:spLocks noGrp="1"/>
          </p:cNvSpPr>
          <p:nvPr>
            <p:ph type="title"/>
          </p:nvPr>
        </p:nvSpPr>
        <p:spPr>
          <a:xfrm>
            <a:off x="228600" y="67042"/>
            <a:ext cx="8229600" cy="659554"/>
          </a:xfrm>
        </p:spPr>
        <p:txBody>
          <a:bodyPr>
            <a:normAutofit fontScale="90000"/>
          </a:bodyPr>
          <a:lstStyle/>
          <a:p>
            <a:r>
              <a:rPr lang="en-IN" sz="2800" b="1" dirty="0">
                <a:solidFill>
                  <a:schemeClr val="bg1"/>
                </a:solidFill>
                <a:latin typeface="Times New Roman" panose="02020603050405020304" pitchFamily="18" charset="0"/>
                <a:cs typeface="Times New Roman" panose="02020603050405020304" pitchFamily="18" charset="0"/>
              </a:rPr>
              <a:t>MODULE 2 : GENERATOR – UNET ARCHITECTURE FOR COLORISATION</a:t>
            </a:r>
          </a:p>
        </p:txBody>
      </p:sp>
      <p:sp>
        <p:nvSpPr>
          <p:cNvPr id="3" name="Content Placeholder 2">
            <a:extLst>
              <a:ext uri="{FF2B5EF4-FFF2-40B4-BE49-F238E27FC236}">
                <a16:creationId xmlns:a16="http://schemas.microsoft.com/office/drawing/2014/main" id="{F65C5B56-F711-B5E9-192D-8439E614EDD1}"/>
              </a:ext>
            </a:extLst>
          </p:cNvPr>
          <p:cNvSpPr>
            <a:spLocks noGrp="1"/>
          </p:cNvSpPr>
          <p:nvPr>
            <p:ph idx="1"/>
          </p:nvPr>
        </p:nvSpPr>
        <p:spPr>
          <a:xfrm>
            <a:off x="228600" y="1047750"/>
            <a:ext cx="8610600" cy="3733800"/>
          </a:xfrm>
        </p:spPr>
        <p:txBody>
          <a:bodyPr>
            <a:normAutofit fontScale="32500" lnSpcReduction="20000"/>
          </a:bodyPr>
          <a:lstStyle/>
          <a:p>
            <a:pPr marL="0" lvl="0" indent="0" algn="just" rtl="0">
              <a:spcBef>
                <a:spcPts val="360"/>
              </a:spcBef>
              <a:spcAft>
                <a:spcPts val="0"/>
              </a:spcAft>
              <a:buNone/>
            </a:pPr>
            <a:r>
              <a:rPr lang="en-US" sz="6200" b="1" dirty="0">
                <a:latin typeface="Times New Roman"/>
                <a:ea typeface="Times New Roman"/>
                <a:cs typeface="Times New Roman"/>
                <a:sym typeface="Times New Roman"/>
              </a:rPr>
              <a:t>INPUT</a:t>
            </a:r>
            <a:r>
              <a:rPr lang="en-US" sz="6200" dirty="0">
                <a:latin typeface="Times New Roman"/>
                <a:ea typeface="Times New Roman"/>
                <a:cs typeface="Times New Roman"/>
                <a:sym typeface="Times New Roman"/>
              </a:rPr>
              <a:t>:</a:t>
            </a:r>
          </a:p>
          <a:p>
            <a:pPr marL="0" lvl="0" indent="0" algn="just" rtl="0">
              <a:spcBef>
                <a:spcPts val="360"/>
              </a:spcBef>
              <a:spcAft>
                <a:spcPts val="0"/>
              </a:spcAft>
              <a:buNone/>
            </a:pPr>
            <a:r>
              <a:rPr lang="en-US" sz="6200" dirty="0">
                <a:effectLst/>
                <a:latin typeface="Times New Roman"/>
                <a:ea typeface="Calibri" panose="020F0502020204030204" pitchFamily="34" charset="0"/>
                <a:cs typeface="Times New Roman"/>
                <a:sym typeface="Times New Roman"/>
              </a:rPr>
              <a:t>        	</a:t>
            </a:r>
            <a:r>
              <a:rPr lang="en-US" sz="4900" dirty="0">
                <a:effectLst/>
                <a:latin typeface="Times New Roman" panose="02020603050405020304" pitchFamily="18" charset="0"/>
                <a:ea typeface="Calibri" panose="020F0502020204030204" pitchFamily="34" charset="0"/>
                <a:cs typeface="Times New Roman" panose="02020603050405020304" pitchFamily="18" charset="0"/>
              </a:rPr>
              <a:t>Configuration parameters for the </a:t>
            </a:r>
            <a:r>
              <a:rPr lang="en-US" sz="4900" dirty="0" err="1">
                <a:effectLst/>
                <a:latin typeface="Times New Roman" panose="02020603050405020304" pitchFamily="18" charset="0"/>
                <a:ea typeface="Calibri" panose="020F0502020204030204" pitchFamily="34" charset="0"/>
                <a:cs typeface="Times New Roman" panose="02020603050405020304" pitchFamily="18" charset="0"/>
              </a:rPr>
              <a:t>UNet</a:t>
            </a:r>
            <a:r>
              <a:rPr lang="en-US" sz="4900" dirty="0">
                <a:effectLst/>
                <a:latin typeface="Times New Roman" panose="02020603050405020304" pitchFamily="18" charset="0"/>
                <a:ea typeface="Calibri" panose="020F0502020204030204" pitchFamily="34" charset="0"/>
                <a:cs typeface="Times New Roman" panose="02020603050405020304" pitchFamily="18" charset="0"/>
              </a:rPr>
              <a:t> architecture, such as the number of down-sampling layers, filters, and input/output channels.</a:t>
            </a:r>
          </a:p>
          <a:p>
            <a:pPr marL="0" lvl="0" indent="0" algn="just" rtl="0">
              <a:spcBef>
                <a:spcPts val="360"/>
              </a:spcBef>
              <a:spcAft>
                <a:spcPts val="0"/>
              </a:spcAft>
              <a:buNone/>
            </a:pPr>
            <a:endParaRPr lang="en-US" sz="4000" b="1" dirty="0">
              <a:highlight>
                <a:schemeClr val="lt1"/>
              </a:highlight>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360"/>
              </a:spcBef>
              <a:spcAft>
                <a:spcPts val="0"/>
              </a:spcAft>
              <a:buNone/>
            </a:pPr>
            <a:r>
              <a:rPr lang="en-US" sz="6200" b="1" dirty="0">
                <a:highlight>
                  <a:schemeClr val="lt1"/>
                </a:highlight>
                <a:latin typeface="Times New Roman"/>
                <a:ea typeface="Times New Roman"/>
                <a:cs typeface="Times New Roman"/>
                <a:sym typeface="Times New Roman"/>
              </a:rPr>
              <a:t>OUTPUT:</a:t>
            </a:r>
            <a:endParaRPr lang="en-US" sz="4900" b="1" dirty="0">
              <a:highlight>
                <a:schemeClr val="lt1"/>
              </a:highlight>
              <a:latin typeface="Times New Roman"/>
              <a:ea typeface="Times New Roman"/>
              <a:cs typeface="Times New Roman"/>
              <a:sym typeface="Times New Roman"/>
            </a:endParaRPr>
          </a:p>
          <a:p>
            <a:pPr marL="0" indent="0" algn="just">
              <a:spcBef>
                <a:spcPts val="360"/>
              </a:spcBef>
              <a:buNone/>
            </a:pPr>
            <a:r>
              <a:rPr lang="en-US" sz="4900" dirty="0">
                <a:latin typeface="Times New Roman" panose="02020603050405020304" pitchFamily="18" charset="0"/>
                <a:ea typeface="Times New Roman" panose="02020603050405020304" pitchFamily="18" charset="0"/>
              </a:rPr>
              <a:t>         	</a:t>
            </a:r>
            <a:r>
              <a:rPr lang="en-US" sz="4900" dirty="0">
                <a:effectLst/>
                <a:latin typeface="Times New Roman" panose="02020603050405020304" pitchFamily="18" charset="0"/>
                <a:ea typeface="Times New Roman" panose="02020603050405020304" pitchFamily="18" charset="0"/>
              </a:rPr>
              <a:t>A </a:t>
            </a:r>
            <a:r>
              <a:rPr lang="en-US" sz="4900" dirty="0" err="1">
                <a:effectLst/>
                <a:latin typeface="Times New Roman" panose="02020603050405020304" pitchFamily="18" charset="0"/>
                <a:ea typeface="Times New Roman" panose="02020603050405020304" pitchFamily="18" charset="0"/>
              </a:rPr>
              <a:t>UNet</a:t>
            </a:r>
            <a:r>
              <a:rPr lang="en-US" sz="4900" dirty="0">
                <a:effectLst/>
                <a:latin typeface="Times New Roman" panose="02020603050405020304" pitchFamily="18" charset="0"/>
                <a:ea typeface="Times New Roman" panose="02020603050405020304" pitchFamily="18" charset="0"/>
              </a:rPr>
              <a:t> model tailored for colorization.</a:t>
            </a:r>
          </a:p>
          <a:p>
            <a:pPr marL="0" indent="0" algn="just">
              <a:spcBef>
                <a:spcPts val="360"/>
              </a:spcBef>
              <a:buNone/>
            </a:pPr>
            <a:endParaRPr lang="en-US" sz="4300" b="1" dirty="0">
              <a:highlight>
                <a:schemeClr val="lt1"/>
              </a:highlight>
              <a:latin typeface="Times New Roman"/>
              <a:ea typeface="Times New Roman"/>
              <a:cs typeface="Times New Roman"/>
              <a:sym typeface="Times New Roman"/>
            </a:endParaRPr>
          </a:p>
          <a:p>
            <a:pPr marL="0" lvl="0" indent="0" algn="just" rtl="0">
              <a:spcBef>
                <a:spcPts val="360"/>
              </a:spcBef>
              <a:spcAft>
                <a:spcPts val="0"/>
              </a:spcAft>
              <a:buNone/>
            </a:pPr>
            <a:r>
              <a:rPr lang="en-US" sz="6200" b="1" dirty="0">
                <a:highlight>
                  <a:schemeClr val="lt1"/>
                </a:highlight>
                <a:latin typeface="Times New Roman"/>
                <a:ea typeface="Times New Roman"/>
                <a:cs typeface="Times New Roman"/>
                <a:sym typeface="Times New Roman"/>
              </a:rPr>
              <a:t>IMPLEMENTATION: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4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this module, we introduce the </a:t>
            </a:r>
            <a:r>
              <a:rPr kumimoji="0" lang="en-US" altLang="en-US" sz="4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UNet</a:t>
            </a:r>
            <a:r>
              <a:rPr kumimoji="0" lang="en-US" altLang="en-US" sz="4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architecture, referred to as the generator, designed for colorization tasks. The </a:t>
            </a:r>
            <a:r>
              <a:rPr kumimoji="0" lang="en-US" altLang="en-US" sz="4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UNet</a:t>
            </a:r>
            <a:r>
              <a:rPr kumimoji="0" lang="en-US" altLang="en-US" sz="4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comprises building blocks, each encapsulating convolutional, activation, and normalization layers, allowing flexibility for down-sampling, up-sampling, and inner layers. This adaptable structure can   serve    as   the outermost,  innermost, or  intermediate  block,   with optional dropout layers for </a:t>
            </a:r>
            <a:r>
              <a:rPr kumimoji="0" lang="en-US" altLang="en-US" sz="4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regularization.The</a:t>
            </a:r>
            <a:r>
              <a:rPr kumimoji="0" lang="en-US" altLang="en-US" sz="4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4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Unet</a:t>
            </a:r>
            <a:r>
              <a:rPr kumimoji="0" lang="en-US" altLang="en-US" sz="4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model assembles these blocks to create a complete </a:t>
            </a:r>
            <a:r>
              <a:rPr kumimoji="0" lang="en-US" altLang="en-US" sz="4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UNet</a:t>
            </a:r>
            <a:r>
              <a:rPr kumimoji="0" lang="en-US" altLang="en-US" sz="4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architecture for colorization. It offers control over the number of down-sampling layers and filters for task-specific customization. The model takes grayscale images as input and produces colorized results, demonstrating its effectiveness for image-to-image tasks.</a:t>
            </a:r>
            <a:endParaRPr kumimoji="0" lang="en-US" altLang="en-US" sz="4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algn="just" rtl="0">
              <a:spcBef>
                <a:spcPts val="360"/>
              </a:spcBef>
              <a:spcAft>
                <a:spcPts val="0"/>
              </a:spcAft>
              <a:buNone/>
            </a:pPr>
            <a:endParaRPr lang="en-US" sz="3400" b="1" dirty="0">
              <a:highlight>
                <a:schemeClr val="lt1"/>
              </a:highlight>
              <a:latin typeface="Times New Roman"/>
              <a:ea typeface="Times New Roman"/>
              <a:cs typeface="Times New Roman"/>
              <a:sym typeface="Times New Roman"/>
            </a:endParaRPr>
          </a:p>
          <a:p>
            <a:endParaRPr lang="en-IN" dirty="0"/>
          </a:p>
        </p:txBody>
      </p:sp>
      <p:sp>
        <p:nvSpPr>
          <p:cNvPr id="8" name="TextBox 7">
            <a:extLst>
              <a:ext uri="{FF2B5EF4-FFF2-40B4-BE49-F238E27FC236}">
                <a16:creationId xmlns:a16="http://schemas.microsoft.com/office/drawing/2014/main" id="{7D29481E-FCC8-6910-CF9C-1AAB0EDBA48C}"/>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9" name="TextBox 8">
            <a:extLst>
              <a:ext uri="{FF2B5EF4-FFF2-40B4-BE49-F238E27FC236}">
                <a16:creationId xmlns:a16="http://schemas.microsoft.com/office/drawing/2014/main" id="{CB78E381-9686-B7D9-A7CC-6854C3ABD0D2}"/>
              </a:ext>
            </a:extLst>
          </p:cNvPr>
          <p:cNvSpPr txBox="1"/>
          <p:nvPr/>
        </p:nvSpPr>
        <p:spPr>
          <a:xfrm>
            <a:off x="8863012"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67023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E292-2218-D1D2-2A6C-46C405CDC579}"/>
              </a:ext>
            </a:extLst>
          </p:cNvPr>
          <p:cNvSpPr>
            <a:spLocks noGrp="1"/>
          </p:cNvSpPr>
          <p:nvPr>
            <p:ph type="title"/>
          </p:nvPr>
        </p:nvSpPr>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MODULE 3 : DISCRIMINATOR (</a:t>
            </a:r>
            <a:r>
              <a:rPr lang="en-IN" sz="2800" b="1" dirty="0" err="1">
                <a:solidFill>
                  <a:schemeClr val="bg1"/>
                </a:solidFill>
                <a:latin typeface="Times New Roman" panose="02020603050405020304" pitchFamily="18" charset="0"/>
                <a:cs typeface="Times New Roman" panose="02020603050405020304" pitchFamily="18" charset="0"/>
              </a:rPr>
              <a:t>PatchGAN</a:t>
            </a:r>
            <a:r>
              <a:rPr lang="en-IN" sz="2800" b="1" dirty="0">
                <a:solidFill>
                  <a:schemeClr val="bg1"/>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F65C5B56-F711-B5E9-192D-8439E614EDD1}"/>
              </a:ext>
            </a:extLst>
          </p:cNvPr>
          <p:cNvSpPr>
            <a:spLocks noGrp="1"/>
          </p:cNvSpPr>
          <p:nvPr>
            <p:ph idx="1"/>
          </p:nvPr>
        </p:nvSpPr>
        <p:spPr>
          <a:xfrm>
            <a:off x="266700" y="1047750"/>
            <a:ext cx="8610600" cy="3546873"/>
          </a:xfrm>
        </p:spPr>
        <p:txBody>
          <a:bodyPr>
            <a:normAutofit fontScale="77500" lnSpcReduction="20000"/>
          </a:bodyPr>
          <a:lstStyle/>
          <a:p>
            <a:pPr marL="0" lvl="0" indent="0" algn="just" rtl="0">
              <a:spcBef>
                <a:spcPts val="360"/>
              </a:spcBef>
              <a:spcAft>
                <a:spcPts val="0"/>
              </a:spcAft>
              <a:buNone/>
            </a:pPr>
            <a:r>
              <a:rPr lang="en-US" sz="2400" b="1" dirty="0">
                <a:latin typeface="Times New Roman"/>
                <a:ea typeface="Times New Roman"/>
                <a:cs typeface="Times New Roman"/>
                <a:sym typeface="Times New Roman"/>
              </a:rPr>
              <a:t>INPUT</a:t>
            </a:r>
            <a:r>
              <a:rPr lang="en-US" sz="2400" dirty="0">
                <a:latin typeface="Times New Roman"/>
                <a:ea typeface="Times New Roman"/>
                <a:cs typeface="Times New Roman"/>
                <a:sym typeface="Times New Roman"/>
              </a:rPr>
              <a:t>:</a:t>
            </a:r>
          </a:p>
          <a:p>
            <a:pPr marL="0" indent="0" algn="just">
              <a:spcBef>
                <a:spcPts val="360"/>
              </a:spcBef>
              <a:buNone/>
            </a:pPr>
            <a:r>
              <a:rPr lang="en-US" sz="210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Configuration parameters for the </a:t>
            </a:r>
            <a:r>
              <a:rPr lang="en-US" sz="1900" dirty="0" err="1">
                <a:effectLst/>
                <a:latin typeface="Times New Roman" panose="02020603050405020304" pitchFamily="18" charset="0"/>
                <a:ea typeface="Times New Roman" panose="02020603050405020304" pitchFamily="18" charset="0"/>
              </a:rPr>
              <a:t>PatchGAN</a:t>
            </a:r>
            <a:r>
              <a:rPr lang="en-US" sz="1900" dirty="0">
                <a:effectLst/>
                <a:latin typeface="Times New Roman" panose="02020603050405020304" pitchFamily="18" charset="0"/>
                <a:ea typeface="Times New Roman" panose="02020603050405020304" pitchFamily="18" charset="0"/>
              </a:rPr>
              <a:t> discriminator, specifying the number of filters and down-sampling layers.</a:t>
            </a:r>
          </a:p>
          <a:p>
            <a:pPr marL="0" indent="0" algn="just">
              <a:spcBef>
                <a:spcPts val="360"/>
              </a:spcBef>
              <a:buNone/>
            </a:pPr>
            <a:endParaRPr lang="en-US" sz="1900" dirty="0">
              <a:latin typeface="Times New Roman"/>
              <a:ea typeface="Times New Roman"/>
              <a:cs typeface="Times New Roman"/>
              <a:sym typeface="Times New Roman"/>
            </a:endParaRPr>
          </a:p>
          <a:p>
            <a:pPr marL="0" lvl="0" indent="0" algn="just" rtl="0">
              <a:spcBef>
                <a:spcPts val="360"/>
              </a:spcBef>
              <a:spcAft>
                <a:spcPts val="0"/>
              </a:spcAft>
              <a:buNone/>
            </a:pPr>
            <a:r>
              <a:rPr lang="en-US" sz="2400" b="1" dirty="0">
                <a:highlight>
                  <a:schemeClr val="lt1"/>
                </a:highlight>
                <a:latin typeface="Times New Roman"/>
                <a:ea typeface="Times New Roman"/>
                <a:cs typeface="Times New Roman"/>
                <a:sym typeface="Times New Roman"/>
              </a:rPr>
              <a:t>OUTPUT:</a:t>
            </a:r>
          </a:p>
          <a:p>
            <a:pPr marL="0" lvl="0" indent="0" algn="just" rtl="0">
              <a:spcBef>
                <a:spcPts val="36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PatchGAN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discriminator optimized for adversarial learning in colorization.</a:t>
            </a:r>
          </a:p>
          <a:p>
            <a:pPr marL="0" lvl="0" indent="0" algn="just" rtl="0">
              <a:spcBef>
                <a:spcPts val="360"/>
              </a:spcBef>
              <a:spcAft>
                <a:spcPts val="0"/>
              </a:spcAft>
              <a:buNone/>
            </a:pPr>
            <a:endParaRPr lang="en-US" sz="1900" b="1" dirty="0">
              <a:highlight>
                <a:schemeClr val="lt1"/>
              </a:highlight>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360"/>
              </a:spcBef>
              <a:spcAft>
                <a:spcPts val="0"/>
              </a:spcAft>
              <a:buNone/>
            </a:pPr>
            <a:r>
              <a:rPr lang="en-US" sz="2400" b="1" dirty="0">
                <a:highlight>
                  <a:schemeClr val="lt1"/>
                </a:highlight>
                <a:latin typeface="Times New Roman"/>
                <a:ea typeface="Times New Roman"/>
                <a:cs typeface="Times New Roman"/>
                <a:sym typeface="Times New Roman"/>
              </a:rPr>
              <a:t>IMPLEMENTATION: </a:t>
            </a:r>
          </a:p>
          <a:p>
            <a:pPr marL="0" indent="0" algn="just">
              <a:buNone/>
            </a:pPr>
            <a:r>
              <a:rPr lang="en-US" sz="1900" dirty="0">
                <a:effectLst/>
                <a:latin typeface="Times New Roman" panose="02020603050405020304" pitchFamily="18" charset="0"/>
                <a:ea typeface="Times New Roman" panose="02020603050405020304" pitchFamily="18" charset="0"/>
              </a:rPr>
              <a:t>	This module introduces the </a:t>
            </a:r>
            <a:r>
              <a:rPr lang="en-US" sz="1900" dirty="0" err="1">
                <a:effectLst/>
                <a:latin typeface="Times New Roman" panose="02020603050405020304" pitchFamily="18" charset="0"/>
                <a:ea typeface="Times New Roman" panose="02020603050405020304" pitchFamily="18" charset="0"/>
              </a:rPr>
              <a:t>PatchGAN</a:t>
            </a:r>
            <a:r>
              <a:rPr lang="en-US" sz="1900" dirty="0">
                <a:effectLst/>
                <a:latin typeface="Times New Roman" panose="02020603050405020304" pitchFamily="18" charset="0"/>
                <a:ea typeface="Times New Roman" panose="02020603050405020304" pitchFamily="18" charset="0"/>
              </a:rPr>
              <a:t> discriminator, a key component for adversarial learning in the colorization task. It comprises a sequence of layers, with each layer encompassing convolutional operations, optional normalization, and activation functions. The design allows customization of filter counts and down-sampling layers. The Patch Discriminator effectively evaluates the authenticity of colorized images at a patch level. It leverages </a:t>
            </a:r>
            <a:r>
              <a:rPr lang="en-US" sz="1900" dirty="0" err="1">
                <a:effectLst/>
                <a:latin typeface="Times New Roman" panose="02020603050405020304" pitchFamily="18" charset="0"/>
                <a:ea typeface="Times New Roman" panose="02020603050405020304" pitchFamily="18" charset="0"/>
              </a:rPr>
              <a:t>LeakyReLU</a:t>
            </a:r>
            <a:r>
              <a:rPr lang="en-US" sz="1900" dirty="0">
                <a:effectLst/>
                <a:latin typeface="Times New Roman" panose="02020603050405020304" pitchFamily="18" charset="0"/>
                <a:ea typeface="Times New Roman" panose="02020603050405020304" pitchFamily="18" charset="0"/>
              </a:rPr>
              <a:t> activations and convolutional layers for real versus generated image discrimination. This discriminator plays a pivotal role in the adversarial training process, enhancing the colorization model's performance and the quality of colorized outputs</a:t>
            </a:r>
            <a:endParaRPr lang="en-IN" sz="1900" dirty="0">
              <a:effectLst/>
              <a:latin typeface="Times New Roman" panose="02020603050405020304" pitchFamily="18" charset="0"/>
              <a:ea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89E80CC1-9E95-D971-418D-198E68E48845}"/>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7" name="TextBox 6">
            <a:extLst>
              <a:ext uri="{FF2B5EF4-FFF2-40B4-BE49-F238E27FC236}">
                <a16:creationId xmlns:a16="http://schemas.microsoft.com/office/drawing/2014/main" id="{D4A6ECEB-BEED-F14C-B9A3-01E67B8909CC}"/>
              </a:ext>
            </a:extLst>
          </p:cNvPr>
          <p:cNvSpPr txBox="1"/>
          <p:nvPr/>
        </p:nvSpPr>
        <p:spPr>
          <a:xfrm>
            <a:off x="8863012"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2442867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E292-2218-D1D2-2A6C-46C405CDC579}"/>
              </a:ext>
            </a:extLst>
          </p:cNvPr>
          <p:cNvSpPr>
            <a:spLocks noGrp="1"/>
          </p:cNvSpPr>
          <p:nvPr>
            <p:ph type="title"/>
          </p:nvPr>
        </p:nvSpPr>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MODULE 4 : GAN LOSS</a:t>
            </a:r>
          </a:p>
        </p:txBody>
      </p:sp>
      <p:sp>
        <p:nvSpPr>
          <p:cNvPr id="3" name="Content Placeholder 2">
            <a:extLst>
              <a:ext uri="{FF2B5EF4-FFF2-40B4-BE49-F238E27FC236}">
                <a16:creationId xmlns:a16="http://schemas.microsoft.com/office/drawing/2014/main" id="{F65C5B56-F711-B5E9-192D-8439E614EDD1}"/>
              </a:ext>
            </a:extLst>
          </p:cNvPr>
          <p:cNvSpPr>
            <a:spLocks noGrp="1"/>
          </p:cNvSpPr>
          <p:nvPr>
            <p:ph idx="1"/>
          </p:nvPr>
        </p:nvSpPr>
        <p:spPr>
          <a:xfrm>
            <a:off x="152400" y="1123950"/>
            <a:ext cx="8610600" cy="3546873"/>
          </a:xfrm>
        </p:spPr>
        <p:txBody>
          <a:bodyPr>
            <a:normAutofit fontScale="62500" lnSpcReduction="20000"/>
          </a:bodyPr>
          <a:lstStyle/>
          <a:p>
            <a:pPr marL="0" lvl="0" indent="0" algn="just" rtl="0">
              <a:spcBef>
                <a:spcPts val="360"/>
              </a:spcBef>
              <a:spcAft>
                <a:spcPts val="0"/>
              </a:spcAft>
              <a:buNone/>
            </a:pPr>
            <a:r>
              <a:rPr lang="en-US" b="1" dirty="0">
                <a:latin typeface="Times New Roman" panose="02020603050405020304" pitchFamily="18" charset="0"/>
                <a:ea typeface="Times New Roman"/>
                <a:cs typeface="Times New Roman" panose="02020603050405020304" pitchFamily="18" charset="0"/>
                <a:sym typeface="Times New Roman"/>
              </a:rPr>
              <a:t>INPUT</a:t>
            </a:r>
            <a:r>
              <a:rPr lang="en-US" dirty="0">
                <a:latin typeface="Times New Roman" panose="02020603050405020304" pitchFamily="18" charset="0"/>
                <a:ea typeface="Times New Roman"/>
                <a:cs typeface="Times New Roman" panose="02020603050405020304" pitchFamily="18" charset="0"/>
                <a:sym typeface="Times New Roman"/>
              </a:rPr>
              <a:t>:</a:t>
            </a:r>
          </a:p>
          <a:p>
            <a:pPr marL="0" indent="0" algn="just">
              <a:spcBef>
                <a:spcPts val="360"/>
              </a:spcBef>
              <a:buNone/>
            </a:pPr>
            <a:r>
              <a:rPr lang="en-US" sz="230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 CGAN loss module requires specifying the GAN mode, which can be set as 'vanilla' or '</a:t>
            </a:r>
            <a:r>
              <a:rPr lang="en-US" sz="2600" dirty="0" err="1">
                <a:effectLst/>
                <a:latin typeface="Times New Roman" panose="02020603050405020304" pitchFamily="18" charset="0"/>
                <a:ea typeface="Times New Roman" panose="02020603050405020304" pitchFamily="18" charset="0"/>
              </a:rPr>
              <a:t>lsgan</a:t>
            </a:r>
            <a:r>
              <a:rPr lang="en-US" sz="2600" dirty="0">
                <a:effectLst/>
                <a:latin typeface="Times New Roman" panose="02020603050405020304" pitchFamily="18" charset="0"/>
                <a:ea typeface="Times New Roman" panose="02020603050405020304" pitchFamily="18" charset="0"/>
              </a:rPr>
              <a:t>', along with labels for real and fake data (default values: 1.0 for real, 0.0 for fake).</a:t>
            </a:r>
          </a:p>
          <a:p>
            <a:pPr marL="0" indent="0" algn="just">
              <a:spcBef>
                <a:spcPts val="360"/>
              </a:spcBef>
              <a:buNone/>
            </a:pPr>
            <a:endParaRPr lang="en-US" sz="2600" b="1" dirty="0">
              <a:highlight>
                <a:schemeClr val="lt1"/>
              </a:highlight>
              <a:latin typeface="Times New Roman"/>
              <a:ea typeface="Times New Roman"/>
              <a:cs typeface="Times New Roman"/>
              <a:sym typeface="Times New Roman"/>
            </a:endParaRPr>
          </a:p>
          <a:p>
            <a:pPr marL="0" lvl="0" indent="0" algn="just" rtl="0">
              <a:spcBef>
                <a:spcPts val="360"/>
              </a:spcBef>
              <a:spcAft>
                <a:spcPts val="0"/>
              </a:spcAft>
              <a:buNone/>
            </a:pPr>
            <a:r>
              <a:rPr lang="en-US" b="1" dirty="0">
                <a:highlight>
                  <a:schemeClr val="lt1"/>
                </a:highlight>
                <a:latin typeface="Times New Roman"/>
                <a:ea typeface="Times New Roman"/>
                <a:cs typeface="Times New Roman"/>
                <a:sym typeface="Times New Roman"/>
              </a:rPr>
              <a:t>OUTPUT:</a:t>
            </a:r>
          </a:p>
          <a:p>
            <a:pPr marL="0" indent="0" algn="just">
              <a:spcBef>
                <a:spcPts val="360"/>
              </a:spcBef>
              <a:buNone/>
            </a:pPr>
            <a:r>
              <a:rPr lang="en-US" sz="180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It produces the CGAN loss, representing the adversarial loss incurred in CGAN training.</a:t>
            </a:r>
          </a:p>
          <a:p>
            <a:pPr marL="0" indent="0" algn="just">
              <a:spcBef>
                <a:spcPts val="360"/>
              </a:spcBef>
              <a:buNone/>
            </a:pPr>
            <a:endParaRPr lang="en-US" sz="2600" b="1" dirty="0">
              <a:highlight>
                <a:schemeClr val="lt1"/>
              </a:highlight>
              <a:latin typeface="Times New Roman"/>
              <a:ea typeface="Times New Roman"/>
              <a:cs typeface="Times New Roman"/>
              <a:sym typeface="Times New Roman"/>
            </a:endParaRPr>
          </a:p>
          <a:p>
            <a:pPr marL="0" lvl="0" indent="0" algn="just" rtl="0">
              <a:spcBef>
                <a:spcPts val="360"/>
              </a:spcBef>
              <a:spcAft>
                <a:spcPts val="0"/>
              </a:spcAft>
              <a:buNone/>
            </a:pPr>
            <a:r>
              <a:rPr lang="en-US" b="1" dirty="0">
                <a:highlight>
                  <a:schemeClr val="lt1"/>
                </a:highlight>
                <a:latin typeface="Times New Roman"/>
                <a:ea typeface="Times New Roman"/>
                <a:cs typeface="Times New Roman"/>
                <a:sym typeface="Times New Roman"/>
              </a:rPr>
              <a:t>IMPLEMENTATION:</a:t>
            </a:r>
          </a:p>
          <a:p>
            <a:pPr marL="0" indent="0" algn="just">
              <a:spcBef>
                <a:spcPts val="360"/>
              </a:spcBef>
              <a:buNone/>
            </a:pPr>
            <a:r>
              <a:rPr lang="en-US" sz="180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Based on the chosen GAN mode, it employs binary cross-entropy loss ('vanilla') or mean squared error ('</a:t>
            </a:r>
            <a:r>
              <a:rPr lang="en-US" sz="2600" dirty="0" err="1">
                <a:effectLst/>
                <a:latin typeface="Times New Roman" panose="02020603050405020304" pitchFamily="18" charset="0"/>
                <a:ea typeface="Times New Roman" panose="02020603050405020304" pitchFamily="18" charset="0"/>
              </a:rPr>
              <a:t>lsgan</a:t>
            </a:r>
            <a:r>
              <a:rPr lang="en-US" sz="2600" dirty="0">
                <a:effectLst/>
                <a:latin typeface="Times New Roman" panose="02020603050405020304" pitchFamily="18" charset="0"/>
                <a:ea typeface="Times New Roman" panose="02020603050405020304" pitchFamily="18" charset="0"/>
              </a:rPr>
              <a:t>'). The </a:t>
            </a:r>
            <a:r>
              <a:rPr lang="en-US" sz="2600" dirty="0" err="1">
                <a:effectLst/>
                <a:latin typeface="Times New Roman" panose="02020603050405020304" pitchFamily="18" charset="0"/>
                <a:ea typeface="Times New Roman" panose="02020603050405020304" pitchFamily="18" charset="0"/>
              </a:rPr>
              <a:t>get_labels</a:t>
            </a:r>
            <a:r>
              <a:rPr lang="en-US" sz="2600" dirty="0">
                <a:effectLst/>
                <a:latin typeface="Times New Roman" panose="02020603050405020304" pitchFamily="18" charset="0"/>
                <a:ea typeface="Times New Roman" panose="02020603050405020304" pitchFamily="18" charset="0"/>
              </a:rPr>
              <a:t> method determines the target labels for real or fake data. Upon invocation, the module calculates and returns the loss by comparing predicted values with target labels. This GAN loss module is crucial for effective CGAN training.</a:t>
            </a:r>
            <a:endParaRPr lang="en-IN" sz="2600" dirty="0">
              <a:effectLst/>
              <a:latin typeface="Times New Roman" panose="02020603050405020304" pitchFamily="18" charset="0"/>
              <a:ea typeface="Times New Roman" panose="02020603050405020304" pitchFamily="18" charset="0"/>
            </a:endParaRPr>
          </a:p>
          <a:p>
            <a:pPr marL="0" lvl="0" indent="0" algn="just" rtl="0">
              <a:spcBef>
                <a:spcPts val="360"/>
              </a:spcBef>
              <a:spcAft>
                <a:spcPts val="0"/>
              </a:spcAft>
              <a:buNone/>
            </a:pPr>
            <a:r>
              <a:rPr lang="en-US" sz="7200" b="1" dirty="0">
                <a:highlight>
                  <a:schemeClr val="lt1"/>
                </a:highlight>
                <a:latin typeface="Times New Roman"/>
                <a:ea typeface="Times New Roman"/>
                <a:cs typeface="Times New Roman"/>
                <a:sym typeface="Times New Roman"/>
              </a:rPr>
              <a:t> </a:t>
            </a:r>
          </a:p>
          <a:p>
            <a:endParaRPr lang="en-IN" dirty="0"/>
          </a:p>
        </p:txBody>
      </p:sp>
      <p:sp>
        <p:nvSpPr>
          <p:cNvPr id="6" name="TextBox 5">
            <a:extLst>
              <a:ext uri="{FF2B5EF4-FFF2-40B4-BE49-F238E27FC236}">
                <a16:creationId xmlns:a16="http://schemas.microsoft.com/office/drawing/2014/main" id="{65F20964-0FE2-D64D-DCB4-01D4DA797A02}"/>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7" name="TextBox 6">
            <a:extLst>
              <a:ext uri="{FF2B5EF4-FFF2-40B4-BE49-F238E27FC236}">
                <a16:creationId xmlns:a16="http://schemas.microsoft.com/office/drawing/2014/main" id="{FF009F78-237C-A1D7-B3FB-72F3EB0C2D8D}"/>
              </a:ext>
            </a:extLst>
          </p:cNvPr>
          <p:cNvSpPr txBox="1"/>
          <p:nvPr/>
        </p:nvSpPr>
        <p:spPr>
          <a:xfrm>
            <a:off x="8863012"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1074140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E292-2218-D1D2-2A6C-46C405CDC579}"/>
              </a:ext>
            </a:extLst>
          </p:cNvPr>
          <p:cNvSpPr>
            <a:spLocks noGrp="1"/>
          </p:cNvSpPr>
          <p:nvPr>
            <p:ph type="title"/>
          </p:nvPr>
        </p:nvSpPr>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MODULE 5 : TRAINING THE MODEL</a:t>
            </a:r>
          </a:p>
        </p:txBody>
      </p:sp>
      <p:sp>
        <p:nvSpPr>
          <p:cNvPr id="3" name="Content Placeholder 2">
            <a:extLst>
              <a:ext uri="{FF2B5EF4-FFF2-40B4-BE49-F238E27FC236}">
                <a16:creationId xmlns:a16="http://schemas.microsoft.com/office/drawing/2014/main" id="{F65C5B56-F711-B5E9-192D-8439E614EDD1}"/>
              </a:ext>
            </a:extLst>
          </p:cNvPr>
          <p:cNvSpPr>
            <a:spLocks noGrp="1"/>
          </p:cNvSpPr>
          <p:nvPr>
            <p:ph idx="1"/>
          </p:nvPr>
        </p:nvSpPr>
        <p:spPr>
          <a:xfrm>
            <a:off x="228600" y="1123950"/>
            <a:ext cx="8610600" cy="3546873"/>
          </a:xfrm>
        </p:spPr>
        <p:txBody>
          <a:bodyPr>
            <a:normAutofit fontScale="85000" lnSpcReduction="20000"/>
          </a:bodyPr>
          <a:lstStyle/>
          <a:p>
            <a:pPr marL="0" lvl="0" indent="0" algn="just" rtl="0">
              <a:spcBef>
                <a:spcPts val="360"/>
              </a:spcBef>
              <a:spcAft>
                <a:spcPts val="0"/>
              </a:spcAft>
              <a:buNone/>
            </a:pPr>
            <a:r>
              <a:rPr lang="en-US" sz="2400" b="1" dirty="0">
                <a:latin typeface="Times New Roman"/>
                <a:ea typeface="Times New Roman"/>
                <a:cs typeface="Times New Roman"/>
                <a:sym typeface="Times New Roman"/>
              </a:rPr>
              <a:t>INPUT</a:t>
            </a:r>
            <a:r>
              <a:rPr lang="en-US" sz="2400" dirty="0">
                <a:latin typeface="Times New Roman"/>
                <a:ea typeface="Times New Roman"/>
                <a:cs typeface="Times New Roman"/>
                <a:sym typeface="Times New Roman"/>
              </a:rPr>
              <a:t>:</a:t>
            </a:r>
          </a:p>
          <a:p>
            <a:pPr marL="0" indent="0" algn="just">
              <a:spcBef>
                <a:spcPts val="360"/>
              </a:spcBef>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For training, key inputs include the generator network, learning rates, beta parameters, and the L1 loss weight.</a:t>
            </a:r>
          </a:p>
          <a:p>
            <a:pPr marL="0" indent="0" algn="just">
              <a:spcBef>
                <a:spcPts val="360"/>
              </a:spcBef>
              <a:buNone/>
            </a:pPr>
            <a:endParaRPr lang="en-US" sz="1900" dirty="0">
              <a:latin typeface="Times New Roman"/>
              <a:ea typeface="Times New Roman"/>
              <a:cs typeface="Times New Roman"/>
              <a:sym typeface="Times New Roman"/>
            </a:endParaRPr>
          </a:p>
          <a:p>
            <a:pPr marL="0" lvl="0" indent="0" algn="just" rtl="0">
              <a:spcBef>
                <a:spcPts val="360"/>
              </a:spcBef>
              <a:spcAft>
                <a:spcPts val="0"/>
              </a:spcAft>
              <a:buNone/>
            </a:pPr>
            <a:r>
              <a:rPr lang="en-US" sz="2600" b="1" dirty="0">
                <a:highlight>
                  <a:schemeClr val="lt1"/>
                </a:highlight>
                <a:latin typeface="Times New Roman"/>
                <a:ea typeface="Times New Roman"/>
                <a:cs typeface="Times New Roman"/>
                <a:sym typeface="Times New Roman"/>
              </a:rPr>
              <a:t>OUTPUT:</a:t>
            </a:r>
          </a:p>
          <a:p>
            <a:pPr marL="0" indent="0" algn="just">
              <a:spcBef>
                <a:spcPts val="360"/>
              </a:spcBef>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The primary output is a well-trained colorization model, with tracked loss metrics for performance evaluation.</a:t>
            </a:r>
          </a:p>
          <a:p>
            <a:pPr marL="0" indent="0" algn="just">
              <a:spcBef>
                <a:spcPts val="360"/>
              </a:spcBef>
              <a:buNone/>
            </a:pPr>
            <a:endParaRPr lang="en-US" sz="1900" b="1" dirty="0">
              <a:highlight>
                <a:schemeClr val="lt1"/>
              </a:highlight>
              <a:latin typeface="Times New Roman"/>
              <a:ea typeface="Times New Roman"/>
              <a:cs typeface="Times New Roman"/>
              <a:sym typeface="Times New Roman"/>
            </a:endParaRPr>
          </a:p>
          <a:p>
            <a:pPr marL="0" lvl="0" indent="0" algn="just" rtl="0">
              <a:spcBef>
                <a:spcPts val="360"/>
              </a:spcBef>
              <a:spcAft>
                <a:spcPts val="0"/>
              </a:spcAft>
              <a:buNone/>
            </a:pPr>
            <a:r>
              <a:rPr lang="en-US" sz="2400" b="1" dirty="0">
                <a:highlight>
                  <a:schemeClr val="lt1"/>
                </a:highlight>
                <a:latin typeface="Times New Roman"/>
                <a:ea typeface="Times New Roman"/>
                <a:cs typeface="Times New Roman"/>
                <a:sym typeface="Times New Roman"/>
              </a:rPr>
              <a:t>IMPLEMENTATION:</a:t>
            </a:r>
          </a:p>
          <a:p>
            <a:pPr marL="0" indent="0" algn="jus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This module sets up the training process, configuring the generator network architecture, optimizer parameters, and L1 loss weight. A structured training loop is established to process data for a defined number of epochs. The module tracks GAN and L1 losses, offering insights into training progress. Visualizing model outputs provides real-time assessment of colorization quality, and training continues until the specified number of epochs is completed. </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8E73E428-D8AC-FF7C-6311-B2F29302C5E2}"/>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7" name="TextBox 6">
            <a:extLst>
              <a:ext uri="{FF2B5EF4-FFF2-40B4-BE49-F238E27FC236}">
                <a16:creationId xmlns:a16="http://schemas.microsoft.com/office/drawing/2014/main" id="{BBD7E73C-00B3-1905-B02E-58A4BDD57723}"/>
              </a:ext>
            </a:extLst>
          </p:cNvPr>
          <p:cNvSpPr txBox="1"/>
          <p:nvPr/>
        </p:nvSpPr>
        <p:spPr>
          <a:xfrm>
            <a:off x="8863012"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16</a:t>
            </a:r>
          </a:p>
        </p:txBody>
      </p:sp>
    </p:spTree>
    <p:extLst>
      <p:ext uri="{BB962C8B-B14F-4D97-AF65-F5344CB8AC3E}">
        <p14:creationId xmlns:p14="http://schemas.microsoft.com/office/powerpoint/2010/main" val="309464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DC32-FA30-FAD2-A673-9F2221A022CE}"/>
              </a:ext>
            </a:extLst>
          </p:cNvPr>
          <p:cNvSpPr>
            <a:spLocks noGrp="1"/>
          </p:cNvSpPr>
          <p:nvPr>
            <p:ph type="title"/>
          </p:nvPr>
        </p:nvSpPr>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RESULTS AND DISCUSSION</a:t>
            </a:r>
          </a:p>
        </p:txBody>
      </p:sp>
      <p:sp>
        <p:nvSpPr>
          <p:cNvPr id="12" name="TextBox 11">
            <a:extLst>
              <a:ext uri="{FF2B5EF4-FFF2-40B4-BE49-F238E27FC236}">
                <a16:creationId xmlns:a16="http://schemas.microsoft.com/office/drawing/2014/main" id="{C7FEF651-D561-7E3D-6168-8A055DB727EC}"/>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13" name="TextBox 12">
            <a:extLst>
              <a:ext uri="{FF2B5EF4-FFF2-40B4-BE49-F238E27FC236}">
                <a16:creationId xmlns:a16="http://schemas.microsoft.com/office/drawing/2014/main" id="{7A080E8B-4396-26DF-9C2C-C000CD2132A2}"/>
              </a:ext>
            </a:extLst>
          </p:cNvPr>
          <p:cNvSpPr txBox="1"/>
          <p:nvPr/>
        </p:nvSpPr>
        <p:spPr>
          <a:xfrm>
            <a:off x="8863012"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17</a:t>
            </a:r>
          </a:p>
        </p:txBody>
      </p:sp>
      <p:pic>
        <p:nvPicPr>
          <p:cNvPr id="5" name="Picture 4">
            <a:extLst>
              <a:ext uri="{FF2B5EF4-FFF2-40B4-BE49-F238E27FC236}">
                <a16:creationId xmlns:a16="http://schemas.microsoft.com/office/drawing/2014/main" id="{547908F9-FB05-8AC6-3F87-65E0C0754D1C}"/>
              </a:ext>
            </a:extLst>
          </p:cNvPr>
          <p:cNvPicPr>
            <a:picLocks noChangeAspect="1"/>
          </p:cNvPicPr>
          <p:nvPr/>
        </p:nvPicPr>
        <p:blipFill>
          <a:blip r:embed="rId2"/>
          <a:stretch>
            <a:fillRect/>
          </a:stretch>
        </p:blipFill>
        <p:spPr>
          <a:xfrm>
            <a:off x="457199" y="1491138"/>
            <a:ext cx="4741135" cy="2985612"/>
          </a:xfrm>
          <a:prstGeom prst="rect">
            <a:avLst/>
          </a:prstGeom>
        </p:spPr>
      </p:pic>
      <p:pic>
        <p:nvPicPr>
          <p:cNvPr id="6" name="Picture 5">
            <a:extLst>
              <a:ext uri="{FF2B5EF4-FFF2-40B4-BE49-F238E27FC236}">
                <a16:creationId xmlns:a16="http://schemas.microsoft.com/office/drawing/2014/main" id="{EBA63586-AA89-233C-822D-7CB41EF6B3F4}"/>
              </a:ext>
            </a:extLst>
          </p:cNvPr>
          <p:cNvPicPr>
            <a:picLocks noChangeAspect="1"/>
          </p:cNvPicPr>
          <p:nvPr/>
        </p:nvPicPr>
        <p:blipFill>
          <a:blip r:embed="rId3"/>
          <a:stretch>
            <a:fillRect/>
          </a:stretch>
        </p:blipFill>
        <p:spPr>
          <a:xfrm>
            <a:off x="5562600" y="1798297"/>
            <a:ext cx="2743200" cy="1916453"/>
          </a:xfrm>
          <a:prstGeom prst="rect">
            <a:avLst/>
          </a:prstGeom>
        </p:spPr>
      </p:pic>
      <p:sp>
        <p:nvSpPr>
          <p:cNvPr id="10" name="TextBox 9">
            <a:extLst>
              <a:ext uri="{FF2B5EF4-FFF2-40B4-BE49-F238E27FC236}">
                <a16:creationId xmlns:a16="http://schemas.microsoft.com/office/drawing/2014/main" id="{41388EC6-626E-6632-460E-AE69E4DFFC03}"/>
              </a:ext>
            </a:extLst>
          </p:cNvPr>
          <p:cNvSpPr txBox="1"/>
          <p:nvPr/>
        </p:nvSpPr>
        <p:spPr>
          <a:xfrm>
            <a:off x="5486400" y="1459310"/>
            <a:ext cx="5022056" cy="307777"/>
          </a:xfrm>
          <a:prstGeom prst="rect">
            <a:avLst/>
          </a:prstGeom>
          <a:noFill/>
        </p:spPr>
        <p:txBody>
          <a:bodyPr wrap="square">
            <a:spAutoFit/>
          </a:bodyPr>
          <a:lstStyle/>
          <a:p>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Metrics</a:t>
            </a:r>
            <a:r>
              <a:rPr lang="en-US" sz="14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Visualization:</a:t>
            </a:r>
            <a:endParaRPr lang="en-IN" sz="14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ABE78B9-B55C-ED38-D1C5-EA6AC144BFF7}"/>
              </a:ext>
            </a:extLst>
          </p:cNvPr>
          <p:cNvSpPr txBox="1"/>
          <p:nvPr/>
        </p:nvSpPr>
        <p:spPr>
          <a:xfrm>
            <a:off x="426244" y="1016771"/>
            <a:ext cx="5339952"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Results after 200</a:t>
            </a:r>
            <a:r>
              <a:rPr lang="en-IN" sz="1800" b="1" baseline="30000" dirty="0">
                <a:latin typeface="Times New Roman" panose="02020603050405020304" pitchFamily="18" charset="0"/>
                <a:cs typeface="Times New Roman" panose="02020603050405020304" pitchFamily="18" charset="0"/>
              </a:rPr>
              <a:t>th</a:t>
            </a:r>
            <a:r>
              <a:rPr lang="en-IN" sz="1800" b="1" dirty="0">
                <a:latin typeface="Times New Roman" panose="02020603050405020304" pitchFamily="18" charset="0"/>
                <a:cs typeface="Times New Roman" panose="02020603050405020304" pitchFamily="18" charset="0"/>
              </a:rPr>
              <a:t> Iteration:</a:t>
            </a:r>
          </a:p>
        </p:txBody>
      </p:sp>
    </p:spTree>
    <p:extLst>
      <p:ext uri="{BB962C8B-B14F-4D97-AF65-F5344CB8AC3E}">
        <p14:creationId xmlns:p14="http://schemas.microsoft.com/office/powerpoint/2010/main" val="3561232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DC32-FA30-FAD2-A673-9F2221A022CE}"/>
              </a:ext>
            </a:extLst>
          </p:cNvPr>
          <p:cNvSpPr>
            <a:spLocks noGrp="1"/>
          </p:cNvSpPr>
          <p:nvPr>
            <p:ph type="title"/>
          </p:nvPr>
        </p:nvSpPr>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RESULTS AND DISCUSSION</a:t>
            </a:r>
          </a:p>
        </p:txBody>
      </p:sp>
      <p:sp>
        <p:nvSpPr>
          <p:cNvPr id="11" name="TextBox 10">
            <a:extLst>
              <a:ext uri="{FF2B5EF4-FFF2-40B4-BE49-F238E27FC236}">
                <a16:creationId xmlns:a16="http://schemas.microsoft.com/office/drawing/2014/main" id="{34B5B699-B27E-74E5-B419-D6852F092CF0}"/>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12" name="TextBox 11">
            <a:extLst>
              <a:ext uri="{FF2B5EF4-FFF2-40B4-BE49-F238E27FC236}">
                <a16:creationId xmlns:a16="http://schemas.microsoft.com/office/drawing/2014/main" id="{9D081E67-D8A1-0DCA-A43E-F49B48EF4CE5}"/>
              </a:ext>
            </a:extLst>
          </p:cNvPr>
          <p:cNvSpPr txBox="1"/>
          <p:nvPr/>
        </p:nvSpPr>
        <p:spPr>
          <a:xfrm>
            <a:off x="8863012"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18</a:t>
            </a:r>
          </a:p>
        </p:txBody>
      </p:sp>
      <p:pic>
        <p:nvPicPr>
          <p:cNvPr id="4" name="Picture 3">
            <a:extLst>
              <a:ext uri="{FF2B5EF4-FFF2-40B4-BE49-F238E27FC236}">
                <a16:creationId xmlns:a16="http://schemas.microsoft.com/office/drawing/2014/main" id="{AC1CAADE-E98A-5C17-8FB2-CDF06C169170}"/>
              </a:ext>
            </a:extLst>
          </p:cNvPr>
          <p:cNvPicPr>
            <a:picLocks noChangeAspect="1"/>
          </p:cNvPicPr>
          <p:nvPr/>
        </p:nvPicPr>
        <p:blipFill>
          <a:blip r:embed="rId2"/>
          <a:stretch>
            <a:fillRect/>
          </a:stretch>
        </p:blipFill>
        <p:spPr>
          <a:xfrm>
            <a:off x="719137" y="1195766"/>
            <a:ext cx="4390886" cy="3492684"/>
          </a:xfrm>
          <a:prstGeom prst="rect">
            <a:avLst/>
          </a:prstGeom>
        </p:spPr>
      </p:pic>
      <p:sp>
        <p:nvSpPr>
          <p:cNvPr id="6" name="TextBox 5">
            <a:extLst>
              <a:ext uri="{FF2B5EF4-FFF2-40B4-BE49-F238E27FC236}">
                <a16:creationId xmlns:a16="http://schemas.microsoft.com/office/drawing/2014/main" id="{D00FAA7C-4E69-6EDC-810C-770737D6377B}"/>
              </a:ext>
            </a:extLst>
          </p:cNvPr>
          <p:cNvSpPr txBox="1"/>
          <p:nvPr/>
        </p:nvSpPr>
        <p:spPr>
          <a:xfrm>
            <a:off x="685800" y="1160047"/>
            <a:ext cx="5022056"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Results after 400</a:t>
            </a:r>
            <a:r>
              <a:rPr lang="en-IN" sz="1800" b="1" baseline="30000" dirty="0">
                <a:latin typeface="Times New Roman" panose="02020603050405020304" pitchFamily="18" charset="0"/>
                <a:cs typeface="Times New Roman" panose="02020603050405020304" pitchFamily="18" charset="0"/>
              </a:rPr>
              <a:t>th</a:t>
            </a:r>
            <a:r>
              <a:rPr lang="en-IN" sz="1800" b="1" dirty="0">
                <a:latin typeface="Times New Roman" panose="02020603050405020304" pitchFamily="18" charset="0"/>
                <a:cs typeface="Times New Roman" panose="02020603050405020304" pitchFamily="18" charset="0"/>
              </a:rPr>
              <a:t> Iteration:</a:t>
            </a:r>
          </a:p>
        </p:txBody>
      </p:sp>
      <p:sp>
        <p:nvSpPr>
          <p:cNvPr id="8" name="TextBox 7">
            <a:extLst>
              <a:ext uri="{FF2B5EF4-FFF2-40B4-BE49-F238E27FC236}">
                <a16:creationId xmlns:a16="http://schemas.microsoft.com/office/drawing/2014/main" id="{9990F420-D286-6262-9242-5E6BE32CD659}"/>
              </a:ext>
            </a:extLst>
          </p:cNvPr>
          <p:cNvSpPr txBox="1"/>
          <p:nvPr/>
        </p:nvSpPr>
        <p:spPr>
          <a:xfrm>
            <a:off x="5562600" y="1648003"/>
            <a:ext cx="5022056"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Metrics</a:t>
            </a:r>
            <a:r>
              <a:rPr lang="en-US" sz="18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spc="-25" dirty="0">
                <a:latin typeface="Times New Roman" panose="02020603050405020304" pitchFamily="18" charset="0"/>
                <a:ea typeface="Times New Roman" panose="02020603050405020304" pitchFamily="18" charset="0"/>
                <a:cs typeface="Times New Roman" panose="02020603050405020304" pitchFamily="18" charset="0"/>
              </a:rPr>
              <a:t>Evaluation:</a:t>
            </a:r>
            <a:endParaRPr lang="en-IN" sz="1800" b="1" dirty="0">
              <a:latin typeface="Times New Roman" panose="02020603050405020304" pitchFamily="18" charset="0"/>
              <a:cs typeface="Times New Roman" panose="02020603050405020304" pitchFamily="18" charset="0"/>
            </a:endParaRPr>
          </a:p>
        </p:txBody>
      </p:sp>
      <p:pic>
        <p:nvPicPr>
          <p:cNvPr id="9" name="image12.jpeg">
            <a:extLst>
              <a:ext uri="{FF2B5EF4-FFF2-40B4-BE49-F238E27FC236}">
                <a16:creationId xmlns:a16="http://schemas.microsoft.com/office/drawing/2014/main" id="{59E7080C-DCCF-F90B-6EA0-96D6586DD35D}"/>
              </a:ext>
            </a:extLst>
          </p:cNvPr>
          <p:cNvPicPr>
            <a:picLocks noChangeAspect="1"/>
          </p:cNvPicPr>
          <p:nvPr/>
        </p:nvPicPr>
        <p:blipFill>
          <a:blip r:embed="rId3" cstate="print"/>
          <a:stretch>
            <a:fillRect/>
          </a:stretch>
        </p:blipFill>
        <p:spPr>
          <a:xfrm>
            <a:off x="5679281" y="2049119"/>
            <a:ext cx="2769394" cy="1665631"/>
          </a:xfrm>
          <a:prstGeom prst="rect">
            <a:avLst/>
          </a:prstGeom>
        </p:spPr>
      </p:pic>
    </p:spTree>
    <p:extLst>
      <p:ext uri="{BB962C8B-B14F-4D97-AF65-F5344CB8AC3E}">
        <p14:creationId xmlns:p14="http://schemas.microsoft.com/office/powerpoint/2010/main" val="1739120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52E9-D197-4CDE-13B8-AF60312ACC2C}"/>
              </a:ext>
            </a:extLst>
          </p:cNvPr>
          <p:cNvSpPr>
            <a:spLocks noGrp="1"/>
          </p:cNvSpPr>
          <p:nvPr>
            <p:ph type="title"/>
          </p:nvPr>
        </p:nvSpPr>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83E61AB-3265-92A8-81FC-15A7CA07C07D}"/>
              </a:ext>
            </a:extLst>
          </p:cNvPr>
          <p:cNvSpPr>
            <a:spLocks noGrp="1"/>
          </p:cNvSpPr>
          <p:nvPr>
            <p:ph idx="1"/>
          </p:nvPr>
        </p:nvSpPr>
        <p:spPr>
          <a:xfrm>
            <a:off x="107674" y="1021336"/>
            <a:ext cx="8807726" cy="3546873"/>
          </a:xfrm>
        </p:spPr>
        <p:txBody>
          <a:bodyPr>
            <a:normAutofit fontScale="92500" lnSpcReduction="10000"/>
          </a:bodyPr>
          <a:lstStyle/>
          <a:p>
            <a:pPr marL="0" indent="0" algn="just">
              <a:buNone/>
            </a:pPr>
            <a:r>
              <a:rPr lang="en-IN" sz="1600" dirty="0">
                <a:latin typeface="Times New Roman" panose="02020603050405020304" pitchFamily="18" charset="0"/>
                <a:cs typeface="Times New Roman" panose="02020603050405020304" pitchFamily="18" charset="0"/>
              </a:rPr>
              <a:t>[1] Phillip Isola, Jun-Yan Zhu, </a:t>
            </a:r>
            <a:r>
              <a:rPr lang="en-IN" sz="1600" dirty="0" err="1">
                <a:latin typeface="Times New Roman" panose="02020603050405020304" pitchFamily="18" charset="0"/>
                <a:cs typeface="Times New Roman" panose="02020603050405020304" pitchFamily="18" charset="0"/>
              </a:rPr>
              <a:t>Tinghui</a:t>
            </a:r>
            <a:r>
              <a:rPr lang="en-IN" sz="1600" dirty="0">
                <a:latin typeface="Times New Roman" panose="02020603050405020304" pitchFamily="18" charset="0"/>
                <a:cs typeface="Times New Roman" panose="02020603050405020304" pitchFamily="18" charset="0"/>
              </a:rPr>
              <a:t> Zhou and Alexei A. </a:t>
            </a:r>
            <a:r>
              <a:rPr lang="en-IN" sz="1600" dirty="0" err="1">
                <a:latin typeface="Times New Roman" panose="02020603050405020304" pitchFamily="18" charset="0"/>
                <a:cs typeface="Times New Roman" panose="02020603050405020304" pitchFamily="18" charset="0"/>
              </a:rPr>
              <a:t>Efros</a:t>
            </a:r>
            <a:r>
              <a:rPr lang="en-IN" sz="1600" dirty="0">
                <a:latin typeface="Times New Roman" panose="02020603050405020304" pitchFamily="18" charset="0"/>
                <a:cs typeface="Times New Roman" panose="02020603050405020304" pitchFamily="18" charset="0"/>
              </a:rPr>
              <a:t>. (2016), “Image-to-Image Translation with Conditional Adversarial Networks”, arXiv:1611.07004v1 [cs.CV] .</a:t>
            </a:r>
          </a:p>
          <a:p>
            <a:pPr marL="0" indent="0" algn="just">
              <a:buNone/>
            </a:pPr>
            <a:r>
              <a:rPr lang="en-US" sz="1600" b="0" i="0" dirty="0">
                <a:solidFill>
                  <a:srgbClr val="111111"/>
                </a:solidFill>
                <a:effectLst/>
                <a:latin typeface="Times New Roman" panose="02020603050405020304" pitchFamily="18" charset="0"/>
                <a:cs typeface="Times New Roman" panose="02020603050405020304" pitchFamily="18" charset="0"/>
              </a:rPr>
              <a:t>[2] </a:t>
            </a:r>
            <a:r>
              <a:rPr lang="en-IN" sz="1600" dirty="0" err="1">
                <a:latin typeface="Times New Roman" panose="02020603050405020304" pitchFamily="18" charset="0"/>
                <a:cs typeface="Times New Roman" panose="02020603050405020304" pitchFamily="18" charset="0"/>
              </a:rPr>
              <a:t>Kangning</a:t>
            </a:r>
            <a:r>
              <a:rPr lang="en-IN" sz="1600" dirty="0">
                <a:latin typeface="Times New Roman" panose="02020603050405020304" pitchFamily="18" charset="0"/>
                <a:cs typeface="Times New Roman" panose="02020603050405020304" pitchFamily="18" charset="0"/>
              </a:rPr>
              <a:t> du and </a:t>
            </a:r>
            <a:r>
              <a:rPr lang="en-IN" sz="1600" dirty="0" err="1">
                <a:latin typeface="Times New Roman" panose="02020603050405020304" pitchFamily="18" charset="0"/>
                <a:cs typeface="Times New Roman" panose="02020603050405020304" pitchFamily="18" charset="0"/>
              </a:rPr>
              <a:t>Changtong</a:t>
            </a:r>
            <a:r>
              <a:rPr lang="en-IN" sz="1600" dirty="0">
                <a:latin typeface="Times New Roman" panose="02020603050405020304" pitchFamily="18" charset="0"/>
                <a:cs typeface="Times New Roman" panose="02020603050405020304" pitchFamily="18" charset="0"/>
              </a:rPr>
              <a:t> Liu. </a:t>
            </a:r>
            <a:r>
              <a:rPr lang="en-US" sz="1600" dirty="0">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rPr>
              <a:t>2021),</a:t>
            </a:r>
            <a:r>
              <a:rPr lang="en-IN" sz="1600" dirty="0">
                <a:latin typeface="Times New Roman" panose="02020603050405020304" pitchFamily="18" charset="0"/>
                <a:cs typeface="Times New Roman" panose="02020603050405020304" pitchFamily="18" charset="0"/>
              </a:rPr>
              <a:t> “</a:t>
            </a:r>
            <a:r>
              <a:rPr lang="en-US" sz="1600" b="0" i="0" dirty="0">
                <a:solidFill>
                  <a:srgbClr val="111111"/>
                </a:solidFill>
                <a:effectLst/>
                <a:latin typeface="Times New Roman" panose="02020603050405020304" pitchFamily="18" charset="0"/>
                <a:cs typeface="Times New Roman" panose="02020603050405020304" pitchFamily="18" charset="0"/>
              </a:rPr>
              <a:t>Double-Channel Guided Generative Adversarial Network for Image Colorization”,</a:t>
            </a:r>
            <a:r>
              <a:rPr lang="en-US" sz="1600" b="0" i="0" dirty="0">
                <a:effectLst/>
                <a:latin typeface="Times New Roman" panose="02020603050405020304" pitchFamily="18" charset="0"/>
                <a:cs typeface="Times New Roman" panose="02020603050405020304" pitchFamily="18" charset="0"/>
              </a:rPr>
              <a:t> IEEE Access PP(99):1-1 DOI:11.09/Access.2021.3055575. </a:t>
            </a:r>
          </a:p>
          <a:p>
            <a:pPr marL="0" indent="0" algn="just">
              <a:buNone/>
            </a:pPr>
            <a:endParaRPr lang="en-US" sz="200" b="0" i="0" dirty="0">
              <a:effectLst/>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[3] </a:t>
            </a:r>
            <a:r>
              <a:rPr lang="en-US" sz="1600" i="0" dirty="0" err="1">
                <a:effectLst/>
                <a:latin typeface="Times New Roman" panose="02020603050405020304" pitchFamily="18" charset="0"/>
                <a:cs typeface="Times New Roman" panose="02020603050405020304" pitchFamily="18" charset="0"/>
              </a:rPr>
              <a:t>K.Nazeri</a:t>
            </a:r>
            <a:r>
              <a:rPr lang="en-US" sz="1600" dirty="0">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and E. Ng.</a:t>
            </a:r>
            <a:r>
              <a:rPr lang="en-US" sz="1600" b="0" i="0" dirty="0">
                <a:effectLst/>
                <a:latin typeface="Times New Roman" panose="02020603050405020304" pitchFamily="18" charset="0"/>
                <a:cs typeface="Times New Roman" panose="02020603050405020304" pitchFamily="18" charset="0"/>
              </a:rPr>
              <a:t> (2020), </a:t>
            </a:r>
            <a:r>
              <a:rPr lang="en-US" sz="1600" dirty="0">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rPr>
              <a:t>Image Colorization with Generative Adversarial Networks”, </a:t>
            </a:r>
            <a:r>
              <a:rPr lang="en-US" sz="1600" i="0" dirty="0">
                <a:effectLst/>
                <a:latin typeface="Times New Roman" panose="02020603050405020304" pitchFamily="18" charset="0"/>
                <a:cs typeface="Times New Roman" panose="02020603050405020304" pitchFamily="18" charset="0"/>
              </a:rPr>
              <a:t>University of Ontario Institute of Technology Ontario, Canada.</a:t>
            </a:r>
          </a:p>
          <a:p>
            <a:pPr marL="0" indent="0" algn="just">
              <a:buNone/>
            </a:pPr>
            <a:endParaRPr lang="en-US" sz="200" i="0" dirty="0">
              <a:effectLst/>
              <a:latin typeface="Times New Roman" panose="02020603050405020304" pitchFamily="18" charset="0"/>
              <a:cs typeface="Times New Roman" panose="02020603050405020304" pitchFamily="18" charset="0"/>
            </a:endParaRPr>
          </a:p>
          <a:p>
            <a:pPr marL="0" indent="0" algn="just">
              <a:buNone/>
            </a:pPr>
            <a:r>
              <a:rPr lang="en-US" sz="1600" dirty="0">
                <a:solidFill>
                  <a:srgbClr val="212529"/>
                </a:solidFill>
                <a:latin typeface="Times New Roman" panose="02020603050405020304" pitchFamily="18" charset="0"/>
                <a:cs typeface="Times New Roman" panose="02020603050405020304" pitchFamily="18" charset="0"/>
              </a:rPr>
              <a:t>[4]</a:t>
            </a:r>
            <a:r>
              <a:rPr lang="en-US" sz="1600" i="0" dirty="0">
                <a:solidFill>
                  <a:srgbClr val="212529"/>
                </a:solidFill>
                <a:effectLst/>
                <a:latin typeface="Times New Roman" panose="02020603050405020304" pitchFamily="18" charset="0"/>
                <a:cs typeface="Times New Roman" panose="02020603050405020304" pitchFamily="18" charset="0"/>
              </a:rPr>
              <a:t> </a:t>
            </a:r>
            <a:r>
              <a:rPr lang="sv-SE" sz="1600" dirty="0">
                <a:latin typeface="Times New Roman" panose="02020603050405020304" pitchFamily="18" charset="0"/>
                <a:cs typeface="Times New Roman" panose="02020603050405020304" pitchFamily="18" charset="0"/>
              </a:rPr>
              <a:t>Harshith J and Chandan Kumar M. (2021), </a:t>
            </a:r>
            <a:r>
              <a:rPr lang="en-US" sz="1600" dirty="0">
                <a:latin typeface="Times New Roman" panose="02020603050405020304" pitchFamily="18" charset="0"/>
                <a:cs typeface="Times New Roman" panose="02020603050405020304" pitchFamily="18" charset="0"/>
              </a:rPr>
              <a:t> “Recovering Old or Damaged Images using GAN”, International Journal of Advanced Research in Computer and Communication Engineering Vol. 10, Issue 5,DOI 10.17148/IJARCCE.2021.105173.</a:t>
            </a:r>
          </a:p>
          <a:p>
            <a:pPr marL="0" indent="0" algn="just">
              <a:buNone/>
            </a:pPr>
            <a:endParaRPr lang="en-US" sz="2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[5] </a:t>
            </a:r>
            <a:r>
              <a:rPr lang="en-IN" sz="1600" dirty="0">
                <a:latin typeface="Times New Roman" panose="02020603050405020304" pitchFamily="18" charset="0"/>
                <a:cs typeface="Times New Roman" panose="02020603050405020304" pitchFamily="18" charset="0"/>
              </a:rPr>
              <a:t>Yi Wang, </a:t>
            </a:r>
            <a:r>
              <a:rPr lang="en-IN" sz="1600" dirty="0" err="1">
                <a:latin typeface="Times New Roman" panose="02020603050405020304" pitchFamily="18" charset="0"/>
                <a:cs typeface="Times New Roman" panose="02020603050405020304" pitchFamily="18" charset="0"/>
              </a:rPr>
              <a:t>Menghan</a:t>
            </a:r>
            <a:r>
              <a:rPr lang="en-IN" sz="1600" dirty="0">
                <a:latin typeface="Times New Roman" panose="02020603050405020304" pitchFamily="18" charset="0"/>
                <a:cs typeface="Times New Roman" panose="02020603050405020304" pitchFamily="18" charset="0"/>
              </a:rPr>
              <a:t> Xia, Lu Qi, Jing Shao, and Yu </a:t>
            </a:r>
            <a:r>
              <a:rPr lang="en-IN" sz="1600" dirty="0" err="1">
                <a:latin typeface="Times New Roman" panose="02020603050405020304" pitchFamily="18" charset="0"/>
                <a:cs typeface="Times New Roman" panose="02020603050405020304" pitchFamily="18" charset="0"/>
              </a:rPr>
              <a:t>Qiao</a:t>
            </a:r>
            <a:r>
              <a:rPr lang="en-IN" sz="1600" dirty="0">
                <a:latin typeface="Times New Roman" panose="02020603050405020304" pitchFamily="18" charset="0"/>
                <a:cs typeface="Times New Roman" panose="02020603050405020304" pitchFamily="18" charset="0"/>
              </a:rPr>
              <a:t>. (2021), “</a:t>
            </a:r>
            <a:r>
              <a:rPr lang="en-US" sz="1600" dirty="0" err="1">
                <a:latin typeface="Times New Roman" panose="02020603050405020304" pitchFamily="18" charset="0"/>
                <a:cs typeface="Times New Roman" panose="02020603050405020304" pitchFamily="18" charset="0"/>
              </a:rPr>
              <a:t>PalGAN</a:t>
            </a:r>
            <a:r>
              <a:rPr lang="en-US" sz="1600" dirty="0">
                <a:latin typeface="Times New Roman" panose="02020603050405020304" pitchFamily="18" charset="0"/>
                <a:cs typeface="Times New Roman" panose="02020603050405020304" pitchFamily="18" charset="0"/>
              </a:rPr>
              <a:t>: Image Colorization with Palette Generative Adversarial Networks”, Shanghai AI Laboratory, Tencent AI Lab and Sense Time Research</a:t>
            </a:r>
          </a:p>
          <a:p>
            <a:pPr marL="0" indent="0" algn="just">
              <a:buNone/>
            </a:pPr>
            <a:endParaRPr lang="en-US" sz="2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[6] </a:t>
            </a:r>
            <a:r>
              <a:rPr lang="fi-FI" sz="1600" dirty="0">
                <a:latin typeface="Times New Roman" panose="02020603050405020304" pitchFamily="18" charset="0"/>
                <a:cs typeface="Times New Roman" panose="02020603050405020304" pitchFamily="18" charset="0"/>
              </a:rPr>
              <a:t>T. Sai Srinivas, Vemuri Harshitha. (2023), ”</a:t>
            </a:r>
            <a:r>
              <a:rPr lang="en-US" sz="1600" dirty="0">
                <a:latin typeface="Times New Roman" panose="02020603050405020304" pitchFamily="18" charset="0"/>
                <a:cs typeface="Times New Roman" panose="02020603050405020304" pitchFamily="18" charset="0"/>
              </a:rPr>
              <a:t>Colorizing black and white images using conditional GAN”, International Research Journal of Modernization in Engineering Technology and Science , Volume:05 ,Issue:04,  </a:t>
            </a:r>
            <a:r>
              <a:rPr lang="en-IN" sz="1600" dirty="0">
                <a:latin typeface="Times New Roman" panose="02020603050405020304" pitchFamily="18" charset="0"/>
                <a:cs typeface="Times New Roman" panose="02020603050405020304" pitchFamily="18" charset="0"/>
              </a:rPr>
              <a:t>e-ISSN: 2582-5208 </a:t>
            </a:r>
            <a:endParaRPr lang="en-US" sz="1600" b="0" i="0" dirty="0">
              <a:solidFill>
                <a:srgbClr val="111111"/>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8CCF15C-6207-B221-8E50-8C048C4E1D3E}"/>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7" name="TextBox 6">
            <a:extLst>
              <a:ext uri="{FF2B5EF4-FFF2-40B4-BE49-F238E27FC236}">
                <a16:creationId xmlns:a16="http://schemas.microsoft.com/office/drawing/2014/main" id="{D03ECC89-C250-8CE2-CEBC-104859DC980C}"/>
              </a:ext>
            </a:extLst>
          </p:cNvPr>
          <p:cNvSpPr txBox="1"/>
          <p:nvPr/>
        </p:nvSpPr>
        <p:spPr>
          <a:xfrm>
            <a:off x="8863012"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19</a:t>
            </a:r>
          </a:p>
        </p:txBody>
      </p:sp>
    </p:spTree>
    <p:extLst>
      <p:ext uri="{BB962C8B-B14F-4D97-AF65-F5344CB8AC3E}">
        <p14:creationId xmlns:p14="http://schemas.microsoft.com/office/powerpoint/2010/main" val="1870123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4A3A-A52B-D3D2-EE3D-28DA16B1738D}"/>
              </a:ext>
            </a:extLst>
          </p:cNvPr>
          <p:cNvSpPr>
            <a:spLocks noGrp="1"/>
          </p:cNvSpPr>
          <p:nvPr>
            <p:ph type="title"/>
          </p:nvPr>
        </p:nvSpPr>
        <p:spPr/>
        <p:txBody>
          <a:bodyPr>
            <a:noAutofit/>
          </a:bodyPr>
          <a:lstStyle/>
          <a:p>
            <a:r>
              <a:rPr lang="en-IN" sz="2800" b="1" dirty="0">
                <a:solidFill>
                  <a:schemeClr val="bg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781A9E6-BD4E-2F56-1A56-7C34F0AD657D}"/>
              </a:ext>
            </a:extLst>
          </p:cNvPr>
          <p:cNvSpPr>
            <a:spLocks noGrp="1"/>
          </p:cNvSpPr>
          <p:nvPr>
            <p:ph idx="1"/>
          </p:nvPr>
        </p:nvSpPr>
        <p:spPr>
          <a:xfrm>
            <a:off x="76200" y="1047750"/>
            <a:ext cx="8991600" cy="354687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Employing Generative Adversarial Networks (GANs), this project transforms grayscale images into vibrant color representations. Its significance lies in historical restoration, visual media enhancement, medical diagnostics support, and artistic expression. The GAN-based generator learns to add color, while the discriminator ensures realism, harnessing deep learning and image processing for potential applications across domains, from preserving history to improving healthcare and multimedia content. This project revolutionizes the use of GANs (Generative Adversarial Networks) by exploiting the potential of deep learning and image processing.</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760F5F-7342-CE17-D1BD-7E2E9BB926C0}"/>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5" name="TextBox 4">
            <a:extLst>
              <a:ext uri="{FF2B5EF4-FFF2-40B4-BE49-F238E27FC236}">
                <a16:creationId xmlns:a16="http://schemas.microsoft.com/office/drawing/2014/main" id="{FA54FF8D-275E-CF84-CA8D-F4B94B6F497F}"/>
              </a:ext>
            </a:extLst>
          </p:cNvPr>
          <p:cNvSpPr txBox="1"/>
          <p:nvPr/>
        </p:nvSpPr>
        <p:spPr>
          <a:xfrm>
            <a:off x="8863012" y="4906720"/>
            <a:ext cx="1161771" cy="430887"/>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2</a:t>
            </a:r>
          </a:p>
          <a:p>
            <a:endParaRPr lang="en-IN"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874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52E9-D197-4CDE-13B8-AF60312ACC2C}"/>
              </a:ext>
            </a:extLst>
          </p:cNvPr>
          <p:cNvSpPr>
            <a:spLocks noGrp="1"/>
          </p:cNvSpPr>
          <p:nvPr>
            <p:ph type="title"/>
          </p:nvPr>
        </p:nvSpPr>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83E61AB-3265-92A8-81FC-15A7CA07C07D}"/>
              </a:ext>
            </a:extLst>
          </p:cNvPr>
          <p:cNvSpPr>
            <a:spLocks noGrp="1"/>
          </p:cNvSpPr>
          <p:nvPr>
            <p:ph idx="1"/>
          </p:nvPr>
        </p:nvSpPr>
        <p:spPr>
          <a:xfrm>
            <a:off x="0" y="895350"/>
            <a:ext cx="9188726" cy="3546873"/>
          </a:xfrm>
        </p:spPr>
        <p:txBody>
          <a:bodyPr>
            <a:normAutofit fontScale="92500"/>
          </a:bodyPr>
          <a:lstStyle/>
          <a:p>
            <a:pPr marL="0" indent="0">
              <a:buNone/>
            </a:pPr>
            <a:r>
              <a:rPr lang="en-IN" sz="2000" b="1" dirty="0">
                <a:latin typeface="Times New Roman" panose="02020603050405020304" pitchFamily="18" charset="0"/>
                <a:cs typeface="Times New Roman" panose="02020603050405020304" pitchFamily="18" charset="0"/>
              </a:rPr>
              <a:t>WEB LINKS:</a:t>
            </a:r>
          </a:p>
          <a:p>
            <a:pPr marL="0" indent="0">
              <a:buNone/>
            </a:pPr>
            <a:r>
              <a:rPr lang="en-IN" sz="1500" u="sng" dirty="0">
                <a:solidFill>
                  <a:srgbClr val="0000FF"/>
                </a:solidFill>
                <a:latin typeface="Times New Roman" panose="02020603050405020304" pitchFamily="18" charset="0"/>
                <a:cs typeface="Times New Roman" panose="02020603050405020304" pitchFamily="18" charset="0"/>
              </a:rPr>
              <a:t>https://www.researchgate.net/publication/310610633_Image-to-Image_Translation_with_Conditional_Adversarial_Networks</a:t>
            </a:r>
            <a:endParaRPr lang="en-IN" sz="1500" b="1" dirty="0">
              <a:latin typeface="Times New Roman" panose="02020603050405020304" pitchFamily="18" charset="0"/>
              <a:cs typeface="Times New Roman" panose="02020603050405020304" pitchFamily="18" charset="0"/>
            </a:endParaRPr>
          </a:p>
          <a:p>
            <a:pPr marL="0" indent="0" algn="just">
              <a:buNone/>
            </a:pPr>
            <a:r>
              <a:rPr lang="en-IN" sz="1500" dirty="0">
                <a:latin typeface="Times New Roman" panose="02020603050405020304" pitchFamily="18" charset="0"/>
                <a:cs typeface="Times New Roman" panose="02020603050405020304" pitchFamily="18" charset="0"/>
                <a:hlinkClick r:id="rId2"/>
              </a:rPr>
              <a:t>https://www.researchgate.net/publication/348887683_</a:t>
            </a:r>
            <a:r>
              <a:rPr lang="en-IN" sz="1400" dirty="0">
                <a:latin typeface="Times New Roman" panose="02020603050405020304" pitchFamily="18" charset="0"/>
                <a:cs typeface="Times New Roman" panose="02020603050405020304" pitchFamily="18" charset="0"/>
                <a:hlinkClick r:id="rId2"/>
              </a:rPr>
              <a:t>Double-Channel_Guided_Generative_Adversarial_Network_for_Image_Colorization</a:t>
            </a:r>
            <a:endParaRPr lang="en-IN" sz="1400" dirty="0">
              <a:latin typeface="Times New Roman" panose="02020603050405020304" pitchFamily="18" charset="0"/>
              <a:cs typeface="Times New Roman" panose="02020603050405020304" pitchFamily="18" charset="0"/>
            </a:endParaRPr>
          </a:p>
          <a:p>
            <a:pPr marL="0" indent="0">
              <a:buNone/>
            </a:pPr>
            <a:r>
              <a:rPr lang="en-IN" sz="1500" u="sng" dirty="0">
                <a:solidFill>
                  <a:srgbClr val="0000FF"/>
                </a:solidFill>
                <a:latin typeface="Times New Roman" panose="02020603050405020304" pitchFamily="18" charset="0"/>
                <a:cs typeface="Times New Roman" panose="02020603050405020304" pitchFamily="18" charset="0"/>
              </a:rPr>
              <a:t>https://www.arxiv-vanity.com/papers/1803.05400/</a:t>
            </a:r>
          </a:p>
          <a:p>
            <a:pPr marL="0" indent="0">
              <a:buNone/>
            </a:pPr>
            <a:r>
              <a:rPr lang="en-IN" sz="1500" dirty="0">
                <a:latin typeface="Times New Roman" panose="02020603050405020304" pitchFamily="18" charset="0"/>
                <a:cs typeface="Times New Roman" panose="02020603050405020304" pitchFamily="18" charset="0"/>
                <a:hlinkClick r:id="rId3"/>
              </a:rPr>
              <a:t>https://ijarcce.com/wp-content/uploads/2021/06/IJARCCE.2021.105173.pdf</a:t>
            </a:r>
            <a:endParaRPr lang="en-IN" sz="1500" dirty="0">
              <a:latin typeface="Times New Roman" panose="02020603050405020304" pitchFamily="18" charset="0"/>
              <a:cs typeface="Times New Roman" panose="02020603050405020304" pitchFamily="18" charset="0"/>
            </a:endParaRPr>
          </a:p>
          <a:p>
            <a:pPr marL="0" indent="0">
              <a:buNone/>
            </a:pPr>
            <a:r>
              <a:rPr lang="en-IN" sz="1500" dirty="0">
                <a:latin typeface="Times New Roman" panose="02020603050405020304" pitchFamily="18" charset="0"/>
                <a:cs typeface="Times New Roman" panose="02020603050405020304" pitchFamily="18" charset="0"/>
                <a:hlinkClick r:id="rId4"/>
              </a:rPr>
              <a:t>https://www.ecva.net/papers/eccv_2022/papers_ECCV/papers/136750268.pdf</a:t>
            </a:r>
            <a:endParaRPr lang="en-IN" sz="1500" dirty="0">
              <a:latin typeface="Times New Roman" panose="02020603050405020304" pitchFamily="18" charset="0"/>
              <a:cs typeface="Times New Roman" panose="02020603050405020304" pitchFamily="18" charset="0"/>
            </a:endParaRPr>
          </a:p>
          <a:p>
            <a:pPr marL="0" indent="0">
              <a:buNone/>
            </a:pPr>
            <a:r>
              <a:rPr lang="en-IN" sz="1500" dirty="0">
                <a:latin typeface="Times New Roman" panose="02020603050405020304" pitchFamily="18" charset="0"/>
                <a:cs typeface="Times New Roman" panose="02020603050405020304" pitchFamily="18" charset="0"/>
                <a:hlinkClick r:id="rId5"/>
              </a:rPr>
              <a:t>https://www.irjmets.com/uploadedfiles/paper//issue_4_april_2023/35935/final/fin_irjmets1681479119.pdf</a:t>
            </a:r>
            <a:endParaRPr lang="en-IN" sz="1500" dirty="0">
              <a:latin typeface="Times New Roman" panose="02020603050405020304" pitchFamily="18" charset="0"/>
              <a:cs typeface="Times New Roman" panose="02020603050405020304" pitchFamily="18" charset="0"/>
            </a:endParaRPr>
          </a:p>
          <a:p>
            <a:pPr marL="0" indent="0">
              <a:buNone/>
            </a:pPr>
            <a:r>
              <a:rPr lang="en-IN" sz="1500" dirty="0">
                <a:latin typeface="Times New Roman" panose="02020603050405020304" pitchFamily="18" charset="0"/>
                <a:cs typeface="Times New Roman" panose="02020603050405020304" pitchFamily="18" charset="0"/>
                <a:hlinkClick r:id="rId6"/>
              </a:rPr>
              <a:t>https://towardsdatascience.com/colorizing-black-white-images-with-u-net-and-conditional-gan-a-tutorial-81b2df111cd8</a:t>
            </a:r>
            <a:endParaRPr lang="en-IN" sz="1500" dirty="0">
              <a:latin typeface="Times New Roman" panose="02020603050405020304" pitchFamily="18" charset="0"/>
              <a:cs typeface="Times New Roman" panose="02020603050405020304" pitchFamily="18" charset="0"/>
            </a:endParaRPr>
          </a:p>
          <a:p>
            <a:pPr marL="0" indent="0">
              <a:buNone/>
            </a:pPr>
            <a:endParaRPr lang="en-IN" sz="15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DATASET LINK:</a:t>
            </a:r>
          </a:p>
          <a:p>
            <a:pPr marL="0" indent="0">
              <a:buNone/>
            </a:pPr>
            <a:r>
              <a:rPr lang="en-IN" sz="1600" dirty="0">
                <a:latin typeface="Times New Roman" panose="02020603050405020304" pitchFamily="18" charset="0"/>
                <a:cs typeface="Times New Roman" panose="02020603050405020304" pitchFamily="18" charset="0"/>
              </a:rPr>
              <a:t>https://www.kaggle.com/datasets/awsaf49/coco-2017-dataset/code</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9622A1E-D76F-EA79-B5B1-4E1589A08E68}"/>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5" name="TextBox 4">
            <a:extLst>
              <a:ext uri="{FF2B5EF4-FFF2-40B4-BE49-F238E27FC236}">
                <a16:creationId xmlns:a16="http://schemas.microsoft.com/office/drawing/2014/main" id="{AF17C5C5-04EA-AA4B-EE70-65151A78386E}"/>
              </a:ext>
            </a:extLst>
          </p:cNvPr>
          <p:cNvSpPr txBox="1"/>
          <p:nvPr/>
        </p:nvSpPr>
        <p:spPr>
          <a:xfrm>
            <a:off x="8863012" y="4906720"/>
            <a:ext cx="1161771" cy="430887"/>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20</a:t>
            </a:r>
          </a:p>
          <a:p>
            <a:endParaRPr lang="en-IN"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691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ED64-7A49-9CE9-7868-92965403EA90}"/>
              </a:ext>
            </a:extLst>
          </p:cNvPr>
          <p:cNvSpPr>
            <a:spLocks noGrp="1"/>
          </p:cNvSpPr>
          <p:nvPr>
            <p:ph type="title"/>
          </p:nvPr>
        </p:nvSpPr>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96B335A-F98B-4063-B2F3-2F069ABE273C}"/>
              </a:ext>
            </a:extLst>
          </p:cNvPr>
          <p:cNvSpPr>
            <a:spLocks noGrp="1"/>
          </p:cNvSpPr>
          <p:nvPr>
            <p:ph idx="1"/>
          </p:nvPr>
        </p:nvSpPr>
        <p:spPr>
          <a:xfrm>
            <a:off x="228600" y="1047750"/>
            <a:ext cx="8686800" cy="3546873"/>
          </a:xfrm>
        </p:spPr>
        <p:txBody>
          <a:bodyPr>
            <a:normAutofit/>
          </a:bodyPr>
          <a:lstStyle/>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The task of image </a:t>
            </a:r>
            <a:r>
              <a:rPr lang="en-US" sz="2000" i="0" dirty="0">
                <a:solidFill>
                  <a:srgbClr val="000000"/>
                </a:solidFill>
                <a:effectLst/>
                <a:latin typeface="Times New Roman" panose="02020603050405020304" pitchFamily="18" charset="0"/>
                <a:cs typeface="Times New Roman" panose="02020603050405020304" pitchFamily="18" charset="0"/>
              </a:rPr>
              <a:t>processing</a:t>
            </a:r>
            <a:r>
              <a:rPr lang="en-US" sz="2000" b="0" i="0" dirty="0">
                <a:solidFill>
                  <a:srgbClr val="000000"/>
                </a:solidFill>
                <a:effectLst/>
                <a:latin typeface="Times New Roman" panose="02020603050405020304" pitchFamily="18" charset="0"/>
                <a:cs typeface="Times New Roman" panose="02020603050405020304" pitchFamily="18" charset="0"/>
              </a:rPr>
              <a:t> is both complex and crucial role in </a:t>
            </a:r>
            <a:r>
              <a:rPr lang="en-US" sz="2000" i="0" dirty="0">
                <a:solidFill>
                  <a:srgbClr val="000000"/>
                </a:solidFill>
                <a:effectLst/>
                <a:latin typeface="Times New Roman" panose="02020603050405020304" pitchFamily="18" charset="0"/>
                <a:cs typeface="Times New Roman" panose="02020603050405020304" pitchFamily="18" charset="0"/>
              </a:rPr>
              <a:t>many fields </a:t>
            </a:r>
            <a:r>
              <a:rPr lang="en-US" sz="2000" b="0" i="0" dirty="0">
                <a:solidFill>
                  <a:srgbClr val="000000"/>
                </a:solidFill>
                <a:effectLst/>
                <a:latin typeface="Times New Roman" panose="02020603050405020304" pitchFamily="18" charset="0"/>
                <a:cs typeface="Times New Roman" panose="02020603050405020304" pitchFamily="18" charset="0"/>
              </a:rPr>
              <a:t>including medicine, forensics, </a:t>
            </a:r>
            <a:r>
              <a:rPr lang="en-US" sz="2000" i="0" dirty="0">
                <a:solidFill>
                  <a:srgbClr val="000000"/>
                </a:solidFill>
                <a:effectLst/>
                <a:latin typeface="Times New Roman" panose="02020603050405020304" pitchFamily="18" charset="0"/>
                <a:cs typeface="Times New Roman" panose="02020603050405020304" pitchFamily="18" charset="0"/>
              </a:rPr>
              <a:t>art</a:t>
            </a:r>
            <a:r>
              <a:rPr lang="en-US" sz="2000" b="0" i="0" dirty="0">
                <a:solidFill>
                  <a:srgbClr val="000000"/>
                </a:solidFill>
                <a:effectLst/>
                <a:latin typeface="Times New Roman" panose="02020603050405020304" pitchFamily="18" charset="0"/>
                <a:cs typeface="Times New Roman" panose="02020603050405020304" pitchFamily="18" charset="0"/>
              </a:rPr>
              <a:t> and </a:t>
            </a:r>
            <a:r>
              <a:rPr lang="en-US" sz="2000" i="0" dirty="0">
                <a:solidFill>
                  <a:srgbClr val="000000"/>
                </a:solidFill>
                <a:effectLst/>
                <a:latin typeface="Times New Roman" panose="02020603050405020304" pitchFamily="18" charset="0"/>
                <a:cs typeface="Times New Roman" panose="02020603050405020304" pitchFamily="18" charset="0"/>
              </a:rPr>
              <a:t>architecture. These fields have </a:t>
            </a:r>
            <a:r>
              <a:rPr lang="en-US" sz="2000" b="0" i="0" dirty="0">
                <a:solidFill>
                  <a:srgbClr val="000000"/>
                </a:solidFill>
                <a:effectLst/>
                <a:latin typeface="Times New Roman" panose="02020603050405020304" pitchFamily="18" charset="0"/>
                <a:cs typeface="Times New Roman" panose="02020603050405020304" pitchFamily="18" charset="0"/>
              </a:rPr>
              <a:t>the ability to </a:t>
            </a:r>
            <a:r>
              <a:rPr lang="en-US" sz="2000" i="0" dirty="0">
                <a:solidFill>
                  <a:srgbClr val="000000"/>
                </a:solidFill>
                <a:effectLst/>
                <a:latin typeface="Times New Roman" panose="02020603050405020304" pitchFamily="18" charset="0"/>
                <a:cs typeface="Times New Roman" panose="02020603050405020304" pitchFamily="18" charset="0"/>
              </a:rPr>
              <a:t>edit </a:t>
            </a:r>
            <a:r>
              <a:rPr lang="en-US" sz="2000" b="0" i="0" dirty="0">
                <a:solidFill>
                  <a:srgbClr val="000000"/>
                </a:solidFill>
                <a:effectLst/>
                <a:latin typeface="Times New Roman" panose="02020603050405020304" pitchFamily="18" charset="0"/>
                <a:cs typeface="Times New Roman" panose="02020603050405020304" pitchFamily="18" charset="0"/>
              </a:rPr>
              <a:t>and enhance images essential for diagnosis, analysis, creative </a:t>
            </a:r>
            <a:r>
              <a:rPr lang="en-US" sz="2000" i="0" dirty="0">
                <a:solidFill>
                  <a:srgbClr val="000000"/>
                </a:solidFill>
                <a:effectLst/>
                <a:latin typeface="Times New Roman" panose="02020603050405020304" pitchFamily="18" charset="0"/>
                <a:cs typeface="Times New Roman" panose="02020603050405020304" pitchFamily="18" charset="0"/>
              </a:rPr>
              <a:t>expression</a:t>
            </a:r>
            <a:r>
              <a:rPr lang="en-US" sz="2000" b="0" i="0" dirty="0">
                <a:solidFill>
                  <a:srgbClr val="000000"/>
                </a:solidFill>
                <a:effectLst/>
                <a:latin typeface="Times New Roman" panose="02020603050405020304" pitchFamily="18" charset="0"/>
                <a:cs typeface="Times New Roman" panose="02020603050405020304" pitchFamily="18" charset="0"/>
              </a:rPr>
              <a:t> and visual </a:t>
            </a:r>
            <a:r>
              <a:rPr lang="en-US" sz="2000" i="0" dirty="0">
                <a:solidFill>
                  <a:srgbClr val="000000"/>
                </a:solidFill>
                <a:effectLst/>
                <a:latin typeface="Times New Roman" panose="02020603050405020304" pitchFamily="18" charset="0"/>
                <a:cs typeface="Times New Roman" panose="02020603050405020304" pitchFamily="18" charset="0"/>
              </a:rPr>
              <a:t>perspective communication. </a:t>
            </a:r>
            <a:r>
              <a:rPr lang="en-US" sz="2000" b="0" i="0" dirty="0">
                <a:solidFill>
                  <a:srgbClr val="000000"/>
                </a:solidFill>
                <a:effectLst/>
                <a:latin typeface="Times New Roman" panose="02020603050405020304" pitchFamily="18" charset="0"/>
                <a:cs typeface="Times New Roman" panose="02020603050405020304" pitchFamily="18" charset="0"/>
              </a:rPr>
              <a:t>This </a:t>
            </a:r>
            <a:r>
              <a:rPr lang="en-US" sz="2000" i="0" dirty="0">
                <a:solidFill>
                  <a:srgbClr val="000000"/>
                </a:solidFill>
                <a:effectLst/>
                <a:latin typeface="Times New Roman" panose="02020603050405020304" pitchFamily="18" charset="0"/>
                <a:cs typeface="Times New Roman" panose="02020603050405020304" pitchFamily="18" charset="0"/>
              </a:rPr>
              <a:t>emphasizes</a:t>
            </a:r>
            <a:r>
              <a:rPr lang="en-US" sz="2000" b="0" i="0" dirty="0">
                <a:solidFill>
                  <a:srgbClr val="000000"/>
                </a:solidFill>
                <a:effectLst/>
                <a:latin typeface="Times New Roman" panose="02020603050405020304" pitchFamily="18" charset="0"/>
                <a:cs typeface="Times New Roman" panose="02020603050405020304" pitchFamily="18" charset="0"/>
              </a:rPr>
              <a:t> the importance of </a:t>
            </a:r>
            <a:r>
              <a:rPr lang="en-US" sz="2000" i="0" dirty="0">
                <a:solidFill>
                  <a:srgbClr val="000000"/>
                </a:solidFill>
                <a:effectLst/>
                <a:latin typeface="Times New Roman" panose="02020603050405020304" pitchFamily="18" charset="0"/>
                <a:cs typeface="Times New Roman" panose="02020603050405020304" pitchFamily="18" charset="0"/>
              </a:rPr>
              <a:t>a strong</a:t>
            </a:r>
            <a:r>
              <a:rPr lang="en-US" sz="2000" b="0" i="0" dirty="0">
                <a:solidFill>
                  <a:srgbClr val="000000"/>
                </a:solidFill>
                <a:effectLst/>
                <a:latin typeface="Times New Roman" panose="02020603050405020304" pitchFamily="18" charset="0"/>
                <a:cs typeface="Times New Roman" panose="02020603050405020304" pitchFamily="18" charset="0"/>
              </a:rPr>
              <a:t> and </a:t>
            </a:r>
            <a:r>
              <a:rPr lang="en-US" sz="2000" i="0" dirty="0">
                <a:solidFill>
                  <a:srgbClr val="000000"/>
                </a:solidFill>
                <a:effectLst/>
                <a:latin typeface="Times New Roman" panose="02020603050405020304" pitchFamily="18" charset="0"/>
                <a:cs typeface="Times New Roman" panose="02020603050405020304" pitchFamily="18" charset="0"/>
              </a:rPr>
              <a:t>solid finish intelligent </a:t>
            </a:r>
            <a:r>
              <a:rPr lang="en-US" sz="2000" b="0" i="0" dirty="0">
                <a:solidFill>
                  <a:srgbClr val="000000"/>
                </a:solidFill>
                <a:effectLst/>
                <a:latin typeface="Times New Roman" panose="02020603050405020304" pitchFamily="18" charset="0"/>
                <a:cs typeface="Times New Roman" panose="02020603050405020304" pitchFamily="18" charset="0"/>
              </a:rPr>
              <a:t>image </a:t>
            </a:r>
            <a:r>
              <a:rPr lang="en-US" sz="2000" i="0" dirty="0">
                <a:solidFill>
                  <a:srgbClr val="000000"/>
                </a:solidFill>
                <a:effectLst/>
                <a:latin typeface="Times New Roman" panose="02020603050405020304" pitchFamily="18" charset="0"/>
                <a:cs typeface="Times New Roman" panose="02020603050405020304" pitchFamily="18" charset="0"/>
              </a:rPr>
              <a:t>processing</a:t>
            </a:r>
            <a:r>
              <a:rPr lang="en-US" sz="2000" b="0" i="0" dirty="0">
                <a:solidFill>
                  <a:srgbClr val="000000"/>
                </a:solidFill>
                <a:effectLst/>
                <a:latin typeface="Times New Roman" panose="02020603050405020304" pitchFamily="18" charset="0"/>
                <a:cs typeface="Times New Roman" panose="02020603050405020304" pitchFamily="18" charset="0"/>
              </a:rPr>
              <a:t> software solutions.</a:t>
            </a:r>
            <a:r>
              <a:rPr lang="en-US" sz="2000" dirty="0">
                <a:latin typeface="Times New Roman" panose="02020603050405020304" pitchFamily="18" charset="0"/>
                <a:cs typeface="Times New Roman" panose="02020603050405020304" pitchFamily="18" charset="0"/>
              </a:rPr>
              <a:t> Here, we apply Conditional GAN(CGAN) to</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specify labels during GAN training and enable the network to quickly absorb essential details, thus discovering the deep representations of steerable dimensions facilitates promising applications of real image editing and interactive image manipulation.  </a:t>
            </a:r>
          </a:p>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21CC289-A4A9-910B-6B6C-6CBDD2C1006D}"/>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5" name="TextBox 4">
            <a:extLst>
              <a:ext uri="{FF2B5EF4-FFF2-40B4-BE49-F238E27FC236}">
                <a16:creationId xmlns:a16="http://schemas.microsoft.com/office/drawing/2014/main" id="{478EA27E-DBAE-1E07-716A-CC140F88268C}"/>
              </a:ext>
            </a:extLst>
          </p:cNvPr>
          <p:cNvSpPr txBox="1"/>
          <p:nvPr/>
        </p:nvSpPr>
        <p:spPr>
          <a:xfrm>
            <a:off x="8863012" y="4906720"/>
            <a:ext cx="1161771" cy="430887"/>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3</a:t>
            </a:r>
          </a:p>
          <a:p>
            <a:endParaRPr lang="en-IN"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63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8741-0533-4DC1-3825-14679A2E4224}"/>
              </a:ext>
            </a:extLst>
          </p:cNvPr>
          <p:cNvSpPr>
            <a:spLocks noGrp="1"/>
          </p:cNvSpPr>
          <p:nvPr>
            <p:ph type="title"/>
          </p:nvPr>
        </p:nvSpPr>
        <p:spPr>
          <a:xfrm>
            <a:off x="304800" y="94113"/>
            <a:ext cx="8229600" cy="659554"/>
          </a:xfrm>
        </p:spPr>
        <p:txBody>
          <a:bodyPr>
            <a:noAutofit/>
          </a:bodyPr>
          <a:lstStyle/>
          <a:p>
            <a:r>
              <a:rPr lang="en-IN" sz="2400" b="1" dirty="0">
                <a:solidFill>
                  <a:schemeClr val="bg1"/>
                </a:solidFill>
                <a:latin typeface="Times New Roman" panose="02020603050405020304" pitchFamily="18" charset="0"/>
                <a:cs typeface="Times New Roman" panose="02020603050405020304" pitchFamily="18" charset="0"/>
              </a:rPr>
              <a:t>INTRODUCTION TO GENERATIVE ADVERSARIAL NETWORKS</a:t>
            </a:r>
          </a:p>
        </p:txBody>
      </p:sp>
      <p:sp>
        <p:nvSpPr>
          <p:cNvPr id="3" name="Content Placeholder 2">
            <a:extLst>
              <a:ext uri="{FF2B5EF4-FFF2-40B4-BE49-F238E27FC236}">
                <a16:creationId xmlns:a16="http://schemas.microsoft.com/office/drawing/2014/main" id="{6FAA8FA7-E177-C464-484C-722A54B35D61}"/>
              </a:ext>
            </a:extLst>
          </p:cNvPr>
          <p:cNvSpPr>
            <a:spLocks noGrp="1"/>
          </p:cNvSpPr>
          <p:nvPr>
            <p:ph idx="1"/>
          </p:nvPr>
        </p:nvSpPr>
        <p:spPr>
          <a:xfrm>
            <a:off x="0" y="895350"/>
            <a:ext cx="9067800" cy="3733800"/>
          </a:xfrm>
        </p:spPr>
        <p:txBody>
          <a:bodyPr>
            <a:noAutofit/>
          </a:bodyPr>
          <a:lstStyle/>
          <a:p>
            <a:pPr algn="just"/>
            <a:r>
              <a:rPr lang="en-US" sz="1775" dirty="0">
                <a:latin typeface="Times New Roman" panose="02020603050405020304" pitchFamily="18" charset="0"/>
                <a:cs typeface="Times New Roman" panose="02020603050405020304" pitchFamily="18" charset="0"/>
              </a:rPr>
              <a:t>Generative Adversarial Networks, or GANs are an approach for generative modeling using deep learning methods, such as convolutional neural networks.</a:t>
            </a:r>
          </a:p>
          <a:p>
            <a:pPr algn="just"/>
            <a:r>
              <a:rPr lang="en-US" sz="1775" dirty="0">
                <a:latin typeface="Times New Roman" panose="02020603050405020304" pitchFamily="18" charset="0"/>
                <a:cs typeface="Times New Roman" panose="02020603050405020304" pitchFamily="18" charset="0"/>
              </a:rPr>
              <a:t>Generative modeling is an unsupervised learning task in machine learning that involves automatically discovering and learning the regularities or patterns in input data in such a way that the model can be used to generate or output new examples that plausibly could have been drawn from the original dataset.</a:t>
            </a:r>
          </a:p>
          <a:p>
            <a:pPr algn="just"/>
            <a:r>
              <a:rPr lang="en-US" sz="1775" dirty="0">
                <a:latin typeface="Times New Roman" panose="02020603050405020304" pitchFamily="18" charset="0"/>
                <a:cs typeface="Times New Roman" panose="02020603050405020304" pitchFamily="18" charset="0"/>
              </a:rPr>
              <a:t>GANs are a clever way of training a generative model by framing the problem as a supervised learning problem with two sub-models: the generator model that we train to generate new examples, and the discriminator model that tries to classify examples as either real (from the domain) or fake (generated).</a:t>
            </a:r>
          </a:p>
          <a:p>
            <a:pPr algn="just"/>
            <a:r>
              <a:rPr lang="en-US" sz="1775" dirty="0">
                <a:latin typeface="Times New Roman" panose="02020603050405020304" pitchFamily="18" charset="0"/>
                <a:cs typeface="Times New Roman" panose="02020603050405020304" pitchFamily="18" charset="0"/>
              </a:rPr>
              <a:t>In this project, we use CGAN or </a:t>
            </a:r>
            <a:r>
              <a:rPr lang="en-US" sz="1775" b="0" i="0" dirty="0">
                <a:solidFill>
                  <a:srgbClr val="040C28"/>
                </a:solidFill>
                <a:effectLst/>
                <a:latin typeface="Times New Roman" panose="02020603050405020304" pitchFamily="18" charset="0"/>
                <a:cs typeface="Times New Roman" panose="02020603050405020304" pitchFamily="18" charset="0"/>
              </a:rPr>
              <a:t> conditional generative adversarial network ,which is a type of GAN that takes advantage of labels during the training process</a:t>
            </a:r>
            <a:r>
              <a:rPr lang="en-US" sz="1775" b="0" i="0" dirty="0">
                <a:solidFill>
                  <a:srgbClr val="202124"/>
                </a:solidFill>
                <a:effectLst/>
                <a:latin typeface="Times New Roman" panose="02020603050405020304" pitchFamily="18" charset="0"/>
                <a:cs typeface="Times New Roman" panose="02020603050405020304" pitchFamily="18" charset="0"/>
              </a:rPr>
              <a:t>. </a:t>
            </a:r>
            <a:r>
              <a:rPr lang="en-US" sz="1775" b="0" i="0" dirty="0">
                <a:solidFill>
                  <a:srgbClr val="4D5156"/>
                </a:solidFill>
                <a:effectLst/>
                <a:latin typeface="Times New Roman" panose="02020603050405020304" pitchFamily="18" charset="0"/>
                <a:cs typeface="Times New Roman" panose="02020603050405020304" pitchFamily="18" charset="0"/>
              </a:rPr>
              <a:t>It </a:t>
            </a:r>
            <a:r>
              <a:rPr lang="en-US" sz="1775" b="0" i="0" dirty="0">
                <a:solidFill>
                  <a:srgbClr val="040C28"/>
                </a:solidFill>
                <a:effectLst/>
                <a:latin typeface="Times New Roman" panose="02020603050405020304" pitchFamily="18" charset="0"/>
                <a:cs typeface="Times New Roman" panose="02020603050405020304" pitchFamily="18" charset="0"/>
              </a:rPr>
              <a:t>enables more precise generation, discrimination of images to train machines and allow them learn by themselves.</a:t>
            </a:r>
            <a:endParaRPr lang="en-IN" sz="1775"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2F7A79E-CCC4-F67B-F8FE-E94A992D0F57}"/>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5" name="TextBox 4">
            <a:extLst>
              <a:ext uri="{FF2B5EF4-FFF2-40B4-BE49-F238E27FC236}">
                <a16:creationId xmlns:a16="http://schemas.microsoft.com/office/drawing/2014/main" id="{CF2F7501-CC2E-E4E1-3D9B-49279CC3025A}"/>
              </a:ext>
            </a:extLst>
          </p:cNvPr>
          <p:cNvSpPr txBox="1"/>
          <p:nvPr/>
        </p:nvSpPr>
        <p:spPr>
          <a:xfrm>
            <a:off x="8863012" y="4906720"/>
            <a:ext cx="1161771" cy="430887"/>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4</a:t>
            </a:r>
          </a:p>
          <a:p>
            <a:endParaRPr lang="en-IN"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7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108D-6708-38C5-14FC-E76FB0EFCDD6}"/>
              </a:ext>
            </a:extLst>
          </p:cNvPr>
          <p:cNvSpPr>
            <a:spLocks noGrp="1"/>
          </p:cNvSpPr>
          <p:nvPr>
            <p:ph type="title"/>
          </p:nvPr>
        </p:nvSpPr>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RESEARCH CHALLENGES</a:t>
            </a:r>
          </a:p>
        </p:txBody>
      </p:sp>
      <p:sp>
        <p:nvSpPr>
          <p:cNvPr id="3" name="Content Placeholder 2">
            <a:extLst>
              <a:ext uri="{FF2B5EF4-FFF2-40B4-BE49-F238E27FC236}">
                <a16:creationId xmlns:a16="http://schemas.microsoft.com/office/drawing/2014/main" id="{E67DA482-8BAB-1C8D-70CA-54FC5B19FC52}"/>
              </a:ext>
            </a:extLst>
          </p:cNvPr>
          <p:cNvSpPr>
            <a:spLocks noGrp="1"/>
          </p:cNvSpPr>
          <p:nvPr>
            <p:ph idx="1"/>
          </p:nvPr>
        </p:nvSpPr>
        <p:spPr>
          <a:xfrm>
            <a:off x="211930" y="1276350"/>
            <a:ext cx="8627269" cy="3470673"/>
          </a:xfrm>
        </p:spPr>
        <p:txBody>
          <a:bodyPr/>
          <a:lstStyle/>
          <a:p>
            <a:r>
              <a:rPr lang="en-IN" sz="2300" dirty="0">
                <a:latin typeface="Times New Roman" panose="02020603050405020304" pitchFamily="18" charset="0"/>
                <a:cs typeface="Times New Roman" panose="02020603050405020304" pitchFamily="18" charset="0"/>
              </a:rPr>
              <a:t>Complex Mapping</a:t>
            </a:r>
            <a:endParaRPr lang="en-IN" sz="2300" b="0" i="0" dirty="0">
              <a:effectLst/>
              <a:latin typeface="Times New Roman" panose="02020603050405020304" pitchFamily="18" charset="0"/>
              <a:cs typeface="Times New Roman" panose="02020603050405020304" pitchFamily="18" charset="0"/>
            </a:endParaRPr>
          </a:p>
          <a:p>
            <a:r>
              <a:rPr lang="en-IN" sz="2300" b="0" i="0" dirty="0">
                <a:effectLst/>
                <a:latin typeface="Times New Roman" panose="02020603050405020304" pitchFamily="18" charset="0"/>
                <a:cs typeface="Times New Roman" panose="02020603050405020304" pitchFamily="18" charset="0"/>
              </a:rPr>
              <a:t>Colour Consistency</a:t>
            </a:r>
            <a:endParaRPr lang="en-IN" sz="2300" dirty="0">
              <a:latin typeface="Times New Roman" panose="02020603050405020304" pitchFamily="18" charset="0"/>
              <a:cs typeface="Times New Roman" panose="02020603050405020304" pitchFamily="18" charset="0"/>
            </a:endParaRPr>
          </a:p>
          <a:p>
            <a:r>
              <a:rPr lang="en-IN" sz="2300" b="0" i="0" dirty="0">
                <a:effectLst/>
                <a:latin typeface="Times New Roman" panose="02020603050405020304" pitchFamily="18" charset="0"/>
                <a:cs typeface="Times New Roman" panose="02020603050405020304" pitchFamily="18" charset="0"/>
              </a:rPr>
              <a:t>Computational Resources</a:t>
            </a:r>
            <a:endParaRPr lang="en-IN" sz="2300" dirty="0">
              <a:latin typeface="Times New Roman" panose="02020603050405020304" pitchFamily="18" charset="0"/>
              <a:cs typeface="Times New Roman" panose="02020603050405020304" pitchFamily="18" charset="0"/>
            </a:endParaRPr>
          </a:p>
          <a:p>
            <a:r>
              <a:rPr lang="en-IN" sz="2300" b="0" i="0" dirty="0">
                <a:effectLst/>
                <a:latin typeface="Times New Roman" panose="02020603050405020304" pitchFamily="18" charset="0"/>
                <a:cs typeface="Times New Roman" panose="02020603050405020304" pitchFamily="18" charset="0"/>
              </a:rPr>
              <a:t>Training Time</a:t>
            </a:r>
          </a:p>
          <a:p>
            <a:r>
              <a:rPr lang="en-IN" sz="2300" dirty="0">
                <a:latin typeface="Times New Roman" panose="02020603050405020304" pitchFamily="18" charset="0"/>
                <a:cs typeface="Times New Roman" panose="02020603050405020304" pitchFamily="18" charset="0"/>
              </a:rPr>
              <a:t>Evaluation Metrices </a:t>
            </a:r>
            <a:endParaRPr lang="en-IN" sz="2300" b="0"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8F6DC9-019A-75B7-741F-7409ED001985}"/>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5" name="TextBox 4">
            <a:extLst>
              <a:ext uri="{FF2B5EF4-FFF2-40B4-BE49-F238E27FC236}">
                <a16:creationId xmlns:a16="http://schemas.microsoft.com/office/drawing/2014/main" id="{1E1649BF-70D8-9A8E-4DC7-0F27C15DE15D}"/>
              </a:ext>
            </a:extLst>
          </p:cNvPr>
          <p:cNvSpPr txBox="1"/>
          <p:nvPr/>
        </p:nvSpPr>
        <p:spPr>
          <a:xfrm>
            <a:off x="8863012" y="4906720"/>
            <a:ext cx="1161771" cy="430887"/>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5</a:t>
            </a:r>
          </a:p>
          <a:p>
            <a:endParaRPr lang="en-IN" sz="11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E05674E-B321-04B0-602A-CFA6AC4DD053}"/>
              </a:ext>
            </a:extLst>
          </p:cNvPr>
          <p:cNvPicPr>
            <a:picLocks noChangeAspect="1"/>
          </p:cNvPicPr>
          <p:nvPr/>
        </p:nvPicPr>
        <p:blipFill>
          <a:blip r:embed="rId2"/>
          <a:stretch>
            <a:fillRect/>
          </a:stretch>
        </p:blipFill>
        <p:spPr>
          <a:xfrm>
            <a:off x="4038600" y="1268505"/>
            <a:ext cx="4633362" cy="2598645"/>
          </a:xfrm>
          <a:prstGeom prst="rect">
            <a:avLst/>
          </a:prstGeom>
        </p:spPr>
      </p:pic>
    </p:spTree>
    <p:extLst>
      <p:ext uri="{BB962C8B-B14F-4D97-AF65-F5344CB8AC3E}">
        <p14:creationId xmlns:p14="http://schemas.microsoft.com/office/powerpoint/2010/main" val="266167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F76D-8DC5-535C-6B33-E1A48FD1F619}"/>
              </a:ext>
            </a:extLst>
          </p:cNvPr>
          <p:cNvSpPr>
            <a:spLocks noGrp="1"/>
          </p:cNvSpPr>
          <p:nvPr>
            <p:ph type="title"/>
          </p:nvPr>
        </p:nvSpPr>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SCOPE OF THE WORK</a:t>
            </a:r>
          </a:p>
        </p:txBody>
      </p:sp>
      <p:sp>
        <p:nvSpPr>
          <p:cNvPr id="3" name="Content Placeholder 2">
            <a:extLst>
              <a:ext uri="{FF2B5EF4-FFF2-40B4-BE49-F238E27FC236}">
                <a16:creationId xmlns:a16="http://schemas.microsoft.com/office/drawing/2014/main" id="{1425C7FA-988F-6721-FBBF-F8C6E614A34B}"/>
              </a:ext>
            </a:extLst>
          </p:cNvPr>
          <p:cNvSpPr>
            <a:spLocks noGrp="1"/>
          </p:cNvSpPr>
          <p:nvPr>
            <p:ph idx="1"/>
          </p:nvPr>
        </p:nvSpPr>
        <p:spPr>
          <a:xfrm>
            <a:off x="76200" y="1013298"/>
            <a:ext cx="8839200" cy="3546873"/>
          </a:xfrm>
        </p:spPr>
        <p:txBody>
          <a:bodyPr>
            <a:noAutofit/>
          </a:bodyPr>
          <a:lstStyle/>
          <a:p>
            <a:pPr algn="just"/>
            <a:r>
              <a:rPr lang="en-US" sz="1650" b="0" i="0" dirty="0">
                <a:effectLst/>
                <a:latin typeface="Times New Roman" panose="02020603050405020304" pitchFamily="18" charset="0"/>
                <a:cs typeface="Times New Roman" panose="02020603050405020304" pitchFamily="18" charset="0"/>
              </a:rPr>
              <a:t>Conditional GANs (CGANs), which has proven to be a powerful and flexible tool for automatic colorization, offers the potential to produce high-quality colorized images for a wide range of applications.</a:t>
            </a:r>
          </a:p>
          <a:p>
            <a:pPr algn="just"/>
            <a:r>
              <a:rPr lang="en-US" sz="1650" dirty="0">
                <a:latin typeface="Times New Roman" panose="02020603050405020304" pitchFamily="18" charset="0"/>
                <a:cs typeface="Times New Roman" panose="02020603050405020304" pitchFamily="18" charset="0"/>
              </a:rPr>
              <a:t>Users from various disciplines can use this for effective colorization of their input data which is colorized with a accuracy score .The output image has high </a:t>
            </a:r>
            <a:r>
              <a:rPr lang="en-US" sz="1650" b="0" i="0" dirty="0">
                <a:effectLst/>
                <a:latin typeface="Times New Roman" panose="02020603050405020304" pitchFamily="18" charset="0"/>
                <a:cs typeface="Times New Roman" panose="02020603050405020304" pitchFamily="18" charset="0"/>
              </a:rPr>
              <a:t>generative power, realism and diversity, efficient </a:t>
            </a:r>
            <a:r>
              <a:rPr lang="en-US" sz="1650" dirty="0">
                <a:latin typeface="Times New Roman" panose="02020603050405020304" pitchFamily="18" charset="0"/>
                <a:cs typeface="Times New Roman" panose="02020603050405020304" pitchFamily="18" charset="0"/>
              </a:rPr>
              <a:t>feature mapping, perceptual quality, incorporation of context.</a:t>
            </a:r>
            <a:endParaRPr lang="en-US" sz="1650" b="0" i="0" dirty="0">
              <a:effectLst/>
              <a:latin typeface="Times New Roman" panose="02020603050405020304" pitchFamily="18" charset="0"/>
              <a:cs typeface="Times New Roman" panose="02020603050405020304" pitchFamily="18" charset="0"/>
            </a:endParaRPr>
          </a:p>
          <a:p>
            <a:pPr algn="just"/>
            <a:r>
              <a:rPr lang="en-US" sz="1650" b="0" i="0" dirty="0">
                <a:effectLst/>
                <a:latin typeface="Times New Roman" panose="02020603050405020304" pitchFamily="18" charset="0"/>
                <a:cs typeface="Times New Roman" panose="02020603050405020304" pitchFamily="18" charset="0"/>
              </a:rPr>
              <a:t>The scope of CGAN-based colorization hold significant potential that includes image and video restoration, artistic expression, medical imaging, forensics, cultural heritage and education. As deep learning models and algorithms become more sophisticated, the potential applications of colorization in various domains will expand, making it a versatile and valuable tool for visual enhancement and creative expression.</a:t>
            </a:r>
            <a:endParaRPr lang="en-IN" sz="165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619C13F-6C2D-3C46-E056-C14786EC0081}"/>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6" name="TextBox 5">
            <a:extLst>
              <a:ext uri="{FF2B5EF4-FFF2-40B4-BE49-F238E27FC236}">
                <a16:creationId xmlns:a16="http://schemas.microsoft.com/office/drawing/2014/main" id="{D4737077-8B19-38EE-64FC-EC84F8BB8CEC}"/>
              </a:ext>
            </a:extLst>
          </p:cNvPr>
          <p:cNvSpPr txBox="1"/>
          <p:nvPr/>
        </p:nvSpPr>
        <p:spPr>
          <a:xfrm>
            <a:off x="8863012" y="4906720"/>
            <a:ext cx="1161771" cy="430887"/>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6</a:t>
            </a:r>
          </a:p>
          <a:p>
            <a:endParaRPr lang="en-IN"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601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7a49a3eaf6_0_0"/>
          <p:cNvSpPr txBox="1">
            <a:spLocks noGrp="1"/>
          </p:cNvSpPr>
          <p:nvPr>
            <p:ph type="title"/>
          </p:nvPr>
        </p:nvSpPr>
        <p:spPr>
          <a:xfrm>
            <a:off x="298174" y="7196"/>
            <a:ext cx="8229600" cy="659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2800"/>
              <a:buFont typeface="Times New Roman"/>
              <a:buNone/>
            </a:pPr>
            <a:r>
              <a:rPr lang="en-US" sz="2900" b="1" dirty="0">
                <a:solidFill>
                  <a:schemeClr val="lt1"/>
                </a:solidFill>
                <a:latin typeface="Times New Roman"/>
                <a:ea typeface="Times New Roman"/>
                <a:cs typeface="Times New Roman"/>
                <a:sym typeface="Times New Roman"/>
              </a:rPr>
              <a:t>LITERATURE </a:t>
            </a:r>
            <a:r>
              <a:rPr lang="en-US" sz="2800" b="1" dirty="0">
                <a:solidFill>
                  <a:schemeClr val="lt1"/>
                </a:solidFill>
                <a:latin typeface="Times New Roman"/>
                <a:ea typeface="Times New Roman"/>
                <a:cs typeface="Times New Roman"/>
                <a:sym typeface="Times New Roman"/>
              </a:rPr>
              <a:t>REVIEW</a:t>
            </a:r>
            <a:endParaRPr sz="2800" dirty="0">
              <a:latin typeface="Times New Roman"/>
              <a:ea typeface="Times New Roman"/>
              <a:cs typeface="Times New Roman"/>
              <a:sym typeface="Times New Roman"/>
            </a:endParaRPr>
          </a:p>
        </p:txBody>
      </p:sp>
      <p:sp>
        <p:nvSpPr>
          <p:cNvPr id="155" name="Google Shape;155;g27a49a3eaf6_0_0"/>
          <p:cNvSpPr txBox="1">
            <a:spLocks noGrp="1"/>
          </p:cNvSpPr>
          <p:nvPr>
            <p:ph type="body" idx="1"/>
          </p:nvPr>
        </p:nvSpPr>
        <p:spPr>
          <a:xfrm>
            <a:off x="88500" y="623638"/>
            <a:ext cx="8967000" cy="3911400"/>
          </a:xfrm>
          <a:prstGeom prst="rect">
            <a:avLst/>
          </a:prstGeom>
        </p:spPr>
        <p:txBody>
          <a:bodyPr spcFirstLastPara="1" wrap="square" lIns="91425" tIns="45700" rIns="91425" bIns="45700" anchor="t" anchorCtr="0">
            <a:noAutofit/>
          </a:bodyPr>
          <a:lstStyle/>
          <a:p>
            <a:pPr marL="0" lvl="0" indent="0" algn="just" rtl="0">
              <a:spcBef>
                <a:spcPts val="400"/>
              </a:spcBef>
              <a:spcAft>
                <a:spcPts val="0"/>
              </a:spcAft>
              <a:buClr>
                <a:schemeClr val="dk1"/>
              </a:buClr>
              <a:buSzPts val="8000"/>
              <a:buFont typeface="Arial"/>
              <a:buNone/>
            </a:pPr>
            <a:endParaRPr sz="1800">
              <a:latin typeface="Times New Roman"/>
              <a:ea typeface="Times New Roman"/>
              <a:cs typeface="Times New Roman"/>
              <a:sym typeface="Times New Roman"/>
            </a:endParaRPr>
          </a:p>
          <a:p>
            <a:pPr marL="0" lvl="0" indent="0" algn="l" rtl="0">
              <a:spcBef>
                <a:spcPts val="400"/>
              </a:spcBef>
              <a:spcAft>
                <a:spcPts val="0"/>
              </a:spcAft>
              <a:buClr>
                <a:schemeClr val="dk1"/>
              </a:buClr>
              <a:buSzPts val="8000"/>
              <a:buFont typeface="Arial"/>
              <a:buNone/>
            </a:pPr>
            <a:endParaRPr sz="1800">
              <a:latin typeface="Times New Roman"/>
              <a:ea typeface="Times New Roman"/>
              <a:cs typeface="Times New Roman"/>
              <a:sym typeface="Times New Roman"/>
            </a:endParaRPr>
          </a:p>
        </p:txBody>
      </p:sp>
      <p:graphicFrame>
        <p:nvGraphicFramePr>
          <p:cNvPr id="158" name="Google Shape;158;g27a49a3eaf6_0_0"/>
          <p:cNvGraphicFramePr/>
          <p:nvPr>
            <p:extLst>
              <p:ext uri="{D42A27DB-BD31-4B8C-83A1-F6EECF244321}">
                <p14:modId xmlns:p14="http://schemas.microsoft.com/office/powerpoint/2010/main" val="645965438"/>
              </p:ext>
            </p:extLst>
          </p:nvPr>
        </p:nvGraphicFramePr>
        <p:xfrm>
          <a:off x="76200" y="895350"/>
          <a:ext cx="8915401" cy="3984182"/>
        </p:xfrm>
        <a:graphic>
          <a:graphicData uri="http://schemas.openxmlformats.org/drawingml/2006/table">
            <a:tbl>
              <a:tblPr>
                <a:noFill/>
              </a:tblPr>
              <a:tblGrid>
                <a:gridCol w="642669">
                  <a:extLst>
                    <a:ext uri="{9D8B030D-6E8A-4147-A177-3AD203B41FA5}">
                      <a16:colId xmlns:a16="http://schemas.microsoft.com/office/drawing/2014/main" val="20000"/>
                    </a:ext>
                  </a:extLst>
                </a:gridCol>
                <a:gridCol w="2540794">
                  <a:extLst>
                    <a:ext uri="{9D8B030D-6E8A-4147-A177-3AD203B41FA5}">
                      <a16:colId xmlns:a16="http://schemas.microsoft.com/office/drawing/2014/main" val="20001"/>
                    </a:ext>
                  </a:extLst>
                </a:gridCol>
                <a:gridCol w="2118417">
                  <a:extLst>
                    <a:ext uri="{9D8B030D-6E8A-4147-A177-3AD203B41FA5}">
                      <a16:colId xmlns:a16="http://schemas.microsoft.com/office/drawing/2014/main" val="20002"/>
                    </a:ext>
                  </a:extLst>
                </a:gridCol>
                <a:gridCol w="3613521">
                  <a:extLst>
                    <a:ext uri="{9D8B030D-6E8A-4147-A177-3AD203B41FA5}">
                      <a16:colId xmlns:a16="http://schemas.microsoft.com/office/drawing/2014/main" val="20003"/>
                    </a:ext>
                  </a:extLst>
                </a:gridCol>
              </a:tblGrid>
              <a:tr h="227292">
                <a:tc>
                  <a:txBody>
                    <a:bodyPr/>
                    <a:lstStyle/>
                    <a:p>
                      <a:pPr marL="0" lvl="0" indent="0" algn="just" rtl="0">
                        <a:lnSpc>
                          <a:spcPct val="115000"/>
                        </a:lnSpc>
                        <a:spcBef>
                          <a:spcPts val="0"/>
                        </a:spcBef>
                        <a:spcAft>
                          <a:spcPts val="0"/>
                        </a:spcAft>
                        <a:buNone/>
                      </a:pPr>
                      <a:r>
                        <a:rPr lang="en-IN" sz="1200" b="1" dirty="0">
                          <a:solidFill>
                            <a:schemeClr val="dk1"/>
                          </a:solidFill>
                          <a:latin typeface="Times New Roman"/>
                          <a:ea typeface="Times New Roman"/>
                          <a:cs typeface="Times New Roman"/>
                          <a:sym typeface="Times New Roman"/>
                        </a:rPr>
                        <a:t>S.NO</a:t>
                      </a:r>
                      <a:endParaRPr sz="1200" b="1"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200" b="1" dirty="0">
                          <a:solidFill>
                            <a:schemeClr val="dk1"/>
                          </a:solidFill>
                          <a:latin typeface="Times New Roman"/>
                          <a:ea typeface="Times New Roman"/>
                          <a:cs typeface="Times New Roman"/>
                          <a:sym typeface="Times New Roman"/>
                        </a:rPr>
                        <a:t>PAPER TITLE</a:t>
                      </a:r>
                      <a:endParaRPr sz="1200" b="1"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200" b="1" dirty="0">
                          <a:solidFill>
                            <a:schemeClr val="dk1"/>
                          </a:solidFill>
                          <a:latin typeface="Times New Roman"/>
                          <a:ea typeface="Times New Roman"/>
                          <a:cs typeface="Times New Roman"/>
                          <a:sym typeface="Times New Roman"/>
                        </a:rPr>
                        <a:t>AUTHOR</a:t>
                      </a:r>
                      <a:endParaRPr sz="1200" b="1"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200" b="1" dirty="0">
                          <a:solidFill>
                            <a:schemeClr val="dk1"/>
                          </a:solidFill>
                          <a:latin typeface="Times New Roman"/>
                          <a:ea typeface="Times New Roman"/>
                          <a:cs typeface="Times New Roman"/>
                          <a:sym typeface="Times New Roman"/>
                        </a:rPr>
                        <a:t>REVIEW OF THE PAPER</a:t>
                      </a:r>
                      <a:endParaRPr sz="1200" b="1"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00095">
                <a:tc>
                  <a:txBody>
                    <a:bodyPr/>
                    <a:lstStyle/>
                    <a:p>
                      <a:pPr marL="0" lvl="0" indent="0" algn="just" rtl="0">
                        <a:lnSpc>
                          <a:spcPct val="115000"/>
                        </a:lnSpc>
                        <a:spcBef>
                          <a:spcPts val="0"/>
                        </a:spcBef>
                        <a:spcAft>
                          <a:spcPts val="0"/>
                        </a:spcAft>
                        <a:buNone/>
                      </a:pPr>
                      <a:r>
                        <a:rPr lang="en-US" sz="1200" b="1" dirty="0">
                          <a:solidFill>
                            <a:schemeClr val="dk1"/>
                          </a:solidFill>
                          <a:latin typeface="Times New Roman"/>
                          <a:ea typeface="Times New Roman"/>
                          <a:cs typeface="Times New Roman"/>
                          <a:sym typeface="Times New Roman"/>
                        </a:rPr>
                        <a:t>1</a:t>
                      </a:r>
                      <a:endParaRPr sz="1200" b="1"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IN" sz="1000" dirty="0">
                          <a:latin typeface="Times New Roman" panose="02020603050405020304" pitchFamily="18" charset="0"/>
                          <a:cs typeface="Times New Roman" panose="02020603050405020304" pitchFamily="18" charset="0"/>
                        </a:rPr>
                        <a:t>Image-to-Image Translation with Conditional Adversarial Networks</a:t>
                      </a:r>
                      <a:endParaRPr sz="1000"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IN" sz="1000" dirty="0">
                          <a:latin typeface="Times New Roman" panose="02020603050405020304" pitchFamily="18" charset="0"/>
                          <a:cs typeface="Times New Roman" panose="02020603050405020304" pitchFamily="18" charset="0"/>
                        </a:rPr>
                        <a:t>Phillip Isola, Jun-Yan Zhu, </a:t>
                      </a:r>
                      <a:r>
                        <a:rPr lang="en-IN" sz="1000" dirty="0" err="1">
                          <a:latin typeface="Times New Roman" panose="02020603050405020304" pitchFamily="18" charset="0"/>
                          <a:cs typeface="Times New Roman" panose="02020603050405020304" pitchFamily="18" charset="0"/>
                        </a:rPr>
                        <a:t>Tinghui</a:t>
                      </a:r>
                      <a:r>
                        <a:rPr lang="en-IN" sz="1000" dirty="0">
                          <a:latin typeface="Times New Roman" panose="02020603050405020304" pitchFamily="18" charset="0"/>
                          <a:cs typeface="Times New Roman" panose="02020603050405020304" pitchFamily="18" charset="0"/>
                        </a:rPr>
                        <a:t> Zhou and Alexei A. </a:t>
                      </a:r>
                      <a:r>
                        <a:rPr lang="en-IN" sz="1000" dirty="0" err="1">
                          <a:latin typeface="Times New Roman" panose="02020603050405020304" pitchFamily="18" charset="0"/>
                          <a:cs typeface="Times New Roman" panose="02020603050405020304" pitchFamily="18" charset="0"/>
                        </a:rPr>
                        <a:t>Efros</a:t>
                      </a:r>
                      <a:r>
                        <a:rPr lang="en-IN" sz="1000" dirty="0">
                          <a:latin typeface="Times New Roman" panose="02020603050405020304" pitchFamily="18" charset="0"/>
                          <a:cs typeface="Times New Roman" panose="02020603050405020304" pitchFamily="18" charset="0"/>
                        </a:rPr>
                        <a:t>. </a:t>
                      </a:r>
                      <a:endParaRPr sz="1000"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000" b="0" dirty="0">
                          <a:solidFill>
                            <a:schemeClr val="dk1"/>
                          </a:solidFill>
                          <a:latin typeface="Times New Roman" panose="02020603050405020304" pitchFamily="18" charset="0"/>
                          <a:ea typeface="Times New Roman"/>
                          <a:cs typeface="Times New Roman" panose="02020603050405020304" pitchFamily="18" charset="0"/>
                          <a:sym typeface="Times New Roman"/>
                        </a:rPr>
                        <a:t>The paper delves into the synergy of GAN loss and L1 loss for image colorization with conditional GANs. By combining adversarial and perceptual loss components, the proposed optimized loss function refines colorization results. Notably, the integration of these losses allows effective training even with limited datasets, making the entire process faster and more resource-efficient. This breakthrough contributes to a more streamlined and accessible approach to image colorization.</a:t>
                      </a:r>
                      <a:endParaRPr sz="1000" b="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55978">
                <a:tc>
                  <a:txBody>
                    <a:bodyPr/>
                    <a:lstStyle/>
                    <a:p>
                      <a:pPr marL="0" lvl="0" indent="0" algn="just" rtl="0">
                        <a:lnSpc>
                          <a:spcPct val="115000"/>
                        </a:lnSpc>
                        <a:spcBef>
                          <a:spcPts val="0"/>
                        </a:spcBef>
                        <a:spcAft>
                          <a:spcPts val="0"/>
                        </a:spcAft>
                        <a:buNone/>
                      </a:pPr>
                      <a:r>
                        <a:rPr lang="en-US" sz="1200" b="1" dirty="0">
                          <a:solidFill>
                            <a:schemeClr val="dk1"/>
                          </a:solidFill>
                          <a:latin typeface="Times New Roman"/>
                          <a:ea typeface="Times New Roman"/>
                          <a:cs typeface="Times New Roman"/>
                          <a:sym typeface="Times New Roman"/>
                        </a:rPr>
                        <a:t>2</a:t>
                      </a:r>
                      <a:endParaRPr sz="1200" b="1"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Double-Channel Guided Generative Adversarial Network for Image Colorization</a:t>
                      </a:r>
                    </a:p>
                    <a:p>
                      <a:br>
                        <a:rPr lang="en-US" sz="1800" b="0" i="0" kern="1200" dirty="0">
                          <a:solidFill>
                            <a:schemeClr val="tx1"/>
                          </a:solidFill>
                          <a:effectLst/>
                          <a:latin typeface="+mn-lt"/>
                          <a:ea typeface="+mn-ea"/>
                          <a:cs typeface="+mn-cs"/>
                        </a:rPr>
                      </a:br>
                      <a:endParaRPr sz="1000"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Clr>
                          <a:schemeClr val="dk1"/>
                        </a:buClr>
                        <a:buSzPts val="1100"/>
                        <a:buFont typeface="Arial"/>
                        <a:buNone/>
                      </a:pPr>
                      <a:r>
                        <a:rPr lang="en-IN" sz="1000" dirty="0" err="1">
                          <a:solidFill>
                            <a:schemeClr val="dk1"/>
                          </a:solidFill>
                          <a:latin typeface="Times New Roman"/>
                          <a:ea typeface="Times New Roman"/>
                          <a:cs typeface="Times New Roman"/>
                          <a:sym typeface="Times New Roman"/>
                        </a:rPr>
                        <a:t>Kangning</a:t>
                      </a:r>
                      <a:r>
                        <a:rPr lang="en-IN" sz="1000" dirty="0">
                          <a:solidFill>
                            <a:schemeClr val="dk1"/>
                          </a:solidFill>
                          <a:latin typeface="Times New Roman"/>
                          <a:ea typeface="Times New Roman"/>
                          <a:cs typeface="Times New Roman"/>
                          <a:sym typeface="Times New Roman"/>
                        </a:rPr>
                        <a:t> Du, </a:t>
                      </a:r>
                      <a:r>
                        <a:rPr lang="en-IN" sz="1000" dirty="0" err="1">
                          <a:solidFill>
                            <a:schemeClr val="dk1"/>
                          </a:solidFill>
                          <a:latin typeface="Times New Roman"/>
                          <a:ea typeface="Times New Roman"/>
                          <a:cs typeface="Times New Roman"/>
                          <a:sym typeface="Times New Roman"/>
                        </a:rPr>
                        <a:t>Changtong</a:t>
                      </a:r>
                      <a:r>
                        <a:rPr lang="en-IN" sz="1000" dirty="0">
                          <a:solidFill>
                            <a:schemeClr val="dk1"/>
                          </a:solidFill>
                          <a:latin typeface="Times New Roman"/>
                          <a:ea typeface="Times New Roman"/>
                          <a:cs typeface="Times New Roman"/>
                          <a:sym typeface="Times New Roman"/>
                        </a:rPr>
                        <a:t> Liu,</a:t>
                      </a:r>
                    </a:p>
                    <a:p>
                      <a:pPr marL="0" lvl="0" indent="0" algn="just" rtl="0">
                        <a:lnSpc>
                          <a:spcPct val="115000"/>
                        </a:lnSpc>
                        <a:spcBef>
                          <a:spcPts val="0"/>
                        </a:spcBef>
                        <a:spcAft>
                          <a:spcPts val="0"/>
                        </a:spcAft>
                        <a:buClr>
                          <a:schemeClr val="dk1"/>
                        </a:buClr>
                        <a:buSzPts val="1100"/>
                        <a:buFont typeface="Arial"/>
                        <a:buNone/>
                      </a:pPr>
                      <a:r>
                        <a:rPr lang="en-IN" sz="1000" dirty="0">
                          <a:solidFill>
                            <a:schemeClr val="dk1"/>
                          </a:solidFill>
                          <a:latin typeface="Times New Roman"/>
                          <a:ea typeface="Times New Roman"/>
                          <a:cs typeface="Times New Roman"/>
                          <a:sym typeface="Times New Roman"/>
                        </a:rPr>
                        <a:t>Lin Cao, </a:t>
                      </a:r>
                      <a:r>
                        <a:rPr lang="en-IN" sz="1000" dirty="0" err="1">
                          <a:solidFill>
                            <a:schemeClr val="dk1"/>
                          </a:solidFill>
                          <a:latin typeface="Times New Roman"/>
                          <a:ea typeface="Times New Roman"/>
                          <a:cs typeface="Times New Roman"/>
                          <a:sym typeface="Times New Roman"/>
                        </a:rPr>
                        <a:t>Yanan</a:t>
                      </a:r>
                      <a:r>
                        <a:rPr lang="en-IN" sz="1000" dirty="0">
                          <a:solidFill>
                            <a:schemeClr val="dk1"/>
                          </a:solidFill>
                          <a:latin typeface="Times New Roman"/>
                          <a:ea typeface="Times New Roman"/>
                          <a:cs typeface="Times New Roman"/>
                          <a:sym typeface="Times New Roman"/>
                        </a:rPr>
                        <a:t> Guo</a:t>
                      </a:r>
                      <a:endParaRPr sz="1000"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Clr>
                          <a:schemeClr val="dk1"/>
                        </a:buClr>
                        <a:buSzPts val="1100"/>
                        <a:buFont typeface="Arial"/>
                        <a:buNone/>
                      </a:pPr>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The paper introduces a groundbreaking DCGGAN network to address abnormal colorization issues in deep learning-based image colorization methods. By incorporating a reference component matching module and a double-channel guided colorization module. Results provides a novel and effective solution for achieving accurate and realistic colorization while minimizing abnormal color artifacts.</a:t>
                      </a:r>
                      <a:endParaRPr sz="1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228036">
                <a:tc>
                  <a:txBody>
                    <a:bodyPr/>
                    <a:lstStyle/>
                    <a:p>
                      <a:pPr marL="0" lvl="0" indent="0" algn="just" rtl="0">
                        <a:lnSpc>
                          <a:spcPct val="115000"/>
                        </a:lnSpc>
                        <a:spcBef>
                          <a:spcPts val="0"/>
                        </a:spcBef>
                        <a:spcAft>
                          <a:spcPts val="0"/>
                        </a:spcAft>
                        <a:buNone/>
                      </a:pPr>
                      <a:r>
                        <a:rPr lang="en-US" sz="1200" b="1" dirty="0">
                          <a:solidFill>
                            <a:schemeClr val="dk1"/>
                          </a:solidFill>
                          <a:latin typeface="Times New Roman"/>
                          <a:ea typeface="Times New Roman"/>
                          <a:cs typeface="Times New Roman"/>
                          <a:sym typeface="Times New Roman"/>
                        </a:rPr>
                        <a:t>3</a:t>
                      </a:r>
                      <a:endParaRPr sz="1200" b="1"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Image Colorization with Generative Adversarial Networks</a:t>
                      </a:r>
                    </a:p>
                    <a:p>
                      <a:pPr marL="0" marR="0" lvl="0" indent="0" algn="just" defTabSz="914400" rtl="0" eaLnBrk="1" fontAlgn="auto" latinLnBrk="0" hangingPunct="1">
                        <a:lnSpc>
                          <a:spcPct val="115000"/>
                        </a:lnSpc>
                        <a:spcBef>
                          <a:spcPts val="0"/>
                        </a:spcBef>
                        <a:spcAft>
                          <a:spcPts val="0"/>
                        </a:spcAft>
                        <a:buClr>
                          <a:schemeClr val="dk1"/>
                        </a:buClr>
                        <a:buSzPts val="1100"/>
                        <a:buFont typeface="Arial"/>
                        <a:buNone/>
                        <a:tabLst/>
                        <a:defRPr/>
                      </a:pPr>
                      <a:endParaRPr sz="1000"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Clr>
                          <a:schemeClr val="dk1"/>
                        </a:buClr>
                        <a:buSzPts val="1100"/>
                        <a:buFont typeface="Arial"/>
                        <a:buNone/>
                      </a:pPr>
                      <a:r>
                        <a:rPr lang="en-IN" sz="1000" b="0" i="0" kern="1200" dirty="0">
                          <a:solidFill>
                            <a:schemeClr val="tx1"/>
                          </a:solidFill>
                          <a:effectLst/>
                          <a:latin typeface="Times New Roman" panose="02020603050405020304" pitchFamily="18" charset="0"/>
                          <a:ea typeface="+mn-ea"/>
                          <a:cs typeface="Times New Roman" panose="02020603050405020304" pitchFamily="18" charset="0"/>
                        </a:rPr>
                        <a:t>K. </a:t>
                      </a:r>
                      <a:r>
                        <a:rPr lang="en-IN" sz="1000" b="0" i="0" kern="1200" dirty="0" err="1">
                          <a:solidFill>
                            <a:schemeClr val="tx1"/>
                          </a:solidFill>
                          <a:effectLst/>
                          <a:latin typeface="Times New Roman" panose="02020603050405020304" pitchFamily="18" charset="0"/>
                          <a:ea typeface="+mn-ea"/>
                          <a:cs typeface="Times New Roman" panose="02020603050405020304" pitchFamily="18" charset="0"/>
                        </a:rPr>
                        <a:t>Nazeri</a:t>
                      </a:r>
                      <a:r>
                        <a:rPr lang="en-IN" sz="1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1000" b="0" i="0" kern="1200" dirty="0" err="1">
                          <a:solidFill>
                            <a:schemeClr val="tx1"/>
                          </a:solidFill>
                          <a:effectLst/>
                          <a:latin typeface="Times New Roman" panose="02020603050405020304" pitchFamily="18" charset="0"/>
                          <a:ea typeface="+mn-ea"/>
                          <a:cs typeface="Times New Roman" panose="02020603050405020304" pitchFamily="18" charset="0"/>
                        </a:rPr>
                        <a:t>E.Ng</a:t>
                      </a:r>
                      <a:endParaRPr lang="en-IN" sz="1000" b="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Clr>
                          <a:schemeClr val="dk1"/>
                        </a:buClr>
                        <a:buSzPts val="1100"/>
                        <a:buFont typeface="Arial"/>
                        <a:buNone/>
                      </a:pPr>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The paper explores grayscale image colorization using generative adversarial networks (GANs), comparing results with existing convolutional neural networks (CNNs). They employ a novel cost function for the generator to address training challenges, achieving improved image quality. Preliminary results on CIFAR-10 demonstrate GAN's ability to produce vibrant and visually appealing colorizations.</a:t>
                      </a:r>
                      <a:endParaRPr sz="1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3EAB7104-BB45-D84D-72BE-E2B0147B6897}"/>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3" name="TextBox 2">
            <a:extLst>
              <a:ext uri="{FF2B5EF4-FFF2-40B4-BE49-F238E27FC236}">
                <a16:creationId xmlns:a16="http://schemas.microsoft.com/office/drawing/2014/main" id="{D6220ECA-2600-C7A8-BE9A-5823B9BDB2C9}"/>
              </a:ext>
            </a:extLst>
          </p:cNvPr>
          <p:cNvSpPr txBox="1"/>
          <p:nvPr/>
        </p:nvSpPr>
        <p:spPr>
          <a:xfrm>
            <a:off x="8863012" y="4906720"/>
            <a:ext cx="1161771" cy="430887"/>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7</a:t>
            </a:r>
          </a:p>
          <a:p>
            <a:endParaRPr lang="en-IN" sz="11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2474eb367e0_4_36"/>
          <p:cNvSpPr txBox="1">
            <a:spLocks noGrp="1"/>
          </p:cNvSpPr>
          <p:nvPr>
            <p:ph type="title"/>
          </p:nvPr>
        </p:nvSpPr>
        <p:spPr>
          <a:xfrm>
            <a:off x="298174" y="7196"/>
            <a:ext cx="8229600" cy="659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600" b="1" dirty="0">
                <a:solidFill>
                  <a:schemeClr val="lt1"/>
                </a:solidFill>
                <a:latin typeface="Times New Roman"/>
                <a:ea typeface="Times New Roman"/>
                <a:cs typeface="Times New Roman"/>
                <a:sym typeface="Times New Roman"/>
              </a:rPr>
              <a:t>LITERATURE REVIEW [Continued]</a:t>
            </a:r>
            <a:endParaRPr sz="2600" dirty="0">
              <a:latin typeface="Times New Roman"/>
              <a:ea typeface="Times New Roman"/>
              <a:cs typeface="Times New Roman"/>
              <a:sym typeface="Times New Roman"/>
            </a:endParaRPr>
          </a:p>
        </p:txBody>
      </p:sp>
      <p:sp>
        <p:nvSpPr>
          <p:cNvPr id="165" name="Google Shape;165;g2474eb367e0_4_36"/>
          <p:cNvSpPr txBox="1">
            <a:spLocks noGrp="1"/>
          </p:cNvSpPr>
          <p:nvPr>
            <p:ph type="body" idx="1"/>
          </p:nvPr>
        </p:nvSpPr>
        <p:spPr>
          <a:xfrm>
            <a:off x="228600" y="1047750"/>
            <a:ext cx="8610600" cy="35469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US"/>
              <a:t> </a:t>
            </a:r>
            <a:endParaRPr/>
          </a:p>
        </p:txBody>
      </p:sp>
      <p:graphicFrame>
        <p:nvGraphicFramePr>
          <p:cNvPr id="167" name="Google Shape;167;g2474eb367e0_4_36"/>
          <p:cNvGraphicFramePr/>
          <p:nvPr>
            <p:extLst>
              <p:ext uri="{D42A27DB-BD31-4B8C-83A1-F6EECF244321}">
                <p14:modId xmlns:p14="http://schemas.microsoft.com/office/powerpoint/2010/main" val="1930616460"/>
              </p:ext>
            </p:extLst>
          </p:nvPr>
        </p:nvGraphicFramePr>
        <p:xfrm>
          <a:off x="99331" y="895350"/>
          <a:ext cx="8945338" cy="3631839"/>
        </p:xfrm>
        <a:graphic>
          <a:graphicData uri="http://schemas.openxmlformats.org/drawingml/2006/table">
            <a:tbl>
              <a:tblPr>
                <a:noFill/>
              </a:tblPr>
              <a:tblGrid>
                <a:gridCol w="522341">
                  <a:extLst>
                    <a:ext uri="{9D8B030D-6E8A-4147-A177-3AD203B41FA5}">
                      <a16:colId xmlns:a16="http://schemas.microsoft.com/office/drawing/2014/main" val="20000"/>
                    </a:ext>
                  </a:extLst>
                </a:gridCol>
                <a:gridCol w="2582824">
                  <a:extLst>
                    <a:ext uri="{9D8B030D-6E8A-4147-A177-3AD203B41FA5}">
                      <a16:colId xmlns:a16="http://schemas.microsoft.com/office/drawing/2014/main" val="20001"/>
                    </a:ext>
                  </a:extLst>
                </a:gridCol>
                <a:gridCol w="2370791">
                  <a:extLst>
                    <a:ext uri="{9D8B030D-6E8A-4147-A177-3AD203B41FA5}">
                      <a16:colId xmlns:a16="http://schemas.microsoft.com/office/drawing/2014/main" val="20002"/>
                    </a:ext>
                  </a:extLst>
                </a:gridCol>
                <a:gridCol w="3469382">
                  <a:extLst>
                    <a:ext uri="{9D8B030D-6E8A-4147-A177-3AD203B41FA5}">
                      <a16:colId xmlns:a16="http://schemas.microsoft.com/office/drawing/2014/main" val="20003"/>
                    </a:ext>
                  </a:extLst>
                </a:gridCol>
              </a:tblGrid>
              <a:tr h="371618">
                <a:tc>
                  <a:txBody>
                    <a:bodyPr/>
                    <a:lstStyle/>
                    <a:p>
                      <a:pPr marL="0" lvl="0" indent="0" algn="just" rtl="0">
                        <a:lnSpc>
                          <a:spcPct val="115000"/>
                        </a:lnSpc>
                        <a:spcBef>
                          <a:spcPts val="0"/>
                        </a:spcBef>
                        <a:spcAft>
                          <a:spcPts val="0"/>
                        </a:spcAft>
                        <a:buNone/>
                      </a:pPr>
                      <a:r>
                        <a:rPr lang="en-US" sz="1200" b="1" dirty="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S.NO</a:t>
                      </a:r>
                      <a:endParaRPr sz="1200" b="1"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200" b="1" dirty="0">
                          <a:solidFill>
                            <a:schemeClr val="dk1"/>
                          </a:solidFill>
                          <a:latin typeface="Times New Roman"/>
                          <a:ea typeface="Times New Roman"/>
                          <a:cs typeface="Times New Roman"/>
                          <a:sym typeface="Times New Roman"/>
                        </a:rPr>
                        <a:t>PAPER TITLE</a:t>
                      </a:r>
                      <a:endParaRPr sz="1200" b="1"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200" b="1" dirty="0">
                          <a:solidFill>
                            <a:schemeClr val="dk1"/>
                          </a:solidFill>
                          <a:latin typeface="Times New Roman"/>
                          <a:ea typeface="Times New Roman"/>
                          <a:cs typeface="Times New Roman"/>
                          <a:sym typeface="Times New Roman"/>
                        </a:rPr>
                        <a:t>AUTHOR</a:t>
                      </a:r>
                      <a:endParaRPr sz="1200" b="1"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200" b="1" dirty="0">
                          <a:solidFill>
                            <a:schemeClr val="dk1"/>
                          </a:solidFill>
                          <a:latin typeface="Times New Roman"/>
                          <a:ea typeface="Times New Roman"/>
                          <a:cs typeface="Times New Roman"/>
                          <a:sym typeface="Times New Roman"/>
                        </a:rPr>
                        <a:t>REVIEW OF THE PAPER</a:t>
                      </a:r>
                      <a:endParaRPr sz="1200" b="1"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609582">
                <a:tc>
                  <a:txBody>
                    <a:bodyPr/>
                    <a:lstStyle/>
                    <a:p>
                      <a:pPr marL="0" lvl="0" indent="0" algn="just" rtl="0">
                        <a:lnSpc>
                          <a:spcPct val="115000"/>
                        </a:lnSpc>
                        <a:spcBef>
                          <a:spcPts val="0"/>
                        </a:spcBef>
                        <a:spcAft>
                          <a:spcPts val="0"/>
                        </a:spcAft>
                        <a:buNone/>
                      </a:pPr>
                      <a:r>
                        <a:rPr lang="en-US" sz="1200" b="1" dirty="0">
                          <a:solidFill>
                            <a:schemeClr val="dk1"/>
                          </a:solidFill>
                          <a:latin typeface="Times New Roman"/>
                          <a:ea typeface="Times New Roman"/>
                          <a:cs typeface="Times New Roman"/>
                          <a:sym typeface="Times New Roman"/>
                        </a:rPr>
                        <a:t>4</a:t>
                      </a:r>
                      <a:endParaRPr sz="1200" b="1"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000" dirty="0">
                          <a:latin typeface="Times New Roman" panose="02020603050405020304" pitchFamily="18" charset="0"/>
                          <a:cs typeface="Times New Roman" panose="02020603050405020304" pitchFamily="18" charset="0"/>
                        </a:rPr>
                        <a:t>Recovering Old or Damaged Images using GAN</a:t>
                      </a:r>
                      <a:endParaRPr sz="1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IN" sz="1000" dirty="0">
                          <a:latin typeface="Times New Roman" panose="02020603050405020304" pitchFamily="18" charset="0"/>
                          <a:cs typeface="Times New Roman" panose="02020603050405020304" pitchFamily="18" charset="0"/>
                        </a:rPr>
                        <a:t>Harshith J L, Chandan Kumar M, Sanjana N Dhanush B L, K S Mahesh</a:t>
                      </a:r>
                      <a:endParaRPr sz="1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The ideology of the paper discusses the use of generative adversarial networks (GANs) for image restoration and colorization, highlighting the effectiveness of GANs in solving image-to-image translation problems. It addresses the limitations of traditional methods that rely on hand-coding loss functions and presents a novel approach that leverages GANs for more satisfying results.</a:t>
                      </a:r>
                      <a:endParaRPr sz="1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650639">
                <a:tc>
                  <a:txBody>
                    <a:bodyPr/>
                    <a:lstStyle/>
                    <a:p>
                      <a:pPr marL="0" lvl="0" indent="0" algn="just" rtl="0">
                        <a:lnSpc>
                          <a:spcPct val="115000"/>
                        </a:lnSpc>
                        <a:spcBef>
                          <a:spcPts val="0"/>
                        </a:spcBef>
                        <a:spcAft>
                          <a:spcPts val="0"/>
                        </a:spcAft>
                        <a:buNone/>
                      </a:pPr>
                      <a:r>
                        <a:rPr lang="en-US" sz="1200" b="1" dirty="0">
                          <a:solidFill>
                            <a:schemeClr val="dk1"/>
                          </a:solidFill>
                          <a:latin typeface="Times New Roman"/>
                          <a:ea typeface="Times New Roman"/>
                          <a:cs typeface="Times New Roman"/>
                          <a:sym typeface="Times New Roman"/>
                        </a:rPr>
                        <a:t>5</a:t>
                      </a:r>
                      <a:endParaRPr sz="1200" b="1" dirty="0">
                        <a:solidFill>
                          <a:schemeClr val="dk1"/>
                        </a:solidFill>
                        <a:latin typeface="Times New Roman"/>
                        <a:ea typeface="Times New Roman"/>
                        <a:cs typeface="Times New Roman"/>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just" rtl="0">
                        <a:lnSpc>
                          <a:spcPct val="115000"/>
                        </a:lnSpc>
                        <a:spcBef>
                          <a:spcPts val="0"/>
                        </a:spcBef>
                        <a:spcAft>
                          <a:spcPts val="0"/>
                        </a:spcAft>
                        <a:buNone/>
                      </a:pPr>
                      <a:r>
                        <a:rPr lang="en-US" sz="1000" dirty="0">
                          <a:latin typeface="Times New Roman" panose="02020603050405020304" pitchFamily="18" charset="0"/>
                          <a:cs typeface="Times New Roman" panose="02020603050405020304" pitchFamily="18" charset="0"/>
                        </a:rPr>
                        <a:t>Image Colorization with Palette Generative Adversarial Networks</a:t>
                      </a:r>
                      <a:endParaRPr sz="1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just" rtl="0">
                        <a:lnSpc>
                          <a:spcPct val="115000"/>
                        </a:lnSpc>
                        <a:spcBef>
                          <a:spcPts val="0"/>
                        </a:spcBef>
                        <a:spcAft>
                          <a:spcPts val="0"/>
                        </a:spcAft>
                        <a:buNone/>
                      </a:pPr>
                      <a:r>
                        <a:rPr lang="en-IN" sz="1000" dirty="0">
                          <a:latin typeface="Times New Roman" panose="02020603050405020304" pitchFamily="18" charset="0"/>
                          <a:cs typeface="Times New Roman" panose="02020603050405020304" pitchFamily="18" charset="0"/>
                        </a:rPr>
                        <a:t>Yi Wang, </a:t>
                      </a:r>
                      <a:r>
                        <a:rPr lang="en-IN" sz="1000" dirty="0" err="1">
                          <a:latin typeface="Times New Roman" panose="02020603050405020304" pitchFamily="18" charset="0"/>
                          <a:cs typeface="Times New Roman" panose="02020603050405020304" pitchFamily="18" charset="0"/>
                        </a:rPr>
                        <a:t>Menghan</a:t>
                      </a:r>
                      <a:r>
                        <a:rPr lang="en-IN" sz="1000" dirty="0">
                          <a:latin typeface="Times New Roman" panose="02020603050405020304" pitchFamily="18" charset="0"/>
                          <a:cs typeface="Times New Roman" panose="02020603050405020304" pitchFamily="18" charset="0"/>
                        </a:rPr>
                        <a:t> Xia, Lu Qi, Jing Shao, and Yu </a:t>
                      </a:r>
                      <a:r>
                        <a:rPr lang="en-IN" sz="1000" dirty="0" err="1">
                          <a:latin typeface="Times New Roman" panose="02020603050405020304" pitchFamily="18" charset="0"/>
                          <a:cs typeface="Times New Roman" panose="02020603050405020304" pitchFamily="18" charset="0"/>
                        </a:rPr>
                        <a:t>Qiao</a:t>
                      </a:r>
                      <a:endParaRPr sz="1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just" rtl="0">
                        <a:lnSpc>
                          <a:spcPct val="115000"/>
                        </a:lnSpc>
                        <a:spcBef>
                          <a:spcPts val="0"/>
                        </a:spcBef>
                        <a:spcAft>
                          <a:spcPts val="0"/>
                        </a:spcAft>
                        <a:buNone/>
                      </a:pPr>
                      <a:r>
                        <a:rPr lang="en-US" sz="1000" b="0" i="0" kern="1200" dirty="0" err="1">
                          <a:solidFill>
                            <a:schemeClr val="tx1"/>
                          </a:solidFill>
                          <a:effectLst/>
                          <a:latin typeface="Times New Roman" panose="02020603050405020304" pitchFamily="18" charset="0"/>
                          <a:ea typeface="+mn-ea"/>
                          <a:cs typeface="Times New Roman" panose="02020603050405020304" pitchFamily="18" charset="0"/>
                        </a:rPr>
                        <a:t>PalGAN</a:t>
                      </a:r>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 Image Colorization with Palette Generative Adversarial Networks. It has a probabilistic palette estimation mechanism, which breaks away from traditional deterministic colorization and allows for a more diverse and controllable color assignment and other feature chromatic attention mechanism, which is crucial in tackling the problem of color bleeding. This module aligns color affinities with both semantics and low-level characteristics, ensuring that the generated colors adhere to the semantic boundaries of the objects in the image.</a:t>
                      </a:r>
                      <a:endParaRPr sz="1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28575" marR="28575" marT="19050" marB="19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sp>
        <p:nvSpPr>
          <p:cNvPr id="2" name="TextBox 1">
            <a:extLst>
              <a:ext uri="{FF2B5EF4-FFF2-40B4-BE49-F238E27FC236}">
                <a16:creationId xmlns:a16="http://schemas.microsoft.com/office/drawing/2014/main" id="{D9B0AC1B-AFF9-72D0-D074-60F49D7857F2}"/>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3" name="TextBox 2">
            <a:extLst>
              <a:ext uri="{FF2B5EF4-FFF2-40B4-BE49-F238E27FC236}">
                <a16:creationId xmlns:a16="http://schemas.microsoft.com/office/drawing/2014/main" id="{C15CF4EA-E5BB-2345-E354-8F57DA309D97}"/>
              </a:ext>
            </a:extLst>
          </p:cNvPr>
          <p:cNvSpPr txBox="1"/>
          <p:nvPr/>
        </p:nvSpPr>
        <p:spPr>
          <a:xfrm>
            <a:off x="8863012"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AE9F-30A7-A3DF-E960-AAA913205153}"/>
              </a:ext>
            </a:extLst>
          </p:cNvPr>
          <p:cNvSpPr>
            <a:spLocks noGrp="1"/>
          </p:cNvSpPr>
          <p:nvPr>
            <p:ph type="title"/>
          </p:nvPr>
        </p:nvSpPr>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6F378D97-1B27-F21D-E57C-0B8411B9C883}"/>
              </a:ext>
            </a:extLst>
          </p:cNvPr>
          <p:cNvSpPr>
            <a:spLocks noGrp="1"/>
          </p:cNvSpPr>
          <p:nvPr>
            <p:ph idx="1"/>
          </p:nvPr>
        </p:nvSpPr>
        <p:spPr>
          <a:xfrm>
            <a:off x="76200" y="895350"/>
            <a:ext cx="8534400" cy="3581399"/>
          </a:xfrm>
        </p:spPr>
        <p:txBody>
          <a:bodyPr>
            <a:normAutofit/>
          </a:bodyPr>
          <a:lstStyle/>
          <a:p>
            <a:pPr marL="0" indent="0" algn="just">
              <a:lnSpc>
                <a:spcPct val="120000"/>
              </a:lnSpc>
              <a:buNone/>
            </a:pPr>
            <a:r>
              <a:rPr lang="en-US" sz="1900" dirty="0">
                <a:latin typeface="Times New Roman"/>
                <a:ea typeface="Times New Roman"/>
                <a:cs typeface="Times New Roman"/>
                <a:sym typeface="Times New Roman"/>
              </a:rPr>
              <a:t>The Dataset handled in this project are publicly available images ranging from a test size of 16-24GB. The model is trained with about 80% of the dataset and the rest is used for testing the model. </a:t>
            </a:r>
            <a:r>
              <a:rPr lang="en-US" sz="1900" b="0" i="0" dirty="0">
                <a:effectLst/>
                <a:latin typeface="Times New Roman" panose="02020603050405020304" pitchFamily="18" charset="0"/>
                <a:cs typeface="Times New Roman" panose="02020603050405020304" pitchFamily="18" charset="0"/>
              </a:rPr>
              <a:t>Training a Conditional Generative Adversarial Network (CGAN) involves several steps. Here's a workflow for training a CGAN:</a:t>
            </a:r>
          </a:p>
          <a:p>
            <a:pPr lvl="1" algn="just">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Data Preparation </a:t>
            </a:r>
          </a:p>
          <a:p>
            <a:pPr lvl="1" algn="just">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Data Preprocessing</a:t>
            </a:r>
          </a:p>
          <a:p>
            <a:pPr lvl="1" algn="just">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Model Architecture</a:t>
            </a:r>
          </a:p>
          <a:p>
            <a:pPr lvl="1" algn="just">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Loss Functions </a:t>
            </a:r>
          </a:p>
          <a:p>
            <a:pPr lvl="1" algn="just">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Model selection and Training</a:t>
            </a:r>
          </a:p>
        </p:txBody>
      </p:sp>
      <p:sp>
        <p:nvSpPr>
          <p:cNvPr id="4" name="TextBox 3">
            <a:extLst>
              <a:ext uri="{FF2B5EF4-FFF2-40B4-BE49-F238E27FC236}">
                <a16:creationId xmlns:a16="http://schemas.microsoft.com/office/drawing/2014/main" id="{049C91B1-CEEC-D0D1-FCC7-CA0B6B48A0A9}"/>
              </a:ext>
            </a:extLst>
          </p:cNvPr>
          <p:cNvSpPr txBox="1"/>
          <p:nvPr/>
        </p:nvSpPr>
        <p:spPr>
          <a:xfrm>
            <a:off x="-18771"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10/11/2023</a:t>
            </a:r>
          </a:p>
        </p:txBody>
      </p:sp>
      <p:sp>
        <p:nvSpPr>
          <p:cNvPr id="5" name="TextBox 4">
            <a:extLst>
              <a:ext uri="{FF2B5EF4-FFF2-40B4-BE49-F238E27FC236}">
                <a16:creationId xmlns:a16="http://schemas.microsoft.com/office/drawing/2014/main" id="{7B675EBE-8874-AA54-4812-11E587F4929B}"/>
              </a:ext>
            </a:extLst>
          </p:cNvPr>
          <p:cNvSpPr txBox="1"/>
          <p:nvPr/>
        </p:nvSpPr>
        <p:spPr>
          <a:xfrm>
            <a:off x="8863012" y="4906720"/>
            <a:ext cx="1161771"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312134405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5048</TotalTime>
  <Words>2412</Words>
  <Application>Microsoft Office PowerPoint</Application>
  <PresentationFormat>On-screen Show (16:9)</PresentationFormat>
  <Paragraphs>205</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1_Office Theme</vt:lpstr>
      <vt:lpstr>IMAGE MANIPULATION USING GENERATIVE ADVERSARIAL NETWORKS</vt:lpstr>
      <vt:lpstr>ABSTRACT</vt:lpstr>
      <vt:lpstr>PROBLEM STATEMENT</vt:lpstr>
      <vt:lpstr>INTRODUCTION TO GENERATIVE ADVERSARIAL NETWORKS</vt:lpstr>
      <vt:lpstr>RESEARCH CHALLENGES</vt:lpstr>
      <vt:lpstr>SCOPE OF THE WORK</vt:lpstr>
      <vt:lpstr>LITERATURE REVIEW</vt:lpstr>
      <vt:lpstr>LITERATURE REVIEW [Continued]</vt:lpstr>
      <vt:lpstr>PROPOSED WORK</vt:lpstr>
      <vt:lpstr>ARCHITECTURE</vt:lpstr>
      <vt:lpstr>HARDWARE AND SOFTWARE REQUIREMENTS</vt:lpstr>
      <vt:lpstr>MODULE 1 : DATA SELECTION, PREVIEW AND DATA PREPARATION</vt:lpstr>
      <vt:lpstr>MODULE 2 : GENERATOR – UNET ARCHITECTURE FOR COLORISATION</vt:lpstr>
      <vt:lpstr>MODULE 3 : DISCRIMINATOR (PatchGAN)</vt:lpstr>
      <vt:lpstr>MODULE 4 : GAN LOSS</vt:lpstr>
      <vt:lpstr>MODULE 5 : TRAINING THE MODEL</vt:lpstr>
      <vt:lpstr>RESULTS AND DISCUSSION</vt:lpstr>
      <vt:lpstr>RESULTS AND DISCUSSION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Vivek Munnaa D</cp:lastModifiedBy>
  <cp:revision>338</cp:revision>
  <cp:lastPrinted>2022-08-22T06:09:15Z</cp:lastPrinted>
  <dcterms:created xsi:type="dcterms:W3CDTF">2021-12-08T05:53:43Z</dcterms:created>
  <dcterms:modified xsi:type="dcterms:W3CDTF">2023-11-10T08:51:02Z</dcterms:modified>
</cp:coreProperties>
</file>