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03" r:id="rId3"/>
    <p:sldId id="305" r:id="rId4"/>
    <p:sldId id="338" r:id="rId5"/>
    <p:sldId id="339" r:id="rId6"/>
    <p:sldId id="344" r:id="rId7"/>
    <p:sldId id="356" r:id="rId8"/>
    <p:sldId id="357" r:id="rId9"/>
    <p:sldId id="358" r:id="rId10"/>
    <p:sldId id="340" r:id="rId11"/>
    <p:sldId id="345" r:id="rId12"/>
    <p:sldId id="346" r:id="rId13"/>
    <p:sldId id="341" r:id="rId14"/>
    <p:sldId id="350" r:id="rId15"/>
    <p:sldId id="351" r:id="rId16"/>
    <p:sldId id="352" r:id="rId17"/>
    <p:sldId id="353" r:id="rId18"/>
    <p:sldId id="355" r:id="rId19"/>
    <p:sldId id="354" r:id="rId20"/>
    <p:sldId id="347" r:id="rId21"/>
    <p:sldId id="349" r:id="rId22"/>
    <p:sldId id="342" r:id="rId23"/>
    <p:sldId id="362" r:id="rId24"/>
    <p:sldId id="343" r:id="rId25"/>
    <p:sldId id="360" r:id="rId26"/>
    <p:sldId id="359" r:id="rId27"/>
    <p:sldId id="36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6AA85B-A4F1-4C5A-BEC2-F78688129270}">
          <p14:sldIdLst>
            <p14:sldId id="256"/>
            <p14:sldId id="303"/>
            <p14:sldId id="305"/>
            <p14:sldId id="338"/>
            <p14:sldId id="339"/>
            <p14:sldId id="344"/>
            <p14:sldId id="356"/>
            <p14:sldId id="357"/>
            <p14:sldId id="358"/>
            <p14:sldId id="340"/>
            <p14:sldId id="345"/>
            <p14:sldId id="346"/>
            <p14:sldId id="341"/>
            <p14:sldId id="350"/>
            <p14:sldId id="351"/>
            <p14:sldId id="352"/>
            <p14:sldId id="353"/>
            <p14:sldId id="355"/>
            <p14:sldId id="354"/>
            <p14:sldId id="347"/>
            <p14:sldId id="349"/>
            <p14:sldId id="342"/>
            <p14:sldId id="362"/>
            <p14:sldId id="343"/>
            <p14:sldId id="360"/>
            <p14:sldId id="359"/>
            <p14:sldId id="3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docs/manual/installatio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wnload/package-manag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F3FAE-787D-D5AB-E701-7884FCCE51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Node.js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735689-20F6-7E62-6CB3-7A85C2295B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Deepak H G</a:t>
            </a:r>
          </a:p>
        </p:txBody>
      </p:sp>
    </p:spTree>
    <p:extLst>
      <p:ext uri="{BB962C8B-B14F-4D97-AF65-F5344CB8AC3E}">
        <p14:creationId xmlns:p14="http://schemas.microsoft.com/office/powerpoint/2010/main" val="2924751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72D11-7D39-1F71-C758-532C7C4F8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Node.JS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12A0E-BA89-7075-AA12-59DDEE88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module is a JavaScript library, containing a block of code that can be reused throughout the application.</a:t>
            </a:r>
          </a:p>
          <a:p>
            <a:r>
              <a:rPr lang="en-IN" dirty="0"/>
              <a:t>Modules enable to divide the code into multiple files making easier to maintain a code-base.</a:t>
            </a:r>
          </a:p>
          <a:p>
            <a:r>
              <a:rPr lang="en-IN" dirty="0"/>
              <a:t>Modules can be :</a:t>
            </a:r>
          </a:p>
          <a:p>
            <a:pPr lvl="1"/>
            <a:r>
              <a:rPr lang="en-IN" dirty="0"/>
              <a:t>Built-in Modules</a:t>
            </a:r>
          </a:p>
          <a:p>
            <a:pPr lvl="1"/>
            <a:r>
              <a:rPr lang="en-IN" dirty="0"/>
              <a:t>Custom Modules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0498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695AC-D8CC-65FD-4882-CE18E6DB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Node.JS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FF6C1-80BC-12D9-16BB-B409ED020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Built-in Modules</a:t>
            </a:r>
          </a:p>
          <a:p>
            <a:pPr lvl="1"/>
            <a:r>
              <a:rPr lang="en-IN" dirty="0"/>
              <a:t>Used without any installation.</a:t>
            </a:r>
          </a:p>
          <a:p>
            <a:pPr lvl="1"/>
            <a:r>
              <a:rPr lang="en-IN" dirty="0"/>
              <a:t>Example</a:t>
            </a:r>
          </a:p>
          <a:p>
            <a:pPr lvl="2"/>
            <a:r>
              <a:rPr lang="en-IN" dirty="0"/>
              <a:t>HTTP Module</a:t>
            </a:r>
          </a:p>
          <a:p>
            <a:pPr lvl="3"/>
            <a:r>
              <a:rPr lang="en-IN" dirty="0"/>
              <a:t>Allows Node.js to transfer data over the Hyper Text Transfer Protocol (HTTP).</a:t>
            </a:r>
          </a:p>
          <a:p>
            <a:pPr lvl="2"/>
            <a:r>
              <a:rPr lang="en-IN" dirty="0"/>
              <a:t>File System Module</a:t>
            </a:r>
          </a:p>
          <a:p>
            <a:pPr lvl="3"/>
            <a:r>
              <a:rPr lang="en-IN" dirty="0"/>
              <a:t>Allows to work with the file system on the computer.</a:t>
            </a:r>
          </a:p>
          <a:p>
            <a:pPr lvl="2"/>
            <a:r>
              <a:rPr lang="en-IN" dirty="0"/>
              <a:t>URL Module</a:t>
            </a:r>
          </a:p>
          <a:p>
            <a:pPr lvl="3"/>
            <a:r>
              <a:rPr lang="en-IN" dirty="0"/>
              <a:t>Splits up a web address into readable parts.</a:t>
            </a:r>
          </a:p>
          <a:p>
            <a:pPr lvl="2"/>
            <a:r>
              <a:rPr lang="en-IN" dirty="0"/>
              <a:t>OS Module</a:t>
            </a:r>
          </a:p>
          <a:p>
            <a:pPr lvl="3"/>
            <a:r>
              <a:rPr lang="en-IN" dirty="0"/>
              <a:t>Provides information about the computer’s operating system.</a:t>
            </a:r>
          </a:p>
          <a:p>
            <a:pPr lvl="2"/>
            <a:r>
              <a:rPr lang="en-IN" dirty="0"/>
              <a:t>Path Module</a:t>
            </a:r>
          </a:p>
          <a:p>
            <a:pPr lvl="3"/>
            <a:r>
              <a:rPr lang="en-IN" dirty="0"/>
              <a:t>Provides a way of working with the directories and file paths.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2695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779A-9F66-3D16-7C41-1AC81D1D0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Node.JS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EA270-DDC0-415D-A776-124BE3C51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 Module</a:t>
            </a:r>
          </a:p>
          <a:p>
            <a:pPr lvl="1"/>
            <a:r>
              <a:rPr lang="en-IN" dirty="0"/>
              <a:t>Include Modules</a:t>
            </a:r>
          </a:p>
          <a:p>
            <a:pPr lvl="2"/>
            <a:r>
              <a:rPr lang="en-IN" dirty="0"/>
              <a:t>To include a module, use require() function with the name of the module.</a:t>
            </a:r>
          </a:p>
          <a:p>
            <a:pPr lvl="1"/>
            <a:r>
              <a:rPr lang="en-IN" dirty="0"/>
              <a:t>Create the Server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159AA6-32BF-1B86-C521-F2750AF39C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071" t="8007" r="33725" b="65486"/>
          <a:stretch/>
        </p:blipFill>
        <p:spPr>
          <a:xfrm>
            <a:off x="1451579" y="3714440"/>
            <a:ext cx="6120882" cy="17168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61B6A2-3456-38B9-2FF4-D93200348B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6034" b="78883"/>
          <a:stretch/>
        </p:blipFill>
        <p:spPr>
          <a:xfrm>
            <a:off x="8132818" y="3714440"/>
            <a:ext cx="2922036" cy="136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939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BB85D-3507-5B47-46EB-36A7886C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Node.JS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B70BD-43E6-B81F-C1DF-5A5E8D42D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File System Module</a:t>
            </a:r>
          </a:p>
          <a:p>
            <a:pPr lvl="1"/>
            <a:r>
              <a:rPr lang="en-IN" dirty="0"/>
              <a:t>The file system module allows to work with the file system on the computer.</a:t>
            </a:r>
          </a:p>
          <a:p>
            <a:pPr lvl="1"/>
            <a:r>
              <a:rPr lang="en-IN" dirty="0"/>
              <a:t>To include the File System module, use:</a:t>
            </a:r>
          </a:p>
          <a:p>
            <a:pPr lvl="1"/>
            <a:r>
              <a:rPr lang="en-IN" dirty="0"/>
              <a:t>Common use of File System module:</a:t>
            </a:r>
          </a:p>
          <a:p>
            <a:pPr lvl="2"/>
            <a:r>
              <a:rPr lang="en-IN" dirty="0"/>
              <a:t>Create files</a:t>
            </a:r>
          </a:p>
          <a:p>
            <a:pPr lvl="2"/>
            <a:r>
              <a:rPr lang="en-IN" dirty="0"/>
              <a:t>Read files</a:t>
            </a:r>
          </a:p>
          <a:p>
            <a:pPr lvl="2"/>
            <a:r>
              <a:rPr lang="en-IN" dirty="0"/>
              <a:t>Update files</a:t>
            </a:r>
          </a:p>
          <a:p>
            <a:pPr lvl="2"/>
            <a:r>
              <a:rPr lang="en-IN" dirty="0"/>
              <a:t>Delete files</a:t>
            </a:r>
          </a:p>
          <a:p>
            <a:pPr lvl="2"/>
            <a:r>
              <a:rPr lang="en-IN" dirty="0"/>
              <a:t>Rename files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lvl="1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6D0982-8493-11C4-48C0-46D9B694FA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765" t="10987" r="55153" b="83926"/>
          <a:stretch/>
        </p:blipFill>
        <p:spPr>
          <a:xfrm>
            <a:off x="6096000" y="2898903"/>
            <a:ext cx="3545633" cy="32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54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17F4C-CB60-D42B-146C-3C61B63A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67172-39EA-2DAE-878D-F844CAEE3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File: </a:t>
            </a:r>
          </a:p>
          <a:p>
            <a:pPr lvl="1"/>
            <a:r>
              <a:rPr lang="en-IN" dirty="0"/>
              <a:t>Use</a:t>
            </a:r>
            <a:r>
              <a:rPr lang="en-IN" i="1" dirty="0"/>
              <a:t> open() </a:t>
            </a:r>
            <a:r>
              <a:rPr lang="en-IN" dirty="0"/>
              <a:t>method</a:t>
            </a:r>
          </a:p>
          <a:p>
            <a:pPr lvl="1"/>
            <a:r>
              <a:rPr lang="en-IN" dirty="0"/>
              <a:t>The first parameter is the file to be opened. If file doesn’t exists, new file is created.</a:t>
            </a:r>
          </a:p>
          <a:p>
            <a:pPr lvl="1"/>
            <a:r>
              <a:rPr lang="en-IN" dirty="0"/>
              <a:t>The second parameter is the flag indicating the mode of opening.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115B9E-514E-8B83-BBA4-9FB200EFCF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612" t="8007" r="36862" b="51369"/>
          <a:stretch/>
        </p:blipFill>
        <p:spPr>
          <a:xfrm>
            <a:off x="1451579" y="3666345"/>
            <a:ext cx="3963825" cy="18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AB6BAC-02F9-D0AA-4DCA-31B327E627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91" t="21628" r="85447" b="62173"/>
          <a:stretch/>
        </p:blipFill>
        <p:spPr>
          <a:xfrm>
            <a:off x="5654370" y="3666345"/>
            <a:ext cx="2481091" cy="18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A222D6-0F3D-43AD-3211-12E5591DBB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689" t="78740" r="66202" b="15367"/>
          <a:stretch/>
        </p:blipFill>
        <p:spPr>
          <a:xfrm>
            <a:off x="8374427" y="3666345"/>
            <a:ext cx="2207848" cy="38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827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BD637-FC18-3192-C70F-A4D8648C1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7F1F9-693A-E7A3-4A25-F65882611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Create/Append File: </a:t>
            </a:r>
          </a:p>
          <a:p>
            <a:pPr lvl="1"/>
            <a:r>
              <a:rPr lang="en-IN" dirty="0"/>
              <a:t>Use</a:t>
            </a:r>
            <a:r>
              <a:rPr lang="en-IN" i="1" dirty="0"/>
              <a:t> </a:t>
            </a:r>
            <a:r>
              <a:rPr lang="en-IN" i="1" dirty="0" err="1"/>
              <a:t>fs.appendFile</a:t>
            </a:r>
            <a:r>
              <a:rPr lang="en-IN" i="1" dirty="0"/>
              <a:t>() </a:t>
            </a:r>
            <a:r>
              <a:rPr lang="en-IN" dirty="0"/>
              <a:t>method</a:t>
            </a:r>
          </a:p>
          <a:p>
            <a:pPr lvl="1"/>
            <a:r>
              <a:rPr lang="en-IN" dirty="0"/>
              <a:t> Appends the specified content to the file. If the specified file doesn’t exists, it will be created.</a:t>
            </a:r>
          </a:p>
          <a:p>
            <a:pPr lvl="1"/>
            <a:r>
              <a:rPr lang="en-IN" dirty="0"/>
              <a:t>The first parameter is the file name and second is the text.</a:t>
            </a:r>
          </a:p>
          <a:p>
            <a:pPr lvl="1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E79F2-0E22-D87E-7FA4-0D5A8138EF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689" t="42725" r="23775" b="30337"/>
          <a:stretch/>
        </p:blipFill>
        <p:spPr>
          <a:xfrm>
            <a:off x="1451579" y="3666345"/>
            <a:ext cx="7613901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55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AC6D5-5675-D3FE-195B-7571F924E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FD3D5-1649-457D-D6A3-44D129969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Create/Write to file: </a:t>
            </a:r>
          </a:p>
          <a:p>
            <a:pPr lvl="1"/>
            <a:r>
              <a:rPr lang="en-IN" dirty="0"/>
              <a:t>Use </a:t>
            </a:r>
            <a:r>
              <a:rPr lang="en-IN" dirty="0" err="1"/>
              <a:t>fs.writeFile</a:t>
            </a:r>
            <a:r>
              <a:rPr lang="en-IN" dirty="0"/>
              <a:t>() method</a:t>
            </a:r>
          </a:p>
          <a:p>
            <a:pPr lvl="1"/>
            <a:r>
              <a:rPr lang="en-IN" dirty="0"/>
              <a:t>Replaces the specified file and content, if exists. </a:t>
            </a:r>
          </a:p>
          <a:p>
            <a:pPr lvl="1"/>
            <a:r>
              <a:rPr lang="en-IN" dirty="0"/>
              <a:t>If file doesn’t exists, a new file with the specified content will be created.</a:t>
            </a:r>
          </a:p>
          <a:p>
            <a:pPr lvl="1"/>
            <a:r>
              <a:rPr lang="en-IN" dirty="0"/>
              <a:t>The first parameter is the file name and second is the text.</a:t>
            </a:r>
          </a:p>
          <a:p>
            <a:pPr lvl="1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E859AD-D91C-6974-80E0-B4C2DE121F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612" t="37683" r="23623" b="34946"/>
          <a:stretch/>
        </p:blipFill>
        <p:spPr>
          <a:xfrm>
            <a:off x="1451579" y="4026345"/>
            <a:ext cx="6017683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57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7D92D-88B1-2364-CEB2-27C4E0F4E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7AE5C-19ED-B855-CFBC-F11FF9502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Read File</a:t>
            </a:r>
          </a:p>
          <a:p>
            <a:pPr lvl="1"/>
            <a:r>
              <a:rPr lang="en-IN" dirty="0"/>
              <a:t>Use </a:t>
            </a:r>
            <a:r>
              <a:rPr lang="en-IN" dirty="0" err="1"/>
              <a:t>fs.readFile</a:t>
            </a:r>
            <a:r>
              <a:rPr lang="en-IN" dirty="0"/>
              <a:t>() method to read the file content.</a:t>
            </a:r>
          </a:p>
          <a:p>
            <a:pPr lvl="2"/>
            <a:r>
              <a:rPr lang="en-IN" dirty="0"/>
              <a:t>The first parameter is the file name and second is the encoding.</a:t>
            </a:r>
          </a:p>
          <a:p>
            <a:pPr lvl="1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D2E4A-9017-B97A-A773-9E04893344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536" t="38403" r="31429" b="35090"/>
          <a:stretch/>
        </p:blipFill>
        <p:spPr>
          <a:xfrm>
            <a:off x="1451579" y="3749513"/>
            <a:ext cx="6466115" cy="171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4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B7669-6993-3491-9D2A-486DAC08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C2B23-7E85-B981-3EBF-3C129A0AD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Rename File</a:t>
            </a:r>
          </a:p>
          <a:p>
            <a:pPr lvl="1"/>
            <a:r>
              <a:rPr lang="en-IN" dirty="0"/>
              <a:t>Use </a:t>
            </a:r>
            <a:r>
              <a:rPr lang="en-IN" dirty="0" err="1"/>
              <a:t>fs.rename</a:t>
            </a:r>
            <a:r>
              <a:rPr lang="en-IN" dirty="0"/>
              <a:t>() method to rename the specified file.</a:t>
            </a:r>
          </a:p>
          <a:p>
            <a:pPr lvl="1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F58478-CFA1-40B1-A868-5A68191682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536" t="52089" r="32194" b="28175"/>
          <a:stretch/>
        </p:blipFill>
        <p:spPr>
          <a:xfrm>
            <a:off x="1451579" y="3666345"/>
            <a:ext cx="8973722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88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975C7-D76C-3B4A-0492-BD591556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4AF89-4CFE-C558-5688-3D49DC408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Delete File</a:t>
            </a:r>
          </a:p>
          <a:p>
            <a:pPr lvl="1"/>
            <a:r>
              <a:rPr lang="en-IN" dirty="0"/>
              <a:t>Use </a:t>
            </a:r>
            <a:r>
              <a:rPr lang="en-IN" dirty="0" err="1"/>
              <a:t>fs.unlink</a:t>
            </a:r>
            <a:r>
              <a:rPr lang="en-IN" dirty="0"/>
              <a:t>() method to delete a file.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21DEDC-2A57-492E-AA95-F9177C8940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536" t="48488" r="35485" b="31344"/>
          <a:stretch/>
        </p:blipFill>
        <p:spPr>
          <a:xfrm>
            <a:off x="1451579" y="3256385"/>
            <a:ext cx="822857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923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DEB45-7128-FDD7-5BA1-ED12A11F5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7B36D-2E30-CCF4-6FE0-D5F864230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For a long time, JavaScript was limited to use within the browsers.</a:t>
            </a:r>
          </a:p>
          <a:p>
            <a:r>
              <a:rPr lang="en-IN" dirty="0"/>
              <a:t>Node.js allows JavaScript to be executed outside the browser.</a:t>
            </a:r>
          </a:p>
          <a:p>
            <a:r>
              <a:rPr lang="en-US" dirty="0"/>
              <a:t>Node.js uses the same JavaScript engine as Google Chrome i.e., V8 engine.</a:t>
            </a:r>
          </a:p>
          <a:p>
            <a:r>
              <a:rPr lang="en-US" dirty="0"/>
              <a:t>Node.js is an open-source project.</a:t>
            </a:r>
            <a:endParaRPr lang="en-IN" dirty="0"/>
          </a:p>
          <a:p>
            <a:r>
              <a:rPr lang="en-IN" dirty="0"/>
              <a:t>Node.js was originally developed by Ryan Dahl, a PhD student in mathematics.</a:t>
            </a:r>
          </a:p>
          <a:p>
            <a:r>
              <a:rPr lang="en-IN" dirty="0"/>
              <a:t>In January 2009, Ryan Dahl began working on the implementation for server-side JavaScript.</a:t>
            </a:r>
          </a:p>
          <a:p>
            <a:r>
              <a:rPr lang="en-IN" dirty="0"/>
              <a:t>In September 2009, Isaac Schlueter started working on a package manager for Node.js, the Node Package Manager (npm).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1778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45146-16DB-C35B-36C8-7434C7F7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Node.JS Custom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AC836-8E71-3CB8-3C7A-7DEE6254E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Create own modules and include in the application.</a:t>
            </a:r>
          </a:p>
          <a:p>
            <a:r>
              <a:rPr lang="en-IN" dirty="0"/>
              <a:t>Use the keyword </a:t>
            </a:r>
            <a:r>
              <a:rPr lang="en-IN" i="1" u="sng" dirty="0"/>
              <a:t>exports</a:t>
            </a:r>
            <a:r>
              <a:rPr lang="en-IN" dirty="0"/>
              <a:t> to make properties </a:t>
            </a:r>
            <a:r>
              <a:rPr lang="en-IN"/>
              <a:t>and functions </a:t>
            </a:r>
            <a:r>
              <a:rPr lang="en-IN" dirty="0"/>
              <a:t>available outside the module.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u="sng" dirty="0"/>
              <a:t>Note: </a:t>
            </a:r>
            <a:r>
              <a:rPr lang="en-IN" dirty="0"/>
              <a:t>./ indicates the module is located in the same folder.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0E8A8F-2404-BBD1-C417-FF707C452B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612" t="65198" r="44516" b="28031"/>
          <a:stretch/>
        </p:blipFill>
        <p:spPr>
          <a:xfrm>
            <a:off x="6096000" y="3876895"/>
            <a:ext cx="4861250" cy="4385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3AF825-083B-7748-A285-BE4C8B31BA2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765" t="8007" r="38010" b="84070"/>
          <a:stretch/>
        </p:blipFill>
        <p:spPr>
          <a:xfrm>
            <a:off x="1451579" y="2849832"/>
            <a:ext cx="5635690" cy="5131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253D0F-0F76-03FF-A523-D8E4697FA0E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689" t="8584" r="50000" b="77299"/>
          <a:stretch/>
        </p:blipFill>
        <p:spPr>
          <a:xfrm>
            <a:off x="1451579" y="3638991"/>
            <a:ext cx="4183224" cy="91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2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F6900-56C3-1E4E-EDBE-8CBB55F7A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Node.JS Custom Modules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DAF7B3-3ECF-02CC-9F04-C4D0B482A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5488" t="7890" r="52421" b="73784"/>
          <a:stretch/>
        </p:blipFill>
        <p:spPr>
          <a:xfrm>
            <a:off x="1451579" y="2132731"/>
            <a:ext cx="4746616" cy="1440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309126-7D5E-A681-933F-BC55838B32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919" t="8151" r="50000" b="75649"/>
          <a:stretch/>
        </p:blipFill>
        <p:spPr>
          <a:xfrm>
            <a:off x="6899620" y="2132731"/>
            <a:ext cx="4155234" cy="10492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1D95DA-7AED-56E1-305D-3C2009EB0D8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890" t="66206" r="44780" b="28152"/>
          <a:stretch/>
        </p:blipFill>
        <p:spPr>
          <a:xfrm>
            <a:off x="1451578" y="4021493"/>
            <a:ext cx="9603275" cy="75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B912F-4E3B-97FB-98D3-53B2FAEED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123E4-0C7B-B2D1-F847-9FE85E08F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Every action on a computer is an event.</a:t>
            </a:r>
          </a:p>
          <a:p>
            <a:r>
              <a:rPr lang="en-IN" dirty="0"/>
              <a:t>Node.js has a built-in module, called “events” to create, fire, or listen for events.</a:t>
            </a:r>
          </a:p>
          <a:p>
            <a:r>
              <a:rPr lang="en-IN" dirty="0"/>
              <a:t>All event properties and methods are an instance of an EventEmitter object.</a:t>
            </a:r>
          </a:p>
          <a:p>
            <a:r>
              <a:rPr lang="en-IN" dirty="0"/>
              <a:t>EventEmitter class has 2 methods to subscribe and fire events:</a:t>
            </a:r>
          </a:p>
          <a:p>
            <a:pPr lvl="1"/>
            <a:r>
              <a:rPr lang="en-IN" dirty="0"/>
              <a:t>on() method: To subscribe to the event.</a:t>
            </a:r>
          </a:p>
          <a:p>
            <a:pPr lvl="1"/>
            <a:r>
              <a:rPr lang="en-IN" dirty="0"/>
              <a:t>emit() method: To fire an event.</a:t>
            </a:r>
          </a:p>
        </p:txBody>
      </p:sp>
    </p:spTree>
    <p:extLst>
      <p:ext uri="{BB962C8B-B14F-4D97-AF65-F5344CB8AC3E}">
        <p14:creationId xmlns:p14="http://schemas.microsoft.com/office/powerpoint/2010/main" val="1991089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61C3-0D33-4BB0-2F9D-5BEB17AF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03E68E-AC92-6511-59C7-DE88C5C91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5775" t="7283" r="38530" b="53227"/>
          <a:stretch/>
        </p:blipFill>
        <p:spPr>
          <a:xfrm>
            <a:off x="1451579" y="2127380"/>
            <a:ext cx="6912000" cy="3173401"/>
          </a:xfrm>
        </p:spPr>
      </p:pic>
    </p:spTree>
    <p:extLst>
      <p:ext uri="{BB962C8B-B14F-4D97-AF65-F5344CB8AC3E}">
        <p14:creationId xmlns:p14="http://schemas.microsoft.com/office/powerpoint/2010/main" val="1866807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33F07-E273-8A74-B4FC-D884C63C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MongoDb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7A696-24AA-FFC3-B335-85865B4EB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database is an organized collection of data stored in a computer system.</a:t>
            </a:r>
          </a:p>
          <a:p>
            <a:r>
              <a:rPr lang="en-IN" dirty="0"/>
              <a:t>MongoDB is a document database that stores data in a JSON format.</a:t>
            </a:r>
          </a:p>
          <a:p>
            <a:r>
              <a:rPr lang="en-IN" dirty="0"/>
              <a:t>MongoDB is one of the most popular NoSQL database.</a:t>
            </a:r>
          </a:p>
          <a:p>
            <a:r>
              <a:rPr lang="en-IN" dirty="0"/>
              <a:t>SQL Vs NoSQL Database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365FA9-82D7-6DF2-853E-9F3000944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628720"/>
              </p:ext>
            </p:extLst>
          </p:nvPr>
        </p:nvGraphicFramePr>
        <p:xfrm>
          <a:off x="2032000" y="4171993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9105929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88183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SQL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NoSQL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038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Relational database.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Document or non-relational database.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283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Stores data in tables.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Stores data in flexible documents.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585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147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74DFA-2CBE-1E0C-52EC-C61A79889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A94C5-DD43-BD90-266E-53E8CEBC8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MongoDB is available in two editions:</a:t>
            </a:r>
          </a:p>
          <a:p>
            <a:pPr lvl="1"/>
            <a:r>
              <a:rPr lang="en-IN" dirty="0"/>
              <a:t>Community</a:t>
            </a:r>
          </a:p>
          <a:p>
            <a:pPr lvl="1"/>
            <a:r>
              <a:rPr lang="en-IN" dirty="0"/>
              <a:t>Enterprise</a:t>
            </a:r>
          </a:p>
          <a:p>
            <a:r>
              <a:rPr lang="en-IN" dirty="0"/>
              <a:t>MongoDB installation: </a:t>
            </a:r>
            <a:r>
              <a:rPr lang="en-US" dirty="0">
                <a:hlinkClick r:id="rId2"/>
              </a:rPr>
              <a:t>Install MongoDB - MongoDB Manual v8.0</a:t>
            </a:r>
            <a:endParaRPr lang="en-US" dirty="0"/>
          </a:p>
          <a:p>
            <a:r>
              <a:rPr lang="en-US" dirty="0"/>
              <a:t>MongoDB Compass</a:t>
            </a:r>
          </a:p>
          <a:p>
            <a:pPr lvl="1"/>
            <a:r>
              <a:rPr lang="en-US" dirty="0"/>
              <a:t>A powerful GUI for querying, aggregating, and analyzing MongoDB data in a visual environment.</a:t>
            </a:r>
          </a:p>
          <a:p>
            <a:pPr lvl="1"/>
            <a:r>
              <a:rPr lang="en-US" dirty="0"/>
              <a:t>Free to use and runs on macOS, Windows, and Linux.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7818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C2DB8-B607-A969-8932-ADE6E2803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MongoDb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B0530-88FE-23F0-5D54-EF5691452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Database</a:t>
            </a:r>
          </a:p>
          <a:p>
            <a:pPr lvl="1"/>
            <a:r>
              <a:rPr lang="en-US" dirty="0"/>
              <a:t>Contain one or more collections of documents.</a:t>
            </a:r>
            <a:endParaRPr lang="en-IN" dirty="0"/>
          </a:p>
          <a:p>
            <a:r>
              <a:rPr lang="en-IN" dirty="0"/>
              <a:t>Collection</a:t>
            </a:r>
          </a:p>
          <a:p>
            <a:pPr lvl="1"/>
            <a:r>
              <a:rPr lang="en-IN" dirty="0"/>
              <a:t>A collection is same as a table in SQL.</a:t>
            </a:r>
          </a:p>
          <a:p>
            <a:r>
              <a:rPr lang="en-IN" dirty="0"/>
              <a:t>Document</a:t>
            </a:r>
          </a:p>
          <a:p>
            <a:pPr lvl="1"/>
            <a:r>
              <a:rPr lang="en-IN" dirty="0"/>
              <a:t>A document is same as a record in SQL.</a:t>
            </a:r>
          </a:p>
        </p:txBody>
      </p:sp>
    </p:spTree>
    <p:extLst>
      <p:ext uri="{BB962C8B-B14F-4D97-AF65-F5344CB8AC3E}">
        <p14:creationId xmlns:p14="http://schemas.microsoft.com/office/powerpoint/2010/main" val="525947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D7B6B-801F-203D-941A-82B6F3853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MongoDb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0C17C-A0D2-63F9-D315-75A960665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Open MongoDB Compass:</a:t>
            </a:r>
          </a:p>
          <a:p>
            <a:pPr lvl="1"/>
            <a:r>
              <a:rPr lang="en-IN" dirty="0"/>
              <a:t>Create New Connection.</a:t>
            </a:r>
          </a:p>
          <a:p>
            <a:pPr lvl="1"/>
            <a:r>
              <a:rPr lang="en-IN" dirty="0"/>
              <a:t>Create New Database.</a:t>
            </a:r>
          </a:p>
          <a:p>
            <a:pPr lvl="1"/>
            <a:r>
              <a:rPr lang="en-IN" dirty="0"/>
              <a:t>Create New Collection.</a:t>
            </a:r>
          </a:p>
          <a:p>
            <a:r>
              <a:rPr lang="en-IN" dirty="0"/>
              <a:t>Working with MongoDB using Node.js</a:t>
            </a:r>
          </a:p>
          <a:p>
            <a:pPr lvl="1"/>
            <a:r>
              <a:rPr lang="en-IN" dirty="0"/>
              <a:t>Installing MongoDB Driver: </a:t>
            </a:r>
            <a:r>
              <a:rPr lang="en-IN" i="1" dirty="0"/>
              <a:t>npm install mongodb</a:t>
            </a:r>
          </a:p>
          <a:p>
            <a:pPr lvl="1"/>
            <a:r>
              <a:rPr lang="en-IN" dirty="0"/>
              <a:t>JavaScript code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9610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1DB16-98BC-DE55-2475-9AF82CDF9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Up 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38308-9A8C-D03E-D1B0-A6DFADD8D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IN" sz="2100" dirty="0"/>
              <a:t>Installation</a:t>
            </a:r>
          </a:p>
          <a:p>
            <a:pPr lvl="1"/>
            <a:r>
              <a:rPr lang="en-IN" sz="1900" dirty="0"/>
              <a:t>Node.js can be installed on Unix-based systems like Linux or macOS and Windows.</a:t>
            </a:r>
          </a:p>
          <a:p>
            <a:pPr lvl="1"/>
            <a:r>
              <a:rPr lang="en-IN" sz="1900" dirty="0"/>
              <a:t>Node.js version number consists of three parts: major release, minor release and patch level.</a:t>
            </a:r>
          </a:p>
          <a:p>
            <a:pPr lvl="2"/>
            <a:r>
              <a:rPr lang="en-IN" sz="1700" dirty="0"/>
              <a:t>Major release as even number indicates Long Term support and odd versions have a shorter life span.</a:t>
            </a:r>
          </a:p>
          <a:p>
            <a:pPr lvl="1"/>
            <a:r>
              <a:rPr lang="en-IN" sz="1900" dirty="0"/>
              <a:t>Download Node.js from </a:t>
            </a:r>
            <a:r>
              <a:rPr lang="en-IN" sz="2000" dirty="0">
                <a:hlinkClick r:id="rId2"/>
              </a:rPr>
              <a:t>Node.js — Download Node.js®</a:t>
            </a:r>
            <a:endParaRPr lang="en-IN" sz="2000" dirty="0"/>
          </a:p>
          <a:p>
            <a:r>
              <a:rPr lang="en-IN" sz="2100" dirty="0"/>
              <a:t>The installation of Node.js can be verified using the command:</a:t>
            </a:r>
          </a:p>
          <a:p>
            <a:pPr lvl="1"/>
            <a:r>
              <a:rPr lang="en-IN" sz="1900" i="1" dirty="0"/>
              <a:t>node --version</a:t>
            </a:r>
          </a:p>
          <a:p>
            <a:pPr lvl="1"/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271664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BE031-7339-0385-C9DB-66296E503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Executing JAVASCRIPT CODE on 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4EF6A-6AFA-1581-478A-52BBF7160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 file with extension .js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Execute the code using the command </a:t>
            </a:r>
            <a:r>
              <a:rPr lang="en-IN" b="1" i="1" dirty="0"/>
              <a:t>node &lt;</a:t>
            </a:r>
            <a:r>
              <a:rPr lang="en-IN" b="1" i="1" dirty="0" err="1"/>
              <a:t>fileName</a:t>
            </a:r>
            <a:r>
              <a:rPr lang="en-IN" b="1" i="1" dirty="0"/>
              <a:t>&gt;.js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8FA359-F2D2-ADE8-1D56-D808C5A048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4" t="8132" r="56471" b="84117"/>
          <a:stretch/>
        </p:blipFill>
        <p:spPr>
          <a:xfrm>
            <a:off x="1451579" y="2653553"/>
            <a:ext cx="4939554" cy="502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898D07-8C90-DB8D-241F-D608C84F0B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7" t="55626" r="63971" b="34014"/>
          <a:stretch/>
        </p:blipFill>
        <p:spPr>
          <a:xfrm>
            <a:off x="1451579" y="4465739"/>
            <a:ext cx="4968000" cy="82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22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B3E6F-B38A-CE2B-F04E-B8F11D9D4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Node.js Package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1962E-9804-5134-7810-84368F01B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Different modules are available for Node.js.</a:t>
            </a:r>
          </a:p>
          <a:p>
            <a:r>
              <a:rPr lang="en-IN" dirty="0"/>
              <a:t>The Node.js modules can be installed via Node.js Package Manager (NPM).</a:t>
            </a:r>
          </a:p>
          <a:p>
            <a:r>
              <a:rPr lang="en-IN" dirty="0"/>
              <a:t>NPM is included in the installation of Node.js.</a:t>
            </a:r>
          </a:p>
          <a:p>
            <a:r>
              <a:rPr lang="en-IN" dirty="0"/>
              <a:t>The installation of NPM can be verified using the command:</a:t>
            </a:r>
          </a:p>
          <a:p>
            <a:pPr lvl="1"/>
            <a:r>
              <a:rPr lang="en-IN" dirty="0"/>
              <a:t>npm –version</a:t>
            </a:r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0098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5B841-0772-AF1B-B228-005C7548F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Node.js Package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0DD46-2B28-8320-0E13-560FCB14F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With NPM, packages can be installed either locally or globally.</a:t>
            </a:r>
          </a:p>
          <a:p>
            <a:pPr lvl="1"/>
            <a:r>
              <a:rPr lang="en-IN" dirty="0"/>
              <a:t>Local installation – Useful when the package is required by one of the application.</a:t>
            </a:r>
          </a:p>
          <a:p>
            <a:pPr lvl="2"/>
            <a:r>
              <a:rPr lang="en-IN" dirty="0"/>
              <a:t>Command for installation: npm install &lt;package&gt;</a:t>
            </a:r>
          </a:p>
          <a:p>
            <a:pPr lvl="1"/>
            <a:r>
              <a:rPr lang="en-IN" dirty="0"/>
              <a:t>Global installation – Useful when the package is required to be available to all the applications.</a:t>
            </a:r>
          </a:p>
          <a:p>
            <a:pPr lvl="2"/>
            <a:r>
              <a:rPr lang="en-IN" dirty="0"/>
              <a:t>Command for installation: npm install –g &lt;package&gt;</a:t>
            </a:r>
          </a:p>
          <a:p>
            <a:r>
              <a:rPr lang="en-IN" dirty="0"/>
              <a:t>NPM creates a new directory </a:t>
            </a:r>
            <a:r>
              <a:rPr lang="en-IN" b="1" dirty="0" err="1"/>
              <a:t>node_modules</a:t>
            </a:r>
            <a:r>
              <a:rPr lang="en-IN" dirty="0"/>
              <a:t> in the current directory and installs the package along with its dependencies.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7623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5F578-8939-F33D-C246-0A33907D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Anonymous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9E534-2136-E3D4-25F3-DE1EAB800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Functions without names and stored inside variables.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088821-668D-B97C-72FC-DCD2DDA00D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765" t="8296" r="51020" b="70096"/>
          <a:stretch/>
        </p:blipFill>
        <p:spPr>
          <a:xfrm>
            <a:off x="1451579" y="2593910"/>
            <a:ext cx="4049486" cy="13995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F0CC41-52A5-00D4-F3B0-45EF2D2CE38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765" t="8007" r="51020" b="70384"/>
          <a:stretch/>
        </p:blipFill>
        <p:spPr>
          <a:xfrm>
            <a:off x="7005368" y="2593910"/>
            <a:ext cx="4049486" cy="139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16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05071-B995-B7C1-752E-096DA1CC0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8A23C-B694-9BA5-25AC-36E38EC28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callback is a function passed as an argument to another function.</a:t>
            </a:r>
          </a:p>
          <a:p>
            <a:r>
              <a:rPr lang="en-IN" dirty="0"/>
              <a:t>Callback allows a function to call another function.</a:t>
            </a:r>
          </a:p>
          <a:p>
            <a:r>
              <a:rPr lang="en-IN" dirty="0"/>
              <a:t>A callback function runs after the execution of another function.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17E3CA-DA52-6DD5-BDC9-026EC25607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536" t="8296" r="40842" b="51223"/>
          <a:stretch/>
        </p:blipFill>
        <p:spPr>
          <a:xfrm>
            <a:off x="1451579" y="3429000"/>
            <a:ext cx="4162419" cy="20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34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77A8A-03F2-C7CA-D8F8-C82287C4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45E5A-009D-8ACA-39D6-F738B245F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setTimeout</a:t>
            </a:r>
            <a:r>
              <a:rPr lang="en-IN" dirty="0"/>
              <a:t>() is going to wait for 1000 </a:t>
            </a:r>
            <a:r>
              <a:rPr lang="en-IN" dirty="0" err="1"/>
              <a:t>ms</a:t>
            </a:r>
            <a:r>
              <a:rPr lang="en-IN" dirty="0"/>
              <a:t> and then execute the </a:t>
            </a:r>
            <a:r>
              <a:rPr lang="en-IN" i="1" dirty="0" err="1"/>
              <a:t>displayMessage</a:t>
            </a:r>
            <a:r>
              <a:rPr lang="en-IN" i="1" dirty="0"/>
              <a:t>() </a:t>
            </a:r>
            <a:r>
              <a:rPr lang="en-IN" dirty="0"/>
              <a:t>function.</a:t>
            </a:r>
          </a:p>
          <a:p>
            <a:r>
              <a:rPr lang="en-IN" dirty="0"/>
              <a:t>Function executing the function after been called is useful for managing asynchronous program execution.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C391C0-D52E-7B89-1E2F-08609254C8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918" t="8440" r="40459" b="69807"/>
          <a:stretch/>
        </p:blipFill>
        <p:spPr>
          <a:xfrm>
            <a:off x="1451579" y="2020077"/>
            <a:ext cx="5318449" cy="140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6824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{6ACAEBB2-7D76-40CE-A861-84100120FEFE}tf10001114</Template>
  <TotalTime>3719</TotalTime>
  <Words>1162</Words>
  <Application>Microsoft Office PowerPoint</Application>
  <PresentationFormat>Widescreen</PresentationFormat>
  <Paragraphs>164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Gill Sans MT</vt:lpstr>
      <vt:lpstr>Gallery</vt:lpstr>
      <vt:lpstr>Node.js</vt:lpstr>
      <vt:lpstr>Introduction to NOde.js</vt:lpstr>
      <vt:lpstr>Set Up Development Environment</vt:lpstr>
      <vt:lpstr>Executing JAVASCRIPT CODE on Node.js</vt:lpstr>
      <vt:lpstr>Node.js Package Manager</vt:lpstr>
      <vt:lpstr>Node.js Package Manager</vt:lpstr>
      <vt:lpstr>Anonymous Functions</vt:lpstr>
      <vt:lpstr>Function Callbacks</vt:lpstr>
      <vt:lpstr>Function Callbacks</vt:lpstr>
      <vt:lpstr>Node.JS Modules</vt:lpstr>
      <vt:lpstr>Node.JS Modules</vt:lpstr>
      <vt:lpstr>Node.JS Modules</vt:lpstr>
      <vt:lpstr>Node.JS Modules</vt:lpstr>
      <vt:lpstr>File System</vt:lpstr>
      <vt:lpstr>File System</vt:lpstr>
      <vt:lpstr>File System</vt:lpstr>
      <vt:lpstr>File System</vt:lpstr>
      <vt:lpstr>File System</vt:lpstr>
      <vt:lpstr>File System</vt:lpstr>
      <vt:lpstr>Node.JS Custom Modules</vt:lpstr>
      <vt:lpstr>Node.JS Custom Modules</vt:lpstr>
      <vt:lpstr>Events</vt:lpstr>
      <vt:lpstr>Events</vt:lpstr>
      <vt:lpstr>MongoDb</vt:lpstr>
      <vt:lpstr>MongoDB</vt:lpstr>
      <vt:lpstr>MongoDb</vt:lpstr>
      <vt:lpstr>MongoDb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Deepak H G</dc:creator>
  <cp:lastModifiedBy>Deepak H G</cp:lastModifiedBy>
  <cp:revision>619</cp:revision>
  <dcterms:created xsi:type="dcterms:W3CDTF">2023-10-25T08:57:23Z</dcterms:created>
  <dcterms:modified xsi:type="dcterms:W3CDTF">2024-11-24T14:31:20Z</dcterms:modified>
</cp:coreProperties>
</file>