
<file path=[Content_Types].xml><?xml version="1.0" encoding="utf-8"?>
<Types xmlns="http://schemas.openxmlformats.org/package/2006/content-types">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6"/>
  </p:sldMasterIdLst>
  <p:notesMasterIdLst>
    <p:notesMasterId r:id="rId99"/>
  </p:notesMasterIdLst>
  <p:handoutMasterIdLst>
    <p:handoutMasterId r:id="rId100"/>
  </p:handoutMasterIdLst>
  <p:sldIdLst>
    <p:sldId id="256" r:id="rId7"/>
    <p:sldId id="257" r:id="rId8"/>
    <p:sldId id="260" r:id="rId9"/>
    <p:sldId id="262" r:id="rId10"/>
    <p:sldId id="269" r:id="rId11"/>
    <p:sldId id="265" r:id="rId12"/>
    <p:sldId id="270" r:id="rId13"/>
    <p:sldId id="271" r:id="rId14"/>
    <p:sldId id="273" r:id="rId15"/>
    <p:sldId id="274" r:id="rId16"/>
    <p:sldId id="276" r:id="rId17"/>
    <p:sldId id="277" r:id="rId18"/>
    <p:sldId id="278" r:id="rId19"/>
    <p:sldId id="279" r:id="rId20"/>
    <p:sldId id="281" r:id="rId21"/>
    <p:sldId id="282" r:id="rId22"/>
    <p:sldId id="284" r:id="rId23"/>
    <p:sldId id="285" r:id="rId24"/>
    <p:sldId id="286" r:id="rId25"/>
    <p:sldId id="288" r:id="rId26"/>
    <p:sldId id="287" r:id="rId27"/>
    <p:sldId id="291" r:id="rId28"/>
    <p:sldId id="294" r:id="rId29"/>
    <p:sldId id="295" r:id="rId30"/>
    <p:sldId id="299" r:id="rId31"/>
    <p:sldId id="301" r:id="rId32"/>
    <p:sldId id="304" r:id="rId33"/>
    <p:sldId id="305" r:id="rId34"/>
    <p:sldId id="306" r:id="rId35"/>
    <p:sldId id="307" r:id="rId36"/>
    <p:sldId id="308" r:id="rId37"/>
    <p:sldId id="309" r:id="rId38"/>
    <p:sldId id="310" r:id="rId39"/>
    <p:sldId id="311" r:id="rId40"/>
    <p:sldId id="312" r:id="rId41"/>
    <p:sldId id="316" r:id="rId42"/>
    <p:sldId id="317" r:id="rId43"/>
    <p:sldId id="318" r:id="rId44"/>
    <p:sldId id="319" r:id="rId45"/>
    <p:sldId id="323" r:id="rId46"/>
    <p:sldId id="328" r:id="rId47"/>
    <p:sldId id="329" r:id="rId48"/>
    <p:sldId id="330" r:id="rId49"/>
    <p:sldId id="331" r:id="rId50"/>
    <p:sldId id="332" r:id="rId51"/>
    <p:sldId id="335" r:id="rId52"/>
    <p:sldId id="338" r:id="rId53"/>
    <p:sldId id="339" r:id="rId54"/>
    <p:sldId id="340" r:id="rId55"/>
    <p:sldId id="342" r:id="rId56"/>
    <p:sldId id="343" r:id="rId57"/>
    <p:sldId id="346" r:id="rId58"/>
    <p:sldId id="435" r:id="rId59"/>
    <p:sldId id="354" r:id="rId60"/>
    <p:sldId id="357" r:id="rId61"/>
    <p:sldId id="360" r:id="rId62"/>
    <p:sldId id="363" r:id="rId63"/>
    <p:sldId id="364" r:id="rId64"/>
    <p:sldId id="366" r:id="rId65"/>
    <p:sldId id="369" r:id="rId66"/>
    <p:sldId id="372" r:id="rId67"/>
    <p:sldId id="374" r:id="rId68"/>
    <p:sldId id="376" r:id="rId69"/>
    <p:sldId id="377" r:id="rId70"/>
    <p:sldId id="379" r:id="rId71"/>
    <p:sldId id="381" r:id="rId72"/>
    <p:sldId id="382" r:id="rId73"/>
    <p:sldId id="384" r:id="rId74"/>
    <p:sldId id="385" r:id="rId75"/>
    <p:sldId id="387" r:id="rId76"/>
    <p:sldId id="390" r:id="rId77"/>
    <p:sldId id="392" r:id="rId78"/>
    <p:sldId id="395" r:id="rId79"/>
    <p:sldId id="396" r:id="rId80"/>
    <p:sldId id="397" r:id="rId81"/>
    <p:sldId id="398" r:id="rId82"/>
    <p:sldId id="399" r:id="rId83"/>
    <p:sldId id="401" r:id="rId84"/>
    <p:sldId id="404" r:id="rId85"/>
    <p:sldId id="405" r:id="rId86"/>
    <p:sldId id="406" r:id="rId87"/>
    <p:sldId id="407" r:id="rId88"/>
    <p:sldId id="408" r:id="rId89"/>
    <p:sldId id="410" r:id="rId90"/>
    <p:sldId id="412" r:id="rId91"/>
    <p:sldId id="418" r:id="rId92"/>
    <p:sldId id="421" r:id="rId93"/>
    <p:sldId id="422" r:id="rId94"/>
    <p:sldId id="427" r:id="rId95"/>
    <p:sldId id="436" r:id="rId96"/>
    <p:sldId id="431" r:id="rId97"/>
    <p:sldId id="438" r:id="rId98"/>
  </p:sldIdLst>
  <p:sldSz cx="9144000" cy="6858000" type="screen4x3"/>
  <p:notesSz cx="6858000" cy="9144000"/>
  <p:defaultTex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654A15"/>
    <a:srgbClr val="FF99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81" autoAdjust="0"/>
    <p:restoredTop sz="81228" autoAdjust="0"/>
  </p:normalViewPr>
  <p:slideViewPr>
    <p:cSldViewPr snapToGrid="0" showGuides="1">
      <p:cViewPr varScale="1">
        <p:scale>
          <a:sx n="94" d="100"/>
          <a:sy n="94" d="100"/>
        </p:scale>
        <p:origin x="-2628" y="-108"/>
      </p:cViewPr>
      <p:guideLst>
        <p:guide orient="horz" pos="2160"/>
        <p:guide pos="2880"/>
      </p:guideLst>
    </p:cSldViewPr>
  </p:slideViewPr>
  <p:outlineViewPr>
    <p:cViewPr>
      <p:scale>
        <a:sx n="33" d="100"/>
        <a:sy n="33" d="100"/>
      </p:scale>
      <p:origin x="0" y="-131718"/>
    </p:cViewPr>
  </p:outlineViewPr>
  <p:notesTextViewPr>
    <p:cViewPr>
      <p:scale>
        <a:sx n="100" d="100"/>
        <a:sy n="100" d="100"/>
      </p:scale>
      <p:origin x="0" y="0"/>
    </p:cViewPr>
  </p:notesTextViewPr>
  <p:sorterViewPr>
    <p:cViewPr>
      <p:scale>
        <a:sx n="100" d="100"/>
        <a:sy n="100" d="100"/>
      </p:scale>
      <p:origin x="0" y="-15786"/>
    </p:cViewPr>
  </p:sorterViewPr>
  <p:notesViewPr>
    <p:cSldViewPr snapToGrid="0" showGuides="1">
      <p:cViewPr varScale="1">
        <p:scale>
          <a:sx n="81" d="100"/>
          <a:sy n="81" d="100"/>
        </p:scale>
        <p:origin x="1740" y="6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viewProps" Target="viewProps.xml"/><Relationship Id="rId5" Type="http://schemas.openxmlformats.org/officeDocument/2006/relationships/customXml" Target="../customXml/item5.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customXml" Target="../customXml/item1.xml"/><Relationship Id="rId6"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tableStyles" Target="tableStyle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l-SI"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E48F3B-88F8-4D1E-BFDA-4477D4E14C4A}" type="datetimeFigureOut">
              <a:rPr lang="sl-SI" smtClean="0"/>
              <a:t>10.9.2015</a:t>
            </a:fld>
            <a:endParaRPr lang="sl-SI"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sl-SI"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18B8C0-B12E-4441-AFD9-955A88D8A4B2}" type="slidenum">
              <a:rPr lang="sl-SI" smtClean="0"/>
              <a:t>‹#›</a:t>
            </a:fld>
            <a:endParaRPr lang="sl-SI" dirty="0"/>
          </a:p>
        </p:txBody>
      </p:sp>
    </p:spTree>
    <p:extLst>
      <p:ext uri="{BB962C8B-B14F-4D97-AF65-F5344CB8AC3E}">
        <p14:creationId xmlns:p14="http://schemas.microsoft.com/office/powerpoint/2010/main" val="26538709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l-SI"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AEA93-86DE-48B2-97F6-20AE663A34F1}" type="datetimeFigureOut">
              <a:rPr lang="sl-SI" smtClean="0"/>
              <a:t>10.9.2015</a:t>
            </a:fld>
            <a:endParaRPr lang="sl-SI"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sl-SI"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l-SI"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8AD240-CF06-47CD-99C3-8035E057ED30}" type="slidenum">
              <a:rPr lang="sl-SI" smtClean="0"/>
              <a:t>‹#›</a:t>
            </a:fld>
            <a:endParaRPr lang="sl-SI" dirty="0"/>
          </a:p>
        </p:txBody>
      </p:sp>
    </p:spTree>
    <p:extLst>
      <p:ext uri="{BB962C8B-B14F-4D97-AF65-F5344CB8AC3E}">
        <p14:creationId xmlns:p14="http://schemas.microsoft.com/office/powerpoint/2010/main" val="2576081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www.nti.org/glossary/global-threat-reduction-initiative/"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l-SI" dirty="0"/>
          </a:p>
        </p:txBody>
      </p:sp>
      <p:sp>
        <p:nvSpPr>
          <p:cNvPr id="4" name="Slide Number Placeholder 3"/>
          <p:cNvSpPr>
            <a:spLocks noGrp="1"/>
          </p:cNvSpPr>
          <p:nvPr>
            <p:ph type="sldNum" sz="quarter" idx="10"/>
          </p:nvPr>
        </p:nvSpPr>
        <p:spPr/>
        <p:txBody>
          <a:bodyPr/>
          <a:lstStyle/>
          <a:p>
            <a:fld id="{A08AD240-CF06-47CD-99C3-8035E057ED30}" type="slidenum">
              <a:rPr lang="sl-SI" smtClean="0"/>
              <a:t>1</a:t>
            </a:fld>
            <a:endParaRPr lang="sl-SI" dirty="0"/>
          </a:p>
        </p:txBody>
      </p:sp>
    </p:spTree>
    <p:extLst>
      <p:ext uri="{BB962C8B-B14F-4D97-AF65-F5344CB8AC3E}">
        <p14:creationId xmlns:p14="http://schemas.microsoft.com/office/powerpoint/2010/main" val="2685399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text)</a:t>
            </a:r>
            <a:r>
              <a:rPr lang="en-GB" dirty="0" smtClean="0"/>
              <a:t> The design of two German-made heavy-water reactors in Argentina has some similarities with light-water PWRs.</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(First bullet)</a:t>
            </a:r>
            <a:r>
              <a:rPr lang="en-GB" b="1" noProof="0" dirty="0" smtClean="0">
                <a:solidFill>
                  <a:srgbClr val="654A15"/>
                </a:solidFill>
              </a:rPr>
              <a:t> Fuel</a:t>
            </a:r>
            <a:r>
              <a:rPr lang="en-GB" noProof="0" dirty="0" smtClean="0"/>
              <a:t> made of natural uranium is </a:t>
            </a:r>
            <a:r>
              <a:rPr lang="en-GB" b="1" noProof="0" dirty="0" smtClean="0">
                <a:solidFill>
                  <a:srgbClr val="654A15"/>
                </a:solidFill>
              </a:rPr>
              <a:t>inside</a:t>
            </a:r>
            <a:r>
              <a:rPr lang="en-GB" noProof="0" dirty="0" smtClean="0"/>
              <a:t> a large number </a:t>
            </a:r>
            <a:r>
              <a:rPr lang="en-GB" b="1" noProof="0" dirty="0" smtClean="0">
                <a:solidFill>
                  <a:srgbClr val="654A15"/>
                </a:solidFill>
              </a:rPr>
              <a:t>of pressure tubes</a:t>
            </a:r>
            <a:r>
              <a:rPr lang="en-GB" noProof="0" dirty="0" smtClean="0"/>
              <a:t>, where </a:t>
            </a:r>
            <a:r>
              <a:rPr lang="en-GB" b="1" noProof="0" dirty="0" smtClean="0">
                <a:solidFill>
                  <a:srgbClr val="654A15"/>
                </a:solidFill>
              </a:rPr>
              <a:t>coolant</a:t>
            </a:r>
            <a:r>
              <a:rPr lang="en-GB" noProof="0" dirty="0" smtClean="0"/>
              <a:t> (heavy water) under pressure </a:t>
            </a:r>
            <a:r>
              <a:rPr lang="en-GB" b="1" noProof="0" dirty="0" smtClean="0">
                <a:solidFill>
                  <a:srgbClr val="654A15"/>
                </a:solidFill>
              </a:rPr>
              <a:t>flows through</a:t>
            </a:r>
            <a:r>
              <a:rPr lang="en-GB" noProof="0" dirty="0" smtClean="0"/>
              <a:t>.</a:t>
            </a:r>
            <a:r>
              <a:rPr lang="en-GB" baseline="0" noProof="0" dirty="0" smtClean="0"/>
              <a:t> </a:t>
            </a:r>
            <a:r>
              <a:rPr lang="en-GB" dirty="0" smtClean="0"/>
              <a:t>A set of these tubes is called </a:t>
            </a:r>
            <a:r>
              <a:rPr lang="en-GB" b="1" i="1" dirty="0" err="1" smtClean="0"/>
              <a:t>calandria</a:t>
            </a:r>
            <a:r>
              <a:rPr lang="en-GB" dirty="0" smtClean="0"/>
              <a:t> and is placed inside a large tank of heavy water which is not pressurized and acts as moderator. This design enables fuel to be replaced on-line, i.e., during operation of reactor.</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(Second bullet)</a:t>
            </a:r>
            <a:r>
              <a:rPr lang="en-GB" dirty="0" smtClean="0"/>
              <a:t> But with availability of enriched uranium it turns out, that the most economical operation is achieved by using slightly enriched (around 1%) uranium.</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(Third bullet) </a:t>
            </a:r>
            <a:r>
              <a:rPr lang="en-GB" sz="1200" kern="1200" dirty="0" smtClean="0">
                <a:solidFill>
                  <a:schemeClr val="tx1"/>
                </a:solidFill>
                <a:effectLst/>
                <a:latin typeface="+mn-lt"/>
                <a:ea typeface="+mn-ea"/>
                <a:cs typeface="+mn-cs"/>
              </a:rPr>
              <a:t>The disadvantage of heavy water reactors is expensive production of heavy water and replacement of its losses, relatively complex regulation system and lower thermal efficiency (up to 30%).</a:t>
            </a:r>
            <a:endParaRPr lang="sl-SI" sz="1200" kern="1200" dirty="0" smtClean="0">
              <a:solidFill>
                <a:schemeClr val="tx1"/>
              </a:solidFill>
              <a:effectLst/>
              <a:latin typeface="+mn-lt"/>
              <a:ea typeface="+mn-ea"/>
              <a:cs typeface="+mn-cs"/>
            </a:endParaRPr>
          </a:p>
          <a:p>
            <a:endParaRPr lang="en-GB" b="1" dirty="0" smtClean="0"/>
          </a:p>
          <a:p>
            <a:r>
              <a:rPr lang="en-GB" b="1" dirty="0" smtClean="0"/>
              <a:t>(Fourth bullet)</a:t>
            </a:r>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10</a:t>
            </a:fld>
            <a:endParaRPr lang="sl-SI" dirty="0"/>
          </a:p>
        </p:txBody>
      </p:sp>
    </p:spTree>
    <p:extLst>
      <p:ext uri="{BB962C8B-B14F-4D97-AF65-F5344CB8AC3E}">
        <p14:creationId xmlns:p14="http://schemas.microsoft.com/office/powerpoint/2010/main" val="1578761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noProof="0" dirty="0" smtClean="0"/>
              <a:t>Their share is </a:t>
            </a:r>
            <a:r>
              <a:rPr lang="en-GB" b="1" noProof="0" dirty="0" smtClean="0">
                <a:solidFill>
                  <a:srgbClr val="654A15"/>
                </a:solidFill>
              </a:rPr>
              <a:t>3% of all reactors</a:t>
            </a:r>
            <a:r>
              <a:rPr lang="en-GB" noProof="0" dirty="0" smtClean="0"/>
              <a:t> in the world.</a:t>
            </a:r>
          </a:p>
          <a:p>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11</a:t>
            </a:fld>
            <a:endParaRPr lang="sl-SI" dirty="0"/>
          </a:p>
        </p:txBody>
      </p:sp>
    </p:spTree>
    <p:extLst>
      <p:ext uri="{BB962C8B-B14F-4D97-AF65-F5344CB8AC3E}">
        <p14:creationId xmlns:p14="http://schemas.microsoft.com/office/powerpoint/2010/main" val="4135107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(First bullet)</a:t>
            </a:r>
            <a:r>
              <a:rPr lang="en-GB" dirty="0" smtClean="0"/>
              <a:t> </a:t>
            </a:r>
            <a:r>
              <a:rPr lang="en-GB" b="1" noProof="0" dirty="0" smtClean="0">
                <a:solidFill>
                  <a:srgbClr val="654A15"/>
                </a:solidFill>
              </a:rPr>
              <a:t>Natural uranium</a:t>
            </a:r>
            <a:r>
              <a:rPr lang="en-GB" noProof="0" dirty="0" smtClean="0"/>
              <a:t> can be </a:t>
            </a:r>
            <a:r>
              <a:rPr lang="en-GB" b="1" noProof="0" dirty="0" smtClean="0">
                <a:solidFill>
                  <a:srgbClr val="654A15"/>
                </a:solidFill>
              </a:rPr>
              <a:t>used</a:t>
            </a:r>
            <a:r>
              <a:rPr lang="en-GB" noProof="0" dirty="0" smtClean="0"/>
              <a:t> as fuel also </a:t>
            </a:r>
            <a:r>
              <a:rPr lang="en-GB" b="1" noProof="0" dirty="0" smtClean="0">
                <a:solidFill>
                  <a:srgbClr val="654A15"/>
                </a:solidFill>
              </a:rPr>
              <a:t>in graphite-moderated</a:t>
            </a:r>
            <a:r>
              <a:rPr lang="en-GB" noProof="0" dirty="0" smtClean="0"/>
              <a:t> reactors. </a:t>
            </a:r>
            <a:r>
              <a:rPr lang="en-GB" dirty="0" smtClean="0"/>
              <a:t>Naturally, such reactors require some other medium as the coolant.</a:t>
            </a:r>
          </a:p>
          <a:p>
            <a:endParaRPr lang="en-GB" dirty="0" smtClean="0"/>
          </a:p>
          <a:p>
            <a:r>
              <a:rPr lang="en-GB" b="1" dirty="0" smtClean="0"/>
              <a:t>(Second bullet)</a:t>
            </a:r>
            <a:r>
              <a:rPr lang="en-GB" dirty="0" smtClean="0"/>
              <a:t> </a:t>
            </a:r>
            <a:r>
              <a:rPr lang="en-GB" noProof="0" dirty="0" smtClean="0"/>
              <a:t>United Kingdom developed a type of reactors called GCR which were cooled with CO</a:t>
            </a:r>
            <a:r>
              <a:rPr lang="en-GB" baseline="-25000" noProof="0" dirty="0" smtClean="0"/>
              <a:t>2</a:t>
            </a:r>
            <a:r>
              <a:rPr lang="en-GB" noProof="0" dirty="0" smtClean="0"/>
              <a:t> at temperature around 400 °C. </a:t>
            </a:r>
            <a:r>
              <a:rPr lang="en-GB" dirty="0" smtClean="0"/>
              <a:t>They are also known as </a:t>
            </a:r>
            <a:r>
              <a:rPr lang="en-GB" dirty="0" err="1" smtClean="0"/>
              <a:t>Magnox</a:t>
            </a:r>
            <a:r>
              <a:rPr lang="en-GB" dirty="0" smtClean="0"/>
              <a:t> reactors, because their fuel cladding is made of a magnesium alloy. </a:t>
            </a:r>
          </a:p>
          <a:p>
            <a:endParaRPr lang="en-GB" dirty="0" smtClean="0"/>
          </a:p>
          <a:p>
            <a:r>
              <a:rPr lang="en-GB" b="1" dirty="0" smtClean="0"/>
              <a:t>(Third bullet)</a:t>
            </a:r>
            <a:r>
              <a:rPr lang="en-GB" dirty="0" smtClean="0"/>
              <a:t> AGR - Advanced Gas-cooled Reactor</a:t>
            </a:r>
          </a:p>
          <a:p>
            <a:endParaRPr lang="en-GB" dirty="0" smtClean="0"/>
          </a:p>
          <a:p>
            <a:r>
              <a:rPr lang="en-GB" b="1" dirty="0" smtClean="0"/>
              <a:t>(Fourth bullet)</a:t>
            </a:r>
            <a:r>
              <a:rPr lang="en-GB" dirty="0" smtClean="0"/>
              <a:t> High thermal efficiency in principle means that less fuel is consumed for a given production of electricity.</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(Additional text)</a:t>
            </a:r>
            <a:r>
              <a:rPr lang="en-GB" dirty="0" smtClean="0"/>
              <a:t> United States built two reactors HTGR (High Temperature Gas-cooled Reactor), cooled with helium at temperature of 750 °C, and the fuel was a mixture of enriched uranium and thorium.</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(Additional text)</a:t>
            </a:r>
            <a:r>
              <a:rPr lang="en-GB" dirty="0" smtClean="0"/>
              <a:t> Today gas cooled reactors only operate in United Kingdom (3 % of all NPP in the world), but even the British changed to PWRs.</a:t>
            </a:r>
          </a:p>
          <a:p>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12</a:t>
            </a:fld>
            <a:endParaRPr lang="sl-SI" dirty="0"/>
          </a:p>
        </p:txBody>
      </p:sp>
    </p:spTree>
    <p:extLst>
      <p:ext uri="{BB962C8B-B14F-4D97-AF65-F5344CB8AC3E}">
        <p14:creationId xmlns:p14="http://schemas.microsoft.com/office/powerpoint/2010/main" val="1451124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smtClean="0"/>
              <a:t>In </a:t>
            </a:r>
            <a:r>
              <a:rPr lang="en-GB" b="1" noProof="0" dirty="0" smtClean="0">
                <a:solidFill>
                  <a:srgbClr val="654A15"/>
                </a:solidFill>
              </a:rPr>
              <a:t>1986</a:t>
            </a:r>
            <a:r>
              <a:rPr lang="en-GB" noProof="0" dirty="0" smtClean="0"/>
              <a:t>, one of this type of reactors in </a:t>
            </a:r>
            <a:r>
              <a:rPr lang="en-GB" b="1" noProof="0" dirty="0" smtClean="0">
                <a:solidFill>
                  <a:srgbClr val="654A15"/>
                </a:solidFill>
              </a:rPr>
              <a:t>Chernobyl</a:t>
            </a:r>
            <a:r>
              <a:rPr lang="en-GB" noProof="0" dirty="0" smtClean="0"/>
              <a:t> (nowadays Ukraine) suffered the worst </a:t>
            </a:r>
            <a:r>
              <a:rPr lang="en-GB" b="1" noProof="0" dirty="0" smtClean="0">
                <a:solidFill>
                  <a:srgbClr val="654A15"/>
                </a:solidFill>
              </a:rPr>
              <a:t>nuclear accident</a:t>
            </a:r>
            <a:r>
              <a:rPr lang="en-GB" noProof="0" dirty="0" smtClean="0"/>
              <a:t> ever.</a:t>
            </a:r>
          </a:p>
          <a:p>
            <a:endParaRPr lang="en-GB" noProof="0" dirty="0" smtClean="0"/>
          </a:p>
          <a:p>
            <a:r>
              <a:rPr lang="en-GB" sz="1200" kern="1200" dirty="0" smtClean="0">
                <a:solidFill>
                  <a:schemeClr val="tx1"/>
                </a:solidFill>
                <a:effectLst/>
                <a:latin typeface="+mn-lt"/>
                <a:ea typeface="+mn-ea"/>
                <a:cs typeface="+mn-cs"/>
              </a:rPr>
              <a:t>In the RBMK reactor, water boils in pressure tubes that encompass fuel rods. The fuel is uranium enriched to around 2 %. Pressure tubes are distributed in a large graphite structure which acts as moderator. Steam that is produced in the fuel area, is collected in large vessels, steam separators. The reactor core is quite large and has a complex control system. There is no containment. Refuelling can be made during operation of reactor.</a:t>
            </a:r>
            <a:endParaRPr lang="en-GB" noProof="0" dirty="0" smtClean="0"/>
          </a:p>
        </p:txBody>
      </p:sp>
      <p:sp>
        <p:nvSpPr>
          <p:cNvPr id="4" name="Slide Number Placeholder 3"/>
          <p:cNvSpPr>
            <a:spLocks noGrp="1"/>
          </p:cNvSpPr>
          <p:nvPr>
            <p:ph type="sldNum" sz="quarter" idx="10"/>
          </p:nvPr>
        </p:nvSpPr>
        <p:spPr/>
        <p:txBody>
          <a:bodyPr/>
          <a:lstStyle/>
          <a:p>
            <a:fld id="{A08AD240-CF06-47CD-99C3-8035E057ED30}" type="slidenum">
              <a:rPr lang="sl-SI" smtClean="0"/>
              <a:t>13</a:t>
            </a:fld>
            <a:endParaRPr lang="sl-SI" dirty="0"/>
          </a:p>
        </p:txBody>
      </p:sp>
    </p:spTree>
    <p:extLst>
      <p:ext uri="{BB962C8B-B14F-4D97-AF65-F5344CB8AC3E}">
        <p14:creationId xmlns:p14="http://schemas.microsoft.com/office/powerpoint/2010/main" val="2486745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(Second bullet)</a:t>
            </a:r>
            <a:r>
              <a:rPr lang="en-GB" dirty="0" smtClean="0"/>
              <a:t> Former Soviet Union produced such reactors called RBMK (</a:t>
            </a:r>
            <a:r>
              <a:rPr lang="en-GB" dirty="0" err="1" smtClean="0"/>
              <a:t>Reaktor</a:t>
            </a:r>
            <a:r>
              <a:rPr lang="en-GB" dirty="0" smtClean="0"/>
              <a:t> </a:t>
            </a:r>
            <a:r>
              <a:rPr lang="en-GB" dirty="0" err="1" smtClean="0"/>
              <a:t>Bolshoy</a:t>
            </a:r>
            <a:r>
              <a:rPr lang="en-GB" dirty="0" smtClean="0"/>
              <a:t> </a:t>
            </a:r>
            <a:r>
              <a:rPr lang="en-GB" dirty="0" err="1" smtClean="0"/>
              <a:t>Moshchnosti</a:t>
            </a:r>
            <a:r>
              <a:rPr lang="en-GB" dirty="0" smtClean="0"/>
              <a:t> </a:t>
            </a:r>
            <a:r>
              <a:rPr lang="en-GB" dirty="0" err="1" smtClean="0"/>
              <a:t>Kanalniy</a:t>
            </a:r>
            <a:r>
              <a:rPr lang="en-GB" dirty="0" smtClean="0"/>
              <a:t> – High Power Channel Reactor). </a:t>
            </a:r>
          </a:p>
          <a:p>
            <a:endParaRPr lang="en-GB" dirty="0" smtClean="0"/>
          </a:p>
          <a:p>
            <a:r>
              <a:rPr lang="en-GB" b="1" dirty="0" smtClean="0"/>
              <a:t>(Fourth bullet)</a:t>
            </a:r>
            <a:r>
              <a:rPr lang="en-GB" dirty="0" smtClean="0"/>
              <a:t> In order to improve their safety but nevertheless new reactors of this type are not built anymore.</a:t>
            </a:r>
          </a:p>
          <a:p>
            <a:endParaRPr lang="en-GB" sz="1200" kern="1200" dirty="0" smtClean="0">
              <a:solidFill>
                <a:schemeClr val="tx1"/>
              </a:solidFill>
              <a:effectLst/>
            </a:endParaRPr>
          </a:p>
          <a:p>
            <a:r>
              <a:rPr lang="en-GB" b="1" dirty="0" smtClean="0"/>
              <a:t>(Fifth bullet) </a:t>
            </a:r>
            <a:r>
              <a:rPr lang="en-GB" dirty="0" smtClean="0"/>
              <a:t>They are all in Russia.</a:t>
            </a:r>
          </a:p>
        </p:txBody>
      </p:sp>
      <p:sp>
        <p:nvSpPr>
          <p:cNvPr id="4" name="Slide Number Placeholder 3"/>
          <p:cNvSpPr>
            <a:spLocks noGrp="1"/>
          </p:cNvSpPr>
          <p:nvPr>
            <p:ph type="sldNum" sz="quarter" idx="10"/>
          </p:nvPr>
        </p:nvSpPr>
        <p:spPr/>
        <p:txBody>
          <a:bodyPr/>
          <a:lstStyle/>
          <a:p>
            <a:fld id="{A08AD240-CF06-47CD-99C3-8035E057ED30}" type="slidenum">
              <a:rPr lang="sl-SI" smtClean="0"/>
              <a:t>14</a:t>
            </a:fld>
            <a:endParaRPr lang="sl-SI" dirty="0"/>
          </a:p>
        </p:txBody>
      </p:sp>
    </p:spTree>
    <p:extLst>
      <p:ext uri="{BB962C8B-B14F-4D97-AF65-F5344CB8AC3E}">
        <p14:creationId xmlns:p14="http://schemas.microsoft.com/office/powerpoint/2010/main" val="3889667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latin typeface="+mn-lt"/>
                <a:ea typeface="+mn-ea"/>
                <a:cs typeface="+mn-cs"/>
              </a:rPr>
              <a:t>(Description)</a:t>
            </a:r>
            <a:r>
              <a:rPr lang="en-GB" sz="1200" kern="1200" dirty="0" smtClean="0">
                <a:solidFill>
                  <a:schemeClr val="tx1"/>
                </a:solidFill>
                <a:effectLst/>
                <a:latin typeface="+mn-lt"/>
                <a:ea typeface="+mn-ea"/>
                <a:cs typeface="+mn-cs"/>
              </a:rPr>
              <a:t> Fast reactor fuel is 10-30% enriched uranium or is mixed with 10-30% of plutonium. There is no moderator and also the coolant is made of material that does not slow down the neutrons. The majority of fast reactors is cooled with liquid sodium. The boiling point of sodium is quite high, therefore the coolant can be under normal pressure and pressure vessel is not necessary. Because sodium becomes very radioactive, its heat is transferred to a secondary (non-radioactive) sodium loop which in the steam generator heats water. The resulting steam drives the turbine.</a:t>
            </a:r>
            <a:endParaRPr lang="sl-SI"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15</a:t>
            </a:fld>
            <a:endParaRPr lang="sl-SI" dirty="0"/>
          </a:p>
        </p:txBody>
      </p:sp>
    </p:spTree>
    <p:extLst>
      <p:ext uri="{BB962C8B-B14F-4D97-AF65-F5344CB8AC3E}">
        <p14:creationId xmlns:p14="http://schemas.microsoft.com/office/powerpoint/2010/main" val="2993774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(First bullet)</a:t>
            </a:r>
            <a:r>
              <a:rPr lang="en-GB" dirty="0" smtClean="0"/>
              <a:t> </a:t>
            </a:r>
            <a:r>
              <a:rPr lang="en-GB" noProof="0" dirty="0" smtClean="0"/>
              <a:t>In all reactors described so far the chain reaction was maintained by slow, so called thermal neutrons. </a:t>
            </a:r>
            <a:r>
              <a:rPr lang="en-GB" b="1" dirty="0" smtClean="0"/>
              <a:t>Fast neutrons</a:t>
            </a:r>
            <a:r>
              <a:rPr lang="en-GB" dirty="0" smtClean="0"/>
              <a:t> -</a:t>
            </a:r>
            <a:r>
              <a:rPr lang="en-GB" baseline="0" dirty="0" smtClean="0"/>
              <a:t> </a:t>
            </a:r>
            <a:r>
              <a:rPr lang="en-GB" dirty="0" smtClean="0"/>
              <a:t>born immediately after fission.</a:t>
            </a:r>
            <a:r>
              <a:rPr lang="en-GB" baseline="0" dirty="0" smtClean="0"/>
              <a:t> </a:t>
            </a:r>
            <a:r>
              <a:rPr lang="en-GB" dirty="0" smtClean="0"/>
              <a:t>The underlying technology is more demanding than for thermal fission chain reaction.</a:t>
            </a:r>
          </a:p>
          <a:p>
            <a:endParaRPr lang="en-GB" dirty="0" smtClean="0"/>
          </a:p>
          <a:p>
            <a:r>
              <a:rPr lang="en-GB" b="1" dirty="0" smtClean="0"/>
              <a:t>(Second bullet)</a:t>
            </a:r>
            <a:r>
              <a:rPr lang="en-GB" dirty="0" smtClean="0"/>
              <a:t> Compared to thermal neutron-induced fission.</a:t>
            </a:r>
          </a:p>
          <a:p>
            <a:endParaRPr lang="en-GB" dirty="0" smtClean="0"/>
          </a:p>
          <a:p>
            <a:r>
              <a:rPr lang="en-GB" b="1" dirty="0" smtClean="0"/>
              <a:t>(Fourth bullet)</a:t>
            </a:r>
            <a:r>
              <a:rPr lang="en-GB" dirty="0" smtClean="0"/>
              <a:t> Some of the remaining neutrons leak out of the reactor, some are absorbed in various construction materials.</a:t>
            </a:r>
          </a:p>
          <a:p>
            <a:endParaRPr lang="en-GB" dirty="0" smtClean="0"/>
          </a:p>
          <a:p>
            <a:r>
              <a:rPr lang="en-GB" b="1" dirty="0" smtClean="0"/>
              <a:t>(Fifth bullet)</a:t>
            </a:r>
            <a:r>
              <a:rPr lang="en-GB" dirty="0" smtClean="0"/>
              <a:t> Plutonium is fissile and can be used as nuclear fuel.</a:t>
            </a:r>
          </a:p>
          <a:p>
            <a:endParaRPr lang="en-GB" b="1" dirty="0" smtClean="0"/>
          </a:p>
          <a:p>
            <a:r>
              <a:rPr lang="en-GB" b="1" dirty="0" smtClean="0"/>
              <a:t>(Additional text to fifth bullet)</a:t>
            </a:r>
            <a:r>
              <a:rPr lang="en-GB" noProof="0" dirty="0" smtClean="0"/>
              <a:t> </a:t>
            </a:r>
          </a:p>
          <a:p>
            <a:pPr marL="171450" indent="-171450">
              <a:buFont typeface="Arial" panose="020B0604020202020204" pitchFamily="34" charset="0"/>
              <a:buChar char="•"/>
            </a:pPr>
            <a:r>
              <a:rPr lang="en-GB" noProof="0" dirty="0" smtClean="0"/>
              <a:t>Fast reactors are therefore also often called </a:t>
            </a:r>
            <a:r>
              <a:rPr lang="en-GB" b="1" noProof="0" dirty="0" smtClean="0">
                <a:solidFill>
                  <a:srgbClr val="654A15"/>
                </a:solidFill>
              </a:rPr>
              <a:t>breeder reactors</a:t>
            </a:r>
            <a:r>
              <a:rPr lang="en-GB" noProof="0" dirty="0" smtClean="0"/>
              <a:t>.</a:t>
            </a:r>
          </a:p>
          <a:p>
            <a:pPr marL="171450" indent="-171450">
              <a:buFont typeface="Arial" panose="020B0604020202020204" pitchFamily="34" charset="0"/>
              <a:buChar char="•"/>
            </a:pPr>
            <a:r>
              <a:rPr lang="en-GB" noProof="0" dirty="0" smtClean="0"/>
              <a:t>Paradox can be explained with the fact that breeder reactors produce fuel from normally non-fissile </a:t>
            </a:r>
            <a:r>
              <a:rPr lang="en-GB" baseline="30000" noProof="0" dirty="0" smtClean="0"/>
              <a:t>238</a:t>
            </a:r>
            <a:r>
              <a:rPr lang="en-GB" noProof="0" dirty="0" smtClean="0"/>
              <a:t>U.</a:t>
            </a:r>
          </a:p>
          <a:p>
            <a:pPr marL="171450" indent="-171450">
              <a:buFont typeface="Arial" panose="020B0604020202020204" pitchFamily="34" charset="0"/>
              <a:buChar char="•"/>
            </a:pPr>
            <a:r>
              <a:rPr lang="en-GB" noProof="0" dirty="0" smtClean="0"/>
              <a:t>In principle, fast breeder reactors could therefore cover world electricity demand for several thousand years.</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16</a:t>
            </a:fld>
            <a:endParaRPr lang="sl-SI" dirty="0"/>
          </a:p>
        </p:txBody>
      </p:sp>
    </p:spTree>
    <p:extLst>
      <p:ext uri="{BB962C8B-B14F-4D97-AF65-F5344CB8AC3E}">
        <p14:creationId xmlns:p14="http://schemas.microsoft.com/office/powerpoint/2010/main" val="3941997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(First bullet)</a:t>
            </a:r>
            <a:r>
              <a:rPr lang="en-GB" dirty="0" smtClean="0"/>
              <a:t> According to the classification adopted by the IAEA.</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(Second bullet/Additional information)</a:t>
            </a:r>
            <a:r>
              <a:rPr lang="en-GB" dirty="0" smtClean="0"/>
              <a:t> As of 2014, 14 SMRs are under construction in 6 countries: Argentina, China, India, Pakistan, the Russian Federation and Slovakia. Research is being carried out on approximately 45 Advanced SMR concepts for electricity generation, process heat production, desalination, hydrogen generation and other applications in 10 Member States. These include Argentina, Canada, China, France, India, Italy, Japan, Republic of Korea, Russian Federation, South Africa, and United States of America. SMRs are under development for all principal reactor lines: light water reactors (LWRs), heavy water reactors (HWRs), gas cooled reactors (GCRs) and liquid metal cooled reactors (LMCRs).</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smtClean="0"/>
              <a:t>(Third </a:t>
            </a:r>
            <a:r>
              <a:rPr lang="en-GB" b="1" dirty="0" smtClean="0"/>
              <a:t>bullet/Additional information)</a:t>
            </a:r>
            <a:r>
              <a:rPr lang="en-GB" dirty="0" smtClean="0"/>
              <a:t> Specifically, SMRs address deployment needs for smaller grids and lower rates of increase in demand. They are designed with modular technology, pursuing economies of series production, factory fabrication and short construction times. The projected timelines of readiness for deployment of SMR designs generally range from the present to 2025–2030.</a:t>
            </a:r>
          </a:p>
        </p:txBody>
      </p:sp>
      <p:sp>
        <p:nvSpPr>
          <p:cNvPr id="4" name="Slide Number Placeholder 3"/>
          <p:cNvSpPr>
            <a:spLocks noGrp="1"/>
          </p:cNvSpPr>
          <p:nvPr>
            <p:ph type="sldNum" sz="quarter" idx="10"/>
          </p:nvPr>
        </p:nvSpPr>
        <p:spPr/>
        <p:txBody>
          <a:bodyPr/>
          <a:lstStyle/>
          <a:p>
            <a:fld id="{A08AD240-CF06-47CD-99C3-8035E057ED30}" type="slidenum">
              <a:rPr lang="sl-SI" smtClean="0"/>
              <a:t>17</a:t>
            </a:fld>
            <a:endParaRPr lang="sl-SI" dirty="0"/>
          </a:p>
        </p:txBody>
      </p:sp>
    </p:spTree>
    <p:extLst>
      <p:ext uri="{BB962C8B-B14F-4D97-AF65-F5344CB8AC3E}">
        <p14:creationId xmlns:p14="http://schemas.microsoft.com/office/powerpoint/2010/main" val="1574544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08AD240-CF06-47CD-99C3-8035E057ED30}" type="slidenum">
              <a:rPr lang="sl-SI" smtClean="0"/>
              <a:t>18</a:t>
            </a:fld>
            <a:endParaRPr lang="sl-SI" dirty="0"/>
          </a:p>
        </p:txBody>
      </p:sp>
    </p:spTree>
    <p:extLst>
      <p:ext uri="{BB962C8B-B14F-4D97-AF65-F5344CB8AC3E}">
        <p14:creationId xmlns:p14="http://schemas.microsoft.com/office/powerpoint/2010/main" val="2241363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08AD240-CF06-47CD-99C3-8035E057ED30}" type="slidenum">
              <a:rPr lang="sl-SI" smtClean="0"/>
              <a:t>19</a:t>
            </a:fld>
            <a:endParaRPr lang="sl-SI" dirty="0"/>
          </a:p>
        </p:txBody>
      </p:sp>
    </p:spTree>
    <p:extLst>
      <p:ext uri="{BB962C8B-B14F-4D97-AF65-F5344CB8AC3E}">
        <p14:creationId xmlns:p14="http://schemas.microsoft.com/office/powerpoint/2010/main" val="565994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08AD240-CF06-47CD-99C3-8035E057ED30}" type="slidenum">
              <a:rPr lang="sl-SI" smtClean="0"/>
              <a:t>2</a:t>
            </a:fld>
            <a:endParaRPr lang="sl-SI" dirty="0"/>
          </a:p>
        </p:txBody>
      </p:sp>
    </p:spTree>
    <p:extLst>
      <p:ext uri="{BB962C8B-B14F-4D97-AF65-F5344CB8AC3E}">
        <p14:creationId xmlns:p14="http://schemas.microsoft.com/office/powerpoint/2010/main" val="33465291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08AD240-CF06-47CD-99C3-8035E057ED30}" type="slidenum">
              <a:rPr lang="sl-SI" smtClean="0"/>
              <a:t>20</a:t>
            </a:fld>
            <a:endParaRPr lang="sl-SI" dirty="0"/>
          </a:p>
        </p:txBody>
      </p:sp>
    </p:spTree>
    <p:extLst>
      <p:ext uri="{BB962C8B-B14F-4D97-AF65-F5344CB8AC3E}">
        <p14:creationId xmlns:p14="http://schemas.microsoft.com/office/powerpoint/2010/main" val="2430804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(First bullet)</a:t>
            </a:r>
            <a:r>
              <a:rPr lang="en-GB" dirty="0" smtClean="0"/>
              <a:t> </a:t>
            </a:r>
            <a:r>
              <a:rPr lang="en-GB" sz="1200" kern="1200" dirty="0" smtClean="0">
                <a:solidFill>
                  <a:schemeClr val="tx1"/>
                </a:solidFill>
                <a:effectLst/>
                <a:latin typeface="+mn-lt"/>
                <a:ea typeface="+mn-ea"/>
                <a:cs typeface="+mn-cs"/>
              </a:rPr>
              <a:t>Ever since the first controlled nuclear chain reaction was achieved on 2 December 1942 by a team headed by Enrico Fermi at the University of Chicago, research reactors have played an important role in the development of nuclear science and technology.</a:t>
            </a:r>
          </a:p>
          <a:p>
            <a:endParaRPr lang="en-GB" dirty="0" smtClean="0"/>
          </a:p>
          <a:p>
            <a:r>
              <a:rPr lang="en-GB" b="1" dirty="0" smtClean="0"/>
              <a:t>(Second bullet)</a:t>
            </a:r>
            <a:r>
              <a:rPr lang="en-GB" dirty="0" smtClean="0"/>
              <a:t> </a:t>
            </a:r>
            <a:r>
              <a:rPr lang="en-GB" sz="1200" kern="1200" dirty="0" smtClean="0">
                <a:solidFill>
                  <a:schemeClr val="tx1"/>
                </a:solidFill>
                <a:effectLst/>
                <a:latin typeface="+mn-lt"/>
                <a:ea typeface="+mn-ea"/>
                <a:cs typeface="+mn-cs"/>
              </a:rPr>
              <a:t>In contrast with power reactors, whose essential mission is safe and economical production of energy, usually electricity, research reactors have many and varied missions, leading to many and varied designs and operating modes.</a:t>
            </a:r>
          </a:p>
          <a:p>
            <a:endParaRPr lang="en-GB"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(Third bullet) </a:t>
            </a:r>
            <a:r>
              <a:rPr lang="en-GB" sz="1200" kern="1200" dirty="0" smtClean="0">
                <a:solidFill>
                  <a:schemeClr val="tx1"/>
                </a:solidFill>
                <a:effectLst/>
                <a:latin typeface="+mn-lt"/>
                <a:ea typeface="+mn-ea"/>
                <a:cs typeface="+mn-cs"/>
              </a:rPr>
              <a:t>Most research reactors are two or more orders of magnitude smaller in power rating than typical power reactors, so the inventory of radioactive materials in their cores is also much smaller, leading to a smaller hazard potential.</a:t>
            </a:r>
          </a:p>
          <a:p>
            <a:endParaRPr lang="en-GB"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latin typeface="+mn-lt"/>
                <a:ea typeface="+mn-ea"/>
                <a:cs typeface="+mn-cs"/>
              </a:rPr>
              <a:t>(Fourth bullet)</a:t>
            </a:r>
            <a:r>
              <a:rPr lang="en-GB" noProof="0" dirty="0" smtClean="0"/>
              <a:t> Nevertheless, </a:t>
            </a:r>
            <a:r>
              <a:rPr lang="en-GB" b="1" noProof="0" dirty="0" smtClean="0">
                <a:solidFill>
                  <a:srgbClr val="654A15"/>
                </a:solidFill>
              </a:rPr>
              <a:t>safe siting, design and operation are essential</a:t>
            </a:r>
            <a:r>
              <a:rPr lang="en-GB" noProof="0" dirty="0" smtClean="0"/>
              <a:t> to maintain the excellent safety record that research reactors have compiled.</a:t>
            </a:r>
          </a:p>
          <a:p>
            <a:endParaRPr lang="en-GB" b="1" dirty="0"/>
          </a:p>
        </p:txBody>
      </p:sp>
      <p:sp>
        <p:nvSpPr>
          <p:cNvPr id="4" name="Slide Number Placeholder 3"/>
          <p:cNvSpPr>
            <a:spLocks noGrp="1"/>
          </p:cNvSpPr>
          <p:nvPr>
            <p:ph type="sldNum" sz="quarter" idx="10"/>
          </p:nvPr>
        </p:nvSpPr>
        <p:spPr/>
        <p:txBody>
          <a:bodyPr/>
          <a:lstStyle/>
          <a:p>
            <a:fld id="{A08AD240-CF06-47CD-99C3-8035E057ED30}" type="slidenum">
              <a:rPr lang="sl-SI" smtClean="0"/>
              <a:t>21</a:t>
            </a:fld>
            <a:endParaRPr lang="sl-SI" dirty="0"/>
          </a:p>
        </p:txBody>
      </p:sp>
    </p:spTree>
    <p:extLst>
      <p:ext uri="{BB962C8B-B14F-4D97-AF65-F5344CB8AC3E}">
        <p14:creationId xmlns:p14="http://schemas.microsoft.com/office/powerpoint/2010/main" val="509145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(First bullet)</a:t>
            </a:r>
            <a:r>
              <a:rPr lang="en-GB" dirty="0" smtClean="0"/>
              <a:t> </a:t>
            </a:r>
            <a:r>
              <a:rPr lang="en-GB" noProof="0" dirty="0" smtClean="0"/>
              <a:t>Many research reactors are located at universities and serve as </a:t>
            </a:r>
            <a:r>
              <a:rPr lang="en-GB" b="1" noProof="0" dirty="0" smtClean="0">
                <a:solidFill>
                  <a:srgbClr val="654A15"/>
                </a:solidFill>
              </a:rPr>
              <a:t>important tools</a:t>
            </a:r>
            <a:r>
              <a:rPr lang="en-GB" noProof="0" dirty="0" smtClean="0"/>
              <a:t> in </a:t>
            </a:r>
            <a:r>
              <a:rPr lang="en-GB" b="1" noProof="0" dirty="0" smtClean="0">
                <a:solidFill>
                  <a:srgbClr val="654A15"/>
                </a:solidFill>
              </a:rPr>
              <a:t>education</a:t>
            </a:r>
            <a:r>
              <a:rPr lang="en-GB" noProof="0" dirty="0" smtClean="0"/>
              <a:t> and </a:t>
            </a:r>
            <a:r>
              <a:rPr lang="en-GB" b="1" noProof="0" dirty="0" smtClean="0">
                <a:solidFill>
                  <a:srgbClr val="654A15"/>
                </a:solidFill>
              </a:rPr>
              <a:t>training</a:t>
            </a:r>
            <a:r>
              <a:rPr lang="en-GB" noProof="0" dirty="0" smtClean="0"/>
              <a:t>. </a:t>
            </a:r>
            <a:r>
              <a:rPr lang="en-GB" dirty="0" smtClean="0"/>
              <a:t>This role may become increasingly important with the increased interest in expansion of nuclear power worldwide and the need for new scientists, engineers and technicians to staff new nuclear power plants and research programs.</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(Second bullet) </a:t>
            </a:r>
            <a:r>
              <a:rPr lang="en-GB" b="1" noProof="0" dirty="0" smtClean="0">
                <a:solidFill>
                  <a:srgbClr val="654A15"/>
                </a:solidFill>
              </a:rPr>
              <a:t>Experiments</a:t>
            </a:r>
            <a:r>
              <a:rPr lang="en-GB" noProof="0" dirty="0" smtClean="0"/>
              <a:t> done in research reactors have made significant </a:t>
            </a:r>
            <a:r>
              <a:rPr lang="en-GB" b="1" noProof="0" dirty="0" smtClean="0">
                <a:solidFill>
                  <a:srgbClr val="654A15"/>
                </a:solidFill>
              </a:rPr>
              <a:t>contributions to safety</a:t>
            </a:r>
            <a:r>
              <a:rPr lang="en-GB" noProof="0" dirty="0" smtClean="0"/>
              <a:t> of current and future power reactors. </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r>
              <a:rPr lang="en-GB" b="1" dirty="0" smtClean="0"/>
              <a:t>(Third bullet) </a:t>
            </a:r>
            <a:r>
              <a:rPr lang="en-GB" noProof="0" dirty="0" smtClean="0"/>
              <a:t>While the need for research reactor services and products remains strong in many areas, there are </a:t>
            </a:r>
            <a:r>
              <a:rPr lang="en-GB" b="1" noProof="0" dirty="0" smtClean="0">
                <a:solidFill>
                  <a:srgbClr val="654A15"/>
                </a:solidFill>
              </a:rPr>
              <a:t>many challenges</a:t>
            </a:r>
            <a:r>
              <a:rPr lang="en-GB" noProof="0" dirty="0" smtClean="0"/>
              <a:t> to be met </a:t>
            </a:r>
            <a:r>
              <a:rPr lang="en-GB" b="1" noProof="0" dirty="0" smtClean="0">
                <a:solidFill>
                  <a:srgbClr val="654A15"/>
                </a:solidFill>
              </a:rPr>
              <a:t>in an increasingly economically competitive</a:t>
            </a:r>
            <a:r>
              <a:rPr lang="en-GB" noProof="0" dirty="0" smtClean="0"/>
              <a:t> and </a:t>
            </a:r>
            <a:r>
              <a:rPr lang="en-GB" b="1" noProof="0" dirty="0" smtClean="0">
                <a:solidFill>
                  <a:srgbClr val="654A15"/>
                </a:solidFill>
              </a:rPr>
              <a:t>safety-conscious environment</a:t>
            </a:r>
            <a:r>
              <a:rPr lang="en-GB" noProof="0" dirty="0" smtClean="0"/>
              <a:t>. </a:t>
            </a:r>
          </a:p>
          <a:p>
            <a:endParaRPr lang="en-GB" b="1" dirty="0" smtClean="0"/>
          </a:p>
          <a:p>
            <a:r>
              <a:rPr lang="en-GB" b="1" dirty="0" smtClean="0"/>
              <a:t>(Fourth bullet)</a:t>
            </a:r>
            <a:r>
              <a:rPr lang="en-GB" dirty="0" smtClean="0"/>
              <a:t> </a:t>
            </a:r>
            <a:r>
              <a:rPr lang="en-GB" b="1" noProof="0" dirty="0" smtClean="0">
                <a:solidFill>
                  <a:srgbClr val="654A15"/>
                </a:solidFill>
              </a:rPr>
              <a:t>One approach</a:t>
            </a:r>
            <a:r>
              <a:rPr lang="en-GB" noProof="0" dirty="0" smtClean="0"/>
              <a:t> to meeting these challenges is </a:t>
            </a:r>
            <a:r>
              <a:rPr lang="en-GB" b="1" noProof="0" dirty="0" smtClean="0">
                <a:solidFill>
                  <a:srgbClr val="654A15"/>
                </a:solidFill>
              </a:rPr>
              <a:t>consolidation</a:t>
            </a:r>
            <a:r>
              <a:rPr lang="en-GB" noProof="0" dirty="0" smtClean="0"/>
              <a:t> of the functions into modern </a:t>
            </a:r>
            <a:r>
              <a:rPr lang="en-GB" b="1" noProof="0" dirty="0" smtClean="0">
                <a:solidFill>
                  <a:srgbClr val="654A15"/>
                </a:solidFill>
              </a:rPr>
              <a:t>regional research reactor facilities</a:t>
            </a:r>
            <a:r>
              <a:rPr lang="en-GB" noProof="0" dirty="0" smtClean="0"/>
              <a:t> having the resources to </a:t>
            </a:r>
            <a:r>
              <a:rPr lang="en-GB" b="1" noProof="0" dirty="0" smtClean="0">
                <a:solidFill>
                  <a:srgbClr val="654A15"/>
                </a:solidFill>
              </a:rPr>
              <a:t>ensure</a:t>
            </a:r>
            <a:r>
              <a:rPr lang="en-GB" noProof="0" dirty="0" smtClean="0"/>
              <a:t> that </a:t>
            </a:r>
            <a:r>
              <a:rPr lang="en-GB" b="1" noProof="0" dirty="0" smtClean="0">
                <a:solidFill>
                  <a:srgbClr val="654A15"/>
                </a:solidFill>
              </a:rPr>
              <a:t>services</a:t>
            </a:r>
            <a:r>
              <a:rPr lang="en-GB" noProof="0" dirty="0" smtClean="0"/>
              <a:t> are provided at a </a:t>
            </a:r>
            <a:r>
              <a:rPr lang="en-GB" b="1" noProof="0" dirty="0" smtClean="0">
                <a:solidFill>
                  <a:srgbClr val="654A15"/>
                </a:solidFill>
              </a:rPr>
              <a:t>minimum cost </a:t>
            </a:r>
            <a:r>
              <a:rPr lang="en-GB" noProof="0" dirty="0" smtClean="0"/>
              <a:t>and </a:t>
            </a:r>
            <a:r>
              <a:rPr lang="en-GB" b="1" noProof="0" dirty="0" smtClean="0">
                <a:solidFill>
                  <a:srgbClr val="654A15"/>
                </a:solidFill>
              </a:rPr>
              <a:t>with maximum safety</a:t>
            </a:r>
            <a:r>
              <a:rPr lang="en-GB" noProof="0" dirty="0" smtClean="0"/>
              <a:t>. </a:t>
            </a:r>
            <a:r>
              <a:rPr lang="en-GB" dirty="0" smtClean="0"/>
              <a:t>For example, the European Union is moving towards having a few major research reactor facilities: the FRM-II reactor at the Technical University of Munich, primarily for neutron beam research, the Jules Horowitz reactor, under construction at </a:t>
            </a:r>
            <a:r>
              <a:rPr lang="en-GB" dirty="0" err="1" smtClean="0"/>
              <a:t>Cadarache</a:t>
            </a:r>
            <a:r>
              <a:rPr lang="en-GB" dirty="0" smtClean="0"/>
              <a:t>, France, primarily for materials testing and in-core irradiations, and possibly the planned PALLAS reactor in the Netherlands</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(Additional text to first bullet)</a:t>
            </a:r>
            <a:r>
              <a:rPr lang="en-GB" sz="1200" kern="1200" dirty="0" smtClean="0">
                <a:solidFill>
                  <a:schemeClr val="tx1"/>
                </a:solidFill>
                <a:effectLst/>
              </a:rPr>
              <a: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effectLst/>
              </a:rPr>
              <a:t>Neutron activation analysis is a widely used technique for detecting the presence of various trace elements, and is used in biological and agricultural research, forensics, soil assay and similar applications.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effectLst/>
              </a:rPr>
              <a:t>Production of radioactive isotopes for use in medical diagnostics and treatment is a major mission of many research reactors. Some of the most important medical isotopes include: </a:t>
            </a:r>
            <a:r>
              <a:rPr lang="en-GB" sz="1200" kern="1200" baseline="30000" dirty="0" smtClean="0">
                <a:solidFill>
                  <a:schemeClr val="tx1"/>
                </a:solidFill>
                <a:effectLst/>
              </a:rPr>
              <a:t>99</a:t>
            </a:r>
            <a:r>
              <a:rPr lang="en-GB" sz="1200" kern="1200" dirty="0" smtClean="0">
                <a:solidFill>
                  <a:schemeClr val="tx1"/>
                </a:solidFill>
                <a:effectLst/>
              </a:rPr>
              <a:t>Mo, which decays with a 66 hour half-life to </a:t>
            </a:r>
            <a:r>
              <a:rPr lang="en-GB" sz="1200" kern="1200" baseline="30000" dirty="0" smtClean="0">
                <a:solidFill>
                  <a:schemeClr val="tx1"/>
                </a:solidFill>
                <a:effectLst/>
              </a:rPr>
              <a:t>99m</a:t>
            </a:r>
            <a:r>
              <a:rPr lang="en-GB" sz="1200" kern="1200" dirty="0" smtClean="0">
                <a:solidFill>
                  <a:schemeClr val="tx1"/>
                </a:solidFill>
                <a:effectLst/>
              </a:rPr>
              <a:t>Tc, widely used in blood flow studies and evaluation of the condition of heart and other internal organs and </a:t>
            </a:r>
            <a:r>
              <a:rPr lang="en-GB" sz="1200" kern="1200" baseline="30000" dirty="0" smtClean="0">
                <a:solidFill>
                  <a:schemeClr val="tx1"/>
                </a:solidFill>
                <a:effectLst/>
              </a:rPr>
              <a:t>131</a:t>
            </a:r>
            <a:r>
              <a:rPr lang="en-GB" sz="1200" kern="1200" dirty="0" smtClean="0">
                <a:solidFill>
                  <a:schemeClr val="tx1"/>
                </a:solidFill>
                <a:effectLst/>
              </a:rPr>
              <a:t>I, used for thyroid disorders. Another reactor produced isotope, </a:t>
            </a:r>
            <a:r>
              <a:rPr lang="en-GB" sz="1200" kern="1200" baseline="30000" dirty="0" smtClean="0">
                <a:solidFill>
                  <a:schemeClr val="tx1"/>
                </a:solidFill>
                <a:effectLst/>
              </a:rPr>
              <a:t>60</a:t>
            </a:r>
            <a:r>
              <a:rPr lang="en-GB" sz="1200" kern="1200" dirty="0" smtClean="0">
                <a:solidFill>
                  <a:schemeClr val="tx1"/>
                </a:solidFill>
                <a:effectLst/>
              </a:rPr>
              <a:t>Co, has wide applications as a gamma source in medical therapy, food and water sterilization and industrial applications.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effectLst/>
              </a:rPr>
              <a:t>A few research reactors have been used for boron-neutron capture therapy (BNCT), a technique for treatment of certain cancers.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t>Materials intended for use in nuclear power reactors can be irradiated in a research reactor to evaluate their response, such as embrittlement or dimensional change, before they are used in a power reactor. Similarly, fuel samples can be tested under steady-state and transient conditions to evaluate performance and safety.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effectLst/>
              </a:rPr>
              <a:t>Some industrial applications of research reactors include neutron radiography as a complement to X-ray and other non-destructive evaluation techniques, evaluation of residual stresses in machine parts, ‘doping’ of silicon for use in semi-conductor applications, and irradiation of gemstones to improve their brightness.</a:t>
            </a:r>
            <a:endParaRPr lang="en-GB"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1" dirty="0"/>
          </a:p>
        </p:txBody>
      </p:sp>
      <p:sp>
        <p:nvSpPr>
          <p:cNvPr id="4" name="Slide Number Placeholder 3"/>
          <p:cNvSpPr>
            <a:spLocks noGrp="1"/>
          </p:cNvSpPr>
          <p:nvPr>
            <p:ph type="sldNum" sz="quarter" idx="10"/>
          </p:nvPr>
        </p:nvSpPr>
        <p:spPr/>
        <p:txBody>
          <a:bodyPr/>
          <a:lstStyle/>
          <a:p>
            <a:fld id="{A08AD240-CF06-47CD-99C3-8035E057ED30}" type="slidenum">
              <a:rPr lang="sl-SI" smtClean="0"/>
              <a:t>22</a:t>
            </a:fld>
            <a:endParaRPr lang="sl-SI" dirty="0"/>
          </a:p>
        </p:txBody>
      </p:sp>
    </p:spTree>
    <p:extLst>
      <p:ext uri="{BB962C8B-B14F-4D97-AF65-F5344CB8AC3E}">
        <p14:creationId xmlns:p14="http://schemas.microsoft.com/office/powerpoint/2010/main" val="19989981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(Second bullet)</a:t>
            </a:r>
            <a:r>
              <a:rPr lang="en-GB" dirty="0" smtClean="0"/>
              <a:t> </a:t>
            </a:r>
            <a:r>
              <a:rPr lang="en-GB" sz="1200" kern="1200" dirty="0" smtClean="0">
                <a:solidFill>
                  <a:schemeClr val="tx1"/>
                </a:solidFill>
                <a:effectLst/>
              </a:rPr>
              <a:t>These variations include:</a:t>
            </a:r>
          </a:p>
          <a:p>
            <a:pPr marL="171450" lvl="0" indent="-171450">
              <a:buFont typeface="Arial" panose="020B0604020202020204" pitchFamily="34" charset="0"/>
              <a:buChar char="•"/>
            </a:pPr>
            <a:r>
              <a:rPr lang="en-GB" sz="1200" kern="1200" dirty="0" smtClean="0">
                <a:solidFill>
                  <a:schemeClr val="tx1"/>
                </a:solidFill>
                <a:effectLst/>
              </a:rPr>
              <a:t>The cooling system design – pool, tank-in-pool, natural convection air-cooled;</a:t>
            </a:r>
          </a:p>
          <a:p>
            <a:pPr marL="171450" lvl="0" indent="-171450">
              <a:buFont typeface="Arial" panose="020B0604020202020204" pitchFamily="34" charset="0"/>
              <a:buChar char="•"/>
            </a:pPr>
            <a:r>
              <a:rPr lang="en-GB" sz="1200" kern="1200" dirty="0" smtClean="0">
                <a:solidFill>
                  <a:schemeClr val="tx1"/>
                </a:solidFill>
                <a:effectLst/>
              </a:rPr>
              <a:t>The moderator – ordinary (light) water, heavy water, graphite, solid hydrogenous compound;</a:t>
            </a:r>
          </a:p>
          <a:p>
            <a:pPr marL="171450" lvl="0" indent="-171450">
              <a:buFont typeface="Arial" panose="020B0604020202020204" pitchFamily="34" charset="0"/>
              <a:buChar char="•"/>
            </a:pPr>
            <a:r>
              <a:rPr lang="en-GB" sz="1200" kern="1200" dirty="0" smtClean="0">
                <a:solidFill>
                  <a:schemeClr val="tx1"/>
                </a:solidFill>
                <a:effectLst/>
              </a:rPr>
              <a:t>The reflector – ordinary water, heavy water, beryllium, graphite;</a:t>
            </a:r>
          </a:p>
          <a:p>
            <a:pPr marL="171450" lvl="0" indent="-171450">
              <a:buFont typeface="Arial" panose="020B0604020202020204" pitchFamily="34" charset="0"/>
              <a:buChar char="•"/>
            </a:pPr>
            <a:r>
              <a:rPr lang="en-GB" sz="1200" kern="1200" dirty="0" smtClean="0">
                <a:solidFill>
                  <a:schemeClr val="tx1"/>
                </a:solidFill>
                <a:effectLst/>
              </a:rPr>
              <a:t>The fuel – low-enriched uranium, high-enriched uranium, uranium-aluminium alloy, uranium silicide, uranium-zirconium hydride;</a:t>
            </a:r>
          </a:p>
          <a:p>
            <a:pPr marL="171450" lvl="0" indent="-171450">
              <a:buFont typeface="Arial" panose="020B0604020202020204" pitchFamily="34" charset="0"/>
              <a:buChar char="•"/>
            </a:pPr>
            <a:r>
              <a:rPr lang="en-GB" sz="1200" kern="1200" dirty="0" smtClean="0">
                <a:solidFill>
                  <a:schemeClr val="tx1"/>
                </a:solidFill>
                <a:effectLst/>
              </a:rPr>
              <a:t>The power level.</a:t>
            </a:r>
          </a:p>
          <a:p>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23</a:t>
            </a:fld>
            <a:endParaRPr lang="sl-SI" dirty="0"/>
          </a:p>
        </p:txBody>
      </p:sp>
    </p:spTree>
    <p:extLst>
      <p:ext uri="{BB962C8B-B14F-4D97-AF65-F5344CB8AC3E}">
        <p14:creationId xmlns:p14="http://schemas.microsoft.com/office/powerpoint/2010/main" val="5156140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(First bullet)</a:t>
            </a:r>
            <a:r>
              <a:rPr lang="en-GB" noProof="0" dirty="0" smtClean="0"/>
              <a:t> Most research reactors of low and medium power (up to the range of one or a few megawatts) are of the </a:t>
            </a:r>
            <a:r>
              <a:rPr lang="en-GB" b="1" noProof="0" dirty="0" smtClean="0">
                <a:solidFill>
                  <a:srgbClr val="654A15"/>
                </a:solidFill>
              </a:rPr>
              <a:t>open pool</a:t>
            </a:r>
            <a:r>
              <a:rPr lang="en-GB" noProof="0" dirty="0" smtClean="0"/>
              <a:t> design. These reactors are cooled and moderated by light water and generally are cooled by natural circulation. </a:t>
            </a:r>
            <a:r>
              <a:rPr lang="en-GB" dirty="0" smtClean="0"/>
              <a:t>Although forced circulation cooling may be necessary for operation in the megawatt power range. The water pool is deep enough (several meters) to provide shielding sufficient to make the top of the pool safe for workers.</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(Second bullet)</a:t>
            </a:r>
            <a:r>
              <a:rPr lang="en-GB" dirty="0" smtClean="0"/>
              <a:t> Because the access to these areas from the top of the pool is relatively unimpeded. Many open pool reactors have beam ports extending radially from the core, providing neutron beams for various experiments, radiography and other uses.</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(Third bullet)</a:t>
            </a:r>
            <a:r>
              <a:rPr lang="en-GB" dirty="0" smtClean="0"/>
              <a:t> </a:t>
            </a:r>
            <a:r>
              <a:rPr lang="en-GB" noProof="0" dirty="0" smtClean="0"/>
              <a:t>Open pool reactors may be </a:t>
            </a:r>
            <a:r>
              <a:rPr lang="en-GB" b="1" noProof="0" dirty="0" smtClean="0">
                <a:solidFill>
                  <a:srgbClr val="654A15"/>
                </a:solidFill>
              </a:rPr>
              <a:t>suitable</a:t>
            </a:r>
            <a:r>
              <a:rPr lang="en-GB" noProof="0" dirty="0" smtClean="0"/>
              <a:t> for </a:t>
            </a:r>
            <a:r>
              <a:rPr lang="en-GB" b="1" noProof="0" dirty="0" smtClean="0">
                <a:solidFill>
                  <a:srgbClr val="654A15"/>
                </a:solidFill>
              </a:rPr>
              <a:t>installation</a:t>
            </a:r>
            <a:r>
              <a:rPr lang="en-GB" noProof="0" dirty="0" smtClean="0"/>
              <a:t> of </a:t>
            </a:r>
            <a:r>
              <a:rPr lang="en-GB" b="1" noProof="0" dirty="0" smtClean="0">
                <a:solidFill>
                  <a:srgbClr val="654A15"/>
                </a:solidFill>
              </a:rPr>
              <a:t>in-core loops</a:t>
            </a:r>
            <a:r>
              <a:rPr lang="en-GB" noProof="0" dirty="0" smtClean="0"/>
              <a:t> to be used for </a:t>
            </a:r>
            <a:r>
              <a:rPr lang="en-GB" b="1" noProof="0" dirty="0" smtClean="0">
                <a:solidFill>
                  <a:srgbClr val="654A15"/>
                </a:solidFill>
              </a:rPr>
              <a:t>safety testing</a:t>
            </a:r>
            <a:r>
              <a:rPr lang="en-GB" noProof="0" dirty="0" smtClean="0"/>
              <a:t> of </a:t>
            </a:r>
            <a:r>
              <a:rPr lang="en-GB" b="1" noProof="0" dirty="0" smtClean="0">
                <a:solidFill>
                  <a:srgbClr val="654A15"/>
                </a:solidFill>
              </a:rPr>
              <a:t>fuel elements</a:t>
            </a:r>
            <a:r>
              <a:rPr lang="en-GB" noProof="0" dirty="0" smtClean="0"/>
              <a:t> for </a:t>
            </a:r>
            <a:r>
              <a:rPr lang="en-GB" b="1" noProof="0" dirty="0" smtClean="0">
                <a:solidFill>
                  <a:srgbClr val="654A15"/>
                </a:solidFill>
              </a:rPr>
              <a:t>power reactors</a:t>
            </a:r>
            <a:r>
              <a:rPr lang="en-GB" noProof="0" dirty="0" smtClean="0"/>
              <a:t> under </a:t>
            </a:r>
            <a:r>
              <a:rPr lang="en-GB" b="1" noProof="0" dirty="0" smtClean="0">
                <a:solidFill>
                  <a:srgbClr val="654A15"/>
                </a:solidFill>
              </a:rPr>
              <a:t>prototypic conditions</a:t>
            </a:r>
            <a:r>
              <a:rPr lang="en-GB" noProof="0" dirty="0" smtClean="0"/>
              <a:t> of </a:t>
            </a:r>
            <a:r>
              <a:rPr lang="en-GB" b="1" noProof="0" dirty="0" smtClean="0">
                <a:solidFill>
                  <a:srgbClr val="654A15"/>
                </a:solidFill>
              </a:rPr>
              <a:t>pressure</a:t>
            </a:r>
            <a:r>
              <a:rPr lang="en-GB" noProof="0" dirty="0" smtClean="0"/>
              <a:t> and </a:t>
            </a:r>
            <a:r>
              <a:rPr lang="en-GB" b="1" noProof="0" dirty="0" smtClean="0">
                <a:solidFill>
                  <a:srgbClr val="654A15"/>
                </a:solidFill>
              </a:rPr>
              <a:t>temperature</a:t>
            </a:r>
            <a:r>
              <a:rPr lang="en-GB" noProof="0" dirty="0" smtClean="0"/>
              <a:t>. </a:t>
            </a:r>
            <a:r>
              <a:rPr lang="en-GB" sz="1200" kern="1200" dirty="0" smtClean="0">
                <a:solidFill>
                  <a:schemeClr val="tx1"/>
                </a:solidFill>
                <a:effectLst/>
                <a:latin typeface="+mn-lt"/>
                <a:ea typeface="+mn-ea"/>
                <a:cs typeface="+mn-cs"/>
              </a:rPr>
              <a:t>Examples of such test arrangements include the PHEBUS (38 MW) and CABRI (25 MW) facilities, both at </a:t>
            </a:r>
            <a:r>
              <a:rPr lang="en-GB" sz="1200" kern="1200" dirty="0" err="1" smtClean="0">
                <a:solidFill>
                  <a:schemeClr val="tx1"/>
                </a:solidFill>
                <a:effectLst/>
                <a:latin typeface="+mn-lt"/>
                <a:ea typeface="+mn-ea"/>
                <a:cs typeface="+mn-cs"/>
              </a:rPr>
              <a:t>Cadarache</a:t>
            </a:r>
            <a:r>
              <a:rPr lang="en-GB" sz="1200" kern="1200" dirty="0" smtClean="0">
                <a:solidFill>
                  <a:schemeClr val="tx1"/>
                </a:solidFill>
                <a:effectLst/>
                <a:latin typeface="+mn-lt"/>
                <a:ea typeface="+mn-ea"/>
                <a:cs typeface="+mn-cs"/>
              </a:rPr>
              <a:t>, France.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latin typeface="+mn-lt"/>
                <a:ea typeface="+mn-ea"/>
                <a:cs typeface="+mn-cs"/>
              </a:rPr>
              <a:t>(Additional text to third bullet)</a:t>
            </a:r>
            <a:r>
              <a:rPr lang="en-GB" sz="1200" kern="1200" dirty="0" smtClean="0">
                <a:solidFill>
                  <a:schemeClr val="tx1"/>
                </a:solidFill>
                <a:effectLst/>
                <a:latin typeface="+mn-lt"/>
                <a:ea typeface="+mn-ea"/>
                <a:cs typeface="+mn-cs"/>
              </a:rPr>
              <a:t> The Training, Research and Isotope Production Reactor of General Atomic (TRIGA) is a widely used example of an </a:t>
            </a:r>
            <a:r>
              <a:rPr lang="en-GB" sz="1200" b="1" kern="1200" dirty="0" smtClean="0">
                <a:solidFill>
                  <a:schemeClr val="tx1"/>
                </a:solidFill>
                <a:effectLst/>
                <a:latin typeface="+mn-lt"/>
                <a:ea typeface="+mn-ea"/>
                <a:cs typeface="+mn-cs"/>
              </a:rPr>
              <a:t>open pool reactor</a:t>
            </a:r>
            <a:r>
              <a:rPr lang="en-GB" sz="1200" kern="1200" dirty="0" smtClean="0">
                <a:solidFill>
                  <a:schemeClr val="tx1"/>
                </a:solidFill>
                <a:effectLst/>
                <a:latin typeface="+mn-lt"/>
                <a:ea typeface="+mn-ea"/>
                <a:cs typeface="+mn-cs"/>
              </a:rPr>
              <a:t>. Steady-state power ratings of the TRIGA reactors range from 100 kW to 14 MW. These reactors are unique in that many of them have a pulsing capability. The U-</a:t>
            </a:r>
            <a:r>
              <a:rPr lang="en-GB" sz="1200" kern="1200" dirty="0" err="1" smtClean="0">
                <a:solidFill>
                  <a:schemeClr val="tx1"/>
                </a:solidFill>
                <a:effectLst/>
                <a:latin typeface="+mn-lt"/>
                <a:ea typeface="+mn-ea"/>
                <a:cs typeface="+mn-cs"/>
              </a:rPr>
              <a:t>ZrH</a:t>
            </a:r>
            <a:r>
              <a:rPr lang="en-GB" sz="1200" kern="1200" dirty="0" smtClean="0">
                <a:solidFill>
                  <a:schemeClr val="tx1"/>
                </a:solidFill>
                <a:effectLst/>
                <a:latin typeface="+mn-lt"/>
                <a:ea typeface="+mn-ea"/>
                <a:cs typeface="+mn-cs"/>
              </a:rPr>
              <a:t> fuel used provides an inherent, instantaneous negative reactivity feedback when heated in a power pulse, which serves to limit an excursion following a positive reactivity insertion resulting from rapid removal of a transient control rod. A complete tutorial on the TRIGA reactor may be found in the IAEA’s safety training material.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(Fourth</a:t>
            </a:r>
            <a:r>
              <a:rPr lang="en-GB" b="1" baseline="0" dirty="0" smtClean="0"/>
              <a:t> bullet</a:t>
            </a:r>
            <a:r>
              <a:rPr lang="en-GB" b="1" dirty="0" smtClean="0"/>
              <a:t>)</a:t>
            </a:r>
            <a:r>
              <a:rPr lang="en-GB" sz="1200" kern="1200" dirty="0" smtClean="0">
                <a:solidFill>
                  <a:schemeClr val="tx1"/>
                </a:solidFill>
                <a:effectLst/>
                <a:latin typeface="+mn-lt"/>
                <a:ea typeface="+mn-ea"/>
                <a:cs typeface="+mn-cs"/>
              </a:rPr>
              <a:t> Another variation on the open pool design is the so-called ‘tank-in pool’:</a:t>
            </a:r>
            <a:endParaRPr lang="en-GB" dirty="0" smtClean="0"/>
          </a:p>
          <a:p>
            <a:pPr marL="171450" indent="-171450">
              <a:buFont typeface="Arial" panose="020B0604020202020204" pitchFamily="34" charset="0"/>
              <a:buChar char="•"/>
            </a:pPr>
            <a:r>
              <a:rPr lang="en-GB" noProof="0" dirty="0" smtClean="0"/>
              <a:t>The reactor </a:t>
            </a:r>
            <a:r>
              <a:rPr lang="en-GB" b="1" noProof="0" dirty="0" smtClean="0">
                <a:solidFill>
                  <a:srgbClr val="654A15"/>
                </a:solidFill>
              </a:rPr>
              <a:t>core is enclosed in a closed tank</a:t>
            </a:r>
            <a:r>
              <a:rPr lang="en-GB" noProof="0" dirty="0" smtClean="0"/>
              <a:t> through which the coolant is pumped.</a:t>
            </a:r>
          </a:p>
          <a:p>
            <a:pPr marL="171450" indent="-171450">
              <a:buFont typeface="Arial" panose="020B0604020202020204" pitchFamily="34" charset="0"/>
              <a:buChar char="•"/>
            </a:pPr>
            <a:r>
              <a:rPr lang="en-GB" noProof="0" dirty="0" smtClean="0"/>
              <a:t>Design is often used </a:t>
            </a:r>
            <a:r>
              <a:rPr lang="en-GB" b="1" noProof="0" dirty="0" smtClean="0">
                <a:solidFill>
                  <a:srgbClr val="654A15"/>
                </a:solidFill>
              </a:rPr>
              <a:t>for high power reactors</a:t>
            </a:r>
            <a:r>
              <a:rPr lang="en-GB" noProof="0" dirty="0" smtClean="0"/>
              <a:t> where the coolant loop is slightly pressurized, or in designs </a:t>
            </a:r>
            <a:r>
              <a:rPr lang="en-GB" b="1" noProof="0" dirty="0" smtClean="0">
                <a:solidFill>
                  <a:srgbClr val="654A15"/>
                </a:solidFill>
              </a:rPr>
              <a:t>using heavy water</a:t>
            </a:r>
            <a:r>
              <a:rPr lang="en-GB" noProof="0" dirty="0" smtClean="0"/>
              <a:t> as a moderator and/or coolant, making it necessary to separate the heavy water from the light water in the tank. </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noProof="0" dirty="0" smtClean="0">
                <a:solidFill>
                  <a:srgbClr val="654A15"/>
                </a:solidFill>
              </a:rPr>
              <a:t>Heavy water</a:t>
            </a:r>
            <a:r>
              <a:rPr lang="en-GB" noProof="0" dirty="0" smtClean="0"/>
              <a:t> is used as a moderator when a </a:t>
            </a:r>
            <a:r>
              <a:rPr lang="en-GB" b="1" noProof="0" dirty="0" smtClean="0">
                <a:solidFill>
                  <a:srgbClr val="654A15"/>
                </a:solidFill>
              </a:rPr>
              <a:t>very high thermal neutron flux</a:t>
            </a:r>
            <a:r>
              <a:rPr lang="en-GB" noProof="0" dirty="0" smtClean="0"/>
              <a:t> is desired for beam port experiments or high-flux irradiations.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Examples of this design include FRJ-2 (23 MW, </a:t>
            </a:r>
            <a:r>
              <a:rPr lang="en-GB" dirty="0" err="1" smtClean="0"/>
              <a:t>Jülich</a:t>
            </a:r>
            <a:r>
              <a:rPr lang="en-GB" dirty="0" smtClean="0"/>
              <a:t>, Germany), FRM-II (20 MW, Munich, Germany), NRU (130 MW, Chalk River, Canada) and HANARO (30 MW, Daejeon, Korea). The new Jules Horowitz reactor to be built at </a:t>
            </a:r>
            <a:r>
              <a:rPr lang="en-GB" dirty="0" err="1" smtClean="0"/>
              <a:t>Cadarache</a:t>
            </a:r>
            <a:r>
              <a:rPr lang="en-GB" dirty="0" smtClean="0"/>
              <a:t> will also be of this design.</a:t>
            </a:r>
            <a:endParaRPr lang="en-GB" sz="1200" kern="1200" dirty="0" smtClean="0">
              <a:solidFill>
                <a:schemeClr val="tx1"/>
              </a:solidFill>
              <a:effectLst/>
              <a:latin typeface="+mn-lt"/>
              <a:ea typeface="+mn-ea"/>
              <a:cs typeface="+mn-cs"/>
            </a:endParaRP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(Fifth bullet)</a:t>
            </a:r>
            <a:r>
              <a:rPr lang="en-GB" sz="1200" kern="1200" dirty="0" smtClean="0">
                <a:solidFill>
                  <a:schemeClr val="tx1"/>
                </a:solidFill>
                <a:effectLst/>
                <a:latin typeface="+mn-lt"/>
                <a:ea typeface="+mn-ea"/>
                <a:cs typeface="+mn-cs"/>
              </a:rPr>
              <a:t> Examples include BR2 (100 MW, </a:t>
            </a:r>
            <a:r>
              <a:rPr lang="en-GB" sz="1200" kern="1200" dirty="0" err="1" smtClean="0">
                <a:solidFill>
                  <a:schemeClr val="tx1"/>
                </a:solidFill>
                <a:effectLst/>
                <a:latin typeface="+mn-lt"/>
                <a:ea typeface="+mn-ea"/>
                <a:cs typeface="+mn-cs"/>
              </a:rPr>
              <a:t>Mol</a:t>
            </a:r>
            <a:r>
              <a:rPr lang="en-GB" sz="1200" kern="1200" dirty="0" smtClean="0">
                <a:solidFill>
                  <a:schemeClr val="tx1"/>
                </a:solidFill>
                <a:effectLst/>
                <a:latin typeface="+mn-lt"/>
                <a:ea typeface="+mn-ea"/>
                <a:cs typeface="+mn-cs"/>
              </a:rPr>
              <a:t>, Belgium), HFR (45 MW, </a:t>
            </a:r>
            <a:r>
              <a:rPr lang="en-GB" sz="1200" kern="1200" dirty="0" err="1" smtClean="0">
                <a:solidFill>
                  <a:schemeClr val="tx1"/>
                </a:solidFill>
                <a:effectLst/>
                <a:latin typeface="+mn-lt"/>
                <a:ea typeface="+mn-ea"/>
                <a:cs typeface="+mn-cs"/>
              </a:rPr>
              <a:t>Petten</a:t>
            </a:r>
            <a:r>
              <a:rPr lang="en-GB" sz="1200" kern="1200" dirty="0" smtClean="0">
                <a:solidFill>
                  <a:schemeClr val="tx1"/>
                </a:solidFill>
                <a:effectLst/>
                <a:latin typeface="+mn-lt"/>
                <a:ea typeface="+mn-ea"/>
                <a:cs typeface="+mn-cs"/>
              </a:rPr>
              <a:t>, Netherlands), JMTR (50 MW, </a:t>
            </a:r>
            <a:r>
              <a:rPr lang="en-GB" sz="1200" kern="1200" dirty="0" err="1" smtClean="0">
                <a:solidFill>
                  <a:schemeClr val="tx1"/>
                </a:solidFill>
                <a:effectLst/>
                <a:latin typeface="+mn-lt"/>
                <a:ea typeface="+mn-ea"/>
                <a:cs typeface="+mn-cs"/>
              </a:rPr>
              <a:t>Oarai</a:t>
            </a:r>
            <a:r>
              <a:rPr lang="en-GB" sz="1200" kern="1200" dirty="0" smtClean="0">
                <a:solidFill>
                  <a:schemeClr val="tx1"/>
                </a:solidFill>
                <a:effectLst/>
                <a:latin typeface="+mn-lt"/>
                <a:ea typeface="+mn-ea"/>
                <a:cs typeface="+mn-cs"/>
              </a:rPr>
              <a:t>, Japan) and HFIR (85 MW, Oak Ridge, USA).</a:t>
            </a:r>
          </a:p>
          <a:p>
            <a:endParaRPr lang="en-GB" b="1" dirty="0" smtClean="0"/>
          </a:p>
        </p:txBody>
      </p:sp>
      <p:sp>
        <p:nvSpPr>
          <p:cNvPr id="4" name="Slide Number Placeholder 3"/>
          <p:cNvSpPr>
            <a:spLocks noGrp="1"/>
          </p:cNvSpPr>
          <p:nvPr>
            <p:ph type="sldNum" sz="quarter" idx="10"/>
          </p:nvPr>
        </p:nvSpPr>
        <p:spPr/>
        <p:txBody>
          <a:bodyPr/>
          <a:lstStyle/>
          <a:p>
            <a:fld id="{A08AD240-CF06-47CD-99C3-8035E057ED30}" type="slidenum">
              <a:rPr lang="sl-SI" smtClean="0"/>
              <a:t>24</a:t>
            </a:fld>
            <a:endParaRPr lang="sl-SI" dirty="0"/>
          </a:p>
        </p:txBody>
      </p:sp>
    </p:spTree>
    <p:extLst>
      <p:ext uri="{BB962C8B-B14F-4D97-AF65-F5344CB8AC3E}">
        <p14:creationId xmlns:p14="http://schemas.microsoft.com/office/powerpoint/2010/main" val="4199476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(First bullet)</a:t>
            </a:r>
            <a:r>
              <a:rPr lang="en-GB" noProof="0" dirty="0" smtClean="0"/>
              <a:t> The fuels used in research are, like the designs, very diverse.</a:t>
            </a:r>
          </a:p>
          <a:p>
            <a:pPr marL="171450" lvl="0" indent="-171450">
              <a:buFont typeface="Arial" panose="020B0604020202020204" pitchFamily="34" charset="0"/>
              <a:buChar char="•"/>
            </a:pPr>
            <a:r>
              <a:rPr lang="en-GB" noProof="0" dirty="0" smtClean="0"/>
              <a:t>The most common form is </a:t>
            </a:r>
            <a:r>
              <a:rPr lang="en-GB" b="1" noProof="0" dirty="0" smtClean="0">
                <a:solidFill>
                  <a:srgbClr val="654A15"/>
                </a:solidFill>
              </a:rPr>
              <a:t>plates</a:t>
            </a:r>
            <a:r>
              <a:rPr lang="en-GB" noProof="0" dirty="0" smtClean="0"/>
              <a:t> or </a:t>
            </a:r>
            <a:r>
              <a:rPr lang="en-GB" b="1" noProof="0" dirty="0" smtClean="0">
                <a:solidFill>
                  <a:srgbClr val="654A15"/>
                </a:solidFill>
              </a:rPr>
              <a:t>concentric tubes</a:t>
            </a:r>
            <a:r>
              <a:rPr lang="en-GB" noProof="0" dirty="0" smtClean="0"/>
              <a:t> of U-Al alloy or U3Si2Al dispersion, clad with aluminium. </a:t>
            </a:r>
          </a:p>
          <a:p>
            <a:pPr marL="171450" lvl="0" indent="-171450">
              <a:buFont typeface="Arial" panose="020B0604020202020204" pitchFamily="34" charset="0"/>
              <a:buChar char="•"/>
            </a:pPr>
            <a:r>
              <a:rPr lang="en-GB" b="1" noProof="0" dirty="0" smtClean="0">
                <a:solidFill>
                  <a:srgbClr val="654A15"/>
                </a:solidFill>
              </a:rPr>
              <a:t>U-Al</a:t>
            </a:r>
            <a:r>
              <a:rPr lang="en-GB" noProof="0" dirty="0" smtClean="0"/>
              <a:t> fuels are typically </a:t>
            </a:r>
            <a:r>
              <a:rPr lang="en-GB" b="1" noProof="0" dirty="0" smtClean="0">
                <a:solidFill>
                  <a:srgbClr val="654A15"/>
                </a:solidFill>
              </a:rPr>
              <a:t>enriched</a:t>
            </a:r>
            <a:r>
              <a:rPr lang="en-GB" noProof="0" dirty="0" smtClean="0"/>
              <a:t> to about </a:t>
            </a:r>
            <a:r>
              <a:rPr lang="en-GB" b="1" noProof="0" dirty="0" smtClean="0">
                <a:solidFill>
                  <a:srgbClr val="654A15"/>
                </a:solidFill>
              </a:rPr>
              <a:t>93% 235U</a:t>
            </a:r>
            <a:r>
              <a:rPr lang="en-GB" noProof="0" dirty="0" smtClean="0"/>
              <a:t>.</a:t>
            </a:r>
          </a:p>
          <a:p>
            <a:pPr marL="171450" lvl="0" indent="-171450">
              <a:buFont typeface="Arial" panose="020B0604020202020204" pitchFamily="34" charset="0"/>
              <a:buChar char="•"/>
            </a:pPr>
            <a:r>
              <a:rPr lang="en-GB" noProof="0" dirty="0" smtClean="0"/>
              <a:t>The </a:t>
            </a:r>
            <a:r>
              <a:rPr lang="en-GB" b="1" noProof="0" dirty="0" smtClean="0">
                <a:solidFill>
                  <a:srgbClr val="654A15"/>
                </a:solidFill>
              </a:rPr>
              <a:t>silicide</a:t>
            </a:r>
            <a:r>
              <a:rPr lang="en-GB" noProof="0" dirty="0" smtClean="0"/>
              <a:t> fuels are </a:t>
            </a:r>
            <a:r>
              <a:rPr lang="en-GB" b="1" noProof="0" dirty="0" smtClean="0">
                <a:solidFill>
                  <a:srgbClr val="654A15"/>
                </a:solidFill>
              </a:rPr>
              <a:t>enriched</a:t>
            </a:r>
            <a:r>
              <a:rPr lang="en-GB" noProof="0" dirty="0" smtClean="0"/>
              <a:t> to </a:t>
            </a:r>
            <a:r>
              <a:rPr lang="en-GB" b="1" noProof="0" dirty="0" smtClean="0">
                <a:solidFill>
                  <a:srgbClr val="654A15"/>
                </a:solidFill>
              </a:rPr>
              <a:t>19.75% 235U</a:t>
            </a:r>
            <a:r>
              <a:rPr lang="en-GB" noProof="0" dirty="0" smtClean="0"/>
              <a:t>. </a:t>
            </a:r>
          </a:p>
          <a:p>
            <a:pPr marL="171450" lvl="0" indent="-171450">
              <a:buFont typeface="Arial" panose="020B0604020202020204" pitchFamily="34" charset="0"/>
              <a:buChar char="•"/>
            </a:pPr>
            <a:r>
              <a:rPr lang="en-GB" noProof="0" dirty="0" smtClean="0"/>
              <a:t>Many research reactor designed in the Soviet Union now use 36% enriched fuel.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GB" b="1"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GB" b="1" dirty="0" smtClean="0"/>
              <a:t>(Second bullet)</a:t>
            </a:r>
            <a:r>
              <a:rPr lang="en-GB" noProof="0" dirty="0" smtClean="0"/>
              <a:t> The original TRIGA fuel was </a:t>
            </a:r>
            <a:r>
              <a:rPr lang="en-GB" b="1" noProof="0" dirty="0" smtClean="0">
                <a:solidFill>
                  <a:srgbClr val="654A15"/>
                </a:solidFill>
              </a:rPr>
              <a:t>20% enriched</a:t>
            </a:r>
            <a:r>
              <a:rPr lang="en-GB" noProof="0" dirty="0" smtClean="0"/>
              <a:t>, but </a:t>
            </a:r>
            <a:r>
              <a:rPr lang="en-GB" b="1" noProof="0" dirty="0" smtClean="0">
                <a:solidFill>
                  <a:srgbClr val="654A15"/>
                </a:solidFill>
              </a:rPr>
              <a:t>some reactors</a:t>
            </a:r>
            <a:r>
              <a:rPr lang="en-GB" noProof="0" dirty="0" smtClean="0"/>
              <a:t> converted to the FLIP (Fuel Life Improvement Program) fuel, which is </a:t>
            </a:r>
            <a:r>
              <a:rPr lang="en-GB" b="1" noProof="0" dirty="0" smtClean="0">
                <a:solidFill>
                  <a:srgbClr val="654A15"/>
                </a:solidFill>
              </a:rPr>
              <a:t>70% enriched</a:t>
            </a:r>
            <a:r>
              <a:rPr lang="en-GB" noProof="0" dirty="0" smtClean="0"/>
              <a:t>.</a:t>
            </a:r>
          </a:p>
          <a:p>
            <a:endParaRPr lang="en-GB" dirty="0" smtClean="0"/>
          </a:p>
          <a:p>
            <a:r>
              <a:rPr lang="en-GB" b="1" noProof="0" dirty="0" smtClean="0"/>
              <a:t>(Third bullet)</a:t>
            </a:r>
            <a:r>
              <a:rPr lang="en-GB" noProof="0" dirty="0" smtClean="0"/>
              <a:t> In an effort to </a:t>
            </a:r>
            <a:r>
              <a:rPr lang="en-GB" b="1" noProof="0" dirty="0" smtClean="0">
                <a:solidFill>
                  <a:srgbClr val="654A15"/>
                </a:solidFill>
              </a:rPr>
              <a:t>remove highly enriched uranium</a:t>
            </a:r>
            <a:r>
              <a:rPr lang="en-GB" noProof="0" dirty="0" smtClean="0"/>
              <a:t> from research reactor worldwide, the RERTR (</a:t>
            </a:r>
            <a:r>
              <a:rPr lang="en-GB" sz="1200" kern="1200" dirty="0" smtClean="0">
                <a:solidFill>
                  <a:schemeClr val="tx1"/>
                </a:solidFill>
                <a:effectLst/>
                <a:latin typeface="+mn-lt"/>
                <a:ea typeface="+mn-ea"/>
                <a:cs typeface="+mn-cs"/>
              </a:rPr>
              <a:t>Reduced Enrichment Research and Test Reactor</a:t>
            </a:r>
            <a:r>
              <a:rPr lang="en-GB" noProof="0" dirty="0" smtClean="0"/>
              <a:t>) program and </a:t>
            </a:r>
            <a:r>
              <a:rPr lang="en-GB" sz="1200" kern="1200" dirty="0" smtClean="0">
                <a:solidFill>
                  <a:schemeClr val="tx1"/>
                </a:solidFill>
                <a:effectLst/>
                <a:latin typeface="+mn-lt"/>
                <a:ea typeface="+mn-ea"/>
                <a:cs typeface="+mn-cs"/>
              </a:rPr>
              <a:t>currently t</a:t>
            </a:r>
            <a:r>
              <a:rPr lang="en-GB" sz="1200" kern="1200" noProof="0" dirty="0" smtClean="0">
                <a:solidFill>
                  <a:schemeClr val="tx1"/>
                </a:solidFill>
                <a:effectLst/>
                <a:latin typeface="+mn-lt"/>
                <a:ea typeface="+mn-ea"/>
                <a:cs typeface="+mn-cs"/>
              </a:rPr>
              <a:t>he </a:t>
            </a:r>
            <a:r>
              <a:rPr lang="en-GB" sz="1200" u="none" kern="1200" noProof="0" dirty="0" smtClean="0">
                <a:solidFill>
                  <a:schemeClr val="tx1"/>
                </a:solidFill>
                <a:effectLst/>
                <a:latin typeface="+mn-lt"/>
                <a:ea typeface="+mn-ea"/>
                <a:cs typeface="+mn-cs"/>
                <a:hlinkClick r:id="rId3"/>
              </a:rPr>
              <a:t>Global Threat Reduction Initiative (GTRI)</a:t>
            </a:r>
            <a:r>
              <a:rPr lang="en-GB" noProof="0" dirty="0" smtClean="0"/>
              <a:t>. </a:t>
            </a:r>
          </a:p>
          <a:p>
            <a:pPr marL="171450" lvl="0" indent="-171450">
              <a:buFont typeface="Arial" panose="020B0604020202020204" pitchFamily="34" charset="0"/>
              <a:buChar char="•"/>
            </a:pPr>
            <a:r>
              <a:rPr lang="en-GB" noProof="0" dirty="0" smtClean="0"/>
              <a:t>Has as its aim to </a:t>
            </a:r>
            <a:r>
              <a:rPr lang="en-GB" b="1" noProof="0" dirty="0" smtClean="0">
                <a:solidFill>
                  <a:srgbClr val="654A15"/>
                </a:solidFill>
              </a:rPr>
              <a:t>conversion</a:t>
            </a:r>
            <a:r>
              <a:rPr lang="en-GB" noProof="0" dirty="0" smtClean="0"/>
              <a:t> of </a:t>
            </a:r>
            <a:r>
              <a:rPr lang="en-GB" b="1" noProof="0" dirty="0" smtClean="0">
                <a:solidFill>
                  <a:srgbClr val="654A15"/>
                </a:solidFill>
              </a:rPr>
              <a:t>as many research reactors</a:t>
            </a:r>
            <a:r>
              <a:rPr lang="en-GB" noProof="0" dirty="0" smtClean="0"/>
              <a:t> as possible </a:t>
            </a:r>
            <a:r>
              <a:rPr lang="en-GB" b="1" noProof="0" dirty="0" smtClean="0">
                <a:solidFill>
                  <a:srgbClr val="654A15"/>
                </a:solidFill>
              </a:rPr>
              <a:t>to low-enriched uranium</a:t>
            </a:r>
            <a:r>
              <a:rPr lang="en-GB" noProof="0" dirty="0" smtClean="0"/>
              <a:t> fuel. </a:t>
            </a:r>
          </a:p>
          <a:p>
            <a:pPr marL="171450" lvl="0" indent="-171450">
              <a:buFont typeface="Arial" panose="020B0604020202020204" pitchFamily="34" charset="0"/>
              <a:buChar char="•"/>
            </a:pPr>
            <a:r>
              <a:rPr lang="en-GB" noProof="0" dirty="0" smtClean="0"/>
              <a:t>A reduction in the enrichment by a factor of about 5 means an increase in the content of </a:t>
            </a:r>
            <a:r>
              <a:rPr lang="en-GB" baseline="30000" noProof="0" dirty="0" smtClean="0"/>
              <a:t>238</a:t>
            </a:r>
            <a:r>
              <a:rPr lang="en-GB" noProof="0" dirty="0" smtClean="0"/>
              <a:t>U in the fuel, resulting in increased neutron absorption and decreased density of fissile atoms.</a:t>
            </a:r>
          </a:p>
          <a:p>
            <a:r>
              <a:rPr lang="en-GB" b="1" dirty="0" smtClean="0"/>
              <a:t>(Additional text to third bullet)</a:t>
            </a:r>
          </a:p>
          <a:p>
            <a:pPr marL="171450" indent="-171450">
              <a:buFont typeface="Arial" panose="020B0604020202020204" pitchFamily="34" charset="0"/>
              <a:buChar char="•"/>
            </a:pPr>
            <a:r>
              <a:rPr lang="en-GB" noProof="0" dirty="0" smtClean="0"/>
              <a:t>Qualification studies, have shown that the </a:t>
            </a:r>
            <a:r>
              <a:rPr lang="en-GB" b="1" noProof="0" dirty="0" smtClean="0">
                <a:solidFill>
                  <a:srgbClr val="654A15"/>
                </a:solidFill>
              </a:rPr>
              <a:t>irradiation behaviour</a:t>
            </a:r>
            <a:r>
              <a:rPr lang="en-GB" noProof="0" dirty="0" smtClean="0"/>
              <a:t> of the </a:t>
            </a:r>
            <a:r>
              <a:rPr lang="en-GB" b="1" noProof="0" dirty="0" smtClean="0">
                <a:solidFill>
                  <a:srgbClr val="654A15"/>
                </a:solidFill>
              </a:rPr>
              <a:t>silicide fuel</a:t>
            </a:r>
            <a:r>
              <a:rPr lang="en-GB" noProof="0" dirty="0" smtClean="0"/>
              <a:t> is </a:t>
            </a:r>
            <a:r>
              <a:rPr lang="en-GB" b="1" noProof="0" dirty="0" smtClean="0">
                <a:solidFill>
                  <a:srgbClr val="654A15"/>
                </a:solidFill>
              </a:rPr>
              <a:t>satisfactory</a:t>
            </a:r>
            <a:r>
              <a:rPr lang="en-GB" noProof="0" dirty="0" smtClean="0"/>
              <a: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noProof="0" dirty="0" smtClean="0"/>
              <a:t>LEU fuel </a:t>
            </a:r>
            <a:r>
              <a:rPr lang="en-GB" b="1" noProof="0" dirty="0" smtClean="0">
                <a:solidFill>
                  <a:srgbClr val="654A15"/>
                </a:solidFill>
              </a:rPr>
              <a:t>development is continuing</a:t>
            </a:r>
            <a:r>
              <a:rPr lang="en-GB" noProof="0" dirty="0" smtClean="0"/>
              <a:t> to develop and qualify a </a:t>
            </a:r>
            <a:r>
              <a:rPr lang="en-GB" b="1" noProof="0" dirty="0" smtClean="0">
                <a:solidFill>
                  <a:srgbClr val="654A15"/>
                </a:solidFill>
              </a:rPr>
              <a:t>fuel</a:t>
            </a:r>
            <a:r>
              <a:rPr lang="en-GB" noProof="0" dirty="0" smtClean="0"/>
              <a:t> having even </a:t>
            </a:r>
            <a:r>
              <a:rPr lang="en-GB" b="1" noProof="0" dirty="0" smtClean="0">
                <a:solidFill>
                  <a:srgbClr val="654A15"/>
                </a:solidFill>
              </a:rPr>
              <a:t>higher density</a:t>
            </a:r>
            <a:r>
              <a:rPr lang="en-GB" noProof="0" dirty="0" smtClean="0"/>
              <a:t> so that the </a:t>
            </a:r>
            <a:r>
              <a:rPr lang="en-GB" b="1" noProof="0" dirty="0" smtClean="0">
                <a:solidFill>
                  <a:srgbClr val="654A15"/>
                </a:solidFill>
              </a:rPr>
              <a:t>very high power reactors</a:t>
            </a:r>
            <a:r>
              <a:rPr lang="en-GB" noProof="0" dirty="0" smtClean="0"/>
              <a:t> that cannot use the silicide fuel successfully </a:t>
            </a:r>
            <a:r>
              <a:rPr lang="en-GB" b="1" noProof="0" dirty="0" smtClean="0">
                <a:solidFill>
                  <a:srgbClr val="654A15"/>
                </a:solidFill>
              </a:rPr>
              <a:t>can be converted</a:t>
            </a:r>
            <a:r>
              <a:rPr lang="en-GB" noProof="0" dirty="0" smtClean="0"/>
              <a:t>.</a:t>
            </a:r>
            <a:r>
              <a:rPr lang="en-GB" dirty="0" smtClean="0"/>
              <a:t> Carried out by Argonne, in cooperation with CEA and CERCA in France. It is now also being manufactured in Russia for use in Soviet-designed research reactors. AECL also developed and qualified Al-U</a:t>
            </a:r>
            <a:r>
              <a:rPr lang="en-GB" baseline="-25000" dirty="0" smtClean="0"/>
              <a:t>3</a:t>
            </a:r>
            <a:r>
              <a:rPr lang="en-GB" dirty="0" smtClean="0"/>
              <a:t>Si dispersion fuel which is used in the NRU and HANARO reactors.</a:t>
            </a:r>
            <a:endParaRPr lang="en-GB" noProof="0" dirty="0" smtClean="0"/>
          </a:p>
          <a:p>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25</a:t>
            </a:fld>
            <a:endParaRPr lang="sl-SI" dirty="0"/>
          </a:p>
        </p:txBody>
      </p:sp>
    </p:spTree>
    <p:extLst>
      <p:ext uri="{BB962C8B-B14F-4D97-AF65-F5344CB8AC3E}">
        <p14:creationId xmlns:p14="http://schemas.microsoft.com/office/powerpoint/2010/main" val="1634545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(First bullet) </a:t>
            </a:r>
            <a:r>
              <a:rPr lang="en-GB" noProof="0" dirty="0" smtClean="0"/>
              <a:t>Experiments conducted in research reactors have been of great importance in developing </a:t>
            </a:r>
          </a:p>
          <a:p>
            <a:pPr marL="171450" lvl="0" indent="-171450">
              <a:buFont typeface="Arial" panose="020B0604020202020204" pitchFamily="34" charset="0"/>
              <a:buChar char="•"/>
            </a:pPr>
            <a:r>
              <a:rPr lang="en-GB" noProof="0" dirty="0" smtClean="0"/>
              <a:t>the </a:t>
            </a:r>
            <a:r>
              <a:rPr lang="en-GB" b="1" noProof="0" dirty="0" smtClean="0">
                <a:solidFill>
                  <a:srgbClr val="654A15"/>
                </a:solidFill>
              </a:rPr>
              <a:t>safety technology</a:t>
            </a:r>
            <a:r>
              <a:rPr lang="en-GB" noProof="0" dirty="0" smtClean="0"/>
              <a:t> for power reactors and </a:t>
            </a:r>
          </a:p>
          <a:p>
            <a:pPr marL="171450" lvl="0" indent="-171450">
              <a:buFont typeface="Arial" panose="020B0604020202020204" pitchFamily="34" charset="0"/>
              <a:buChar char="•"/>
            </a:pPr>
            <a:r>
              <a:rPr lang="en-GB" noProof="0" dirty="0" smtClean="0"/>
              <a:t>confirming our understanding of the </a:t>
            </a:r>
            <a:r>
              <a:rPr lang="en-GB" b="1" noProof="0" dirty="0" smtClean="0">
                <a:solidFill>
                  <a:srgbClr val="654A15"/>
                </a:solidFill>
              </a:rPr>
              <a:t>behaviour of materials under irradiation and in accidents</a:t>
            </a:r>
            <a:r>
              <a:rPr lang="en-GB" noProof="0" dirty="0" smtClean="0"/>
              <a:t>.</a:t>
            </a:r>
          </a:p>
          <a:p>
            <a:endParaRPr lang="en-GB" b="1" dirty="0" smtClean="0"/>
          </a:p>
          <a:p>
            <a:r>
              <a:rPr lang="en-GB" b="1" dirty="0" smtClean="0"/>
              <a:t>(Second bullet)</a:t>
            </a:r>
            <a:r>
              <a:rPr lang="en-GB" dirty="0" smtClean="0"/>
              <a:t> </a:t>
            </a:r>
            <a:r>
              <a:rPr lang="en-GB" noProof="0" dirty="0" smtClean="0"/>
              <a:t>Steady-state irradiation of sample fuels, cladding and structural material have been carried out in many materials testing reactors.</a:t>
            </a:r>
            <a:r>
              <a:rPr lang="en-GB" baseline="0" noProof="0" dirty="0" smtClean="0"/>
              <a:t> </a:t>
            </a:r>
            <a:r>
              <a:rPr lang="en-GB" dirty="0" smtClean="0"/>
              <a:t>Because these reactors can operate at much higher power density and neutron flux than is available in power reactors, it is possible to achieve high levels of fuel </a:t>
            </a:r>
            <a:r>
              <a:rPr lang="en-GB" dirty="0" err="1" smtClean="0"/>
              <a:t>burnup</a:t>
            </a:r>
            <a:r>
              <a:rPr lang="en-GB" dirty="0" smtClean="0"/>
              <a:t> and material </a:t>
            </a:r>
            <a:r>
              <a:rPr lang="en-GB" dirty="0" err="1" smtClean="0"/>
              <a:t>fluence</a:t>
            </a:r>
            <a:r>
              <a:rPr lang="en-GB" dirty="0" smtClean="0"/>
              <a:t> in a much shorter time than would be possible in a power reactor.</a:t>
            </a:r>
          </a:p>
          <a:p>
            <a:endParaRPr lang="en-GB" dirty="0" smtClean="0"/>
          </a:p>
          <a:p>
            <a:r>
              <a:rPr lang="en-GB" b="1" dirty="0" smtClean="0"/>
              <a:t>(Third bullet)</a:t>
            </a:r>
            <a:r>
              <a:rPr lang="en-GB" noProof="0" dirty="0" smtClean="0"/>
              <a:t> Thus, </a:t>
            </a:r>
            <a:r>
              <a:rPr lang="en-GB" b="1" noProof="0" dirty="0" smtClean="0">
                <a:solidFill>
                  <a:srgbClr val="654A15"/>
                </a:solidFill>
              </a:rPr>
              <a:t>research</a:t>
            </a:r>
            <a:r>
              <a:rPr lang="en-GB" noProof="0" dirty="0" smtClean="0"/>
              <a:t> and </a:t>
            </a:r>
            <a:r>
              <a:rPr lang="en-GB" b="1" noProof="0" dirty="0" smtClean="0">
                <a:solidFill>
                  <a:srgbClr val="654A15"/>
                </a:solidFill>
              </a:rPr>
              <a:t>development</a:t>
            </a:r>
            <a:r>
              <a:rPr lang="en-GB" noProof="0" dirty="0" smtClean="0"/>
              <a:t> of </a:t>
            </a:r>
            <a:r>
              <a:rPr lang="en-GB" b="1" noProof="0" dirty="0" smtClean="0">
                <a:solidFill>
                  <a:srgbClr val="654A15"/>
                </a:solidFill>
              </a:rPr>
              <a:t>new</a:t>
            </a:r>
            <a:r>
              <a:rPr lang="en-GB" noProof="0" dirty="0" smtClean="0"/>
              <a:t> </a:t>
            </a:r>
            <a:r>
              <a:rPr lang="en-GB" b="1" noProof="0" dirty="0" smtClean="0">
                <a:solidFill>
                  <a:srgbClr val="654A15"/>
                </a:solidFill>
              </a:rPr>
              <a:t>fuels</a:t>
            </a:r>
            <a:r>
              <a:rPr lang="en-GB" noProof="0" dirty="0" smtClean="0"/>
              <a:t> and </a:t>
            </a:r>
            <a:r>
              <a:rPr lang="en-GB" b="1" noProof="0" dirty="0" smtClean="0">
                <a:solidFill>
                  <a:srgbClr val="654A15"/>
                </a:solidFill>
              </a:rPr>
              <a:t>materials</a:t>
            </a:r>
            <a:r>
              <a:rPr lang="en-GB" noProof="0" dirty="0" smtClean="0"/>
              <a:t> can proceed at a faster rate than would otherwise be possible.</a:t>
            </a:r>
          </a:p>
          <a:p>
            <a:endParaRPr lang="en-GB" noProof="0" dirty="0" smtClean="0"/>
          </a:p>
          <a:p>
            <a:r>
              <a:rPr lang="en-GB" b="1" noProof="0" dirty="0" smtClean="0">
                <a:solidFill>
                  <a:srgbClr val="654A15"/>
                </a:solidFill>
              </a:rPr>
              <a:t>(Fourth</a:t>
            </a:r>
            <a:r>
              <a:rPr lang="en-GB" b="1" baseline="0" noProof="0" dirty="0" smtClean="0">
                <a:solidFill>
                  <a:srgbClr val="654A15"/>
                </a:solidFill>
              </a:rPr>
              <a:t> bullet</a:t>
            </a:r>
            <a:r>
              <a:rPr lang="en-GB" b="1" noProof="0" dirty="0" smtClean="0">
                <a:solidFill>
                  <a:srgbClr val="654A15"/>
                </a:solidFill>
              </a:rPr>
              <a:t>) Experiments</a:t>
            </a:r>
            <a:r>
              <a:rPr lang="en-GB" noProof="0" dirty="0" smtClean="0"/>
              <a:t> in research reactors have </a:t>
            </a:r>
            <a:r>
              <a:rPr lang="en-GB" b="1" noProof="0" dirty="0" smtClean="0">
                <a:solidFill>
                  <a:srgbClr val="654A15"/>
                </a:solidFill>
              </a:rPr>
              <a:t>contributed</a:t>
            </a:r>
            <a:r>
              <a:rPr lang="en-GB" noProof="0" dirty="0" smtClean="0"/>
              <a:t> significantly to </a:t>
            </a:r>
            <a:r>
              <a:rPr lang="en-GB" b="1" noProof="0" dirty="0" smtClean="0">
                <a:solidFill>
                  <a:srgbClr val="654A15"/>
                </a:solidFill>
              </a:rPr>
              <a:t>safety technology</a:t>
            </a:r>
            <a:r>
              <a:rPr lang="en-GB" noProof="0" dirty="0" smtClean="0"/>
              <a:t> for both:</a:t>
            </a:r>
          </a:p>
          <a:p>
            <a:pPr marL="171450" lvl="0" indent="-171450">
              <a:buFont typeface="Arial" panose="020B0604020202020204" pitchFamily="34" charset="0"/>
              <a:buChar char="•"/>
            </a:pPr>
            <a:r>
              <a:rPr lang="en-GB" b="1" noProof="0" dirty="0" smtClean="0">
                <a:solidFill>
                  <a:srgbClr val="654A15"/>
                </a:solidFill>
              </a:rPr>
              <a:t>water-cooled</a:t>
            </a:r>
            <a:r>
              <a:rPr lang="en-GB" noProof="0" dirty="0" smtClean="0"/>
              <a:t> and </a:t>
            </a:r>
          </a:p>
          <a:p>
            <a:pPr marL="171450" lvl="0" indent="-171450">
              <a:buFont typeface="Arial" panose="020B0604020202020204" pitchFamily="34" charset="0"/>
              <a:buChar char="•"/>
            </a:pPr>
            <a:r>
              <a:rPr lang="en-GB" b="1" noProof="0" dirty="0" smtClean="0">
                <a:solidFill>
                  <a:srgbClr val="654A15"/>
                </a:solidFill>
              </a:rPr>
              <a:t>sodium-cooled</a:t>
            </a:r>
            <a:r>
              <a:rPr lang="en-GB" noProof="0" dirty="0" smtClean="0"/>
              <a:t> reactors.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noProof="0" dirty="0" smtClean="0"/>
              <a:t>These experiments generally involve </a:t>
            </a:r>
            <a:r>
              <a:rPr lang="en-GB" b="1" noProof="0" dirty="0" smtClean="0">
                <a:solidFill>
                  <a:srgbClr val="654A15"/>
                </a:solidFill>
              </a:rPr>
              <a:t>fuel</a:t>
            </a:r>
            <a:r>
              <a:rPr lang="en-GB" noProof="0" dirty="0" smtClean="0"/>
              <a:t> and </a:t>
            </a:r>
            <a:r>
              <a:rPr lang="en-GB" b="1" noProof="0" dirty="0" smtClean="0">
                <a:solidFill>
                  <a:srgbClr val="654A15"/>
                </a:solidFill>
              </a:rPr>
              <a:t>material samples</a:t>
            </a:r>
            <a:r>
              <a:rPr lang="en-GB" noProof="0" dirty="0" smtClean="0"/>
              <a:t>. </a:t>
            </a:r>
            <a:r>
              <a:rPr lang="en-GB" dirty="0" smtClean="0"/>
              <a:t>Experiments are highly instrumented to monitor changes under conditions simulating transient and accident conditions.</a:t>
            </a:r>
            <a:endParaRPr lang="en-GB" noProof="0" dirty="0" smtClean="0"/>
          </a:p>
          <a:p>
            <a:endParaRPr lang="en-GB" dirty="0" smtClean="0"/>
          </a:p>
          <a:p>
            <a:r>
              <a:rPr lang="en-GB" b="1" dirty="0" smtClean="0"/>
              <a:t>(Additional</a:t>
            </a:r>
            <a:r>
              <a:rPr lang="en-GB" b="1" baseline="0" dirty="0" smtClean="0"/>
              <a:t> text</a:t>
            </a:r>
            <a:r>
              <a:rPr lang="en-GB" b="1" dirty="0" smtClean="0"/>
              <a:t>) </a:t>
            </a:r>
          </a:p>
          <a:p>
            <a:pPr marL="228600" indent="-228600">
              <a:buFont typeface="+mj-lt"/>
              <a:buAutoNum type="arabicPeriod"/>
            </a:pPr>
            <a:r>
              <a:rPr lang="en-GB" noProof="0" dirty="0" smtClean="0"/>
              <a:t>Measurements of interest include:</a:t>
            </a:r>
          </a:p>
          <a:p>
            <a:pPr marL="628650" lvl="1" indent="-171450">
              <a:buFont typeface="Arial" panose="020B0604020202020204" pitchFamily="34" charset="0"/>
              <a:buChar char="•"/>
            </a:pPr>
            <a:r>
              <a:rPr lang="en-GB" noProof="0" dirty="0" smtClean="0"/>
              <a:t>inter alia, </a:t>
            </a:r>
          </a:p>
          <a:p>
            <a:pPr marL="628650" lvl="1" indent="-171450">
              <a:buFont typeface="Arial" panose="020B0604020202020204" pitchFamily="34" charset="0"/>
              <a:buChar char="•"/>
            </a:pPr>
            <a:r>
              <a:rPr lang="en-GB" noProof="0" dirty="0" smtClean="0"/>
              <a:t>fuel failure energy in transients, </a:t>
            </a:r>
          </a:p>
          <a:p>
            <a:pPr marL="628650" lvl="1" indent="-171450">
              <a:buFont typeface="Arial" panose="020B0604020202020204" pitchFamily="34" charset="0"/>
              <a:buChar char="•"/>
            </a:pPr>
            <a:r>
              <a:rPr lang="en-GB" noProof="0" dirty="0" smtClean="0"/>
              <a:t>fuel relocation following failure, </a:t>
            </a:r>
          </a:p>
          <a:p>
            <a:pPr marL="628650" lvl="1" indent="-171450">
              <a:buFont typeface="Arial" panose="020B0604020202020204" pitchFamily="34" charset="0"/>
              <a:buChar char="•"/>
            </a:pPr>
            <a:r>
              <a:rPr lang="en-GB" noProof="0" dirty="0" smtClean="0"/>
              <a:t>fission product release from failed fuel and </a:t>
            </a:r>
          </a:p>
          <a:p>
            <a:pPr marL="628650" lvl="1" indent="-171450">
              <a:buFont typeface="Arial" panose="020B0604020202020204" pitchFamily="34" charset="0"/>
              <a:buChar char="•"/>
            </a:pPr>
            <a:r>
              <a:rPr lang="en-GB" noProof="0" dirty="0" smtClean="0"/>
              <a:t>fission product transport in the reactor cooling system.</a:t>
            </a:r>
            <a:endParaRPr lang="en-GB" b="1" noProof="0" dirty="0"/>
          </a:p>
          <a:p>
            <a:pPr marL="228600" indent="-228600">
              <a:buFont typeface="+mj-lt"/>
              <a:buAutoNum type="arabicPeriod"/>
            </a:pPr>
            <a:r>
              <a:rPr lang="en-GB" noProof="0" dirty="0" smtClean="0"/>
              <a:t>Some of the reactors used and the types of experiments done include:</a:t>
            </a:r>
          </a:p>
          <a:p>
            <a:pPr marL="628650" lvl="1" indent="-171450">
              <a:buFont typeface="Arial" panose="020B0604020202020204" pitchFamily="34" charset="0"/>
              <a:buChar char="•"/>
            </a:pPr>
            <a:r>
              <a:rPr lang="en-GB" noProof="0" dirty="0" smtClean="0"/>
              <a:t>The PHEBUS-FP experiments simulated a </a:t>
            </a:r>
            <a:r>
              <a:rPr lang="en-GB" b="1" noProof="0" dirty="0" smtClean="0">
                <a:solidFill>
                  <a:srgbClr val="654A15"/>
                </a:solidFill>
              </a:rPr>
              <a:t>severe accident</a:t>
            </a:r>
            <a:r>
              <a:rPr lang="en-GB" noProof="0" dirty="0" smtClean="0"/>
              <a:t> in a </a:t>
            </a:r>
            <a:r>
              <a:rPr lang="en-GB" b="1" noProof="0" dirty="0" smtClean="0">
                <a:solidFill>
                  <a:srgbClr val="654A15"/>
                </a:solidFill>
              </a:rPr>
              <a:t>PWR</a:t>
            </a:r>
            <a:r>
              <a:rPr lang="en-GB" noProof="0" dirty="0" smtClean="0"/>
              <a:t> involving </a:t>
            </a:r>
            <a:r>
              <a:rPr lang="en-GB" b="1" noProof="0" dirty="0" smtClean="0">
                <a:solidFill>
                  <a:srgbClr val="654A15"/>
                </a:solidFill>
              </a:rPr>
              <a:t>meltdown</a:t>
            </a:r>
            <a:r>
              <a:rPr lang="en-GB" noProof="0" dirty="0" smtClean="0"/>
              <a:t> of a </a:t>
            </a:r>
            <a:r>
              <a:rPr lang="en-GB" b="1" noProof="0" dirty="0" smtClean="0">
                <a:solidFill>
                  <a:srgbClr val="654A15"/>
                </a:solidFill>
              </a:rPr>
              <a:t>portion</a:t>
            </a:r>
            <a:r>
              <a:rPr lang="en-GB" noProof="0" dirty="0" smtClean="0"/>
              <a:t> of the </a:t>
            </a:r>
            <a:r>
              <a:rPr lang="en-GB" b="1" noProof="0" dirty="0" smtClean="0">
                <a:solidFill>
                  <a:srgbClr val="654A15"/>
                </a:solidFill>
              </a:rPr>
              <a:t>core</a:t>
            </a:r>
            <a:r>
              <a:rPr lang="en-GB" noProof="0" dirty="0" smtClean="0"/>
              <a:t>.</a:t>
            </a:r>
          </a:p>
          <a:p>
            <a:pPr marL="628650" lvl="1" indent="-171450">
              <a:buFont typeface="Arial" panose="020B0604020202020204" pitchFamily="34" charset="0"/>
              <a:buChar char="•"/>
            </a:pPr>
            <a:r>
              <a:rPr lang="en-GB" noProof="0" dirty="0" smtClean="0"/>
              <a:t>The CABRI reactor was used for a series of </a:t>
            </a:r>
            <a:r>
              <a:rPr lang="en-GB" b="1" noProof="0" dirty="0" smtClean="0">
                <a:solidFill>
                  <a:srgbClr val="654A15"/>
                </a:solidFill>
              </a:rPr>
              <a:t>experiments</a:t>
            </a:r>
            <a:r>
              <a:rPr lang="en-GB" noProof="0" dirty="0" smtClean="0"/>
              <a:t> simulating </a:t>
            </a:r>
            <a:r>
              <a:rPr lang="en-GB" b="1" noProof="0" dirty="0" smtClean="0">
                <a:solidFill>
                  <a:srgbClr val="654A15"/>
                </a:solidFill>
              </a:rPr>
              <a:t>accidents</a:t>
            </a:r>
            <a:r>
              <a:rPr lang="en-GB" noProof="0" dirty="0" smtClean="0"/>
              <a:t> in </a:t>
            </a:r>
            <a:r>
              <a:rPr lang="en-GB" b="1" noProof="0" dirty="0" smtClean="0">
                <a:solidFill>
                  <a:srgbClr val="654A15"/>
                </a:solidFill>
              </a:rPr>
              <a:t>fast reactors</a:t>
            </a:r>
            <a:r>
              <a:rPr lang="en-GB" noProof="0" dirty="0" smtClean="0"/>
              <a:t>. </a:t>
            </a:r>
          </a:p>
          <a:p>
            <a:pPr marL="628650" lvl="1" indent="-171450">
              <a:buFont typeface="Arial" panose="020B0604020202020204" pitchFamily="34" charset="0"/>
              <a:buChar char="•"/>
            </a:pPr>
            <a:r>
              <a:rPr lang="en-GB" noProof="0" dirty="0" smtClean="0"/>
              <a:t>The TREAT has been used for many simulations of </a:t>
            </a:r>
            <a:r>
              <a:rPr lang="en-GB" b="1" noProof="0" dirty="0" smtClean="0">
                <a:solidFill>
                  <a:srgbClr val="654A15"/>
                </a:solidFill>
              </a:rPr>
              <a:t>fast reactor accidents</a:t>
            </a:r>
            <a:r>
              <a:rPr lang="en-GB" noProof="0" dirty="0" smtClean="0"/>
              <a:t>.</a:t>
            </a:r>
          </a:p>
          <a:p>
            <a:pPr marL="628650" lvl="1" indent="-171450">
              <a:buFont typeface="Arial" panose="020B0604020202020204" pitchFamily="34" charset="0"/>
              <a:buChar char="•"/>
            </a:pPr>
            <a:r>
              <a:rPr lang="en-GB" noProof="0" dirty="0" smtClean="0"/>
              <a:t>JSRR - Experiments on </a:t>
            </a:r>
            <a:r>
              <a:rPr lang="en-GB" b="1" noProof="0" dirty="0" smtClean="0">
                <a:solidFill>
                  <a:srgbClr val="654A15"/>
                </a:solidFill>
              </a:rPr>
              <a:t>failure of LWR-fuels</a:t>
            </a:r>
            <a:r>
              <a:rPr lang="en-GB" noProof="0" dirty="0" smtClean="0"/>
              <a:t> have been conducted in this reactor.</a:t>
            </a:r>
          </a:p>
          <a:p>
            <a:pPr marL="628650" lvl="1" indent="-171450">
              <a:buFont typeface="Arial" panose="020B0604020202020204" pitchFamily="34" charset="0"/>
              <a:buChar char="•"/>
            </a:pPr>
            <a:r>
              <a:rPr lang="en-GB" noProof="0" dirty="0" smtClean="0"/>
              <a:t>IGR reactor has been used for many </a:t>
            </a:r>
            <a:r>
              <a:rPr lang="en-GB" b="1" noProof="0" dirty="0" smtClean="0">
                <a:solidFill>
                  <a:srgbClr val="654A15"/>
                </a:solidFill>
              </a:rPr>
              <a:t>transient</a:t>
            </a:r>
            <a:r>
              <a:rPr lang="en-GB" noProof="0" dirty="0" smtClean="0"/>
              <a:t> experiments on </a:t>
            </a:r>
            <a:r>
              <a:rPr lang="en-GB" b="1" noProof="0" dirty="0" smtClean="0">
                <a:solidFill>
                  <a:srgbClr val="654A15"/>
                </a:solidFill>
              </a:rPr>
              <a:t>LWR fuels</a:t>
            </a:r>
            <a:r>
              <a:rPr lang="en-GB" noProof="0" dirty="0" smtClean="0"/>
              <a:t> and </a:t>
            </a:r>
            <a:r>
              <a:rPr lang="en-GB" b="1" noProof="0" dirty="0" smtClean="0">
                <a:solidFill>
                  <a:srgbClr val="654A15"/>
                </a:solidFill>
              </a:rPr>
              <a:t>recently</a:t>
            </a:r>
            <a:r>
              <a:rPr lang="en-GB" noProof="0" dirty="0" smtClean="0"/>
              <a:t> on a program of experiments to investigate </a:t>
            </a:r>
            <a:r>
              <a:rPr lang="en-GB" b="1" noProof="0" dirty="0" smtClean="0">
                <a:solidFill>
                  <a:srgbClr val="654A15"/>
                </a:solidFill>
              </a:rPr>
              <a:t>fuel relocation</a:t>
            </a:r>
            <a:r>
              <a:rPr lang="en-GB" noProof="0" dirty="0" smtClean="0"/>
              <a:t> in </a:t>
            </a:r>
            <a:r>
              <a:rPr lang="en-GB" b="1" noProof="0" dirty="0" smtClean="0">
                <a:solidFill>
                  <a:srgbClr val="654A15"/>
                </a:solidFill>
              </a:rPr>
              <a:t>fast reactor accidents</a:t>
            </a:r>
            <a:r>
              <a:rPr lang="en-GB" noProof="0" dirty="0" smtClean="0"/>
              <a:t>.</a:t>
            </a:r>
          </a:p>
          <a:p>
            <a:pPr marL="628650" lvl="1" indent="-171450">
              <a:buFont typeface="Arial" panose="020B0604020202020204" pitchFamily="34" charset="0"/>
              <a:buChar char="•"/>
            </a:pPr>
            <a:r>
              <a:rPr lang="en-GB" noProof="0" dirty="0" smtClean="0"/>
              <a:t>BR-2 reactor hosted a series of experiments simulating </a:t>
            </a:r>
            <a:r>
              <a:rPr lang="en-GB" b="1" noProof="0" dirty="0" smtClean="0">
                <a:solidFill>
                  <a:srgbClr val="654A15"/>
                </a:solidFill>
              </a:rPr>
              <a:t>fuel failure</a:t>
            </a:r>
            <a:r>
              <a:rPr lang="en-GB" noProof="0" dirty="0" smtClean="0"/>
              <a:t> and </a:t>
            </a:r>
            <a:r>
              <a:rPr lang="en-GB" b="1" noProof="0" dirty="0" smtClean="0">
                <a:solidFill>
                  <a:srgbClr val="654A15"/>
                </a:solidFill>
              </a:rPr>
              <a:t>meltdown</a:t>
            </a:r>
            <a:r>
              <a:rPr lang="en-GB" noProof="0" dirty="0" smtClean="0"/>
              <a:t> in </a:t>
            </a:r>
            <a:r>
              <a:rPr lang="en-GB" b="1" noProof="0" dirty="0" smtClean="0">
                <a:solidFill>
                  <a:srgbClr val="654A15"/>
                </a:solidFill>
              </a:rPr>
              <a:t>fast reactor</a:t>
            </a:r>
            <a:r>
              <a:rPr lang="en-GB" noProof="0" dirty="0" smtClean="0"/>
              <a:t> accidents.</a:t>
            </a:r>
          </a:p>
        </p:txBody>
      </p:sp>
      <p:sp>
        <p:nvSpPr>
          <p:cNvPr id="4" name="Slide Number Placeholder 3"/>
          <p:cNvSpPr>
            <a:spLocks noGrp="1"/>
          </p:cNvSpPr>
          <p:nvPr>
            <p:ph type="sldNum" sz="quarter" idx="10"/>
          </p:nvPr>
        </p:nvSpPr>
        <p:spPr/>
        <p:txBody>
          <a:bodyPr/>
          <a:lstStyle/>
          <a:p>
            <a:fld id="{A08AD240-CF06-47CD-99C3-8035E057ED30}" type="slidenum">
              <a:rPr lang="sl-SI" smtClean="0"/>
              <a:t>26</a:t>
            </a:fld>
            <a:endParaRPr lang="sl-SI" dirty="0"/>
          </a:p>
        </p:txBody>
      </p:sp>
    </p:spTree>
    <p:extLst>
      <p:ext uri="{BB962C8B-B14F-4D97-AF65-F5344CB8AC3E}">
        <p14:creationId xmlns:p14="http://schemas.microsoft.com/office/powerpoint/2010/main" val="25367995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08AD240-CF06-47CD-99C3-8035E057ED30}" type="slidenum">
              <a:rPr lang="sl-SI" smtClean="0"/>
              <a:t>27</a:t>
            </a:fld>
            <a:endParaRPr lang="sl-SI" dirty="0"/>
          </a:p>
        </p:txBody>
      </p:sp>
    </p:spTree>
    <p:extLst>
      <p:ext uri="{BB962C8B-B14F-4D97-AF65-F5344CB8AC3E}">
        <p14:creationId xmlns:p14="http://schemas.microsoft.com/office/powerpoint/2010/main" val="3183378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08AD240-CF06-47CD-99C3-8035E057ED30}" type="slidenum">
              <a:rPr lang="sl-SI" smtClean="0"/>
              <a:t>28</a:t>
            </a:fld>
            <a:endParaRPr lang="sl-SI" dirty="0"/>
          </a:p>
        </p:txBody>
      </p:sp>
    </p:spTree>
    <p:extLst>
      <p:ext uri="{BB962C8B-B14F-4D97-AF65-F5344CB8AC3E}">
        <p14:creationId xmlns:p14="http://schemas.microsoft.com/office/powerpoint/2010/main" val="30905998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(First bullet)</a:t>
            </a:r>
            <a:r>
              <a:rPr lang="en-GB" dirty="0" smtClean="0"/>
              <a:t> To ensure that facilities are operated and activities conducted so as to achieve the highest standards of safety that can reasonably be achieved.</a:t>
            </a:r>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29</a:t>
            </a:fld>
            <a:endParaRPr lang="sl-SI" dirty="0"/>
          </a:p>
        </p:txBody>
      </p:sp>
    </p:spTree>
    <p:extLst>
      <p:ext uri="{BB962C8B-B14F-4D97-AF65-F5344CB8AC3E}">
        <p14:creationId xmlns:p14="http://schemas.microsoft.com/office/powerpoint/2010/main" val="4162058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(Second bullet)</a:t>
            </a:r>
            <a:r>
              <a:rPr lang="en-GB" dirty="0" smtClean="0"/>
              <a:t> The </a:t>
            </a:r>
            <a:r>
              <a:rPr lang="en-GB" dirty="0" smtClean="0">
                <a:solidFill>
                  <a:srgbClr val="654A15"/>
                </a:solidFill>
              </a:rPr>
              <a:t>nuclear part </a:t>
            </a:r>
            <a:r>
              <a:rPr lang="en-GB" dirty="0" smtClean="0"/>
              <a:t>is also called </a:t>
            </a:r>
            <a:r>
              <a:rPr lang="en-GB" i="1" dirty="0" smtClean="0"/>
              <a:t>Nuclear Steam Supply System</a:t>
            </a:r>
            <a:r>
              <a:rPr lang="en-GB" dirty="0" smtClean="0"/>
              <a:t> (NSSS). In nuclear reactor the nuclear fission chain reaction takes place. </a:t>
            </a:r>
            <a:r>
              <a:rPr lang="en-GB" noProof="0" dirty="0" smtClean="0"/>
              <a:t>Reactor contains </a:t>
            </a:r>
            <a:r>
              <a:rPr lang="en-GB" b="1" dirty="0" smtClean="0">
                <a:solidFill>
                  <a:srgbClr val="654A15"/>
                </a:solidFill>
              </a:rPr>
              <a:t>nuclear fuel</a:t>
            </a:r>
            <a:r>
              <a:rPr lang="en-GB" noProof="0" dirty="0" smtClean="0"/>
              <a:t>, which is made of uranium (sometimes mixed with plutonium).</a:t>
            </a:r>
            <a:endParaRPr lang="en-GB" dirty="0" smtClean="0"/>
          </a:p>
          <a:p>
            <a:endParaRPr lang="en-GB" dirty="0" smtClean="0"/>
          </a:p>
          <a:p>
            <a:r>
              <a:rPr lang="en-GB" b="1" dirty="0" smtClean="0"/>
              <a:t>(Third bullet)</a:t>
            </a:r>
            <a:r>
              <a:rPr lang="en-GB" dirty="0" smtClean="0"/>
              <a:t> The conventional part of a nuclear power plant is very similar to a conventional thermal power plant from the boiler onwards. </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(Fourth bullet)</a:t>
            </a:r>
            <a:r>
              <a:rPr lang="en-GB" dirty="0" smtClean="0"/>
              <a:t> Moderator: a material made of light elements.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t>The most usual moderator is ordinary water, called also light water (H</a:t>
            </a:r>
            <a:r>
              <a:rPr lang="en-GB" baseline="-25000" dirty="0" smtClean="0"/>
              <a:t>2</a:t>
            </a:r>
            <a:r>
              <a:rPr lang="en-GB" dirty="0" smtClean="0"/>
              <a:t>O).</a:t>
            </a:r>
          </a:p>
          <a:p>
            <a:pPr marL="171450" indent="-171450">
              <a:buFont typeface="Arial" panose="020B0604020202020204" pitchFamily="34" charset="0"/>
              <a:buChar char="•"/>
            </a:pPr>
            <a:r>
              <a:rPr lang="en-GB" dirty="0" smtClean="0"/>
              <a:t>Heavy water is more efficient moderator than light water, because it almost doesn’t absorb any neutrons in the process of their slowing down. A reactor with heavy water can use natural uranium as fuel, while light water requires enriched uranium.</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t>Similarly to heavy water, also graphite-moderated reactors can use natural uranium fuel. In fact, the first nuclear reactor, built by Enrico Fermi in 1942, used graphite as moderator.</a:t>
            </a:r>
          </a:p>
          <a:p>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3</a:t>
            </a:fld>
            <a:endParaRPr lang="sl-SI" dirty="0"/>
          </a:p>
        </p:txBody>
      </p:sp>
    </p:spTree>
    <p:extLst>
      <p:ext uri="{BB962C8B-B14F-4D97-AF65-F5344CB8AC3E}">
        <p14:creationId xmlns:p14="http://schemas.microsoft.com/office/powerpoint/2010/main" val="30284422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(First bullet) </a:t>
            </a:r>
            <a:r>
              <a:rPr lang="en-GB" dirty="0" smtClean="0"/>
              <a:t>To identify all sources of exposure and to evaluate radiation doses that could be received by workers at the installation and the public, as well as potential effects on the environment.</a:t>
            </a:r>
            <a:endParaRPr lang="en-GB" b="1" dirty="0"/>
          </a:p>
        </p:txBody>
      </p:sp>
      <p:sp>
        <p:nvSpPr>
          <p:cNvPr id="4" name="Slide Number Placeholder 3"/>
          <p:cNvSpPr>
            <a:spLocks noGrp="1"/>
          </p:cNvSpPr>
          <p:nvPr>
            <p:ph type="sldNum" sz="quarter" idx="10"/>
          </p:nvPr>
        </p:nvSpPr>
        <p:spPr/>
        <p:txBody>
          <a:bodyPr/>
          <a:lstStyle/>
          <a:p>
            <a:fld id="{A08AD240-CF06-47CD-99C3-8035E057ED30}" type="slidenum">
              <a:rPr lang="sl-SI" smtClean="0"/>
              <a:t>30</a:t>
            </a:fld>
            <a:endParaRPr lang="sl-SI" dirty="0"/>
          </a:p>
        </p:txBody>
      </p:sp>
    </p:spTree>
    <p:extLst>
      <p:ext uri="{BB962C8B-B14F-4D97-AF65-F5344CB8AC3E}">
        <p14:creationId xmlns:p14="http://schemas.microsoft.com/office/powerpoint/2010/main" val="7193820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31</a:t>
            </a:fld>
            <a:endParaRPr lang="sl-SI" dirty="0"/>
          </a:p>
        </p:txBody>
      </p:sp>
    </p:spTree>
    <p:extLst>
      <p:ext uri="{BB962C8B-B14F-4D97-AF65-F5344CB8AC3E}">
        <p14:creationId xmlns:p14="http://schemas.microsoft.com/office/powerpoint/2010/main" val="12773243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(First bullet)</a:t>
            </a:r>
            <a:r>
              <a:rPr lang="en-GB" dirty="0" smtClean="0"/>
              <a:t> Control of radiation exposure to levels as low as reasonably achievable (ALARA). Accident that could lead to the loss of control of the reactor, there is a non-negligible probability that an accident may happen.</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32</a:t>
            </a:fld>
            <a:endParaRPr lang="sl-SI" dirty="0"/>
          </a:p>
        </p:txBody>
      </p:sp>
    </p:spTree>
    <p:extLst>
      <p:ext uri="{BB962C8B-B14F-4D97-AF65-F5344CB8AC3E}">
        <p14:creationId xmlns:p14="http://schemas.microsoft.com/office/powerpoint/2010/main" val="13342633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(First bullet)</a:t>
            </a:r>
            <a:r>
              <a:rPr lang="en-GB" dirty="0" smtClean="0"/>
              <a:t> The primary means of preventing and mitigating the consequences of accidents is ‘defence in depth’.</a:t>
            </a:r>
          </a:p>
          <a:p>
            <a:pPr marL="171450" indent="-171450">
              <a:buFont typeface="Arial" panose="020B0604020202020204" pitchFamily="34" charset="0"/>
              <a:buChar char="•"/>
            </a:pPr>
            <a:r>
              <a:rPr lang="en-GB" sz="1200" b="0" i="0" u="none" strike="noStrike" kern="1200" baseline="0" noProof="0" dirty="0" smtClean="0">
                <a:solidFill>
                  <a:schemeClr val="tx1"/>
                </a:solidFill>
                <a:latin typeface="+mn-lt"/>
                <a:ea typeface="+mn-ea"/>
                <a:cs typeface="+mn-cs"/>
              </a:rPr>
              <a:t>Defence in depth is </a:t>
            </a:r>
            <a:r>
              <a:rPr lang="en-GB" sz="1200" b="1" i="0" u="none" strike="noStrike" kern="1200" baseline="0" noProof="0" dirty="0" smtClean="0">
                <a:solidFill>
                  <a:schemeClr val="tx1"/>
                </a:solidFill>
                <a:latin typeface="+mn-lt"/>
                <a:ea typeface="+mn-ea"/>
                <a:cs typeface="+mn-cs"/>
              </a:rPr>
              <a:t>implemented</a:t>
            </a:r>
            <a:r>
              <a:rPr lang="en-GB" sz="1200" b="0" i="0" u="none" strike="noStrike" kern="1200" baseline="0" noProof="0" dirty="0" smtClean="0">
                <a:solidFill>
                  <a:schemeClr val="tx1"/>
                </a:solidFill>
                <a:latin typeface="+mn-lt"/>
                <a:ea typeface="+mn-ea"/>
                <a:cs typeface="+mn-cs"/>
              </a:rPr>
              <a:t> primarily through the combination of a number of consecutive and independent levels of protection that would have to fail before harmful effects could be caused to people or to the environment.</a:t>
            </a:r>
          </a:p>
          <a:p>
            <a:pPr marL="171450" indent="-171450">
              <a:buFont typeface="Arial" panose="020B0604020202020204" pitchFamily="34" charset="0"/>
              <a:buChar char="•"/>
            </a:pPr>
            <a:r>
              <a:rPr lang="en-GB" sz="1200" b="1" i="0" u="none" strike="noStrike" kern="1200" baseline="0" noProof="0" dirty="0" smtClean="0">
                <a:solidFill>
                  <a:schemeClr val="tx1"/>
                </a:solidFill>
                <a:latin typeface="+mn-lt"/>
                <a:ea typeface="+mn-ea"/>
                <a:cs typeface="+mn-cs"/>
              </a:rPr>
              <a:t>If one level</a:t>
            </a:r>
            <a:r>
              <a:rPr lang="en-GB" sz="1200" b="0" i="0" u="none" strike="noStrike" kern="1200" baseline="0" noProof="0" dirty="0" smtClean="0">
                <a:solidFill>
                  <a:schemeClr val="tx1"/>
                </a:solidFill>
                <a:latin typeface="+mn-lt"/>
                <a:ea typeface="+mn-ea"/>
                <a:cs typeface="+mn-cs"/>
              </a:rPr>
              <a:t> of protection or barrier were to fail, the subsequent level or barrier would be available. </a:t>
            </a:r>
          </a:p>
          <a:p>
            <a:pPr marL="171450" indent="-171450">
              <a:buFont typeface="Arial" panose="020B0604020202020204" pitchFamily="34" charset="0"/>
              <a:buChar char="•"/>
            </a:pPr>
            <a:r>
              <a:rPr lang="en-GB" sz="1200" b="0" i="0" u="none" strike="noStrike" kern="1200" baseline="0" noProof="0" dirty="0" smtClean="0">
                <a:solidFill>
                  <a:schemeClr val="tx1"/>
                </a:solidFill>
                <a:latin typeface="+mn-lt"/>
                <a:ea typeface="+mn-ea"/>
                <a:cs typeface="+mn-cs"/>
              </a:rPr>
              <a:t>When properly implemented, defence in depth ensures that </a:t>
            </a:r>
            <a:r>
              <a:rPr lang="en-GB" sz="1200" b="1" i="0" u="none" strike="noStrike" kern="1200" baseline="0" noProof="0" dirty="0" smtClean="0">
                <a:solidFill>
                  <a:schemeClr val="tx1"/>
                </a:solidFill>
                <a:latin typeface="+mn-lt"/>
                <a:ea typeface="+mn-ea"/>
                <a:cs typeface="+mn-cs"/>
              </a:rPr>
              <a:t>no single technical</a:t>
            </a:r>
            <a:r>
              <a:rPr lang="en-GB" sz="1200" b="0" i="0" u="none" strike="noStrike" kern="1200" baseline="0" noProof="0" dirty="0" smtClean="0">
                <a:solidFill>
                  <a:schemeClr val="tx1"/>
                </a:solidFill>
                <a:latin typeface="+mn-lt"/>
                <a:ea typeface="+mn-ea"/>
                <a:cs typeface="+mn-cs"/>
              </a:rPr>
              <a:t>, human or organizational failure could lead to harmful effects, and that the combinations of failures that could give rise to significant harmful effects are of very low probability. </a:t>
            </a:r>
          </a:p>
          <a:p>
            <a:pPr marL="171450" indent="-171450">
              <a:buFont typeface="Arial" panose="020B0604020202020204" pitchFamily="34" charset="0"/>
              <a:buChar char="•"/>
            </a:pPr>
            <a:r>
              <a:rPr lang="en-GB" sz="1200" b="1" i="0" u="none" strike="noStrike" kern="1200" baseline="0" noProof="0" dirty="0" smtClean="0">
                <a:solidFill>
                  <a:schemeClr val="tx1"/>
                </a:solidFill>
                <a:latin typeface="+mn-lt"/>
                <a:ea typeface="+mn-ea"/>
                <a:cs typeface="+mn-cs"/>
              </a:rPr>
              <a:t>The independent effectiveness </a:t>
            </a:r>
            <a:r>
              <a:rPr lang="en-GB" sz="1200" b="0" i="0" u="none" strike="noStrike" kern="1200" baseline="0" noProof="0" dirty="0" smtClean="0">
                <a:solidFill>
                  <a:schemeClr val="tx1"/>
                </a:solidFill>
                <a:latin typeface="+mn-lt"/>
                <a:ea typeface="+mn-ea"/>
                <a:cs typeface="+mn-cs"/>
              </a:rPr>
              <a:t>of the different levels of defence is a necessary element of defence in depth.</a:t>
            </a:r>
          </a:p>
          <a:p>
            <a:endParaRPr lang="en-GB" b="1" noProof="0" dirty="0" smtClean="0"/>
          </a:p>
          <a:p>
            <a:r>
              <a:rPr lang="en-GB" b="1" noProof="0" dirty="0" smtClean="0"/>
              <a:t>(Second bullet) </a:t>
            </a:r>
            <a:r>
              <a:rPr lang="en-GB" sz="1200" b="0" i="0" u="none" strike="noStrike" kern="1200" baseline="0" noProof="0" dirty="0" smtClean="0">
                <a:solidFill>
                  <a:schemeClr val="tx1"/>
                </a:solidFill>
                <a:latin typeface="+mn-lt"/>
                <a:ea typeface="+mn-ea"/>
                <a:cs typeface="+mn-cs"/>
              </a:rPr>
              <a:t>Defence in depth is provided by an appropriate combination of:</a:t>
            </a:r>
          </a:p>
          <a:p>
            <a:pPr marL="171450" indent="-171450">
              <a:buFont typeface="Calibri" panose="020F0502020204030204" pitchFamily="34" charset="0"/>
              <a:buChar char="‒"/>
            </a:pPr>
            <a:r>
              <a:rPr lang="en-GB" sz="1200" b="0" i="0" u="none" strike="noStrike" kern="1200" baseline="0" noProof="0" dirty="0" smtClean="0">
                <a:solidFill>
                  <a:schemeClr val="tx1"/>
                </a:solidFill>
                <a:latin typeface="+mn-lt"/>
                <a:ea typeface="+mn-ea"/>
                <a:cs typeface="+mn-cs"/>
              </a:rPr>
              <a:t>An effective management system with a strong management commitment to safety and a strong safety culture.</a:t>
            </a:r>
          </a:p>
          <a:p>
            <a:pPr marL="171450" indent="-171450">
              <a:buFont typeface="Calibri" panose="020F0502020204030204" pitchFamily="34" charset="0"/>
              <a:buChar char="‒"/>
            </a:pPr>
            <a:r>
              <a:rPr lang="en-GB" sz="1200" b="0" i="0" u="none" strike="noStrike" kern="1200" baseline="0" noProof="0" dirty="0" smtClean="0">
                <a:solidFill>
                  <a:schemeClr val="tx1"/>
                </a:solidFill>
                <a:latin typeface="+mn-lt"/>
                <a:ea typeface="+mn-ea"/>
                <a:cs typeface="+mn-cs"/>
              </a:rPr>
              <a:t>Adequate site selection and the incorporation of good design and engineering features providing safety margins, diversity and redundancy, mainly by the use of:</a:t>
            </a:r>
          </a:p>
          <a:p>
            <a:pPr marL="628650" lvl="1" indent="-171450">
              <a:buFont typeface="Arial" panose="020B0604020202020204" pitchFamily="34" charset="0"/>
              <a:buChar char="•"/>
            </a:pPr>
            <a:r>
              <a:rPr lang="en-GB" sz="1200" b="0" i="0" u="none" strike="noStrike" kern="1200" baseline="0" noProof="0" dirty="0" smtClean="0">
                <a:solidFill>
                  <a:schemeClr val="tx1"/>
                </a:solidFill>
                <a:latin typeface="+mn-lt"/>
                <a:ea typeface="+mn-ea"/>
                <a:cs typeface="+mn-cs"/>
              </a:rPr>
              <a:t>Design, technology and materials of high quality and reliability;</a:t>
            </a:r>
          </a:p>
          <a:p>
            <a:pPr marL="628650" lvl="1" indent="-171450">
              <a:buFont typeface="Arial" panose="020B0604020202020204" pitchFamily="34" charset="0"/>
              <a:buChar char="•"/>
            </a:pPr>
            <a:r>
              <a:rPr lang="en-GB" sz="1200" b="0" i="0" u="none" strike="noStrike" kern="1200" baseline="0" noProof="0" dirty="0" smtClean="0">
                <a:solidFill>
                  <a:schemeClr val="tx1"/>
                </a:solidFill>
                <a:latin typeface="+mn-lt"/>
                <a:ea typeface="+mn-ea"/>
                <a:cs typeface="+mn-cs"/>
              </a:rPr>
              <a:t>Control, limiting and protection systems and surveillance features;</a:t>
            </a:r>
          </a:p>
          <a:p>
            <a:pPr marL="628650" lvl="1" indent="-171450">
              <a:buFont typeface="Arial" panose="020B0604020202020204" pitchFamily="34" charset="0"/>
              <a:buChar char="•"/>
            </a:pPr>
            <a:r>
              <a:rPr lang="en-GB" sz="1200" b="0" i="0" u="none" strike="noStrike" kern="1200" baseline="0" noProof="0" dirty="0" smtClean="0">
                <a:solidFill>
                  <a:schemeClr val="tx1"/>
                </a:solidFill>
                <a:latin typeface="+mn-lt"/>
                <a:ea typeface="+mn-ea"/>
                <a:cs typeface="+mn-cs"/>
              </a:rPr>
              <a:t>An appropriate combination of inherent and engineered safety </a:t>
            </a:r>
            <a:r>
              <a:rPr lang="en-GB" sz="1200" b="0" i="0" u="none" strike="noStrike" kern="1200" baseline="0" dirty="0" smtClean="0">
                <a:solidFill>
                  <a:schemeClr val="tx1"/>
                </a:solidFill>
                <a:latin typeface="+mn-lt"/>
                <a:ea typeface="+mn-ea"/>
                <a:cs typeface="+mn-cs"/>
              </a:rPr>
              <a:t>features.</a:t>
            </a:r>
          </a:p>
          <a:p>
            <a:pPr marL="171450" indent="-171450">
              <a:buFont typeface="Calibri" panose="020F0502020204030204" pitchFamily="34" charset="0"/>
              <a:buChar char="‒"/>
            </a:pPr>
            <a:r>
              <a:rPr lang="en-GB" sz="1200" b="0" i="0" u="none" strike="noStrike" kern="1200" baseline="0" noProof="0" dirty="0" smtClean="0">
                <a:solidFill>
                  <a:schemeClr val="tx1"/>
                </a:solidFill>
                <a:latin typeface="+mn-lt"/>
                <a:ea typeface="+mn-ea"/>
                <a:cs typeface="+mn-cs"/>
              </a:rPr>
              <a:t>Comprehensive operational procedures and practices as well as accident </a:t>
            </a:r>
            <a:r>
              <a:rPr lang="en-GB" sz="1200" b="0" i="0" u="none" strike="noStrike" kern="1200" baseline="0" dirty="0" smtClean="0">
                <a:solidFill>
                  <a:schemeClr val="tx1"/>
                </a:solidFill>
                <a:latin typeface="+mn-lt"/>
                <a:ea typeface="+mn-ea"/>
                <a:cs typeface="+mn-cs"/>
              </a:rPr>
              <a:t>management procedures.</a:t>
            </a:r>
            <a:endParaRPr lang="en-GB" b="1" dirty="0" smtClean="0"/>
          </a:p>
          <a:p>
            <a:endParaRPr lang="en-GB" b="1" noProof="0" dirty="0"/>
          </a:p>
        </p:txBody>
      </p:sp>
      <p:sp>
        <p:nvSpPr>
          <p:cNvPr id="4" name="Slide Number Placeholder 3"/>
          <p:cNvSpPr>
            <a:spLocks noGrp="1"/>
          </p:cNvSpPr>
          <p:nvPr>
            <p:ph type="sldNum" sz="quarter" idx="10"/>
          </p:nvPr>
        </p:nvSpPr>
        <p:spPr/>
        <p:txBody>
          <a:bodyPr/>
          <a:lstStyle/>
          <a:p>
            <a:fld id="{A08AD240-CF06-47CD-99C3-8035E057ED30}" type="slidenum">
              <a:rPr lang="sl-SI" smtClean="0"/>
              <a:t>33</a:t>
            </a:fld>
            <a:endParaRPr lang="sl-SI" dirty="0"/>
          </a:p>
        </p:txBody>
      </p:sp>
    </p:spTree>
    <p:extLst>
      <p:ext uri="{BB962C8B-B14F-4D97-AF65-F5344CB8AC3E}">
        <p14:creationId xmlns:p14="http://schemas.microsoft.com/office/powerpoint/2010/main" val="638921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text to first bullet)</a:t>
            </a:r>
            <a:r>
              <a:rPr lang="en-GB" dirty="0" smtClean="0"/>
              <a:t> </a:t>
            </a:r>
            <a:r>
              <a:rPr lang="en-GB" sz="1200" kern="1200" dirty="0" smtClean="0">
                <a:solidFill>
                  <a:schemeClr val="tx1"/>
                </a:solidFill>
                <a:effectLst/>
                <a:latin typeface="+mn-lt"/>
                <a:ea typeface="+mn-ea"/>
                <a:cs typeface="+mn-cs"/>
              </a:rPr>
              <a:t>Its aim is to prevent deviations from normal operation and the failure of items important to safety. This leads to the requirement that the plant be soundly and conservatively sited, designed, constructed, maintained and operated in accordance with quality management and appropriate and proven engineering practices.</a:t>
            </a:r>
          </a:p>
          <a:p>
            <a:endParaRPr lang="en-GB" dirty="0" smtClean="0"/>
          </a:p>
          <a:p>
            <a:r>
              <a:rPr lang="en-GB" b="1" dirty="0" smtClean="0"/>
              <a:t>(Second bullet)</a:t>
            </a:r>
            <a:r>
              <a:rPr lang="en-GB" dirty="0" smtClean="0"/>
              <a:t> </a:t>
            </a:r>
            <a:r>
              <a:rPr lang="en-GB" sz="1200" kern="1200" dirty="0" smtClean="0">
                <a:solidFill>
                  <a:schemeClr val="tx1"/>
                </a:solidFill>
                <a:effectLst/>
                <a:latin typeface="+mn-lt"/>
                <a:ea typeface="+mn-ea"/>
                <a:cs typeface="+mn-cs"/>
              </a:rPr>
              <a:t>Its aim is to detect and control deviations from normal operational states in order to prevent anticipated operational occurrences at the plant from escalating to accident conditions.</a:t>
            </a:r>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34</a:t>
            </a:fld>
            <a:endParaRPr lang="sl-SI" dirty="0"/>
          </a:p>
        </p:txBody>
      </p:sp>
    </p:spTree>
    <p:extLst>
      <p:ext uri="{BB962C8B-B14F-4D97-AF65-F5344CB8AC3E}">
        <p14:creationId xmlns:p14="http://schemas.microsoft.com/office/powerpoint/2010/main" val="16383533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text to first bullet)</a:t>
            </a:r>
            <a:r>
              <a:rPr lang="en-GB" dirty="0" smtClean="0"/>
              <a:t> This leads to the requirement that:</a:t>
            </a:r>
          </a:p>
          <a:p>
            <a:pPr marL="171450" lvl="0" indent="-171450">
              <a:buFont typeface="Arial" panose="020B0604020202020204" pitchFamily="34" charset="0"/>
              <a:buChar char="•"/>
            </a:pPr>
            <a:r>
              <a:rPr lang="en-GB" b="1" dirty="0" smtClean="0">
                <a:solidFill>
                  <a:srgbClr val="654A15"/>
                </a:solidFill>
              </a:rPr>
              <a:t>inherent</a:t>
            </a:r>
            <a:r>
              <a:rPr lang="en-GB" dirty="0" smtClean="0"/>
              <a:t> and/or </a:t>
            </a:r>
            <a:r>
              <a:rPr lang="en-GB" b="1" dirty="0" smtClean="0">
                <a:solidFill>
                  <a:srgbClr val="654A15"/>
                </a:solidFill>
              </a:rPr>
              <a:t>engineered</a:t>
            </a:r>
            <a:r>
              <a:rPr lang="en-GB" dirty="0" smtClean="0"/>
              <a:t> safety </a:t>
            </a:r>
            <a:r>
              <a:rPr lang="en-GB" b="1" dirty="0" smtClean="0">
                <a:solidFill>
                  <a:srgbClr val="654A15"/>
                </a:solidFill>
              </a:rPr>
              <a:t>features</a:t>
            </a:r>
            <a:r>
              <a:rPr lang="en-GB" dirty="0" smtClean="0"/>
              <a:t>, </a:t>
            </a:r>
          </a:p>
          <a:p>
            <a:pPr marL="171450" lvl="0" indent="-171450">
              <a:buFont typeface="Arial" panose="020B0604020202020204" pitchFamily="34" charset="0"/>
              <a:buChar char="•"/>
            </a:pPr>
            <a:r>
              <a:rPr lang="en-GB" b="1" dirty="0" smtClean="0">
                <a:solidFill>
                  <a:srgbClr val="654A15"/>
                </a:solidFill>
              </a:rPr>
              <a:t>safety systems</a:t>
            </a:r>
            <a:r>
              <a:rPr lang="en-GB" dirty="0" smtClean="0"/>
              <a:t> and </a:t>
            </a:r>
          </a:p>
          <a:p>
            <a:pPr marL="171450" lvl="0" indent="-171450">
              <a:buFont typeface="Arial" panose="020B0604020202020204" pitchFamily="34" charset="0"/>
              <a:buChar char="•"/>
            </a:pPr>
            <a:r>
              <a:rPr lang="en-GB" b="1" dirty="0" smtClean="0">
                <a:solidFill>
                  <a:srgbClr val="654A15"/>
                </a:solidFill>
              </a:rPr>
              <a:t>procedures</a:t>
            </a:r>
            <a:r>
              <a:rPr lang="en-GB" dirty="0" smtClean="0"/>
              <a:t> are capable of preventing damage to the reactor core or significant off-site releases and returning the plant to a safe state.</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(Additional text to second bullet)</a:t>
            </a:r>
            <a:r>
              <a:rPr lang="en-GB" dirty="0" smtClean="0"/>
              <a:t> The most </a:t>
            </a:r>
            <a:r>
              <a:rPr lang="en-GB" b="1" dirty="0" smtClean="0">
                <a:solidFill>
                  <a:srgbClr val="654A15"/>
                </a:solidFill>
              </a:rPr>
              <a:t>important objective</a:t>
            </a:r>
            <a:r>
              <a:rPr lang="en-GB" dirty="0" smtClean="0"/>
              <a:t> of this level is the </a:t>
            </a:r>
            <a:r>
              <a:rPr lang="en-GB" b="1" dirty="0" smtClean="0">
                <a:solidFill>
                  <a:srgbClr val="654A15"/>
                </a:solidFill>
              </a:rPr>
              <a:t>protection of the confinement function</a:t>
            </a:r>
            <a:r>
              <a:rPr lang="en-GB" dirty="0" smtClean="0"/>
              <a:t> and thus to </a:t>
            </a:r>
            <a:r>
              <a:rPr lang="en-GB" b="1" dirty="0" smtClean="0">
                <a:solidFill>
                  <a:srgbClr val="654A15"/>
                </a:solidFill>
              </a:rPr>
              <a:t>ensure</a:t>
            </a:r>
            <a:r>
              <a:rPr lang="en-GB" dirty="0" smtClean="0"/>
              <a:t> that </a:t>
            </a:r>
            <a:r>
              <a:rPr lang="en-GB" b="1" dirty="0" smtClean="0">
                <a:solidFill>
                  <a:srgbClr val="654A15"/>
                </a:solidFill>
              </a:rPr>
              <a:t>radioactive releases</a:t>
            </a:r>
            <a:r>
              <a:rPr lang="en-GB" dirty="0" smtClean="0"/>
              <a:t> are kept as </a:t>
            </a:r>
            <a:r>
              <a:rPr lang="en-GB" b="1" dirty="0" smtClean="0">
                <a:solidFill>
                  <a:srgbClr val="654A15"/>
                </a:solidFill>
              </a:rPr>
              <a:t>low as reasonably achievable</a:t>
            </a:r>
            <a:r>
              <a:rPr lang="en-GB" dirty="0" smtClean="0"/>
              <a:t>.</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(Additional text to third bullet)</a:t>
            </a:r>
            <a:r>
              <a:rPr lang="en-GB" sz="1200" kern="1200" dirty="0" smtClean="0">
                <a:solidFill>
                  <a:schemeClr val="tx1"/>
                </a:solidFill>
                <a:effectLst/>
                <a:latin typeface="+mn-lt"/>
                <a:ea typeface="+mn-ea"/>
                <a:cs typeface="+mn-cs"/>
              </a:rPr>
              <a:t> This requires the provision of an adequately equipped emergency control centre, and plans for the on-site and off-site emergency response.</a:t>
            </a:r>
            <a:endParaRPr lang="sl-SI"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35</a:t>
            </a:fld>
            <a:endParaRPr lang="sl-SI" dirty="0"/>
          </a:p>
        </p:txBody>
      </p:sp>
    </p:spTree>
    <p:extLst>
      <p:ext uri="{BB962C8B-B14F-4D97-AF65-F5344CB8AC3E}">
        <p14:creationId xmlns:p14="http://schemas.microsoft.com/office/powerpoint/2010/main" val="10195406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08AD240-CF06-47CD-99C3-8035E057ED30}" type="slidenum">
              <a:rPr lang="sl-SI" smtClean="0"/>
              <a:t>36</a:t>
            </a:fld>
            <a:endParaRPr lang="sl-SI" dirty="0"/>
          </a:p>
        </p:txBody>
      </p:sp>
    </p:spTree>
    <p:extLst>
      <p:ext uri="{BB962C8B-B14F-4D97-AF65-F5344CB8AC3E}">
        <p14:creationId xmlns:p14="http://schemas.microsoft.com/office/powerpoint/2010/main" val="35923701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08AD240-CF06-47CD-99C3-8035E057ED30}" type="slidenum">
              <a:rPr lang="sl-SI" smtClean="0"/>
              <a:t>37</a:t>
            </a:fld>
            <a:endParaRPr lang="sl-SI" dirty="0"/>
          </a:p>
        </p:txBody>
      </p:sp>
    </p:spTree>
    <p:extLst>
      <p:ext uri="{BB962C8B-B14F-4D97-AF65-F5344CB8AC3E}">
        <p14:creationId xmlns:p14="http://schemas.microsoft.com/office/powerpoint/2010/main" val="3386940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(First sub-bullet)</a:t>
            </a:r>
            <a:r>
              <a:rPr lang="en-GB" dirty="0" smtClean="0"/>
              <a:t> Established by the operating organization.</a:t>
            </a:r>
          </a:p>
          <a:p>
            <a:endParaRPr lang="en-GB" dirty="0" smtClean="0"/>
          </a:p>
          <a:p>
            <a:r>
              <a:rPr lang="en-GB" b="1" dirty="0" smtClean="0"/>
              <a:t>(Fourth sub-bullet)</a:t>
            </a:r>
            <a:r>
              <a:rPr lang="en-GB" dirty="0" smtClean="0"/>
              <a:t> Engaged in different parts of the design, and between designers, utilities, suppliers, constructors and contractors as appropriate.</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38</a:t>
            </a:fld>
            <a:endParaRPr lang="sl-SI" dirty="0"/>
          </a:p>
        </p:txBody>
      </p:sp>
    </p:spTree>
    <p:extLst>
      <p:ext uri="{BB962C8B-B14F-4D97-AF65-F5344CB8AC3E}">
        <p14:creationId xmlns:p14="http://schemas.microsoft.com/office/powerpoint/2010/main" val="39265182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(First sub-bullet)</a:t>
            </a:r>
            <a:r>
              <a:rPr lang="en-GB" dirty="0" smtClean="0"/>
              <a:t> So that the safety functions can be performed and the plant can operate safely with the necessary reliability for the full duration of its design life.</a:t>
            </a:r>
          </a:p>
          <a:p>
            <a:endParaRPr lang="en-GB" dirty="0" smtClean="0"/>
          </a:p>
          <a:p>
            <a:r>
              <a:rPr lang="en-GB" b="1" dirty="0" smtClean="0"/>
              <a:t>(Fourth sub-bullet)</a:t>
            </a:r>
            <a:r>
              <a:rPr lang="en-GB" dirty="0" smtClean="0"/>
              <a:t> To ensure safe operation and maintenance of the plant and to allow subsequent plant modifications to be made.</a:t>
            </a:r>
          </a:p>
          <a:p>
            <a:endParaRPr lang="en-GB" dirty="0" smtClean="0"/>
          </a:p>
          <a:p>
            <a:r>
              <a:rPr lang="en-GB" b="1" dirty="0" smtClean="0"/>
              <a:t>(Fifth sub-bullet)</a:t>
            </a:r>
            <a:r>
              <a:rPr lang="en-GB" dirty="0" smtClean="0"/>
              <a:t> i.e. operational limits and conditions.</a:t>
            </a:r>
          </a:p>
          <a:p>
            <a:endParaRPr lang="en-GB" dirty="0" smtClean="0"/>
          </a:p>
          <a:p>
            <a:r>
              <a:rPr lang="en-GB" b="1" dirty="0" smtClean="0"/>
              <a:t>(Sixth sub-bullet)</a:t>
            </a:r>
            <a:r>
              <a:rPr lang="en-GB" dirty="0" smtClean="0"/>
              <a:t> So that due consideration has been given to the prevention of accidents and mitigation of their consequences.</a:t>
            </a:r>
          </a:p>
          <a:p>
            <a:endParaRPr lang="en-GB" dirty="0" smtClean="0"/>
          </a:p>
          <a:p>
            <a:r>
              <a:rPr lang="en-GB" b="1" dirty="0" smtClean="0"/>
              <a:t>(Seventh sub-bullet)</a:t>
            </a:r>
            <a:r>
              <a:rPr lang="en-GB" dirty="0" smtClean="0"/>
              <a:t> In terms of both activity and volume, by appropriate design measures and operational and decommissioning practices.</a:t>
            </a:r>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39</a:t>
            </a:fld>
            <a:endParaRPr lang="sl-SI" dirty="0"/>
          </a:p>
        </p:txBody>
      </p:sp>
    </p:spTree>
    <p:extLst>
      <p:ext uri="{BB962C8B-B14F-4D97-AF65-F5344CB8AC3E}">
        <p14:creationId xmlns:p14="http://schemas.microsoft.com/office/powerpoint/2010/main" val="3869689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(First</a:t>
            </a:r>
            <a:r>
              <a:rPr lang="en-GB" b="1" baseline="0" dirty="0" smtClean="0"/>
              <a:t> bullet</a:t>
            </a:r>
            <a:r>
              <a:rPr lang="en-GB" b="1" dirty="0" smtClean="0"/>
              <a:t>)</a:t>
            </a:r>
            <a:r>
              <a:rPr lang="en-GB" noProof="0" dirty="0" smtClean="0"/>
              <a:t> This is the role of </a:t>
            </a:r>
            <a:r>
              <a:rPr lang="en-GB" b="1" noProof="0" dirty="0" smtClean="0">
                <a:solidFill>
                  <a:srgbClr val="654A15"/>
                </a:solidFill>
              </a:rPr>
              <a:t>reactor coolant</a:t>
            </a:r>
            <a:r>
              <a:rPr lang="en-GB" noProof="0" dirty="0" smtClean="0"/>
              <a:t>. </a:t>
            </a:r>
            <a:endParaRPr lang="en-GB" b="1" dirty="0" smtClean="0"/>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(Second bullet)</a:t>
            </a:r>
            <a:r>
              <a:rPr lang="en-GB" dirty="0" smtClean="0"/>
              <a:t> In many cases reactor coolant and moderator are the same substance, but this is not necessary. In particular, graphite-moderated reactors are cooled with gas (CO</a:t>
            </a:r>
            <a:r>
              <a:rPr lang="en-GB" baseline="-25000" dirty="0" smtClean="0"/>
              <a:t>2</a:t>
            </a:r>
            <a:r>
              <a:rPr lang="en-GB" dirty="0" smtClean="0"/>
              <a:t>, He) or light water.</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(Third bullet) </a:t>
            </a:r>
            <a:r>
              <a:rPr lang="en-GB" sz="1200" kern="1200" dirty="0" smtClean="0">
                <a:solidFill>
                  <a:schemeClr val="tx1"/>
                </a:solidFill>
                <a:effectLst/>
              </a:rPr>
              <a:t>Each reactor has also </a:t>
            </a:r>
            <a:r>
              <a:rPr lang="en-GB" sz="1200" b="1" kern="1200" dirty="0" smtClean="0">
                <a:solidFill>
                  <a:schemeClr val="tx1"/>
                </a:solidFill>
                <a:effectLst/>
              </a:rPr>
              <a:t>control system</a:t>
            </a:r>
            <a:r>
              <a:rPr lang="en-GB" sz="1200" kern="1200" dirty="0" smtClean="0">
                <a:solidFill>
                  <a:schemeClr val="tx1"/>
                </a:solidFill>
                <a:effectLst/>
              </a:rPr>
              <a:t>, which is used to start-up the reactor, to shut it down, and to adjust the reactor power level. The control system contains materials that are strong neutron absorbers (boron, indium, cadmium…).</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p:txBody>
      </p:sp>
      <p:sp>
        <p:nvSpPr>
          <p:cNvPr id="4" name="Slide Number Placeholder 3"/>
          <p:cNvSpPr>
            <a:spLocks noGrp="1"/>
          </p:cNvSpPr>
          <p:nvPr>
            <p:ph type="sldNum" sz="quarter" idx="10"/>
          </p:nvPr>
        </p:nvSpPr>
        <p:spPr/>
        <p:txBody>
          <a:bodyPr/>
          <a:lstStyle/>
          <a:p>
            <a:fld id="{A08AD240-CF06-47CD-99C3-8035E057ED30}" type="slidenum">
              <a:rPr lang="sl-SI" smtClean="0"/>
              <a:t>4</a:t>
            </a:fld>
            <a:endParaRPr lang="sl-SI" dirty="0"/>
          </a:p>
        </p:txBody>
      </p:sp>
    </p:spTree>
    <p:extLst>
      <p:ext uri="{BB962C8B-B14F-4D97-AF65-F5344CB8AC3E}">
        <p14:creationId xmlns:p14="http://schemas.microsoft.com/office/powerpoint/2010/main" val="42283895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(First bullet)</a:t>
            </a:r>
            <a:r>
              <a:rPr lang="en-GB" dirty="0" smtClean="0"/>
              <a:t> The design therefore:</a:t>
            </a:r>
          </a:p>
          <a:p>
            <a:pPr marL="171450" lvl="0" indent="-171450">
              <a:buFont typeface="Arial" panose="020B0604020202020204" pitchFamily="34" charset="0"/>
              <a:buChar char="•"/>
            </a:pPr>
            <a:r>
              <a:rPr lang="en-GB" dirty="0" smtClean="0"/>
              <a:t>provides multiple </a:t>
            </a:r>
            <a:r>
              <a:rPr lang="en-GB" b="1" dirty="0" smtClean="0">
                <a:solidFill>
                  <a:srgbClr val="654A15"/>
                </a:solidFill>
              </a:rPr>
              <a:t>physical barriers</a:t>
            </a:r>
            <a:r>
              <a:rPr lang="en-GB" dirty="0" smtClean="0"/>
              <a:t>;</a:t>
            </a:r>
          </a:p>
          <a:p>
            <a:pPr marL="171450" lvl="0" indent="-171450">
              <a:buFont typeface="Arial" panose="020B0604020202020204" pitchFamily="34" charset="0"/>
              <a:buChar char="•"/>
            </a:pPr>
            <a:r>
              <a:rPr lang="en-GB" dirty="0" smtClean="0"/>
              <a:t>is </a:t>
            </a:r>
            <a:r>
              <a:rPr lang="en-GB" b="1" dirty="0" smtClean="0">
                <a:solidFill>
                  <a:srgbClr val="654A15"/>
                </a:solidFill>
              </a:rPr>
              <a:t>conservative</a:t>
            </a:r>
            <a:r>
              <a:rPr lang="en-GB" dirty="0" smtClean="0"/>
              <a:t>, and the </a:t>
            </a:r>
            <a:r>
              <a:rPr lang="en-GB" b="1" dirty="0" smtClean="0">
                <a:solidFill>
                  <a:srgbClr val="654A15"/>
                </a:solidFill>
              </a:rPr>
              <a:t>construction</a:t>
            </a:r>
            <a:r>
              <a:rPr lang="en-GB" dirty="0" smtClean="0"/>
              <a:t> must be of </a:t>
            </a:r>
            <a:r>
              <a:rPr lang="en-GB" b="1" dirty="0" smtClean="0">
                <a:solidFill>
                  <a:srgbClr val="654A15"/>
                </a:solidFill>
              </a:rPr>
              <a:t>high quality</a:t>
            </a:r>
            <a:r>
              <a:rPr lang="en-GB" dirty="0" smtClean="0"/>
              <a:t>;</a:t>
            </a:r>
          </a:p>
          <a:p>
            <a:pPr marL="171450" lvl="0" indent="-171450">
              <a:buFont typeface="Arial" panose="020B0604020202020204" pitchFamily="34" charset="0"/>
              <a:buChar char="•"/>
            </a:pPr>
            <a:r>
              <a:rPr lang="en-GB" dirty="0" smtClean="0"/>
              <a:t>provides for </a:t>
            </a:r>
            <a:r>
              <a:rPr lang="en-GB" b="1" dirty="0" smtClean="0">
                <a:solidFill>
                  <a:srgbClr val="654A15"/>
                </a:solidFill>
              </a:rPr>
              <a:t>control</a:t>
            </a:r>
            <a:r>
              <a:rPr lang="en-GB" dirty="0" smtClean="0"/>
              <a:t> of the plant </a:t>
            </a:r>
            <a:r>
              <a:rPr lang="en-GB" b="1" dirty="0" smtClean="0">
                <a:solidFill>
                  <a:srgbClr val="654A15"/>
                </a:solidFill>
              </a:rPr>
              <a:t>behaviour</a:t>
            </a:r>
            <a:r>
              <a:rPr lang="en-GB" dirty="0" smtClean="0"/>
              <a:t> during and following a </a:t>
            </a:r>
            <a:r>
              <a:rPr lang="en-GB" b="1" dirty="0" smtClean="0">
                <a:solidFill>
                  <a:srgbClr val="654A15"/>
                </a:solidFill>
              </a:rPr>
              <a:t>PIE</a:t>
            </a:r>
            <a:r>
              <a:rPr lang="en-GB" dirty="0" smtClean="0"/>
              <a:t>, using inherent and engineered features;</a:t>
            </a:r>
          </a:p>
          <a:p>
            <a:pPr marL="171450" lvl="0" indent="-171450">
              <a:buFont typeface="Arial" panose="020B0604020202020204" pitchFamily="34" charset="0"/>
              <a:buChar char="•"/>
            </a:pPr>
            <a:r>
              <a:rPr lang="en-GB" dirty="0" smtClean="0"/>
              <a:t>provides for </a:t>
            </a:r>
            <a:r>
              <a:rPr lang="en-GB" b="1" dirty="0" smtClean="0">
                <a:solidFill>
                  <a:srgbClr val="654A15"/>
                </a:solidFill>
              </a:rPr>
              <a:t>supplementing control </a:t>
            </a:r>
            <a:r>
              <a:rPr lang="en-GB" dirty="0" smtClean="0"/>
              <a:t>of the plant, by the use of </a:t>
            </a:r>
            <a:r>
              <a:rPr lang="en-GB" b="1" dirty="0" smtClean="0">
                <a:solidFill>
                  <a:srgbClr val="654A15"/>
                </a:solidFill>
              </a:rPr>
              <a:t>automatic activation of safety systems</a:t>
            </a:r>
            <a:r>
              <a:rPr lang="en-GB" dirty="0" smtClean="0"/>
              <a:t>;</a:t>
            </a:r>
          </a:p>
          <a:p>
            <a:pPr marL="171450" lvl="0" indent="-171450">
              <a:buFont typeface="Arial" panose="020B0604020202020204" pitchFamily="34" charset="0"/>
              <a:buChar char="•"/>
            </a:pPr>
            <a:r>
              <a:rPr lang="en-GB" dirty="0" smtClean="0"/>
              <a:t>provides for </a:t>
            </a:r>
            <a:r>
              <a:rPr lang="en-GB" b="1" dirty="0" smtClean="0">
                <a:solidFill>
                  <a:srgbClr val="654A15"/>
                </a:solidFill>
              </a:rPr>
              <a:t>equipment</a:t>
            </a:r>
            <a:r>
              <a:rPr lang="en-GB" dirty="0" smtClean="0"/>
              <a:t> and </a:t>
            </a:r>
            <a:r>
              <a:rPr lang="en-GB" b="1" dirty="0" smtClean="0">
                <a:solidFill>
                  <a:srgbClr val="654A15"/>
                </a:solidFill>
              </a:rPr>
              <a:t>procedures</a:t>
            </a:r>
            <a:r>
              <a:rPr lang="en-GB" dirty="0" smtClean="0"/>
              <a:t> to control the course and limit the consequences of accidents as far as practicable;</a:t>
            </a:r>
          </a:p>
          <a:p>
            <a:pPr marL="171450" lvl="0" indent="-171450">
              <a:buFont typeface="Arial" panose="020B0604020202020204" pitchFamily="34" charset="0"/>
              <a:buChar char="•"/>
            </a:pPr>
            <a:r>
              <a:rPr lang="en-GB" dirty="0" smtClean="0"/>
              <a:t>provides </a:t>
            </a:r>
            <a:r>
              <a:rPr lang="en-GB" b="1" dirty="0" smtClean="0">
                <a:solidFill>
                  <a:srgbClr val="654A15"/>
                </a:solidFill>
              </a:rPr>
              <a:t>multiple means</a:t>
            </a:r>
            <a:r>
              <a:rPr lang="en-GB" dirty="0" smtClean="0"/>
              <a:t> for ensuring that each of the fundamental </a:t>
            </a:r>
            <a:r>
              <a:rPr lang="en-GB" b="1" dirty="0" smtClean="0">
                <a:solidFill>
                  <a:srgbClr val="654A15"/>
                </a:solidFill>
              </a:rPr>
              <a:t>safety functions</a:t>
            </a:r>
            <a:r>
              <a:rPr lang="en-GB" dirty="0" smtClean="0"/>
              <a:t> is performed, thereby </a:t>
            </a:r>
            <a:r>
              <a:rPr lang="en-GB" b="1" dirty="0" smtClean="0">
                <a:solidFill>
                  <a:srgbClr val="654A15"/>
                </a:solidFill>
              </a:rPr>
              <a:t>ensuring</a:t>
            </a:r>
            <a:r>
              <a:rPr lang="en-GB" dirty="0" smtClean="0"/>
              <a:t> the </a:t>
            </a:r>
            <a:r>
              <a:rPr lang="en-GB" b="1" dirty="0" smtClean="0">
                <a:solidFill>
                  <a:srgbClr val="654A15"/>
                </a:solidFill>
              </a:rPr>
              <a:t>effectiveness</a:t>
            </a:r>
            <a:r>
              <a:rPr lang="en-GB" dirty="0" smtClean="0"/>
              <a:t> of the </a:t>
            </a:r>
            <a:r>
              <a:rPr lang="en-GB" b="1" dirty="0" smtClean="0">
                <a:solidFill>
                  <a:srgbClr val="654A15"/>
                </a:solidFill>
              </a:rPr>
              <a:t>barriers</a:t>
            </a:r>
            <a:r>
              <a:rPr lang="en-GB" dirty="0" smtClean="0"/>
              <a:t> and </a:t>
            </a:r>
            <a:r>
              <a:rPr lang="en-GB" b="1" dirty="0" smtClean="0">
                <a:solidFill>
                  <a:srgbClr val="654A15"/>
                </a:solidFill>
              </a:rPr>
              <a:t>mitigating</a:t>
            </a:r>
            <a:r>
              <a:rPr lang="en-GB" dirty="0" smtClean="0"/>
              <a:t> the </a:t>
            </a:r>
            <a:r>
              <a:rPr lang="en-GB" b="1" dirty="0" smtClean="0">
                <a:solidFill>
                  <a:srgbClr val="654A15"/>
                </a:solidFill>
              </a:rPr>
              <a:t>consequences</a:t>
            </a:r>
            <a:r>
              <a:rPr lang="en-GB" dirty="0" smtClean="0"/>
              <a:t> of any </a:t>
            </a:r>
            <a:r>
              <a:rPr lang="en-GB" b="1" dirty="0" smtClean="0">
                <a:solidFill>
                  <a:srgbClr val="654A15"/>
                </a:solidFill>
              </a:rPr>
              <a:t>PIEs</a:t>
            </a:r>
            <a:r>
              <a:rPr lang="en-GB"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GB" b="1" dirty="0" smtClean="0"/>
          </a:p>
          <a:p>
            <a:r>
              <a:rPr lang="en-GB" b="1" dirty="0" smtClean="0"/>
              <a:t>(Second bullet) </a:t>
            </a:r>
            <a:r>
              <a:rPr lang="en-GB" b="1" dirty="0" smtClean="0">
                <a:solidFill>
                  <a:srgbClr val="654A15"/>
                </a:solidFill>
              </a:rPr>
              <a:t>To ensure</a:t>
            </a:r>
            <a:r>
              <a:rPr lang="en-GB" dirty="0" smtClean="0"/>
              <a:t> that the </a:t>
            </a:r>
            <a:r>
              <a:rPr lang="en-GB" b="1" dirty="0" smtClean="0">
                <a:solidFill>
                  <a:srgbClr val="654A15"/>
                </a:solidFill>
              </a:rPr>
              <a:t>overall safety concept of defence</a:t>
            </a:r>
            <a:r>
              <a:rPr lang="en-GB" dirty="0" smtClean="0"/>
              <a:t> in depth is </a:t>
            </a:r>
            <a:r>
              <a:rPr lang="en-GB" b="1" dirty="0" smtClean="0">
                <a:solidFill>
                  <a:srgbClr val="654A15"/>
                </a:solidFill>
              </a:rPr>
              <a:t>maintained</a:t>
            </a:r>
            <a:r>
              <a:rPr lang="en-GB" dirty="0" smtClean="0"/>
              <a:t>, the </a:t>
            </a:r>
            <a:r>
              <a:rPr lang="en-GB" b="1" dirty="0" smtClean="0">
                <a:solidFill>
                  <a:srgbClr val="654A15"/>
                </a:solidFill>
              </a:rPr>
              <a:t>design must</a:t>
            </a:r>
            <a:r>
              <a:rPr lang="en-GB" dirty="0" smtClean="0"/>
              <a:t> be such as to </a:t>
            </a:r>
            <a:r>
              <a:rPr lang="en-GB" b="1" dirty="0" smtClean="0">
                <a:solidFill>
                  <a:srgbClr val="654A15"/>
                </a:solidFill>
              </a:rPr>
              <a:t>prevent</a:t>
            </a:r>
            <a:r>
              <a:rPr lang="en-GB" dirty="0" smtClean="0"/>
              <a:t>:</a:t>
            </a:r>
          </a:p>
          <a:p>
            <a:pPr marL="171450" lvl="0" indent="-171450">
              <a:buFont typeface="Arial" panose="020B0604020202020204" pitchFamily="34" charset="0"/>
              <a:buChar char="•"/>
            </a:pPr>
            <a:r>
              <a:rPr lang="en-GB" b="1" dirty="0" smtClean="0">
                <a:solidFill>
                  <a:srgbClr val="654A15"/>
                </a:solidFill>
              </a:rPr>
              <a:t>Challenges</a:t>
            </a:r>
            <a:r>
              <a:rPr lang="en-GB" dirty="0" smtClean="0"/>
              <a:t> to the integrity of physical barriers;</a:t>
            </a:r>
          </a:p>
          <a:p>
            <a:pPr marL="171450" lvl="0" indent="-171450">
              <a:buFont typeface="Arial" panose="020B0604020202020204" pitchFamily="34" charset="0"/>
              <a:buChar char="•"/>
            </a:pPr>
            <a:r>
              <a:rPr lang="en-GB" b="1" dirty="0" smtClean="0">
                <a:solidFill>
                  <a:srgbClr val="654A15"/>
                </a:solidFill>
              </a:rPr>
              <a:t>Failure</a:t>
            </a:r>
            <a:r>
              <a:rPr lang="en-GB" dirty="0" smtClean="0"/>
              <a:t> of a barrier </a:t>
            </a:r>
            <a:r>
              <a:rPr lang="en-GB" b="1" dirty="0" smtClean="0">
                <a:solidFill>
                  <a:srgbClr val="654A15"/>
                </a:solidFill>
              </a:rPr>
              <a:t>when challenged</a:t>
            </a:r>
            <a:r>
              <a:rPr lang="en-GB" dirty="0" smtClean="0"/>
              <a:t>;</a:t>
            </a:r>
          </a:p>
          <a:p>
            <a:pPr marL="171450" lvl="0" indent="-171450">
              <a:buFont typeface="Arial" panose="020B0604020202020204" pitchFamily="34" charset="0"/>
              <a:buChar char="•"/>
            </a:pPr>
            <a:r>
              <a:rPr lang="en-GB" dirty="0" smtClean="0"/>
              <a:t>Failure of a barrier as a </a:t>
            </a:r>
            <a:r>
              <a:rPr lang="en-GB" b="1" dirty="0" smtClean="0">
                <a:solidFill>
                  <a:srgbClr val="654A15"/>
                </a:solidFill>
              </a:rPr>
              <a:t>consequence of failure</a:t>
            </a:r>
            <a:r>
              <a:rPr lang="en-GB" dirty="0" smtClean="0"/>
              <a:t> of another barrier.</a:t>
            </a:r>
          </a:p>
          <a:p>
            <a:r>
              <a:rPr lang="en-GB" dirty="0" smtClean="0"/>
              <a:t>The design must be such that the </a:t>
            </a:r>
            <a:r>
              <a:rPr lang="en-GB" b="1" dirty="0" smtClean="0">
                <a:solidFill>
                  <a:srgbClr val="654A15"/>
                </a:solidFill>
              </a:rPr>
              <a:t>first</a:t>
            </a:r>
            <a:r>
              <a:rPr lang="en-GB" dirty="0" smtClean="0"/>
              <a:t>, or </a:t>
            </a:r>
            <a:r>
              <a:rPr lang="en-GB" b="1" dirty="0" smtClean="0">
                <a:solidFill>
                  <a:srgbClr val="654A15"/>
                </a:solidFill>
              </a:rPr>
              <a:t>at most the second</a:t>
            </a:r>
            <a:r>
              <a:rPr lang="en-GB" dirty="0" smtClean="0"/>
              <a:t>, </a:t>
            </a:r>
            <a:r>
              <a:rPr lang="en-GB" b="1" dirty="0" smtClean="0">
                <a:solidFill>
                  <a:srgbClr val="654A15"/>
                </a:solidFill>
              </a:rPr>
              <a:t>level of defence</a:t>
            </a:r>
            <a:r>
              <a:rPr lang="en-GB" dirty="0" smtClean="0"/>
              <a:t> is </a:t>
            </a:r>
            <a:r>
              <a:rPr lang="en-GB" b="1" dirty="0" smtClean="0">
                <a:solidFill>
                  <a:srgbClr val="654A15"/>
                </a:solidFill>
              </a:rPr>
              <a:t>capable</a:t>
            </a:r>
            <a:r>
              <a:rPr lang="en-GB" dirty="0" smtClean="0"/>
              <a:t> of </a:t>
            </a:r>
            <a:r>
              <a:rPr lang="en-GB" b="1" dirty="0" smtClean="0">
                <a:solidFill>
                  <a:srgbClr val="654A15"/>
                </a:solidFill>
              </a:rPr>
              <a:t>preventing escalation</a:t>
            </a:r>
            <a:r>
              <a:rPr lang="en-GB" dirty="0" smtClean="0"/>
              <a:t> to accident conditions for all but the most improbable PIEs.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GB" b="1" dirty="0" smtClean="0"/>
          </a:p>
          <a:p>
            <a:r>
              <a:rPr lang="en-GB" b="1" dirty="0" smtClean="0"/>
              <a:t>(Third bullet)</a:t>
            </a:r>
            <a:r>
              <a:rPr lang="en-GB" dirty="0" smtClean="0"/>
              <a:t> To ensure safety, the following fundamental safety functions must be performed in operational states, in and following a design basis accident and, to the extent practicable, in and after the occurrence of plant conditions considered that are beyond those of the design basis accidents:</a:t>
            </a:r>
          </a:p>
          <a:p>
            <a:pPr marL="171450" lvl="0" indent="-171450">
              <a:buFont typeface="Arial" panose="020B0604020202020204" pitchFamily="34" charset="0"/>
              <a:buChar char="•"/>
            </a:pPr>
            <a:r>
              <a:rPr lang="en-GB" b="1" dirty="0" smtClean="0">
                <a:solidFill>
                  <a:srgbClr val="654A15"/>
                </a:solidFill>
              </a:rPr>
              <a:t>Control</a:t>
            </a:r>
            <a:r>
              <a:rPr lang="en-GB" dirty="0" smtClean="0"/>
              <a:t> of the </a:t>
            </a:r>
            <a:r>
              <a:rPr lang="en-GB" b="1" dirty="0" smtClean="0">
                <a:solidFill>
                  <a:srgbClr val="654A15"/>
                </a:solidFill>
              </a:rPr>
              <a:t>reactivity</a:t>
            </a:r>
            <a:r>
              <a:rPr lang="en-GB" dirty="0" smtClean="0"/>
              <a:t>;</a:t>
            </a:r>
          </a:p>
          <a:p>
            <a:pPr marL="171450" lvl="0" indent="-171450">
              <a:buFont typeface="Arial" panose="020B0604020202020204" pitchFamily="34" charset="0"/>
              <a:buChar char="•"/>
            </a:pPr>
            <a:r>
              <a:rPr lang="en-GB" b="1" dirty="0" smtClean="0">
                <a:solidFill>
                  <a:srgbClr val="654A15"/>
                </a:solidFill>
              </a:rPr>
              <a:t>Removal of heat</a:t>
            </a:r>
            <a:r>
              <a:rPr lang="en-GB" dirty="0" smtClean="0"/>
              <a:t> from the core;</a:t>
            </a:r>
          </a:p>
          <a:p>
            <a:pPr marL="171450" lvl="0" indent="-171450">
              <a:buFont typeface="Arial" panose="020B0604020202020204" pitchFamily="34" charset="0"/>
              <a:buChar char="•"/>
            </a:pPr>
            <a:r>
              <a:rPr lang="en-GB" b="1" dirty="0" smtClean="0">
                <a:solidFill>
                  <a:srgbClr val="654A15"/>
                </a:solidFill>
              </a:rPr>
              <a:t>Confinement of radioactive materials</a:t>
            </a:r>
            <a:r>
              <a:rPr lang="en-GB" dirty="0" smtClean="0"/>
              <a:t> and control of operational discharges, as well as limitation of accidental releases.</a:t>
            </a:r>
          </a:p>
          <a:p>
            <a:pPr marL="0" marR="0" lvl="1" indent="0" algn="l" defTabSz="914400" rtl="0" eaLnBrk="1" fontAlgn="auto" latinLnBrk="0" hangingPunct="1">
              <a:lnSpc>
                <a:spcPct val="100000"/>
              </a:lnSpc>
              <a:spcBef>
                <a:spcPts val="0"/>
              </a:spcBef>
              <a:spcAft>
                <a:spcPts val="0"/>
              </a:spcAft>
              <a:buClrTx/>
              <a:buSzTx/>
              <a:buFontTx/>
              <a:buNone/>
              <a:tabLst/>
              <a:defRPr/>
            </a:pPr>
            <a:r>
              <a:rPr lang="en-GB" dirty="0" smtClean="0"/>
              <a:t>A systematic approach is followed to identify the systems, structures and components that are necessary to fulfil the safety functions at the various times following a PIE.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GB" b="1" dirty="0" smtClean="0"/>
          </a:p>
          <a:p>
            <a:r>
              <a:rPr lang="en-GB" b="1" dirty="0" smtClean="0"/>
              <a:t>(Fourth bullet)</a:t>
            </a:r>
            <a:r>
              <a:rPr lang="en-GB" dirty="0" smtClean="0"/>
              <a:t> The plant design is such that its sensitivity to PIEs is minimized. The expected responses to any PIE are from those of the following that can reasonably be achieved (in order of importance):</a:t>
            </a:r>
          </a:p>
          <a:p>
            <a:pPr marL="628650" lvl="1" indent="-171450">
              <a:buFont typeface="Arial" panose="020B0604020202020204" pitchFamily="34" charset="0"/>
              <a:buChar char="•"/>
            </a:pPr>
            <a:r>
              <a:rPr lang="en-GB" dirty="0" smtClean="0"/>
              <a:t>A </a:t>
            </a:r>
            <a:r>
              <a:rPr lang="en-GB" b="1" dirty="0" smtClean="0">
                <a:solidFill>
                  <a:srgbClr val="654A15"/>
                </a:solidFill>
              </a:rPr>
              <a:t>PIE produces no significant safety related effect</a:t>
            </a:r>
            <a:r>
              <a:rPr lang="en-GB" dirty="0" smtClean="0"/>
              <a:t> or produces only a </a:t>
            </a:r>
            <a:r>
              <a:rPr lang="en-GB" b="1" dirty="0" smtClean="0">
                <a:solidFill>
                  <a:srgbClr val="654A15"/>
                </a:solidFill>
              </a:rPr>
              <a:t>change</a:t>
            </a:r>
            <a:r>
              <a:rPr lang="en-GB" dirty="0" smtClean="0"/>
              <a:t> in the plant </a:t>
            </a:r>
            <a:r>
              <a:rPr lang="en-GB" b="1" dirty="0" smtClean="0">
                <a:solidFill>
                  <a:srgbClr val="654A15"/>
                </a:solidFill>
              </a:rPr>
              <a:t>towards a safe condition</a:t>
            </a:r>
            <a:r>
              <a:rPr lang="en-GB" dirty="0" smtClean="0"/>
              <a:t> by inherent characteristics; or</a:t>
            </a:r>
          </a:p>
          <a:p>
            <a:pPr marL="628650" lvl="1" indent="-171450">
              <a:buFont typeface="Arial" panose="020B0604020202020204" pitchFamily="34" charset="0"/>
              <a:buChar char="•"/>
            </a:pPr>
            <a:r>
              <a:rPr lang="en-GB" dirty="0" smtClean="0"/>
              <a:t>Following a PIE, the plant is rendered safe by </a:t>
            </a:r>
            <a:r>
              <a:rPr lang="en-GB" b="1" dirty="0" smtClean="0">
                <a:solidFill>
                  <a:srgbClr val="654A15"/>
                </a:solidFill>
              </a:rPr>
              <a:t>passive safety features</a:t>
            </a:r>
            <a:r>
              <a:rPr lang="en-GB" dirty="0" smtClean="0"/>
              <a:t> or by the </a:t>
            </a:r>
            <a:r>
              <a:rPr lang="en-GB" b="1" dirty="0" smtClean="0">
                <a:solidFill>
                  <a:srgbClr val="654A15"/>
                </a:solidFill>
              </a:rPr>
              <a:t>action of safety systems</a:t>
            </a:r>
            <a:r>
              <a:rPr lang="en-GB" dirty="0" smtClean="0"/>
              <a:t> that are continuously operating in the state necessary to control the PIE; or</a:t>
            </a:r>
          </a:p>
          <a:p>
            <a:pPr marL="628650" lvl="1" indent="-171450">
              <a:buFont typeface="Arial" panose="020B0604020202020204" pitchFamily="34" charset="0"/>
              <a:buChar char="•"/>
            </a:pPr>
            <a:r>
              <a:rPr lang="en-GB" dirty="0" smtClean="0"/>
              <a:t>Following a PIE, the plant is rendered safe by the </a:t>
            </a:r>
            <a:r>
              <a:rPr lang="en-GB" b="1" dirty="0" smtClean="0">
                <a:solidFill>
                  <a:srgbClr val="654A15"/>
                </a:solidFill>
              </a:rPr>
              <a:t>action of safety systems</a:t>
            </a:r>
            <a:r>
              <a:rPr lang="en-GB" dirty="0" smtClean="0"/>
              <a:t> that </a:t>
            </a:r>
            <a:r>
              <a:rPr lang="en-GB" b="1" dirty="0" smtClean="0">
                <a:solidFill>
                  <a:srgbClr val="654A15"/>
                </a:solidFill>
              </a:rPr>
              <a:t>need to be brought into service</a:t>
            </a:r>
            <a:r>
              <a:rPr lang="en-GB" dirty="0" smtClean="0"/>
              <a:t> in response to the PIE; or</a:t>
            </a:r>
          </a:p>
          <a:p>
            <a:pPr marL="628650" lvl="1" indent="-171450">
              <a:buFont typeface="Arial" panose="020B0604020202020204" pitchFamily="34" charset="0"/>
              <a:buChar char="•"/>
            </a:pPr>
            <a:r>
              <a:rPr lang="en-GB" dirty="0" smtClean="0"/>
              <a:t>Following a PIE, the plant is rendered safe by </a:t>
            </a:r>
            <a:r>
              <a:rPr lang="en-GB" b="1" dirty="0" smtClean="0">
                <a:solidFill>
                  <a:srgbClr val="654A15"/>
                </a:solidFill>
              </a:rPr>
              <a:t>specified procedural actions</a:t>
            </a:r>
            <a:r>
              <a:rPr lang="en-GB" dirty="0" smtClean="0"/>
              <a:t>.</a:t>
            </a:r>
            <a:endParaRPr lang="en-GB" b="1" dirty="0" smtClean="0"/>
          </a:p>
        </p:txBody>
      </p:sp>
      <p:sp>
        <p:nvSpPr>
          <p:cNvPr id="4" name="Slide Number Placeholder 3"/>
          <p:cNvSpPr>
            <a:spLocks noGrp="1"/>
          </p:cNvSpPr>
          <p:nvPr>
            <p:ph type="sldNum" sz="quarter" idx="10"/>
          </p:nvPr>
        </p:nvSpPr>
        <p:spPr/>
        <p:txBody>
          <a:bodyPr/>
          <a:lstStyle/>
          <a:p>
            <a:fld id="{A08AD240-CF06-47CD-99C3-8035E057ED30}" type="slidenum">
              <a:rPr lang="sl-SI" smtClean="0"/>
              <a:t>40</a:t>
            </a:fld>
            <a:endParaRPr lang="sl-SI" dirty="0"/>
          </a:p>
        </p:txBody>
      </p:sp>
    </p:spTree>
    <p:extLst>
      <p:ext uri="{BB962C8B-B14F-4D97-AF65-F5344CB8AC3E}">
        <p14:creationId xmlns:p14="http://schemas.microsoft.com/office/powerpoint/2010/main" val="26405593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(First bullet)</a:t>
            </a:r>
            <a:r>
              <a:rPr lang="en-GB" dirty="0" smtClean="0"/>
              <a:t> Classified on the basis of their function and significance with regard to safety. They are designed, constructed and maintained such that their quality and reliability is commensurate with this classification.</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All items important to safety (components, including software for instrumentation and control, etc.)</a:t>
            </a:r>
          </a:p>
          <a:p>
            <a:endParaRPr lang="en-GB" dirty="0" smtClean="0"/>
          </a:p>
          <a:p>
            <a:r>
              <a:rPr lang="en-GB" b="1" dirty="0" smtClean="0"/>
              <a:t>(Second bullet)</a:t>
            </a:r>
            <a:r>
              <a:rPr lang="en-GB" dirty="0" smtClean="0"/>
              <a:t> The method for classifying the safety significance of items important to safety is </a:t>
            </a:r>
            <a:r>
              <a:rPr lang="en-GB" b="1" dirty="0" smtClean="0"/>
              <a:t>primarily based on deterministic methods</a:t>
            </a:r>
            <a:r>
              <a:rPr lang="en-GB" dirty="0" smtClean="0"/>
              <a:t>, </a:t>
            </a:r>
            <a:r>
              <a:rPr lang="en-GB" b="1" dirty="0" smtClean="0"/>
              <a:t>complemented</a:t>
            </a:r>
            <a:r>
              <a:rPr lang="en-GB" dirty="0" smtClean="0"/>
              <a:t> where appropriate by </a:t>
            </a:r>
            <a:r>
              <a:rPr lang="en-GB" b="1" dirty="0" smtClean="0"/>
              <a:t>probabilistic</a:t>
            </a:r>
            <a:r>
              <a:rPr lang="en-GB" dirty="0" smtClean="0"/>
              <a:t> methods (and engineering judgement), with </a:t>
            </a:r>
            <a:r>
              <a:rPr lang="en-GB" b="1" dirty="0" smtClean="0"/>
              <a:t>account taken of factors</a:t>
            </a:r>
            <a:r>
              <a:rPr lang="en-GB" dirty="0" smtClean="0"/>
              <a:t>.</a:t>
            </a:r>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41</a:t>
            </a:fld>
            <a:endParaRPr lang="sl-SI" dirty="0"/>
          </a:p>
        </p:txBody>
      </p:sp>
    </p:spTree>
    <p:extLst>
      <p:ext uri="{BB962C8B-B14F-4D97-AF65-F5344CB8AC3E}">
        <p14:creationId xmlns:p14="http://schemas.microsoft.com/office/powerpoint/2010/main" val="7152232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(First bullet)</a:t>
            </a:r>
            <a:r>
              <a:rPr lang="en-GB" dirty="0" smtClean="0"/>
              <a:t> For the relevant operational states, for accident conditions and for conditions arising from internal and external hazards. </a:t>
            </a:r>
          </a:p>
          <a:p>
            <a:endParaRPr lang="en-GB" dirty="0" smtClean="0"/>
          </a:p>
          <a:p>
            <a:r>
              <a:rPr lang="en-GB" b="1" dirty="0" smtClean="0"/>
              <a:t>(Second bullet)</a:t>
            </a:r>
            <a:r>
              <a:rPr lang="en-GB" dirty="0" smtClean="0"/>
              <a:t> Mentioned above must meet specific acceptance criteria over the lifetime of the nuclear power plant.</a:t>
            </a:r>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42</a:t>
            </a:fld>
            <a:endParaRPr lang="sl-SI" dirty="0"/>
          </a:p>
        </p:txBody>
      </p:sp>
    </p:spTree>
    <p:extLst>
      <p:ext uri="{BB962C8B-B14F-4D97-AF65-F5344CB8AC3E}">
        <p14:creationId xmlns:p14="http://schemas.microsoft.com/office/powerpoint/2010/main" val="38770751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(First bullet) </a:t>
            </a:r>
            <a:r>
              <a:rPr lang="en-GB" dirty="0" smtClean="0"/>
              <a:t>According to their frequency of occurrence at the NPP.</a:t>
            </a:r>
            <a:endParaRPr lang="en-GB" b="1" dirty="0"/>
          </a:p>
        </p:txBody>
      </p:sp>
      <p:sp>
        <p:nvSpPr>
          <p:cNvPr id="4" name="Slide Number Placeholder 3"/>
          <p:cNvSpPr>
            <a:spLocks noGrp="1"/>
          </p:cNvSpPr>
          <p:nvPr>
            <p:ph type="sldNum" sz="quarter" idx="10"/>
          </p:nvPr>
        </p:nvSpPr>
        <p:spPr/>
        <p:txBody>
          <a:bodyPr/>
          <a:lstStyle/>
          <a:p>
            <a:fld id="{A08AD240-CF06-47CD-99C3-8035E057ED30}" type="slidenum">
              <a:rPr lang="sl-SI" smtClean="0"/>
              <a:t>43</a:t>
            </a:fld>
            <a:endParaRPr lang="sl-SI" dirty="0"/>
          </a:p>
        </p:txBody>
      </p:sp>
    </p:spTree>
    <p:extLst>
      <p:ext uri="{BB962C8B-B14F-4D97-AF65-F5344CB8AC3E}">
        <p14:creationId xmlns:p14="http://schemas.microsoft.com/office/powerpoint/2010/main" val="20004536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08AD240-CF06-47CD-99C3-8035E057ED30}" type="slidenum">
              <a:rPr lang="sl-SI" smtClean="0"/>
              <a:t>44</a:t>
            </a:fld>
            <a:endParaRPr lang="sl-SI" dirty="0"/>
          </a:p>
        </p:txBody>
      </p:sp>
    </p:spTree>
    <p:extLst>
      <p:ext uri="{BB962C8B-B14F-4D97-AF65-F5344CB8AC3E}">
        <p14:creationId xmlns:p14="http://schemas.microsoft.com/office/powerpoint/2010/main" val="33655083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(First bullet)</a:t>
            </a:r>
            <a:r>
              <a:rPr lang="en-GB" dirty="0" smtClean="0"/>
              <a:t> These events may include equipment failures or malfunction.</a:t>
            </a:r>
          </a:p>
          <a:p>
            <a:endParaRPr lang="en-GB" dirty="0" smtClean="0"/>
          </a:p>
          <a:p>
            <a:r>
              <a:rPr lang="en-GB" b="1" dirty="0" smtClean="0"/>
              <a:t>(First bullet/First sub-bullet)</a:t>
            </a:r>
            <a:r>
              <a:rPr lang="en-GB" dirty="0" smtClean="0"/>
              <a:t> All components important to safety are designed and located so as to minimize, consistent with other safety requirements, the probabilities and effects of fires and explosions caused by external or internal events. The capability for shutdown, residual heat removal, confinement of radioactive material and monitoring the state of the plant is maintained.</a:t>
            </a:r>
          </a:p>
          <a:p>
            <a:endParaRPr lang="en-GB" dirty="0" smtClean="0"/>
          </a:p>
          <a:p>
            <a:r>
              <a:rPr lang="en-GB" b="1" dirty="0" smtClean="0"/>
              <a:t>(First bullet/Second sub-bullet)</a:t>
            </a:r>
            <a:r>
              <a:rPr lang="en-GB" dirty="0" smtClean="0"/>
              <a:t> </a:t>
            </a:r>
            <a:r>
              <a:rPr lang="en-GB" sz="1200" kern="1200" dirty="0" smtClean="0">
                <a:solidFill>
                  <a:schemeClr val="tx1"/>
                </a:solidFill>
                <a:effectLst/>
                <a:latin typeface="+mn-lt"/>
                <a:ea typeface="+mn-ea"/>
                <a:cs typeface="+mn-cs"/>
              </a:rPr>
              <a:t>The potential for internal hazards are taken into account in the design of the plant. Appropriate preventive and </a:t>
            </a:r>
            <a:r>
              <a:rPr lang="en-GB" sz="1200" kern="1200" dirty="0" err="1" smtClean="0">
                <a:solidFill>
                  <a:schemeClr val="tx1"/>
                </a:solidFill>
                <a:effectLst/>
                <a:latin typeface="+mn-lt"/>
                <a:ea typeface="+mn-ea"/>
                <a:cs typeface="+mn-cs"/>
              </a:rPr>
              <a:t>mitigatory</a:t>
            </a:r>
            <a:r>
              <a:rPr lang="en-GB" sz="1200" kern="1200" dirty="0" smtClean="0">
                <a:solidFill>
                  <a:schemeClr val="tx1"/>
                </a:solidFill>
                <a:effectLst/>
                <a:latin typeface="+mn-lt"/>
                <a:ea typeface="+mn-ea"/>
                <a:cs typeface="+mn-cs"/>
              </a:rPr>
              <a:t> measures are provided to ensure that nuclear safety is not compromised. Some external events may initiate internal fires or floods and may lead to the generation of missiles. Such interaction of external and internal events are also considered in the design, where appropriate.</a:t>
            </a:r>
            <a:endParaRPr lang="en-GB" dirty="0" smtClean="0"/>
          </a:p>
          <a:p>
            <a:endParaRPr lang="en-GB" dirty="0" smtClean="0"/>
          </a:p>
          <a:p>
            <a:r>
              <a:rPr lang="en-GB" b="1" dirty="0" smtClean="0"/>
              <a:t>(Second bullet)</a:t>
            </a:r>
            <a:r>
              <a:rPr lang="en-GB" sz="1200" kern="1200" dirty="0" smtClean="0">
                <a:solidFill>
                  <a:schemeClr val="tx1"/>
                </a:solidFill>
                <a:effectLst/>
                <a:latin typeface="+mn-lt"/>
                <a:ea typeface="+mn-ea"/>
                <a:cs typeface="+mn-cs"/>
              </a:rPr>
              <a:t> The design basis natural and human induced external events are determined for the proposed combination of site and plant. All those events with which significant radiological risk may be associated are considered. A combination of deterministic and probabilistic methods are used to select a subset of external events that the plant is designed to withstand, and the design bases are determined.</a:t>
            </a:r>
          </a:p>
          <a:p>
            <a:endParaRPr lang="en-GB" sz="1200" kern="1200" dirty="0" smtClean="0">
              <a:solidFill>
                <a:schemeClr val="tx1"/>
              </a:solidFill>
              <a:effectLst/>
              <a:latin typeface="+mn-lt"/>
              <a:ea typeface="+mn-ea"/>
              <a:cs typeface="+mn-cs"/>
            </a:endParaRPr>
          </a:p>
          <a:p>
            <a:r>
              <a:rPr lang="en-GB" b="1" dirty="0" smtClean="0"/>
              <a:t>(Second bullet/Second sub-bullet) </a:t>
            </a:r>
            <a:r>
              <a:rPr lang="en-GB" sz="1200" kern="1200" dirty="0" smtClean="0">
                <a:solidFill>
                  <a:schemeClr val="tx1"/>
                </a:solidFill>
                <a:effectLst/>
                <a:latin typeface="+mn-lt"/>
                <a:ea typeface="+mn-ea"/>
                <a:cs typeface="+mn-cs"/>
              </a:rPr>
              <a:t>Human induced external events that are considered include those that have been identified in site characterization and for which design bases have been derived.</a:t>
            </a:r>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45</a:t>
            </a:fld>
            <a:endParaRPr lang="sl-SI" dirty="0"/>
          </a:p>
        </p:txBody>
      </p:sp>
    </p:spTree>
    <p:extLst>
      <p:ext uri="{BB962C8B-B14F-4D97-AF65-F5344CB8AC3E}">
        <p14:creationId xmlns:p14="http://schemas.microsoft.com/office/powerpoint/2010/main" val="10345111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08AD240-CF06-47CD-99C3-8035E057ED30}" type="slidenum">
              <a:rPr lang="sl-SI" smtClean="0"/>
              <a:t>46</a:t>
            </a:fld>
            <a:endParaRPr lang="sl-SI" dirty="0"/>
          </a:p>
        </p:txBody>
      </p:sp>
    </p:spTree>
    <p:extLst>
      <p:ext uri="{BB962C8B-B14F-4D97-AF65-F5344CB8AC3E}">
        <p14:creationId xmlns:p14="http://schemas.microsoft.com/office/powerpoint/2010/main" val="23015389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(First bullet/First sub-bullet) </a:t>
            </a:r>
            <a:r>
              <a:rPr lang="en-GB" b="0" dirty="0" smtClean="0"/>
              <a:t>Parameters: </a:t>
            </a:r>
            <a:r>
              <a:rPr lang="en-GB" dirty="0" smtClean="0"/>
              <a:t>pressure, temperature, power,…</a:t>
            </a:r>
          </a:p>
          <a:p>
            <a:endParaRPr lang="en-GB" dirty="0" smtClean="0"/>
          </a:p>
          <a:p>
            <a:r>
              <a:rPr lang="en-GB" b="1" dirty="0" smtClean="0"/>
              <a:t>(First bullet/Second sub-bullet)</a:t>
            </a:r>
            <a:r>
              <a:rPr lang="en-GB" dirty="0" smtClean="0"/>
              <a:t> Safety systems: auxiliary </a:t>
            </a:r>
            <a:r>
              <a:rPr lang="en-GB" dirty="0" err="1" smtClean="0"/>
              <a:t>feedwater</a:t>
            </a:r>
            <a:r>
              <a:rPr lang="en-GB" dirty="0" smtClean="0"/>
              <a:t> capacity and an emergency electrical power supply,…</a:t>
            </a:r>
          </a:p>
          <a:p>
            <a:endParaRPr lang="en-GB" dirty="0" smtClean="0"/>
          </a:p>
          <a:p>
            <a:r>
              <a:rPr lang="en-GB" b="1" dirty="0" smtClean="0"/>
              <a:t>(Second bullet)</a:t>
            </a:r>
            <a:r>
              <a:rPr lang="en-GB" dirty="0" smtClean="0"/>
              <a:t> Shutdown</a:t>
            </a:r>
            <a:r>
              <a:rPr lang="en-GB" baseline="0" dirty="0" smtClean="0"/>
              <a:t> i</a:t>
            </a:r>
            <a:r>
              <a:rPr lang="en-GB" dirty="0" smtClean="0"/>
              <a:t>f necessary, without the necessity of invoking provisions beyond the first, or at the most, the second, level of defence in depth.</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(Third bullet)</a:t>
            </a:r>
            <a:r>
              <a:rPr lang="en-GB" dirty="0" smtClean="0"/>
              <a:t> Low power and shutdown states: </a:t>
            </a:r>
            <a:r>
              <a:rPr lang="en-GB" dirty="0" err="1" smtClean="0"/>
              <a:t>startup</a:t>
            </a:r>
            <a:r>
              <a:rPr lang="en-GB" dirty="0" smtClean="0"/>
              <a:t>, refuelling and maintenance, in such a case the availability of safety systems may be reduced. Appropriate limitations on the unavailability of safety systems are specified.</a:t>
            </a:r>
          </a:p>
          <a:p>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47</a:t>
            </a:fld>
            <a:endParaRPr lang="sl-SI" dirty="0"/>
          </a:p>
        </p:txBody>
      </p:sp>
    </p:spTree>
    <p:extLst>
      <p:ext uri="{BB962C8B-B14F-4D97-AF65-F5344CB8AC3E}">
        <p14:creationId xmlns:p14="http://schemas.microsoft.com/office/powerpoint/2010/main" val="15578852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(First bullet)</a:t>
            </a:r>
            <a:r>
              <a:rPr lang="en-GB" dirty="0" smtClean="0"/>
              <a:t> for the purpose of setting the boundary conditions according to which the structures, systems and components important to safety are designed.</a:t>
            </a:r>
          </a:p>
          <a:p>
            <a:endParaRPr lang="en-GB" dirty="0" smtClean="0"/>
          </a:p>
          <a:p>
            <a:r>
              <a:rPr lang="en-GB" b="1" dirty="0" smtClean="0"/>
              <a:t>(Second bullet)</a:t>
            </a:r>
            <a:r>
              <a:rPr lang="en-GB" dirty="0" smtClean="0"/>
              <a:t> Where prompt and reliable action is necessary in response to a PIE, provision is made to initiate the necessary safety system actions automatically, in order to prevent progression to a more severe condition that may threaten the next barrier.</a:t>
            </a:r>
          </a:p>
          <a:p>
            <a:endParaRPr lang="en-GB" dirty="0" smtClean="0"/>
          </a:p>
          <a:p>
            <a:r>
              <a:rPr lang="en-GB" b="1" dirty="0" smtClean="0"/>
              <a:t>(Third</a:t>
            </a:r>
            <a:r>
              <a:rPr lang="en-GB" b="1" baseline="0" dirty="0" smtClean="0"/>
              <a:t> bullet</a:t>
            </a:r>
            <a:r>
              <a:rPr lang="en-GB" b="1" dirty="0" smtClean="0"/>
              <a:t>)</a:t>
            </a:r>
            <a:r>
              <a:rPr lang="en-GB" dirty="0" smtClean="0"/>
              <a:t> Where prompt action is not necessary, manual initiation of systems or other operator actions may be permitted, provided that the need for the action is revealed in sufficient time and that adequate procedures (such as administrative, operational and emergency procedures) are defined to ensure the reliability of such actions.</a:t>
            </a:r>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48</a:t>
            </a:fld>
            <a:endParaRPr lang="sl-SI" dirty="0"/>
          </a:p>
        </p:txBody>
      </p:sp>
    </p:spTree>
    <p:extLst>
      <p:ext uri="{BB962C8B-B14F-4D97-AF65-F5344CB8AC3E}">
        <p14:creationId xmlns:p14="http://schemas.microsoft.com/office/powerpoint/2010/main" val="29726936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(First bullet)</a:t>
            </a:r>
            <a:r>
              <a:rPr lang="en-GB" dirty="0" smtClean="0"/>
              <a:t> Certain very low probability plant conditions may jeopardize the integrity of many or all the barriers to the release of radioactive material.</a:t>
            </a:r>
          </a:p>
          <a:p>
            <a:endParaRPr lang="en-GB" dirty="0" smtClean="0"/>
          </a:p>
          <a:p>
            <a:r>
              <a:rPr lang="en-GB" b="1" dirty="0" smtClean="0"/>
              <a:t>(Second bullet)</a:t>
            </a:r>
            <a:r>
              <a:rPr lang="en-GB" dirty="0" smtClean="0"/>
              <a:t> That conditions are beyond design basis accidents which may arise owing to multiple failures of safety systems leading to significant core degradation.</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(Third bullet)</a:t>
            </a:r>
            <a:r>
              <a:rPr lang="en-GB" dirty="0" smtClean="0"/>
              <a:t> These event sequences are called severe accidents.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(Fourth bullet)</a:t>
            </a:r>
            <a:r>
              <a:rPr lang="en-GB" dirty="0" smtClean="0"/>
              <a:t> Consideration is given to these severe accident sequences, using a combination of engineering judgement and probabilistic methods, to determine those sequences for which reasonably practicable preventive or </a:t>
            </a:r>
            <a:r>
              <a:rPr lang="en-GB" dirty="0" err="1" smtClean="0"/>
              <a:t>mitigatory</a:t>
            </a:r>
            <a:r>
              <a:rPr lang="en-GB" dirty="0" smtClean="0"/>
              <a:t> measures can be identified.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(Fifth bullet)</a:t>
            </a:r>
            <a:r>
              <a:rPr lang="en-GB" dirty="0" smtClean="0"/>
              <a:t> Acceptable measures are based upon realistic or best estimate assumptions, methods and analytical criteria and not necessarily involve the application of conservative engineering practices used in setting and evaluating design basis accidents.</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r>
              <a:rPr lang="en-GB" b="1" dirty="0" smtClean="0"/>
              <a:t>(Additional text)</a:t>
            </a:r>
            <a:r>
              <a:rPr lang="en-GB" dirty="0" smtClean="0"/>
              <a:t> Design activities for addressing severe accidents take into account the following:</a:t>
            </a:r>
          </a:p>
          <a:p>
            <a:pPr marL="171450" lvl="0" indent="-171450">
              <a:buFont typeface="Arial" panose="020B0604020202020204" pitchFamily="34" charset="0"/>
              <a:buChar char="•"/>
            </a:pPr>
            <a:r>
              <a:rPr lang="en-GB" dirty="0" smtClean="0"/>
              <a:t>Important event sequences;</a:t>
            </a:r>
          </a:p>
          <a:p>
            <a:pPr marL="171450" lvl="0" indent="-171450">
              <a:buFont typeface="Arial" panose="020B0604020202020204" pitchFamily="34" charset="0"/>
              <a:buChar char="•"/>
            </a:pPr>
            <a:r>
              <a:rPr lang="en-GB" dirty="0" smtClean="0"/>
              <a:t>Event sequences are reviewed;</a:t>
            </a:r>
          </a:p>
          <a:p>
            <a:pPr marL="171450" lvl="0" indent="-171450">
              <a:buFont typeface="Arial" panose="020B0604020202020204" pitchFamily="34" charset="0"/>
              <a:buChar char="•"/>
            </a:pPr>
            <a:r>
              <a:rPr lang="en-GB" dirty="0" smtClean="0"/>
              <a:t>Potential design changes or procedural changes;</a:t>
            </a:r>
          </a:p>
          <a:p>
            <a:pPr marL="171450" lvl="0" indent="-171450">
              <a:buFont typeface="Arial" panose="020B0604020202020204" pitchFamily="34" charset="0"/>
              <a:buChar char="•"/>
            </a:pPr>
            <a:r>
              <a:rPr lang="en-GB" dirty="0" smtClean="0"/>
              <a:t>Plant’s full design capabilities;</a:t>
            </a:r>
          </a:p>
          <a:p>
            <a:pPr marL="171450" lvl="0" indent="-171450">
              <a:buFont typeface="Arial" panose="020B0604020202020204" pitchFamily="34" charset="0"/>
              <a:buChar char="•"/>
            </a:pPr>
            <a:r>
              <a:rPr lang="en-GB" dirty="0" smtClean="0"/>
              <a:t>Multiunit plants;</a:t>
            </a:r>
          </a:p>
          <a:p>
            <a:pPr marL="171450" lvl="0" indent="-171450">
              <a:buFont typeface="Arial" panose="020B0604020202020204" pitchFamily="34" charset="0"/>
              <a:buChar char="•"/>
            </a:pPr>
            <a:r>
              <a:rPr lang="en-GB" dirty="0" smtClean="0"/>
              <a:t>Accident management procedures;</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p:txBody>
      </p:sp>
      <p:sp>
        <p:nvSpPr>
          <p:cNvPr id="4" name="Slide Number Placeholder 3"/>
          <p:cNvSpPr>
            <a:spLocks noGrp="1"/>
          </p:cNvSpPr>
          <p:nvPr>
            <p:ph type="sldNum" sz="quarter" idx="10"/>
          </p:nvPr>
        </p:nvSpPr>
        <p:spPr/>
        <p:txBody>
          <a:bodyPr/>
          <a:lstStyle/>
          <a:p>
            <a:fld id="{A08AD240-CF06-47CD-99C3-8035E057ED30}" type="slidenum">
              <a:rPr lang="sl-SI" smtClean="0"/>
              <a:t>49</a:t>
            </a:fld>
            <a:endParaRPr lang="sl-SI" dirty="0"/>
          </a:p>
        </p:txBody>
      </p:sp>
    </p:spTree>
    <p:extLst>
      <p:ext uri="{BB962C8B-B14F-4D97-AF65-F5344CB8AC3E}">
        <p14:creationId xmlns:p14="http://schemas.microsoft.com/office/powerpoint/2010/main" val="948141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noProof="0" dirty="0" smtClean="0"/>
              <a:t>The heat from primary water is transferred to </a:t>
            </a:r>
            <a:r>
              <a:rPr lang="en-GB" b="1" noProof="0" dirty="0" smtClean="0">
                <a:solidFill>
                  <a:srgbClr val="654A15"/>
                </a:solidFill>
              </a:rPr>
              <a:t>secondary water</a:t>
            </a:r>
            <a:r>
              <a:rPr lang="en-GB" noProof="0" dirty="0" smtClean="0"/>
              <a:t> in </a:t>
            </a:r>
            <a:r>
              <a:rPr lang="en-GB" b="1" noProof="0" dirty="0" smtClean="0">
                <a:solidFill>
                  <a:srgbClr val="654A15"/>
                </a:solidFill>
              </a:rPr>
              <a:t>steam generators</a:t>
            </a:r>
            <a:r>
              <a:rPr lang="en-GB" noProof="0" dirty="0" smtClean="0"/>
              <a:t>. </a:t>
            </a:r>
            <a:r>
              <a:rPr lang="en-GB" dirty="0" smtClean="0"/>
              <a:t>In the steam generators (SG), secondary water is converted into steam which drives the turbine.</a:t>
            </a:r>
            <a:endParaRPr lang="en-GB" noProof="0" dirty="0" smtClean="0"/>
          </a:p>
          <a:p>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5</a:t>
            </a:fld>
            <a:endParaRPr lang="sl-SI" dirty="0"/>
          </a:p>
        </p:txBody>
      </p:sp>
    </p:spTree>
    <p:extLst>
      <p:ext uri="{BB962C8B-B14F-4D97-AF65-F5344CB8AC3E}">
        <p14:creationId xmlns:p14="http://schemas.microsoft.com/office/powerpoint/2010/main" val="29628277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08AD240-CF06-47CD-99C3-8035E057ED30}" type="slidenum">
              <a:rPr lang="sl-SI" smtClean="0"/>
              <a:t>50</a:t>
            </a:fld>
            <a:endParaRPr lang="sl-SI" dirty="0"/>
          </a:p>
        </p:txBody>
      </p:sp>
    </p:spTree>
    <p:extLst>
      <p:ext uri="{BB962C8B-B14F-4D97-AF65-F5344CB8AC3E}">
        <p14:creationId xmlns:p14="http://schemas.microsoft.com/office/powerpoint/2010/main" val="10452528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(First bullet)</a:t>
            </a:r>
            <a:r>
              <a:rPr lang="en-GB" sz="1200" kern="1200" dirty="0" smtClean="0">
                <a:solidFill>
                  <a:schemeClr val="tx1"/>
                </a:solidFill>
                <a:effectLst/>
                <a:latin typeface="+mn-lt"/>
                <a:ea typeface="+mn-ea"/>
                <a:cs typeface="+mn-cs"/>
              </a:rPr>
              <a:t> The potential for common cause failures of items important to safety is considered to determine where the principles of diversity, redundancy and independence should be applied to achieve the necessary reliability.</a:t>
            </a:r>
          </a:p>
          <a:p>
            <a:endParaRPr lang="en-GB" sz="1200" b="1"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(Second bullet)</a:t>
            </a:r>
            <a:r>
              <a:rPr lang="en-GB" sz="1200" kern="1200" dirty="0" smtClean="0">
                <a:solidFill>
                  <a:schemeClr val="tx1"/>
                </a:solidFill>
                <a:effectLst/>
                <a:latin typeface="+mn-lt"/>
                <a:ea typeface="+mn-ea"/>
                <a:cs typeface="+mn-cs"/>
              </a:rPr>
              <a:t> The single failure criterion is applied to each safety group incorporated in the plant design.</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Spurious action is considered as one mode of failure when applying the concept to a safety group or system.</a:t>
            </a:r>
            <a:endParaRPr lang="sl-SI" sz="1200" kern="1200" dirty="0" smtClean="0">
              <a:solidFill>
                <a:schemeClr val="tx1"/>
              </a:solidFill>
              <a:effectLst/>
              <a:latin typeface="+mn-lt"/>
              <a:ea typeface="+mn-ea"/>
              <a:cs typeface="+mn-cs"/>
            </a:endParaRPr>
          </a:p>
          <a:p>
            <a:endParaRPr lang="en-GB" b="1" dirty="0"/>
          </a:p>
        </p:txBody>
      </p:sp>
      <p:sp>
        <p:nvSpPr>
          <p:cNvPr id="4" name="Slide Number Placeholder 3"/>
          <p:cNvSpPr>
            <a:spLocks noGrp="1"/>
          </p:cNvSpPr>
          <p:nvPr>
            <p:ph type="sldNum" sz="quarter" idx="10"/>
          </p:nvPr>
        </p:nvSpPr>
        <p:spPr/>
        <p:txBody>
          <a:bodyPr/>
          <a:lstStyle/>
          <a:p>
            <a:fld id="{A08AD240-CF06-47CD-99C3-8035E057ED30}" type="slidenum">
              <a:rPr lang="sl-SI" smtClean="0"/>
              <a:t>51</a:t>
            </a:fld>
            <a:endParaRPr lang="sl-SI" dirty="0"/>
          </a:p>
        </p:txBody>
      </p:sp>
    </p:spTree>
    <p:extLst>
      <p:ext uri="{BB962C8B-B14F-4D97-AF65-F5344CB8AC3E}">
        <p14:creationId xmlns:p14="http://schemas.microsoft.com/office/powerpoint/2010/main" val="11475846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mn-lt"/>
                <a:ea typeface="+mn-ea"/>
                <a:cs typeface="+mn-cs"/>
              </a:rPr>
              <a:t>(Second bullet) </a:t>
            </a:r>
            <a:r>
              <a:rPr lang="en-GB" sz="1200" kern="1200" dirty="0" smtClean="0">
                <a:solidFill>
                  <a:schemeClr val="tx1"/>
                </a:solidFill>
                <a:effectLst/>
                <a:latin typeface="+mn-lt"/>
                <a:ea typeface="+mn-ea"/>
                <a:cs typeface="+mn-cs"/>
              </a:rPr>
              <a:t>All components important to safety are designed to be calibrated, tested, maintained, repaired or replaced, inspected and monitored with respect to their functional capability over the lifetime of the nuclear power plant to demonstrate that reliability targets are being met.</a:t>
            </a:r>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52</a:t>
            </a:fld>
            <a:endParaRPr lang="sl-SI" dirty="0"/>
          </a:p>
        </p:txBody>
      </p:sp>
    </p:spTree>
    <p:extLst>
      <p:ext uri="{BB962C8B-B14F-4D97-AF65-F5344CB8AC3E}">
        <p14:creationId xmlns:p14="http://schemas.microsoft.com/office/powerpoint/2010/main" val="21706692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(Second bullet)</a:t>
            </a:r>
            <a:r>
              <a:rPr lang="en-GB" dirty="0" smtClean="0"/>
              <a:t> All systems within a nuclear power plant that may contain fissile or radioactive materials must be designed:</a:t>
            </a:r>
          </a:p>
          <a:p>
            <a:pPr marL="171450" lvl="0" indent="-171450">
              <a:buFont typeface="Arial" panose="020B0604020202020204" pitchFamily="34" charset="0"/>
              <a:buChar char="•"/>
            </a:pPr>
            <a:r>
              <a:rPr lang="en-GB" dirty="0" smtClean="0"/>
              <a:t>To prevent the occurrence of events;</a:t>
            </a:r>
          </a:p>
          <a:p>
            <a:pPr marL="171450" lvl="0" indent="-171450">
              <a:buFont typeface="Arial" panose="020B0604020202020204" pitchFamily="34" charset="0"/>
              <a:buChar char="•"/>
            </a:pPr>
            <a:r>
              <a:rPr lang="en-GB" dirty="0" smtClean="0"/>
              <a:t>To prevent accidental criticality and overheating;</a:t>
            </a:r>
          </a:p>
          <a:p>
            <a:pPr marL="171450" lvl="0" indent="-171450">
              <a:buFont typeface="Arial" panose="020B0604020202020204" pitchFamily="34" charset="0"/>
              <a:buChar char="•"/>
            </a:pPr>
            <a:r>
              <a:rPr lang="en-GB" dirty="0" smtClean="0"/>
              <a:t>To ensure that radioactive releases of material are kept below authorized limits on discharges; and</a:t>
            </a:r>
          </a:p>
          <a:p>
            <a:pPr marL="171450" lvl="0" indent="-171450">
              <a:buFont typeface="Arial" panose="020B0604020202020204" pitchFamily="34" charset="0"/>
              <a:buChar char="•"/>
            </a:pPr>
            <a:r>
              <a:rPr lang="en-GB" dirty="0" smtClean="0"/>
              <a:t>To facilitate mitigation of radiological consequences of accidents.</a:t>
            </a:r>
          </a:p>
          <a:p>
            <a:pPr marL="171450" lvl="0" indent="-171450">
              <a:buFont typeface="Arial" panose="020B0604020202020204" pitchFamily="34" charset="0"/>
              <a:buChar char="•"/>
            </a:pPr>
            <a:endParaRPr lang="en-GB"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1" dirty="0" smtClean="0"/>
              <a:t>(Third bullet)</a:t>
            </a:r>
            <a:r>
              <a:rPr lang="en-GB" dirty="0" smtClean="0"/>
              <a:t> The nuclear power plant is provided with a sufficient number of safe escape routes, clearly and durably marked, with reliable emergency lighting, ventilation and other building services essential to the safe use of these routes.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1" dirty="0" smtClean="0"/>
              <a:t>(Fourth bullet)</a:t>
            </a:r>
            <a:r>
              <a:rPr lang="en-GB" sz="1200" kern="1200" dirty="0" smtClean="0">
                <a:solidFill>
                  <a:schemeClr val="tx1"/>
                </a:solidFill>
                <a:effectLst/>
                <a:latin typeface="+mn-lt"/>
                <a:ea typeface="+mn-ea"/>
                <a:cs typeface="+mn-cs"/>
              </a:rPr>
              <a:t> Effective means of communication is provided throughout the nuclear power plant to facilitate safe operation in all modes of operation. Also it is important that communication is available for use after events considered in the design.</a:t>
            </a:r>
            <a:endParaRPr lang="en-GB" dirty="0" smtClean="0"/>
          </a:p>
          <a:p>
            <a:pPr marL="0" lvl="0" indent="0">
              <a:buFont typeface="Arial" panose="020B0604020202020204" pitchFamily="34" charset="0"/>
              <a:buNone/>
            </a:pPr>
            <a:endParaRPr lang="en-GB" b="1" dirty="0" smtClean="0"/>
          </a:p>
        </p:txBody>
      </p:sp>
      <p:sp>
        <p:nvSpPr>
          <p:cNvPr id="4" name="Slide Number Placeholder 3"/>
          <p:cNvSpPr>
            <a:spLocks noGrp="1"/>
          </p:cNvSpPr>
          <p:nvPr>
            <p:ph type="sldNum" sz="quarter" idx="10"/>
          </p:nvPr>
        </p:nvSpPr>
        <p:spPr/>
        <p:txBody>
          <a:bodyPr/>
          <a:lstStyle/>
          <a:p>
            <a:fld id="{A08AD240-CF06-47CD-99C3-8035E057ED30}" type="slidenum">
              <a:rPr lang="sl-SI" smtClean="0"/>
              <a:t>53</a:t>
            </a:fld>
            <a:endParaRPr lang="sl-SI" dirty="0"/>
          </a:p>
        </p:txBody>
      </p:sp>
    </p:spTree>
    <p:extLst>
      <p:ext uri="{BB962C8B-B14F-4D97-AF65-F5344CB8AC3E}">
        <p14:creationId xmlns:p14="http://schemas.microsoft.com/office/powerpoint/2010/main" val="26270636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(First bullet)</a:t>
            </a:r>
            <a:r>
              <a:rPr lang="en-GB" dirty="0" smtClean="0"/>
              <a:t> The plant is isolated from the surroundings by suitable layout of the structural elements in such a way that access to it can be permanently controlled. In particular, in the design of the buildings and the layout of the site, provision is made for operating personnel and/or equipment, and attention is paid to guarding against the unauthorized entry of persons and goods to the plant.</a:t>
            </a:r>
          </a:p>
          <a:p>
            <a:endParaRPr lang="en-GB" dirty="0" smtClean="0"/>
          </a:p>
          <a:p>
            <a:r>
              <a:rPr lang="en-GB" b="1" dirty="0" smtClean="0"/>
              <a:t>(Second bullet)</a:t>
            </a:r>
            <a:r>
              <a:rPr lang="en-GB" sz="1200" kern="1200" dirty="0" smtClean="0">
                <a:solidFill>
                  <a:schemeClr val="tx1"/>
                </a:solidFill>
                <a:effectLst/>
                <a:latin typeface="+mn-lt"/>
                <a:ea typeface="+mn-ea"/>
                <a:cs typeface="+mn-cs"/>
              </a:rPr>
              <a:t> If there is a significant probability that it will be necessary for systems important to safety to operate simultaneously, their possible interaction is evaluated, and effects of any harmful interactions are prevented.</a:t>
            </a:r>
          </a:p>
          <a:p>
            <a:endParaRPr lang="en-GB"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(Third bullet)</a:t>
            </a:r>
            <a:r>
              <a:rPr lang="en-GB" sz="1200" kern="1200" dirty="0" smtClean="0">
                <a:solidFill>
                  <a:schemeClr val="tx1"/>
                </a:solidFill>
                <a:effectLst/>
                <a:latin typeface="+mn-lt"/>
                <a:ea typeface="+mn-ea"/>
                <a:cs typeface="+mn-cs"/>
              </a:rPr>
              <a:t> The design of NPP must be such, that the functionality of items important to safety is not compromised by disturbances in the electrical power grid, including anticipated variations in the voltage and frequency of the grid supply.</a:t>
            </a:r>
          </a:p>
          <a:p>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latin typeface="+mn-lt"/>
                <a:ea typeface="+mn-ea"/>
                <a:cs typeface="+mn-cs"/>
              </a:rPr>
              <a:t>(Fourth bullet)</a:t>
            </a:r>
            <a:r>
              <a:rPr lang="en-GB" sz="1200" kern="1200" dirty="0" smtClean="0">
                <a:solidFill>
                  <a:schemeClr val="tx1"/>
                </a:solidFill>
                <a:effectLst/>
                <a:latin typeface="+mn-lt"/>
                <a:ea typeface="+mn-ea"/>
                <a:cs typeface="+mn-cs"/>
              </a:rPr>
              <a:t> At the design stage, special consideration is given to the incorporation of features that will facilitate the decommissioning and dismantling of the plant.</a:t>
            </a:r>
            <a:endParaRPr lang="sl-SI" sz="1200" kern="1200" dirty="0" smtClean="0">
              <a:solidFill>
                <a:schemeClr val="tx1"/>
              </a:solidFill>
              <a:effectLst/>
              <a:latin typeface="+mn-lt"/>
              <a:ea typeface="+mn-ea"/>
              <a:cs typeface="+mn-cs"/>
            </a:endParaRPr>
          </a:p>
          <a:p>
            <a:endParaRPr lang="en-GB" dirty="0" smtClean="0"/>
          </a:p>
        </p:txBody>
      </p:sp>
      <p:sp>
        <p:nvSpPr>
          <p:cNvPr id="4" name="Slide Number Placeholder 3"/>
          <p:cNvSpPr>
            <a:spLocks noGrp="1"/>
          </p:cNvSpPr>
          <p:nvPr>
            <p:ph type="sldNum" sz="quarter" idx="10"/>
          </p:nvPr>
        </p:nvSpPr>
        <p:spPr/>
        <p:txBody>
          <a:bodyPr/>
          <a:lstStyle/>
          <a:p>
            <a:fld id="{A08AD240-CF06-47CD-99C3-8035E057ED30}" type="slidenum">
              <a:rPr lang="sl-SI" smtClean="0"/>
              <a:t>54</a:t>
            </a:fld>
            <a:endParaRPr lang="sl-SI" dirty="0"/>
          </a:p>
        </p:txBody>
      </p:sp>
    </p:spTree>
    <p:extLst>
      <p:ext uri="{BB962C8B-B14F-4D97-AF65-F5344CB8AC3E}">
        <p14:creationId xmlns:p14="http://schemas.microsoft.com/office/powerpoint/2010/main" val="33437274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(First bullet)</a:t>
            </a:r>
            <a:r>
              <a:rPr lang="en-GB" dirty="0" smtClean="0"/>
              <a:t> A safety analysis of the plant design must be conducted in which methods of both deterministic and probabilistic analysis are applied.</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(Second bullet)</a:t>
            </a:r>
            <a:r>
              <a:rPr lang="en-GB" dirty="0" smtClean="0"/>
              <a:t> On the basis of this analysis, the design basis for items important to safety are established and confirmed. It is also demonstrated that the plant as designed is capable of meeting the prescribed and acceptable limits for potential radiation doses and radioactive releases for each category of plant conditions, and that defence in depth has been achieved.</a:t>
            </a:r>
          </a:p>
          <a:p>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55</a:t>
            </a:fld>
            <a:endParaRPr lang="sl-SI" dirty="0"/>
          </a:p>
        </p:txBody>
      </p:sp>
    </p:spTree>
    <p:extLst>
      <p:ext uri="{BB962C8B-B14F-4D97-AF65-F5344CB8AC3E}">
        <p14:creationId xmlns:p14="http://schemas.microsoft.com/office/powerpoint/2010/main" val="806732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08AD240-CF06-47CD-99C3-8035E057ED30}" type="slidenum">
              <a:rPr lang="sl-SI" smtClean="0"/>
              <a:t>56</a:t>
            </a:fld>
            <a:endParaRPr lang="sl-SI" dirty="0"/>
          </a:p>
        </p:txBody>
      </p:sp>
    </p:spTree>
    <p:extLst>
      <p:ext uri="{BB962C8B-B14F-4D97-AF65-F5344CB8AC3E}">
        <p14:creationId xmlns:p14="http://schemas.microsoft.com/office/powerpoint/2010/main" val="34160787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mn-lt"/>
                <a:ea typeface="+mn-ea"/>
                <a:cs typeface="+mn-cs"/>
              </a:rPr>
              <a:t>(First bullet)</a:t>
            </a:r>
            <a:r>
              <a:rPr lang="en-GB" sz="1200" kern="1200" dirty="0" smtClean="0">
                <a:solidFill>
                  <a:schemeClr val="tx1"/>
                </a:solidFill>
                <a:effectLst/>
                <a:latin typeface="+mn-lt"/>
                <a:ea typeface="+mn-ea"/>
                <a:cs typeface="+mn-cs"/>
              </a:rPr>
              <a:t> The reactor core and associated coolant, control and protection systems are designed with appropriate margins to ensure that the specified design limits are not exceeded and that radiation safety standards are applied in all operational states and in design basis accidents, with account taken of the existing uncertainties.</a:t>
            </a:r>
          </a:p>
          <a:p>
            <a:endParaRPr lang="en-GB"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(Second bullet) </a:t>
            </a:r>
            <a:r>
              <a:rPr lang="en-GB" sz="1200" kern="1200" dirty="0" smtClean="0">
                <a:solidFill>
                  <a:schemeClr val="tx1"/>
                </a:solidFill>
                <a:effectLst/>
                <a:latin typeface="+mn-lt"/>
                <a:ea typeface="+mn-ea"/>
                <a:cs typeface="+mn-cs"/>
              </a:rPr>
              <a:t>The maximum degree of positive reactivity and its maximum rate of increase by insertion in operational states and design basis accidents is limited so that no resultant failure of the reactor pressure boundary will occur, cooling capability will be maintained and no significant damage will occur to the reactor core.</a:t>
            </a:r>
          </a:p>
          <a:p>
            <a:endParaRPr lang="en-GB" sz="1200" b="1"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(Third bullet) </a:t>
            </a:r>
            <a:r>
              <a:rPr lang="en-GB" sz="1200" kern="1200" dirty="0" smtClean="0">
                <a:solidFill>
                  <a:schemeClr val="tx1"/>
                </a:solidFill>
                <a:effectLst/>
                <a:latin typeface="+mn-lt"/>
                <a:ea typeface="+mn-ea"/>
                <a:cs typeface="+mn-cs"/>
              </a:rPr>
              <a:t>It must be ensured in the design that the possibility of </a:t>
            </a:r>
            <a:r>
              <a:rPr lang="en-GB" sz="1200" kern="1200" dirty="0" err="1" smtClean="0">
                <a:solidFill>
                  <a:schemeClr val="tx1"/>
                </a:solidFill>
                <a:effectLst/>
                <a:latin typeface="+mn-lt"/>
                <a:ea typeface="+mn-ea"/>
                <a:cs typeface="+mn-cs"/>
              </a:rPr>
              <a:t>recriticality</a:t>
            </a:r>
            <a:r>
              <a:rPr lang="en-GB" sz="1200" kern="1200" dirty="0" smtClean="0">
                <a:solidFill>
                  <a:schemeClr val="tx1"/>
                </a:solidFill>
                <a:effectLst/>
                <a:latin typeface="+mn-lt"/>
                <a:ea typeface="+mn-ea"/>
                <a:cs typeface="+mn-cs"/>
              </a:rPr>
              <a:t> or reactivity excursion following a PIE is minimized.</a:t>
            </a:r>
          </a:p>
          <a:p>
            <a:endParaRPr lang="en-GB" sz="1200" b="1"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(Fourth bullet)</a:t>
            </a:r>
            <a:r>
              <a:rPr lang="en-GB" sz="1200" kern="1200" dirty="0" smtClean="0">
                <a:solidFill>
                  <a:schemeClr val="tx1"/>
                </a:solidFill>
                <a:effectLst/>
                <a:latin typeface="+mn-lt"/>
                <a:ea typeface="+mn-ea"/>
                <a:cs typeface="+mn-cs"/>
              </a:rPr>
              <a:t> The reactor core and associated coolant, control and protection systems are designed to enable adequate inspection and testing throughout the service lifetime of the plant.</a:t>
            </a:r>
            <a:endParaRPr lang="en-GB" b="1" dirty="0"/>
          </a:p>
        </p:txBody>
      </p:sp>
      <p:sp>
        <p:nvSpPr>
          <p:cNvPr id="4" name="Slide Number Placeholder 3"/>
          <p:cNvSpPr>
            <a:spLocks noGrp="1"/>
          </p:cNvSpPr>
          <p:nvPr>
            <p:ph type="sldNum" sz="quarter" idx="10"/>
          </p:nvPr>
        </p:nvSpPr>
        <p:spPr/>
        <p:txBody>
          <a:bodyPr/>
          <a:lstStyle/>
          <a:p>
            <a:fld id="{A08AD240-CF06-47CD-99C3-8035E057ED30}" type="slidenum">
              <a:rPr lang="sl-SI" smtClean="0"/>
              <a:t>57</a:t>
            </a:fld>
            <a:endParaRPr lang="sl-SI" dirty="0"/>
          </a:p>
        </p:txBody>
      </p:sp>
    </p:spTree>
    <p:extLst>
      <p:ext uri="{BB962C8B-B14F-4D97-AF65-F5344CB8AC3E}">
        <p14:creationId xmlns:p14="http://schemas.microsoft.com/office/powerpoint/2010/main" val="23669005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(First bullet)</a:t>
            </a:r>
            <a:r>
              <a:rPr lang="en-GB" dirty="0" smtClean="0"/>
              <a:t> Fuel elements and assemblies are designed to withstand satisfactorily the anticipated irradiation and environmental conditions in the reactor core, notwithstanding all processes of deterioration that can occur in normal operation and in anticipated operational occurrences.</a:t>
            </a:r>
          </a:p>
          <a:p>
            <a:endParaRPr lang="en-GB" dirty="0" smtClean="0"/>
          </a:p>
          <a:p>
            <a:r>
              <a:rPr lang="en-GB" b="1" dirty="0" smtClean="0"/>
              <a:t>(Second bullet) </a:t>
            </a:r>
            <a:r>
              <a:rPr lang="en-GB" sz="1200" kern="1200" dirty="0" smtClean="0">
                <a:solidFill>
                  <a:schemeClr val="tx1"/>
                </a:solidFill>
                <a:effectLst/>
                <a:latin typeface="+mn-lt"/>
                <a:ea typeface="+mn-ea"/>
                <a:cs typeface="+mn-cs"/>
              </a:rPr>
              <a:t>In design basis accidents, the fuel elements remain in position and don’t suffer distortion to an extent that would render post-accident core cooling insufficiently effective; and the specified limits for fuel elements for design basis accidents aren’t exceeded.</a:t>
            </a:r>
            <a:endParaRPr lang="sl-SI" sz="1200" kern="1200" dirty="0" smtClean="0">
              <a:solidFill>
                <a:schemeClr val="tx1"/>
              </a:solidFill>
              <a:effectLst/>
              <a:latin typeface="+mn-lt"/>
              <a:ea typeface="+mn-ea"/>
              <a:cs typeface="+mn-cs"/>
            </a:endParaRPr>
          </a:p>
          <a:p>
            <a:endParaRPr lang="en-GB"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latin typeface="+mn-lt"/>
                <a:ea typeface="+mn-ea"/>
                <a:cs typeface="+mn-cs"/>
              </a:rPr>
              <a:t>(Third bullet) </a:t>
            </a:r>
            <a:r>
              <a:rPr lang="en-GB" sz="1200" kern="1200" dirty="0" smtClean="0">
                <a:solidFill>
                  <a:schemeClr val="tx1"/>
                </a:solidFill>
                <a:effectLst/>
              </a:rPr>
              <a:t>The provisions for fuel are met for all levels and distributions of neutron flux that can arise in all states of the core, including those after shutdown and during or after refuelling, and those arising from anticipated operational occurrences and design basis accidents. </a:t>
            </a:r>
            <a:endParaRPr lang="en-GB" b="1" dirty="0"/>
          </a:p>
        </p:txBody>
      </p:sp>
      <p:sp>
        <p:nvSpPr>
          <p:cNvPr id="4" name="Slide Number Placeholder 3"/>
          <p:cNvSpPr>
            <a:spLocks noGrp="1"/>
          </p:cNvSpPr>
          <p:nvPr>
            <p:ph type="sldNum" sz="quarter" idx="10"/>
          </p:nvPr>
        </p:nvSpPr>
        <p:spPr/>
        <p:txBody>
          <a:bodyPr/>
          <a:lstStyle/>
          <a:p>
            <a:fld id="{A08AD240-CF06-47CD-99C3-8035E057ED30}" type="slidenum">
              <a:rPr lang="sl-SI" smtClean="0"/>
              <a:t>58</a:t>
            </a:fld>
            <a:endParaRPr lang="sl-SI" dirty="0"/>
          </a:p>
        </p:txBody>
      </p:sp>
    </p:spTree>
    <p:extLst>
      <p:ext uri="{BB962C8B-B14F-4D97-AF65-F5344CB8AC3E}">
        <p14:creationId xmlns:p14="http://schemas.microsoft.com/office/powerpoint/2010/main" val="13983054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(First bullet)</a:t>
            </a:r>
            <a:r>
              <a:rPr lang="en-GB" dirty="0" smtClean="0"/>
              <a:t> Means are provided to ensure that there is a capability to shut down the reactor in operational states and design basis accidents, and that the shutdown condition can be maintained even for the most reactive core conditions. </a:t>
            </a:r>
          </a:p>
          <a:p>
            <a:endParaRPr lang="en-GB" dirty="0" smtClean="0"/>
          </a:p>
          <a:p>
            <a:r>
              <a:rPr lang="en-GB" b="1" dirty="0" smtClean="0"/>
              <a:t>(Second bullet) </a:t>
            </a:r>
            <a:r>
              <a:rPr lang="en-GB" dirty="0" smtClean="0"/>
              <a:t>The effectiveness, speed of action and shutdown margin of the means of shutdown are such that the specified limits are not exceeded. </a:t>
            </a:r>
          </a:p>
          <a:p>
            <a:endParaRPr lang="en-GB"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(Third bullet)</a:t>
            </a:r>
            <a:r>
              <a:rPr lang="en-GB" dirty="0" smtClean="0"/>
              <a:t> The means for shutting down the reactor consist of at least two different systems to provide diversity.</a:t>
            </a:r>
            <a:r>
              <a:rPr lang="en-GB" b="1" dirty="0" smtClean="0"/>
              <a:t> </a:t>
            </a:r>
            <a:endParaRPr lang="en-GB" b="1" noProof="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t>At least one of the two systems, on its own, must be, capable of quickly rendering the nuclear reactor subcritical by an adequate margin from operational states and in design basis accidents, on the assumption of a single failure.</a:t>
            </a:r>
            <a:r>
              <a:rPr lang="en-GB" b="1" dirty="0" smtClean="0"/>
              <a:t> </a:t>
            </a:r>
            <a:endParaRPr lang="en-GB" b="1" noProof="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smtClean="0">
                <a:solidFill>
                  <a:schemeClr val="tx1"/>
                </a:solidFill>
                <a:effectLst/>
              </a:rPr>
              <a:t>At least one of these two systems, on its own, must be capable of rendering the reactor subcritical from normal operational states, in anticipated operational occurrences and in design basis accidents, and of maintaining the reactor subcritical by an adequate margin and with high reliability, even for the most reactive conditions of the core.</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(Fourth bullet)</a:t>
            </a:r>
            <a:r>
              <a:rPr lang="en-GB" dirty="0" smtClean="0"/>
              <a:t> </a:t>
            </a:r>
            <a:r>
              <a:rPr lang="en-GB" sz="1200" kern="1200" dirty="0" smtClean="0">
                <a:solidFill>
                  <a:schemeClr val="tx1"/>
                </a:solidFill>
                <a:effectLst/>
              </a:rPr>
              <a:t>The means of shutdown are adequate to prevent or withstand inadvertent increases in reactivity by insertion during the shutdown, including refuelling in this state. </a:t>
            </a:r>
          </a:p>
          <a:p>
            <a:endParaRPr lang="en-GB" b="1" dirty="0"/>
          </a:p>
        </p:txBody>
      </p:sp>
      <p:sp>
        <p:nvSpPr>
          <p:cNvPr id="4" name="Slide Number Placeholder 3"/>
          <p:cNvSpPr>
            <a:spLocks noGrp="1"/>
          </p:cNvSpPr>
          <p:nvPr>
            <p:ph type="sldNum" sz="quarter" idx="10"/>
          </p:nvPr>
        </p:nvSpPr>
        <p:spPr/>
        <p:txBody>
          <a:bodyPr/>
          <a:lstStyle/>
          <a:p>
            <a:fld id="{A08AD240-CF06-47CD-99C3-8035E057ED30}" type="slidenum">
              <a:rPr lang="sl-SI" smtClean="0"/>
              <a:t>59</a:t>
            </a:fld>
            <a:endParaRPr lang="sl-SI" dirty="0"/>
          </a:p>
        </p:txBody>
      </p:sp>
    </p:spTree>
    <p:extLst>
      <p:ext uri="{BB962C8B-B14F-4D97-AF65-F5344CB8AC3E}">
        <p14:creationId xmlns:p14="http://schemas.microsoft.com/office/powerpoint/2010/main" val="3914022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(First bullet)</a:t>
            </a:r>
            <a:r>
              <a:rPr lang="en-GB" baseline="0" dirty="0" smtClean="0"/>
              <a:t> </a:t>
            </a:r>
            <a:r>
              <a:rPr lang="en-GB" sz="1200" kern="1200" dirty="0" smtClean="0">
                <a:solidFill>
                  <a:schemeClr val="tx1"/>
                </a:solidFill>
                <a:effectLst/>
                <a:latin typeface="+mn-lt"/>
                <a:ea typeface="+mn-ea"/>
                <a:cs typeface="+mn-cs"/>
              </a:rPr>
              <a:t>The main advantage of water is that it is cheap and that there is extensive experience with using it as a working medium in conventional thermal power plants. Usually water is used as moderator, as well.</a:t>
            </a:r>
          </a:p>
          <a:p>
            <a:r>
              <a:rPr lang="en-GB" noProof="0" dirty="0" smtClean="0"/>
              <a:t>Therefore it must be in </a:t>
            </a:r>
            <a:r>
              <a:rPr lang="en-GB" b="1" noProof="0" dirty="0" smtClean="0">
                <a:solidFill>
                  <a:srgbClr val="654A15"/>
                </a:solidFill>
              </a:rPr>
              <a:t>liquid state</a:t>
            </a:r>
            <a:r>
              <a:rPr lang="en-GB" noProof="0" dirty="0" smtClean="0"/>
              <a:t> at least </a:t>
            </a:r>
            <a:r>
              <a:rPr lang="en-GB" b="1" noProof="0" dirty="0" smtClean="0">
                <a:solidFill>
                  <a:srgbClr val="654A15"/>
                </a:solidFill>
              </a:rPr>
              <a:t>in the surroundings of fuel</a:t>
            </a:r>
            <a:r>
              <a:rPr lang="en-GB" noProof="0" dirty="0" smtClean="0"/>
              <a:t>, because water </a:t>
            </a:r>
            <a:r>
              <a:rPr lang="en-GB" b="1" noProof="0" dirty="0" smtClean="0">
                <a:solidFill>
                  <a:srgbClr val="654A15"/>
                </a:solidFill>
              </a:rPr>
              <a:t>vapour is less efficient</a:t>
            </a:r>
            <a:r>
              <a:rPr lang="en-GB" noProof="0" dirty="0" smtClean="0"/>
              <a:t> </a:t>
            </a:r>
            <a:r>
              <a:rPr lang="en-GB" b="1" noProof="0" dirty="0" smtClean="0">
                <a:solidFill>
                  <a:srgbClr val="654A15"/>
                </a:solidFill>
              </a:rPr>
              <a:t>in moderating</a:t>
            </a:r>
            <a:r>
              <a:rPr lang="en-GB" noProof="0" dirty="0" smtClean="0"/>
              <a:t> neutrons and also as in </a:t>
            </a:r>
            <a:r>
              <a:rPr lang="en-GB" b="1" noProof="0" dirty="0" smtClean="0">
                <a:solidFill>
                  <a:srgbClr val="654A15"/>
                </a:solidFill>
              </a:rPr>
              <a:t>heat transfer</a:t>
            </a:r>
            <a:r>
              <a:rPr lang="en-GB" noProof="0" dirty="0" smtClean="0"/>
              <a:t>.</a:t>
            </a:r>
            <a:r>
              <a:rPr lang="en-GB" baseline="0" noProof="0" dirty="0" smtClean="0"/>
              <a:t> </a:t>
            </a:r>
            <a:r>
              <a:rPr lang="en-GB" sz="1200" kern="1200" dirty="0" smtClean="0">
                <a:solidFill>
                  <a:schemeClr val="tx1"/>
                </a:solidFill>
                <a:effectLst/>
                <a:latin typeface="+mn-lt"/>
                <a:ea typeface="+mn-ea"/>
                <a:cs typeface="+mn-cs"/>
              </a:rPr>
              <a:t>At standard atmospheric pressure water boils at 100 °C, therefore the pressure in the reactor should be higher if higher temperature is desired (in order to achieve higher thermodynamic efficiency).</a:t>
            </a:r>
          </a:p>
          <a:p>
            <a:r>
              <a:rPr lang="en-GB" sz="1200" kern="1200" dirty="0" smtClean="0">
                <a:solidFill>
                  <a:schemeClr val="tx1"/>
                </a:solidFill>
                <a:effectLst/>
                <a:latin typeface="+mn-lt"/>
                <a:ea typeface="+mn-ea"/>
                <a:cs typeface="+mn-cs"/>
              </a:rPr>
              <a:t>Water exists as liquid only below it critical temperature of 375 °C. Therefore the coolant temperature in Light Water Reactors (LWR) is always below the critical temperature of water.</a:t>
            </a:r>
          </a:p>
          <a:p>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latin typeface="+mn-lt"/>
                <a:ea typeface="+mn-ea"/>
                <a:cs typeface="+mn-cs"/>
              </a:rPr>
              <a:t>(Second bullet)</a:t>
            </a:r>
            <a:r>
              <a:rPr lang="en-GB" sz="1200" kern="1200" dirty="0" smtClean="0">
                <a:solidFill>
                  <a:schemeClr val="tx1"/>
                </a:solidFill>
                <a:effectLst/>
                <a:latin typeface="+mn-lt"/>
                <a:ea typeface="+mn-ea"/>
                <a:cs typeface="+mn-cs"/>
              </a:rPr>
              <a:t> </a:t>
            </a:r>
            <a:r>
              <a:rPr lang="en-GB" dirty="0" smtClean="0"/>
              <a:t>Its main feature is that the pressure is so high that the water does not boil in the reactor.</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highest temperature (at</a:t>
            </a:r>
            <a:r>
              <a:rPr lang="en-GB" baseline="0" dirty="0" smtClean="0"/>
              <a:t> this pressure)</a:t>
            </a:r>
            <a:r>
              <a:rPr lang="en-GB" dirty="0" smtClean="0"/>
              <a:t> of so-called </a:t>
            </a:r>
            <a:r>
              <a:rPr lang="en-GB" b="1" i="1" dirty="0" smtClean="0"/>
              <a:t>primary</a:t>
            </a:r>
            <a:r>
              <a:rPr lang="en-GB" b="1" dirty="0" smtClean="0"/>
              <a:t> water </a:t>
            </a:r>
            <a:r>
              <a:rPr lang="en-GB" dirty="0" smtClean="0"/>
              <a:t>is around 330 °C.</a:t>
            </a:r>
          </a:p>
          <a:p>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(Fourth bullet)</a:t>
            </a:r>
            <a:r>
              <a:rPr lang="en-GB" dirty="0" smtClean="0"/>
              <a:t> </a:t>
            </a:r>
            <a:r>
              <a:rPr lang="en-GB" noProof="0" dirty="0" smtClean="0"/>
              <a:t>The </a:t>
            </a:r>
            <a:r>
              <a:rPr lang="en-GB" b="1" noProof="0" dirty="0" smtClean="0">
                <a:solidFill>
                  <a:srgbClr val="654A15"/>
                </a:solidFill>
              </a:rPr>
              <a:t>main advantage</a:t>
            </a:r>
            <a:r>
              <a:rPr lang="en-GB" noProof="0" dirty="0" smtClean="0"/>
              <a:t> of PWRs is that the primary, </a:t>
            </a:r>
            <a:r>
              <a:rPr lang="en-GB" b="1" noProof="0" dirty="0" smtClean="0">
                <a:solidFill>
                  <a:srgbClr val="654A15"/>
                </a:solidFill>
              </a:rPr>
              <a:t>radioactive coolant</a:t>
            </a:r>
            <a:r>
              <a:rPr lang="en-GB" noProof="0" dirty="0" smtClean="0"/>
              <a:t> is effectively </a:t>
            </a:r>
            <a:r>
              <a:rPr lang="en-GB" b="1" noProof="0" dirty="0" smtClean="0">
                <a:solidFill>
                  <a:srgbClr val="654A15"/>
                </a:solidFill>
              </a:rPr>
              <a:t>separated</a:t>
            </a:r>
            <a:r>
              <a:rPr lang="en-GB" noProof="0" dirty="0" smtClean="0"/>
              <a:t> </a:t>
            </a:r>
            <a:r>
              <a:rPr lang="en-GB" b="1" noProof="0" dirty="0" smtClean="0">
                <a:solidFill>
                  <a:srgbClr val="654A15"/>
                </a:solidFill>
              </a:rPr>
              <a:t>from</a:t>
            </a:r>
            <a:r>
              <a:rPr lang="en-GB" noProof="0" dirty="0" smtClean="0"/>
              <a:t> the </a:t>
            </a:r>
            <a:r>
              <a:rPr lang="en-GB" b="1" noProof="0" dirty="0" smtClean="0">
                <a:solidFill>
                  <a:srgbClr val="654A15"/>
                </a:solidFill>
              </a:rPr>
              <a:t>environment</a:t>
            </a:r>
            <a:r>
              <a:rPr lang="en-GB" noProof="0" dirty="0" smtClean="0"/>
              <a:t> with the intermediate, secondary system. </a:t>
            </a:r>
            <a:r>
              <a:rPr lang="en-GB" dirty="0" smtClean="0"/>
              <a:t>On the other hand, this intermediate system means more components, more possible failures and a higher cost. There have been several problems with steam generator vibrations and leaks in the past.</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(Fifth bullet)</a:t>
            </a:r>
            <a:r>
              <a:rPr lang="en-GB" dirty="0" smtClean="0"/>
              <a:t> </a:t>
            </a:r>
            <a:r>
              <a:rPr lang="en-GB" noProof="0" dirty="0" smtClean="0"/>
              <a:t>The </a:t>
            </a:r>
            <a:r>
              <a:rPr lang="en-GB" b="1" noProof="0" dirty="0" smtClean="0">
                <a:solidFill>
                  <a:srgbClr val="654A15"/>
                </a:solidFill>
              </a:rPr>
              <a:t>PWR</a:t>
            </a:r>
            <a:r>
              <a:rPr lang="en-GB" noProof="0" dirty="0" smtClean="0"/>
              <a:t> technology </a:t>
            </a:r>
            <a:r>
              <a:rPr lang="en-GB" b="1" noProof="0" dirty="0" smtClean="0">
                <a:solidFill>
                  <a:srgbClr val="654A15"/>
                </a:solidFill>
              </a:rPr>
              <a:t>proved</a:t>
            </a:r>
            <a:r>
              <a:rPr lang="en-GB" noProof="0" dirty="0" smtClean="0"/>
              <a:t> to be </a:t>
            </a:r>
            <a:r>
              <a:rPr lang="en-GB" b="1" noProof="0" dirty="0" smtClean="0">
                <a:solidFill>
                  <a:srgbClr val="654A15"/>
                </a:solidFill>
              </a:rPr>
              <a:t>reliable</a:t>
            </a:r>
            <a:r>
              <a:rPr lang="en-GB" noProof="0" dirty="0" smtClean="0"/>
              <a:t> and </a:t>
            </a:r>
            <a:r>
              <a:rPr lang="en-GB" b="1" noProof="0" dirty="0" smtClean="0">
                <a:solidFill>
                  <a:srgbClr val="654A15"/>
                </a:solidFill>
              </a:rPr>
              <a:t>cost effective</a:t>
            </a:r>
            <a:r>
              <a:rPr lang="en-GB" noProof="0" dirty="0" smtClean="0"/>
              <a:t>. </a:t>
            </a:r>
            <a:r>
              <a:rPr lang="en-GB" dirty="0" smtClean="0"/>
              <a:t>Today around 62 % of all operating NPPs are of this type (53% PWR and 9% VVER).</a:t>
            </a:r>
          </a:p>
          <a:p>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08AD240-CF06-47CD-99C3-8035E057ED30}" type="slidenum">
              <a:rPr lang="sl-SI" smtClean="0"/>
              <a:t>6</a:t>
            </a:fld>
            <a:endParaRPr lang="sl-SI" dirty="0"/>
          </a:p>
        </p:txBody>
      </p:sp>
    </p:spTree>
    <p:extLst>
      <p:ext uri="{BB962C8B-B14F-4D97-AF65-F5344CB8AC3E}">
        <p14:creationId xmlns:p14="http://schemas.microsoft.com/office/powerpoint/2010/main" val="10890390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(First</a:t>
            </a:r>
            <a:r>
              <a:rPr lang="en-GB" b="1" baseline="0" dirty="0" smtClean="0"/>
              <a:t> bullet</a:t>
            </a:r>
            <a:r>
              <a:rPr lang="en-GB" b="1" dirty="0" smtClean="0"/>
              <a:t>)</a:t>
            </a:r>
            <a:r>
              <a:rPr lang="en-GB" sz="1200" kern="1200" dirty="0" smtClean="0">
                <a:solidFill>
                  <a:schemeClr val="tx1"/>
                </a:solidFill>
                <a:effectLst/>
              </a:rPr>
              <a:t> The reactor coolant system, associated auxiliary systems, and the control and protection systems are designed with sufficient margin to ensure that the design conditions of the reactor coolant pressure boundary are not exceeded in operational states.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(Second bullet)</a:t>
            </a:r>
            <a:r>
              <a:rPr lang="en-GB" sz="1200" kern="1200" dirty="0" smtClean="0">
                <a:solidFill>
                  <a:schemeClr val="tx1"/>
                </a:solidFill>
                <a:effectLst/>
              </a:rPr>
              <a:t> The reactor coolant pressure boundary is equipped with adequate isolation devices to limit any loss of radioactive fluid.</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(Additional</a:t>
            </a:r>
            <a:r>
              <a:rPr lang="en-GB" b="1" baseline="0" dirty="0" smtClean="0"/>
              <a:t> text</a:t>
            </a:r>
            <a:r>
              <a:rPr lang="en-GB" b="1" dirty="0" smtClean="0"/>
              <a:t>)</a:t>
            </a:r>
            <a:r>
              <a:rPr lang="en-GB" sz="1200" kern="1200" dirty="0" smtClean="0">
                <a:solidFill>
                  <a:schemeClr val="tx1"/>
                </a:solidFill>
                <a:effectLst/>
              </a:rPr>
              <a:t> The </a:t>
            </a:r>
            <a:r>
              <a:rPr lang="en-GB" sz="1200" b="1" kern="1200" dirty="0" smtClean="0">
                <a:solidFill>
                  <a:schemeClr val="tx1"/>
                </a:solidFill>
                <a:effectLst/>
              </a:rPr>
              <a:t>component parts </a:t>
            </a:r>
            <a:r>
              <a:rPr lang="en-GB" sz="1200" kern="1200" dirty="0" smtClean="0">
                <a:solidFill>
                  <a:schemeClr val="tx1"/>
                </a:solidFill>
                <a:effectLst/>
              </a:rPr>
              <a:t>containing the reactor coolant, such as the reactor pressure vessel or the pressure tubes, piping and connections, valves, fittings, pumps, circulators and heat exchangers, together with the devices by which such parts are held in place, are designed in such a way as to </a:t>
            </a:r>
            <a:r>
              <a:rPr lang="en-GB" sz="1200" b="1" kern="1200" dirty="0" smtClean="0">
                <a:solidFill>
                  <a:srgbClr val="654A15"/>
                </a:solidFill>
                <a:effectLst/>
              </a:rPr>
              <a:t>withstand the static and dynamic loads anticipated in all operational states and in design-basis accidents. </a:t>
            </a:r>
            <a:endParaRPr lang="en-GB" b="1" dirty="0" smtClean="0">
              <a:solidFill>
                <a:srgbClr val="654A15"/>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(Third bullet)</a:t>
            </a:r>
            <a:r>
              <a:rPr lang="en-GB" sz="1200" kern="1200" dirty="0" smtClean="0">
                <a:solidFill>
                  <a:schemeClr val="tx1"/>
                </a:solidFill>
                <a:effectLst/>
              </a:rPr>
              <a:t> The materials used in the fabrication of the component parts are selected so as to minimize activation of the material.</a:t>
            </a:r>
          </a:p>
          <a:p>
            <a:pPr marL="171450" indent="-171450">
              <a:buFont typeface="Arial" panose="020B0604020202020204" pitchFamily="34" charset="0"/>
              <a:buChar char="•"/>
            </a:pPr>
            <a:r>
              <a:rPr lang="en-GB" sz="1200" kern="1200" dirty="0" smtClean="0">
                <a:solidFill>
                  <a:schemeClr val="tx1"/>
                </a:solidFill>
                <a:effectLst/>
              </a:rPr>
              <a:t>The reactor pressure vessel and the pressure tubes are designed and constructed to be of the highest quality with respect to materials, design standards, capability of inspection and fabrication.</a:t>
            </a:r>
          </a:p>
          <a:p>
            <a:endParaRPr lang="en-GB"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(Fourth bullet)</a:t>
            </a:r>
            <a:r>
              <a:rPr lang="en-GB" dirty="0" smtClean="0"/>
              <a:t> The design of the components contained inside the reactor coolant pressure boundary, such as pump impellers and valve parts, are such as to minimize the likelihood of failure and associated consequential damage to other items of the primary coolant system important to safety in all operational states and in design-basis accidents, with due allowance made for deterioration that may occur in service.</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(Fifth bullet)</a:t>
            </a:r>
            <a:r>
              <a:rPr lang="en-GB" dirty="0" smtClean="0"/>
              <a:t> </a:t>
            </a:r>
            <a:r>
              <a:rPr lang="en-GB" sz="1200" kern="1200" dirty="0" smtClean="0">
                <a:solidFill>
                  <a:schemeClr val="tx1"/>
                </a:solidFill>
                <a:effectLst/>
              </a:rPr>
              <a:t>The components of the reactor coolant pressure boundary are designed, manufactured and arranged in such a way that it is possible, throughout the service lifetime of the plant, to carry out at appropriate intervals adequate inspections and tests of the boundary.</a:t>
            </a:r>
          </a:p>
          <a:p>
            <a:endParaRPr lang="en-GB" b="1" dirty="0"/>
          </a:p>
        </p:txBody>
      </p:sp>
      <p:sp>
        <p:nvSpPr>
          <p:cNvPr id="4" name="Slide Number Placeholder 3"/>
          <p:cNvSpPr>
            <a:spLocks noGrp="1"/>
          </p:cNvSpPr>
          <p:nvPr>
            <p:ph type="sldNum" sz="quarter" idx="10"/>
          </p:nvPr>
        </p:nvSpPr>
        <p:spPr/>
        <p:txBody>
          <a:bodyPr/>
          <a:lstStyle/>
          <a:p>
            <a:fld id="{A08AD240-CF06-47CD-99C3-8035E057ED30}" type="slidenum">
              <a:rPr lang="sl-SI" smtClean="0"/>
              <a:t>60</a:t>
            </a:fld>
            <a:endParaRPr lang="sl-SI" dirty="0"/>
          </a:p>
        </p:txBody>
      </p:sp>
    </p:spTree>
    <p:extLst>
      <p:ext uri="{BB962C8B-B14F-4D97-AF65-F5344CB8AC3E}">
        <p14:creationId xmlns:p14="http://schemas.microsoft.com/office/powerpoint/2010/main" val="12359979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(First bullet)</a:t>
            </a:r>
            <a:r>
              <a:rPr lang="en-GB" sz="1200" kern="1200" dirty="0" smtClean="0">
                <a:solidFill>
                  <a:schemeClr val="tx1"/>
                </a:solidFill>
                <a:effectLst/>
              </a:rPr>
              <a:t> Provision is made for controlling the inventory and pressure of coolant to ensure that specified design limits are not exceeded in any operational state, with volumetric changes and leakage taken into account.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(Second bullet) </a:t>
            </a:r>
            <a:r>
              <a:rPr lang="en-GB" sz="1200" kern="1200" dirty="0" smtClean="0">
                <a:solidFill>
                  <a:schemeClr val="tx1"/>
                </a:solidFill>
                <a:effectLst/>
              </a:rPr>
              <a:t>Adequate facilities are provided for removal of radioactive substances from the reactor coolant, including activated corrosion products and fission products leaking from the fuel.</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(Third bullet)</a:t>
            </a:r>
            <a:r>
              <a:rPr lang="en-GB" sz="1200" kern="1200" dirty="0" smtClean="0">
                <a:solidFill>
                  <a:schemeClr val="tx1"/>
                </a:solidFill>
                <a:effectLst/>
              </a:rPr>
              <a:t> Means for removing residual heat are provided. </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(Fourth bullet)</a:t>
            </a:r>
            <a:r>
              <a:rPr lang="en-GB" sz="1200" kern="1200" dirty="0" smtClean="0">
                <a:solidFill>
                  <a:schemeClr val="tx1"/>
                </a:solidFill>
                <a:effectLst/>
              </a:rPr>
              <a:t> Their safety function is to transfer fission product decay heat and other residual heat from the reactor core at a rate such that specified fuel design limits and the design basis limits of the reactor coolant pressure boundary are not exceeded.</a:t>
            </a:r>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(Additional text)</a:t>
            </a:r>
            <a:r>
              <a:rPr lang="en-GB" sz="1200" kern="1200" dirty="0" smtClean="0">
                <a:solidFill>
                  <a:schemeClr val="tx1"/>
                </a:solidFill>
                <a:effectLst/>
              </a:rPr>
              <a:t> Interconnections and isolation capabilities and other appropriate design features (such as leak detection) are provided on the assumptions of a single failure and the loss of off-site power, and with the incorporation of suitable redundancy, diversity and independence.</a:t>
            </a:r>
          </a:p>
          <a:p>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61</a:t>
            </a:fld>
            <a:endParaRPr lang="sl-SI" dirty="0"/>
          </a:p>
        </p:txBody>
      </p:sp>
    </p:spTree>
    <p:extLst>
      <p:ext uri="{BB962C8B-B14F-4D97-AF65-F5344CB8AC3E}">
        <p14:creationId xmlns:p14="http://schemas.microsoft.com/office/powerpoint/2010/main" val="426121891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(First bullet)</a:t>
            </a:r>
            <a:r>
              <a:rPr lang="en-GB" sz="1200" kern="1200" dirty="0" smtClean="0">
                <a:solidFill>
                  <a:schemeClr val="tx1"/>
                </a:solidFill>
                <a:effectLst/>
              </a:rPr>
              <a:t> Core cooling is provided in the event of a loss of coolant accident so as to minimize fuel damage and limit the escape of fission products from the fuel. </a:t>
            </a:r>
          </a:p>
          <a:p>
            <a:r>
              <a:rPr lang="en-GB" sz="1200" kern="1200" dirty="0" smtClean="0">
                <a:solidFill>
                  <a:schemeClr val="tx1"/>
                </a:solidFill>
                <a:effectLst/>
              </a:rPr>
              <a:t>The cooling provided ensures that:</a:t>
            </a:r>
          </a:p>
          <a:p>
            <a:pPr marL="171450" lvl="0" indent="-171450">
              <a:buFont typeface="Arial" panose="020B0604020202020204" pitchFamily="34" charset="0"/>
              <a:buChar char="•"/>
            </a:pPr>
            <a:r>
              <a:rPr lang="en-GB" sz="1200" kern="1200" dirty="0" smtClean="0">
                <a:solidFill>
                  <a:schemeClr val="tx1"/>
                </a:solidFill>
                <a:effectLst/>
              </a:rPr>
              <a:t>The limiting parameters for the cladding or fuel integrity (such as temperature) will not exceed the 	acceptable value for design basis accidents (for applicable reactor designs);</a:t>
            </a:r>
          </a:p>
          <a:p>
            <a:pPr marL="171450" lvl="0" indent="-171450">
              <a:buFont typeface="Arial" panose="020B0604020202020204" pitchFamily="34" charset="0"/>
              <a:buChar char="•"/>
            </a:pPr>
            <a:r>
              <a:rPr lang="en-GB" sz="1200" kern="1200" dirty="0" smtClean="0">
                <a:solidFill>
                  <a:schemeClr val="tx1"/>
                </a:solidFill>
                <a:effectLst/>
              </a:rPr>
              <a:t>Possible chemical reactions are limited to an allowable level;</a:t>
            </a:r>
          </a:p>
          <a:p>
            <a:pPr marL="171450" lvl="0" indent="-171450">
              <a:buFont typeface="Arial" panose="020B0604020202020204" pitchFamily="34" charset="0"/>
              <a:buChar char="•"/>
            </a:pPr>
            <a:r>
              <a:rPr lang="en-GB" sz="1200" kern="1200" dirty="0" smtClean="0">
                <a:solidFill>
                  <a:schemeClr val="tx1"/>
                </a:solidFill>
                <a:effectLst/>
              </a:rPr>
              <a:t>The alterations in the fuel and internal structural alterations will not significantly reduce the effectiveness of the means of emergency core cooling; and</a:t>
            </a:r>
          </a:p>
          <a:p>
            <a:pPr marL="171450" indent="-171450">
              <a:buFont typeface="Arial" panose="020B0604020202020204" pitchFamily="34" charset="0"/>
              <a:buChar char="•"/>
            </a:pPr>
            <a:r>
              <a:rPr lang="en-GB" sz="1200" kern="1200" dirty="0" smtClean="0">
                <a:solidFill>
                  <a:schemeClr val="tx1"/>
                </a:solidFill>
                <a:effectLst/>
              </a:rPr>
              <a:t>The cooling of the core will be ensured for a sufficient time.</a:t>
            </a:r>
          </a:p>
          <a:p>
            <a:r>
              <a:rPr lang="en-GB" sz="1200" kern="1200" dirty="0" smtClean="0">
                <a:solidFill>
                  <a:schemeClr val="tx1"/>
                </a:solidFill>
                <a:effectLst/>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(Second bullet)</a:t>
            </a:r>
            <a:r>
              <a:rPr lang="en-GB" sz="1200" kern="1200" dirty="0" smtClean="0">
                <a:solidFill>
                  <a:schemeClr val="tx1"/>
                </a:solidFill>
                <a:effectLst/>
              </a:rPr>
              <a:t> Adequate consideration is given to extending the capability to remove heat from the core following a severe accident.</a:t>
            </a:r>
          </a:p>
          <a:p>
            <a:endParaRPr lang="en-GB" dirty="0" smtClean="0"/>
          </a:p>
          <a:p>
            <a:r>
              <a:rPr lang="en-GB" sz="1200" b="1" kern="1200" dirty="0" smtClean="0">
                <a:solidFill>
                  <a:schemeClr val="tx1"/>
                </a:solidFill>
                <a:effectLst/>
              </a:rPr>
              <a:t>(Third bullet)</a:t>
            </a:r>
            <a:r>
              <a:rPr lang="en-GB" sz="1200" kern="1200" dirty="0" smtClean="0">
                <a:solidFill>
                  <a:schemeClr val="tx1"/>
                </a:solidFill>
                <a:effectLst/>
              </a:rPr>
              <a:t> The emergency core cooling system is designed to permit appropriate periodic inspection of important components and to permit appropriate periodic testing to confirm the following:</a:t>
            </a:r>
          </a:p>
          <a:p>
            <a:pPr marL="171450" lvl="0" indent="-171450">
              <a:buFont typeface="Arial" panose="020B0604020202020204" pitchFamily="34" charset="0"/>
              <a:buChar char="•"/>
            </a:pPr>
            <a:r>
              <a:rPr lang="en-GB" sz="1200" kern="1200" dirty="0" smtClean="0">
                <a:solidFill>
                  <a:schemeClr val="tx1"/>
                </a:solidFill>
                <a:effectLst/>
              </a:rPr>
              <a:t>The structural integrity and leak tight integrity of its components;</a:t>
            </a:r>
          </a:p>
          <a:p>
            <a:pPr marL="171450" lvl="0" indent="-171450">
              <a:buFont typeface="Arial" panose="020B0604020202020204" pitchFamily="34" charset="0"/>
              <a:buChar char="•"/>
            </a:pPr>
            <a:r>
              <a:rPr lang="en-GB" sz="1200" kern="1200" dirty="0" smtClean="0">
                <a:solidFill>
                  <a:schemeClr val="tx1"/>
                </a:solidFill>
                <a:effectLst/>
              </a:rPr>
              <a:t>The operability and performance of the active components of the system in normal operation, as far as feasible; and</a:t>
            </a:r>
          </a:p>
          <a:p>
            <a:pPr marL="171450" lvl="0" indent="-171450">
              <a:buFont typeface="Arial" panose="020B0604020202020204" pitchFamily="34" charset="0"/>
              <a:buChar char="•"/>
            </a:pPr>
            <a:r>
              <a:rPr lang="en-GB" sz="1200" kern="1200" dirty="0" smtClean="0">
                <a:solidFill>
                  <a:schemeClr val="tx1"/>
                </a:solidFill>
                <a:effectLst/>
              </a:rPr>
              <a:t>The operability of the system as a whole under the conditions specified in the design basis, to the extent practicable.</a:t>
            </a:r>
          </a:p>
          <a:p>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62</a:t>
            </a:fld>
            <a:endParaRPr lang="sl-SI" dirty="0"/>
          </a:p>
        </p:txBody>
      </p:sp>
    </p:spTree>
    <p:extLst>
      <p:ext uri="{BB962C8B-B14F-4D97-AF65-F5344CB8AC3E}">
        <p14:creationId xmlns:p14="http://schemas.microsoft.com/office/powerpoint/2010/main" val="12294036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(First bullet)</a:t>
            </a:r>
            <a:r>
              <a:rPr lang="en-GB" sz="1200" i="1" kern="1200" dirty="0" smtClean="0">
                <a:solidFill>
                  <a:schemeClr val="tx1"/>
                </a:solidFill>
                <a:effectLst/>
              </a:rPr>
              <a:t> </a:t>
            </a:r>
            <a:r>
              <a:rPr lang="en-GB" sz="1200" kern="1200" dirty="0" smtClean="0">
                <a:solidFill>
                  <a:schemeClr val="tx1"/>
                </a:solidFill>
                <a:effectLst/>
              </a:rPr>
              <a:t>Systems are provided to transfer residual heat from all components important to safety to an ultimate heat sink. </a:t>
            </a:r>
          </a:p>
          <a:p>
            <a:endParaRPr lang="en-GB" sz="1200" kern="1200" dirty="0" smtClean="0">
              <a:solidFill>
                <a:schemeClr val="tx1"/>
              </a:solidFill>
              <a:effectLst/>
            </a:endParaRPr>
          </a:p>
          <a:p>
            <a:r>
              <a:rPr lang="en-GB" sz="1200" b="1" kern="1200" dirty="0" smtClean="0">
                <a:solidFill>
                  <a:schemeClr val="tx1"/>
                </a:solidFill>
                <a:effectLst/>
              </a:rPr>
              <a:t>(Second bullet)</a:t>
            </a:r>
            <a:r>
              <a:rPr lang="en-GB" sz="1200" kern="1200" dirty="0" smtClean="0">
                <a:solidFill>
                  <a:schemeClr val="tx1"/>
                </a:solidFill>
                <a:effectLst/>
              </a:rPr>
              <a:t>This function is carried out at very high levels of reliability in operational states and in design basis accidents (DBAs). </a:t>
            </a:r>
          </a:p>
          <a:p>
            <a:endParaRPr lang="en-GB" sz="1200" kern="1200" dirty="0" smtClean="0">
              <a:solidFill>
                <a:schemeClr val="tx1"/>
              </a:solidFill>
              <a:effectLst/>
            </a:endParaRPr>
          </a:p>
          <a:p>
            <a:r>
              <a:rPr lang="en-GB" sz="1200" b="1" kern="1200" dirty="0" smtClean="0">
                <a:solidFill>
                  <a:schemeClr val="tx1"/>
                </a:solidFill>
                <a:effectLst/>
              </a:rPr>
              <a:t>(Third bullet)</a:t>
            </a:r>
            <a:r>
              <a:rPr lang="en-GB" sz="1200" kern="1200" dirty="0" smtClean="0">
                <a:solidFill>
                  <a:schemeClr val="tx1"/>
                </a:solidFill>
                <a:effectLst/>
              </a:rPr>
              <a:t> The reliability of the systems is achieved by an appropriate choice of measures including the use of proven components, redundancy, diversity, physical separation, interconnection and isolation. </a:t>
            </a:r>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63</a:t>
            </a:fld>
            <a:endParaRPr lang="sl-SI" dirty="0"/>
          </a:p>
        </p:txBody>
      </p:sp>
    </p:spTree>
    <p:extLst>
      <p:ext uri="{BB962C8B-B14F-4D97-AF65-F5344CB8AC3E}">
        <p14:creationId xmlns:p14="http://schemas.microsoft.com/office/powerpoint/2010/main" val="8071780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rPr>
              <a:t>(First bullet)</a:t>
            </a:r>
            <a:r>
              <a:rPr lang="en-GB" sz="1200" kern="1200" dirty="0" smtClean="0">
                <a:solidFill>
                  <a:schemeClr val="tx1"/>
                </a:solidFill>
                <a:effectLst/>
              </a:rPr>
              <a:t> A containment system is provided in order to ensure that any release of radioactive materials to the environment in a design-basis accident will be below specified limits.</a:t>
            </a:r>
          </a:p>
          <a:p>
            <a:endParaRPr lang="en-GB" sz="1200" kern="1200" dirty="0" smtClean="0">
              <a:solidFill>
                <a:schemeClr val="tx1"/>
              </a:solidFill>
              <a:effectLst/>
            </a:endParaRPr>
          </a:p>
          <a:p>
            <a:r>
              <a:rPr lang="en-GB" sz="1200" b="1" kern="1200" dirty="0" smtClean="0">
                <a:solidFill>
                  <a:schemeClr val="tx1"/>
                </a:solidFill>
                <a:effectLst/>
              </a:rPr>
              <a:t>(Additional text)</a:t>
            </a:r>
            <a:r>
              <a:rPr lang="en-GB" sz="1200" kern="1200" dirty="0" smtClean="0">
                <a:solidFill>
                  <a:schemeClr val="tx1"/>
                </a:solidFill>
                <a:effectLst/>
              </a:rPr>
              <a:t> This system may include, depending on design requirements:</a:t>
            </a:r>
          </a:p>
          <a:p>
            <a:pPr marL="171450" lvl="0" indent="-171450">
              <a:buFont typeface="Arial" panose="020B0604020202020204" pitchFamily="34" charset="0"/>
              <a:buChar char="•"/>
            </a:pPr>
            <a:r>
              <a:rPr lang="en-GB" sz="1200" kern="1200" dirty="0" err="1" smtClean="0">
                <a:solidFill>
                  <a:schemeClr val="tx1"/>
                </a:solidFill>
                <a:effectLst/>
              </a:rPr>
              <a:t>leaktight</a:t>
            </a:r>
            <a:r>
              <a:rPr lang="en-GB" sz="1200" kern="1200" dirty="0" smtClean="0">
                <a:solidFill>
                  <a:schemeClr val="tx1"/>
                </a:solidFill>
                <a:effectLst/>
              </a:rPr>
              <a:t> structures;</a:t>
            </a:r>
          </a:p>
          <a:p>
            <a:pPr marL="171450" lvl="0" indent="-171450">
              <a:buFont typeface="Arial" panose="020B0604020202020204" pitchFamily="34" charset="0"/>
              <a:buChar char="•"/>
            </a:pPr>
            <a:r>
              <a:rPr lang="en-GB" sz="1200" kern="1200" dirty="0" smtClean="0">
                <a:solidFill>
                  <a:schemeClr val="tx1"/>
                </a:solidFill>
                <a:effectLst/>
              </a:rPr>
              <a:t>associated systems for the control of pressures and temperatures;</a:t>
            </a:r>
          </a:p>
          <a:p>
            <a:pPr marL="171450" lvl="0" indent="-171450">
              <a:buFont typeface="Arial" panose="020B0604020202020204" pitchFamily="34" charset="0"/>
              <a:buChar char="•"/>
            </a:pPr>
            <a:r>
              <a:rPr lang="en-GB" sz="1200" kern="1200" dirty="0" smtClean="0">
                <a:solidFill>
                  <a:schemeClr val="tx1"/>
                </a:solidFill>
                <a:effectLst/>
              </a:rPr>
              <a:t>features for the isolation, management and removal of fission products, hydrogen, oxygen and other substances that could be released into the containment atmosphere.</a:t>
            </a:r>
          </a:p>
          <a:p>
            <a:endParaRPr lang="en-GB" sz="1200" b="1" kern="1200" dirty="0" smtClean="0">
              <a:solidFill>
                <a:schemeClr val="tx1"/>
              </a:solidFill>
              <a:effectLst/>
            </a:endParaRPr>
          </a:p>
          <a:p>
            <a:r>
              <a:rPr lang="en-GB" sz="1200" b="1" kern="1200" dirty="0" smtClean="0">
                <a:solidFill>
                  <a:schemeClr val="tx1"/>
                </a:solidFill>
                <a:effectLst/>
              </a:rPr>
              <a:t>(Second bullet)</a:t>
            </a:r>
            <a:r>
              <a:rPr lang="en-GB" sz="1200" kern="1200" dirty="0" smtClean="0">
                <a:solidFill>
                  <a:schemeClr val="tx1"/>
                </a:solidFill>
                <a:effectLst/>
              </a:rPr>
              <a:t> The strength of the containment structure, including access openings and penetrations and isolation valves, is calculated with sufficient margins of safety on the basis of the potential internal overpressures, </a:t>
            </a:r>
            <a:r>
              <a:rPr lang="en-GB" sz="1200" kern="1200" dirty="0" err="1" smtClean="0">
                <a:solidFill>
                  <a:schemeClr val="tx1"/>
                </a:solidFill>
                <a:effectLst/>
              </a:rPr>
              <a:t>underpressures</a:t>
            </a:r>
            <a:r>
              <a:rPr lang="en-GB" sz="1200" kern="1200" dirty="0" smtClean="0">
                <a:solidFill>
                  <a:schemeClr val="tx1"/>
                </a:solidFill>
                <a:effectLst/>
              </a:rPr>
              <a:t> and temperatures, dynamic effects such as missile impacts, and reaction forces anticipated to arise as a result of design-basis accidents. </a:t>
            </a:r>
          </a:p>
          <a:p>
            <a:endParaRPr lang="en-GB" sz="1200" kern="1200" dirty="0" smtClean="0">
              <a:solidFill>
                <a:schemeClr val="tx1"/>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(Third bullet)</a:t>
            </a:r>
            <a:r>
              <a:rPr lang="en-GB" sz="1200" kern="1200" dirty="0" smtClean="0">
                <a:solidFill>
                  <a:schemeClr val="tx1"/>
                </a:solidFill>
                <a:effectLst/>
              </a:rPr>
              <a:t> The containment structure is designed and constructed so that it is possible to perform a pressure test at a specified pressure to demonstrate its structural integrity before operation of the plant and over the plant’s lifetime.</a:t>
            </a:r>
          </a:p>
          <a:p>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64</a:t>
            </a:fld>
            <a:endParaRPr lang="sl-SI" dirty="0"/>
          </a:p>
        </p:txBody>
      </p:sp>
    </p:spTree>
    <p:extLst>
      <p:ext uri="{BB962C8B-B14F-4D97-AF65-F5344CB8AC3E}">
        <p14:creationId xmlns:p14="http://schemas.microsoft.com/office/powerpoint/2010/main" val="9744177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rPr>
              <a:t>(First bullet)</a:t>
            </a:r>
            <a:r>
              <a:rPr lang="en-GB" sz="1200" kern="1200" dirty="0" smtClean="0">
                <a:solidFill>
                  <a:schemeClr val="tx1"/>
                </a:solidFill>
                <a:effectLst/>
              </a:rPr>
              <a:t> The reactor containment system is designed so that the prescribed maximum leakage rate is not exceeded in design-basis accidents. </a:t>
            </a:r>
          </a:p>
          <a:p>
            <a:endParaRPr lang="en-GB" sz="1200" kern="1200" dirty="0" smtClean="0">
              <a:solidFill>
                <a:schemeClr val="tx1"/>
              </a:solidFill>
              <a:effectLst/>
            </a:endParaRPr>
          </a:p>
          <a:p>
            <a:r>
              <a:rPr lang="en-GB" sz="1200" b="1" kern="1200" dirty="0" smtClean="0">
                <a:solidFill>
                  <a:schemeClr val="tx1"/>
                </a:solidFill>
                <a:effectLst/>
              </a:rPr>
              <a:t>(Second bullet) </a:t>
            </a:r>
            <a:r>
              <a:rPr lang="en-GB" sz="1200" kern="1200" dirty="0" smtClean="0">
                <a:solidFill>
                  <a:schemeClr val="tx1"/>
                </a:solidFill>
                <a:effectLst/>
              </a:rPr>
              <a:t>The containment structure and equipment and components affecting the </a:t>
            </a:r>
            <a:r>
              <a:rPr lang="en-GB" sz="1200" kern="1200" dirty="0" err="1" smtClean="0">
                <a:solidFill>
                  <a:schemeClr val="tx1"/>
                </a:solidFill>
                <a:effectLst/>
              </a:rPr>
              <a:t>leaktightness</a:t>
            </a:r>
            <a:r>
              <a:rPr lang="en-GB" sz="1200" kern="1200" dirty="0" smtClean="0">
                <a:solidFill>
                  <a:schemeClr val="tx1"/>
                </a:solidFill>
                <a:effectLst/>
              </a:rPr>
              <a:t> of the system are designed and constructed so that the leak rate can be tested at the design pressure after all penetrations have been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(Additional text)</a:t>
            </a:r>
            <a:r>
              <a:rPr lang="en-GB" sz="1200" kern="1200" dirty="0" smtClean="0">
                <a:solidFill>
                  <a:schemeClr val="tx1"/>
                </a:solidFill>
                <a:effectLst/>
              </a:rPr>
              <a:t> Determination of the leakage rate of the containment system at periodic intervals over the service lifetime of the reactor is possible, either at the containment design pressure, or at reduced pressures that permit estimation of the leakage rate at the containment design pressure.</a:t>
            </a:r>
          </a:p>
          <a:p>
            <a:endParaRPr lang="en-GB" sz="1200" kern="1200" dirty="0" smtClean="0">
              <a:solidFill>
                <a:schemeClr val="tx1"/>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(Third bullet)</a:t>
            </a:r>
            <a:r>
              <a:rPr lang="en-GB" sz="1200" kern="1200" dirty="0" smtClean="0">
                <a:solidFill>
                  <a:schemeClr val="tx1"/>
                </a:solidFill>
                <a:effectLst/>
                <a:latin typeface="+mn-lt"/>
                <a:ea typeface="+mn-ea"/>
                <a:cs typeface="+mn-cs"/>
              </a:rPr>
              <a:t> The number of penetrations through the containment is kept to a practical minimum. </a:t>
            </a:r>
          </a:p>
          <a:p>
            <a:endParaRPr lang="en-GB" sz="1200" kern="1200" dirty="0" smtClean="0">
              <a:solidFill>
                <a:schemeClr val="tx1"/>
              </a:solidFill>
              <a:effectLst/>
            </a:endParaRPr>
          </a:p>
          <a:p>
            <a:r>
              <a:rPr lang="en-GB" sz="1200" b="1" kern="1200" dirty="0" smtClean="0">
                <a:solidFill>
                  <a:schemeClr val="tx1"/>
                </a:solidFill>
                <a:effectLst/>
              </a:rPr>
              <a:t>(Fourth bullet)</a:t>
            </a:r>
            <a:r>
              <a:rPr lang="en-GB" sz="1200" kern="1200" dirty="0" smtClean="0">
                <a:solidFill>
                  <a:schemeClr val="tx1"/>
                </a:solidFill>
                <a:effectLst/>
              </a:rPr>
              <a:t> </a:t>
            </a:r>
            <a:r>
              <a:rPr lang="en-GB" sz="1200" kern="1200" dirty="0" smtClean="0">
                <a:solidFill>
                  <a:schemeClr val="tx1"/>
                </a:solidFill>
                <a:effectLst/>
                <a:latin typeface="+mn-lt"/>
                <a:ea typeface="+mn-ea"/>
                <a:cs typeface="+mn-cs"/>
              </a:rPr>
              <a:t>All penetrations through the containment meet the same design requirements as the containment structure itself.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latin typeface="+mn-lt"/>
                <a:ea typeface="+mn-ea"/>
                <a:cs typeface="+mn-cs"/>
              </a:rPr>
              <a:t>(Additional text) </a:t>
            </a:r>
            <a:r>
              <a:rPr lang="en-GB" sz="1200" kern="1200" dirty="0" smtClean="0">
                <a:solidFill>
                  <a:schemeClr val="tx1"/>
                </a:solidFill>
                <a:effectLst/>
                <a:latin typeface="+mn-lt"/>
                <a:ea typeface="+mn-ea"/>
                <a:cs typeface="+mn-cs"/>
              </a:rPr>
              <a:t>They are protected against reaction forces stemming from pipe movement or accidental loads such as those due to missiles, jet forces and pipe whip.</a:t>
            </a:r>
          </a:p>
          <a:p>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65</a:t>
            </a:fld>
            <a:endParaRPr lang="sl-SI" dirty="0"/>
          </a:p>
        </p:txBody>
      </p:sp>
    </p:spTree>
    <p:extLst>
      <p:ext uri="{BB962C8B-B14F-4D97-AF65-F5344CB8AC3E}">
        <p14:creationId xmlns:p14="http://schemas.microsoft.com/office/powerpoint/2010/main" val="111268654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(First bullet)</a:t>
            </a:r>
            <a:r>
              <a:rPr lang="en-GB" sz="1200" kern="1200" dirty="0" smtClean="0">
                <a:solidFill>
                  <a:schemeClr val="tx1"/>
                </a:solidFill>
                <a:effectLst/>
              </a:rPr>
              <a:t> Each line that penetrates the containment as part of the reactor coolant pressure boundary or that is connected directly to the containment atmosphere is automatically and reliably sealable in the event of a design-basis accident in which the </a:t>
            </a:r>
            <a:r>
              <a:rPr lang="en-GB" sz="1200" kern="1200" dirty="0" err="1" smtClean="0">
                <a:solidFill>
                  <a:schemeClr val="tx1"/>
                </a:solidFill>
                <a:effectLst/>
              </a:rPr>
              <a:t>leaktightness</a:t>
            </a:r>
            <a:r>
              <a:rPr lang="en-GB" sz="1200" kern="1200" dirty="0" smtClean="0">
                <a:solidFill>
                  <a:schemeClr val="tx1"/>
                </a:solidFill>
                <a:effectLst/>
              </a:rPr>
              <a:t> of the containment is essential to preventing radioactive releases to the environment that are above acceptable limits.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(Second</a:t>
            </a:r>
            <a:r>
              <a:rPr lang="en-GB" sz="1200" b="1" kern="1200" baseline="0" dirty="0" smtClean="0">
                <a:solidFill>
                  <a:schemeClr val="tx1"/>
                </a:solidFill>
                <a:effectLst/>
              </a:rPr>
              <a:t> bullet</a:t>
            </a:r>
            <a:r>
              <a:rPr lang="en-GB" sz="1200" b="1" kern="1200" dirty="0" smtClean="0">
                <a:solidFill>
                  <a:schemeClr val="tx1"/>
                </a:solidFill>
                <a:effectLst/>
              </a:rPr>
              <a:t>)</a:t>
            </a:r>
            <a:r>
              <a:rPr lang="en-GB" sz="1200" kern="1200" dirty="0" smtClean="0">
                <a:solidFill>
                  <a:schemeClr val="tx1"/>
                </a:solidFill>
                <a:effectLst/>
              </a:rPr>
              <a:t> These lines are fitted with at least two adequate containment isolation valves arranged in series (normally with one outside and the other inside the containment), and each valve is capable of being reliably and independently actuated.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(Third bullet)</a:t>
            </a:r>
            <a:r>
              <a:rPr lang="en-GB" sz="1200" kern="1200" dirty="0" smtClean="0">
                <a:solidFill>
                  <a:schemeClr val="tx1"/>
                </a:solidFill>
                <a:effectLst/>
              </a:rPr>
              <a:t> Each line that penetrates the primary reactor containment and is neither part of the reactor coolant pressure boundary nor connected directly to the containment atmosphere has at least one adequate containment isolation valve. This valve is outside the containment and located as close to the containment as practicable. Adequate consideration is given to the capability of isolation devices to </a:t>
            </a:r>
            <a:r>
              <a:rPr lang="en-GB" sz="1200" b="1" kern="1200" dirty="0" smtClean="0">
                <a:solidFill>
                  <a:schemeClr val="tx1"/>
                </a:solidFill>
                <a:effectLst/>
              </a:rPr>
              <a:t>maintain their function in the event of a severe accident</a:t>
            </a:r>
            <a:r>
              <a:rPr lang="en-GB" sz="1200" kern="1200" dirty="0" smtClean="0">
                <a:solidFill>
                  <a:schemeClr val="tx1"/>
                </a:solidFill>
                <a:effectLst/>
              </a:rPr>
              <a:t>.</a:t>
            </a:r>
          </a:p>
          <a:p>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66</a:t>
            </a:fld>
            <a:endParaRPr lang="sl-SI" dirty="0"/>
          </a:p>
        </p:txBody>
      </p:sp>
    </p:spTree>
    <p:extLst>
      <p:ext uri="{BB962C8B-B14F-4D97-AF65-F5344CB8AC3E}">
        <p14:creationId xmlns:p14="http://schemas.microsoft.com/office/powerpoint/2010/main" val="215432404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(First bullet)</a:t>
            </a:r>
            <a:r>
              <a:rPr lang="en-GB" sz="1200" kern="1200" dirty="0" smtClean="0">
                <a:solidFill>
                  <a:schemeClr val="tx1"/>
                </a:solidFill>
                <a:effectLst/>
              </a:rPr>
              <a:t> Access by personnel to the containment is through airlocks equipped with doors that are interlocked to ensure that at least one of the doors is closed during reactor operations and in design-basis accidents.</a:t>
            </a:r>
          </a:p>
          <a:p>
            <a:endParaRPr lang="en-GB" dirty="0" smtClean="0"/>
          </a:p>
          <a:p>
            <a:r>
              <a:rPr lang="en-GB" b="1" dirty="0" smtClean="0"/>
              <a:t>(Second bullet) </a:t>
            </a:r>
            <a:r>
              <a:rPr lang="en-GB" sz="1200" kern="1200" dirty="0" smtClean="0">
                <a:solidFill>
                  <a:schemeClr val="tx1"/>
                </a:solidFill>
                <a:effectLst/>
              </a:rPr>
              <a:t>The design provides for ample flow routes between separate compartments inside the containment.</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(Additional text)</a:t>
            </a:r>
            <a:r>
              <a:rPr lang="en-GB" sz="1200" kern="1200" dirty="0" smtClean="0">
                <a:solidFill>
                  <a:schemeClr val="tx1"/>
                </a:solidFill>
                <a:effectLst/>
              </a:rPr>
              <a:t> The cross-sections of openings between compartments are of such dimensions as to ensure that the pressure differentials occurring during pressure equalization in design-basis accidents do not result in damage to the pressure bearing structure or to other systems of importance in limiting the effects of design-basis accidents.</a:t>
            </a:r>
          </a:p>
          <a:p>
            <a:endParaRPr lang="en-GB" sz="1200" b="1" kern="1200" dirty="0" smtClean="0">
              <a:solidFill>
                <a:schemeClr val="tx1"/>
              </a:solidFill>
              <a:effectLst/>
            </a:endParaRPr>
          </a:p>
          <a:p>
            <a:r>
              <a:rPr lang="en-GB" sz="1200" b="1" kern="1200" dirty="0" smtClean="0">
                <a:solidFill>
                  <a:schemeClr val="tx1"/>
                </a:solidFill>
                <a:effectLst/>
              </a:rPr>
              <a:t>(Third bullet)</a:t>
            </a:r>
            <a:r>
              <a:rPr lang="en-GB" sz="1200" kern="1200" dirty="0" smtClean="0">
                <a:solidFill>
                  <a:schemeClr val="tx1"/>
                </a:solidFill>
                <a:effectLst/>
                <a:latin typeface="+mn-lt"/>
                <a:ea typeface="+mn-ea"/>
                <a:cs typeface="+mn-cs"/>
              </a:rPr>
              <a:t> The capability to remove heat from the reactor containment is ensured. </a:t>
            </a:r>
            <a:endParaRPr lang="en-GB" sz="1200" kern="1200" dirty="0" smtClean="0">
              <a:solidFill>
                <a:schemeClr val="tx1"/>
              </a:solidFill>
              <a:effectLst/>
            </a:endParaRPr>
          </a:p>
          <a:p>
            <a:endParaRPr lang="en-GB" sz="1200" b="1" kern="1200" dirty="0" smtClean="0">
              <a:solidFill>
                <a:schemeClr val="tx1"/>
              </a:solidFill>
              <a:effectLst/>
            </a:endParaRPr>
          </a:p>
          <a:p>
            <a:r>
              <a:rPr lang="en-GB" sz="1200" b="1" kern="1200" dirty="0" smtClean="0">
                <a:solidFill>
                  <a:schemeClr val="tx1"/>
                </a:solidFill>
                <a:effectLst/>
              </a:rPr>
              <a:t>(Fourth</a:t>
            </a:r>
            <a:r>
              <a:rPr lang="en-GB" sz="1200" b="1" kern="1200" baseline="0" dirty="0" smtClean="0">
                <a:solidFill>
                  <a:schemeClr val="tx1"/>
                </a:solidFill>
                <a:effectLst/>
              </a:rPr>
              <a:t> bullet</a:t>
            </a:r>
            <a:r>
              <a:rPr lang="en-GB" sz="1200" b="1" kern="1200" dirty="0" smtClean="0">
                <a:solidFill>
                  <a:schemeClr val="tx1"/>
                </a:solidFill>
                <a:effectLst/>
              </a:rPr>
              <a:t>)</a:t>
            </a:r>
            <a:r>
              <a:rPr lang="en-GB" sz="1200" kern="1200" dirty="0" smtClean="0">
                <a:solidFill>
                  <a:schemeClr val="tx1"/>
                </a:solidFill>
                <a:effectLst/>
                <a:latin typeface="+mn-lt"/>
                <a:ea typeface="+mn-ea"/>
                <a:cs typeface="+mn-cs"/>
              </a:rPr>
              <a:t> The safety function is fulfilled by reducing the pressure and temperature in the containment, and maintaining both at acceptably low levels after any accidental release of high-energy fluids in a design-basis accident. </a:t>
            </a:r>
            <a:endParaRPr lang="en-GB" b="1" dirty="0" smtClean="0"/>
          </a:p>
          <a:p>
            <a:endParaRPr lang="en-GB" b="1" dirty="0"/>
          </a:p>
        </p:txBody>
      </p:sp>
      <p:sp>
        <p:nvSpPr>
          <p:cNvPr id="4" name="Slide Number Placeholder 3"/>
          <p:cNvSpPr>
            <a:spLocks noGrp="1"/>
          </p:cNvSpPr>
          <p:nvPr>
            <p:ph type="sldNum" sz="quarter" idx="10"/>
          </p:nvPr>
        </p:nvSpPr>
        <p:spPr/>
        <p:txBody>
          <a:bodyPr/>
          <a:lstStyle/>
          <a:p>
            <a:fld id="{A08AD240-CF06-47CD-99C3-8035E057ED30}" type="slidenum">
              <a:rPr lang="sl-SI" smtClean="0"/>
              <a:t>67</a:t>
            </a:fld>
            <a:endParaRPr lang="sl-SI" dirty="0"/>
          </a:p>
        </p:txBody>
      </p:sp>
    </p:spTree>
    <p:extLst>
      <p:ext uri="{BB962C8B-B14F-4D97-AF65-F5344CB8AC3E}">
        <p14:creationId xmlns:p14="http://schemas.microsoft.com/office/powerpoint/2010/main" val="17507683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mn-lt"/>
                <a:ea typeface="+mn-ea"/>
                <a:cs typeface="+mn-cs"/>
              </a:rPr>
              <a:t>(First</a:t>
            </a:r>
            <a:r>
              <a:rPr lang="en-GB" sz="1200" b="1" kern="1200" baseline="0" dirty="0" smtClean="0">
                <a:solidFill>
                  <a:schemeClr val="tx1"/>
                </a:solidFill>
                <a:effectLst/>
                <a:latin typeface="+mn-lt"/>
                <a:ea typeface="+mn-ea"/>
                <a:cs typeface="+mn-cs"/>
              </a:rPr>
              <a:t> bullet</a:t>
            </a:r>
            <a:r>
              <a:rPr lang="en-GB" sz="1200" b="1" kern="1200" dirty="0" smtClean="0">
                <a:solidFill>
                  <a:schemeClr val="tx1"/>
                </a:solidFill>
                <a:effectLst/>
                <a:latin typeface="+mn-lt"/>
                <a:ea typeface="+mn-ea"/>
                <a:cs typeface="+mn-cs"/>
              </a:rPr>
              <a:t>)</a:t>
            </a:r>
            <a:r>
              <a:rPr lang="en-GB" sz="1200" kern="1200" dirty="0" smtClean="0">
                <a:solidFill>
                  <a:schemeClr val="tx1"/>
                </a:solidFill>
                <a:effectLst/>
                <a:latin typeface="+mn-lt"/>
                <a:ea typeface="+mn-ea"/>
                <a:cs typeface="+mn-cs"/>
              </a:rPr>
              <a:t> Systems to control fission products, hydrogen, oxygen and other substances that may be released into the reactor containment are provided. </a:t>
            </a:r>
          </a:p>
          <a:p>
            <a:endParaRPr lang="en-GB"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(Second</a:t>
            </a:r>
            <a:r>
              <a:rPr lang="en-GB" sz="1200" b="1" kern="1200" baseline="0" dirty="0" smtClean="0">
                <a:solidFill>
                  <a:schemeClr val="tx1"/>
                </a:solidFill>
                <a:effectLst/>
                <a:latin typeface="+mn-lt"/>
                <a:ea typeface="+mn-ea"/>
                <a:cs typeface="+mn-cs"/>
              </a:rPr>
              <a:t> bullet</a:t>
            </a:r>
            <a:r>
              <a:rPr lang="en-GB" sz="1200" b="1" kern="120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Systems for cleaning up the containment atmosphere have suitable redundancy in components and features to ensure that the safety group can fulfil the necessary safety function, on the assumption of a single failure.</a:t>
            </a:r>
          </a:p>
          <a:p>
            <a:endParaRPr lang="en-GB"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(Additional text)</a:t>
            </a:r>
            <a:r>
              <a:rPr lang="en-GB" sz="1200" kern="1200" dirty="0" smtClean="0">
                <a:solidFill>
                  <a:schemeClr val="tx1"/>
                </a:solidFill>
                <a:effectLst/>
                <a:latin typeface="+mn-lt"/>
                <a:ea typeface="+mn-ea"/>
                <a:cs typeface="+mn-cs"/>
              </a:rPr>
              <a:t> Adequate consideration is given to the control of fission products, hydrogen and other substances that may be generated or released in the event of a severe accident.</a:t>
            </a:r>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68</a:t>
            </a:fld>
            <a:endParaRPr lang="sl-SI" dirty="0"/>
          </a:p>
        </p:txBody>
      </p:sp>
    </p:spTree>
    <p:extLst>
      <p:ext uri="{BB962C8B-B14F-4D97-AF65-F5344CB8AC3E}">
        <p14:creationId xmlns:p14="http://schemas.microsoft.com/office/powerpoint/2010/main" val="35139955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(First bullet)</a:t>
            </a:r>
            <a:r>
              <a:rPr lang="en-GB" sz="1200" kern="1200" dirty="0" smtClean="0">
                <a:solidFill>
                  <a:schemeClr val="tx1"/>
                </a:solidFill>
                <a:effectLst/>
              </a:rPr>
              <a:t> Instrumentation is provided to monitor variables and systems over their ranges for normal operation, in anticipated operational occurrences, in design-basis accidents and in severe accidents, as appropriate, to ensure that adequate information is obtained on the status of the plant.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(Second bullet)</a:t>
            </a:r>
            <a:r>
              <a:rPr lang="en-GB" sz="1200" kern="1200" dirty="0" smtClean="0">
                <a:solidFill>
                  <a:schemeClr val="tx1"/>
                </a:solidFill>
                <a:effectLst/>
              </a:rPr>
              <a:t> Instrumentation is provided for measuring all the main variables that can affect the fission process, the integrity of the reactor core, the reactor cooling systems and the containment, and for obtaining any information from the plant necessary for its reliable and safe operation.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(Third bullet)</a:t>
            </a:r>
            <a:r>
              <a:rPr lang="en-GB" dirty="0" smtClean="0"/>
              <a:t> Instrumentation and recording equipment is provided to ensure that essential information is available for monitoring the course of design-basis accidents and the status of essential equipment; and for predicting, as far as is necessary for safety, the locations and quantities of radioactive materials that could escape from the locations intended in the design. </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(Fourth bullet)</a:t>
            </a:r>
            <a:r>
              <a:rPr lang="en-GB" dirty="0" smtClean="0"/>
              <a:t> The instrumentation and recording equipment is adequate to provide information as far as practicable, for determining the status of the plant in a severe accident, and for taking decisions in accident management.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(Fifth bullet) </a:t>
            </a:r>
            <a:r>
              <a:rPr lang="en-GB" dirty="0" smtClean="0"/>
              <a:t>Appropriate and reliable controls are provided to maintain the variables within specified operational ranges.</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69</a:t>
            </a:fld>
            <a:endParaRPr lang="sl-SI" dirty="0"/>
          </a:p>
        </p:txBody>
      </p:sp>
    </p:spTree>
    <p:extLst>
      <p:ext uri="{BB962C8B-B14F-4D97-AF65-F5344CB8AC3E}">
        <p14:creationId xmlns:p14="http://schemas.microsoft.com/office/powerpoint/2010/main" val="1645364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noProof="0" dirty="0" smtClean="0"/>
              <a:t>In a BWR </a:t>
            </a:r>
            <a:r>
              <a:rPr lang="en-GB" b="1" noProof="0" dirty="0" smtClean="0">
                <a:solidFill>
                  <a:srgbClr val="654A15"/>
                </a:solidFill>
              </a:rPr>
              <a:t>water boils</a:t>
            </a:r>
            <a:r>
              <a:rPr lang="en-GB" noProof="0" dirty="0" smtClean="0"/>
              <a:t> already </a:t>
            </a:r>
            <a:r>
              <a:rPr lang="en-GB" b="1" noProof="0" dirty="0" smtClean="0">
                <a:solidFill>
                  <a:srgbClr val="654A15"/>
                </a:solidFill>
              </a:rPr>
              <a:t>in reactor</a:t>
            </a:r>
            <a:r>
              <a:rPr lang="en-GB" noProof="0" dirty="0" smtClean="0"/>
              <a:t> and the </a:t>
            </a:r>
            <a:r>
              <a:rPr lang="en-GB" b="1" noProof="0" dirty="0" smtClean="0">
                <a:solidFill>
                  <a:srgbClr val="654A15"/>
                </a:solidFill>
              </a:rPr>
              <a:t>steam</a:t>
            </a:r>
            <a:r>
              <a:rPr lang="en-GB" noProof="0" dirty="0" smtClean="0"/>
              <a:t> produced, with temperature around 290 °C, is </a:t>
            </a:r>
            <a:r>
              <a:rPr lang="en-GB" b="1" noProof="0" dirty="0" smtClean="0">
                <a:solidFill>
                  <a:srgbClr val="654A15"/>
                </a:solidFill>
              </a:rPr>
              <a:t>directly led to turbine</a:t>
            </a:r>
            <a:r>
              <a:rPr lang="en-GB" noProof="0" dirty="0" smtClean="0"/>
              <a:t>. </a:t>
            </a:r>
            <a:r>
              <a:rPr lang="en-GB" dirty="0" smtClean="0"/>
              <a:t>Contrary to PWR.</a:t>
            </a:r>
          </a:p>
          <a:p>
            <a:pPr marL="0" marR="0" indent="0" algn="l" defTabSz="914400" rtl="0" eaLnBrk="1" fontAlgn="auto" latinLnBrk="0" hangingPunct="1">
              <a:lnSpc>
                <a:spcPct val="100000"/>
              </a:lnSpc>
              <a:spcBef>
                <a:spcPts val="0"/>
              </a:spcBef>
              <a:spcAft>
                <a:spcPts val="0"/>
              </a:spcAft>
              <a:buClrTx/>
              <a:buSzTx/>
              <a:buFontTx/>
              <a:buNone/>
              <a:tabLst/>
              <a:defRPr/>
            </a:pPr>
            <a:endParaRPr lang="en-GB" noProof="0" dirty="0" smtClean="0"/>
          </a:p>
          <a:p>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7</a:t>
            </a:fld>
            <a:endParaRPr lang="sl-SI" dirty="0"/>
          </a:p>
        </p:txBody>
      </p:sp>
    </p:spTree>
    <p:extLst>
      <p:ext uri="{BB962C8B-B14F-4D97-AF65-F5344CB8AC3E}">
        <p14:creationId xmlns:p14="http://schemas.microsoft.com/office/powerpoint/2010/main" val="44360650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mn-lt"/>
                <a:ea typeface="+mn-ea"/>
                <a:cs typeface="+mn-cs"/>
              </a:rPr>
              <a:t>(First</a:t>
            </a:r>
            <a:r>
              <a:rPr lang="en-GB" sz="1200" b="1" kern="1200" baseline="0" dirty="0" smtClean="0">
                <a:solidFill>
                  <a:schemeClr val="tx1"/>
                </a:solidFill>
                <a:effectLst/>
                <a:latin typeface="+mn-lt"/>
                <a:ea typeface="+mn-ea"/>
                <a:cs typeface="+mn-cs"/>
              </a:rPr>
              <a:t> bullet</a:t>
            </a:r>
            <a:r>
              <a:rPr lang="en-GB" sz="1200" b="1" kern="1200" dirty="0" smtClean="0">
                <a:solidFill>
                  <a:schemeClr val="tx1"/>
                </a:solidFill>
                <a:effectLst/>
                <a:latin typeface="+mn-lt"/>
                <a:ea typeface="+mn-ea"/>
                <a:cs typeface="+mn-cs"/>
              </a:rPr>
              <a:t>)</a:t>
            </a:r>
            <a:r>
              <a:rPr lang="en-GB" sz="1200" kern="1200" dirty="0" smtClean="0">
                <a:solidFill>
                  <a:schemeClr val="tx1"/>
                </a:solidFill>
                <a:effectLst/>
                <a:latin typeface="+mn-lt"/>
                <a:ea typeface="+mn-ea"/>
                <a:cs typeface="+mn-cs"/>
              </a:rPr>
              <a:t> A control room is provided from which the plant can be safely operated in all its operational states, and from which measures can be taken to maintain the plant in a safe state or to bring it back into such a state after the onset of anticipated operational occurrences, design-basis accidents and severe accidents. </a:t>
            </a:r>
          </a:p>
          <a:p>
            <a:endParaRPr lang="en-GB"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(Second bullet)</a:t>
            </a:r>
            <a:r>
              <a:rPr lang="en-GB" sz="1200" kern="1200" dirty="0" smtClean="0">
                <a:solidFill>
                  <a:schemeClr val="tx1"/>
                </a:solidFill>
                <a:effectLst/>
                <a:latin typeface="+mn-lt"/>
                <a:ea typeface="+mn-ea"/>
                <a:cs typeface="+mn-cs"/>
              </a:rPr>
              <a:t> Special attention is given to identifying those events, both internal and external to the control room, which may pose a direct threat to its continued operation, and the design provides for reasonably practicable measures to minimize the effects of such events. </a:t>
            </a:r>
          </a:p>
          <a:p>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latin typeface="+mn-lt"/>
                <a:ea typeface="+mn-ea"/>
                <a:cs typeface="+mn-cs"/>
              </a:rPr>
              <a:t>(Third bullet)</a:t>
            </a:r>
            <a:r>
              <a:rPr lang="en-GB" sz="1200" kern="1200" dirty="0" smtClean="0">
                <a:solidFill>
                  <a:schemeClr val="tx1"/>
                </a:solidFill>
                <a:effectLst/>
              </a:rPr>
              <a:t> Sufficient instrumentation and control equipment is available, preferably at a single location (supplementary control room) that is physically and electrically separate from the control room. </a:t>
            </a:r>
          </a:p>
          <a:p>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latin typeface="+mn-lt"/>
                <a:ea typeface="+mn-ea"/>
                <a:cs typeface="+mn-cs"/>
              </a:rPr>
              <a:t>(Fourth</a:t>
            </a:r>
            <a:r>
              <a:rPr lang="en-GB" sz="1200" b="1" kern="1200" baseline="0" dirty="0" smtClean="0">
                <a:solidFill>
                  <a:schemeClr val="tx1"/>
                </a:solidFill>
                <a:effectLst/>
                <a:latin typeface="+mn-lt"/>
                <a:ea typeface="+mn-ea"/>
                <a:cs typeface="+mn-cs"/>
              </a:rPr>
              <a:t> bullet</a:t>
            </a:r>
            <a:r>
              <a:rPr lang="en-GB" sz="1200" b="1" kern="1200" dirty="0" smtClean="0">
                <a:solidFill>
                  <a:schemeClr val="tx1"/>
                </a:solidFill>
                <a:effectLst/>
                <a:latin typeface="+mn-lt"/>
                <a:ea typeface="+mn-ea"/>
                <a:cs typeface="+mn-cs"/>
              </a:rPr>
              <a:t>)</a:t>
            </a:r>
            <a:r>
              <a:rPr lang="en-GB" sz="1200" kern="1200" dirty="0" smtClean="0">
                <a:solidFill>
                  <a:schemeClr val="tx1"/>
                </a:solidFill>
                <a:effectLst/>
              </a:rPr>
              <a:t> If the design is such that a system important to safety is dependent upon the reliable performance of a computer based system, appropriate standards and practices for the development and testing of computer hardware and software are established and implemented throughout the life cycle of the system, and in particular, the software development cycle. </a:t>
            </a:r>
          </a:p>
          <a:p>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70</a:t>
            </a:fld>
            <a:endParaRPr lang="sl-SI" dirty="0"/>
          </a:p>
        </p:txBody>
      </p:sp>
    </p:spTree>
    <p:extLst>
      <p:ext uri="{BB962C8B-B14F-4D97-AF65-F5344CB8AC3E}">
        <p14:creationId xmlns:p14="http://schemas.microsoft.com/office/powerpoint/2010/main" val="388122071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latin typeface="+mn-lt"/>
                <a:ea typeface="+mn-ea"/>
                <a:cs typeface="+mn-cs"/>
              </a:rPr>
              <a:t>(First bullet)</a:t>
            </a:r>
            <a:r>
              <a:rPr lang="en-GB" sz="1200" kern="1200" dirty="0" smtClean="0">
                <a:solidFill>
                  <a:schemeClr val="tx1"/>
                </a:solidFill>
                <a:effectLst/>
                <a:latin typeface="+mn-lt"/>
                <a:ea typeface="+mn-ea"/>
                <a:cs typeface="+mn-cs"/>
              </a:rPr>
              <a:t> Various safety actions are automated so that operator action is not necessary within a justified period of time from the onset of anticipated operational occurrences or design basis accidents.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latin typeface="+mn-lt"/>
                <a:ea typeface="+mn-ea"/>
                <a:cs typeface="+mn-cs"/>
              </a:rPr>
              <a:t>(Additional text) </a:t>
            </a:r>
            <a:r>
              <a:rPr lang="en-GB" sz="1200" kern="1200" dirty="0" smtClean="0">
                <a:solidFill>
                  <a:schemeClr val="tx1"/>
                </a:solidFill>
                <a:effectLst/>
                <a:latin typeface="+mn-lt"/>
                <a:ea typeface="+mn-ea"/>
                <a:cs typeface="+mn-cs"/>
              </a:rPr>
              <a:t>In addition, appropriate information is available to the operator to monitor the effects of the automatic actions.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latin typeface="+mn-lt"/>
                <a:ea typeface="+mn-ea"/>
                <a:cs typeface="+mn-cs"/>
              </a:rPr>
              <a:t>(Second bullet)</a:t>
            </a:r>
            <a:r>
              <a:rPr lang="en-GB" sz="1200" kern="1200" dirty="0" smtClean="0">
                <a:solidFill>
                  <a:schemeClr val="tx1"/>
                </a:solidFill>
                <a:effectLst/>
                <a:latin typeface="+mn-lt"/>
                <a:ea typeface="+mn-ea"/>
                <a:cs typeface="+mn-cs"/>
              </a:rPr>
              <a:t> To initiate automatically the operation of appropriate systems, including, as necessary, the reactor shutdown systems, in order to ensure that specified design limits are not exceeded as a result of anticipated operational occurrences;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(Third bullet)</a:t>
            </a:r>
            <a:r>
              <a:rPr lang="en-GB" sz="1200" kern="1200" dirty="0" smtClean="0">
                <a:solidFill>
                  <a:schemeClr val="tx1"/>
                </a:solidFill>
                <a:effectLst/>
                <a:latin typeface="+mn-lt"/>
                <a:ea typeface="+mn-ea"/>
                <a:cs typeface="+mn-cs"/>
              </a:rPr>
              <a:t> To detect design-basis accidents and to initiate the operation of systems necessary to limit the consequences of such accidents within the design basis; and</a:t>
            </a:r>
          </a:p>
          <a:p>
            <a:pPr marL="0" lvl="0" indent="0">
              <a:buFont typeface="Arial" panose="020B0604020202020204" pitchFamily="34" charset="0"/>
              <a:buNone/>
            </a:pPr>
            <a:endParaRPr lang="en-GB" sz="1200" kern="1200" dirty="0" smtClean="0">
              <a:solidFill>
                <a:schemeClr val="tx1"/>
              </a:solidFill>
              <a:effectLst/>
              <a:latin typeface="+mn-lt"/>
              <a:ea typeface="+mn-ea"/>
              <a:cs typeface="+mn-cs"/>
            </a:endParaRPr>
          </a:p>
          <a:p>
            <a:pPr marL="0" lvl="0" indent="0">
              <a:buFont typeface="Arial" panose="020B0604020202020204" pitchFamily="34" charset="0"/>
              <a:buNone/>
            </a:pPr>
            <a:r>
              <a:rPr lang="en-GB" sz="1200" b="1" kern="1200" dirty="0" smtClean="0">
                <a:solidFill>
                  <a:schemeClr val="tx1"/>
                </a:solidFill>
                <a:effectLst/>
                <a:latin typeface="+mn-lt"/>
                <a:ea typeface="+mn-ea"/>
                <a:cs typeface="+mn-cs"/>
              </a:rPr>
              <a:t>(Fourth bullet)</a:t>
            </a:r>
            <a:r>
              <a:rPr lang="en-GB" sz="1200" kern="1200" dirty="0" smtClean="0">
                <a:solidFill>
                  <a:schemeClr val="tx1"/>
                </a:solidFill>
                <a:effectLst/>
                <a:latin typeface="+mn-lt"/>
                <a:ea typeface="+mn-ea"/>
                <a:cs typeface="+mn-cs"/>
              </a:rPr>
              <a:t> To be capable of overriding unsafe actions of the control system.</a:t>
            </a:r>
          </a:p>
          <a:p>
            <a:pPr marL="171450" lvl="0" indent="-171450">
              <a:buFont typeface="Arial" panose="020B0604020202020204" pitchFamily="34" charset="0"/>
              <a:buChar char="•"/>
            </a:pPr>
            <a:endParaRPr lang="en-GB" sz="1200" kern="1200" dirty="0" smtClean="0">
              <a:solidFill>
                <a:schemeClr val="tx1"/>
              </a:solidFill>
              <a:effectLst/>
              <a:latin typeface="+mn-lt"/>
              <a:ea typeface="+mn-ea"/>
              <a:cs typeface="+mn-cs"/>
            </a:endParaRPr>
          </a:p>
          <a:p>
            <a:pPr marL="0" lvl="0" indent="0">
              <a:buFont typeface="Arial" panose="020B0604020202020204" pitchFamily="34" charset="0"/>
              <a:buNone/>
            </a:pPr>
            <a:r>
              <a:rPr lang="en-GB" sz="1200" b="1" kern="1200" dirty="0" smtClean="0">
                <a:solidFill>
                  <a:schemeClr val="tx1"/>
                </a:solidFill>
                <a:effectLst/>
                <a:latin typeface="+mn-lt"/>
                <a:ea typeface="+mn-ea"/>
                <a:cs typeface="+mn-cs"/>
              </a:rPr>
              <a:t>(Fifth bullet)</a:t>
            </a:r>
            <a:r>
              <a:rPr lang="en-GB" sz="1200" kern="1200" dirty="0" smtClean="0">
                <a:solidFill>
                  <a:schemeClr val="tx1"/>
                </a:solidFill>
                <a:effectLst/>
              </a:rPr>
              <a:t> The protection system is designed for high functional reliability and periodic testability commensurate with the safety function(s) to be performed. </a:t>
            </a: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(Fifth bullet) </a:t>
            </a:r>
            <a:r>
              <a:rPr lang="en-GB" sz="1200" kern="1200" dirty="0" smtClean="0">
                <a:solidFill>
                  <a:schemeClr val="tx1"/>
                </a:solidFill>
                <a:effectLst/>
              </a:rPr>
              <a:t>Redundancy and independence designed into the protection system is sufficient at least to ensure that:</a:t>
            </a:r>
          </a:p>
          <a:p>
            <a:pPr marL="171450" lvl="0" indent="-171450">
              <a:buFont typeface="Arial" panose="020B0604020202020204" pitchFamily="34" charset="0"/>
              <a:buChar char="•"/>
            </a:pPr>
            <a:r>
              <a:rPr lang="en-GB" sz="1200" kern="1200" dirty="0" smtClean="0">
                <a:solidFill>
                  <a:schemeClr val="tx1"/>
                </a:solidFill>
                <a:effectLst/>
              </a:rPr>
              <a:t>No single failure results in loss of protection function; and</a:t>
            </a:r>
          </a:p>
          <a:p>
            <a:pPr marL="171450" lvl="0" indent="-171450">
              <a:buFont typeface="Arial" panose="020B0604020202020204" pitchFamily="34" charset="0"/>
              <a:buChar char="•"/>
            </a:pPr>
            <a:r>
              <a:rPr lang="en-GB" sz="1200" kern="1200" dirty="0" smtClean="0">
                <a:solidFill>
                  <a:schemeClr val="tx1"/>
                </a:solidFill>
                <a:effectLst/>
              </a:rPr>
              <a:t>The removal from service of any component or channel does not result in loss of the necessary minimum redundancy.</a:t>
            </a:r>
            <a:endParaRPr lang="en-GB"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08AD240-CF06-47CD-99C3-8035E057ED30}" type="slidenum">
              <a:rPr lang="sl-SI" smtClean="0"/>
              <a:t>71</a:t>
            </a:fld>
            <a:endParaRPr lang="sl-SI" dirty="0"/>
          </a:p>
        </p:txBody>
      </p:sp>
    </p:spTree>
    <p:extLst>
      <p:ext uri="{BB962C8B-B14F-4D97-AF65-F5344CB8AC3E}">
        <p14:creationId xmlns:p14="http://schemas.microsoft.com/office/powerpoint/2010/main" val="226706414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(First bullet)</a:t>
            </a:r>
            <a:r>
              <a:rPr lang="en-GB" sz="1200" kern="1200" dirty="0" smtClean="0">
                <a:solidFill>
                  <a:schemeClr val="tx1"/>
                </a:solidFill>
                <a:effectLst/>
              </a:rPr>
              <a:t> The protection system is, unless its adequate reliability is ensured by some other means, designed to permit periodic testing of its functioning when the reactor is in operation, including the possibility of testing channels independently to determine failures and losses of redundancy that may have occurred.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(Second bullet) </a:t>
            </a:r>
            <a:r>
              <a:rPr lang="en-GB" sz="1200" kern="1200" dirty="0" smtClean="0">
                <a:solidFill>
                  <a:schemeClr val="tx1"/>
                </a:solidFill>
                <a:effectLst/>
              </a:rPr>
              <a:t>The design permits all aspects of functionality from the sensor to the input signal to the final actuator to be tested in operation.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(Third bullet)</a:t>
            </a:r>
            <a:r>
              <a:rPr lang="en-GB" sz="1200" kern="1200" dirty="0" smtClean="0">
                <a:solidFill>
                  <a:schemeClr val="tx1"/>
                </a:solidFill>
                <a:effectLst/>
              </a:rPr>
              <a:t> The design is such as to minimize the likelihood that operator action could defeat the effectiveness of the protection system in normal operations and expected operational occurrences, but not to negate correct operator actions in design basis accidents.</a:t>
            </a:r>
          </a:p>
          <a:p>
            <a:endParaRPr lang="en-GB" dirty="0" smtClean="0"/>
          </a:p>
          <a:p>
            <a:r>
              <a:rPr lang="en-GB" sz="1200" b="1" kern="1200" dirty="0" smtClean="0">
                <a:solidFill>
                  <a:schemeClr val="tx1"/>
                </a:solidFill>
                <a:effectLst/>
              </a:rPr>
              <a:t>(Fourth bullet) </a:t>
            </a:r>
            <a:r>
              <a:rPr lang="en-GB" sz="1200" kern="1200" dirty="0" smtClean="0">
                <a:solidFill>
                  <a:schemeClr val="tx1"/>
                </a:solidFill>
                <a:effectLst/>
              </a:rPr>
              <a:t>Where a computer-based system is intended to be used in a protection system, the following requirements are also taken into account:</a:t>
            </a:r>
          </a:p>
          <a:p>
            <a:pPr marL="171450" lvl="0" indent="-171450">
              <a:buFont typeface="Arial" panose="020B0604020202020204" pitchFamily="34" charset="0"/>
              <a:buChar char="•"/>
            </a:pPr>
            <a:r>
              <a:rPr lang="en-GB" sz="1200" kern="1200" dirty="0" smtClean="0">
                <a:solidFill>
                  <a:schemeClr val="tx1"/>
                </a:solidFill>
                <a:effectLst/>
              </a:rPr>
              <a:t>The </a:t>
            </a:r>
            <a:r>
              <a:rPr lang="en-GB" sz="1200" b="1" kern="1200" dirty="0" smtClean="0">
                <a:solidFill>
                  <a:schemeClr val="tx1"/>
                </a:solidFill>
                <a:effectLst/>
              </a:rPr>
              <a:t>highest quality of and best practices</a:t>
            </a:r>
            <a:r>
              <a:rPr lang="en-GB" sz="1200" kern="1200" dirty="0" smtClean="0">
                <a:solidFill>
                  <a:schemeClr val="tx1"/>
                </a:solidFill>
                <a:effectLst/>
              </a:rPr>
              <a:t> for hardware and software is used;</a:t>
            </a:r>
          </a:p>
          <a:p>
            <a:pPr marL="171450" lvl="0" indent="-171450">
              <a:buFont typeface="Arial" panose="020B0604020202020204" pitchFamily="34" charset="0"/>
              <a:buChar char="•"/>
            </a:pPr>
            <a:r>
              <a:rPr lang="en-GB" sz="1200" kern="1200" dirty="0" smtClean="0">
                <a:solidFill>
                  <a:schemeClr val="tx1"/>
                </a:solidFill>
                <a:effectLst/>
              </a:rPr>
              <a:t>The whole development process, including control, testing and commissioning of the design changes, is </a:t>
            </a:r>
            <a:r>
              <a:rPr lang="en-GB" sz="1200" b="1" kern="1200" dirty="0" smtClean="0">
                <a:solidFill>
                  <a:schemeClr val="tx1"/>
                </a:solidFill>
                <a:effectLst/>
              </a:rPr>
              <a:t>systematically documented and reviewable</a:t>
            </a:r>
            <a:r>
              <a:rPr lang="en-GB" sz="1200" kern="1200" dirty="0" smtClean="0">
                <a:solidFill>
                  <a:schemeClr val="tx1"/>
                </a:solidFill>
                <a:effectLst/>
              </a:rPr>
              <a:t>;</a:t>
            </a:r>
          </a:p>
          <a:p>
            <a:pPr marL="171450" lvl="0" indent="-171450">
              <a:buFont typeface="Arial" panose="020B0604020202020204" pitchFamily="34" charset="0"/>
              <a:buChar char="•"/>
            </a:pPr>
            <a:r>
              <a:rPr lang="en-GB" sz="1200" kern="1200" dirty="0" smtClean="0">
                <a:solidFill>
                  <a:schemeClr val="tx1"/>
                </a:solidFill>
                <a:effectLst/>
              </a:rPr>
              <a:t>In order to confirm confidence in the reliability of the computer based systems, an </a:t>
            </a:r>
            <a:r>
              <a:rPr lang="en-GB" sz="1200" b="1" kern="1200" dirty="0" smtClean="0">
                <a:solidFill>
                  <a:schemeClr val="tx1"/>
                </a:solidFill>
                <a:effectLst/>
              </a:rPr>
              <a:t>assessment</a:t>
            </a:r>
            <a:r>
              <a:rPr lang="en-GB" sz="1200" kern="1200" dirty="0" smtClean="0">
                <a:solidFill>
                  <a:schemeClr val="tx1"/>
                </a:solidFill>
                <a:effectLst/>
              </a:rPr>
              <a:t> of the computer based system by </a:t>
            </a:r>
            <a:r>
              <a:rPr lang="en-GB" sz="1200" b="1" kern="1200" dirty="0" smtClean="0">
                <a:solidFill>
                  <a:schemeClr val="tx1"/>
                </a:solidFill>
                <a:effectLst/>
              </a:rPr>
              <a:t>expert personnel independent</a:t>
            </a:r>
            <a:r>
              <a:rPr lang="en-GB" sz="1200" kern="1200" dirty="0" smtClean="0">
                <a:solidFill>
                  <a:schemeClr val="tx1"/>
                </a:solidFill>
                <a:effectLst/>
              </a:rPr>
              <a:t> of the designers and suppliers is undertaken; and</a:t>
            </a:r>
          </a:p>
          <a:p>
            <a:pPr marL="171450" lvl="0" indent="-171450">
              <a:buFont typeface="Arial" panose="020B0604020202020204" pitchFamily="34" charset="0"/>
              <a:buChar char="•"/>
            </a:pPr>
            <a:r>
              <a:rPr lang="en-GB" sz="1200" kern="1200" dirty="0" smtClean="0">
                <a:solidFill>
                  <a:schemeClr val="tx1"/>
                </a:solidFill>
                <a:effectLst/>
              </a:rPr>
              <a:t>Where the necessary integrity of the system cannot be demonstrated with a high level of confidence, a diverse means of ensuring fulfilment of the protection functions are provided.</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(Fifth bullet) </a:t>
            </a:r>
            <a:r>
              <a:rPr lang="en-GB" sz="1200" kern="1200" dirty="0" smtClean="0">
                <a:solidFill>
                  <a:schemeClr val="tx1"/>
                </a:solidFill>
                <a:effectLst/>
              </a:rPr>
              <a:t>Interference between the protection system and the control systems is prevented by avoiding interconnections or by suitable functional isolation. </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(Sixth bullet) </a:t>
            </a:r>
            <a:r>
              <a:rPr lang="en-GB" sz="1200" kern="1200" dirty="0" smtClean="0">
                <a:solidFill>
                  <a:schemeClr val="tx1"/>
                </a:solidFill>
                <a:effectLst/>
              </a:rPr>
              <a:t>If signals are used in common by both the protection system and any control system, appropriate separation (such as by adequate decoupling) is ensured and it is demonstrated that all relevant safety requirements are fulfilled.</a:t>
            </a:r>
          </a:p>
          <a:p>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72</a:t>
            </a:fld>
            <a:endParaRPr lang="sl-SI" dirty="0"/>
          </a:p>
        </p:txBody>
      </p:sp>
    </p:spTree>
    <p:extLst>
      <p:ext uri="{BB962C8B-B14F-4D97-AF65-F5344CB8AC3E}">
        <p14:creationId xmlns:p14="http://schemas.microsoft.com/office/powerpoint/2010/main" val="31898359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rPr>
              <a:t>(First bullet) </a:t>
            </a:r>
            <a:r>
              <a:rPr lang="en-GB" sz="1200" kern="1200" dirty="0" smtClean="0">
                <a:solidFill>
                  <a:schemeClr val="tx1"/>
                </a:solidFill>
                <a:effectLst/>
              </a:rPr>
              <a:t>An on-site emergency control centre, separated from the plant control room, is provided to serve as meeting place for the emergency staff who will operate from there in the event of an emergency.</a:t>
            </a:r>
          </a:p>
          <a:p>
            <a:endParaRPr lang="en-GB" sz="1200" kern="1200" dirty="0" smtClean="0">
              <a:solidFill>
                <a:schemeClr val="tx1"/>
              </a:solidFill>
              <a:effectLst/>
            </a:endParaRPr>
          </a:p>
          <a:p>
            <a:r>
              <a:rPr lang="en-GB" sz="1200" b="1" kern="1200" dirty="0" smtClean="0">
                <a:solidFill>
                  <a:schemeClr val="tx1"/>
                </a:solidFill>
                <a:effectLst/>
              </a:rPr>
              <a:t>(Second bullet)</a:t>
            </a:r>
            <a:r>
              <a:rPr lang="en-GB" sz="1200" kern="1200" dirty="0" smtClean="0">
                <a:solidFill>
                  <a:schemeClr val="tx1"/>
                </a:solidFill>
                <a:effectLst/>
              </a:rPr>
              <a:t> Information about important plant parameters and radiological conditions in the plant and its immediate surroundings is available there. </a:t>
            </a:r>
          </a:p>
          <a:p>
            <a:endParaRPr lang="en-GB" sz="1200" kern="1200" dirty="0" smtClean="0">
              <a:solidFill>
                <a:schemeClr val="tx1"/>
              </a:solidFill>
              <a:effectLst/>
            </a:endParaRPr>
          </a:p>
          <a:p>
            <a:r>
              <a:rPr lang="en-GB" sz="1200" b="1" kern="1200" dirty="0" smtClean="0">
                <a:solidFill>
                  <a:schemeClr val="tx1"/>
                </a:solidFill>
                <a:effectLst/>
              </a:rPr>
              <a:t>(Third bullet) </a:t>
            </a:r>
            <a:r>
              <a:rPr lang="en-GB" sz="1200" kern="1200" dirty="0" smtClean="0">
                <a:solidFill>
                  <a:schemeClr val="tx1"/>
                </a:solidFill>
                <a:effectLst/>
              </a:rPr>
              <a:t>The room provides means for communication with the control room, the supplementary control room, and other important points in the plant and the emergency organizations. </a:t>
            </a:r>
          </a:p>
          <a:p>
            <a:endParaRPr lang="en-GB" sz="1200" kern="1200" dirty="0" smtClean="0">
              <a:solidFill>
                <a:schemeClr val="tx1"/>
              </a:solidFill>
              <a:effectLst/>
            </a:endParaRPr>
          </a:p>
          <a:p>
            <a:r>
              <a:rPr lang="en-GB" sz="1200" b="1" kern="1200" dirty="0" smtClean="0">
                <a:solidFill>
                  <a:schemeClr val="tx1"/>
                </a:solidFill>
                <a:effectLst/>
              </a:rPr>
              <a:t>(Fourth bullet) </a:t>
            </a:r>
            <a:r>
              <a:rPr lang="en-GB" sz="1200" kern="1200" dirty="0" smtClean="0">
                <a:solidFill>
                  <a:schemeClr val="tx1"/>
                </a:solidFill>
                <a:effectLst/>
              </a:rPr>
              <a:t>Appropriate measures are taken to protect the occupants for a protracted time against hazards resulting from a severe accident.</a:t>
            </a:r>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73</a:t>
            </a:fld>
            <a:endParaRPr lang="sl-SI" dirty="0"/>
          </a:p>
        </p:txBody>
      </p:sp>
    </p:spTree>
    <p:extLst>
      <p:ext uri="{BB962C8B-B14F-4D97-AF65-F5344CB8AC3E}">
        <p14:creationId xmlns:p14="http://schemas.microsoft.com/office/powerpoint/2010/main" val="401287707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(First bullet)</a:t>
            </a:r>
            <a:r>
              <a:rPr lang="en-GB" sz="1200" kern="1200" dirty="0" smtClean="0">
                <a:solidFill>
                  <a:schemeClr val="tx1"/>
                </a:solidFill>
                <a:effectLst/>
              </a:rPr>
              <a:t> After some PIEs, various systems and components important to safety will need emergency power.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(Second bullet)</a:t>
            </a:r>
            <a:r>
              <a:rPr lang="en-GB" sz="1200" kern="1200" dirty="0" smtClean="0">
                <a:solidFill>
                  <a:schemeClr val="tx1"/>
                </a:solidFill>
                <a:effectLst/>
              </a:rPr>
              <a:t> It is ensured that the emergency power supply is able to supply the necessary power in any operational state or in a design basis accident, on the assumption of the coincidental loss of off-site power.</a:t>
            </a:r>
          </a:p>
          <a:p>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74</a:t>
            </a:fld>
            <a:endParaRPr lang="sl-SI" dirty="0"/>
          </a:p>
        </p:txBody>
      </p:sp>
    </p:spTree>
    <p:extLst>
      <p:ext uri="{BB962C8B-B14F-4D97-AF65-F5344CB8AC3E}">
        <p14:creationId xmlns:p14="http://schemas.microsoft.com/office/powerpoint/2010/main" val="397466809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(First bullet)</a:t>
            </a:r>
            <a:r>
              <a:rPr lang="en-GB" sz="1200" kern="1200" dirty="0" smtClean="0">
                <a:solidFill>
                  <a:schemeClr val="tx1"/>
                </a:solidFill>
                <a:effectLst/>
              </a:rPr>
              <a:t> Adequate systems are provided to treat radioactive liquid and gaseous effluents in order to keep the quantities and concentrations of radioactive discharges within prescribed limits.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(Second bullet) </a:t>
            </a:r>
            <a:r>
              <a:rPr lang="en-GB" sz="1200" kern="1200" dirty="0" smtClean="0">
                <a:solidFill>
                  <a:schemeClr val="tx1"/>
                </a:solidFill>
                <a:effectLst/>
              </a:rPr>
              <a:t>In addition, the ‘as low as reasonably achievable’ (ALARA) principle is applied.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(Third bullet)</a:t>
            </a:r>
            <a:r>
              <a:rPr lang="en-GB" sz="1200" kern="1200" dirty="0" smtClean="0">
                <a:solidFill>
                  <a:schemeClr val="tx1"/>
                </a:solidFill>
                <a:effectLst/>
              </a:rPr>
              <a:t> Adequate systems are provided for the handling of radioactive wastes and for storing these safely on the site for a period of time consistent with the availability of the disposal route on the site.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(Fourth bullet)</a:t>
            </a:r>
            <a:r>
              <a:rPr lang="en-GB" sz="1200" kern="1200" dirty="0" smtClean="0">
                <a:solidFill>
                  <a:schemeClr val="tx1"/>
                </a:solidFill>
                <a:effectLst/>
              </a:rPr>
              <a:t> Transport of solid wastes from the site is executed according to the decisions of competent authorities.</a:t>
            </a:r>
          </a:p>
        </p:txBody>
      </p:sp>
      <p:sp>
        <p:nvSpPr>
          <p:cNvPr id="4" name="Slide Number Placeholder 3"/>
          <p:cNvSpPr>
            <a:spLocks noGrp="1"/>
          </p:cNvSpPr>
          <p:nvPr>
            <p:ph type="sldNum" sz="quarter" idx="10"/>
          </p:nvPr>
        </p:nvSpPr>
        <p:spPr/>
        <p:txBody>
          <a:bodyPr/>
          <a:lstStyle/>
          <a:p>
            <a:fld id="{A08AD240-CF06-47CD-99C3-8035E057ED30}" type="slidenum">
              <a:rPr lang="sl-SI" smtClean="0"/>
              <a:t>75</a:t>
            </a:fld>
            <a:endParaRPr lang="sl-SI" dirty="0"/>
          </a:p>
        </p:txBody>
      </p:sp>
    </p:spTree>
    <p:extLst>
      <p:ext uri="{BB962C8B-B14F-4D97-AF65-F5344CB8AC3E}">
        <p14:creationId xmlns:p14="http://schemas.microsoft.com/office/powerpoint/2010/main" val="40536110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(First bullet)</a:t>
            </a:r>
            <a:r>
              <a:rPr lang="en-GB" sz="1200" kern="1200" dirty="0" smtClean="0">
                <a:solidFill>
                  <a:schemeClr val="tx1"/>
                </a:solidFill>
                <a:effectLst/>
              </a:rPr>
              <a:t> The plant includes suitable means to control the release of radioactive liquids to the environment so as to conform to the ALARA principle and to ensure that emissions and concentrations remain within prescribed limits.</a:t>
            </a:r>
          </a:p>
          <a:p>
            <a:endParaRPr lang="en-GB" sz="1200" b="1" kern="1200" dirty="0" smtClean="0">
              <a:solidFill>
                <a:schemeClr val="tx1"/>
              </a:solidFill>
              <a:effectLst/>
            </a:endParaRPr>
          </a:p>
          <a:p>
            <a:r>
              <a:rPr lang="en-GB" sz="1200" b="1" kern="1200" dirty="0" smtClean="0">
                <a:solidFill>
                  <a:schemeClr val="tx1"/>
                </a:solidFill>
                <a:effectLst/>
              </a:rPr>
              <a:t>(Second bullet)</a:t>
            </a:r>
            <a:r>
              <a:rPr lang="en-GB" sz="1200" kern="1200" dirty="0" smtClean="0">
                <a:solidFill>
                  <a:schemeClr val="tx1"/>
                </a:solidFill>
                <a:effectLst/>
              </a:rPr>
              <a:t> A ventilation system with an appropriate filtration system is provided to do the following:</a:t>
            </a:r>
          </a:p>
          <a:p>
            <a:pPr marL="171450" lvl="0" indent="-171450">
              <a:buFont typeface="Arial" panose="020B0604020202020204" pitchFamily="34" charset="0"/>
              <a:buChar char="•"/>
            </a:pPr>
            <a:r>
              <a:rPr lang="en-GB" sz="1200" kern="1200" dirty="0" smtClean="0">
                <a:solidFill>
                  <a:schemeClr val="tx1"/>
                </a:solidFill>
                <a:effectLst/>
              </a:rPr>
              <a:t>To </a:t>
            </a:r>
            <a:r>
              <a:rPr lang="en-GB" sz="1200" b="1" kern="1200" dirty="0" smtClean="0">
                <a:solidFill>
                  <a:schemeClr val="tx1"/>
                </a:solidFill>
                <a:effectLst/>
              </a:rPr>
              <a:t>prevent unacceptable dispersion</a:t>
            </a:r>
            <a:r>
              <a:rPr lang="en-GB" sz="1200" kern="1200" dirty="0" smtClean="0">
                <a:solidFill>
                  <a:schemeClr val="tx1"/>
                </a:solidFill>
                <a:effectLst/>
              </a:rPr>
              <a:t> of airborne radioactive substances within the plant;</a:t>
            </a:r>
          </a:p>
          <a:p>
            <a:pPr marL="171450" lvl="0" indent="-171450">
              <a:buFont typeface="Arial" panose="020B0604020202020204" pitchFamily="34" charset="0"/>
              <a:buChar char="•"/>
            </a:pPr>
            <a:r>
              <a:rPr lang="en-GB" sz="1200" kern="1200" dirty="0" smtClean="0">
                <a:solidFill>
                  <a:schemeClr val="tx1"/>
                </a:solidFill>
                <a:effectLst/>
              </a:rPr>
              <a:t>To </a:t>
            </a:r>
            <a:r>
              <a:rPr lang="en-GB" sz="1200" b="1" kern="1200" dirty="0" smtClean="0">
                <a:solidFill>
                  <a:schemeClr val="tx1"/>
                </a:solidFill>
                <a:effectLst/>
              </a:rPr>
              <a:t>reduce the concentration of airborne radioactive</a:t>
            </a:r>
            <a:r>
              <a:rPr lang="en-GB" sz="1200" kern="1200" dirty="0" smtClean="0">
                <a:solidFill>
                  <a:schemeClr val="tx1"/>
                </a:solidFill>
                <a:effectLst/>
              </a:rPr>
              <a:t> substances to levels compatible with the need for access to the particular area;</a:t>
            </a:r>
          </a:p>
          <a:p>
            <a:pPr marL="171450" lvl="0" indent="-171450">
              <a:buFont typeface="Arial" panose="020B0604020202020204" pitchFamily="34" charset="0"/>
              <a:buChar char="•"/>
            </a:pPr>
            <a:r>
              <a:rPr lang="en-GB" sz="1200" kern="1200" dirty="0" smtClean="0">
                <a:solidFill>
                  <a:schemeClr val="tx1"/>
                </a:solidFill>
                <a:effectLst/>
              </a:rPr>
              <a:t>To </a:t>
            </a:r>
            <a:r>
              <a:rPr lang="en-GB" sz="1200" b="1" kern="1200" dirty="0" smtClean="0">
                <a:solidFill>
                  <a:schemeClr val="tx1"/>
                </a:solidFill>
                <a:effectLst/>
              </a:rPr>
              <a:t>keep the level of airborne radioactive</a:t>
            </a:r>
            <a:r>
              <a:rPr lang="en-GB" sz="1200" kern="1200" dirty="0" smtClean="0">
                <a:solidFill>
                  <a:schemeClr val="tx1"/>
                </a:solidFill>
                <a:effectLst/>
              </a:rPr>
              <a:t> substances in the plant below prescribed limits, the ALARA principle being applied in normal operation, anticipated operational occurrences and design basis accidents; and</a:t>
            </a:r>
          </a:p>
          <a:p>
            <a:pPr marL="171450" lvl="0" indent="-171450">
              <a:buFont typeface="Arial" panose="020B0604020202020204" pitchFamily="34" charset="0"/>
              <a:buChar char="•"/>
            </a:pPr>
            <a:r>
              <a:rPr lang="en-GB" sz="1200" kern="1200" dirty="0" smtClean="0">
                <a:solidFill>
                  <a:schemeClr val="tx1"/>
                </a:solidFill>
                <a:effectLst/>
              </a:rPr>
              <a:t>To </a:t>
            </a:r>
            <a:r>
              <a:rPr lang="en-GB" sz="1200" b="1" kern="1200" dirty="0" smtClean="0">
                <a:solidFill>
                  <a:schemeClr val="tx1"/>
                </a:solidFill>
                <a:effectLst/>
              </a:rPr>
              <a:t>ventilate rooms</a:t>
            </a:r>
            <a:r>
              <a:rPr lang="en-GB" sz="1200" kern="1200" dirty="0" smtClean="0">
                <a:solidFill>
                  <a:schemeClr val="tx1"/>
                </a:solidFill>
                <a:effectLst/>
              </a:rPr>
              <a:t> containing inert or noxious gases without impairing the ability to control radioactive releases.</a:t>
            </a:r>
          </a:p>
          <a:p>
            <a:endParaRPr lang="en-GB" dirty="0" smtClean="0"/>
          </a:p>
          <a:p>
            <a:r>
              <a:rPr lang="en-GB" b="1" dirty="0" smtClean="0"/>
              <a:t>(Third bullet)</a:t>
            </a:r>
            <a:r>
              <a:rPr lang="en-GB" sz="1200" i="1" kern="1200" dirty="0" smtClean="0">
                <a:solidFill>
                  <a:schemeClr val="tx1"/>
                </a:solidFill>
                <a:effectLst/>
              </a:rPr>
              <a:t> </a:t>
            </a:r>
            <a:r>
              <a:rPr lang="en-GB" sz="1200" kern="1200" dirty="0" smtClean="0">
                <a:solidFill>
                  <a:schemeClr val="tx1"/>
                </a:solidFill>
                <a:effectLst/>
              </a:rPr>
              <a:t>A ventilation system with an appropriate filtration system is provided to control the release of airborne radioactive substances to the environment and to ensure that it conforms to the ALARA principle and is within prescribed limits.</a:t>
            </a:r>
          </a:p>
          <a:p>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76</a:t>
            </a:fld>
            <a:endParaRPr lang="sl-SI" dirty="0"/>
          </a:p>
        </p:txBody>
      </p:sp>
    </p:spTree>
    <p:extLst>
      <p:ext uri="{BB962C8B-B14F-4D97-AF65-F5344CB8AC3E}">
        <p14:creationId xmlns:p14="http://schemas.microsoft.com/office/powerpoint/2010/main" val="291245604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rPr>
              <a:t>(First bullet)</a:t>
            </a:r>
            <a:r>
              <a:rPr lang="en-GB" sz="1200" b="0" kern="1200" baseline="0" dirty="0" smtClean="0">
                <a:solidFill>
                  <a:schemeClr val="tx1"/>
                </a:solidFill>
                <a:effectLst/>
              </a:rPr>
              <a:t> </a:t>
            </a:r>
            <a:r>
              <a:rPr lang="en-GB" sz="1200" kern="1200" dirty="0" smtClean="0">
                <a:solidFill>
                  <a:schemeClr val="tx1"/>
                </a:solidFill>
                <a:effectLst/>
              </a:rPr>
              <a:t>The handling and storage systems for non-irradiated fuel are designed to do the following:</a:t>
            </a:r>
          </a:p>
          <a:p>
            <a:pPr marL="171450" lvl="0" indent="-171450">
              <a:buFont typeface="Arial" panose="020B0604020202020204" pitchFamily="34" charset="0"/>
              <a:buChar char="•"/>
            </a:pPr>
            <a:r>
              <a:rPr lang="en-GB" sz="1200" kern="1200" dirty="0" smtClean="0">
                <a:solidFill>
                  <a:schemeClr val="tx1"/>
                </a:solidFill>
                <a:effectLst/>
              </a:rPr>
              <a:t>To prevent criticality by a specified margin by physical means or processes, preferably by the use of geometrically safe configurations, even under conditions of optimum moderation;</a:t>
            </a:r>
          </a:p>
          <a:p>
            <a:pPr marL="171450" lvl="0" indent="-171450">
              <a:buFont typeface="Arial" panose="020B0604020202020204" pitchFamily="34" charset="0"/>
              <a:buChar char="•"/>
            </a:pPr>
            <a:r>
              <a:rPr lang="en-GB" sz="1200" kern="1200" dirty="0" smtClean="0">
                <a:solidFill>
                  <a:schemeClr val="tx1"/>
                </a:solidFill>
                <a:effectLst/>
              </a:rPr>
              <a:t>To permit appropriate maintenance, periodic inspection and testing of components important to safety; and</a:t>
            </a:r>
          </a:p>
          <a:p>
            <a:pPr marL="171450" lvl="0" indent="-171450">
              <a:buFont typeface="Arial" panose="020B0604020202020204" pitchFamily="34" charset="0"/>
              <a:buChar char="•"/>
            </a:pPr>
            <a:r>
              <a:rPr lang="en-GB" sz="1200" kern="1200" dirty="0" smtClean="0">
                <a:solidFill>
                  <a:schemeClr val="tx1"/>
                </a:solidFill>
                <a:effectLst/>
              </a:rPr>
              <a:t>To minimize the probability of loss of or damage to the fuel.</a:t>
            </a:r>
          </a:p>
          <a:p>
            <a:pPr marL="0" indent="0">
              <a:buFont typeface="Arial" panose="020B0604020202020204" pitchFamily="34" charset="0"/>
              <a:buNone/>
            </a:pPr>
            <a:endParaRPr lang="en-GB" dirty="0" smtClean="0"/>
          </a:p>
          <a:p>
            <a:r>
              <a:rPr lang="en-GB" b="1" dirty="0" smtClean="0"/>
              <a:t>(Second bullet) </a:t>
            </a:r>
            <a:r>
              <a:rPr lang="en-GB" sz="1200" kern="1200" dirty="0" smtClean="0">
                <a:solidFill>
                  <a:schemeClr val="tx1"/>
                </a:solidFill>
                <a:effectLst/>
              </a:rPr>
              <a:t>The handling and storage systems for irradiated fuel are designed:</a:t>
            </a:r>
          </a:p>
          <a:p>
            <a:pPr marL="171450" lvl="0" indent="-171450">
              <a:buFont typeface="Arial" panose="020B0604020202020204" pitchFamily="34" charset="0"/>
              <a:buChar char="•"/>
            </a:pPr>
            <a:r>
              <a:rPr lang="en-GB" sz="1200" kern="1200" dirty="0" smtClean="0">
                <a:solidFill>
                  <a:schemeClr val="tx1"/>
                </a:solidFill>
                <a:effectLst/>
              </a:rPr>
              <a:t>To prevent criticality by physical means or processes, preferably by use of geometrically safe configurations even under conditions of optimum moderation;</a:t>
            </a:r>
          </a:p>
          <a:p>
            <a:pPr marL="171450" lvl="0" indent="-171450">
              <a:buFont typeface="Arial" panose="020B0604020202020204" pitchFamily="34" charset="0"/>
              <a:buChar char="•"/>
            </a:pPr>
            <a:r>
              <a:rPr lang="en-GB" sz="1200" kern="1200" dirty="0" smtClean="0">
                <a:solidFill>
                  <a:schemeClr val="tx1"/>
                </a:solidFill>
                <a:effectLst/>
              </a:rPr>
              <a:t>To permit adequate heat removal in operational states and in design-basis accidents;</a:t>
            </a:r>
          </a:p>
          <a:p>
            <a:pPr marL="171450" lvl="0" indent="-171450">
              <a:buFont typeface="Arial" panose="020B0604020202020204" pitchFamily="34" charset="0"/>
              <a:buChar char="•"/>
            </a:pPr>
            <a:r>
              <a:rPr lang="en-GB" sz="1200" kern="1200" dirty="0" smtClean="0">
                <a:solidFill>
                  <a:schemeClr val="tx1"/>
                </a:solidFill>
                <a:effectLst/>
              </a:rPr>
              <a:t>To permit inspection of irradiated fuel;</a:t>
            </a:r>
          </a:p>
          <a:p>
            <a:pPr marL="171450" lvl="0" indent="-171450">
              <a:buFont typeface="Arial" panose="020B0604020202020204" pitchFamily="34" charset="0"/>
              <a:buChar char="•"/>
            </a:pPr>
            <a:r>
              <a:rPr lang="en-GB" dirty="0" smtClean="0"/>
              <a:t>To permit appropriate periodic inspection and testing of components important to safety;</a:t>
            </a:r>
          </a:p>
          <a:p>
            <a:pPr marL="171450" lvl="0" indent="-171450">
              <a:buFont typeface="Arial" panose="020B0604020202020204" pitchFamily="34" charset="0"/>
              <a:buChar char="•"/>
            </a:pPr>
            <a:r>
              <a:rPr lang="en-GB" dirty="0" smtClean="0"/>
              <a:t>To prevent the dropping of spent fuel in transit;</a:t>
            </a:r>
          </a:p>
          <a:p>
            <a:pPr marL="171450" lvl="0" indent="-171450">
              <a:buFont typeface="Arial" panose="020B0604020202020204" pitchFamily="34" charset="0"/>
              <a:buChar char="•"/>
            </a:pPr>
            <a:r>
              <a:rPr lang="en-GB" dirty="0" smtClean="0"/>
              <a:t>To prevent unacceptable handling stresses on the fuel elements or fuel assemblies;</a:t>
            </a:r>
          </a:p>
          <a:p>
            <a:pPr marL="171450" lvl="0" indent="-171450">
              <a:buFont typeface="Arial" panose="020B0604020202020204" pitchFamily="34" charset="0"/>
              <a:buChar char="•"/>
            </a:pPr>
            <a:r>
              <a:rPr lang="en-GB" dirty="0" smtClean="0"/>
              <a:t>To prevent the inadvertent dropping of heavy objects such as spent fuel casks, cranes or other potentially damaging objects on the fuel assemblies;</a:t>
            </a:r>
          </a:p>
          <a:p>
            <a:pPr marL="171450" lvl="0" indent="-171450">
              <a:buFont typeface="Arial" panose="020B0604020202020204" pitchFamily="34" charset="0"/>
              <a:buChar char="•"/>
            </a:pPr>
            <a:r>
              <a:rPr lang="en-GB" dirty="0" smtClean="0"/>
              <a:t>To permit safe storage of suspect or damaged fuel elements or fuel assemblies;</a:t>
            </a:r>
          </a:p>
          <a:p>
            <a:pPr marL="171450" lvl="0" indent="-171450">
              <a:buFont typeface="Arial" panose="020B0604020202020204" pitchFamily="34" charset="0"/>
              <a:buChar char="•"/>
            </a:pPr>
            <a:r>
              <a:rPr lang="en-GB" dirty="0" smtClean="0"/>
              <a:t>To provide proper means for radiation protection;</a:t>
            </a:r>
          </a:p>
          <a:p>
            <a:pPr marL="171450" lvl="0" indent="-171450">
              <a:buFont typeface="Arial" panose="020B0604020202020204" pitchFamily="34" charset="0"/>
              <a:buChar char="•"/>
            </a:pPr>
            <a:r>
              <a:rPr lang="en-GB" dirty="0" smtClean="0"/>
              <a:t>To adequately identify individual fuel modules;</a:t>
            </a:r>
          </a:p>
          <a:p>
            <a:pPr marL="171450" lvl="0" indent="-171450">
              <a:buFont typeface="Arial" panose="020B0604020202020204" pitchFamily="34" charset="0"/>
              <a:buChar char="•"/>
            </a:pPr>
            <a:r>
              <a:rPr lang="en-GB" dirty="0" smtClean="0"/>
              <a:t>To control soluble absorber levels if used for criticality safety;</a:t>
            </a:r>
          </a:p>
          <a:p>
            <a:pPr marL="171450" lvl="0" indent="-171450">
              <a:buFont typeface="Arial" panose="020B0604020202020204" pitchFamily="34" charset="0"/>
              <a:buChar char="•"/>
            </a:pPr>
            <a:r>
              <a:rPr lang="en-GB" dirty="0" smtClean="0"/>
              <a:t>To facilitate maintenance and decommissioning of the fuel storage and handling facilities;</a:t>
            </a:r>
          </a:p>
          <a:p>
            <a:pPr marL="171450" lvl="0" indent="-171450">
              <a:buFont typeface="Arial" panose="020B0604020202020204" pitchFamily="34" charset="0"/>
              <a:buChar char="•"/>
            </a:pPr>
            <a:r>
              <a:rPr lang="en-GB" dirty="0" smtClean="0"/>
              <a:t>To facilitate decontamination of fuel handling and storage areas and equipment when necessary; and</a:t>
            </a:r>
          </a:p>
          <a:p>
            <a:pPr marL="171450" lvl="0" indent="-171450">
              <a:buFont typeface="Arial" panose="020B0604020202020204" pitchFamily="34" charset="0"/>
              <a:buChar char="•"/>
            </a:pPr>
            <a:r>
              <a:rPr lang="en-GB" dirty="0" smtClean="0"/>
              <a:t>To ensure that adequate operating and accounting procedures can be implemented to prevent any loss of fuel.</a:t>
            </a:r>
            <a:r>
              <a:rPr lang="en-GB" sz="1200" kern="1200" dirty="0" smtClean="0">
                <a:solidFill>
                  <a:schemeClr val="tx1"/>
                </a:solidFill>
                <a:effectLst/>
              </a:rPr>
              <a:t> </a:t>
            </a:r>
            <a:endParaRPr lang="en-GB" sz="1200" b="1" kern="1200" dirty="0" smtClean="0">
              <a:solidFill>
                <a:schemeClr val="tx1"/>
              </a:solidFill>
              <a:effectLst/>
            </a:endParaRPr>
          </a:p>
        </p:txBody>
      </p:sp>
      <p:sp>
        <p:nvSpPr>
          <p:cNvPr id="4" name="Slide Number Placeholder 3"/>
          <p:cNvSpPr>
            <a:spLocks noGrp="1"/>
          </p:cNvSpPr>
          <p:nvPr>
            <p:ph type="sldNum" sz="quarter" idx="10"/>
          </p:nvPr>
        </p:nvSpPr>
        <p:spPr/>
        <p:txBody>
          <a:bodyPr/>
          <a:lstStyle/>
          <a:p>
            <a:fld id="{A08AD240-CF06-47CD-99C3-8035E057ED30}" type="slidenum">
              <a:rPr lang="sl-SI" smtClean="0"/>
              <a:t>77</a:t>
            </a:fld>
            <a:endParaRPr lang="sl-SI" dirty="0"/>
          </a:p>
        </p:txBody>
      </p:sp>
    </p:spTree>
    <p:extLst>
      <p:ext uri="{BB962C8B-B14F-4D97-AF65-F5344CB8AC3E}">
        <p14:creationId xmlns:p14="http://schemas.microsoft.com/office/powerpoint/2010/main" val="326385728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(First bullet)</a:t>
            </a:r>
            <a:r>
              <a:rPr lang="en-GB" sz="1200" i="1" kern="1200" dirty="0" smtClean="0">
                <a:solidFill>
                  <a:schemeClr val="tx1"/>
                </a:solidFill>
                <a:effectLst/>
              </a:rPr>
              <a:t> </a:t>
            </a:r>
            <a:r>
              <a:rPr lang="en-GB" sz="1200" kern="1200" dirty="0" smtClean="0">
                <a:solidFill>
                  <a:schemeClr val="tx1"/>
                </a:solidFill>
                <a:effectLst/>
              </a:rPr>
              <a:t>Radiation protection is directed to preventing any avoidable radiation exposure and to keeping any unavoidable exposures as low as reasonably achievable. </a:t>
            </a:r>
          </a:p>
          <a:p>
            <a:r>
              <a:rPr lang="en-GB" sz="1200" b="1" kern="1200" dirty="0" smtClean="0">
                <a:solidFill>
                  <a:schemeClr val="tx1"/>
                </a:solidFill>
                <a:effectLst/>
              </a:rPr>
              <a:t>(Additional text)</a:t>
            </a:r>
            <a:r>
              <a:rPr lang="en-GB" sz="1200" kern="1200" dirty="0" smtClean="0">
                <a:solidFill>
                  <a:schemeClr val="tx1"/>
                </a:solidFill>
                <a:effectLst/>
              </a:rPr>
              <a:t> This objective is accomplished in the design by means of the following:</a:t>
            </a:r>
          </a:p>
          <a:p>
            <a:pPr marL="171450" lvl="0" indent="-171450">
              <a:buFont typeface="Arial" panose="020B0604020202020204" pitchFamily="34" charset="0"/>
              <a:buChar char="•"/>
            </a:pPr>
            <a:r>
              <a:rPr lang="en-GB" sz="1200" kern="1200" dirty="0" smtClean="0">
                <a:solidFill>
                  <a:schemeClr val="tx1"/>
                </a:solidFill>
                <a:effectLst/>
              </a:rPr>
              <a:t>Appropriate layout and shielding of structures, systems and components containing radioactive materials;</a:t>
            </a:r>
          </a:p>
          <a:p>
            <a:pPr marL="171450" lvl="0" indent="-171450">
              <a:buFont typeface="Arial" panose="020B0604020202020204" pitchFamily="34" charset="0"/>
              <a:buChar char="•"/>
            </a:pPr>
            <a:r>
              <a:rPr lang="en-GB" sz="1200" kern="1200" dirty="0" smtClean="0">
                <a:solidFill>
                  <a:schemeClr val="tx1"/>
                </a:solidFill>
                <a:effectLst/>
              </a:rPr>
              <a:t>Paying attention to the design of the plant and equipment so as to minimize the number and duration of human activities undertaken in radiation fields and reduce the likelihood of contamination of site personnel;</a:t>
            </a:r>
          </a:p>
          <a:p>
            <a:pPr marL="171450" lvl="0" indent="-171450">
              <a:buFont typeface="Arial" panose="020B0604020202020204" pitchFamily="34" charset="0"/>
              <a:buChar char="•"/>
            </a:pPr>
            <a:r>
              <a:rPr lang="en-GB" sz="1200" kern="1200" dirty="0" smtClean="0">
                <a:solidFill>
                  <a:schemeClr val="tx1"/>
                </a:solidFill>
                <a:effectLst/>
              </a:rPr>
              <a:t>Making provision for the treatment of radioactive materials in an appropriate form and condition, for either their disposal, their storage on the site or their removal from the site; and</a:t>
            </a:r>
          </a:p>
          <a:p>
            <a:pPr marL="171450" lvl="0" indent="-171450">
              <a:buFont typeface="Arial" panose="020B0604020202020204" pitchFamily="34" charset="0"/>
              <a:buChar char="•"/>
            </a:pPr>
            <a:r>
              <a:rPr lang="en-GB" sz="1200" kern="1200" dirty="0" smtClean="0">
                <a:solidFill>
                  <a:schemeClr val="tx1"/>
                </a:solidFill>
                <a:effectLst/>
              </a:rPr>
              <a:t>Making arrangements to reduce the quantity and concentration of radioactive materials produced and spread within the plant or released to the environment.</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(Second bullet)</a:t>
            </a:r>
            <a:r>
              <a:rPr lang="en-GB" sz="1200" kern="1200" dirty="0" smtClean="0">
                <a:solidFill>
                  <a:schemeClr val="tx1"/>
                </a:solidFill>
                <a:effectLst/>
                <a:latin typeface="+mn-lt"/>
                <a:ea typeface="+mn-ea"/>
                <a:cs typeface="+mn-cs"/>
              </a:rPr>
              <a:t> Suitable provision is made in the design and layout of the plant to minimize exposure and contamination from all sources. </a:t>
            </a:r>
          </a:p>
          <a:p>
            <a:r>
              <a:rPr lang="en-GB" sz="1200" b="1" kern="1200" dirty="0" smtClean="0">
                <a:solidFill>
                  <a:schemeClr val="tx1"/>
                </a:solidFill>
                <a:effectLst/>
                <a:latin typeface="+mn-lt"/>
                <a:ea typeface="+mn-ea"/>
                <a:cs typeface="+mn-cs"/>
              </a:rPr>
              <a:t>(Additional text) </a:t>
            </a:r>
            <a:r>
              <a:rPr lang="en-GB" sz="1200" kern="1200" dirty="0" smtClean="0">
                <a:solidFill>
                  <a:schemeClr val="tx1"/>
                </a:solidFill>
                <a:effectLst/>
                <a:latin typeface="+mn-lt"/>
                <a:ea typeface="+mn-ea"/>
                <a:cs typeface="+mn-cs"/>
              </a:rPr>
              <a:t>Such provision includes adequate design of systems and components in terms of: </a:t>
            </a: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minimizing exposure during maintenance and inspection; </a:t>
            </a: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shielding from direct and scattered radiation; </a:t>
            </a: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ventilation and filtration for control of airborne radioactive materials; </a:t>
            </a: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limiting the activation of corrosion products by proper specification of materials; </a:t>
            </a: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means of monitoring; </a:t>
            </a: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control of access to the plant; and </a:t>
            </a:r>
          </a:p>
          <a:p>
            <a:pPr marL="171450" indent="-171450">
              <a:buFont typeface="Arial" panose="020B0604020202020204" pitchFamily="34" charset="0"/>
              <a:buChar char="•"/>
            </a:pPr>
            <a:r>
              <a:rPr lang="en-GB" sz="1200" kern="1200" dirty="0" smtClean="0">
                <a:solidFill>
                  <a:schemeClr val="tx1"/>
                </a:solidFill>
                <a:effectLst/>
                <a:latin typeface="+mn-lt"/>
                <a:ea typeface="+mn-ea"/>
                <a:cs typeface="+mn-cs"/>
              </a:rPr>
              <a:t>suitable decontamination facilities. </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(Third bullet) </a:t>
            </a:r>
            <a:r>
              <a:rPr lang="en-GB" sz="1200" kern="1200" dirty="0" smtClean="0">
                <a:solidFill>
                  <a:schemeClr val="tx1"/>
                </a:solidFill>
                <a:effectLst/>
              </a:rPr>
              <a:t>Equipment is provided to ensure that there is adequate radiation monitoring in operational states, design-basis accidents and, as practicable, severe accidents.</a:t>
            </a:r>
          </a:p>
          <a:p>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78</a:t>
            </a:fld>
            <a:endParaRPr lang="sl-SI" dirty="0"/>
          </a:p>
        </p:txBody>
      </p:sp>
    </p:spTree>
    <p:extLst>
      <p:ext uri="{BB962C8B-B14F-4D97-AF65-F5344CB8AC3E}">
        <p14:creationId xmlns:p14="http://schemas.microsoft.com/office/powerpoint/2010/main" val="156401636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08AD240-CF06-47CD-99C3-8035E057ED30}" type="slidenum">
              <a:rPr lang="sl-SI" smtClean="0"/>
              <a:t>79</a:t>
            </a:fld>
            <a:endParaRPr lang="sl-SI" dirty="0"/>
          </a:p>
        </p:txBody>
      </p:sp>
    </p:spTree>
    <p:extLst>
      <p:ext uri="{BB962C8B-B14F-4D97-AF65-F5344CB8AC3E}">
        <p14:creationId xmlns:p14="http://schemas.microsoft.com/office/powerpoint/2010/main" val="4113236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noProof="0" dirty="0" smtClean="0"/>
              <a:t>(First bullet) </a:t>
            </a:r>
            <a:r>
              <a:rPr lang="en-GB" b="1" noProof="0" dirty="0" smtClean="0">
                <a:solidFill>
                  <a:srgbClr val="654A15"/>
                </a:solidFill>
              </a:rPr>
              <a:t>Boiling water reactors</a:t>
            </a:r>
            <a:r>
              <a:rPr lang="en-GB" noProof="0" dirty="0" smtClean="0"/>
              <a:t> are the </a:t>
            </a:r>
            <a:r>
              <a:rPr lang="en-GB" b="1" noProof="0" dirty="0" smtClean="0">
                <a:solidFill>
                  <a:srgbClr val="654A15"/>
                </a:solidFill>
              </a:rPr>
              <a:t>second most common</a:t>
            </a:r>
            <a:r>
              <a:rPr lang="en-GB" noProof="0" dirty="0" smtClean="0"/>
              <a:t> type of reactors.</a:t>
            </a:r>
          </a:p>
          <a:p>
            <a:pPr marL="0" marR="0" indent="0" algn="l" defTabSz="914400" rtl="0" eaLnBrk="1" fontAlgn="auto" latinLnBrk="0" hangingPunct="1">
              <a:lnSpc>
                <a:spcPct val="100000"/>
              </a:lnSpc>
              <a:spcBef>
                <a:spcPts val="0"/>
              </a:spcBef>
              <a:spcAft>
                <a:spcPts val="0"/>
              </a:spcAft>
              <a:buClrTx/>
              <a:buSzTx/>
              <a:buFontTx/>
              <a:buNone/>
              <a:tabLst/>
              <a:defRPr/>
            </a:pPr>
            <a:endParaRPr lang="en-GB"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(Second bullet)</a:t>
            </a:r>
            <a:r>
              <a:rPr lang="en-GB" noProof="0" dirty="0" smtClean="0"/>
              <a:t> The </a:t>
            </a:r>
            <a:r>
              <a:rPr lang="en-GB" b="1" noProof="0" dirty="0" smtClean="0">
                <a:solidFill>
                  <a:srgbClr val="654A15"/>
                </a:solidFill>
              </a:rPr>
              <a:t>pressure</a:t>
            </a:r>
            <a:r>
              <a:rPr lang="en-GB" noProof="0" dirty="0" smtClean="0"/>
              <a:t> in the reactor vessel is about half of the pressure </a:t>
            </a:r>
            <a:r>
              <a:rPr lang="en-GB" b="1" noProof="0" dirty="0" smtClean="0">
                <a:solidFill>
                  <a:srgbClr val="654A15"/>
                </a:solidFill>
              </a:rPr>
              <a:t>in a PWR</a:t>
            </a:r>
            <a:r>
              <a:rPr lang="en-GB" noProof="0" dirty="0" smtClean="0"/>
              <a:t>, </a:t>
            </a:r>
            <a:r>
              <a:rPr lang="en-GB" b="1" noProof="0" dirty="0" smtClean="0">
                <a:solidFill>
                  <a:srgbClr val="654A15"/>
                </a:solidFill>
              </a:rPr>
              <a:t>consequently</a:t>
            </a:r>
            <a:r>
              <a:rPr lang="en-GB" noProof="0" dirty="0" smtClean="0"/>
              <a:t> its </a:t>
            </a:r>
            <a:r>
              <a:rPr lang="en-GB" b="1" noProof="0" dirty="0" smtClean="0">
                <a:solidFill>
                  <a:srgbClr val="654A15"/>
                </a:solidFill>
              </a:rPr>
              <a:t>walls</a:t>
            </a:r>
            <a:r>
              <a:rPr lang="en-GB" noProof="0" dirty="0" smtClean="0"/>
              <a:t> are </a:t>
            </a:r>
            <a:r>
              <a:rPr lang="en-GB" b="1" noProof="0" dirty="0" smtClean="0">
                <a:solidFill>
                  <a:srgbClr val="654A15"/>
                </a:solidFill>
              </a:rPr>
              <a:t>thinner</a:t>
            </a:r>
            <a:r>
              <a:rPr lang="en-GB" noProof="0" dirty="0" smtClean="0"/>
              <a:t> (around 15 cm).</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(Third bullet)</a:t>
            </a:r>
            <a:r>
              <a:rPr lang="en-GB" noProof="0" dirty="0" smtClean="0"/>
              <a:t> The fuel is in several aspects similar to PWR fuel. </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r>
              <a:rPr lang="en-GB" b="1" dirty="0" smtClean="0"/>
              <a:t>(Fifth bullet) </a:t>
            </a:r>
            <a:r>
              <a:rPr lang="en-GB" b="1" noProof="0" dirty="0" smtClean="0">
                <a:solidFill>
                  <a:srgbClr val="654A15"/>
                </a:solidFill>
              </a:rPr>
              <a:t>Disadvantage</a:t>
            </a:r>
            <a:r>
              <a:rPr lang="en-GB" noProof="0" dirty="0" smtClean="0"/>
              <a:t> is that the turbine, the condenser and other steam system parts are </a:t>
            </a:r>
            <a:r>
              <a:rPr lang="en-GB" b="1" noProof="0" dirty="0" smtClean="0">
                <a:solidFill>
                  <a:srgbClr val="654A15"/>
                </a:solidFill>
              </a:rPr>
              <a:t>contaminated with radioactive substances</a:t>
            </a:r>
            <a:r>
              <a:rPr lang="en-GB" noProof="0" dirty="0" smtClean="0"/>
              <a:t>.</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(Sixth bullet)</a:t>
            </a:r>
            <a:r>
              <a:rPr lang="en-GB" baseline="0" dirty="0" smtClean="0"/>
              <a:t> </a:t>
            </a:r>
            <a:r>
              <a:rPr lang="en-GB" noProof="0" dirty="0" smtClean="0"/>
              <a:t>The cost of some other components is higher and the end result is that the </a:t>
            </a:r>
            <a:r>
              <a:rPr lang="en-GB" b="1" noProof="0" dirty="0" smtClean="0">
                <a:solidFill>
                  <a:srgbClr val="654A15"/>
                </a:solidFill>
              </a:rPr>
              <a:t>total investment</a:t>
            </a:r>
            <a:r>
              <a:rPr lang="en-GB" noProof="0" dirty="0" smtClean="0"/>
              <a:t> and the </a:t>
            </a:r>
            <a:r>
              <a:rPr lang="en-GB" b="1" noProof="0" dirty="0" smtClean="0">
                <a:solidFill>
                  <a:srgbClr val="654A15"/>
                </a:solidFill>
              </a:rPr>
              <a:t>operating costs</a:t>
            </a:r>
            <a:r>
              <a:rPr lang="en-GB" noProof="0" dirty="0" smtClean="0"/>
              <a:t> are very much </a:t>
            </a:r>
            <a:r>
              <a:rPr lang="en-GB" b="1" noProof="0" dirty="0" smtClean="0">
                <a:solidFill>
                  <a:srgbClr val="654A15"/>
                </a:solidFill>
              </a:rPr>
              <a:t>comparable</a:t>
            </a:r>
            <a:r>
              <a:rPr lang="en-GB" noProof="0" dirty="0" smtClean="0"/>
              <a:t> </a:t>
            </a:r>
            <a:r>
              <a:rPr lang="en-GB" b="1" noProof="0" dirty="0" smtClean="0">
                <a:solidFill>
                  <a:srgbClr val="654A15"/>
                </a:solidFill>
              </a:rPr>
              <a:t>with</a:t>
            </a:r>
            <a:r>
              <a:rPr lang="en-GB" noProof="0" dirty="0" smtClean="0"/>
              <a:t> those of </a:t>
            </a:r>
            <a:r>
              <a:rPr lang="en-GB" b="1" noProof="0" dirty="0" smtClean="0">
                <a:solidFill>
                  <a:srgbClr val="654A15"/>
                </a:solidFill>
              </a:rPr>
              <a:t>PWR</a:t>
            </a:r>
            <a:r>
              <a:rPr lang="en-GB" noProof="0" dirty="0" smtClean="0"/>
              <a:t>. </a:t>
            </a:r>
            <a:r>
              <a:rPr lang="en-GB" dirty="0" smtClean="0"/>
              <a:t>After PWRs – around 19 % of reactors in the world are BWRs. The Fukushima Daiichi nuclear power plant had 6 units, all of them BWR.</a:t>
            </a:r>
          </a:p>
          <a:p>
            <a:endParaRPr lang="en-GB" dirty="0" smtClean="0"/>
          </a:p>
        </p:txBody>
      </p:sp>
      <p:sp>
        <p:nvSpPr>
          <p:cNvPr id="4" name="Slide Number Placeholder 3"/>
          <p:cNvSpPr>
            <a:spLocks noGrp="1"/>
          </p:cNvSpPr>
          <p:nvPr>
            <p:ph type="sldNum" sz="quarter" idx="10"/>
          </p:nvPr>
        </p:nvSpPr>
        <p:spPr/>
        <p:txBody>
          <a:bodyPr/>
          <a:lstStyle/>
          <a:p>
            <a:fld id="{A08AD240-CF06-47CD-99C3-8035E057ED30}" type="slidenum">
              <a:rPr lang="sl-SI" smtClean="0"/>
              <a:t>8</a:t>
            </a:fld>
            <a:endParaRPr lang="sl-SI" dirty="0"/>
          </a:p>
        </p:txBody>
      </p:sp>
    </p:spTree>
    <p:extLst>
      <p:ext uri="{BB962C8B-B14F-4D97-AF65-F5344CB8AC3E}">
        <p14:creationId xmlns:p14="http://schemas.microsoft.com/office/powerpoint/2010/main" val="307261259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08AD240-CF06-47CD-99C3-8035E057ED30}" type="slidenum">
              <a:rPr lang="sl-SI" smtClean="0"/>
              <a:t>80</a:t>
            </a:fld>
            <a:endParaRPr lang="sl-SI" dirty="0"/>
          </a:p>
        </p:txBody>
      </p:sp>
    </p:spTree>
    <p:extLst>
      <p:ext uri="{BB962C8B-B14F-4D97-AF65-F5344CB8AC3E}">
        <p14:creationId xmlns:p14="http://schemas.microsoft.com/office/powerpoint/2010/main" val="297197784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81</a:t>
            </a:fld>
            <a:endParaRPr lang="sl-SI" dirty="0"/>
          </a:p>
        </p:txBody>
      </p:sp>
    </p:spTree>
    <p:extLst>
      <p:ext uri="{BB962C8B-B14F-4D97-AF65-F5344CB8AC3E}">
        <p14:creationId xmlns:p14="http://schemas.microsoft.com/office/powerpoint/2010/main" val="281006548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mn-lt"/>
                <a:ea typeface="+mn-ea"/>
                <a:cs typeface="+mn-cs"/>
              </a:rPr>
              <a:t>(First bullet)</a:t>
            </a:r>
            <a:r>
              <a:rPr lang="en-GB" sz="1200" kern="1200" dirty="0" smtClean="0">
                <a:solidFill>
                  <a:schemeClr val="tx1"/>
                </a:solidFill>
                <a:effectLst/>
                <a:latin typeface="+mn-lt"/>
                <a:ea typeface="+mn-ea"/>
                <a:cs typeface="+mn-cs"/>
              </a:rPr>
              <a:t> The Safety Requirements for research reactors are described in the document NS-R-4, Safety of Research Reactors. </a:t>
            </a:r>
          </a:p>
          <a:p>
            <a:endParaRPr lang="en-GB"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(Second bullet)</a:t>
            </a:r>
            <a:r>
              <a:rPr lang="en-GB" sz="1200" kern="1200" dirty="0" smtClean="0">
                <a:solidFill>
                  <a:schemeClr val="tx1"/>
                </a:solidFill>
                <a:effectLst/>
                <a:latin typeface="+mn-lt"/>
                <a:ea typeface="+mn-ea"/>
                <a:cs typeface="+mn-cs"/>
              </a:rPr>
              <a:t> This document is a comprehensive, stand-alone collection of the safety requirements in all areas pertinent to research reactor safety. Therefore, it covers design and operation, but also regulatory supervision, management and verification of safety, site evaluation, design, operation, decommissioning and appendix and annexes.</a:t>
            </a:r>
          </a:p>
          <a:p>
            <a:endParaRPr lang="en-GB"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(Third bullet)</a:t>
            </a:r>
            <a:r>
              <a:rPr lang="en-GB" sz="1200" kern="1200" dirty="0" smtClean="0">
                <a:solidFill>
                  <a:schemeClr val="tx1"/>
                </a:solidFill>
                <a:effectLst/>
                <a:latin typeface="+mn-lt"/>
                <a:ea typeface="+mn-ea"/>
                <a:cs typeface="+mn-cs"/>
              </a:rPr>
              <a:t> It also provides brief guidance on applying a graded approach to implementation of the requirements. As is the case for all Safety Requirements documents, the emphasis is on the requirements that must be satisfied for safety rather than on the ways in which they can be met. Safety Guides, Safety Reports and TECDOCs provide more guidance on ways to meet the requirements.</a:t>
            </a:r>
          </a:p>
          <a:p>
            <a:r>
              <a:rPr lang="en-GB" sz="1200" b="1" kern="1200" dirty="0" smtClean="0">
                <a:solidFill>
                  <a:schemeClr val="tx1"/>
                </a:solidFill>
                <a:effectLst/>
                <a:latin typeface="+mn-lt"/>
                <a:ea typeface="+mn-ea"/>
                <a:cs typeface="+mn-cs"/>
              </a:rPr>
              <a:t>(Additional text to third bullet) </a:t>
            </a:r>
          </a:p>
          <a:p>
            <a:r>
              <a:rPr lang="en-GB" sz="1200" kern="1200" dirty="0" smtClean="0">
                <a:solidFill>
                  <a:schemeClr val="tx1"/>
                </a:solidFill>
                <a:effectLst/>
                <a:latin typeface="+mn-lt"/>
                <a:ea typeface="+mn-ea"/>
                <a:cs typeface="+mn-cs"/>
              </a:rPr>
              <a:t>Guidance on applying requirements is provided in Specific Safety Guides shown here:</a:t>
            </a:r>
          </a:p>
          <a:p>
            <a:pPr marL="171450" indent="-171450" eaLnBrk="0" fontAlgn="base" hangingPunct="0">
              <a:buFont typeface="Arial" panose="020B0604020202020204" pitchFamily="34" charset="0"/>
              <a:buChar char="•"/>
            </a:pPr>
            <a:r>
              <a:rPr lang="en-GB" sz="1200" b="1" kern="1200" dirty="0" smtClean="0">
                <a:solidFill>
                  <a:schemeClr val="tx1"/>
                </a:solidFill>
                <a:effectLst/>
                <a:latin typeface="+mn-lt"/>
                <a:ea typeface="+mn-ea"/>
                <a:cs typeface="+mn-cs"/>
              </a:rPr>
              <a:t>NS-G-4.1 </a:t>
            </a:r>
            <a:r>
              <a:rPr lang="en-GB" sz="1200" kern="1200" dirty="0" smtClean="0">
                <a:solidFill>
                  <a:schemeClr val="tx1"/>
                </a:solidFill>
                <a:effectLst/>
                <a:latin typeface="+mn-lt"/>
                <a:ea typeface="+mn-ea"/>
                <a:cs typeface="+mn-cs"/>
              </a:rPr>
              <a:t>Commissioning of RRs</a:t>
            </a:r>
          </a:p>
          <a:p>
            <a:pPr marL="171450" indent="-171450" eaLnBrk="0" fontAlgn="base" hangingPunct="0">
              <a:buFont typeface="Arial" panose="020B0604020202020204" pitchFamily="34" charset="0"/>
              <a:buChar char="•"/>
            </a:pPr>
            <a:r>
              <a:rPr lang="en-GB" sz="1200" b="1" kern="1200" dirty="0" smtClean="0">
                <a:solidFill>
                  <a:schemeClr val="tx1"/>
                </a:solidFill>
                <a:effectLst/>
                <a:latin typeface="+mn-lt"/>
                <a:ea typeface="+mn-ea"/>
                <a:cs typeface="+mn-cs"/>
              </a:rPr>
              <a:t>NS-G-4.2 </a:t>
            </a:r>
            <a:r>
              <a:rPr lang="en-GB" sz="1200" kern="1200" dirty="0" smtClean="0">
                <a:solidFill>
                  <a:schemeClr val="tx1"/>
                </a:solidFill>
                <a:effectLst/>
                <a:latin typeface="+mn-lt"/>
                <a:ea typeface="+mn-ea"/>
                <a:cs typeface="+mn-cs"/>
              </a:rPr>
              <a:t>Maintenance, Periodic Testing and Inspections of RRs</a:t>
            </a:r>
          </a:p>
          <a:p>
            <a:pPr marL="171450" indent="-171450" eaLnBrk="0" fontAlgn="base" hangingPunct="0">
              <a:buFont typeface="Arial" panose="020B0604020202020204" pitchFamily="34" charset="0"/>
              <a:buChar char="•"/>
            </a:pPr>
            <a:r>
              <a:rPr lang="en-GB" sz="1200" b="1" kern="1200" dirty="0" smtClean="0">
                <a:solidFill>
                  <a:schemeClr val="tx1"/>
                </a:solidFill>
                <a:effectLst/>
                <a:latin typeface="+mn-lt"/>
                <a:ea typeface="+mn-ea"/>
                <a:cs typeface="+mn-cs"/>
              </a:rPr>
              <a:t>NS-G-4.3 </a:t>
            </a:r>
            <a:r>
              <a:rPr lang="en-GB" sz="1200" kern="1200" dirty="0" smtClean="0">
                <a:solidFill>
                  <a:schemeClr val="tx1"/>
                </a:solidFill>
                <a:effectLst/>
                <a:latin typeface="+mn-lt"/>
                <a:ea typeface="+mn-ea"/>
                <a:cs typeface="+mn-cs"/>
              </a:rPr>
              <a:t>Core Management and Fuel Handling for RRs</a:t>
            </a:r>
          </a:p>
          <a:p>
            <a:pPr marL="171450" indent="-171450" eaLnBrk="0" fontAlgn="base" hangingPunct="0">
              <a:buFont typeface="Arial" panose="020B0604020202020204" pitchFamily="34" charset="0"/>
              <a:buChar char="•"/>
            </a:pPr>
            <a:r>
              <a:rPr lang="en-GB" sz="1200" b="1" kern="1200" dirty="0" smtClean="0">
                <a:solidFill>
                  <a:schemeClr val="tx1"/>
                </a:solidFill>
                <a:effectLst/>
                <a:latin typeface="+mn-lt"/>
                <a:ea typeface="+mn-ea"/>
                <a:cs typeface="+mn-cs"/>
              </a:rPr>
              <a:t>NS-G-4.4 </a:t>
            </a:r>
            <a:r>
              <a:rPr lang="en-GB" sz="1200" kern="1200" dirty="0" smtClean="0">
                <a:solidFill>
                  <a:schemeClr val="tx1"/>
                </a:solidFill>
                <a:effectLst/>
                <a:latin typeface="+mn-lt"/>
                <a:ea typeface="+mn-ea"/>
                <a:cs typeface="+mn-cs"/>
              </a:rPr>
              <a:t>Operational Limits and Conditions and Operating Procedures for RRs</a:t>
            </a:r>
          </a:p>
          <a:p>
            <a:pPr marL="171450" indent="-171450" eaLnBrk="0" fontAlgn="base" hangingPunct="0">
              <a:buFont typeface="Arial" panose="020B0604020202020204" pitchFamily="34" charset="0"/>
              <a:buChar char="•"/>
            </a:pPr>
            <a:r>
              <a:rPr lang="en-GB" sz="1200" b="1" kern="1200" dirty="0" smtClean="0">
                <a:solidFill>
                  <a:schemeClr val="tx1"/>
                </a:solidFill>
                <a:effectLst/>
                <a:latin typeface="+mn-lt"/>
                <a:ea typeface="+mn-ea"/>
                <a:cs typeface="+mn-cs"/>
              </a:rPr>
              <a:t>NS-G-4.5 </a:t>
            </a:r>
            <a:r>
              <a:rPr lang="en-GB" sz="1200" kern="1200" dirty="0" smtClean="0">
                <a:solidFill>
                  <a:schemeClr val="tx1"/>
                </a:solidFill>
                <a:effectLst/>
                <a:latin typeface="+mn-lt"/>
                <a:ea typeface="+mn-ea"/>
                <a:cs typeface="+mn-cs"/>
              </a:rPr>
              <a:t>The Operating Organization and the Recruitment, Training and Qualification of Personnel for RRs</a:t>
            </a:r>
          </a:p>
          <a:p>
            <a:pPr marL="171450" indent="-171450" eaLnBrk="0" fontAlgn="base" hangingPunct="0">
              <a:buFont typeface="Arial" panose="020B0604020202020204" pitchFamily="34" charset="0"/>
              <a:buChar char="•"/>
            </a:pPr>
            <a:r>
              <a:rPr lang="en-GB" sz="1200" b="1" kern="1200" dirty="0" smtClean="0">
                <a:solidFill>
                  <a:schemeClr val="tx1"/>
                </a:solidFill>
                <a:effectLst/>
                <a:latin typeface="+mn-lt"/>
                <a:ea typeface="+mn-ea"/>
                <a:cs typeface="+mn-cs"/>
              </a:rPr>
              <a:t>NS-G-4.6 </a:t>
            </a:r>
            <a:r>
              <a:rPr lang="en-GB" sz="1200" kern="1200" dirty="0" smtClean="0">
                <a:solidFill>
                  <a:schemeClr val="tx1"/>
                </a:solidFill>
                <a:effectLst/>
                <a:latin typeface="+mn-lt"/>
                <a:ea typeface="+mn-ea"/>
                <a:cs typeface="+mn-cs"/>
              </a:rPr>
              <a:t>Radiation Protection and Radioactive Waste Management in the Design and Operation of RRs</a:t>
            </a:r>
          </a:p>
          <a:p>
            <a:pPr marL="171450" indent="-171450" eaLnBrk="0" fontAlgn="base" hangingPunct="0">
              <a:buFont typeface="Arial" panose="020B0604020202020204" pitchFamily="34" charset="0"/>
              <a:buChar char="•"/>
            </a:pPr>
            <a:r>
              <a:rPr lang="en-GB" sz="1200" b="1" kern="1200" dirty="0" smtClean="0">
                <a:solidFill>
                  <a:schemeClr val="tx1"/>
                </a:solidFill>
                <a:effectLst/>
                <a:latin typeface="+mn-lt"/>
                <a:ea typeface="+mn-ea"/>
                <a:cs typeface="+mn-cs"/>
              </a:rPr>
              <a:t>SSG-10 </a:t>
            </a:r>
            <a:r>
              <a:rPr lang="en-GB" sz="1200" kern="1200" dirty="0" smtClean="0">
                <a:solidFill>
                  <a:schemeClr val="tx1"/>
                </a:solidFill>
                <a:effectLst/>
                <a:latin typeface="+mn-lt"/>
                <a:ea typeface="+mn-ea"/>
                <a:cs typeface="+mn-cs"/>
              </a:rPr>
              <a:t>Ageing Management for RRs</a:t>
            </a:r>
          </a:p>
          <a:p>
            <a:pPr marL="171450" indent="-171450" eaLnBrk="0" fontAlgn="base" hangingPunct="0">
              <a:buFont typeface="Arial" panose="020B0604020202020204" pitchFamily="34" charset="0"/>
              <a:buChar char="•"/>
            </a:pPr>
            <a:r>
              <a:rPr lang="en-GB" sz="1200" b="1" kern="1200" dirty="0" smtClean="0">
                <a:solidFill>
                  <a:schemeClr val="tx1"/>
                </a:solidFill>
                <a:effectLst/>
                <a:latin typeface="+mn-lt"/>
                <a:ea typeface="+mn-ea"/>
                <a:cs typeface="+mn-cs"/>
              </a:rPr>
              <a:t>SSG-20 </a:t>
            </a:r>
            <a:r>
              <a:rPr lang="en-GB" sz="1200" kern="1200" dirty="0" smtClean="0">
                <a:solidFill>
                  <a:schemeClr val="tx1"/>
                </a:solidFill>
                <a:effectLst/>
                <a:latin typeface="+mn-lt"/>
                <a:ea typeface="+mn-ea"/>
                <a:cs typeface="+mn-cs"/>
              </a:rPr>
              <a:t>Safety Assessment for RRs and Preparation of the Safety Analysis Report</a:t>
            </a:r>
          </a:p>
          <a:p>
            <a:pPr marL="171450" indent="-171450" eaLnBrk="0" fontAlgn="base" hangingPunct="0">
              <a:buFont typeface="Arial" panose="020B0604020202020204" pitchFamily="34" charset="0"/>
              <a:buChar char="•"/>
            </a:pPr>
            <a:r>
              <a:rPr lang="en-GB" sz="1200" b="1" kern="1200" dirty="0" smtClean="0">
                <a:solidFill>
                  <a:schemeClr val="tx1"/>
                </a:solidFill>
                <a:effectLst/>
                <a:latin typeface="+mn-lt"/>
                <a:ea typeface="+mn-ea"/>
                <a:cs typeface="+mn-cs"/>
              </a:rPr>
              <a:t>SSG-22 </a:t>
            </a:r>
            <a:r>
              <a:rPr lang="en-GB" sz="1200" kern="1200" dirty="0" smtClean="0">
                <a:solidFill>
                  <a:schemeClr val="tx1"/>
                </a:solidFill>
                <a:effectLst/>
                <a:latin typeface="+mn-lt"/>
                <a:ea typeface="+mn-ea"/>
                <a:cs typeface="+mn-cs"/>
              </a:rPr>
              <a:t>Use of a Graded Approach in the Application of the Safety Requirements for RRs</a:t>
            </a:r>
          </a:p>
          <a:p>
            <a:pPr marL="171450" indent="-171450" eaLnBrk="0" fontAlgn="base" hangingPunct="0">
              <a:buFont typeface="Arial" panose="020B0604020202020204" pitchFamily="34" charset="0"/>
              <a:buChar char="•"/>
            </a:pPr>
            <a:r>
              <a:rPr lang="en-GB" sz="1200" b="1" kern="1200" dirty="0" smtClean="0">
                <a:solidFill>
                  <a:schemeClr val="tx1"/>
                </a:solidFill>
                <a:effectLst/>
                <a:latin typeface="+mn-lt"/>
                <a:ea typeface="+mn-ea"/>
                <a:cs typeface="+mn-cs"/>
              </a:rPr>
              <a:t>SSG-24 </a:t>
            </a:r>
            <a:r>
              <a:rPr lang="en-GB" sz="1200" kern="1200" dirty="0" smtClean="0">
                <a:solidFill>
                  <a:schemeClr val="tx1"/>
                </a:solidFill>
                <a:effectLst/>
                <a:latin typeface="+mn-lt"/>
                <a:ea typeface="+mn-ea"/>
                <a:cs typeface="+mn-cs"/>
              </a:rPr>
              <a:t>Safety in the Utilization And Modification of RRs</a:t>
            </a:r>
          </a:p>
          <a:p>
            <a:pPr marL="171450" indent="-171450" eaLnBrk="0" fontAlgn="base" hangingPunct="0">
              <a:buFont typeface="Arial" panose="020B0604020202020204" pitchFamily="34" charset="0"/>
              <a:buChar char="•"/>
            </a:pPr>
            <a:r>
              <a:rPr lang="en-GB" sz="1200" b="1" kern="1200" dirty="0" smtClean="0">
                <a:solidFill>
                  <a:schemeClr val="tx1"/>
                </a:solidFill>
                <a:effectLst/>
                <a:latin typeface="+mn-lt"/>
                <a:ea typeface="+mn-ea"/>
                <a:cs typeface="+mn-cs"/>
              </a:rPr>
              <a:t>WS-G-2.1 </a:t>
            </a:r>
            <a:r>
              <a:rPr lang="en-GB" sz="1200" kern="1200" dirty="0" smtClean="0">
                <a:solidFill>
                  <a:schemeClr val="tx1"/>
                </a:solidFill>
                <a:effectLst/>
                <a:latin typeface="+mn-lt"/>
                <a:ea typeface="+mn-ea"/>
                <a:cs typeface="+mn-cs"/>
              </a:rPr>
              <a:t>Decommissioning of NPPs and RRs</a:t>
            </a:r>
          </a:p>
          <a:p>
            <a:pPr marL="171450" indent="-171450" eaLnBrk="0" fontAlgn="base" hangingPunct="0">
              <a:buFont typeface="Arial" panose="020B0604020202020204" pitchFamily="34" charset="0"/>
              <a:buChar char="•"/>
            </a:pPr>
            <a:r>
              <a:rPr lang="en-GB" sz="1200" b="1" kern="1200" dirty="0" smtClean="0">
                <a:solidFill>
                  <a:schemeClr val="tx1"/>
                </a:solidFill>
                <a:effectLst/>
                <a:latin typeface="+mn-lt"/>
                <a:ea typeface="+mn-ea"/>
                <a:cs typeface="+mn-cs"/>
              </a:rPr>
              <a:t>DS 436 </a:t>
            </a:r>
            <a:r>
              <a:rPr lang="en-GB" sz="1200" kern="1200" dirty="0" smtClean="0">
                <a:solidFill>
                  <a:schemeClr val="tx1"/>
                </a:solidFill>
                <a:effectLst/>
                <a:latin typeface="+mn-lt"/>
                <a:ea typeface="+mn-ea"/>
                <a:cs typeface="+mn-cs"/>
              </a:rPr>
              <a:t>Instrumentation and Control and Software Important to Safety </a:t>
            </a:r>
          </a:p>
        </p:txBody>
      </p:sp>
      <p:sp>
        <p:nvSpPr>
          <p:cNvPr id="4" name="Slide Number Placeholder 3"/>
          <p:cNvSpPr>
            <a:spLocks noGrp="1"/>
          </p:cNvSpPr>
          <p:nvPr>
            <p:ph type="sldNum" sz="quarter" idx="10"/>
          </p:nvPr>
        </p:nvSpPr>
        <p:spPr/>
        <p:txBody>
          <a:bodyPr/>
          <a:lstStyle/>
          <a:p>
            <a:fld id="{A08AD240-CF06-47CD-99C3-8035E057ED30}" type="slidenum">
              <a:rPr lang="sl-SI" smtClean="0"/>
              <a:t>82</a:t>
            </a:fld>
            <a:endParaRPr lang="sl-SI" dirty="0"/>
          </a:p>
        </p:txBody>
      </p:sp>
    </p:spTree>
    <p:extLst>
      <p:ext uri="{BB962C8B-B14F-4D97-AF65-F5344CB8AC3E}">
        <p14:creationId xmlns:p14="http://schemas.microsoft.com/office/powerpoint/2010/main" val="208443286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mn-lt"/>
                <a:ea typeface="+mn-ea"/>
                <a:cs typeface="+mn-cs"/>
              </a:rPr>
              <a:t>(First bullet)</a:t>
            </a:r>
            <a:r>
              <a:rPr lang="en-GB" sz="1200" kern="1200" dirty="0" smtClean="0">
                <a:solidFill>
                  <a:schemeClr val="tx1"/>
                </a:solidFill>
                <a:effectLst/>
                <a:latin typeface="+mn-lt"/>
                <a:ea typeface="+mn-ea"/>
                <a:cs typeface="+mn-cs"/>
              </a:rPr>
              <a:t> As noted above, research reactors come in a wide variety of sizes and designs and they are used for many varied purposes. </a:t>
            </a:r>
          </a:p>
          <a:p>
            <a:endParaRPr lang="en-GB"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(Second bullet) </a:t>
            </a:r>
            <a:r>
              <a:rPr lang="en-GB" sz="1200" kern="1200" dirty="0" smtClean="0">
                <a:solidFill>
                  <a:schemeClr val="tx1"/>
                </a:solidFill>
                <a:effectLst/>
                <a:latin typeface="+mn-lt"/>
                <a:ea typeface="+mn-ea"/>
                <a:cs typeface="+mn-cs"/>
              </a:rPr>
              <a:t>Therefore, a graded approach to application of the safety requirements is needed. </a:t>
            </a:r>
          </a:p>
          <a:p>
            <a:endParaRPr lang="en-GB"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(Third bullet) </a:t>
            </a:r>
            <a:r>
              <a:rPr lang="en-GB" sz="1200" kern="1200" dirty="0" smtClean="0">
                <a:solidFill>
                  <a:schemeClr val="tx1"/>
                </a:solidFill>
                <a:effectLst/>
                <a:latin typeface="+mn-lt"/>
                <a:ea typeface="+mn-ea"/>
                <a:cs typeface="+mn-cs"/>
              </a:rPr>
              <a:t>The requirements in Safety Requirements NS-R-4 are intended to be applied to research reactors having a limited potential for hazard to the public and the environment. </a:t>
            </a:r>
          </a:p>
          <a:p>
            <a:endParaRPr lang="en-GB"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(Fourth bullet) </a:t>
            </a:r>
            <a:r>
              <a:rPr lang="en-GB" sz="1200" kern="1200" dirty="0" smtClean="0">
                <a:solidFill>
                  <a:schemeClr val="tx1"/>
                </a:solidFill>
                <a:effectLst/>
                <a:latin typeface="+mn-lt"/>
                <a:ea typeface="+mn-ea"/>
                <a:cs typeface="+mn-cs"/>
              </a:rPr>
              <a:t>Most research reactors have a small potential hazard to the public and the environment, but they may pose a greater hazard to the operators and facility personnel.</a:t>
            </a:r>
          </a:p>
          <a:p>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08AD240-CF06-47CD-99C3-8035E057ED30}" type="slidenum">
              <a:rPr lang="sl-SI" smtClean="0"/>
              <a:t>83</a:t>
            </a:fld>
            <a:endParaRPr lang="sl-SI" dirty="0"/>
          </a:p>
        </p:txBody>
      </p:sp>
    </p:spTree>
    <p:extLst>
      <p:ext uri="{BB962C8B-B14F-4D97-AF65-F5344CB8AC3E}">
        <p14:creationId xmlns:p14="http://schemas.microsoft.com/office/powerpoint/2010/main" val="401099926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(First bullet)</a:t>
            </a:r>
            <a:r>
              <a:rPr lang="en-GB" sz="1200" kern="1200" dirty="0" smtClean="0">
                <a:solidFill>
                  <a:schemeClr val="tx1"/>
                </a:solidFill>
                <a:effectLst/>
              </a:rPr>
              <a:t> Some of the factors to be considered in developing a graded approach to implementation of the requirements include:</a:t>
            </a:r>
          </a:p>
          <a:p>
            <a:pPr marL="171450" lvl="0" indent="-171450">
              <a:buFont typeface="Arial" panose="020B0604020202020204" pitchFamily="34" charset="0"/>
              <a:buChar char="•"/>
            </a:pPr>
            <a:r>
              <a:rPr lang="en-GB" sz="1200" kern="1200" dirty="0" smtClean="0">
                <a:solidFill>
                  <a:schemeClr val="tx1"/>
                </a:solidFill>
                <a:effectLst/>
              </a:rPr>
              <a:t>Reactor power, which establishes the requirements for cooling of the core during operation and after shutdown, and provides the thermal driving force available to cause core damage and potential dispersal of the core radioactive inventory.</a:t>
            </a:r>
          </a:p>
          <a:p>
            <a:pPr marL="171450" lvl="0" indent="-171450">
              <a:buFont typeface="Arial" panose="020B0604020202020204" pitchFamily="34" charset="0"/>
              <a:buChar char="•"/>
            </a:pPr>
            <a:r>
              <a:rPr lang="en-GB" sz="1200" kern="1200" dirty="0" smtClean="0">
                <a:solidFill>
                  <a:schemeClr val="tx1"/>
                </a:solidFill>
                <a:effectLst/>
              </a:rPr>
              <a:t>Radiological source term, which reflects the hazard to the public and the environment in case of an accident. The source term is importantly influenced by the reactor power, the operating schedule of the reactor, the fuel design and the cooling system design;</a:t>
            </a:r>
          </a:p>
          <a:p>
            <a:pPr marL="171450" lvl="0" indent="-171450">
              <a:buFont typeface="Arial" panose="020B0604020202020204" pitchFamily="34" charset="0"/>
              <a:buChar char="•"/>
            </a:pPr>
            <a:r>
              <a:rPr lang="en-GB" sz="1200" kern="1200" dirty="0" smtClean="0">
                <a:solidFill>
                  <a:schemeClr val="tx1"/>
                </a:solidFill>
                <a:effectLst/>
              </a:rPr>
              <a:t>The amount and enrichment of fissile and fissionable material;</a:t>
            </a:r>
          </a:p>
          <a:p>
            <a:pPr marL="171450" lvl="0" indent="-171450">
              <a:buFont typeface="Arial" panose="020B0604020202020204" pitchFamily="34" charset="0"/>
              <a:buChar char="•"/>
            </a:pPr>
            <a:r>
              <a:rPr lang="en-GB" sz="1200" kern="1200" dirty="0" smtClean="0">
                <a:solidFill>
                  <a:schemeClr val="tx1"/>
                </a:solidFill>
                <a:effectLst/>
              </a:rPr>
              <a:t>The presence of spent fuel elements, heating systems, high pressure and temperature systems or systems containing chemically reactive materials in the reactor, or the presence of flammable materials, which may affect the safety of the reactor;</a:t>
            </a:r>
          </a:p>
          <a:p>
            <a:pPr marL="171450" lvl="0" indent="-171450">
              <a:buFont typeface="Arial" panose="020B0604020202020204" pitchFamily="34" charset="0"/>
              <a:buChar char="•"/>
            </a:pPr>
            <a:r>
              <a:rPr lang="en-GB" sz="1200" kern="1200" dirty="0" smtClean="0">
                <a:solidFill>
                  <a:schemeClr val="tx1"/>
                </a:solidFill>
                <a:effectLst/>
              </a:rPr>
              <a:t>The design of the reactor, including the type of fuel elements, the type and mass of moderator, coolant and reflector;</a:t>
            </a:r>
          </a:p>
          <a:p>
            <a:pPr marL="171450" lvl="0" indent="-171450">
              <a:buFont typeface="Arial" panose="020B0604020202020204" pitchFamily="34" charset="0"/>
              <a:buChar char="•"/>
            </a:pPr>
            <a:r>
              <a:rPr lang="en-GB" sz="1200" kern="1200" dirty="0" smtClean="0">
                <a:solidFill>
                  <a:schemeClr val="tx1"/>
                </a:solidFill>
                <a:effectLst/>
              </a:rPr>
              <a:t>The potential amount and rate of reactivity addition and the reactivity control mechanisms, inherent feedback mechanisms and other safety features available to counter any reactivity excursion;</a:t>
            </a:r>
          </a:p>
          <a:p>
            <a:pPr marL="171450" lvl="0" indent="-171450">
              <a:buFont typeface="Arial" panose="020B0604020202020204" pitchFamily="34" charset="0"/>
              <a:buChar char="•"/>
            </a:pPr>
            <a:r>
              <a:rPr lang="en-GB" sz="1200" kern="1200" dirty="0" smtClean="0">
                <a:solidFill>
                  <a:schemeClr val="tx1"/>
                </a:solidFill>
                <a:effectLst/>
              </a:rPr>
              <a:t>The quality of the containment or confinement structure;</a:t>
            </a:r>
          </a:p>
          <a:p>
            <a:pPr marL="171450" lvl="0" indent="-171450">
              <a:buFont typeface="Arial" panose="020B0604020202020204" pitchFamily="34" charset="0"/>
              <a:buChar char="•"/>
            </a:pPr>
            <a:r>
              <a:rPr lang="en-GB" sz="1200" kern="1200" dirty="0" smtClean="0">
                <a:solidFill>
                  <a:schemeClr val="tx1"/>
                </a:solidFill>
                <a:effectLst/>
              </a:rPr>
              <a:t>Utilization factors, including presence of experimental devices, experiments and tests, and the presence in the facility of external personnel associated with utilization;</a:t>
            </a:r>
          </a:p>
          <a:p>
            <a:pPr marL="171450" indent="-171450">
              <a:buFont typeface="Arial" panose="020B0604020202020204" pitchFamily="34" charset="0"/>
              <a:buChar char="•"/>
            </a:pPr>
            <a:r>
              <a:rPr lang="en-GB" sz="1200" kern="1200" dirty="0" smtClean="0">
                <a:solidFill>
                  <a:schemeClr val="tx1"/>
                </a:solidFill>
                <a:effectLst/>
              </a:rPr>
              <a:t>Siting factors, including the proximity of the facility to population groups.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(Second bullet)</a:t>
            </a:r>
            <a:r>
              <a:rPr lang="en-GB" sz="1200" kern="1200" dirty="0" smtClean="0">
                <a:solidFill>
                  <a:schemeClr val="tx1"/>
                </a:solidFill>
                <a:effectLst/>
              </a:rPr>
              <a:t> Many of these factors are established at the design stage, but some may change as utilization of the reactor, its operating mode changes or site parameters change. </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84</a:t>
            </a:fld>
            <a:endParaRPr lang="sl-SI" dirty="0"/>
          </a:p>
        </p:txBody>
      </p:sp>
    </p:spTree>
    <p:extLst>
      <p:ext uri="{BB962C8B-B14F-4D97-AF65-F5344CB8AC3E}">
        <p14:creationId xmlns:p14="http://schemas.microsoft.com/office/powerpoint/2010/main" val="253980469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rPr>
              <a:t>(First bullet)</a:t>
            </a:r>
            <a:r>
              <a:rPr lang="en-GB" sz="1200" kern="1200" dirty="0" smtClean="0">
                <a:solidFill>
                  <a:schemeClr val="tx1"/>
                </a:solidFill>
                <a:effectLst/>
              </a:rPr>
              <a:t> The top-level design philosophy for research reactors does not differ from that for power reactors. The research reactor is designed to satisfy the safety objectives that are discussed in Chapter 3. </a:t>
            </a:r>
          </a:p>
          <a:p>
            <a:endParaRPr lang="en-GB" sz="1200" kern="1200" dirty="0" smtClean="0">
              <a:solidFill>
                <a:schemeClr val="tx1"/>
              </a:solidFill>
              <a:effectLst/>
            </a:endParaRPr>
          </a:p>
          <a:p>
            <a:r>
              <a:rPr lang="en-GB" sz="1200" b="1" kern="1200" dirty="0" smtClean="0">
                <a:solidFill>
                  <a:schemeClr val="tx1"/>
                </a:solidFill>
                <a:effectLst/>
              </a:rPr>
              <a:t>(Second bullet)</a:t>
            </a:r>
            <a:r>
              <a:rPr lang="en-GB" sz="1200" kern="1200" dirty="0" smtClean="0">
                <a:solidFill>
                  <a:schemeClr val="tx1"/>
                </a:solidFill>
                <a:effectLst/>
              </a:rPr>
              <a:t> The Safety Requirements NS-R-4 includes design requirements that are summarized here. Note that these are very brief statements of the requirements and readers should consult the source document for a complete discussion.</a:t>
            </a:r>
          </a:p>
          <a:p>
            <a:endParaRPr lang="en-GB" sz="1200" kern="1200" dirty="0" smtClean="0">
              <a:solidFill>
                <a:schemeClr val="tx1"/>
              </a:solidFill>
              <a:effectLst/>
            </a:endParaRPr>
          </a:p>
          <a:p>
            <a:r>
              <a:rPr lang="en-GB" sz="1200" b="1" kern="1200" dirty="0" smtClean="0">
                <a:solidFill>
                  <a:schemeClr val="tx1"/>
                </a:solidFill>
                <a:effectLst/>
              </a:rPr>
              <a:t>(Third bullet)</a:t>
            </a:r>
            <a:endParaRPr lang="en-GB" sz="1200" kern="1200" dirty="0" smtClean="0">
              <a:solidFill>
                <a:schemeClr val="tx1"/>
              </a:solidFill>
              <a:effectLst/>
            </a:endParaRPr>
          </a:p>
          <a:p>
            <a:endParaRPr lang="en-GB" sz="1200" kern="1200" dirty="0" smtClean="0">
              <a:solidFill>
                <a:schemeClr val="tx1"/>
              </a:solidFill>
              <a:effectLst/>
            </a:endParaRPr>
          </a:p>
          <a:p>
            <a:r>
              <a:rPr lang="en-GB" sz="1200" b="1" kern="1200" dirty="0" smtClean="0">
                <a:solidFill>
                  <a:schemeClr val="tx1"/>
                </a:solidFill>
                <a:effectLst/>
              </a:rPr>
              <a:t>(Fourth bullet)</a:t>
            </a:r>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85</a:t>
            </a:fld>
            <a:endParaRPr lang="sl-SI" dirty="0"/>
          </a:p>
        </p:txBody>
      </p:sp>
    </p:spTree>
    <p:extLst>
      <p:ext uri="{BB962C8B-B14F-4D97-AF65-F5344CB8AC3E}">
        <p14:creationId xmlns:p14="http://schemas.microsoft.com/office/powerpoint/2010/main" val="121745976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(First bullet) </a:t>
            </a:r>
            <a:r>
              <a:rPr lang="en-GB" sz="1200" kern="1200" dirty="0" smtClean="0">
                <a:solidFill>
                  <a:schemeClr val="tx1"/>
                </a:solidFill>
                <a:effectLst/>
              </a:rPr>
              <a:t>A safety analysis is conducted as part of the design process of the research reactor.</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(Second bullet)</a:t>
            </a:r>
            <a:r>
              <a:rPr lang="en-GB" sz="1200" kern="1200" dirty="0" smtClean="0">
                <a:solidFill>
                  <a:schemeClr val="tx1"/>
                </a:solidFill>
                <a:effectLst/>
              </a:rPr>
              <a:t> This analysis addresses the response of the reactor to a range of PIEs that may lead to anticipated operating occurrences (AOOs) or postulated accidents, some of which may be the DBAs for the design.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(Third bullet) </a:t>
            </a:r>
            <a:r>
              <a:rPr lang="en-GB" sz="1200" kern="1200" dirty="0" smtClean="0">
                <a:solidFill>
                  <a:schemeClr val="tx1"/>
                </a:solidFill>
                <a:effectLst/>
              </a:rPr>
              <a:t>These analyses are used as the basis for the design of SSCs important to safety and for the selection of operational limits and conditions (OLCs) for the reactor.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1" kern="1200" dirty="0" smtClean="0">
              <a:solidFill>
                <a:schemeClr val="tx1"/>
              </a:solidFill>
              <a:effectLst/>
            </a:endParaRPr>
          </a:p>
          <a:p>
            <a:r>
              <a:rPr lang="en-GB" b="1" dirty="0" smtClean="0"/>
              <a:t>(Additional text)</a:t>
            </a:r>
            <a:r>
              <a:rPr lang="en-GB" sz="1200" kern="1200" dirty="0" smtClean="0">
                <a:solidFill>
                  <a:schemeClr val="tx1"/>
                </a:solidFill>
                <a:effectLst/>
              </a:rPr>
              <a:t> The scope of the safety analysis includes:</a:t>
            </a:r>
          </a:p>
          <a:p>
            <a:pPr marL="171450" lvl="0" indent="-171450">
              <a:buFont typeface="Arial" panose="020B0604020202020204" pitchFamily="34" charset="0"/>
              <a:buChar char="•"/>
            </a:pPr>
            <a:r>
              <a:rPr lang="en-GB" sz="1200" kern="1200" dirty="0" smtClean="0">
                <a:solidFill>
                  <a:schemeClr val="tx1"/>
                </a:solidFill>
                <a:effectLst/>
              </a:rPr>
              <a:t>Characterization of the postulated initiating events (PIEs) that are appropriate;</a:t>
            </a:r>
          </a:p>
          <a:p>
            <a:pPr marL="171450" lvl="0" indent="-171450">
              <a:buFont typeface="Arial" panose="020B0604020202020204" pitchFamily="34" charset="0"/>
              <a:buChar char="•"/>
            </a:pPr>
            <a:r>
              <a:rPr lang="en-GB" sz="1200" kern="1200" dirty="0" smtClean="0">
                <a:solidFill>
                  <a:schemeClr val="tx1"/>
                </a:solidFill>
                <a:effectLst/>
              </a:rPr>
              <a:t>Analysis of event sequences and evaluation of the consequences of the PIEs;</a:t>
            </a:r>
          </a:p>
          <a:p>
            <a:pPr marL="171450" lvl="0" indent="-171450">
              <a:buFont typeface="Arial" panose="020B0604020202020204" pitchFamily="34" charset="0"/>
              <a:buChar char="•"/>
            </a:pPr>
            <a:r>
              <a:rPr lang="en-GB" sz="1200" kern="1200" dirty="0" smtClean="0">
                <a:solidFill>
                  <a:schemeClr val="tx1"/>
                </a:solidFill>
                <a:effectLst/>
              </a:rPr>
              <a:t>Comparison of the results with radiological acceptance criteria and design limits;</a:t>
            </a:r>
          </a:p>
          <a:p>
            <a:pPr marL="171450" lvl="0" indent="-171450">
              <a:buFont typeface="Arial" panose="020B0604020202020204" pitchFamily="34" charset="0"/>
              <a:buChar char="•"/>
            </a:pPr>
            <a:r>
              <a:rPr lang="en-GB" sz="1200" kern="1200" dirty="0" smtClean="0">
                <a:solidFill>
                  <a:schemeClr val="tx1"/>
                </a:solidFill>
                <a:effectLst/>
              </a:rPr>
              <a:t>Demonstration the AOOs and DBAs can be managed with automatic safety system response in combination with prescribed operator actions;</a:t>
            </a:r>
          </a:p>
          <a:p>
            <a:pPr marL="171450" lvl="0" indent="-171450">
              <a:buFont typeface="Arial" panose="020B0604020202020204" pitchFamily="34" charset="0"/>
              <a:buChar char="•"/>
            </a:pPr>
            <a:r>
              <a:rPr lang="en-GB" sz="1200" kern="1200" dirty="0" smtClean="0">
                <a:solidFill>
                  <a:schemeClr val="tx1"/>
                </a:solidFill>
                <a:effectLst/>
              </a:rPr>
              <a:t>Determination of OLCs for normal operation;</a:t>
            </a:r>
          </a:p>
          <a:p>
            <a:pPr marL="171450" lvl="0" indent="-171450">
              <a:buFont typeface="Arial" panose="020B0604020202020204" pitchFamily="34" charset="0"/>
              <a:buChar char="•"/>
            </a:pPr>
            <a:r>
              <a:rPr lang="en-GB" sz="1200" kern="1200" dirty="0" smtClean="0">
                <a:solidFill>
                  <a:schemeClr val="tx1"/>
                </a:solidFill>
                <a:effectLst/>
              </a:rPr>
              <a:t>Analysis of safety systems and the engineered safety features;</a:t>
            </a:r>
          </a:p>
          <a:p>
            <a:pPr marL="171450" lvl="0" indent="-171450">
              <a:buFont typeface="Arial" panose="020B0604020202020204" pitchFamily="34" charset="0"/>
              <a:buChar char="•"/>
            </a:pPr>
            <a:r>
              <a:rPr lang="en-GB" sz="1200" kern="1200" dirty="0" smtClean="0">
                <a:solidFill>
                  <a:schemeClr val="tx1"/>
                </a:solidFill>
                <a:effectLst/>
              </a:rPr>
              <a:t>Analysis of the means of confinement;</a:t>
            </a:r>
          </a:p>
          <a:p>
            <a:pPr marL="171450" lvl="0" indent="-171450">
              <a:buFont typeface="Arial" panose="020B0604020202020204" pitchFamily="34" charset="0"/>
              <a:buChar char="•"/>
            </a:pPr>
            <a:r>
              <a:rPr lang="en-GB" sz="1200" kern="1200" dirty="0" smtClean="0">
                <a:solidFill>
                  <a:schemeClr val="tx1"/>
                </a:solidFill>
                <a:effectLst/>
              </a:rPr>
              <a:t>Consideration of safety of experimental devices and their impact on safety of the reactor.</a:t>
            </a:r>
          </a:p>
          <a:p>
            <a:pPr marL="0" marR="0" indent="0" algn="l" defTabSz="914400" rtl="0" eaLnBrk="1" fontAlgn="auto" latinLnBrk="0" hangingPunct="1">
              <a:lnSpc>
                <a:spcPct val="100000"/>
              </a:lnSpc>
              <a:spcBef>
                <a:spcPts val="0"/>
              </a:spcBef>
              <a:spcAft>
                <a:spcPts val="0"/>
              </a:spcAft>
              <a:buClrTx/>
              <a:buSzTx/>
              <a:buFontTx/>
              <a:buNone/>
              <a:tabLst/>
              <a:defRPr/>
            </a:pPr>
            <a:endParaRPr lang="en-GB" b="1" dirty="0"/>
          </a:p>
        </p:txBody>
      </p:sp>
      <p:sp>
        <p:nvSpPr>
          <p:cNvPr id="4" name="Slide Number Placeholder 3"/>
          <p:cNvSpPr>
            <a:spLocks noGrp="1"/>
          </p:cNvSpPr>
          <p:nvPr>
            <p:ph type="sldNum" sz="quarter" idx="10"/>
          </p:nvPr>
        </p:nvSpPr>
        <p:spPr/>
        <p:txBody>
          <a:bodyPr/>
          <a:lstStyle/>
          <a:p>
            <a:fld id="{A08AD240-CF06-47CD-99C3-8035E057ED30}" type="slidenum">
              <a:rPr lang="sl-SI" smtClean="0"/>
              <a:t>86</a:t>
            </a:fld>
            <a:endParaRPr lang="sl-SI" dirty="0"/>
          </a:p>
        </p:txBody>
      </p:sp>
    </p:spTree>
    <p:extLst>
      <p:ext uri="{BB962C8B-B14F-4D97-AF65-F5344CB8AC3E}">
        <p14:creationId xmlns:p14="http://schemas.microsoft.com/office/powerpoint/2010/main" val="239695231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(First bullet)</a:t>
            </a:r>
            <a:r>
              <a:rPr lang="en-GB" sz="1200" kern="1200" dirty="0" smtClean="0">
                <a:solidFill>
                  <a:schemeClr val="tx1"/>
                </a:solidFill>
                <a:effectLst/>
              </a:rPr>
              <a:t> The starting point for a safety analysis, whether it is deterministic or probabilistic, is a set of postulated initiating events.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(Second bullet)</a:t>
            </a:r>
            <a:r>
              <a:rPr lang="en-GB" sz="1200" kern="1200" dirty="0" smtClean="0">
                <a:solidFill>
                  <a:schemeClr val="tx1"/>
                </a:solidFill>
                <a:effectLst/>
              </a:rPr>
              <a:t> There are many techniques available for developing a set of PIEs, including such things as failure modes and effects analysis, fault trees, and the like, but operating experience and engineering judgment are important contributors, as well.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(Third bullet) </a:t>
            </a:r>
            <a:r>
              <a:rPr lang="en-GB" sz="1200" kern="1200" dirty="0" smtClean="0">
                <a:solidFill>
                  <a:schemeClr val="tx1"/>
                </a:solidFill>
                <a:effectLst/>
              </a:rPr>
              <a:t>Safety Requirements NS-R-4 provides an appendix that lists many PIEs. They cover the following broad categories:</a:t>
            </a:r>
          </a:p>
          <a:p>
            <a:pPr marL="171450" lvl="0" indent="-171450">
              <a:buFont typeface="Arial" panose="020B0604020202020204" pitchFamily="34" charset="0"/>
              <a:buChar char="•"/>
            </a:pPr>
            <a:r>
              <a:rPr lang="en-GB" sz="1200" kern="1200" dirty="0" smtClean="0">
                <a:solidFill>
                  <a:schemeClr val="tx1"/>
                </a:solidFill>
                <a:effectLst/>
              </a:rPr>
              <a:t>Loss of electrical power supplies;</a:t>
            </a:r>
          </a:p>
          <a:p>
            <a:pPr marL="171450" lvl="0" indent="-171450">
              <a:buFont typeface="Arial" panose="020B0604020202020204" pitchFamily="34" charset="0"/>
              <a:buChar char="•"/>
            </a:pPr>
            <a:r>
              <a:rPr lang="en-GB" sz="1200" kern="1200" dirty="0" smtClean="0">
                <a:solidFill>
                  <a:schemeClr val="tx1"/>
                </a:solidFill>
                <a:effectLst/>
              </a:rPr>
              <a:t>Insertion of excess reactivity;</a:t>
            </a:r>
          </a:p>
          <a:p>
            <a:pPr marL="171450" lvl="0" indent="-171450">
              <a:buFont typeface="Arial" panose="020B0604020202020204" pitchFamily="34" charset="0"/>
              <a:buChar char="•"/>
            </a:pPr>
            <a:r>
              <a:rPr lang="en-GB" sz="1200" kern="1200" dirty="0" smtClean="0">
                <a:solidFill>
                  <a:schemeClr val="tx1"/>
                </a:solidFill>
                <a:effectLst/>
              </a:rPr>
              <a:t>Loss of coolant flow;</a:t>
            </a:r>
          </a:p>
          <a:p>
            <a:pPr marL="171450" lvl="0" indent="-171450">
              <a:buFont typeface="Arial" panose="020B0604020202020204" pitchFamily="34" charset="0"/>
              <a:buChar char="•"/>
            </a:pPr>
            <a:r>
              <a:rPr lang="en-GB" sz="1200" kern="1200" dirty="0" smtClean="0">
                <a:solidFill>
                  <a:schemeClr val="tx1"/>
                </a:solidFill>
                <a:effectLst/>
              </a:rPr>
              <a:t>Loss of coolant;</a:t>
            </a:r>
          </a:p>
          <a:p>
            <a:pPr marL="171450" lvl="0" indent="-171450">
              <a:buFont typeface="Arial" panose="020B0604020202020204" pitchFamily="34" charset="0"/>
              <a:buChar char="•"/>
            </a:pPr>
            <a:r>
              <a:rPr lang="en-GB" sz="1200" kern="1200" dirty="0" smtClean="0">
                <a:solidFill>
                  <a:schemeClr val="tx1"/>
                </a:solidFill>
                <a:effectLst/>
              </a:rPr>
              <a:t>Erroneous handling or failure of equipment or components;</a:t>
            </a:r>
          </a:p>
          <a:p>
            <a:pPr marL="171450" lvl="0" indent="-171450">
              <a:buFont typeface="Arial" panose="020B0604020202020204" pitchFamily="34" charset="0"/>
              <a:buChar char="•"/>
            </a:pPr>
            <a:r>
              <a:rPr lang="en-GB" sz="1200" kern="1200" dirty="0" smtClean="0">
                <a:solidFill>
                  <a:schemeClr val="tx1"/>
                </a:solidFill>
                <a:effectLst/>
              </a:rPr>
              <a:t>Special internal events, such as fires, explosions, flooding, loss of support systems, security incidents, experiment malfunctions and the like;</a:t>
            </a:r>
          </a:p>
          <a:p>
            <a:pPr marL="171450" lvl="0" indent="-171450">
              <a:buFont typeface="Arial" panose="020B0604020202020204" pitchFamily="34" charset="0"/>
              <a:buChar char="•"/>
            </a:pPr>
            <a:r>
              <a:rPr lang="en-GB" sz="1200" kern="1200" dirty="0" smtClean="0">
                <a:solidFill>
                  <a:schemeClr val="tx1"/>
                </a:solidFill>
                <a:effectLst/>
              </a:rPr>
              <a:t>External events, including natural phenomena and human-caused events;</a:t>
            </a:r>
          </a:p>
          <a:p>
            <a:pPr marL="171450" lvl="0" indent="-171450">
              <a:buFont typeface="Arial" panose="020B0604020202020204" pitchFamily="34" charset="0"/>
              <a:buChar char="•"/>
            </a:pPr>
            <a:r>
              <a:rPr lang="en-GB" sz="1200" kern="1200" dirty="0" smtClean="0">
                <a:solidFill>
                  <a:schemeClr val="tx1"/>
                </a:solidFill>
                <a:effectLst/>
              </a:rPr>
              <a:t>Human errors.</a:t>
            </a:r>
          </a:p>
        </p:txBody>
      </p:sp>
      <p:sp>
        <p:nvSpPr>
          <p:cNvPr id="4" name="Slide Number Placeholder 3"/>
          <p:cNvSpPr>
            <a:spLocks noGrp="1"/>
          </p:cNvSpPr>
          <p:nvPr>
            <p:ph type="sldNum" sz="quarter" idx="10"/>
          </p:nvPr>
        </p:nvSpPr>
        <p:spPr/>
        <p:txBody>
          <a:bodyPr/>
          <a:lstStyle/>
          <a:p>
            <a:fld id="{A08AD240-CF06-47CD-99C3-8035E057ED30}" type="slidenum">
              <a:rPr lang="sl-SI" smtClean="0"/>
              <a:t>87</a:t>
            </a:fld>
            <a:endParaRPr lang="sl-SI" dirty="0"/>
          </a:p>
        </p:txBody>
      </p:sp>
    </p:spTree>
    <p:extLst>
      <p:ext uri="{BB962C8B-B14F-4D97-AF65-F5344CB8AC3E}">
        <p14:creationId xmlns:p14="http://schemas.microsoft.com/office/powerpoint/2010/main" val="394715396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(First bullet) </a:t>
            </a:r>
            <a:r>
              <a:rPr lang="en-GB" sz="1200" kern="1200" dirty="0" smtClean="0">
                <a:solidFill>
                  <a:schemeClr val="tx1"/>
                </a:solidFill>
                <a:effectLst/>
              </a:rPr>
              <a:t>Safety Requirements NS-R-4 includes an annex that discusses some operational aspects that require particular attention in research reactors. These </a:t>
            </a:r>
            <a:r>
              <a:rPr lang="en-GB" sz="1200" b="1" kern="1200" dirty="0" smtClean="0">
                <a:solidFill>
                  <a:schemeClr val="tx1"/>
                </a:solidFill>
                <a:effectLst/>
              </a:rPr>
              <a:t>aspects highlight</a:t>
            </a:r>
            <a:r>
              <a:rPr lang="en-GB" sz="1200" kern="1200" dirty="0" smtClean="0">
                <a:solidFill>
                  <a:schemeClr val="tx1"/>
                </a:solidFill>
                <a:effectLst/>
              </a:rPr>
              <a:t> some of the </a:t>
            </a:r>
            <a:r>
              <a:rPr lang="en-GB" sz="1200" b="1" kern="1200" dirty="0" smtClean="0">
                <a:solidFill>
                  <a:schemeClr val="tx1"/>
                </a:solidFill>
                <a:effectLst/>
              </a:rPr>
              <a:t>essential differences between research reactors and power reactors.</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(Second bullet) </a:t>
            </a:r>
            <a:r>
              <a:rPr lang="en-GB" sz="1200" kern="1200" dirty="0" smtClean="0">
                <a:solidFill>
                  <a:schemeClr val="tx1"/>
                </a:solidFill>
                <a:effectLst/>
              </a:rPr>
              <a:t>Core configurations are frequently changed in research reactors, and such changes involve manipulations of fuel assemblies, control rods and experimental devices, many of which have considerable reactivity worth.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(Third bullet) </a:t>
            </a:r>
            <a:r>
              <a:rPr lang="en-GB" sz="1200" kern="1200" dirty="0" smtClean="0">
                <a:solidFill>
                  <a:schemeClr val="tx1"/>
                </a:solidFill>
                <a:effectLst/>
              </a:rPr>
              <a:t>Care must be exercised to ensure that relevant </a:t>
            </a:r>
            <a:r>
              <a:rPr lang="en-GB" sz="1200" kern="1200" dirty="0" err="1" smtClean="0">
                <a:solidFill>
                  <a:schemeClr val="tx1"/>
                </a:solidFill>
                <a:effectLst/>
              </a:rPr>
              <a:t>subcriticality</a:t>
            </a:r>
            <a:r>
              <a:rPr lang="en-GB" sz="1200" kern="1200" dirty="0" smtClean="0">
                <a:solidFill>
                  <a:schemeClr val="tx1"/>
                </a:solidFill>
                <a:effectLst/>
              </a:rPr>
              <a:t> and reactivity limits for fuel storage and core loading are not exceeded.</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(Fourth bullet) </a:t>
            </a:r>
            <a:r>
              <a:rPr lang="en-GB" sz="1200" kern="1200" dirty="0" smtClean="0">
                <a:solidFill>
                  <a:schemeClr val="tx1"/>
                </a:solidFill>
                <a:effectLst/>
              </a:rPr>
              <a:t>Experimental devices may significantly affect the safety of the reactor. These devices must be adequately assessed for their safety implications and suitable documentation be made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(Fifth bullet)</a:t>
            </a:r>
            <a:r>
              <a:rPr lang="en-GB" sz="1200" kern="1200" dirty="0" smtClean="0">
                <a:solidFill>
                  <a:schemeClr val="tx1"/>
                </a:solidFill>
                <a:effectLst/>
              </a:rPr>
              <a:t> In pool-type research reactor in particular, components, experimental devices and material are frequently manipulated in the vicinity of the reactor core.</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(Additional text)</a:t>
            </a:r>
            <a:r>
              <a:rPr lang="en-GB" sz="1200" kern="1200" dirty="0" smtClean="0">
                <a:solidFill>
                  <a:schemeClr val="tx1"/>
                </a:solidFill>
                <a:effectLst/>
              </a:rPr>
              <a:t> These manipulations must be done strictly in accordance with procedures and restrictions to prevent any interference with the reactor or its cooling system, avoid any loose parts, and prevent radioactive release or undue radiation exposure.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(Sixth bullet)</a:t>
            </a:r>
            <a:r>
              <a:rPr lang="en-GB" sz="1200" kern="1200" dirty="0" smtClean="0">
                <a:solidFill>
                  <a:schemeClr val="tx1"/>
                </a:solidFill>
                <a:effectLst/>
              </a:rPr>
              <a:t> Guest scientists, trainees, students and others who visit research reactors may have access to the controlled area and may be actively involved in utilization of the reactor.</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(Seventh bullet) </a:t>
            </a:r>
            <a:r>
              <a:rPr lang="en-GB" sz="1200" kern="1200" dirty="0" smtClean="0">
                <a:solidFill>
                  <a:schemeClr val="tx1"/>
                </a:solidFill>
                <a:effectLst/>
              </a:rPr>
              <a:t>All procedures, restrictions and controls aimed at ensuring safe working conditions for the visitors and that their activities will not affect reactor safety must be strictly observed.</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(Additional information) </a:t>
            </a:r>
            <a:r>
              <a:rPr lang="en-GB" sz="1200" kern="1200" dirty="0" smtClean="0">
                <a:solidFill>
                  <a:schemeClr val="tx1"/>
                </a:solidFill>
                <a:effectLst/>
              </a:rPr>
              <a:t>In addition to the Safety Requirements, there is additional IAEA safety guidance available. </a:t>
            </a:r>
            <a:r>
              <a:rPr lang="en-GB" sz="1200" b="1" kern="1200" dirty="0" smtClean="0">
                <a:solidFill>
                  <a:schemeClr val="tx1"/>
                </a:solidFill>
                <a:effectLst/>
              </a:rPr>
              <a:t>(See the textbook.)</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endParaRPr>
          </a:p>
        </p:txBody>
      </p:sp>
      <p:sp>
        <p:nvSpPr>
          <p:cNvPr id="4" name="Slide Number Placeholder 3"/>
          <p:cNvSpPr>
            <a:spLocks noGrp="1"/>
          </p:cNvSpPr>
          <p:nvPr>
            <p:ph type="sldNum" sz="quarter" idx="10"/>
          </p:nvPr>
        </p:nvSpPr>
        <p:spPr/>
        <p:txBody>
          <a:bodyPr/>
          <a:lstStyle/>
          <a:p>
            <a:fld id="{A08AD240-CF06-47CD-99C3-8035E057ED30}" type="slidenum">
              <a:rPr lang="sl-SI" smtClean="0"/>
              <a:t>88</a:t>
            </a:fld>
            <a:endParaRPr lang="sl-SI" dirty="0"/>
          </a:p>
        </p:txBody>
      </p:sp>
    </p:spTree>
    <p:extLst>
      <p:ext uri="{BB962C8B-B14F-4D97-AF65-F5344CB8AC3E}">
        <p14:creationId xmlns:p14="http://schemas.microsoft.com/office/powerpoint/2010/main" val="296664051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noProof="0" dirty="0" smtClean="0">
                <a:solidFill>
                  <a:schemeClr val="tx1"/>
                </a:solidFill>
                <a:effectLst/>
              </a:rPr>
              <a:t>(First bullet)</a:t>
            </a:r>
            <a:r>
              <a:rPr lang="en-GB" sz="1200" kern="1200" noProof="0" dirty="0" smtClean="0">
                <a:solidFill>
                  <a:schemeClr val="tx1"/>
                </a:solidFill>
                <a:effectLst/>
              </a:rPr>
              <a:t> A number of research reactor safety issues have been raised in the last decade, and many of these persist. These include:</a:t>
            </a:r>
          </a:p>
          <a:p>
            <a:pPr marL="171450" lvl="0" indent="-171450">
              <a:buFont typeface="Arial" panose="020B0604020202020204" pitchFamily="34" charset="0"/>
              <a:buChar char="•"/>
            </a:pPr>
            <a:r>
              <a:rPr lang="en-GB" sz="1200" kern="1200" noProof="0" dirty="0" smtClean="0">
                <a:solidFill>
                  <a:schemeClr val="tx1"/>
                </a:solidFill>
                <a:effectLst/>
              </a:rPr>
              <a:t>Aging of research reactors. Since many of the research reactors worldwide are over 30 years old, issues of aging of the facilities and staff are especially important in assessing safety. While many facilities have undergone upgrading, modernization and refurbishment during their lifetime, constant attention to the effects of aging is needed to ensure continued safety.</a:t>
            </a:r>
          </a:p>
          <a:p>
            <a:pPr marL="171450" lvl="0" indent="-171450">
              <a:buFont typeface="Arial" panose="020B0604020202020204" pitchFamily="34" charset="0"/>
              <a:buChar char="•"/>
            </a:pPr>
            <a:r>
              <a:rPr lang="en-GB" sz="1200" kern="1200" noProof="0" dirty="0" smtClean="0">
                <a:solidFill>
                  <a:schemeClr val="tx1"/>
                </a:solidFill>
                <a:effectLst/>
              </a:rPr>
              <a:t>Lack of adequate regulatory supervision. A key to safety is an effectively independent regulatory body, with the authority, competence and resources needed to draft regulations and guides, assess safety of research reactors, issue licenses, inspect and enforce regulations and license conditions.</a:t>
            </a:r>
          </a:p>
          <a:p>
            <a:pPr marL="171450" indent="-171450">
              <a:buFont typeface="Arial" panose="020B0604020202020204" pitchFamily="34" charset="0"/>
              <a:buChar char="•"/>
            </a:pPr>
            <a:r>
              <a:rPr lang="en-GB" sz="1200" kern="1200" noProof="0" dirty="0" smtClean="0">
                <a:solidFill>
                  <a:schemeClr val="tx1"/>
                </a:solidFill>
                <a:effectLst/>
              </a:rPr>
              <a:t>Research reactors in a status that has come to be called ‘extended shutdown’; that is, neither operating nor decommissioned. While some reactors may be in a status of extended shutdown for refurbishment and upgrading, the concern is that other such reactors may lack the essential staff and resources to maintain safety and security at an acceptable level with fuel remaining in the reactor or on the site.</a:t>
            </a:r>
          </a:p>
          <a:p>
            <a:pPr marL="0" indent="0">
              <a:buFont typeface="Arial" panose="020B0604020202020204" pitchFamily="34" charset="0"/>
              <a:buNone/>
            </a:pPr>
            <a:endParaRPr lang="en-GB" sz="1200" kern="1200" noProof="0" dirty="0" smtClean="0">
              <a:solidFill>
                <a:schemeClr val="tx1"/>
              </a:solidFill>
              <a:effectLst/>
            </a:endParaRPr>
          </a:p>
          <a:p>
            <a:pPr marL="0" indent="0">
              <a:buFont typeface="Arial" panose="020B0604020202020204" pitchFamily="34" charset="0"/>
              <a:buNone/>
            </a:pPr>
            <a:r>
              <a:rPr lang="en-GB" sz="1200" b="1" kern="1200" noProof="0" dirty="0" smtClean="0">
                <a:solidFill>
                  <a:schemeClr val="tx1"/>
                </a:solidFill>
                <a:effectLst/>
              </a:rPr>
              <a:t>(Second bullet)</a:t>
            </a:r>
            <a:r>
              <a:rPr lang="en-GB" sz="1200" kern="1200" noProof="0" dirty="0" smtClean="0">
                <a:solidFill>
                  <a:schemeClr val="tx1"/>
                </a:solidFill>
                <a:effectLst/>
              </a:rPr>
              <a:t> Concern over these issues led to development of the Code of Conduct on the Safety of Research Reactors [30], which was recommended by INSAG in 2000. This Code serves as guidance to States for the development and harmonization of policies, laws and regulations on the safety of research reactors.</a:t>
            </a:r>
          </a:p>
          <a:p>
            <a:endParaRPr lang="en-GB"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noProof="0" dirty="0" smtClean="0"/>
              <a:t>(Third bullet)</a:t>
            </a:r>
            <a:r>
              <a:rPr lang="en-GB" noProof="0" dirty="0" smtClean="0"/>
              <a:t> The Code provides a summary of the desirable attributes for safety management of RR, in a form and a level of detail that are useful for decision makers of the State, the regulatory body, and the operating organization.</a:t>
            </a:r>
          </a:p>
          <a:p>
            <a:endParaRPr lang="en-GB" b="1" noProof="0" dirty="0"/>
          </a:p>
        </p:txBody>
      </p:sp>
      <p:sp>
        <p:nvSpPr>
          <p:cNvPr id="4" name="Slide Number Placeholder 3"/>
          <p:cNvSpPr>
            <a:spLocks noGrp="1"/>
          </p:cNvSpPr>
          <p:nvPr>
            <p:ph type="sldNum" sz="quarter" idx="10"/>
          </p:nvPr>
        </p:nvSpPr>
        <p:spPr/>
        <p:txBody>
          <a:bodyPr/>
          <a:lstStyle/>
          <a:p>
            <a:fld id="{A08AD240-CF06-47CD-99C3-8035E057ED30}" type="slidenum">
              <a:rPr lang="sl-SI" smtClean="0"/>
              <a:t>89</a:t>
            </a:fld>
            <a:endParaRPr lang="sl-SI" dirty="0"/>
          </a:p>
        </p:txBody>
      </p:sp>
    </p:spTree>
    <p:extLst>
      <p:ext uri="{BB962C8B-B14F-4D97-AF65-F5344CB8AC3E}">
        <p14:creationId xmlns:p14="http://schemas.microsoft.com/office/powerpoint/2010/main" val="1072917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smtClean="0"/>
              <a:t>Besides Canada, CANDU reactors are in India, Pakistan, Argentina, South Korea, Romania and China. </a:t>
            </a:r>
          </a:p>
          <a:p>
            <a:r>
              <a:rPr lang="en-GB" noProof="0" dirty="0" smtClean="0"/>
              <a:t>Their share is </a:t>
            </a:r>
            <a:r>
              <a:rPr lang="en-GB" b="1" noProof="0" dirty="0" smtClean="0">
                <a:solidFill>
                  <a:srgbClr val="654A15"/>
                </a:solidFill>
              </a:rPr>
              <a:t>11% of all reactors</a:t>
            </a:r>
            <a:r>
              <a:rPr lang="en-GB" noProof="0" dirty="0" smtClean="0"/>
              <a:t> in the world.</a:t>
            </a:r>
          </a:p>
          <a:p>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9</a:t>
            </a:fld>
            <a:endParaRPr lang="sl-SI" dirty="0"/>
          </a:p>
        </p:txBody>
      </p:sp>
    </p:spTree>
    <p:extLst>
      <p:ext uri="{BB962C8B-B14F-4D97-AF65-F5344CB8AC3E}">
        <p14:creationId xmlns:p14="http://schemas.microsoft.com/office/powerpoint/2010/main" val="289710655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(First bullet)</a:t>
            </a:r>
            <a:r>
              <a:rPr lang="en-GB" sz="1200" kern="1200" dirty="0" smtClean="0">
                <a:solidFill>
                  <a:schemeClr val="tx1"/>
                </a:solidFill>
                <a:effectLst/>
              </a:rPr>
              <a:t> The scope of this Code is safety of research reactors, at all stages of their lives, but does not apply to the physical protection of research reactors and to research reactors within military or defence programmes.</a:t>
            </a:r>
          </a:p>
          <a:p>
            <a:endParaRPr lang="en-GB" sz="1200" b="1" kern="1200" dirty="0" smtClean="0">
              <a:solidFill>
                <a:schemeClr val="tx1"/>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(Second bullet)</a:t>
            </a:r>
            <a:r>
              <a:rPr lang="en-GB" sz="1200" kern="1200" dirty="0" smtClean="0">
                <a:solidFill>
                  <a:schemeClr val="tx1"/>
                </a:solidFill>
                <a:effectLst/>
              </a:rPr>
              <a:t> The objective of this Code is to achieve and maintain a high level of safety in research reactors. The objective can be achieved by proper operating conditions, the prevention of accidents, the mitigation of the radiological consequences, etc.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effectLst/>
              </a:rPr>
              <a:t>(</a:t>
            </a:r>
            <a:r>
              <a:rPr lang="en-GB" b="1" dirty="0" smtClean="0"/>
              <a:t>Third</a:t>
            </a:r>
            <a:r>
              <a:rPr lang="en-GB" sz="1200" b="1" kern="1200" dirty="0" smtClean="0">
                <a:solidFill>
                  <a:schemeClr val="tx1"/>
                </a:solidFill>
                <a:effectLst/>
              </a:rPr>
              <a:t> bullet)</a:t>
            </a:r>
            <a:r>
              <a:rPr lang="en-GB" sz="1200" kern="1200" dirty="0" smtClean="0">
                <a:solidFill>
                  <a:schemeClr val="tx1"/>
                </a:solidFill>
                <a:effectLst/>
              </a:rPr>
              <a:t> Application of this Code is accomplished through national safety regulations, and summary of the Code is written in the following few lines.</a:t>
            </a:r>
          </a:p>
          <a:p>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90</a:t>
            </a:fld>
            <a:endParaRPr lang="sl-SI" dirty="0"/>
          </a:p>
        </p:txBody>
      </p:sp>
    </p:spTree>
    <p:extLst>
      <p:ext uri="{BB962C8B-B14F-4D97-AF65-F5344CB8AC3E}">
        <p14:creationId xmlns:p14="http://schemas.microsoft.com/office/powerpoint/2010/main" val="145796835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(First bullet)</a:t>
            </a:r>
            <a:r>
              <a:rPr lang="en-GB" sz="1200" kern="1200" dirty="0" smtClean="0">
                <a:solidFill>
                  <a:schemeClr val="tx1"/>
                </a:solidFill>
                <a:effectLst/>
              </a:rPr>
              <a:t> While the overall safety record of research reactors has been excellent, there have been several serious accidents, some resulting in loss of life. A brief description of these is provided here so that the reader can appreciate the need for strict adherence to safety principles and procedures, and the potential consequences of procedure violation or carelessness.</a:t>
            </a:r>
          </a:p>
          <a:p>
            <a:endParaRPr lang="en-GB" sz="1200" kern="1200" dirty="0" smtClean="0">
              <a:solidFill>
                <a:schemeClr val="tx1"/>
              </a:solidFill>
              <a:effectLst/>
            </a:endParaRPr>
          </a:p>
          <a:p>
            <a:r>
              <a:rPr lang="en-GB" sz="1200" b="1" kern="1200" dirty="0" smtClean="0">
                <a:solidFill>
                  <a:schemeClr val="tx1"/>
                </a:solidFill>
                <a:effectLst/>
              </a:rPr>
              <a:t>List of accidents: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kern="1200" dirty="0" smtClean="0">
                <a:solidFill>
                  <a:schemeClr val="tx1"/>
                </a:solidFill>
                <a:effectLst/>
              </a:rPr>
              <a:t>21 August 1945 - Los Alamos (USA)</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kern="1200" dirty="0" smtClean="0">
                <a:solidFill>
                  <a:schemeClr val="tx1"/>
                </a:solidFill>
                <a:effectLst/>
              </a:rPr>
              <a:t>21 May 1946 - Los Alamos (USA)</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1" u="none" dirty="0" smtClean="0"/>
              <a:t>12 December 1952 - NRX - Chalk River (Canada)</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kern="1200" dirty="0" smtClean="0">
                <a:solidFill>
                  <a:schemeClr val="tx1"/>
                </a:solidFill>
                <a:effectLst/>
              </a:rPr>
              <a:t>29 November 1955 - EBR-1 (USA)</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kern="1200" dirty="0" smtClean="0">
                <a:solidFill>
                  <a:schemeClr val="tx1"/>
                </a:solidFill>
                <a:effectLst/>
              </a:rPr>
              <a:t>15 October 1955 - </a:t>
            </a:r>
            <a:r>
              <a:rPr lang="en-GB" sz="1200" b="1" kern="1200" dirty="0" err="1" smtClean="0">
                <a:solidFill>
                  <a:schemeClr val="tx1"/>
                </a:solidFill>
                <a:effectLst/>
              </a:rPr>
              <a:t>Vinca</a:t>
            </a:r>
            <a:r>
              <a:rPr lang="en-GB" sz="1200" b="1" kern="1200" dirty="0" smtClean="0">
                <a:solidFill>
                  <a:schemeClr val="tx1"/>
                </a:solidFill>
                <a:effectLst/>
              </a:rPr>
              <a:t> (Yugoslavia)</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kern="1200" dirty="0" smtClean="0">
                <a:solidFill>
                  <a:schemeClr val="tx1"/>
                </a:solidFill>
                <a:effectLst/>
              </a:rPr>
              <a:t>03 January 1961 - SL1 - Idaho Falls (USA)</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kern="1200" dirty="0" smtClean="0">
                <a:solidFill>
                  <a:schemeClr val="tx1"/>
                </a:solidFill>
                <a:effectLst/>
              </a:rPr>
              <a:t>30 December 1965 - Venus - </a:t>
            </a:r>
            <a:r>
              <a:rPr lang="en-GB" sz="1200" b="1" kern="1200" dirty="0" err="1" smtClean="0">
                <a:solidFill>
                  <a:schemeClr val="tx1"/>
                </a:solidFill>
                <a:effectLst/>
              </a:rPr>
              <a:t>Mol</a:t>
            </a:r>
            <a:r>
              <a:rPr lang="en-GB" sz="1200" b="1" kern="1200" dirty="0" smtClean="0">
                <a:solidFill>
                  <a:schemeClr val="tx1"/>
                </a:solidFill>
                <a:effectLst/>
              </a:rPr>
              <a:t> (Belgium)</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kern="1200" dirty="0" smtClean="0">
                <a:solidFill>
                  <a:schemeClr val="tx1"/>
                </a:solidFill>
                <a:effectLst/>
              </a:rPr>
              <a:t>07 November 1967 - </a:t>
            </a:r>
            <a:r>
              <a:rPr lang="en-GB" sz="1200" b="1" kern="1200" dirty="0" err="1" smtClean="0">
                <a:solidFill>
                  <a:schemeClr val="tx1"/>
                </a:solidFill>
                <a:effectLst/>
              </a:rPr>
              <a:t>SiloeE</a:t>
            </a:r>
            <a:r>
              <a:rPr lang="en-GB" sz="1200" b="1" kern="1200" dirty="0" smtClean="0">
                <a:solidFill>
                  <a:schemeClr val="tx1"/>
                </a:solidFill>
                <a:effectLst/>
              </a:rPr>
              <a:t> - Grenoble (France)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1" kern="1200" dirty="0" smtClean="0">
                <a:solidFill>
                  <a:schemeClr val="tx1"/>
                </a:solidFill>
                <a:effectLst/>
              </a:rPr>
              <a:t>23 September 1983 - RA-2 - </a:t>
            </a:r>
            <a:r>
              <a:rPr lang="en-GB" sz="1200" b="1" kern="1200" dirty="0" err="1" smtClean="0">
                <a:solidFill>
                  <a:schemeClr val="tx1"/>
                </a:solidFill>
                <a:effectLst/>
              </a:rPr>
              <a:t>Constituyentes</a:t>
            </a:r>
            <a:r>
              <a:rPr lang="en-GB" sz="1200" b="1" kern="1200" dirty="0" smtClean="0">
                <a:solidFill>
                  <a:schemeClr val="tx1"/>
                </a:solidFill>
                <a:effectLst/>
              </a:rPr>
              <a:t> (Argentina)</a:t>
            </a:r>
          </a:p>
          <a:p>
            <a:endParaRPr lang="en-GB" sz="1200" b="1" kern="1200" dirty="0" smtClean="0">
              <a:solidFill>
                <a:schemeClr val="tx1"/>
              </a:solidFill>
              <a:effectLst/>
            </a:endParaRPr>
          </a:p>
          <a:p>
            <a:r>
              <a:rPr lang="en-GB" sz="1200" b="1" kern="1200" dirty="0" smtClean="0">
                <a:solidFill>
                  <a:schemeClr val="tx1"/>
                </a:solidFill>
                <a:effectLst/>
              </a:rPr>
              <a:t>Note:</a:t>
            </a:r>
          </a:p>
          <a:p>
            <a:r>
              <a:rPr lang="en-GB" sz="1200" kern="1200" dirty="0" smtClean="0">
                <a:solidFill>
                  <a:schemeClr val="tx1"/>
                </a:solidFill>
                <a:effectLst/>
              </a:rPr>
              <a:t>The International Nuclear Event Scale (INES) was introduced in 1990 as a way to inform the media and the public of the safety significance of a nuclear event on a consistent scale. The INES is a seven-point scale, ranging from an anomaly (abnormal leak of primary coolant), to a major accident (i.e., Chernobyl, Fukushima). In retrospect, the accidents at VENUS and SILOE could be classed as INES Level 3 (a serious incident, because of severe spread of contamination and/or acute health effects to a worker). The other accidents mentioned above could be classed as INES Level 4 (an accident without significant off-site risk, because of significant damage to a reactor or radiological barriers and/or fatal exposure of a worker).</a:t>
            </a:r>
            <a:endParaRPr lang="en-GB" sz="1200" b="1" kern="1200" dirty="0" smtClean="0">
              <a:solidFill>
                <a:schemeClr val="tx1"/>
              </a:solidFill>
              <a:effectLst/>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A08AD240-CF06-47CD-99C3-8035E057ED30}" type="slidenum">
              <a:rPr lang="sl-SI" smtClean="0"/>
              <a:t>91</a:t>
            </a:fld>
            <a:endParaRPr lang="sl-SI" dirty="0"/>
          </a:p>
        </p:txBody>
      </p:sp>
    </p:spTree>
    <p:extLst>
      <p:ext uri="{BB962C8B-B14F-4D97-AF65-F5344CB8AC3E}">
        <p14:creationId xmlns:p14="http://schemas.microsoft.com/office/powerpoint/2010/main" val="3126379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4771422"/>
            <a:ext cx="6840000" cy="502590"/>
          </a:xfrm>
          <a:prstGeom prst="rect">
            <a:avLst/>
          </a:prstGeom>
        </p:spPr>
        <p:txBody>
          <a:bodyPr>
            <a:normAutofit/>
          </a:bodyPr>
          <a:lstStyle>
            <a:lvl1pPr marL="0" indent="0" algn="ctr">
              <a:buNone/>
              <a:defRPr sz="1200">
                <a:solidFill>
                  <a:schemeClr val="bg1">
                    <a:lumMod val="50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smtClean="0"/>
              <a:t>Click</a:t>
            </a:r>
            <a:r>
              <a:rPr lang="en-US" dirty="0" smtClean="0"/>
              <a:t> to </a:t>
            </a:r>
            <a:r>
              <a:rPr lang="en-GB" noProof="0" dirty="0" smtClean="0"/>
              <a:t>edit</a:t>
            </a:r>
            <a:r>
              <a:rPr lang="en-US" dirty="0" smtClean="0"/>
              <a:t> Master subtitle style</a:t>
            </a:r>
            <a:endParaRPr lang="en-US" dirty="0"/>
          </a:p>
        </p:txBody>
      </p:sp>
      <p:sp>
        <p:nvSpPr>
          <p:cNvPr id="6" name="Slide Number Placeholder 5"/>
          <p:cNvSpPr>
            <a:spLocks noGrp="1"/>
          </p:cNvSpPr>
          <p:nvPr>
            <p:ph type="sldNum" sz="quarter" idx="12"/>
          </p:nvPr>
        </p:nvSpPr>
        <p:spPr/>
        <p:txBody>
          <a:bodyPr/>
          <a:lstStyle/>
          <a:p>
            <a:fld id="{54A307C6-DD3C-4F1B-ABCE-67E28D738F73}" type="slidenum">
              <a:rPr lang="en-GB" noProof="0" smtClean="0"/>
              <a:pPr/>
              <a:t>‹#›</a:t>
            </a:fld>
            <a:endParaRPr lang="en-GB" noProof="0" dirty="0"/>
          </a:p>
        </p:txBody>
      </p:sp>
      <p:sp>
        <p:nvSpPr>
          <p:cNvPr id="12" name="Title 1"/>
          <p:cNvSpPr>
            <a:spLocks noGrp="1"/>
          </p:cNvSpPr>
          <p:nvPr>
            <p:ph type="ctrTitle" hasCustomPrompt="1"/>
          </p:nvPr>
        </p:nvSpPr>
        <p:spPr>
          <a:xfrm>
            <a:off x="611188" y="1151993"/>
            <a:ext cx="7911812" cy="3369673"/>
          </a:xfrm>
        </p:spPr>
        <p:txBody>
          <a:bodyPr anchor="t">
            <a:normAutofit/>
          </a:bodyPr>
          <a:lstStyle>
            <a:lvl1pPr marL="0" marR="0" indent="0" algn="ctr" defTabSz="914400" rtl="0" eaLnBrk="1" fontAlgn="auto" latinLnBrk="0" hangingPunct="1">
              <a:lnSpc>
                <a:spcPct val="100000"/>
              </a:lnSpc>
              <a:spcBef>
                <a:spcPts val="800"/>
              </a:spcBef>
              <a:spcAft>
                <a:spcPts val="0"/>
              </a:spcAft>
              <a:buClrTx/>
              <a:buSzTx/>
              <a:buFontTx/>
              <a:buNone/>
              <a:tabLst/>
              <a:defRPr sz="2400" b="0" i="1">
                <a:solidFill>
                  <a:srgbClr val="003399"/>
                </a:solidFill>
                <a:latin typeface="Arial" panose="020B0604020202020204" pitchFamily="34" charset="0"/>
                <a:cs typeface="Arial" panose="020B0604020202020204" pitchFamily="34" charset="0"/>
              </a:defRPr>
            </a:lvl1pPr>
          </a:lstStyle>
          <a:p>
            <a:pPr>
              <a:spcBef>
                <a:spcPts val="600"/>
              </a:spcBef>
            </a:pPr>
            <a:r>
              <a:rPr lang="en-GB" noProof="0" dirty="0" smtClean="0"/>
              <a:t>CLICK TO EDIT MASTER TITLE STYLE</a:t>
            </a:r>
            <a:r>
              <a:rPr lang="sl-SI" noProof="0" dirty="0" smtClean="0"/>
              <a:t/>
            </a:r>
            <a:br>
              <a:rPr lang="sl-SI" noProof="0" dirty="0" smtClean="0"/>
            </a:br>
            <a:r>
              <a:rPr lang="sl-SI" noProof="0" dirty="0" smtClean="0"/>
              <a:t/>
            </a:r>
            <a:br>
              <a:rPr lang="sl-SI" noProof="0" dirty="0" smtClean="0"/>
            </a:br>
            <a:r>
              <a:rPr lang="sl-SI" noProof="0" dirty="0" smtClean="0"/>
              <a:t/>
            </a:r>
            <a:br>
              <a:rPr lang="sl-SI" noProof="0" dirty="0" smtClean="0"/>
            </a:br>
            <a:r>
              <a:rPr lang="en-GB" b="1" i="0" dirty="0" smtClean="0">
                <a:solidFill>
                  <a:srgbClr val="654A15"/>
                </a:solidFill>
              </a:rPr>
              <a:t>Click to edit master title style</a:t>
            </a:r>
            <a:r>
              <a:rPr lang="sl-SI" b="1" i="0" dirty="0" smtClean="0">
                <a:solidFill>
                  <a:srgbClr val="654A15"/>
                </a:solidFill>
              </a:rPr>
              <a:t/>
            </a:r>
            <a:br>
              <a:rPr lang="sl-SI" b="1" i="0" dirty="0" smtClean="0">
                <a:solidFill>
                  <a:srgbClr val="654A15"/>
                </a:solidFill>
              </a:rPr>
            </a:br>
            <a:r>
              <a:rPr lang="en-GB" sz="3200" b="1" noProof="0" dirty="0" smtClean="0"/>
              <a:t>Click to edit Master text styles</a:t>
            </a:r>
            <a:br>
              <a:rPr lang="en-GB" sz="3200" b="1" noProof="0" dirty="0" smtClean="0"/>
            </a:br>
            <a:r>
              <a:rPr lang="en-GB" sz="3200" b="1" noProof="0" dirty="0" smtClean="0"/>
              <a:t>Click to edit Master text styles</a:t>
            </a:r>
            <a:br>
              <a:rPr lang="en-GB" sz="3200" b="1" noProof="0" dirty="0" smtClean="0"/>
            </a:br>
            <a:r>
              <a:rPr lang="en-GB" sz="3200" b="1" noProof="0" dirty="0" smtClean="0"/>
              <a:t>Click to edit </a:t>
            </a:r>
            <a:r>
              <a:rPr lang="en-US" sz="3200" b="1" dirty="0" smtClean="0"/>
              <a:t>Master text styles</a:t>
            </a:r>
            <a:r>
              <a:rPr lang="sl-SI" b="1" i="0" dirty="0" smtClean="0">
                <a:solidFill>
                  <a:srgbClr val="654A15"/>
                </a:solidFill>
              </a:rPr>
              <a:t/>
            </a:r>
            <a:br>
              <a:rPr lang="sl-SI" b="1" i="0" dirty="0" smtClean="0">
                <a:solidFill>
                  <a:srgbClr val="654A15"/>
                </a:solidFill>
              </a:rPr>
            </a:br>
            <a:endParaRPr lang="en-GB" noProof="0"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8313" y="5879672"/>
            <a:ext cx="2576891" cy="573515"/>
          </a:xfrm>
          <a:prstGeom prst="rect">
            <a:avLst/>
          </a:prstGeom>
        </p:spPr>
      </p:pic>
    </p:spTree>
    <p:extLst>
      <p:ext uri="{BB962C8B-B14F-4D97-AF65-F5344CB8AC3E}">
        <p14:creationId xmlns:p14="http://schemas.microsoft.com/office/powerpoint/2010/main" val="60457810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2880" userDrawn="1">
          <p15:clr>
            <a:srgbClr val="FBAE40"/>
          </p15:clr>
        </p15:guide>
        <p15:guide id="3"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Click to edit Master title style</a:t>
            </a:r>
            <a:endParaRPr lang="en-GB" noProof="0" dirty="0"/>
          </a:p>
        </p:txBody>
      </p:sp>
      <p:sp>
        <p:nvSpPr>
          <p:cNvPr id="5" name="Slide Number Placeholder 4"/>
          <p:cNvSpPr>
            <a:spLocks noGrp="1"/>
          </p:cNvSpPr>
          <p:nvPr>
            <p:ph type="sldNum" sz="quarter" idx="12"/>
          </p:nvPr>
        </p:nvSpPr>
        <p:spPr/>
        <p:txBody>
          <a:bodyPr/>
          <a:lstStyle/>
          <a:p>
            <a:fld id="{E820C8E4-9002-4E93-8650-B0CC00F8D49C}" type="slidenum">
              <a:rPr lang="sl-SI" smtClean="0"/>
              <a:t>‹#›</a:t>
            </a:fld>
            <a:endParaRPr lang="sl-SI" dirty="0"/>
          </a:p>
        </p:txBody>
      </p:sp>
      <p:sp>
        <p:nvSpPr>
          <p:cNvPr id="4" name="Content Placeholder 2"/>
          <p:cNvSpPr>
            <a:spLocks noGrp="1"/>
          </p:cNvSpPr>
          <p:nvPr>
            <p:ph idx="1"/>
          </p:nvPr>
        </p:nvSpPr>
        <p:spPr>
          <a:xfrm rot="5400000">
            <a:off x="2231230" y="-278604"/>
            <a:ext cx="4681538" cy="8207374"/>
          </a:xfrm>
          <a:prstGeom prst="rect">
            <a:avLst/>
          </a:prstGeom>
        </p:spPr>
        <p:txBody>
          <a:bodyPr/>
          <a:lstStyle>
            <a:lvl1pPr marL="360000" indent="-360000">
              <a:lnSpc>
                <a:spcPct val="100000"/>
              </a:lnSpc>
              <a:spcBef>
                <a:spcPts val="600"/>
              </a:spcBef>
              <a:spcAft>
                <a:spcPts val="600"/>
              </a:spcAft>
              <a:defRPr/>
            </a:lvl1pPr>
            <a:lvl2pPr marL="720000" indent="-360000">
              <a:lnSpc>
                <a:spcPct val="100000"/>
              </a:lnSpc>
              <a:spcBef>
                <a:spcPts val="300"/>
              </a:spcBef>
              <a:spcAft>
                <a:spcPts val="300"/>
              </a:spcAft>
              <a:buSzPct val="90000"/>
              <a:buFont typeface="Arial" panose="020B0604020202020204" pitchFamily="34" charset="0"/>
              <a:buChar char="−"/>
              <a:defRPr/>
            </a:lvl2pPr>
            <a:lvl3pPr marL="1080000" indent="-288000">
              <a:lnSpc>
                <a:spcPct val="100000"/>
              </a:lnSpc>
              <a:spcBef>
                <a:spcPts val="200"/>
              </a:spcBef>
              <a:spcAft>
                <a:spcPts val="200"/>
              </a:spcAft>
              <a:buSzPct val="90000"/>
              <a:buFont typeface="Arial" panose="020B0604020202020204" pitchFamily="34" charset="0"/>
              <a:buChar char="−"/>
              <a:defRPr/>
            </a:lvl3pPr>
            <a:lvl4pPr marL="1368000" indent="-180000">
              <a:lnSpc>
                <a:spcPct val="100000"/>
              </a:lnSpc>
              <a:spcBef>
                <a:spcPts val="200"/>
              </a:spcBef>
              <a:spcAft>
                <a:spcPts val="200"/>
              </a:spcAft>
              <a:buSzPct val="90000"/>
              <a:buFont typeface="Arial" panose="020B0604020202020204" pitchFamily="34" charset="0"/>
              <a:buChar char="−"/>
              <a:defRPr/>
            </a:lvl4pPr>
            <a:lvl5pPr marL="1548000" indent="-180000">
              <a:lnSpc>
                <a:spcPct val="100000"/>
              </a:lnSpc>
              <a:spcBef>
                <a:spcPts val="100"/>
              </a:spcBef>
              <a:spcAft>
                <a:spcPts val="400"/>
              </a:spcAft>
              <a:buSzPct val="90000"/>
              <a:buFont typeface="Arial" panose="020B0604020202020204" pitchFamily="34" charset="0"/>
              <a:buChar char="−"/>
              <a:defRPr/>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Tree>
    <p:extLst>
      <p:ext uri="{BB962C8B-B14F-4D97-AF65-F5344CB8AC3E}">
        <p14:creationId xmlns:p14="http://schemas.microsoft.com/office/powerpoint/2010/main" val="8383603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noProof="0" dirty="0" smtClean="0"/>
              <a:t>Click to edit Master title style</a:t>
            </a:r>
            <a:endParaRPr lang="en-GB" noProof="0" dirty="0"/>
          </a:p>
        </p:txBody>
      </p:sp>
      <p:sp>
        <p:nvSpPr>
          <p:cNvPr id="6" name="Slide Number Placeholder 5"/>
          <p:cNvSpPr>
            <a:spLocks noGrp="1"/>
          </p:cNvSpPr>
          <p:nvPr>
            <p:ph type="sldNum" sz="quarter" idx="12"/>
          </p:nvPr>
        </p:nvSpPr>
        <p:spPr/>
        <p:txBody>
          <a:bodyPr/>
          <a:lstStyle/>
          <a:p>
            <a:fld id="{E820C8E4-9002-4E93-8650-B0CC00F8D49C}" type="slidenum">
              <a:rPr lang="sl-SI" smtClean="0"/>
              <a:t>‹#›</a:t>
            </a:fld>
            <a:endParaRPr lang="sl-SI" dirty="0"/>
          </a:p>
        </p:txBody>
      </p:sp>
      <p:sp>
        <p:nvSpPr>
          <p:cNvPr id="5" name="Content Placeholder 2"/>
          <p:cNvSpPr>
            <a:spLocks noGrp="1"/>
          </p:cNvSpPr>
          <p:nvPr>
            <p:ph idx="1"/>
          </p:nvPr>
        </p:nvSpPr>
        <p:spPr>
          <a:xfrm rot="5400000">
            <a:off x="605631" y="227807"/>
            <a:ext cx="5800725" cy="6075362"/>
          </a:xfrm>
          <a:prstGeom prst="rect">
            <a:avLst/>
          </a:prstGeom>
        </p:spPr>
        <p:txBody>
          <a:bodyPr/>
          <a:lstStyle>
            <a:lvl1pPr marL="360000" indent="-360000">
              <a:lnSpc>
                <a:spcPct val="100000"/>
              </a:lnSpc>
              <a:spcBef>
                <a:spcPts val="600"/>
              </a:spcBef>
              <a:spcAft>
                <a:spcPts val="600"/>
              </a:spcAft>
              <a:defRPr/>
            </a:lvl1pPr>
            <a:lvl2pPr marL="720000" indent="-360000">
              <a:lnSpc>
                <a:spcPct val="100000"/>
              </a:lnSpc>
              <a:spcBef>
                <a:spcPts val="300"/>
              </a:spcBef>
              <a:spcAft>
                <a:spcPts val="300"/>
              </a:spcAft>
              <a:buSzPct val="90000"/>
              <a:buFont typeface="Arial" panose="020B0604020202020204" pitchFamily="34" charset="0"/>
              <a:buChar char="−"/>
              <a:defRPr/>
            </a:lvl2pPr>
            <a:lvl3pPr marL="1080000" indent="-288000">
              <a:lnSpc>
                <a:spcPct val="100000"/>
              </a:lnSpc>
              <a:spcBef>
                <a:spcPts val="200"/>
              </a:spcBef>
              <a:spcAft>
                <a:spcPts val="200"/>
              </a:spcAft>
              <a:buSzPct val="90000"/>
              <a:buFont typeface="Arial" panose="020B0604020202020204" pitchFamily="34" charset="0"/>
              <a:buChar char="−"/>
              <a:defRPr/>
            </a:lvl3pPr>
            <a:lvl4pPr marL="1368000" indent="-180000">
              <a:lnSpc>
                <a:spcPct val="100000"/>
              </a:lnSpc>
              <a:spcBef>
                <a:spcPts val="200"/>
              </a:spcBef>
              <a:spcAft>
                <a:spcPts val="200"/>
              </a:spcAft>
              <a:buSzPct val="90000"/>
              <a:buFont typeface="Arial" panose="020B0604020202020204" pitchFamily="34" charset="0"/>
              <a:buChar char="−"/>
              <a:defRPr/>
            </a:lvl4pPr>
            <a:lvl5pPr marL="1548000" indent="-180000">
              <a:lnSpc>
                <a:spcPct val="100000"/>
              </a:lnSpc>
              <a:spcBef>
                <a:spcPts val="100"/>
              </a:spcBef>
              <a:spcAft>
                <a:spcPts val="400"/>
              </a:spcAft>
              <a:buSzPct val="90000"/>
              <a:buFont typeface="Arial" panose="020B0604020202020204" pitchFamily="34" charset="0"/>
              <a:buChar char="−"/>
              <a:defRPr/>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Tree>
    <p:extLst>
      <p:ext uri="{BB962C8B-B14F-4D97-AF65-F5344CB8AC3E}">
        <p14:creationId xmlns:p14="http://schemas.microsoft.com/office/powerpoint/2010/main" val="3354593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75170" y="1484313"/>
            <a:ext cx="8200800" cy="4680000"/>
          </a:xfrm>
          <a:prstGeom prst="rect">
            <a:avLst/>
          </a:prstGeom>
        </p:spPr>
        <p:txBody>
          <a:bodyPr/>
          <a:lstStyle>
            <a:lvl1pPr marL="360000" indent="-360000">
              <a:lnSpc>
                <a:spcPct val="100000"/>
              </a:lnSpc>
              <a:spcBef>
                <a:spcPts val="600"/>
              </a:spcBef>
              <a:spcAft>
                <a:spcPts val="600"/>
              </a:spcAft>
              <a:buFont typeface="Arial" panose="020B0604020202020204" pitchFamily="34" charset="0"/>
              <a:buChar char="•"/>
              <a:defRPr/>
            </a:lvl1pPr>
            <a:lvl2pPr marL="720000" indent="-360000">
              <a:lnSpc>
                <a:spcPct val="100000"/>
              </a:lnSpc>
              <a:spcBef>
                <a:spcPts val="300"/>
              </a:spcBef>
              <a:spcAft>
                <a:spcPts val="300"/>
              </a:spcAft>
              <a:buSzPct val="90000"/>
              <a:buFont typeface="Arial" panose="020B0604020202020204" pitchFamily="34" charset="0"/>
              <a:buChar char="−"/>
              <a:defRPr/>
            </a:lvl2pPr>
            <a:lvl3pPr marL="1080000" indent="-288000">
              <a:lnSpc>
                <a:spcPct val="100000"/>
              </a:lnSpc>
              <a:spcBef>
                <a:spcPts val="200"/>
              </a:spcBef>
              <a:spcAft>
                <a:spcPts val="200"/>
              </a:spcAft>
              <a:buSzPct val="90000"/>
              <a:buFont typeface="Arial" panose="020B0604020202020204" pitchFamily="34" charset="0"/>
              <a:buChar char="−"/>
              <a:defRPr/>
            </a:lvl3pPr>
            <a:lvl4pPr marL="1368000" indent="-180000">
              <a:lnSpc>
                <a:spcPct val="100000"/>
              </a:lnSpc>
              <a:spcBef>
                <a:spcPts val="200"/>
              </a:spcBef>
              <a:spcAft>
                <a:spcPts val="200"/>
              </a:spcAft>
              <a:buSzPct val="90000"/>
              <a:buFont typeface="Arial" panose="020B0604020202020204" pitchFamily="34" charset="0"/>
              <a:buChar char="−"/>
              <a:defRPr/>
            </a:lvl4pPr>
            <a:lvl5pPr marL="1548000" indent="-180000">
              <a:lnSpc>
                <a:spcPct val="100000"/>
              </a:lnSpc>
              <a:spcBef>
                <a:spcPts val="100"/>
              </a:spcBef>
              <a:spcAft>
                <a:spcPts val="400"/>
              </a:spcAft>
              <a:buSzPct val="90000"/>
              <a:buFont typeface="Arial" panose="020B0604020202020204" pitchFamily="34" charset="0"/>
              <a:buChar char="−"/>
              <a:defRPr/>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6" name="Slide Number Placeholder 5"/>
          <p:cNvSpPr>
            <a:spLocks noGrp="1"/>
          </p:cNvSpPr>
          <p:nvPr>
            <p:ph type="sldNum" sz="quarter" idx="12"/>
          </p:nvPr>
        </p:nvSpPr>
        <p:spPr/>
        <p:txBody>
          <a:bodyPr/>
          <a:lstStyle/>
          <a:p>
            <a:fld id="{E820C8E4-9002-4E93-8650-B0CC00F8D49C}" type="slidenum">
              <a:rPr lang="sl-SI" smtClean="0"/>
              <a:t>‹#›</a:t>
            </a:fld>
            <a:endParaRPr lang="sl-SI" dirty="0"/>
          </a:p>
        </p:txBody>
      </p:sp>
    </p:spTree>
    <p:extLst>
      <p:ext uri="{BB962C8B-B14F-4D97-AF65-F5344CB8AC3E}">
        <p14:creationId xmlns:p14="http://schemas.microsoft.com/office/powerpoint/2010/main" val="7175349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8312" y="1709739"/>
            <a:ext cx="8207375" cy="2852737"/>
          </a:xfrm>
        </p:spPr>
        <p:txBody>
          <a:bodyPr anchor="b"/>
          <a:lstStyle>
            <a:lvl1pPr>
              <a:defRPr sz="6000"/>
            </a:lvl1pPr>
          </a:lstStyle>
          <a:p>
            <a:r>
              <a:rPr lang="en-GB" noProof="0" dirty="0" smtClean="0"/>
              <a:t>Click to edit Master title style</a:t>
            </a:r>
            <a:endParaRPr lang="en-GB" noProof="0" dirty="0"/>
          </a:p>
        </p:txBody>
      </p:sp>
      <p:sp>
        <p:nvSpPr>
          <p:cNvPr id="3" name="Text Placeholder 2"/>
          <p:cNvSpPr>
            <a:spLocks noGrp="1"/>
          </p:cNvSpPr>
          <p:nvPr>
            <p:ph type="body" idx="1"/>
          </p:nvPr>
        </p:nvSpPr>
        <p:spPr>
          <a:xfrm>
            <a:off x="468312" y="4589464"/>
            <a:ext cx="8207375"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noProof="0" dirty="0" smtClean="0"/>
              <a:t>Click to edit Master text styles</a:t>
            </a:r>
          </a:p>
        </p:txBody>
      </p:sp>
      <p:sp>
        <p:nvSpPr>
          <p:cNvPr id="6" name="Slide Number Placeholder 5"/>
          <p:cNvSpPr>
            <a:spLocks noGrp="1"/>
          </p:cNvSpPr>
          <p:nvPr>
            <p:ph type="sldNum" sz="quarter" idx="12"/>
          </p:nvPr>
        </p:nvSpPr>
        <p:spPr/>
        <p:txBody>
          <a:bodyPr/>
          <a:lstStyle/>
          <a:p>
            <a:fld id="{E820C8E4-9002-4E93-8650-B0CC00F8D49C}" type="slidenum">
              <a:rPr lang="sl-SI" smtClean="0"/>
              <a:t>‹#›</a:t>
            </a:fld>
            <a:endParaRPr lang="sl-SI" dirty="0"/>
          </a:p>
        </p:txBody>
      </p:sp>
    </p:spTree>
    <p:extLst>
      <p:ext uri="{BB962C8B-B14F-4D97-AF65-F5344CB8AC3E}">
        <p14:creationId xmlns:p14="http://schemas.microsoft.com/office/powerpoint/2010/main" val="6777756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Click to edit Master title style</a:t>
            </a:r>
            <a:endParaRPr lang="en-GB" noProof="0" dirty="0"/>
          </a:p>
        </p:txBody>
      </p:sp>
      <p:sp>
        <p:nvSpPr>
          <p:cNvPr id="7" name="Slide Number Placeholder 6"/>
          <p:cNvSpPr>
            <a:spLocks noGrp="1"/>
          </p:cNvSpPr>
          <p:nvPr>
            <p:ph type="sldNum" sz="quarter" idx="12"/>
          </p:nvPr>
        </p:nvSpPr>
        <p:spPr/>
        <p:txBody>
          <a:bodyPr/>
          <a:lstStyle/>
          <a:p>
            <a:fld id="{E820C8E4-9002-4E93-8650-B0CC00F8D49C}" type="slidenum">
              <a:rPr lang="sl-SI" smtClean="0"/>
              <a:t>‹#›</a:t>
            </a:fld>
            <a:endParaRPr lang="sl-SI" dirty="0"/>
          </a:p>
        </p:txBody>
      </p:sp>
      <p:sp>
        <p:nvSpPr>
          <p:cNvPr id="6" name="Content Placeholder 2"/>
          <p:cNvSpPr>
            <a:spLocks noGrp="1"/>
          </p:cNvSpPr>
          <p:nvPr>
            <p:ph idx="1"/>
          </p:nvPr>
        </p:nvSpPr>
        <p:spPr>
          <a:xfrm>
            <a:off x="475171" y="1484313"/>
            <a:ext cx="3929050" cy="4680000"/>
          </a:xfrm>
          <a:prstGeom prst="rect">
            <a:avLst/>
          </a:prstGeom>
        </p:spPr>
        <p:txBody>
          <a:bodyPr/>
          <a:lstStyle>
            <a:lvl1pPr marL="360000" indent="-360000">
              <a:lnSpc>
                <a:spcPct val="100000"/>
              </a:lnSpc>
              <a:spcBef>
                <a:spcPts val="600"/>
              </a:spcBef>
              <a:spcAft>
                <a:spcPts val="600"/>
              </a:spcAft>
              <a:defRPr/>
            </a:lvl1pPr>
            <a:lvl2pPr marL="720000" indent="-360000">
              <a:lnSpc>
                <a:spcPct val="100000"/>
              </a:lnSpc>
              <a:spcBef>
                <a:spcPts val="300"/>
              </a:spcBef>
              <a:spcAft>
                <a:spcPts val="300"/>
              </a:spcAft>
              <a:buSzPct val="90000"/>
              <a:buFont typeface="Arial" panose="020B0604020202020204" pitchFamily="34" charset="0"/>
              <a:buChar char="−"/>
              <a:defRPr/>
            </a:lvl2pPr>
            <a:lvl3pPr marL="1080000" indent="-288000">
              <a:lnSpc>
                <a:spcPct val="100000"/>
              </a:lnSpc>
              <a:spcBef>
                <a:spcPts val="200"/>
              </a:spcBef>
              <a:spcAft>
                <a:spcPts val="200"/>
              </a:spcAft>
              <a:buSzPct val="90000"/>
              <a:buFont typeface="Arial" panose="020B0604020202020204" pitchFamily="34" charset="0"/>
              <a:buChar char="−"/>
              <a:defRPr/>
            </a:lvl3pPr>
            <a:lvl4pPr marL="1368000" indent="-180000">
              <a:lnSpc>
                <a:spcPct val="100000"/>
              </a:lnSpc>
              <a:spcBef>
                <a:spcPts val="200"/>
              </a:spcBef>
              <a:spcAft>
                <a:spcPts val="200"/>
              </a:spcAft>
              <a:buSzPct val="90000"/>
              <a:buFont typeface="Arial" panose="020B0604020202020204" pitchFamily="34" charset="0"/>
              <a:buChar char="−"/>
              <a:defRPr/>
            </a:lvl4pPr>
            <a:lvl5pPr marL="1548000" indent="-180000">
              <a:lnSpc>
                <a:spcPct val="100000"/>
              </a:lnSpc>
              <a:spcBef>
                <a:spcPts val="100"/>
              </a:spcBef>
              <a:spcAft>
                <a:spcPts val="400"/>
              </a:spcAft>
              <a:buSzPct val="90000"/>
              <a:buFont typeface="Arial" panose="020B0604020202020204" pitchFamily="34" charset="0"/>
              <a:buChar char="−"/>
              <a:defRPr/>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8" name="Content Placeholder 2"/>
          <p:cNvSpPr>
            <a:spLocks noGrp="1"/>
          </p:cNvSpPr>
          <p:nvPr>
            <p:ph idx="13"/>
          </p:nvPr>
        </p:nvSpPr>
        <p:spPr>
          <a:xfrm>
            <a:off x="4746638" y="1485850"/>
            <a:ext cx="3929050" cy="4680000"/>
          </a:xfrm>
          <a:prstGeom prst="rect">
            <a:avLst/>
          </a:prstGeom>
        </p:spPr>
        <p:txBody>
          <a:bodyPr/>
          <a:lstStyle>
            <a:lvl1pPr marL="360000" indent="-360000">
              <a:lnSpc>
                <a:spcPct val="100000"/>
              </a:lnSpc>
              <a:spcBef>
                <a:spcPts val="600"/>
              </a:spcBef>
              <a:spcAft>
                <a:spcPts val="600"/>
              </a:spcAft>
              <a:defRPr/>
            </a:lvl1pPr>
            <a:lvl2pPr marL="720000" indent="-360000">
              <a:lnSpc>
                <a:spcPct val="100000"/>
              </a:lnSpc>
              <a:spcBef>
                <a:spcPts val="300"/>
              </a:spcBef>
              <a:spcAft>
                <a:spcPts val="300"/>
              </a:spcAft>
              <a:buSzPct val="90000"/>
              <a:buFont typeface="Arial" panose="020B0604020202020204" pitchFamily="34" charset="0"/>
              <a:buChar char="−"/>
              <a:defRPr/>
            </a:lvl2pPr>
            <a:lvl3pPr marL="1080000" indent="-288000">
              <a:lnSpc>
                <a:spcPct val="100000"/>
              </a:lnSpc>
              <a:spcBef>
                <a:spcPts val="200"/>
              </a:spcBef>
              <a:spcAft>
                <a:spcPts val="200"/>
              </a:spcAft>
              <a:buSzPct val="90000"/>
              <a:buFont typeface="Arial" panose="020B0604020202020204" pitchFamily="34" charset="0"/>
              <a:buChar char="−"/>
              <a:defRPr/>
            </a:lvl3pPr>
            <a:lvl4pPr marL="1368000" indent="-180000">
              <a:lnSpc>
                <a:spcPct val="100000"/>
              </a:lnSpc>
              <a:spcBef>
                <a:spcPts val="200"/>
              </a:spcBef>
              <a:spcAft>
                <a:spcPts val="200"/>
              </a:spcAft>
              <a:buSzPct val="90000"/>
              <a:buFont typeface="Arial" panose="020B0604020202020204" pitchFamily="34" charset="0"/>
              <a:buChar char="−"/>
              <a:defRPr/>
            </a:lvl4pPr>
            <a:lvl5pPr marL="1548000" indent="-180000">
              <a:lnSpc>
                <a:spcPct val="100000"/>
              </a:lnSpc>
              <a:spcBef>
                <a:spcPts val="100"/>
              </a:spcBef>
              <a:spcAft>
                <a:spcPts val="400"/>
              </a:spcAft>
              <a:buSzPct val="90000"/>
              <a:buFont typeface="Arial" panose="020B0604020202020204" pitchFamily="34" charset="0"/>
              <a:buChar char="−"/>
              <a:defRPr/>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Tree>
    <p:extLst>
      <p:ext uri="{BB962C8B-B14F-4D97-AF65-F5344CB8AC3E}">
        <p14:creationId xmlns:p14="http://schemas.microsoft.com/office/powerpoint/2010/main" val="342005401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8313" y="205867"/>
            <a:ext cx="8207374" cy="926247"/>
          </a:xfrm>
        </p:spPr>
        <p:txBody>
          <a:bodyPr/>
          <a:lstStyle/>
          <a:p>
            <a:r>
              <a:rPr lang="en-GB" noProof="0" dirty="0" smtClean="0"/>
              <a:t>Click to edit Master title style</a:t>
            </a:r>
            <a:endParaRPr lang="en-GB" noProof="0" dirty="0"/>
          </a:p>
        </p:txBody>
      </p:sp>
      <p:sp>
        <p:nvSpPr>
          <p:cNvPr id="3" name="Text Placeholder 2"/>
          <p:cNvSpPr>
            <a:spLocks noGrp="1"/>
          </p:cNvSpPr>
          <p:nvPr>
            <p:ph type="body" idx="1"/>
          </p:nvPr>
        </p:nvSpPr>
        <p:spPr>
          <a:xfrm>
            <a:off x="468313" y="1492124"/>
            <a:ext cx="393590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smtClean="0"/>
              <a:t>Click to edit Master text styles</a:t>
            </a:r>
          </a:p>
        </p:txBody>
      </p:sp>
      <p:sp>
        <p:nvSpPr>
          <p:cNvPr id="5" name="Text Placeholder 4"/>
          <p:cNvSpPr>
            <a:spLocks noGrp="1"/>
          </p:cNvSpPr>
          <p:nvPr>
            <p:ph type="body" sz="quarter" idx="3"/>
          </p:nvPr>
        </p:nvSpPr>
        <p:spPr>
          <a:xfrm>
            <a:off x="4746639" y="1509079"/>
            <a:ext cx="392905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smtClean="0"/>
              <a:t>Click to edit Master text styles</a:t>
            </a:r>
          </a:p>
        </p:txBody>
      </p:sp>
      <p:sp>
        <p:nvSpPr>
          <p:cNvPr id="9" name="Slide Number Placeholder 8"/>
          <p:cNvSpPr>
            <a:spLocks noGrp="1"/>
          </p:cNvSpPr>
          <p:nvPr>
            <p:ph type="sldNum" sz="quarter" idx="12"/>
          </p:nvPr>
        </p:nvSpPr>
        <p:spPr/>
        <p:txBody>
          <a:bodyPr/>
          <a:lstStyle/>
          <a:p>
            <a:fld id="{E820C8E4-9002-4E93-8650-B0CC00F8D49C}" type="slidenum">
              <a:rPr lang="sl-SI" smtClean="0"/>
              <a:t>‹#›</a:t>
            </a:fld>
            <a:endParaRPr lang="sl-SI" dirty="0"/>
          </a:p>
        </p:txBody>
      </p:sp>
      <p:sp>
        <p:nvSpPr>
          <p:cNvPr id="8" name="Content Placeholder 2"/>
          <p:cNvSpPr>
            <a:spLocks noGrp="1"/>
          </p:cNvSpPr>
          <p:nvPr>
            <p:ph idx="13"/>
          </p:nvPr>
        </p:nvSpPr>
        <p:spPr>
          <a:xfrm>
            <a:off x="475171" y="2516697"/>
            <a:ext cx="3929050" cy="3647616"/>
          </a:xfrm>
          <a:prstGeom prst="rect">
            <a:avLst/>
          </a:prstGeom>
        </p:spPr>
        <p:txBody>
          <a:bodyPr/>
          <a:lstStyle>
            <a:lvl1pPr marL="360000" indent="-360000">
              <a:lnSpc>
                <a:spcPct val="100000"/>
              </a:lnSpc>
              <a:spcBef>
                <a:spcPts val="600"/>
              </a:spcBef>
              <a:spcAft>
                <a:spcPts val="600"/>
              </a:spcAft>
              <a:defRPr/>
            </a:lvl1pPr>
            <a:lvl2pPr marL="720000" indent="-360000">
              <a:lnSpc>
                <a:spcPct val="100000"/>
              </a:lnSpc>
              <a:spcBef>
                <a:spcPts val="300"/>
              </a:spcBef>
              <a:spcAft>
                <a:spcPts val="300"/>
              </a:spcAft>
              <a:buSzPct val="90000"/>
              <a:buFont typeface="Arial" panose="020B0604020202020204" pitchFamily="34" charset="0"/>
              <a:buChar char="−"/>
              <a:defRPr/>
            </a:lvl2pPr>
            <a:lvl3pPr marL="1080000" indent="-288000">
              <a:lnSpc>
                <a:spcPct val="100000"/>
              </a:lnSpc>
              <a:spcBef>
                <a:spcPts val="200"/>
              </a:spcBef>
              <a:spcAft>
                <a:spcPts val="200"/>
              </a:spcAft>
              <a:buSzPct val="90000"/>
              <a:buFont typeface="Arial" panose="020B0604020202020204" pitchFamily="34" charset="0"/>
              <a:buChar char="−"/>
              <a:defRPr/>
            </a:lvl3pPr>
            <a:lvl4pPr marL="1368000" indent="-180000">
              <a:lnSpc>
                <a:spcPct val="100000"/>
              </a:lnSpc>
              <a:spcBef>
                <a:spcPts val="200"/>
              </a:spcBef>
              <a:spcAft>
                <a:spcPts val="200"/>
              </a:spcAft>
              <a:buSzPct val="90000"/>
              <a:buFont typeface="Arial" panose="020B0604020202020204" pitchFamily="34" charset="0"/>
              <a:buChar char="−"/>
              <a:defRPr/>
            </a:lvl4pPr>
            <a:lvl5pPr marL="1548000" indent="-180000">
              <a:lnSpc>
                <a:spcPct val="100000"/>
              </a:lnSpc>
              <a:spcBef>
                <a:spcPts val="100"/>
              </a:spcBef>
              <a:spcAft>
                <a:spcPts val="400"/>
              </a:spcAft>
              <a:buSzPct val="90000"/>
              <a:buFont typeface="Arial" panose="020B0604020202020204" pitchFamily="34" charset="0"/>
              <a:buChar char="−"/>
              <a:defRPr/>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0" name="Content Placeholder 2"/>
          <p:cNvSpPr>
            <a:spLocks noGrp="1"/>
          </p:cNvSpPr>
          <p:nvPr>
            <p:ph idx="14"/>
          </p:nvPr>
        </p:nvSpPr>
        <p:spPr>
          <a:xfrm>
            <a:off x="4746638" y="2518234"/>
            <a:ext cx="3929050" cy="3647616"/>
          </a:xfrm>
          <a:prstGeom prst="rect">
            <a:avLst/>
          </a:prstGeom>
        </p:spPr>
        <p:txBody>
          <a:bodyPr/>
          <a:lstStyle>
            <a:lvl1pPr marL="360000" indent="-360000">
              <a:lnSpc>
                <a:spcPct val="100000"/>
              </a:lnSpc>
              <a:spcBef>
                <a:spcPts val="600"/>
              </a:spcBef>
              <a:spcAft>
                <a:spcPts val="600"/>
              </a:spcAft>
              <a:defRPr/>
            </a:lvl1pPr>
            <a:lvl2pPr marL="720000" indent="-360000">
              <a:lnSpc>
                <a:spcPct val="100000"/>
              </a:lnSpc>
              <a:spcBef>
                <a:spcPts val="300"/>
              </a:spcBef>
              <a:spcAft>
                <a:spcPts val="300"/>
              </a:spcAft>
              <a:buSzPct val="90000"/>
              <a:buFont typeface="Arial" panose="020B0604020202020204" pitchFamily="34" charset="0"/>
              <a:buChar char="−"/>
              <a:defRPr/>
            </a:lvl2pPr>
            <a:lvl3pPr marL="1080000" indent="-288000">
              <a:lnSpc>
                <a:spcPct val="100000"/>
              </a:lnSpc>
              <a:spcBef>
                <a:spcPts val="200"/>
              </a:spcBef>
              <a:spcAft>
                <a:spcPts val="200"/>
              </a:spcAft>
              <a:buSzPct val="90000"/>
              <a:buFont typeface="Arial" panose="020B0604020202020204" pitchFamily="34" charset="0"/>
              <a:buChar char="−"/>
              <a:defRPr/>
            </a:lvl3pPr>
            <a:lvl4pPr marL="1368000" indent="-180000">
              <a:lnSpc>
                <a:spcPct val="100000"/>
              </a:lnSpc>
              <a:spcBef>
                <a:spcPts val="200"/>
              </a:spcBef>
              <a:spcAft>
                <a:spcPts val="200"/>
              </a:spcAft>
              <a:buSzPct val="90000"/>
              <a:buFont typeface="Arial" panose="020B0604020202020204" pitchFamily="34" charset="0"/>
              <a:buChar char="−"/>
              <a:defRPr/>
            </a:lvl4pPr>
            <a:lvl5pPr marL="1548000" indent="-180000">
              <a:lnSpc>
                <a:spcPct val="100000"/>
              </a:lnSpc>
              <a:spcBef>
                <a:spcPts val="100"/>
              </a:spcBef>
              <a:spcAft>
                <a:spcPts val="400"/>
              </a:spcAft>
              <a:buSzPct val="90000"/>
              <a:buFont typeface="Arial" panose="020B0604020202020204" pitchFamily="34" charset="0"/>
              <a:buChar char="−"/>
              <a:defRPr/>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Tree>
    <p:extLst>
      <p:ext uri="{BB962C8B-B14F-4D97-AF65-F5344CB8AC3E}">
        <p14:creationId xmlns:p14="http://schemas.microsoft.com/office/powerpoint/2010/main" val="159277943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20C8E4-9002-4E93-8650-B0CC00F8D49C}" type="slidenum">
              <a:rPr lang="sl-SI" smtClean="0"/>
              <a:t>‹#›</a:t>
            </a:fld>
            <a:endParaRPr lang="sl-SI" dirty="0"/>
          </a:p>
        </p:txBody>
      </p:sp>
    </p:spTree>
    <p:extLst>
      <p:ext uri="{BB962C8B-B14F-4D97-AF65-F5344CB8AC3E}">
        <p14:creationId xmlns:p14="http://schemas.microsoft.com/office/powerpoint/2010/main" val="26346887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8312" y="188913"/>
            <a:ext cx="4103687" cy="917511"/>
          </a:xfrm>
        </p:spPr>
        <p:txBody>
          <a:bodyPr anchor="b">
            <a:normAutofit/>
          </a:bodyPr>
          <a:lstStyle>
            <a:lvl1pPr>
              <a:defRPr sz="2800"/>
            </a:lvl1pPr>
          </a:lstStyle>
          <a:p>
            <a:r>
              <a:rPr lang="en-GB" noProof="0" dirty="0" smtClean="0"/>
              <a:t>Click to edit Master title style</a:t>
            </a:r>
            <a:endParaRPr lang="en-GB" noProof="0" dirty="0"/>
          </a:p>
        </p:txBody>
      </p:sp>
      <p:sp>
        <p:nvSpPr>
          <p:cNvPr id="4" name="Text Placeholder 3"/>
          <p:cNvSpPr>
            <a:spLocks noGrp="1"/>
          </p:cNvSpPr>
          <p:nvPr>
            <p:ph type="body" sz="half" idx="2"/>
          </p:nvPr>
        </p:nvSpPr>
        <p:spPr>
          <a:xfrm>
            <a:off x="468313" y="1484313"/>
            <a:ext cx="3927518" cy="4681537"/>
          </a:xfrm>
          <a:prstGeom prst="rect">
            <a:avLst/>
          </a:prstGeo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noProof="0" dirty="0" smtClean="0"/>
              <a:t>Click to edit Master text styles</a:t>
            </a:r>
          </a:p>
        </p:txBody>
      </p:sp>
      <p:sp>
        <p:nvSpPr>
          <p:cNvPr id="7" name="Slide Number Placeholder 6"/>
          <p:cNvSpPr>
            <a:spLocks noGrp="1"/>
          </p:cNvSpPr>
          <p:nvPr>
            <p:ph type="sldNum" sz="quarter" idx="12"/>
          </p:nvPr>
        </p:nvSpPr>
        <p:spPr/>
        <p:txBody>
          <a:bodyPr/>
          <a:lstStyle/>
          <a:p>
            <a:fld id="{E820C8E4-9002-4E93-8650-B0CC00F8D49C}" type="slidenum">
              <a:rPr lang="sl-SI" smtClean="0"/>
              <a:t>‹#›</a:t>
            </a:fld>
            <a:endParaRPr lang="sl-SI" dirty="0"/>
          </a:p>
        </p:txBody>
      </p:sp>
      <p:sp>
        <p:nvSpPr>
          <p:cNvPr id="6" name="Content Placeholder 2"/>
          <p:cNvSpPr>
            <a:spLocks noGrp="1"/>
          </p:cNvSpPr>
          <p:nvPr>
            <p:ph idx="13"/>
          </p:nvPr>
        </p:nvSpPr>
        <p:spPr>
          <a:xfrm>
            <a:off x="4746638" y="1485850"/>
            <a:ext cx="3929050" cy="4680000"/>
          </a:xfrm>
          <a:prstGeom prst="rect">
            <a:avLst/>
          </a:prstGeom>
        </p:spPr>
        <p:txBody>
          <a:bodyPr/>
          <a:lstStyle>
            <a:lvl1pPr marL="360000" indent="-360000">
              <a:lnSpc>
                <a:spcPct val="100000"/>
              </a:lnSpc>
              <a:spcBef>
                <a:spcPts val="600"/>
              </a:spcBef>
              <a:spcAft>
                <a:spcPts val="600"/>
              </a:spcAft>
              <a:defRPr/>
            </a:lvl1pPr>
            <a:lvl2pPr marL="720000" indent="-360000">
              <a:lnSpc>
                <a:spcPct val="100000"/>
              </a:lnSpc>
              <a:spcBef>
                <a:spcPts val="300"/>
              </a:spcBef>
              <a:spcAft>
                <a:spcPts val="300"/>
              </a:spcAft>
              <a:buSzPct val="90000"/>
              <a:buFont typeface="Arial" panose="020B0604020202020204" pitchFamily="34" charset="0"/>
              <a:buChar char="−"/>
              <a:defRPr/>
            </a:lvl2pPr>
            <a:lvl3pPr marL="1080000" indent="-288000">
              <a:lnSpc>
                <a:spcPct val="100000"/>
              </a:lnSpc>
              <a:spcBef>
                <a:spcPts val="200"/>
              </a:spcBef>
              <a:spcAft>
                <a:spcPts val="200"/>
              </a:spcAft>
              <a:buSzPct val="90000"/>
              <a:buFont typeface="Arial" panose="020B0604020202020204" pitchFamily="34" charset="0"/>
              <a:buChar char="−"/>
              <a:defRPr/>
            </a:lvl3pPr>
            <a:lvl4pPr marL="1368000" indent="-180000">
              <a:lnSpc>
                <a:spcPct val="100000"/>
              </a:lnSpc>
              <a:spcBef>
                <a:spcPts val="200"/>
              </a:spcBef>
              <a:spcAft>
                <a:spcPts val="200"/>
              </a:spcAft>
              <a:buSzPct val="90000"/>
              <a:buFont typeface="Arial" panose="020B0604020202020204" pitchFamily="34" charset="0"/>
              <a:buChar char="−"/>
              <a:defRPr/>
            </a:lvl4pPr>
            <a:lvl5pPr marL="1548000" indent="-180000">
              <a:lnSpc>
                <a:spcPct val="100000"/>
              </a:lnSpc>
              <a:spcBef>
                <a:spcPts val="100"/>
              </a:spcBef>
              <a:spcAft>
                <a:spcPts val="400"/>
              </a:spcAft>
              <a:buSzPct val="90000"/>
              <a:buFont typeface="Arial" panose="020B0604020202020204" pitchFamily="34" charset="0"/>
              <a:buChar char="−"/>
              <a:defRPr/>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Tree>
    <p:extLst>
      <p:ext uri="{BB962C8B-B14F-4D97-AF65-F5344CB8AC3E}">
        <p14:creationId xmlns:p14="http://schemas.microsoft.com/office/powerpoint/2010/main" val="353937413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4579533" y="1484313"/>
            <a:ext cx="4096154" cy="4608512"/>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smtClean="0"/>
              <a:t>Click icon to add picture</a:t>
            </a:r>
            <a:endParaRPr lang="en-GB" noProof="0" dirty="0"/>
          </a:p>
        </p:txBody>
      </p:sp>
      <p:sp>
        <p:nvSpPr>
          <p:cNvPr id="7" name="Slide Number Placeholder 6"/>
          <p:cNvSpPr>
            <a:spLocks noGrp="1"/>
          </p:cNvSpPr>
          <p:nvPr>
            <p:ph type="sldNum" sz="quarter" idx="12"/>
          </p:nvPr>
        </p:nvSpPr>
        <p:spPr/>
        <p:txBody>
          <a:bodyPr/>
          <a:lstStyle/>
          <a:p>
            <a:fld id="{E820C8E4-9002-4E93-8650-B0CC00F8D49C}" type="slidenum">
              <a:rPr lang="sl-SI" smtClean="0"/>
              <a:t>‹#›</a:t>
            </a:fld>
            <a:endParaRPr lang="sl-SI" dirty="0"/>
          </a:p>
        </p:txBody>
      </p:sp>
      <p:sp>
        <p:nvSpPr>
          <p:cNvPr id="6" name="Title 1"/>
          <p:cNvSpPr>
            <a:spLocks noGrp="1"/>
          </p:cNvSpPr>
          <p:nvPr>
            <p:ph type="title"/>
          </p:nvPr>
        </p:nvSpPr>
        <p:spPr>
          <a:xfrm>
            <a:off x="475170" y="188913"/>
            <a:ext cx="8200517" cy="936625"/>
          </a:xfrm>
        </p:spPr>
        <p:txBody>
          <a:bodyPr/>
          <a:lstStyle/>
          <a:p>
            <a:r>
              <a:rPr lang="en-GB" noProof="0" dirty="0" smtClean="0"/>
              <a:t>Click to edit Master title style</a:t>
            </a:r>
            <a:endParaRPr lang="en-GB" noProof="0" dirty="0"/>
          </a:p>
        </p:txBody>
      </p:sp>
      <p:sp>
        <p:nvSpPr>
          <p:cNvPr id="9" name="Text Placeholder 3"/>
          <p:cNvSpPr>
            <a:spLocks noGrp="1"/>
          </p:cNvSpPr>
          <p:nvPr>
            <p:ph type="body" sz="half" idx="2"/>
          </p:nvPr>
        </p:nvSpPr>
        <p:spPr>
          <a:xfrm>
            <a:off x="468313" y="1484313"/>
            <a:ext cx="3927518" cy="4681537"/>
          </a:xfrm>
          <a:prstGeom prst="rect">
            <a:avLst/>
          </a:prstGeo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noProof="0" dirty="0" smtClean="0"/>
              <a:t>Click to edit Master text styles</a:t>
            </a:r>
          </a:p>
        </p:txBody>
      </p:sp>
    </p:spTree>
    <p:extLst>
      <p:ext uri="{BB962C8B-B14F-4D97-AF65-F5344CB8AC3E}">
        <p14:creationId xmlns:p14="http://schemas.microsoft.com/office/powerpoint/2010/main" val="115801510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Click to edit Master title style</a:t>
            </a:r>
            <a:endParaRPr lang="en-GB" noProof="0" dirty="0"/>
          </a:p>
        </p:txBody>
      </p:sp>
      <p:sp>
        <p:nvSpPr>
          <p:cNvPr id="6" name="Slide Number Placeholder 5"/>
          <p:cNvSpPr>
            <a:spLocks noGrp="1"/>
          </p:cNvSpPr>
          <p:nvPr>
            <p:ph type="sldNum" sz="quarter" idx="12"/>
          </p:nvPr>
        </p:nvSpPr>
        <p:spPr/>
        <p:txBody>
          <a:bodyPr/>
          <a:lstStyle/>
          <a:p>
            <a:fld id="{E820C8E4-9002-4E93-8650-B0CC00F8D49C}" type="slidenum">
              <a:rPr lang="sl-SI" smtClean="0"/>
              <a:t>‹#›</a:t>
            </a:fld>
            <a:endParaRPr lang="sl-SI" dirty="0"/>
          </a:p>
        </p:txBody>
      </p:sp>
    </p:spTree>
    <p:extLst>
      <p:ext uri="{BB962C8B-B14F-4D97-AF65-F5344CB8AC3E}">
        <p14:creationId xmlns:p14="http://schemas.microsoft.com/office/powerpoint/2010/main" val="37881637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1125538"/>
          </a:xfrm>
          <a:prstGeom prst="rect">
            <a:avLst/>
          </a:prstGeom>
          <a:solidFill>
            <a:srgbClr val="CED1E4"/>
          </a:solidFill>
          <a:ln w="25400" cap="flat" cmpd="sng" algn="ctr">
            <a:noFill/>
            <a:prstDash val="solid"/>
          </a:ln>
          <a:effectLst>
            <a:innerShdw blurRad="190500" dist="76200" dir="5400000">
              <a:srgbClr val="9B9BB4">
                <a:alpha val="65000"/>
              </a:srgbClr>
            </a:innerShdw>
            <a:reflection blurRad="6350" stA="82000" endPos="31000" dir="5400000" sy="-100000" algn="bl" rotWithShape="0"/>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sl-SI" sz="2400" b="0" i="0" u="none" strike="noStrike" kern="0" cap="none" spc="0" normalizeH="0" baseline="0" noProof="0" dirty="0">
              <a:ln>
                <a:noFill/>
              </a:ln>
              <a:solidFill>
                <a:srgbClr val="F9F0DF"/>
              </a:solidFill>
              <a:effectLst/>
              <a:uLnTx/>
              <a:uFillTx/>
              <a:latin typeface="Arial"/>
            </a:endParaRPr>
          </a:p>
        </p:txBody>
      </p:sp>
      <p:sp>
        <p:nvSpPr>
          <p:cNvPr id="2" name="Title Placeholder 1"/>
          <p:cNvSpPr>
            <a:spLocks noGrp="1"/>
          </p:cNvSpPr>
          <p:nvPr>
            <p:ph type="title"/>
          </p:nvPr>
        </p:nvSpPr>
        <p:spPr>
          <a:xfrm>
            <a:off x="475170" y="188913"/>
            <a:ext cx="8200517" cy="936625"/>
          </a:xfrm>
          <a:prstGeom prst="rect">
            <a:avLst/>
          </a:prstGeom>
        </p:spPr>
        <p:txBody>
          <a:bodyPr vert="horz" lIns="91440" tIns="45720" rIns="91440" bIns="45720" rtlCol="0" anchor="ctr">
            <a:normAutofit/>
          </a:bodyPr>
          <a:lstStyle/>
          <a:p>
            <a:r>
              <a:rPr lang="en-GB" noProof="0" dirty="0" smtClean="0"/>
              <a:t>CLICK TO EDIT MASTER TITLE STYLE</a:t>
            </a:r>
            <a:endParaRPr lang="en-GB" noProof="0" dirty="0"/>
          </a:p>
        </p:txBody>
      </p:sp>
      <p:sp>
        <p:nvSpPr>
          <p:cNvPr id="6" name="Slide Number Placeholder 5"/>
          <p:cNvSpPr>
            <a:spLocks noGrp="1"/>
          </p:cNvSpPr>
          <p:nvPr>
            <p:ph type="sldNum" sz="quarter" idx="4"/>
          </p:nvPr>
        </p:nvSpPr>
        <p:spPr>
          <a:xfrm>
            <a:off x="8339328" y="188913"/>
            <a:ext cx="588772" cy="368871"/>
          </a:xfrm>
          <a:prstGeom prst="rect">
            <a:avLst/>
          </a:prstGeom>
        </p:spPr>
        <p:txBody>
          <a:bodyPr vert="horz" lIns="36000" tIns="36000" rIns="36000" bIns="36000" rtlCol="0" anchor="t"/>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E820C8E4-9002-4E93-8650-B0CC00F8D49C}" type="slidenum">
              <a:rPr lang="en-GB" noProof="0" smtClean="0"/>
              <a:pPr/>
              <a:t>‹#›</a:t>
            </a:fld>
            <a:endParaRPr lang="en-GB" noProof="0" dirty="0"/>
          </a:p>
        </p:txBody>
      </p:sp>
      <p:sp>
        <p:nvSpPr>
          <p:cNvPr id="12" name="Footer Placeholder 4"/>
          <p:cNvSpPr txBox="1">
            <a:spLocks/>
          </p:cNvSpPr>
          <p:nvPr userDrawn="1"/>
        </p:nvSpPr>
        <p:spPr>
          <a:xfrm>
            <a:off x="2514600" y="6347968"/>
            <a:ext cx="4114800" cy="365125"/>
          </a:xfrm>
          <a:prstGeom prst="rect">
            <a:avLst/>
          </a:prstGeom>
        </p:spPr>
        <p:txBody>
          <a:bodyPr vert="horz" lIns="91440" tIns="45720" rIns="91440" bIns="45720" rtlCol="0" anchor="ctr"/>
          <a:lstStyle>
            <a:defPPr>
              <a:defRPr lang="sl-SI"/>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Basic Professional Training Course; Module IV</a:t>
            </a:r>
          </a:p>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GB" sz="800" b="0" i="0" u="none" strike="noStrike" kern="1200" cap="none" spc="0" normalizeH="0" baseline="0" noProof="0" dirty="0" smtClean="0">
                <a:ln>
                  <a:noFill/>
                </a:ln>
                <a:solidFill>
                  <a:srgbClr val="000000"/>
                </a:solidFill>
                <a:effectLst/>
                <a:uLnTx/>
                <a:uFillTx/>
                <a:latin typeface="Arial"/>
                <a:ea typeface="+mn-ea"/>
                <a:cs typeface="+mn-cs"/>
              </a:rPr>
              <a:t>Design of a nuclear reactor</a:t>
            </a:r>
            <a:endParaRPr kumimoji="0" lang="en-GB" sz="800" b="0"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endParaRPr>
          </a:p>
        </p:txBody>
      </p:sp>
      <p:pic>
        <p:nvPicPr>
          <p:cNvPr id="10" name="Picture 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15900" y="6315622"/>
            <a:ext cx="1774678" cy="394974"/>
          </a:xfrm>
          <a:prstGeom prst="rect">
            <a:avLst/>
          </a:prstGeom>
        </p:spPr>
      </p:pic>
    </p:spTree>
    <p:extLst>
      <p:ext uri="{BB962C8B-B14F-4D97-AF65-F5344CB8AC3E}">
        <p14:creationId xmlns:p14="http://schemas.microsoft.com/office/powerpoint/2010/main" val="2919380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 id="2147483668" r:id="rId7"/>
    <p:sldLayoutId id="2147483669" r:id="rId8"/>
    <p:sldLayoutId id="2147483670" r:id="rId9"/>
    <p:sldLayoutId id="2147483666"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rgbClr val="003399"/>
          </a:solidFill>
          <a:latin typeface="Arial" panose="020B0604020202020204" pitchFamily="34" charset="0"/>
          <a:ea typeface="+mj-ea"/>
          <a:cs typeface="Arial" panose="020B0604020202020204" pitchFamily="34" charset="0"/>
        </a:defRPr>
      </a:lvl1pPr>
    </p:titleStyle>
    <p:bodyStyle>
      <a:lvl1pPr marL="228600" marR="0" indent="-228600" algn="l" defTabSz="914400" rtl="0" eaLnBrk="1" fontAlgn="auto" latinLnBrk="0" hangingPunct="1">
        <a:lnSpc>
          <a:spcPct val="90000"/>
        </a:lnSpc>
        <a:spcBef>
          <a:spcPts val="1000"/>
        </a:spcBef>
        <a:spcAft>
          <a:spcPts val="0"/>
        </a:spcAft>
        <a:buClr>
          <a:srgbClr val="3366CC"/>
        </a:buClr>
        <a:buSzPct val="110000"/>
        <a:buFont typeface="Arial" panose="020B0604020202020204" pitchFamily="34" charset="0"/>
        <a:buChar char="•"/>
        <a:tabLst/>
        <a:defRPr sz="2000" kern="1200">
          <a:solidFill>
            <a:srgbClr val="003399"/>
          </a:solidFill>
          <a:latin typeface="Arial" panose="020B0604020202020204" pitchFamily="34" charset="0"/>
          <a:ea typeface="+mn-ea"/>
          <a:cs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
          <a:srgbClr val="3366CC"/>
        </a:buClr>
        <a:buSzPct val="90000"/>
        <a:buFont typeface="Arial" panose="020B0604020202020204" pitchFamily="34" charset="0"/>
        <a:buChar char="−"/>
        <a:tabLst/>
        <a:defRPr sz="1800" kern="1200">
          <a:solidFill>
            <a:srgbClr val="003399"/>
          </a:solidFill>
          <a:latin typeface="Arial" panose="020B0604020202020204" pitchFamily="34" charset="0"/>
          <a:ea typeface="+mn-ea"/>
          <a:cs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
          <a:srgbClr val="3366CC"/>
        </a:buClr>
        <a:buSzPct val="90000"/>
        <a:buFont typeface="Arial" panose="020B0604020202020204" pitchFamily="34" charset="0"/>
        <a:buChar char="−"/>
        <a:tabLst/>
        <a:defRPr sz="1600" kern="1200">
          <a:solidFill>
            <a:srgbClr val="003399"/>
          </a:solidFill>
          <a:latin typeface="Arial" panose="020B0604020202020204" pitchFamily="34" charset="0"/>
          <a:ea typeface="+mn-ea"/>
          <a:cs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
          <a:srgbClr val="3366CC"/>
        </a:buClr>
        <a:buSzPct val="90000"/>
        <a:buFont typeface="Arial" panose="020B0604020202020204" pitchFamily="34" charset="0"/>
        <a:buChar char="−"/>
        <a:tabLst/>
        <a:defRPr sz="1400" kern="1200">
          <a:solidFill>
            <a:srgbClr val="003399"/>
          </a:solidFill>
          <a:latin typeface="Arial" panose="020B0604020202020204" pitchFamily="34" charset="0"/>
          <a:ea typeface="+mn-ea"/>
          <a:cs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
          <a:srgbClr val="3366CC"/>
        </a:buClr>
        <a:buSzPct val="90000"/>
        <a:buFont typeface="Arial" panose="020B0604020202020204" pitchFamily="34" charset="0"/>
        <a:buChar char="−"/>
        <a:tabLst/>
        <a:defRPr sz="1200" kern="1200">
          <a:solidFill>
            <a:srgbClr val="003399"/>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2880" userDrawn="1">
          <p15:clr>
            <a:srgbClr val="F26B43"/>
          </p15:clr>
        </p15:guide>
        <p15:guide id="2" pos="295" userDrawn="1">
          <p15:clr>
            <a:srgbClr val="F26B43"/>
          </p15:clr>
        </p15:guide>
        <p15:guide id="3" pos="5465" userDrawn="1">
          <p15:clr>
            <a:srgbClr val="F26B43"/>
          </p15:clr>
        </p15:guide>
        <p15:guide id="6" orient="horz" pos="119" userDrawn="1">
          <p15:clr>
            <a:srgbClr val="F26B43"/>
          </p15:clr>
        </p15:guide>
        <p15:guide id="7" orient="horz" pos="935" userDrawn="1">
          <p15:clr>
            <a:srgbClr val="F26B43"/>
          </p15:clr>
        </p15:guide>
        <p15:guide id="10" orient="horz" pos="3884" userDrawn="1">
          <p15:clr>
            <a:srgbClr val="F26B43"/>
          </p15:clr>
        </p15:guide>
        <p15:guide id="11" orient="horz" pos="2409" userDrawn="1">
          <p15:clr>
            <a:srgbClr val="F26B43"/>
          </p15:clr>
        </p15:guide>
        <p15:guide id="1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nucleus.iaea.org/RRDB/RR/ReactorSearch.aspx?rf=1"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nti.org/glossary/global-threat-reduction-initiativ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http://www-ns.iaea.org/standards/documents/default.asp?s=11&amp;l=90&amp;sub=20&amp;vw=9" TargetMode="External"/><Relationship Id="rId2" Type="http://schemas.openxmlformats.org/officeDocument/2006/relationships/hyperlink" Target="http://www-ns.iaea.org/standards/default.asp?s=11&amp;l=90" TargetMode="External"/><Relationship Id="rId1" Type="http://schemas.openxmlformats.org/officeDocument/2006/relationships/slideLayout" Target="../slideLayouts/slideLayout2.xml"/><Relationship Id="rId4" Type="http://schemas.openxmlformats.org/officeDocument/2006/relationships/hyperlink" Target="http://www-pub.iaea.org/books/IAEABooks/Series/34/Technical-Documen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20000"/>
          </a:bodyPr>
          <a:lstStyle/>
          <a:p>
            <a:pPr lvl="0"/>
            <a:r>
              <a:rPr lang="en-GB" sz="1300" noProof="0" dirty="0" smtClean="0"/>
              <a:t>Version 1.0, May 2015</a:t>
            </a:r>
          </a:p>
          <a:p>
            <a:pPr lvl="0"/>
            <a:r>
              <a:rPr lang="en-GB" sz="1500" b="1" dirty="0" smtClean="0"/>
              <a:t>SHORT COURSE</a:t>
            </a:r>
            <a:endParaRPr lang="en-GB" sz="1500" b="1" noProof="0" dirty="0"/>
          </a:p>
        </p:txBody>
      </p:sp>
      <p:sp>
        <p:nvSpPr>
          <p:cNvPr id="4" name="Title 3"/>
          <p:cNvSpPr>
            <a:spLocks noGrp="1"/>
          </p:cNvSpPr>
          <p:nvPr>
            <p:ph type="ctrTitle"/>
          </p:nvPr>
        </p:nvSpPr>
        <p:spPr>
          <a:xfrm>
            <a:off x="611188" y="1160460"/>
            <a:ext cx="7911812" cy="3369673"/>
          </a:xfrm>
        </p:spPr>
        <p:txBody>
          <a:bodyPr>
            <a:normAutofit/>
          </a:bodyPr>
          <a:lstStyle/>
          <a:p>
            <a:r>
              <a:rPr lang="en-GB" sz="2200" noProof="0" dirty="0" smtClean="0"/>
              <a:t>BASIC PROFESSIONAL TRAINING COURSE</a:t>
            </a:r>
            <a:br>
              <a:rPr lang="en-GB" sz="2200" noProof="0" dirty="0" smtClean="0"/>
            </a:br>
            <a:r>
              <a:rPr lang="en-GB" sz="2200" noProof="0" dirty="0" smtClean="0"/>
              <a:t/>
            </a:r>
            <a:br>
              <a:rPr lang="en-GB" sz="2200" noProof="0" dirty="0" smtClean="0"/>
            </a:br>
            <a:r>
              <a:rPr lang="en-GB" sz="2200" noProof="0" dirty="0" smtClean="0"/>
              <a:t/>
            </a:r>
            <a:br>
              <a:rPr lang="en-GB" sz="2200" noProof="0" dirty="0" smtClean="0"/>
            </a:br>
            <a:r>
              <a:rPr lang="en-GB" sz="2700" b="1" i="0" noProof="0" dirty="0" smtClean="0">
                <a:solidFill>
                  <a:srgbClr val="654A15"/>
                </a:solidFill>
              </a:rPr>
              <a:t>Module IV</a:t>
            </a:r>
            <a:r>
              <a:rPr lang="en-GB" sz="2200" b="1" i="0" noProof="0" dirty="0">
                <a:solidFill>
                  <a:srgbClr val="654A15"/>
                </a:solidFill>
              </a:rPr>
              <a:t/>
            </a:r>
            <a:br>
              <a:rPr lang="en-GB" sz="2200" b="1" i="0" noProof="0" dirty="0">
                <a:solidFill>
                  <a:srgbClr val="654A15"/>
                </a:solidFill>
              </a:rPr>
            </a:br>
            <a:r>
              <a:rPr lang="en-GB" sz="1400" b="1" i="0" noProof="0" dirty="0" smtClean="0">
                <a:solidFill>
                  <a:srgbClr val="654A15"/>
                </a:solidFill>
              </a:rPr>
              <a:t> </a:t>
            </a:r>
            <a:r>
              <a:rPr lang="en-GB" sz="2200" b="1" i="0" noProof="0" dirty="0" smtClean="0">
                <a:solidFill>
                  <a:srgbClr val="654A15"/>
                </a:solidFill>
              </a:rPr>
              <a:t/>
            </a:r>
            <a:br>
              <a:rPr lang="en-GB" sz="2200" b="1" i="0" noProof="0" dirty="0" smtClean="0">
                <a:solidFill>
                  <a:srgbClr val="654A15"/>
                </a:solidFill>
              </a:rPr>
            </a:br>
            <a:r>
              <a:rPr lang="en-GB" sz="3200" b="1" kern="0" noProof="0" dirty="0">
                <a:latin typeface="Arial"/>
              </a:rPr>
              <a:t>Design of a nuclear reactor</a:t>
            </a:r>
            <a:r>
              <a:rPr lang="en-GB" sz="3600" b="1" noProof="0" dirty="0" smtClean="0"/>
              <a:t/>
            </a:r>
            <a:br>
              <a:rPr lang="en-GB" sz="3600" b="1" noProof="0" dirty="0" smtClean="0"/>
            </a:br>
            <a:endParaRPr lang="en-GB" sz="3600" b="1" noProof="0" dirty="0"/>
          </a:p>
        </p:txBody>
      </p:sp>
      <p:sp>
        <p:nvSpPr>
          <p:cNvPr id="5" name="Subtitle 2"/>
          <p:cNvSpPr txBox="1">
            <a:spLocks/>
          </p:cNvSpPr>
          <p:nvPr/>
        </p:nvSpPr>
        <p:spPr>
          <a:xfrm>
            <a:off x="4429598" y="5941225"/>
            <a:ext cx="4714565" cy="502590"/>
          </a:xfrm>
          <a:prstGeom prst="rect">
            <a:avLst/>
          </a:prstGeom>
        </p:spPr>
        <p:txBody>
          <a:bodyPr>
            <a:normAutofit/>
          </a:bodyPr>
          <a:lstStyle>
            <a:lvl1pPr marR="0" lvl="0" indent="0" algn="ctr" fontAlgn="auto">
              <a:lnSpc>
                <a:spcPct val="90000"/>
              </a:lnSpc>
              <a:spcBef>
                <a:spcPts val="1000"/>
              </a:spcBef>
              <a:spcAft>
                <a:spcPts val="0"/>
              </a:spcAft>
              <a:buClr>
                <a:srgbClr val="3366CC"/>
              </a:buClr>
              <a:buSzPct val="110000"/>
              <a:buFont typeface="Arial" panose="020B0604020202020204" pitchFamily="34" charset="0"/>
              <a:buNone/>
              <a:tabLst/>
              <a:defRPr sz="1300">
                <a:solidFill>
                  <a:schemeClr val="bg1">
                    <a:lumMod val="50000"/>
                  </a:schemeClr>
                </a:solidFill>
                <a:latin typeface="Arial" panose="020B0604020202020204" pitchFamily="34" charset="0"/>
                <a:cs typeface="Arial" panose="020B0604020202020204" pitchFamily="34" charset="0"/>
              </a:defRPr>
            </a:lvl1pPr>
            <a:lvl2pPr marR="0" indent="0" algn="ctr" fontAlgn="auto">
              <a:lnSpc>
                <a:spcPct val="90000"/>
              </a:lnSpc>
              <a:spcBef>
                <a:spcPts val="500"/>
              </a:spcBef>
              <a:spcAft>
                <a:spcPts val="0"/>
              </a:spcAft>
              <a:buClr>
                <a:srgbClr val="3366CC"/>
              </a:buClr>
              <a:buSzPct val="90000"/>
              <a:buFont typeface="Arial" panose="020B0604020202020204" pitchFamily="34" charset="0"/>
              <a:buNone/>
              <a:tabLst/>
              <a:defRPr sz="2000">
                <a:solidFill>
                  <a:srgbClr val="003399"/>
                </a:solidFill>
                <a:latin typeface="Arial" panose="020B0604020202020204" pitchFamily="34" charset="0"/>
                <a:cs typeface="Arial" panose="020B0604020202020204" pitchFamily="34" charset="0"/>
              </a:defRPr>
            </a:lvl2pPr>
            <a:lvl3pPr marR="0" indent="0" algn="ctr" fontAlgn="auto">
              <a:lnSpc>
                <a:spcPct val="90000"/>
              </a:lnSpc>
              <a:spcBef>
                <a:spcPts val="500"/>
              </a:spcBef>
              <a:spcAft>
                <a:spcPts val="0"/>
              </a:spcAft>
              <a:buClr>
                <a:srgbClr val="3366CC"/>
              </a:buClr>
              <a:buSzPct val="90000"/>
              <a:buFont typeface="Arial" panose="020B0604020202020204" pitchFamily="34" charset="0"/>
              <a:buNone/>
              <a:tabLst/>
              <a:defRPr>
                <a:solidFill>
                  <a:srgbClr val="003399"/>
                </a:solidFill>
                <a:latin typeface="Arial" panose="020B0604020202020204" pitchFamily="34" charset="0"/>
                <a:cs typeface="Arial" panose="020B0604020202020204" pitchFamily="34" charset="0"/>
              </a:defRPr>
            </a:lvl3pPr>
            <a:lvl4pPr marR="0" indent="0" algn="ctr" fontAlgn="auto">
              <a:lnSpc>
                <a:spcPct val="90000"/>
              </a:lnSpc>
              <a:spcBef>
                <a:spcPts val="500"/>
              </a:spcBef>
              <a:spcAft>
                <a:spcPts val="0"/>
              </a:spcAft>
              <a:buClr>
                <a:srgbClr val="3366CC"/>
              </a:buClr>
              <a:buSzPct val="90000"/>
              <a:buFont typeface="Arial" panose="020B0604020202020204" pitchFamily="34" charset="0"/>
              <a:buNone/>
              <a:tabLst/>
              <a:defRPr sz="1600">
                <a:solidFill>
                  <a:srgbClr val="003399"/>
                </a:solidFill>
                <a:latin typeface="Arial" panose="020B0604020202020204" pitchFamily="34" charset="0"/>
                <a:cs typeface="Arial" panose="020B0604020202020204" pitchFamily="34" charset="0"/>
              </a:defRPr>
            </a:lvl4pPr>
            <a:lvl5pPr marR="0" indent="0" algn="ctr" fontAlgn="auto">
              <a:lnSpc>
                <a:spcPct val="90000"/>
              </a:lnSpc>
              <a:spcBef>
                <a:spcPts val="500"/>
              </a:spcBef>
              <a:spcAft>
                <a:spcPts val="0"/>
              </a:spcAft>
              <a:buClr>
                <a:srgbClr val="3366CC"/>
              </a:buClr>
              <a:buSzPct val="90000"/>
              <a:buFont typeface="Arial" panose="020B0604020202020204" pitchFamily="34" charset="0"/>
              <a:buNone/>
              <a:tabLst/>
              <a:defRPr sz="1600">
                <a:solidFill>
                  <a:srgbClr val="003399"/>
                </a:solidFill>
                <a:latin typeface="Arial" panose="020B0604020202020204" pitchFamily="34" charset="0"/>
                <a:cs typeface="Arial" panose="020B0604020202020204" pitchFamily="34" charset="0"/>
              </a:defRPr>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pPr algn="just"/>
            <a:r>
              <a:rPr lang="en-GB" i="1" dirty="0"/>
              <a:t>This material was prepared by the IAEA and co-funded by the European Union. </a:t>
            </a:r>
          </a:p>
        </p:txBody>
      </p:sp>
    </p:spTree>
    <p:extLst>
      <p:ext uri="{BB962C8B-B14F-4D97-AF65-F5344CB8AC3E}">
        <p14:creationId xmlns:p14="http://schemas.microsoft.com/office/powerpoint/2010/main" val="2619343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Pressurized Heavy Water Reactor - PHWR</a:t>
            </a:r>
          </a:p>
        </p:txBody>
      </p:sp>
      <p:sp>
        <p:nvSpPr>
          <p:cNvPr id="3" name="Content Placeholder 2"/>
          <p:cNvSpPr>
            <a:spLocks noGrp="1"/>
          </p:cNvSpPr>
          <p:nvPr>
            <p:ph idx="1"/>
          </p:nvPr>
        </p:nvSpPr>
        <p:spPr/>
        <p:txBody>
          <a:bodyPr/>
          <a:lstStyle/>
          <a:p>
            <a:r>
              <a:rPr lang="en-GB" b="1" noProof="0" dirty="0" smtClean="0">
                <a:solidFill>
                  <a:srgbClr val="654A15"/>
                </a:solidFill>
              </a:rPr>
              <a:t>Fuel</a:t>
            </a:r>
            <a:r>
              <a:rPr lang="en-GB" noProof="0" dirty="0" smtClean="0"/>
              <a:t> </a:t>
            </a:r>
            <a:r>
              <a:rPr lang="en-GB" noProof="0" dirty="0"/>
              <a:t>made of natural </a:t>
            </a:r>
            <a:r>
              <a:rPr lang="en-GB" noProof="0" dirty="0" smtClean="0"/>
              <a:t>uranium</a:t>
            </a:r>
          </a:p>
          <a:p>
            <a:pPr lvl="1"/>
            <a:r>
              <a:rPr lang="en-GB" b="1" noProof="0" dirty="0" smtClean="0">
                <a:solidFill>
                  <a:srgbClr val="654A15"/>
                </a:solidFill>
              </a:rPr>
              <a:t>inside</a:t>
            </a:r>
            <a:r>
              <a:rPr lang="en-GB" noProof="0" dirty="0" smtClean="0"/>
              <a:t> </a:t>
            </a:r>
            <a:r>
              <a:rPr lang="en-GB" noProof="0" dirty="0"/>
              <a:t>a large number </a:t>
            </a:r>
            <a:r>
              <a:rPr lang="en-GB" b="1" noProof="0" dirty="0">
                <a:solidFill>
                  <a:srgbClr val="654A15"/>
                </a:solidFill>
              </a:rPr>
              <a:t>of pressure tubes</a:t>
            </a:r>
            <a:r>
              <a:rPr lang="en-GB" noProof="0" dirty="0"/>
              <a:t>, </a:t>
            </a:r>
            <a:endParaRPr lang="en-GB" noProof="0" dirty="0" smtClean="0"/>
          </a:p>
          <a:p>
            <a:pPr lvl="1"/>
            <a:r>
              <a:rPr lang="en-GB" b="1" noProof="0" dirty="0" smtClean="0">
                <a:solidFill>
                  <a:srgbClr val="654A15"/>
                </a:solidFill>
              </a:rPr>
              <a:t>coolant</a:t>
            </a:r>
            <a:r>
              <a:rPr lang="en-GB" noProof="0" dirty="0" smtClean="0"/>
              <a:t> </a:t>
            </a:r>
            <a:r>
              <a:rPr lang="en-GB" noProof="0" dirty="0"/>
              <a:t>(heavy water) under pressure </a:t>
            </a:r>
            <a:r>
              <a:rPr lang="en-GB" b="1" noProof="0" dirty="0">
                <a:solidFill>
                  <a:srgbClr val="654A15"/>
                </a:solidFill>
              </a:rPr>
              <a:t>flows </a:t>
            </a:r>
            <a:r>
              <a:rPr lang="en-GB" b="1" noProof="0" dirty="0" smtClean="0">
                <a:solidFill>
                  <a:srgbClr val="654A15"/>
                </a:solidFill>
              </a:rPr>
              <a:t>through</a:t>
            </a:r>
            <a:r>
              <a:rPr lang="en-GB" noProof="0" dirty="0" smtClean="0"/>
              <a:t>; </a:t>
            </a:r>
          </a:p>
          <a:p>
            <a:r>
              <a:rPr lang="en-GB" dirty="0" smtClean="0"/>
              <a:t>The </a:t>
            </a:r>
            <a:r>
              <a:rPr lang="en-GB" b="1" dirty="0">
                <a:solidFill>
                  <a:srgbClr val="654A15"/>
                </a:solidFill>
              </a:rPr>
              <a:t>main advantage</a:t>
            </a:r>
            <a:r>
              <a:rPr lang="en-GB" dirty="0"/>
              <a:t> of CANDU reactors is the possibility to </a:t>
            </a:r>
            <a:r>
              <a:rPr lang="en-GB" b="1" dirty="0">
                <a:solidFill>
                  <a:srgbClr val="654A15"/>
                </a:solidFill>
              </a:rPr>
              <a:t>use natural uranium</a:t>
            </a:r>
            <a:r>
              <a:rPr lang="en-GB" dirty="0"/>
              <a:t>.</a:t>
            </a:r>
          </a:p>
          <a:p>
            <a:pPr lvl="1"/>
            <a:r>
              <a:rPr lang="en-GB" dirty="0"/>
              <a:t>Most economical operation </a:t>
            </a:r>
            <a:r>
              <a:rPr lang="en-GB" dirty="0" smtClean="0"/>
              <a:t>→ </a:t>
            </a:r>
            <a:r>
              <a:rPr lang="en-GB" b="1" dirty="0">
                <a:solidFill>
                  <a:srgbClr val="654A15"/>
                </a:solidFill>
              </a:rPr>
              <a:t>using slightly </a:t>
            </a:r>
            <a:r>
              <a:rPr lang="en-GB" b="1" dirty="0" smtClean="0">
                <a:solidFill>
                  <a:srgbClr val="654A15"/>
                </a:solidFill>
              </a:rPr>
              <a:t>enriched</a:t>
            </a:r>
            <a:r>
              <a:rPr lang="en-GB" dirty="0" smtClean="0"/>
              <a:t>;</a:t>
            </a:r>
            <a:endParaRPr lang="en-GB" dirty="0"/>
          </a:p>
          <a:p>
            <a:r>
              <a:rPr lang="en-GB" dirty="0"/>
              <a:t>The </a:t>
            </a:r>
            <a:r>
              <a:rPr lang="en-GB" b="1" dirty="0" smtClean="0">
                <a:solidFill>
                  <a:srgbClr val="654A15"/>
                </a:solidFill>
              </a:rPr>
              <a:t>disadvantage</a:t>
            </a:r>
            <a:r>
              <a:rPr lang="en-GB" dirty="0" smtClean="0"/>
              <a:t>:</a:t>
            </a:r>
            <a:endParaRPr lang="en-GB" dirty="0"/>
          </a:p>
          <a:p>
            <a:pPr lvl="1"/>
            <a:r>
              <a:rPr lang="en-GB" dirty="0"/>
              <a:t>expensive production of heavy </a:t>
            </a:r>
            <a:r>
              <a:rPr lang="en-GB" dirty="0" smtClean="0"/>
              <a:t>water,</a:t>
            </a:r>
            <a:endParaRPr lang="en-GB" dirty="0"/>
          </a:p>
          <a:p>
            <a:pPr lvl="1"/>
            <a:r>
              <a:rPr lang="en-GB" dirty="0" smtClean="0"/>
              <a:t>complex regulation, </a:t>
            </a:r>
            <a:r>
              <a:rPr lang="en-GB" dirty="0"/>
              <a:t>and </a:t>
            </a:r>
          </a:p>
          <a:p>
            <a:pPr lvl="1"/>
            <a:r>
              <a:rPr lang="en-GB" dirty="0"/>
              <a:t>lower thermal </a:t>
            </a:r>
            <a:r>
              <a:rPr lang="en-GB" dirty="0" smtClean="0"/>
              <a:t>efficiency;</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10</a:t>
            </a:fld>
            <a:endParaRPr lang="sl-SI" dirty="0"/>
          </a:p>
        </p:txBody>
      </p:sp>
    </p:spTree>
    <p:extLst>
      <p:ext uri="{BB962C8B-B14F-4D97-AF65-F5344CB8AC3E}">
        <p14:creationId xmlns:p14="http://schemas.microsoft.com/office/powerpoint/2010/main" val="292375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Gas Cooled Reactor – GCR, AGR, HTGR</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56890" y="1215691"/>
            <a:ext cx="7037076" cy="4129076"/>
          </a:xfrm>
        </p:spPr>
      </p:pic>
      <p:sp>
        <p:nvSpPr>
          <p:cNvPr id="4" name="Slide Number Placeholder 3"/>
          <p:cNvSpPr>
            <a:spLocks noGrp="1"/>
          </p:cNvSpPr>
          <p:nvPr>
            <p:ph type="sldNum" sz="quarter" idx="12"/>
          </p:nvPr>
        </p:nvSpPr>
        <p:spPr/>
        <p:txBody>
          <a:bodyPr/>
          <a:lstStyle/>
          <a:p>
            <a:fld id="{E820C8E4-9002-4E93-8650-B0CC00F8D49C}" type="slidenum">
              <a:rPr lang="sl-SI" smtClean="0"/>
              <a:t>11</a:t>
            </a:fld>
            <a:endParaRPr lang="sl-SI" dirty="0"/>
          </a:p>
        </p:txBody>
      </p:sp>
      <p:sp>
        <p:nvSpPr>
          <p:cNvPr id="7" name="Text Box 18"/>
          <p:cNvSpPr txBox="1"/>
          <p:nvPr/>
        </p:nvSpPr>
        <p:spPr>
          <a:xfrm>
            <a:off x="1056890" y="5434920"/>
            <a:ext cx="7037076" cy="824212"/>
          </a:xfrm>
          <a:prstGeom prst="rect">
            <a:avLst/>
          </a:prstGeom>
          <a:solidFill>
            <a:schemeClr val="accent4">
              <a:lumMod val="40000"/>
              <a:lumOff val="6000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GB" sz="1600" b="1">
                <a:solidFill>
                  <a:srgbClr val="000000"/>
                </a:solidFill>
                <a:effectLst/>
                <a:latin typeface="Arial Narrow" panose="020B0606020202030204" pitchFamily="34" charset="0"/>
                <a:ea typeface="Times New Roman" panose="02020603050405020304" pitchFamily="18" charset="0"/>
              </a:rPr>
              <a:t>Gas Cooled Reactor – GCR, Advanced Gas-cooled Reactor – AGR</a:t>
            </a:r>
            <a:endParaRPr lang="sl-SI" sz="1600">
              <a:solidFill>
                <a:srgbClr val="000000"/>
              </a:solidFill>
              <a:effectLst/>
              <a:latin typeface="Times New Roman" panose="02020603050405020304" pitchFamily="18" charset="0"/>
              <a:ea typeface="Times New Roman" panose="02020603050405020304" pitchFamily="18" charset="0"/>
            </a:endParaRPr>
          </a:p>
          <a:p>
            <a:pPr algn="just">
              <a:spcAft>
                <a:spcPts val="0"/>
              </a:spcAft>
            </a:pPr>
            <a:r>
              <a:rPr lang="en-GB" sz="1600">
                <a:solidFill>
                  <a:srgbClr val="000000"/>
                </a:solidFill>
                <a:effectLst/>
                <a:latin typeface="Arial Narrow" panose="020B0606020202030204" pitchFamily="34" charset="0"/>
                <a:ea typeface="Times New Roman" panose="02020603050405020304" pitchFamily="18" charset="0"/>
              </a:rPr>
              <a:t>Moderator is graphite, coolant is gas which in the steam generator transfers its heat to water. The resulting steam drives the turbine.</a:t>
            </a:r>
            <a:endParaRPr lang="sl-SI" sz="160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44787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Gas Cooled Reactor – GCR, AGR, HTGR</a:t>
            </a:r>
          </a:p>
        </p:txBody>
      </p:sp>
      <p:sp>
        <p:nvSpPr>
          <p:cNvPr id="3" name="Content Placeholder 2"/>
          <p:cNvSpPr>
            <a:spLocks noGrp="1"/>
          </p:cNvSpPr>
          <p:nvPr>
            <p:ph idx="1"/>
          </p:nvPr>
        </p:nvSpPr>
        <p:spPr/>
        <p:txBody>
          <a:bodyPr lIns="0" rIns="0"/>
          <a:lstStyle/>
          <a:p>
            <a:r>
              <a:rPr lang="en-GB" b="1" noProof="0" dirty="0">
                <a:solidFill>
                  <a:srgbClr val="654A15"/>
                </a:solidFill>
              </a:rPr>
              <a:t>Natural uranium</a:t>
            </a:r>
            <a:r>
              <a:rPr lang="en-GB" noProof="0" dirty="0"/>
              <a:t> can be </a:t>
            </a:r>
            <a:r>
              <a:rPr lang="en-GB" b="1" noProof="0" dirty="0" smtClean="0">
                <a:solidFill>
                  <a:srgbClr val="654A15"/>
                </a:solidFill>
              </a:rPr>
              <a:t>used</a:t>
            </a:r>
            <a:r>
              <a:rPr lang="en-GB" noProof="0" dirty="0" smtClean="0"/>
              <a:t>; </a:t>
            </a:r>
          </a:p>
          <a:p>
            <a:r>
              <a:rPr lang="en-GB" noProof="0" dirty="0" smtClean="0"/>
              <a:t>GCR </a:t>
            </a:r>
            <a:r>
              <a:rPr lang="en-GB" dirty="0"/>
              <a:t>→ </a:t>
            </a:r>
            <a:r>
              <a:rPr lang="en-GB" noProof="0" dirty="0" smtClean="0"/>
              <a:t>a </a:t>
            </a:r>
            <a:r>
              <a:rPr lang="en-GB" noProof="0" dirty="0"/>
              <a:t>type of reactors </a:t>
            </a:r>
            <a:r>
              <a:rPr lang="en-GB" noProof="0" dirty="0" smtClean="0"/>
              <a:t>which are </a:t>
            </a:r>
            <a:r>
              <a:rPr lang="en-GB" noProof="0" dirty="0"/>
              <a:t>cooled with CO</a:t>
            </a:r>
            <a:r>
              <a:rPr lang="en-GB" baseline="-25000" noProof="0" dirty="0"/>
              <a:t>2</a:t>
            </a:r>
            <a:r>
              <a:rPr lang="en-GB" noProof="0" dirty="0"/>
              <a:t> at temperature around 400 °C. </a:t>
            </a:r>
            <a:endParaRPr lang="en-GB" noProof="0" dirty="0" smtClean="0"/>
          </a:p>
          <a:p>
            <a:r>
              <a:rPr lang="en-GB" noProof="0" dirty="0" smtClean="0"/>
              <a:t>An </a:t>
            </a:r>
            <a:r>
              <a:rPr lang="en-GB" noProof="0" dirty="0"/>
              <a:t>improved version </a:t>
            </a:r>
            <a:r>
              <a:rPr lang="en-GB" dirty="0"/>
              <a:t>→</a:t>
            </a:r>
            <a:r>
              <a:rPr lang="en-GB" noProof="0" dirty="0" smtClean="0"/>
              <a:t> </a:t>
            </a:r>
            <a:r>
              <a:rPr lang="en-GB" b="1" noProof="0" dirty="0" smtClean="0">
                <a:solidFill>
                  <a:srgbClr val="654A15"/>
                </a:solidFill>
              </a:rPr>
              <a:t>AGR</a:t>
            </a:r>
            <a:r>
              <a:rPr lang="en-GB" noProof="0" dirty="0" smtClean="0"/>
              <a:t> </a:t>
            </a:r>
            <a:r>
              <a:rPr lang="en-GB" b="1" noProof="0" dirty="0">
                <a:solidFill>
                  <a:srgbClr val="654A15"/>
                </a:solidFill>
              </a:rPr>
              <a:t>uses slightly enriched uranium</a:t>
            </a:r>
            <a:r>
              <a:rPr lang="en-GB" noProof="0" dirty="0"/>
              <a:t> in stainless steel cladding which allows </a:t>
            </a:r>
            <a:r>
              <a:rPr lang="en-GB" b="1" noProof="0" dirty="0">
                <a:solidFill>
                  <a:srgbClr val="654A15"/>
                </a:solidFill>
              </a:rPr>
              <a:t>CO</a:t>
            </a:r>
            <a:r>
              <a:rPr lang="en-GB" b="1" baseline="-25000" noProof="0" dirty="0">
                <a:solidFill>
                  <a:srgbClr val="654A15"/>
                </a:solidFill>
              </a:rPr>
              <a:t>2</a:t>
            </a:r>
            <a:r>
              <a:rPr lang="en-GB" b="1" noProof="0" dirty="0">
                <a:solidFill>
                  <a:srgbClr val="654A15"/>
                </a:solidFill>
              </a:rPr>
              <a:t> temperatures up to</a:t>
            </a:r>
            <a:r>
              <a:rPr lang="en-GB" noProof="0" dirty="0">
                <a:solidFill>
                  <a:srgbClr val="654A15"/>
                </a:solidFill>
              </a:rPr>
              <a:t> </a:t>
            </a:r>
            <a:r>
              <a:rPr lang="en-GB" b="1" noProof="0" dirty="0">
                <a:solidFill>
                  <a:srgbClr val="654A15"/>
                </a:solidFill>
              </a:rPr>
              <a:t>650 °C</a:t>
            </a:r>
            <a:r>
              <a:rPr lang="en-GB" noProof="0" dirty="0" smtClean="0"/>
              <a:t>.</a:t>
            </a:r>
          </a:p>
          <a:p>
            <a:r>
              <a:rPr lang="en-GB" noProof="0" dirty="0"/>
              <a:t>The </a:t>
            </a:r>
            <a:r>
              <a:rPr lang="en-GB" b="1" noProof="0" dirty="0">
                <a:solidFill>
                  <a:srgbClr val="654A15"/>
                </a:solidFill>
              </a:rPr>
              <a:t>advantage</a:t>
            </a:r>
            <a:r>
              <a:rPr lang="en-GB" noProof="0" dirty="0"/>
              <a:t> of gas cooled reactors </a:t>
            </a:r>
            <a:r>
              <a:rPr lang="en-GB" noProof="0" dirty="0" smtClean="0"/>
              <a:t>is:</a:t>
            </a:r>
          </a:p>
          <a:p>
            <a:pPr lvl="1"/>
            <a:r>
              <a:rPr lang="en-GB" b="1" noProof="0" dirty="0">
                <a:solidFill>
                  <a:srgbClr val="654A15"/>
                </a:solidFill>
              </a:rPr>
              <a:t>high thermal </a:t>
            </a:r>
            <a:r>
              <a:rPr lang="en-GB" b="1" noProof="0" dirty="0" smtClean="0">
                <a:solidFill>
                  <a:srgbClr val="654A15"/>
                </a:solidFill>
              </a:rPr>
              <a:t>efficiency</a:t>
            </a:r>
            <a:r>
              <a:rPr lang="en-GB" noProof="0" dirty="0" smtClean="0"/>
              <a:t>. </a:t>
            </a:r>
            <a:endParaRPr lang="en-GB" noProof="0" dirty="0"/>
          </a:p>
          <a:p>
            <a:r>
              <a:rPr lang="en-GB" b="1" noProof="0" dirty="0" smtClean="0">
                <a:solidFill>
                  <a:srgbClr val="654A15"/>
                </a:solidFill>
              </a:rPr>
              <a:t>Other </a:t>
            </a:r>
            <a:r>
              <a:rPr lang="en-GB" b="1" noProof="0" dirty="0">
                <a:solidFill>
                  <a:srgbClr val="654A15"/>
                </a:solidFill>
              </a:rPr>
              <a:t>costs</a:t>
            </a:r>
            <a:r>
              <a:rPr lang="en-GB" noProof="0" dirty="0"/>
              <a:t>, including the </a:t>
            </a:r>
            <a:r>
              <a:rPr lang="en-GB" b="1" noProof="0" dirty="0">
                <a:solidFill>
                  <a:srgbClr val="654A15"/>
                </a:solidFill>
              </a:rPr>
              <a:t>investment costs</a:t>
            </a:r>
            <a:r>
              <a:rPr lang="en-GB" noProof="0" dirty="0"/>
              <a:t>, are </a:t>
            </a:r>
            <a:r>
              <a:rPr lang="en-GB" b="1" noProof="0" dirty="0">
                <a:solidFill>
                  <a:srgbClr val="654A15"/>
                </a:solidFill>
              </a:rPr>
              <a:t>higher</a:t>
            </a:r>
            <a:r>
              <a:rPr lang="en-GB" noProof="0" dirty="0"/>
              <a:t> than for light water reactors</a:t>
            </a:r>
            <a:r>
              <a:rPr lang="en-GB" noProof="0" dirty="0" smtClean="0"/>
              <a:t>.</a:t>
            </a:r>
          </a:p>
        </p:txBody>
      </p:sp>
      <p:sp>
        <p:nvSpPr>
          <p:cNvPr id="4" name="Slide Number Placeholder 3"/>
          <p:cNvSpPr>
            <a:spLocks noGrp="1"/>
          </p:cNvSpPr>
          <p:nvPr>
            <p:ph type="sldNum" sz="quarter" idx="12"/>
          </p:nvPr>
        </p:nvSpPr>
        <p:spPr/>
        <p:txBody>
          <a:bodyPr/>
          <a:lstStyle/>
          <a:p>
            <a:fld id="{E820C8E4-9002-4E93-8650-B0CC00F8D49C}" type="slidenum">
              <a:rPr lang="sl-SI" smtClean="0"/>
              <a:t>12</a:t>
            </a:fld>
            <a:endParaRPr lang="sl-SI" dirty="0"/>
          </a:p>
        </p:txBody>
      </p:sp>
    </p:spTree>
    <p:extLst>
      <p:ext uri="{BB962C8B-B14F-4D97-AF65-F5344CB8AC3E}">
        <p14:creationId xmlns:p14="http://schemas.microsoft.com/office/powerpoint/2010/main" val="26512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Light Water Graphite moderated Reactor - LWGR</a:t>
            </a:r>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83899" y="1358478"/>
            <a:ext cx="7182553" cy="4679950"/>
          </a:xfrm>
        </p:spPr>
      </p:pic>
      <p:sp>
        <p:nvSpPr>
          <p:cNvPr id="4" name="Slide Number Placeholder 3"/>
          <p:cNvSpPr>
            <a:spLocks noGrp="1"/>
          </p:cNvSpPr>
          <p:nvPr>
            <p:ph type="sldNum" sz="quarter" idx="12"/>
          </p:nvPr>
        </p:nvSpPr>
        <p:spPr/>
        <p:txBody>
          <a:bodyPr/>
          <a:lstStyle/>
          <a:p>
            <a:fld id="{E820C8E4-9002-4E93-8650-B0CC00F8D49C}" type="slidenum">
              <a:rPr lang="sl-SI" smtClean="0"/>
              <a:t>13</a:t>
            </a:fld>
            <a:endParaRPr lang="sl-SI" dirty="0"/>
          </a:p>
        </p:txBody>
      </p:sp>
      <p:sp>
        <p:nvSpPr>
          <p:cNvPr id="6" name="Text Box 20"/>
          <p:cNvSpPr txBox="1"/>
          <p:nvPr/>
        </p:nvSpPr>
        <p:spPr>
          <a:xfrm>
            <a:off x="4825119" y="4850104"/>
            <a:ext cx="4102981" cy="1399103"/>
          </a:xfrm>
          <a:prstGeom prst="rect">
            <a:avLst/>
          </a:prstGeom>
          <a:solidFill>
            <a:schemeClr val="accent4">
              <a:lumMod val="40000"/>
              <a:lumOff val="6000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GB" b="1" dirty="0">
                <a:solidFill>
                  <a:srgbClr val="000000"/>
                </a:solidFill>
                <a:effectLst/>
                <a:latin typeface="Arial Narrow" panose="020B0606020202030204" pitchFamily="34" charset="0"/>
                <a:ea typeface="Times New Roman" panose="02020603050405020304" pitchFamily="18" charset="0"/>
              </a:rPr>
              <a:t>Light Water Graphite moderated Reactor – LWGR</a:t>
            </a:r>
            <a:endParaRPr lang="sl-SI" dirty="0">
              <a:solidFill>
                <a:srgbClr val="000000"/>
              </a:solidFill>
              <a:effectLst/>
              <a:latin typeface="Times New Roman" panose="02020603050405020304" pitchFamily="18" charset="0"/>
              <a:ea typeface="Times New Roman" panose="02020603050405020304" pitchFamily="18" charset="0"/>
            </a:endParaRPr>
          </a:p>
          <a:p>
            <a:pPr algn="just">
              <a:spcAft>
                <a:spcPts val="0"/>
              </a:spcAft>
            </a:pPr>
            <a:r>
              <a:rPr lang="en-GB" dirty="0">
                <a:solidFill>
                  <a:srgbClr val="000000"/>
                </a:solidFill>
                <a:effectLst/>
                <a:latin typeface="Arial Narrow" panose="020B0606020202030204" pitchFamily="34" charset="0"/>
                <a:ea typeface="Times New Roman" panose="02020603050405020304" pitchFamily="18" charset="0"/>
              </a:rPr>
              <a:t>The moderator is graphite and the coolant is water that boils in pressure tubes around the fuel.</a:t>
            </a:r>
            <a:endParaRPr lang="sl-SI"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24432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Light Water Graphite moderated Reactor - LWGR</a:t>
            </a:r>
          </a:p>
        </p:txBody>
      </p:sp>
      <p:sp>
        <p:nvSpPr>
          <p:cNvPr id="3" name="Content Placeholder 2"/>
          <p:cNvSpPr>
            <a:spLocks noGrp="1"/>
          </p:cNvSpPr>
          <p:nvPr>
            <p:ph idx="1"/>
          </p:nvPr>
        </p:nvSpPr>
        <p:spPr/>
        <p:txBody>
          <a:bodyPr lIns="0" rIns="0"/>
          <a:lstStyle/>
          <a:p>
            <a:r>
              <a:rPr lang="en-GB" noProof="0" dirty="0" smtClean="0"/>
              <a:t>Graphite moderated reactors can be cooled also with water. </a:t>
            </a:r>
          </a:p>
          <a:p>
            <a:r>
              <a:rPr lang="en-GB" dirty="0"/>
              <a:t>An </a:t>
            </a:r>
            <a:r>
              <a:rPr lang="en-GB" b="1" dirty="0">
                <a:solidFill>
                  <a:srgbClr val="654A15"/>
                </a:solidFill>
              </a:rPr>
              <a:t>important feature</a:t>
            </a:r>
            <a:r>
              <a:rPr lang="en-GB" dirty="0"/>
              <a:t> of RBMK reactors is that they are </a:t>
            </a:r>
            <a:r>
              <a:rPr lang="en-GB" b="1" dirty="0">
                <a:solidFill>
                  <a:srgbClr val="654A15"/>
                </a:solidFill>
              </a:rPr>
              <a:t>unstable at low power</a:t>
            </a:r>
            <a:r>
              <a:rPr lang="en-GB" dirty="0"/>
              <a:t>. </a:t>
            </a:r>
          </a:p>
          <a:p>
            <a:r>
              <a:rPr lang="en-GB" dirty="0"/>
              <a:t>This was, besides lack of safety culture, the main cause for the accident that happened in Chernobyl on April 26, 1986. </a:t>
            </a:r>
          </a:p>
          <a:p>
            <a:r>
              <a:rPr lang="en-GB" dirty="0"/>
              <a:t>After the accident, there were several modifications in the remaining RBMK reactors.</a:t>
            </a:r>
          </a:p>
          <a:p>
            <a:r>
              <a:rPr lang="en-GB" dirty="0"/>
              <a:t>About 3 % of all nuclear power plants today are RBMK reactors</a:t>
            </a:r>
            <a:r>
              <a:rPr lang="en-GB" dirty="0" smtClean="0"/>
              <a:t>.</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14</a:t>
            </a:fld>
            <a:endParaRPr lang="sl-SI" dirty="0"/>
          </a:p>
        </p:txBody>
      </p:sp>
    </p:spTree>
    <p:extLst>
      <p:ext uri="{BB962C8B-B14F-4D97-AF65-F5344CB8AC3E}">
        <p14:creationId xmlns:p14="http://schemas.microsoft.com/office/powerpoint/2010/main" val="4271149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Fast Breeder Reactor - FBR</a:t>
            </a:r>
          </a:p>
        </p:txBody>
      </p:sp>
      <p:sp>
        <p:nvSpPr>
          <p:cNvPr id="4" name="Slide Number Placeholder 3"/>
          <p:cNvSpPr>
            <a:spLocks noGrp="1"/>
          </p:cNvSpPr>
          <p:nvPr>
            <p:ph type="sldNum" sz="quarter" idx="12"/>
          </p:nvPr>
        </p:nvSpPr>
        <p:spPr/>
        <p:txBody>
          <a:bodyPr/>
          <a:lstStyle/>
          <a:p>
            <a:fld id="{E820C8E4-9002-4E93-8650-B0CC00F8D49C}" type="slidenum">
              <a:rPr lang="sl-SI" smtClean="0"/>
              <a:t>15</a:t>
            </a:fld>
            <a:endParaRPr lang="sl-SI" dirty="0"/>
          </a:p>
        </p:txBody>
      </p:sp>
      <p:sp>
        <p:nvSpPr>
          <p:cNvPr id="6" name="Text Box 22"/>
          <p:cNvSpPr txBox="1"/>
          <p:nvPr/>
        </p:nvSpPr>
        <p:spPr>
          <a:xfrm>
            <a:off x="4323047" y="4849309"/>
            <a:ext cx="4168081" cy="1300766"/>
          </a:xfrm>
          <a:prstGeom prst="rect">
            <a:avLst/>
          </a:prstGeom>
          <a:solidFill>
            <a:schemeClr val="accent4">
              <a:lumMod val="40000"/>
              <a:lumOff val="6000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GB" sz="1600" b="1" dirty="0">
                <a:solidFill>
                  <a:srgbClr val="000000"/>
                </a:solidFill>
                <a:effectLst/>
                <a:latin typeface="Arial Narrow" panose="020B0606020202030204" pitchFamily="34" charset="0"/>
                <a:ea typeface="Times New Roman" panose="02020603050405020304" pitchFamily="18" charset="0"/>
              </a:rPr>
              <a:t>Fast Breeder Reactor – FBR</a:t>
            </a:r>
            <a:endParaRPr lang="sl-SI" sz="1600" dirty="0">
              <a:solidFill>
                <a:srgbClr val="000000"/>
              </a:solidFill>
              <a:effectLst/>
              <a:latin typeface="Times New Roman" panose="02020603050405020304" pitchFamily="18" charset="0"/>
              <a:ea typeface="Times New Roman" panose="02020603050405020304" pitchFamily="18" charset="0"/>
            </a:endParaRPr>
          </a:p>
          <a:p>
            <a:pPr algn="just">
              <a:spcAft>
                <a:spcPts val="0"/>
              </a:spcAft>
            </a:pPr>
            <a:r>
              <a:rPr lang="en-GB" sz="1600" dirty="0">
                <a:solidFill>
                  <a:srgbClr val="000000"/>
                </a:solidFill>
                <a:effectLst/>
                <a:latin typeface="Arial Narrow" panose="020B0606020202030204" pitchFamily="34" charset="0"/>
                <a:ea typeface="Times New Roman" panose="02020603050405020304" pitchFamily="18" charset="0"/>
              </a:rPr>
              <a:t>There is no moderator. The primary and the secondary coolant is liquid metal, usually sodium. The secondary coolant transfers its heat to water in steam generators. The resulting steam drives the turbine.</a:t>
            </a:r>
            <a:endParaRPr lang="sl-SI" sz="1600" dirty="0">
              <a:solidFill>
                <a:srgbClr val="000000"/>
              </a:solidFill>
              <a:effectLst/>
              <a:latin typeface="Times New Roman" panose="02020603050405020304" pitchFamily="18" charset="0"/>
              <a:ea typeface="Times New Roman" panose="02020603050405020304" pitchFamily="18" charset="0"/>
            </a:endParaRPr>
          </a:p>
        </p:txBody>
      </p:sp>
      <p:pic>
        <p:nvPicPr>
          <p:cNvPr id="12" name="Content Placeholder 11"/>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2229" t="1014" r="1084" b="836"/>
          <a:stretch/>
        </p:blipFill>
        <p:spPr>
          <a:xfrm>
            <a:off x="1246387" y="1150705"/>
            <a:ext cx="6658081" cy="5148000"/>
          </a:xfrm>
        </p:spPr>
      </p:pic>
    </p:spTree>
    <p:extLst>
      <p:ext uri="{BB962C8B-B14F-4D97-AF65-F5344CB8AC3E}">
        <p14:creationId xmlns:p14="http://schemas.microsoft.com/office/powerpoint/2010/main" val="2501203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Fast Breeder Reactor - FBR</a:t>
            </a:r>
          </a:p>
        </p:txBody>
      </p:sp>
      <p:sp>
        <p:nvSpPr>
          <p:cNvPr id="3" name="Content Placeholder 2"/>
          <p:cNvSpPr>
            <a:spLocks noGrp="1"/>
          </p:cNvSpPr>
          <p:nvPr>
            <p:ph idx="1"/>
          </p:nvPr>
        </p:nvSpPr>
        <p:spPr/>
        <p:txBody>
          <a:bodyPr/>
          <a:lstStyle/>
          <a:p>
            <a:r>
              <a:rPr lang="en-GB" noProof="0" dirty="0" smtClean="0"/>
              <a:t>Fast </a:t>
            </a:r>
            <a:r>
              <a:rPr lang="en-GB" noProof="0" dirty="0"/>
              <a:t>neutrons </a:t>
            </a:r>
            <a:r>
              <a:rPr lang="en-GB" noProof="0" dirty="0" smtClean="0"/>
              <a:t>can </a:t>
            </a:r>
            <a:r>
              <a:rPr lang="en-GB" noProof="0" dirty="0"/>
              <a:t>sustain chain </a:t>
            </a:r>
            <a:r>
              <a:rPr lang="en-GB" noProof="0" dirty="0" smtClean="0"/>
              <a:t>reaction.</a:t>
            </a:r>
          </a:p>
          <a:p>
            <a:r>
              <a:rPr lang="en-GB" noProof="0" dirty="0"/>
              <a:t>An important feature of fast neutron-induced fission is that a higher number of new neutrons is </a:t>
            </a:r>
            <a:r>
              <a:rPr lang="en-GB" noProof="0" dirty="0" smtClean="0"/>
              <a:t>born.</a:t>
            </a:r>
          </a:p>
          <a:p>
            <a:r>
              <a:rPr lang="en-GB" noProof="0" dirty="0" smtClean="0"/>
              <a:t>To </a:t>
            </a:r>
            <a:r>
              <a:rPr lang="en-GB" noProof="0" dirty="0"/>
              <a:t>sustain the chain reaction, on average one neutron born in fission is required</a:t>
            </a:r>
            <a:r>
              <a:rPr lang="en-GB" noProof="0" dirty="0" smtClean="0"/>
              <a:t>.</a:t>
            </a:r>
          </a:p>
          <a:p>
            <a:r>
              <a:rPr lang="en-GB" noProof="0" dirty="0" smtClean="0"/>
              <a:t>The majority of the neutrons </a:t>
            </a:r>
            <a:r>
              <a:rPr lang="en-GB" noProof="0" dirty="0"/>
              <a:t>can be absorbed in non-fissile isotope of uranium, </a:t>
            </a:r>
            <a:r>
              <a:rPr lang="en-GB" baseline="30000" noProof="0" dirty="0"/>
              <a:t>238</a:t>
            </a:r>
            <a:r>
              <a:rPr lang="en-GB" noProof="0" dirty="0"/>
              <a:t>U</a:t>
            </a:r>
            <a:r>
              <a:rPr lang="en-GB" noProof="0" dirty="0" smtClean="0"/>
              <a:t>.</a:t>
            </a:r>
          </a:p>
          <a:p>
            <a:r>
              <a:rPr lang="en-GB" noProof="0" dirty="0"/>
              <a:t>This absorption reaction leads to production of artificial element </a:t>
            </a:r>
            <a:r>
              <a:rPr lang="en-GB" b="1" noProof="0" dirty="0" smtClean="0">
                <a:solidFill>
                  <a:srgbClr val="654A15"/>
                </a:solidFill>
              </a:rPr>
              <a:t>plutonium</a:t>
            </a:r>
            <a:r>
              <a:rPr lang="en-GB" noProof="0" dirty="0" smtClean="0"/>
              <a:t>.</a:t>
            </a:r>
            <a:endParaRPr lang="en-GB" noProof="0" dirty="0"/>
          </a:p>
        </p:txBody>
      </p:sp>
      <p:sp>
        <p:nvSpPr>
          <p:cNvPr id="4" name="Slide Number Placeholder 3"/>
          <p:cNvSpPr>
            <a:spLocks noGrp="1"/>
          </p:cNvSpPr>
          <p:nvPr>
            <p:ph type="sldNum" sz="quarter" idx="12"/>
          </p:nvPr>
        </p:nvSpPr>
        <p:spPr/>
        <p:txBody>
          <a:bodyPr/>
          <a:lstStyle/>
          <a:p>
            <a:fld id="{E820C8E4-9002-4E93-8650-B0CC00F8D49C}" type="slidenum">
              <a:rPr lang="sl-SI" smtClean="0"/>
              <a:t>16</a:t>
            </a:fld>
            <a:endParaRPr lang="sl-SI" dirty="0"/>
          </a:p>
        </p:txBody>
      </p:sp>
    </p:spTree>
    <p:extLst>
      <p:ext uri="{BB962C8B-B14F-4D97-AF65-F5344CB8AC3E}">
        <p14:creationId xmlns:p14="http://schemas.microsoft.com/office/powerpoint/2010/main" val="3833204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Small and Medium Reactors – SMR</a:t>
            </a:r>
          </a:p>
        </p:txBody>
      </p:sp>
      <p:sp>
        <p:nvSpPr>
          <p:cNvPr id="3" name="Content Placeholder 2"/>
          <p:cNvSpPr>
            <a:spLocks noGrp="1"/>
          </p:cNvSpPr>
          <p:nvPr>
            <p:ph idx="1"/>
          </p:nvPr>
        </p:nvSpPr>
        <p:spPr/>
        <p:txBody>
          <a:bodyPr/>
          <a:lstStyle/>
          <a:p>
            <a:r>
              <a:rPr lang="en-GB" noProof="0" dirty="0" smtClean="0"/>
              <a:t>Reactor classification</a:t>
            </a:r>
          </a:p>
          <a:p>
            <a:pPr lvl="1"/>
            <a:r>
              <a:rPr lang="en-GB" noProof="0" dirty="0" smtClean="0"/>
              <a:t>small reactors [an equivalent electric power of less than 300 MW(e)],</a:t>
            </a:r>
          </a:p>
          <a:p>
            <a:pPr lvl="1"/>
            <a:r>
              <a:rPr lang="en-GB" noProof="0" dirty="0" smtClean="0"/>
              <a:t>medium sized [between 300 and 700 MW(e)].</a:t>
            </a:r>
          </a:p>
          <a:p>
            <a:r>
              <a:rPr lang="en-GB" noProof="0" dirty="0" smtClean="0"/>
              <a:t>Worldwide, 131 Small and Medium Reactors (SMR) are in operation in 26 Member States, with a capacity of 59 </a:t>
            </a:r>
            <a:r>
              <a:rPr lang="en-GB" noProof="0" dirty="0" err="1" smtClean="0"/>
              <a:t>GWe</a:t>
            </a:r>
            <a:r>
              <a:rPr lang="en-GB" noProof="0" dirty="0" smtClean="0"/>
              <a:t>.</a:t>
            </a:r>
          </a:p>
          <a:p>
            <a:r>
              <a:rPr lang="en-GB" noProof="0" dirty="0" smtClean="0"/>
              <a:t>The considerable development work on small to medium sized designs generally aims to provide increased benefits in the areas of:</a:t>
            </a:r>
          </a:p>
          <a:p>
            <a:pPr lvl="1"/>
            <a:r>
              <a:rPr lang="en-GB" noProof="0" dirty="0" smtClean="0"/>
              <a:t>safety and security, </a:t>
            </a:r>
          </a:p>
          <a:p>
            <a:pPr lvl="1"/>
            <a:r>
              <a:rPr lang="en-GB" noProof="0" dirty="0" smtClean="0"/>
              <a:t>non-proliferation, </a:t>
            </a:r>
          </a:p>
          <a:p>
            <a:pPr lvl="1"/>
            <a:r>
              <a:rPr lang="en-GB" noProof="0" dirty="0" smtClean="0"/>
              <a:t>waste management, and </a:t>
            </a:r>
          </a:p>
          <a:p>
            <a:pPr lvl="1"/>
            <a:r>
              <a:rPr lang="en-GB" noProof="0" dirty="0" smtClean="0"/>
              <a:t>resource utilization and economy, </a:t>
            </a:r>
          </a:p>
          <a:p>
            <a:pPr lvl="1"/>
            <a:r>
              <a:rPr lang="en-GB" noProof="0" dirty="0" smtClean="0"/>
              <a:t>as well as to offer a variety of energy products and flexibility in design, siting and fuel cycle options.</a:t>
            </a:r>
            <a:endParaRPr lang="en-GB" noProof="0" dirty="0"/>
          </a:p>
        </p:txBody>
      </p:sp>
      <p:sp>
        <p:nvSpPr>
          <p:cNvPr id="4" name="Slide Number Placeholder 3"/>
          <p:cNvSpPr>
            <a:spLocks noGrp="1"/>
          </p:cNvSpPr>
          <p:nvPr>
            <p:ph type="sldNum" sz="quarter" idx="12"/>
          </p:nvPr>
        </p:nvSpPr>
        <p:spPr/>
        <p:txBody>
          <a:bodyPr/>
          <a:lstStyle/>
          <a:p>
            <a:fld id="{E820C8E4-9002-4E93-8650-B0CC00F8D49C}" type="slidenum">
              <a:rPr lang="sl-SI" smtClean="0"/>
              <a:t>17</a:t>
            </a:fld>
            <a:endParaRPr lang="sl-SI" dirty="0"/>
          </a:p>
        </p:txBody>
      </p:sp>
    </p:spTree>
    <p:extLst>
      <p:ext uri="{BB962C8B-B14F-4D97-AF65-F5344CB8AC3E}">
        <p14:creationId xmlns:p14="http://schemas.microsoft.com/office/powerpoint/2010/main" val="3921552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Questions</a:t>
            </a:r>
          </a:p>
        </p:txBody>
      </p:sp>
      <p:sp>
        <p:nvSpPr>
          <p:cNvPr id="3" name="Content Placeholder 2"/>
          <p:cNvSpPr>
            <a:spLocks noGrp="1"/>
          </p:cNvSpPr>
          <p:nvPr>
            <p:ph idx="1"/>
          </p:nvPr>
        </p:nvSpPr>
        <p:spPr/>
        <p:txBody>
          <a:bodyPr/>
          <a:lstStyle/>
          <a:p>
            <a:pPr marL="457200" lvl="0" indent="-457200">
              <a:buClr>
                <a:srgbClr val="003399"/>
              </a:buClr>
              <a:buFont typeface="+mj-lt"/>
              <a:buAutoNum type="arabicPeriod"/>
            </a:pPr>
            <a:r>
              <a:rPr lang="en-GB" noProof="0" dirty="0" smtClean="0"/>
              <a:t>Which subatomic particle sustains the nuclear fission chain reaction?</a:t>
            </a:r>
          </a:p>
          <a:p>
            <a:pPr marL="457200" lvl="0" indent="-457200">
              <a:buClr>
                <a:srgbClr val="003399"/>
              </a:buClr>
              <a:buFont typeface="+mj-lt"/>
              <a:buAutoNum type="arabicPeriod"/>
            </a:pPr>
            <a:r>
              <a:rPr lang="en-GB" noProof="0" dirty="0" smtClean="0"/>
              <a:t>List 4 basic components of a nuclear reactor!</a:t>
            </a:r>
          </a:p>
          <a:p>
            <a:pPr marL="457200" lvl="0" indent="-457200">
              <a:buClr>
                <a:srgbClr val="003399"/>
              </a:buClr>
              <a:buFont typeface="+mj-lt"/>
              <a:buAutoNum type="arabicPeriod"/>
            </a:pPr>
            <a:r>
              <a:rPr lang="en-GB" noProof="0" dirty="0" smtClean="0"/>
              <a:t>Which of uranium isotopes is fissile and what is its abundance in natural uranium?</a:t>
            </a:r>
          </a:p>
          <a:p>
            <a:pPr marL="457200" lvl="0" indent="-457200">
              <a:buClr>
                <a:srgbClr val="003399"/>
              </a:buClr>
              <a:buFont typeface="+mj-lt"/>
              <a:buAutoNum type="arabicPeriod"/>
            </a:pPr>
            <a:r>
              <a:rPr lang="en-GB" noProof="0" dirty="0" smtClean="0"/>
              <a:t>What is the name of artificial element that is (besides uranium) fissile?</a:t>
            </a:r>
          </a:p>
          <a:p>
            <a:pPr marL="457200" lvl="0" indent="-457200">
              <a:buClr>
                <a:srgbClr val="003399"/>
              </a:buClr>
              <a:buFont typeface="+mj-lt"/>
              <a:buAutoNum type="arabicPeriod"/>
            </a:pPr>
            <a:r>
              <a:rPr lang="en-GB" noProof="0" dirty="0" smtClean="0"/>
              <a:t>List two type of reactors that are moderated with ordinary (light) water!</a:t>
            </a:r>
          </a:p>
          <a:p>
            <a:pPr marL="457200" indent="-457200">
              <a:buClr>
                <a:srgbClr val="003399"/>
              </a:buClr>
              <a:buFont typeface="+mj-lt"/>
              <a:buAutoNum type="arabicPeriod"/>
            </a:pPr>
            <a:r>
              <a:rPr lang="en-GB" noProof="0" dirty="0" smtClean="0"/>
              <a:t>Which type of reactors is most common in the world?</a:t>
            </a:r>
            <a:endParaRPr lang="en-GB" noProof="0" dirty="0"/>
          </a:p>
        </p:txBody>
      </p:sp>
      <p:sp>
        <p:nvSpPr>
          <p:cNvPr id="4" name="Slide Number Placeholder 3"/>
          <p:cNvSpPr>
            <a:spLocks noGrp="1"/>
          </p:cNvSpPr>
          <p:nvPr>
            <p:ph type="sldNum" sz="quarter" idx="12"/>
          </p:nvPr>
        </p:nvSpPr>
        <p:spPr/>
        <p:txBody>
          <a:bodyPr/>
          <a:lstStyle/>
          <a:p>
            <a:fld id="{E820C8E4-9002-4E93-8650-B0CC00F8D49C}" type="slidenum">
              <a:rPr lang="sl-SI" smtClean="0"/>
              <a:t>18</a:t>
            </a:fld>
            <a:endParaRPr lang="sl-SI" dirty="0"/>
          </a:p>
        </p:txBody>
      </p:sp>
    </p:spTree>
    <p:extLst>
      <p:ext uri="{BB962C8B-B14F-4D97-AF65-F5344CB8AC3E}">
        <p14:creationId xmlns:p14="http://schemas.microsoft.com/office/powerpoint/2010/main" val="161490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Questions</a:t>
            </a:r>
          </a:p>
        </p:txBody>
      </p:sp>
      <p:sp>
        <p:nvSpPr>
          <p:cNvPr id="3" name="Content Placeholder 2"/>
          <p:cNvSpPr>
            <a:spLocks noGrp="1"/>
          </p:cNvSpPr>
          <p:nvPr>
            <p:ph idx="1"/>
          </p:nvPr>
        </p:nvSpPr>
        <p:spPr/>
        <p:txBody>
          <a:bodyPr/>
          <a:lstStyle/>
          <a:p>
            <a:pPr marL="457200" lvl="0" indent="-457200">
              <a:buClr>
                <a:srgbClr val="003399"/>
              </a:buClr>
              <a:buFont typeface="+mj-lt"/>
              <a:buAutoNum type="arabicPeriod" startAt="7"/>
            </a:pPr>
            <a:r>
              <a:rPr lang="en-GB" noProof="0" dirty="0" smtClean="0"/>
              <a:t>State the moderator for each of the reactors listed:</a:t>
            </a:r>
          </a:p>
          <a:p>
            <a:pPr marL="901700" lvl="0" indent="-368300">
              <a:buClr>
                <a:srgbClr val="003399"/>
              </a:buClr>
              <a:buFont typeface="+mj-lt"/>
              <a:buAutoNum type="alphaLcParenR"/>
            </a:pPr>
            <a:r>
              <a:rPr lang="en-GB" noProof="0" dirty="0" smtClean="0"/>
              <a:t>PWR</a:t>
            </a:r>
          </a:p>
          <a:p>
            <a:pPr marL="901700" lvl="0" indent="-368300">
              <a:buClr>
                <a:srgbClr val="003399"/>
              </a:buClr>
              <a:buFont typeface="+mj-lt"/>
              <a:buAutoNum type="alphaLcParenR"/>
            </a:pPr>
            <a:r>
              <a:rPr lang="en-GB" noProof="0" dirty="0" smtClean="0"/>
              <a:t>CANDU</a:t>
            </a:r>
          </a:p>
          <a:p>
            <a:pPr marL="901700" lvl="0" indent="-368300">
              <a:buClr>
                <a:srgbClr val="003399"/>
              </a:buClr>
              <a:buFont typeface="+mj-lt"/>
              <a:buAutoNum type="alphaLcParenR"/>
            </a:pPr>
            <a:r>
              <a:rPr lang="en-GB" noProof="0" dirty="0" smtClean="0"/>
              <a:t>Chernobyl</a:t>
            </a:r>
          </a:p>
          <a:p>
            <a:pPr marL="901700" lvl="0" indent="-368300">
              <a:buClr>
                <a:srgbClr val="003399"/>
              </a:buClr>
              <a:buFont typeface="+mj-lt"/>
              <a:buAutoNum type="alphaLcParenR"/>
            </a:pPr>
            <a:r>
              <a:rPr lang="en-GB" noProof="0" dirty="0" smtClean="0"/>
              <a:t>Fukushima</a:t>
            </a:r>
          </a:p>
          <a:p>
            <a:pPr marL="901700" lvl="0" indent="-368300">
              <a:buClr>
                <a:srgbClr val="003399"/>
              </a:buClr>
              <a:buFont typeface="+mj-lt"/>
              <a:buAutoNum type="alphaLcParenR"/>
            </a:pPr>
            <a:r>
              <a:rPr lang="en-GB" noProof="0" dirty="0" smtClean="0"/>
              <a:t>Fast breeder reactor</a:t>
            </a:r>
          </a:p>
          <a:p>
            <a:pPr marL="457200" lvl="0" indent="-457200">
              <a:buClr>
                <a:srgbClr val="003399"/>
              </a:buClr>
              <a:buFont typeface="+mj-lt"/>
              <a:buAutoNum type="arabicPeriod" startAt="8"/>
            </a:pPr>
            <a:r>
              <a:rPr lang="en-GB" noProof="0" dirty="0" smtClean="0"/>
              <a:t>In which types of NPPs the reactor coolant runs the turbine?</a:t>
            </a:r>
          </a:p>
          <a:p>
            <a:pPr marL="457200" indent="-457200">
              <a:buClr>
                <a:srgbClr val="003399"/>
              </a:buClr>
              <a:buFont typeface="+mj-lt"/>
              <a:buAutoNum type="arabicPeriod" startAt="8"/>
            </a:pPr>
            <a:r>
              <a:rPr lang="en-GB" noProof="0" dirty="0" smtClean="0"/>
              <a:t>List 2 types of nuclear power plants that are moderated with graphite!</a:t>
            </a:r>
            <a:endParaRPr lang="en-GB" noProof="0" dirty="0"/>
          </a:p>
        </p:txBody>
      </p:sp>
      <p:sp>
        <p:nvSpPr>
          <p:cNvPr id="4" name="Slide Number Placeholder 3"/>
          <p:cNvSpPr>
            <a:spLocks noGrp="1"/>
          </p:cNvSpPr>
          <p:nvPr>
            <p:ph type="sldNum" sz="quarter" idx="12"/>
          </p:nvPr>
        </p:nvSpPr>
        <p:spPr/>
        <p:txBody>
          <a:bodyPr/>
          <a:lstStyle/>
          <a:p>
            <a:fld id="{E820C8E4-9002-4E93-8650-B0CC00F8D49C}" type="slidenum">
              <a:rPr lang="sl-SI" smtClean="0"/>
              <a:t>19</a:t>
            </a:fld>
            <a:endParaRPr lang="sl-SI" dirty="0"/>
          </a:p>
        </p:txBody>
      </p:sp>
    </p:spTree>
    <p:extLst>
      <p:ext uri="{BB962C8B-B14F-4D97-AF65-F5344CB8AC3E}">
        <p14:creationId xmlns:p14="http://schemas.microsoft.com/office/powerpoint/2010/main" val="3697496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TYPES OF NUCLEAR REACTORS</a:t>
            </a:r>
          </a:p>
        </p:txBody>
      </p:sp>
      <p:sp>
        <p:nvSpPr>
          <p:cNvPr id="3" name="Content Placeholder 2"/>
          <p:cNvSpPr>
            <a:spLocks noGrp="1"/>
          </p:cNvSpPr>
          <p:nvPr>
            <p:ph idx="1"/>
          </p:nvPr>
        </p:nvSpPr>
        <p:spPr>
          <a:solidFill>
            <a:srgbClr val="FFFFCC"/>
          </a:solidFill>
          <a:ln w="19050">
            <a:solidFill>
              <a:srgbClr val="FF9900"/>
            </a:solidFill>
          </a:ln>
        </p:spPr>
        <p:txBody>
          <a:bodyPr lIns="288000" tIns="288000" rIns="288000" bIns="288000"/>
          <a:lstStyle/>
          <a:p>
            <a:pPr marL="0" lvl="0" indent="0" fontAlgn="base">
              <a:spcBef>
                <a:spcPct val="50000"/>
              </a:spcBef>
              <a:spcAft>
                <a:spcPct val="0"/>
              </a:spcAft>
              <a:buClr>
                <a:srgbClr val="317DBF"/>
              </a:buClr>
              <a:buNone/>
            </a:pPr>
            <a:r>
              <a:rPr lang="en-GB" sz="2800" kern="0" noProof="0" dirty="0" smtClean="0">
                <a:latin typeface="Arial"/>
              </a:rPr>
              <a:t>Learning objectives</a:t>
            </a:r>
          </a:p>
          <a:p>
            <a:pPr marL="419100" lvl="0" indent="-419100" algn="just" eaLnBrk="0" fontAlgn="base" hangingPunct="0">
              <a:spcBef>
                <a:spcPts val="1500"/>
              </a:spcBef>
              <a:spcAft>
                <a:spcPts val="800"/>
              </a:spcAft>
              <a:buClrTx/>
              <a:buSzTx/>
              <a:buNone/>
            </a:pPr>
            <a:r>
              <a:rPr lang="en-GB" sz="2200" i="1" noProof="0" dirty="0" smtClean="0">
                <a:solidFill>
                  <a:srgbClr val="000000"/>
                </a:solidFill>
                <a:latin typeface="Arial"/>
              </a:rPr>
              <a:t>After completing this chapter, the trainee will be able to:</a:t>
            </a:r>
          </a:p>
          <a:p>
            <a:pPr marL="457200" indent="-457200" eaLnBrk="0" fontAlgn="base" hangingPunct="0">
              <a:spcBef>
                <a:spcPct val="20000"/>
              </a:spcBef>
              <a:spcAft>
                <a:spcPct val="0"/>
              </a:spcAft>
              <a:buClrTx/>
              <a:buSzTx/>
              <a:buFont typeface="+mj-lt"/>
              <a:buAutoNum type="arabicPeriod"/>
            </a:pPr>
            <a:r>
              <a:rPr lang="en-GB" sz="2200" i="1" noProof="0" dirty="0" smtClean="0">
                <a:solidFill>
                  <a:srgbClr val="000000"/>
                </a:solidFill>
                <a:latin typeface="Arial"/>
              </a:rPr>
              <a:t>List basic components of nuclear reactors.</a:t>
            </a:r>
          </a:p>
          <a:p>
            <a:pPr marL="457200" indent="-457200" eaLnBrk="0" fontAlgn="base" hangingPunct="0">
              <a:spcBef>
                <a:spcPct val="20000"/>
              </a:spcBef>
              <a:spcAft>
                <a:spcPct val="0"/>
              </a:spcAft>
              <a:buClrTx/>
              <a:buSzTx/>
              <a:buFont typeface="+mj-lt"/>
              <a:buAutoNum type="arabicPeriod"/>
            </a:pPr>
            <a:r>
              <a:rPr lang="en-GB" sz="2200" i="1" noProof="0" dirty="0" smtClean="0">
                <a:solidFill>
                  <a:srgbClr val="000000"/>
                </a:solidFill>
                <a:latin typeface="Arial"/>
              </a:rPr>
              <a:t>List basic types of nuclear power plants.</a:t>
            </a:r>
          </a:p>
          <a:p>
            <a:pPr marL="457200" indent="-457200" eaLnBrk="0" fontAlgn="base" hangingPunct="0">
              <a:spcBef>
                <a:spcPct val="20000"/>
              </a:spcBef>
              <a:spcAft>
                <a:spcPct val="0"/>
              </a:spcAft>
              <a:buClrTx/>
              <a:buSzTx/>
              <a:buFont typeface="+mj-lt"/>
              <a:buAutoNum type="arabicPeriod"/>
            </a:pPr>
            <a:r>
              <a:rPr lang="en-GB" sz="2200" i="1" noProof="0" dirty="0" smtClean="0">
                <a:solidFill>
                  <a:srgbClr val="000000"/>
                </a:solidFill>
                <a:latin typeface="Arial"/>
              </a:rPr>
              <a:t>Sketch and describe Pressurized Water Reactor (PWR).</a:t>
            </a:r>
          </a:p>
          <a:p>
            <a:pPr marL="457200" indent="-457200" eaLnBrk="0" fontAlgn="base" hangingPunct="0">
              <a:spcBef>
                <a:spcPct val="20000"/>
              </a:spcBef>
              <a:spcAft>
                <a:spcPct val="0"/>
              </a:spcAft>
              <a:buClrTx/>
              <a:buSzTx/>
              <a:buFont typeface="+mj-lt"/>
              <a:buAutoNum type="arabicPeriod"/>
            </a:pPr>
            <a:r>
              <a:rPr lang="en-GB" sz="2200" i="1" noProof="0" dirty="0" smtClean="0">
                <a:solidFill>
                  <a:srgbClr val="000000"/>
                </a:solidFill>
                <a:latin typeface="Arial"/>
              </a:rPr>
              <a:t>Sketch and describe Boiling Water Reactor (BWR).</a:t>
            </a:r>
          </a:p>
          <a:p>
            <a:pPr marL="457200" indent="-457200" eaLnBrk="0" fontAlgn="base" hangingPunct="0">
              <a:spcBef>
                <a:spcPct val="20000"/>
              </a:spcBef>
              <a:spcAft>
                <a:spcPct val="0"/>
              </a:spcAft>
              <a:buClrTx/>
              <a:buSzTx/>
              <a:buFont typeface="+mj-lt"/>
              <a:buAutoNum type="arabicPeriod"/>
            </a:pPr>
            <a:r>
              <a:rPr lang="en-GB" sz="2200" i="1" noProof="0" dirty="0" smtClean="0">
                <a:solidFill>
                  <a:srgbClr val="000000"/>
                </a:solidFill>
                <a:latin typeface="Arial"/>
              </a:rPr>
              <a:t>Describe basic features of PHWR, GCR and LWGR reactors.</a:t>
            </a:r>
          </a:p>
          <a:p>
            <a:pPr marL="457200" indent="-457200" eaLnBrk="0" fontAlgn="base" hangingPunct="0">
              <a:spcBef>
                <a:spcPct val="20000"/>
              </a:spcBef>
              <a:spcAft>
                <a:spcPct val="0"/>
              </a:spcAft>
              <a:buClrTx/>
              <a:buSzTx/>
              <a:buFont typeface="+mj-lt"/>
              <a:buAutoNum type="arabicPeriod"/>
            </a:pPr>
            <a:r>
              <a:rPr lang="en-GB" sz="2200" i="1" noProof="0" dirty="0" smtClean="0">
                <a:solidFill>
                  <a:srgbClr val="000000"/>
                </a:solidFill>
                <a:latin typeface="Arial"/>
              </a:rPr>
              <a:t>Describe Fast Breeder Reactor.</a:t>
            </a:r>
          </a:p>
          <a:p>
            <a:pPr marL="457200" indent="-457200" eaLnBrk="0" fontAlgn="base" hangingPunct="0">
              <a:spcBef>
                <a:spcPct val="20000"/>
              </a:spcBef>
              <a:spcAft>
                <a:spcPct val="0"/>
              </a:spcAft>
              <a:buClrTx/>
              <a:buSzTx/>
              <a:buFont typeface="+mj-lt"/>
              <a:buAutoNum type="arabicPeriod"/>
            </a:pPr>
            <a:r>
              <a:rPr lang="en-GB" sz="2200" i="1" noProof="0" dirty="0" smtClean="0">
                <a:solidFill>
                  <a:srgbClr val="000000"/>
                </a:solidFill>
                <a:latin typeface="Arial"/>
              </a:rPr>
              <a:t>Describe basic features of small and medium reactors.</a:t>
            </a:r>
          </a:p>
          <a:p>
            <a:endParaRPr lang="en-GB" noProof="0" dirty="0"/>
          </a:p>
        </p:txBody>
      </p:sp>
      <p:sp>
        <p:nvSpPr>
          <p:cNvPr id="4" name="Slide Number Placeholder 3"/>
          <p:cNvSpPr>
            <a:spLocks noGrp="1"/>
          </p:cNvSpPr>
          <p:nvPr>
            <p:ph type="sldNum" sz="quarter" idx="12"/>
          </p:nvPr>
        </p:nvSpPr>
        <p:spPr/>
        <p:txBody>
          <a:bodyPr/>
          <a:lstStyle/>
          <a:p>
            <a:fld id="{E820C8E4-9002-4E93-8650-B0CC00F8D49C}" type="slidenum">
              <a:rPr lang="sl-SI" smtClean="0"/>
              <a:t>2</a:t>
            </a:fld>
            <a:endParaRPr lang="sl-SI" dirty="0"/>
          </a:p>
        </p:txBody>
      </p:sp>
    </p:spTree>
    <p:extLst>
      <p:ext uri="{BB962C8B-B14F-4D97-AF65-F5344CB8AC3E}">
        <p14:creationId xmlns:p14="http://schemas.microsoft.com/office/powerpoint/2010/main" val="3373026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DESIGN OF RESEARCH REACTORS</a:t>
            </a:r>
          </a:p>
        </p:txBody>
      </p:sp>
      <p:sp>
        <p:nvSpPr>
          <p:cNvPr id="4" name="Slide Number Placeholder 3"/>
          <p:cNvSpPr>
            <a:spLocks noGrp="1"/>
          </p:cNvSpPr>
          <p:nvPr>
            <p:ph type="sldNum" sz="quarter" idx="12"/>
          </p:nvPr>
        </p:nvSpPr>
        <p:spPr/>
        <p:txBody>
          <a:bodyPr/>
          <a:lstStyle/>
          <a:p>
            <a:fld id="{E820C8E4-9002-4E93-8650-B0CC00F8D49C}" type="slidenum">
              <a:rPr lang="sl-SI" smtClean="0"/>
              <a:t>20</a:t>
            </a:fld>
            <a:endParaRPr lang="sl-SI" dirty="0"/>
          </a:p>
        </p:txBody>
      </p:sp>
      <p:sp>
        <p:nvSpPr>
          <p:cNvPr id="5" name="Content Placeholder 2"/>
          <p:cNvSpPr txBox="1">
            <a:spLocks/>
          </p:cNvSpPr>
          <p:nvPr/>
        </p:nvSpPr>
        <p:spPr>
          <a:xfrm>
            <a:off x="475170" y="1484313"/>
            <a:ext cx="8200800" cy="3948188"/>
          </a:xfrm>
          <a:prstGeom prst="rect">
            <a:avLst/>
          </a:prstGeom>
          <a:solidFill>
            <a:srgbClr val="FFFFCC"/>
          </a:solidFill>
          <a:ln w="19050">
            <a:solidFill>
              <a:srgbClr val="FF9900"/>
            </a:solidFill>
          </a:ln>
        </p:spPr>
        <p:txBody>
          <a:bodyPr lIns="288000" tIns="288000" rIns="288000" bIns="288000">
            <a:spAutoFit/>
          </a:bodyPr>
          <a:lstStyle>
            <a:lvl1pPr marL="360000" marR="0" indent="-360000" algn="l" defTabSz="914400" rtl="0" eaLnBrk="1" fontAlgn="auto" latinLnBrk="0" hangingPunct="1">
              <a:lnSpc>
                <a:spcPct val="100000"/>
              </a:lnSpc>
              <a:spcBef>
                <a:spcPts val="600"/>
              </a:spcBef>
              <a:spcAft>
                <a:spcPts val="600"/>
              </a:spcAft>
              <a:buClr>
                <a:srgbClr val="3366CC"/>
              </a:buClr>
              <a:buSzPct val="110000"/>
              <a:buFont typeface="Arial" panose="020B0604020202020204" pitchFamily="34" charset="0"/>
              <a:buChar char="•"/>
              <a:tabLst/>
              <a:defRPr sz="2000" kern="1200">
                <a:solidFill>
                  <a:srgbClr val="003399"/>
                </a:solidFill>
                <a:latin typeface="Arial" panose="020B0604020202020204" pitchFamily="34" charset="0"/>
                <a:ea typeface="+mn-ea"/>
                <a:cs typeface="Arial" panose="020B0604020202020204" pitchFamily="34" charset="0"/>
              </a:defRPr>
            </a:lvl1pPr>
            <a:lvl2pPr marL="720000" marR="0" indent="-360000" algn="l" defTabSz="914400" rtl="0" eaLnBrk="1" fontAlgn="auto" latinLnBrk="0" hangingPunct="1">
              <a:lnSpc>
                <a:spcPct val="100000"/>
              </a:lnSpc>
              <a:spcBef>
                <a:spcPts val="300"/>
              </a:spcBef>
              <a:spcAft>
                <a:spcPts val="300"/>
              </a:spcAft>
              <a:buClr>
                <a:srgbClr val="3366CC"/>
              </a:buClr>
              <a:buSzPct val="90000"/>
              <a:buFont typeface="Arial" panose="020B0604020202020204" pitchFamily="34" charset="0"/>
              <a:buChar char="−"/>
              <a:tabLst/>
              <a:defRPr sz="1800" kern="1200">
                <a:solidFill>
                  <a:srgbClr val="003399"/>
                </a:solidFill>
                <a:latin typeface="Arial" panose="020B0604020202020204" pitchFamily="34" charset="0"/>
                <a:ea typeface="+mn-ea"/>
                <a:cs typeface="Arial" panose="020B0604020202020204" pitchFamily="34" charset="0"/>
              </a:defRPr>
            </a:lvl2pPr>
            <a:lvl3pPr marL="1080000" marR="0" indent="-288000" algn="l" defTabSz="914400" rtl="0" eaLnBrk="1" fontAlgn="auto" latinLnBrk="0" hangingPunct="1">
              <a:lnSpc>
                <a:spcPct val="100000"/>
              </a:lnSpc>
              <a:spcBef>
                <a:spcPts val="200"/>
              </a:spcBef>
              <a:spcAft>
                <a:spcPts val="200"/>
              </a:spcAft>
              <a:buClr>
                <a:srgbClr val="3366CC"/>
              </a:buClr>
              <a:buSzPct val="90000"/>
              <a:buFont typeface="Arial" panose="020B0604020202020204" pitchFamily="34" charset="0"/>
              <a:buChar char="−"/>
              <a:tabLst/>
              <a:defRPr sz="1600" kern="1200">
                <a:solidFill>
                  <a:srgbClr val="003399"/>
                </a:solidFill>
                <a:latin typeface="Arial" panose="020B0604020202020204" pitchFamily="34" charset="0"/>
                <a:ea typeface="+mn-ea"/>
                <a:cs typeface="Arial" panose="020B0604020202020204" pitchFamily="34" charset="0"/>
              </a:defRPr>
            </a:lvl3pPr>
            <a:lvl4pPr marL="1368000" marR="0" indent="-180000" algn="l" defTabSz="914400" rtl="0" eaLnBrk="1" fontAlgn="auto" latinLnBrk="0" hangingPunct="1">
              <a:lnSpc>
                <a:spcPct val="100000"/>
              </a:lnSpc>
              <a:spcBef>
                <a:spcPts val="200"/>
              </a:spcBef>
              <a:spcAft>
                <a:spcPts val="200"/>
              </a:spcAft>
              <a:buClr>
                <a:srgbClr val="3366CC"/>
              </a:buClr>
              <a:buSzPct val="90000"/>
              <a:buFont typeface="Arial" panose="020B0604020202020204" pitchFamily="34" charset="0"/>
              <a:buChar char="−"/>
              <a:tabLst/>
              <a:defRPr sz="1400" kern="1200">
                <a:solidFill>
                  <a:srgbClr val="003399"/>
                </a:solidFill>
                <a:latin typeface="Arial" panose="020B0604020202020204" pitchFamily="34" charset="0"/>
                <a:ea typeface="+mn-ea"/>
                <a:cs typeface="Arial" panose="020B0604020202020204" pitchFamily="34" charset="0"/>
              </a:defRPr>
            </a:lvl4pPr>
            <a:lvl5pPr marL="1548000" marR="0" indent="-180000" algn="l" defTabSz="914400" rtl="0" eaLnBrk="1" fontAlgn="auto" latinLnBrk="0" hangingPunct="1">
              <a:lnSpc>
                <a:spcPct val="100000"/>
              </a:lnSpc>
              <a:spcBef>
                <a:spcPts val="100"/>
              </a:spcBef>
              <a:spcAft>
                <a:spcPts val="400"/>
              </a:spcAft>
              <a:buClr>
                <a:srgbClr val="3366CC"/>
              </a:buClr>
              <a:buSzPct val="90000"/>
              <a:buFont typeface="Arial" panose="020B0604020202020204" pitchFamily="34" charset="0"/>
              <a:buChar char="−"/>
              <a:tabLst/>
              <a:defRPr sz="1200" kern="1200">
                <a:solidFill>
                  <a:srgbClr val="003399"/>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ct val="50000"/>
              </a:spcBef>
              <a:spcAft>
                <a:spcPct val="0"/>
              </a:spcAft>
              <a:buClr>
                <a:srgbClr val="317DBF"/>
              </a:buClr>
              <a:buFont typeface="Arial" panose="020B0604020202020204" pitchFamily="34" charset="0"/>
              <a:buNone/>
            </a:pPr>
            <a:r>
              <a:rPr lang="en-GB" sz="2800" kern="0" dirty="0" smtClean="0">
                <a:latin typeface="Arial"/>
              </a:rPr>
              <a:t>Learning objectives</a:t>
            </a:r>
          </a:p>
          <a:p>
            <a:pPr marL="419100" indent="-419100" algn="just" eaLnBrk="0" fontAlgn="base" hangingPunct="0">
              <a:spcBef>
                <a:spcPts val="1500"/>
              </a:spcBef>
              <a:spcAft>
                <a:spcPts val="800"/>
              </a:spcAft>
              <a:buClrTx/>
              <a:buSzTx/>
              <a:buFont typeface="Arial" panose="020B0604020202020204" pitchFamily="34" charset="0"/>
              <a:buNone/>
            </a:pPr>
            <a:r>
              <a:rPr lang="en-GB" sz="2200" i="1" dirty="0" smtClean="0">
                <a:solidFill>
                  <a:srgbClr val="000000"/>
                </a:solidFill>
                <a:latin typeface="Arial"/>
              </a:rPr>
              <a:t>After completing this chapter, the trainee will be able to:</a:t>
            </a:r>
          </a:p>
          <a:p>
            <a:pPr marL="457200" indent="-457200" eaLnBrk="0" fontAlgn="base" hangingPunct="0">
              <a:spcBef>
                <a:spcPct val="20000"/>
              </a:spcBef>
              <a:spcAft>
                <a:spcPct val="0"/>
              </a:spcAft>
              <a:buClrTx/>
              <a:buSzTx/>
              <a:buFont typeface="+mj-lt"/>
              <a:buAutoNum type="arabicPeriod"/>
            </a:pPr>
            <a:r>
              <a:rPr lang="en-GB" sz="2200" i="1" dirty="0" smtClean="0">
                <a:solidFill>
                  <a:srgbClr val="000000"/>
                </a:solidFill>
                <a:latin typeface="Arial"/>
              </a:rPr>
              <a:t>Briefly </a:t>
            </a:r>
            <a:r>
              <a:rPr lang="en-GB" sz="2200" i="1" dirty="0">
                <a:solidFill>
                  <a:srgbClr val="000000"/>
                </a:solidFill>
                <a:latin typeface="Arial"/>
              </a:rPr>
              <a:t>describe the research reactors history and statistics</a:t>
            </a:r>
            <a:r>
              <a:rPr lang="en-GB" sz="2200" i="1" dirty="0" smtClean="0">
                <a:solidFill>
                  <a:srgbClr val="000000"/>
                </a:solidFill>
                <a:latin typeface="Arial"/>
              </a:rPr>
              <a:t>.</a:t>
            </a:r>
          </a:p>
          <a:p>
            <a:pPr marL="457200" lvl="0" indent="-457200" eaLnBrk="0" fontAlgn="base" hangingPunct="0">
              <a:spcBef>
                <a:spcPct val="20000"/>
              </a:spcBef>
              <a:spcAft>
                <a:spcPct val="0"/>
              </a:spcAft>
              <a:buClrTx/>
              <a:buSzTx/>
              <a:buFont typeface="+mj-lt"/>
              <a:buAutoNum type="arabicPeriod"/>
            </a:pPr>
            <a:r>
              <a:rPr lang="en-GB" sz="2200" i="1" dirty="0">
                <a:solidFill>
                  <a:srgbClr val="000000"/>
                </a:solidFill>
                <a:latin typeface="Arial"/>
              </a:rPr>
              <a:t>List main types of research reactors.</a:t>
            </a:r>
            <a:endParaRPr lang="sl-SI" sz="2200" i="1" dirty="0">
              <a:solidFill>
                <a:srgbClr val="000000"/>
              </a:solidFill>
              <a:latin typeface="Arial"/>
            </a:endParaRPr>
          </a:p>
          <a:p>
            <a:pPr marL="457200" lvl="0" indent="-457200" eaLnBrk="0" fontAlgn="base" hangingPunct="0">
              <a:spcBef>
                <a:spcPct val="20000"/>
              </a:spcBef>
              <a:spcAft>
                <a:spcPct val="0"/>
              </a:spcAft>
              <a:buClrTx/>
              <a:buSzTx/>
              <a:buFont typeface="+mj-lt"/>
              <a:buAutoNum type="arabicPeriod"/>
            </a:pPr>
            <a:r>
              <a:rPr lang="en-GB" sz="2200" i="1" dirty="0">
                <a:solidFill>
                  <a:srgbClr val="000000"/>
                </a:solidFill>
                <a:latin typeface="Arial"/>
              </a:rPr>
              <a:t>Distinguish the main types of research reactor fuel.</a:t>
            </a:r>
            <a:endParaRPr lang="sl-SI" sz="2200" i="1" dirty="0">
              <a:solidFill>
                <a:srgbClr val="000000"/>
              </a:solidFill>
              <a:latin typeface="Arial"/>
            </a:endParaRPr>
          </a:p>
          <a:p>
            <a:pPr marL="457200" lvl="0" indent="-457200" eaLnBrk="0" fontAlgn="base" hangingPunct="0">
              <a:spcBef>
                <a:spcPct val="20000"/>
              </a:spcBef>
              <a:spcAft>
                <a:spcPct val="0"/>
              </a:spcAft>
              <a:buClrTx/>
              <a:buSzTx/>
              <a:buFont typeface="+mj-lt"/>
              <a:buAutoNum type="arabicPeriod"/>
            </a:pPr>
            <a:r>
              <a:rPr lang="en-GB" sz="2200" i="1" dirty="0">
                <a:solidFill>
                  <a:srgbClr val="000000"/>
                </a:solidFill>
                <a:latin typeface="Arial"/>
              </a:rPr>
              <a:t>Recognize the importance of research reactors for nuclear safety in power reactors.</a:t>
            </a:r>
          </a:p>
        </p:txBody>
      </p:sp>
    </p:spTree>
    <p:extLst>
      <p:ext uri="{BB962C8B-B14F-4D97-AF65-F5344CB8AC3E}">
        <p14:creationId xmlns:p14="http://schemas.microsoft.com/office/powerpoint/2010/main" val="413191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DESIGN OF RESEARCH REACTORS</a:t>
            </a:r>
          </a:p>
        </p:txBody>
      </p:sp>
      <p:sp>
        <p:nvSpPr>
          <p:cNvPr id="4" name="Slide Number Placeholder 3"/>
          <p:cNvSpPr>
            <a:spLocks noGrp="1"/>
          </p:cNvSpPr>
          <p:nvPr>
            <p:ph type="sldNum" sz="quarter" idx="12"/>
          </p:nvPr>
        </p:nvSpPr>
        <p:spPr/>
        <p:txBody>
          <a:bodyPr/>
          <a:lstStyle/>
          <a:p>
            <a:fld id="{E820C8E4-9002-4E93-8650-B0CC00F8D49C}" type="slidenum">
              <a:rPr lang="sl-SI" smtClean="0"/>
              <a:t>21</a:t>
            </a:fld>
            <a:endParaRPr lang="sl-SI" dirty="0"/>
          </a:p>
        </p:txBody>
      </p:sp>
      <p:sp>
        <p:nvSpPr>
          <p:cNvPr id="5" name="Content Placeholder 4"/>
          <p:cNvSpPr>
            <a:spLocks noGrp="1"/>
          </p:cNvSpPr>
          <p:nvPr>
            <p:ph idx="1"/>
          </p:nvPr>
        </p:nvSpPr>
        <p:spPr/>
        <p:txBody>
          <a:bodyPr/>
          <a:lstStyle/>
          <a:p>
            <a:r>
              <a:rPr lang="en-GB" b="1" noProof="0" dirty="0" smtClean="0">
                <a:solidFill>
                  <a:srgbClr val="654A15"/>
                </a:solidFill>
              </a:rPr>
              <a:t>Research </a:t>
            </a:r>
            <a:r>
              <a:rPr lang="en-GB" b="1" noProof="0" dirty="0">
                <a:solidFill>
                  <a:srgbClr val="654A15"/>
                </a:solidFill>
              </a:rPr>
              <a:t>reactors</a:t>
            </a:r>
            <a:r>
              <a:rPr lang="en-GB" noProof="0" dirty="0"/>
              <a:t> have played an </a:t>
            </a:r>
            <a:r>
              <a:rPr lang="en-GB" b="1" noProof="0" dirty="0">
                <a:solidFill>
                  <a:srgbClr val="654A15"/>
                </a:solidFill>
              </a:rPr>
              <a:t>important role</a:t>
            </a:r>
            <a:r>
              <a:rPr lang="en-GB" noProof="0" dirty="0"/>
              <a:t> in the </a:t>
            </a:r>
            <a:r>
              <a:rPr lang="en-GB" b="1" noProof="0" dirty="0">
                <a:solidFill>
                  <a:srgbClr val="654A15"/>
                </a:solidFill>
              </a:rPr>
              <a:t>development of nuclear science </a:t>
            </a:r>
            <a:r>
              <a:rPr lang="en-GB" noProof="0" dirty="0"/>
              <a:t>and</a:t>
            </a:r>
            <a:r>
              <a:rPr lang="en-GB" b="1" noProof="0" dirty="0">
                <a:solidFill>
                  <a:srgbClr val="654A15"/>
                </a:solidFill>
              </a:rPr>
              <a:t> technology</a:t>
            </a:r>
            <a:r>
              <a:rPr lang="en-GB" noProof="0" dirty="0"/>
              <a:t>. </a:t>
            </a:r>
            <a:endParaRPr lang="en-GB" noProof="0" dirty="0" smtClean="0"/>
          </a:p>
          <a:p>
            <a:r>
              <a:rPr lang="en-GB" b="1" noProof="0" dirty="0" smtClean="0">
                <a:solidFill>
                  <a:srgbClr val="654A15"/>
                </a:solidFill>
              </a:rPr>
              <a:t>Research </a:t>
            </a:r>
            <a:r>
              <a:rPr lang="en-GB" b="1" noProof="0" dirty="0">
                <a:solidFill>
                  <a:srgbClr val="654A15"/>
                </a:solidFill>
              </a:rPr>
              <a:t>reactors have many and varied </a:t>
            </a:r>
            <a:r>
              <a:rPr lang="en-GB" b="1" noProof="0" dirty="0" smtClean="0">
                <a:solidFill>
                  <a:srgbClr val="654A15"/>
                </a:solidFill>
              </a:rPr>
              <a:t>missions</a:t>
            </a:r>
            <a:r>
              <a:rPr lang="en-GB" noProof="0" dirty="0" smtClean="0"/>
              <a:t> </a:t>
            </a:r>
          </a:p>
          <a:p>
            <a:pPr lvl="1"/>
            <a:r>
              <a:rPr lang="en-GB" noProof="0" dirty="0" smtClean="0"/>
              <a:t>leading </a:t>
            </a:r>
            <a:r>
              <a:rPr lang="en-GB" noProof="0" dirty="0"/>
              <a:t>to many and varied designs and operating </a:t>
            </a:r>
            <a:r>
              <a:rPr lang="en-GB" noProof="0" dirty="0" smtClean="0"/>
              <a:t>modes; </a:t>
            </a:r>
          </a:p>
          <a:p>
            <a:r>
              <a:rPr lang="en-GB" b="1" noProof="0" dirty="0" smtClean="0">
                <a:solidFill>
                  <a:srgbClr val="654A15"/>
                </a:solidFill>
              </a:rPr>
              <a:t>Research </a:t>
            </a:r>
            <a:r>
              <a:rPr lang="en-GB" b="1" noProof="0" dirty="0">
                <a:solidFill>
                  <a:srgbClr val="654A15"/>
                </a:solidFill>
              </a:rPr>
              <a:t>reactors</a:t>
            </a:r>
            <a:r>
              <a:rPr lang="en-GB" noProof="0" dirty="0"/>
              <a:t> are </a:t>
            </a:r>
            <a:r>
              <a:rPr lang="en-GB" b="1" noProof="0" dirty="0" smtClean="0">
                <a:solidFill>
                  <a:srgbClr val="654A15"/>
                </a:solidFill>
              </a:rPr>
              <a:t>smaller </a:t>
            </a:r>
            <a:r>
              <a:rPr lang="en-GB" dirty="0"/>
              <a:t>in</a:t>
            </a:r>
            <a:r>
              <a:rPr lang="en-GB" b="1" noProof="0" dirty="0">
                <a:solidFill>
                  <a:srgbClr val="654A15"/>
                </a:solidFill>
              </a:rPr>
              <a:t> power rating</a:t>
            </a:r>
            <a:r>
              <a:rPr lang="en-GB" noProof="0" dirty="0"/>
              <a:t> </a:t>
            </a:r>
            <a:r>
              <a:rPr lang="en-GB" noProof="0" dirty="0" smtClean="0"/>
              <a:t>(than </a:t>
            </a:r>
            <a:r>
              <a:rPr lang="en-GB" noProof="0" dirty="0"/>
              <a:t>typical power </a:t>
            </a:r>
            <a:r>
              <a:rPr lang="en-GB" noProof="0" dirty="0" smtClean="0"/>
              <a:t>reactors)</a:t>
            </a:r>
          </a:p>
          <a:p>
            <a:pPr lvl="1"/>
            <a:r>
              <a:rPr lang="en-GB" noProof="0" dirty="0" smtClean="0"/>
              <a:t>the </a:t>
            </a:r>
            <a:r>
              <a:rPr lang="en-GB" noProof="0" dirty="0"/>
              <a:t>inventory of radioactive materials in their cores is also much </a:t>
            </a:r>
            <a:r>
              <a:rPr lang="en-GB" noProof="0" dirty="0" smtClean="0"/>
              <a:t>smaller</a:t>
            </a:r>
          </a:p>
          <a:p>
            <a:pPr marL="712788" lvl="1" indent="0">
              <a:buNone/>
            </a:pPr>
            <a:r>
              <a:rPr lang="en-GB" dirty="0"/>
              <a:t>→ </a:t>
            </a:r>
            <a:r>
              <a:rPr lang="en-GB" noProof="0" dirty="0" smtClean="0"/>
              <a:t>smaller </a:t>
            </a:r>
            <a:r>
              <a:rPr lang="en-GB" noProof="0" dirty="0"/>
              <a:t>hazard </a:t>
            </a:r>
            <a:r>
              <a:rPr lang="en-GB" noProof="0" dirty="0" smtClean="0"/>
              <a:t>potential;</a:t>
            </a:r>
            <a:endParaRPr lang="en-GB" noProof="0" dirty="0"/>
          </a:p>
          <a:p>
            <a:r>
              <a:rPr lang="en-GB" b="1" noProof="0" dirty="0" smtClean="0">
                <a:solidFill>
                  <a:srgbClr val="654A15"/>
                </a:solidFill>
              </a:rPr>
              <a:t>Safe </a:t>
            </a:r>
            <a:r>
              <a:rPr lang="en-GB" b="1" noProof="0" dirty="0">
                <a:solidFill>
                  <a:srgbClr val="654A15"/>
                </a:solidFill>
              </a:rPr>
              <a:t>siting, design </a:t>
            </a:r>
            <a:r>
              <a:rPr lang="en-GB" noProof="0" dirty="0"/>
              <a:t>and</a:t>
            </a:r>
            <a:r>
              <a:rPr lang="en-GB" b="1" noProof="0" dirty="0">
                <a:solidFill>
                  <a:srgbClr val="654A15"/>
                </a:solidFill>
              </a:rPr>
              <a:t> operation </a:t>
            </a:r>
            <a:r>
              <a:rPr lang="en-GB" noProof="0" dirty="0"/>
              <a:t>are</a:t>
            </a:r>
            <a:r>
              <a:rPr lang="en-GB" b="1" noProof="0" dirty="0">
                <a:solidFill>
                  <a:srgbClr val="654A15"/>
                </a:solidFill>
              </a:rPr>
              <a:t> essential</a:t>
            </a:r>
            <a:r>
              <a:rPr lang="en-GB" noProof="0" dirty="0"/>
              <a:t> </a:t>
            </a:r>
            <a:endParaRPr lang="en-GB" noProof="0" dirty="0" smtClean="0"/>
          </a:p>
          <a:p>
            <a:pPr lvl="1"/>
            <a:r>
              <a:rPr lang="en-GB" noProof="0" dirty="0" smtClean="0"/>
              <a:t>maintain </a:t>
            </a:r>
            <a:r>
              <a:rPr lang="en-GB" noProof="0" dirty="0"/>
              <a:t>the excellent safety </a:t>
            </a:r>
            <a:r>
              <a:rPr lang="en-GB" noProof="0" dirty="0" smtClean="0"/>
              <a:t>record;</a:t>
            </a:r>
          </a:p>
          <a:p>
            <a:r>
              <a:rPr lang="en-GB" dirty="0"/>
              <a:t>The IAEA maintains the Research Reactor Database (</a:t>
            </a:r>
            <a:r>
              <a:rPr lang="en-GB" u="sng" dirty="0">
                <a:hlinkClick r:id="rId3"/>
              </a:rPr>
              <a:t>http://nucleus.iaea.org/RRDB/RR/ReactorSearch.aspx?rf=1</a:t>
            </a:r>
            <a:r>
              <a:rPr lang="en-GB" dirty="0"/>
              <a:t>).</a:t>
            </a:r>
            <a:endParaRPr lang="en-GB" noProof="0" dirty="0"/>
          </a:p>
        </p:txBody>
      </p:sp>
    </p:spTree>
    <p:extLst>
      <p:ext uri="{BB962C8B-B14F-4D97-AF65-F5344CB8AC3E}">
        <p14:creationId xmlns:p14="http://schemas.microsoft.com/office/powerpoint/2010/main" val="3621501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Research reactor utilization</a:t>
            </a:r>
          </a:p>
        </p:txBody>
      </p:sp>
      <p:sp>
        <p:nvSpPr>
          <p:cNvPr id="3" name="Content Placeholder 2"/>
          <p:cNvSpPr>
            <a:spLocks noGrp="1"/>
          </p:cNvSpPr>
          <p:nvPr>
            <p:ph idx="1"/>
          </p:nvPr>
        </p:nvSpPr>
        <p:spPr/>
        <p:txBody>
          <a:bodyPr/>
          <a:lstStyle/>
          <a:p>
            <a:r>
              <a:rPr lang="en-GB" b="1" noProof="0" dirty="0">
                <a:solidFill>
                  <a:srgbClr val="654A15"/>
                </a:solidFill>
              </a:rPr>
              <a:t>Research reactors</a:t>
            </a:r>
            <a:r>
              <a:rPr lang="en-GB" noProof="0" dirty="0"/>
              <a:t> and the </a:t>
            </a:r>
            <a:r>
              <a:rPr lang="en-GB" b="1" noProof="0" dirty="0">
                <a:solidFill>
                  <a:srgbClr val="654A15"/>
                </a:solidFill>
              </a:rPr>
              <a:t>neutrons they produce</a:t>
            </a:r>
            <a:r>
              <a:rPr lang="en-GB" noProof="0" dirty="0"/>
              <a:t> have a </a:t>
            </a:r>
            <a:r>
              <a:rPr lang="en-GB" b="1" noProof="0" dirty="0">
                <a:solidFill>
                  <a:srgbClr val="654A15"/>
                </a:solidFill>
              </a:rPr>
              <a:t>very wide variety of uses</a:t>
            </a:r>
            <a:r>
              <a:rPr lang="en-GB" noProof="0" dirty="0"/>
              <a:t> in nuclear science and technology. These </a:t>
            </a:r>
            <a:r>
              <a:rPr lang="en-GB" noProof="0" dirty="0" smtClean="0"/>
              <a:t>include:</a:t>
            </a:r>
          </a:p>
          <a:p>
            <a:pPr lvl="1"/>
            <a:r>
              <a:rPr lang="en-GB" noProof="0" dirty="0"/>
              <a:t>applications in education and training, </a:t>
            </a:r>
            <a:r>
              <a:rPr lang="en-GB" noProof="0" dirty="0" smtClean="0"/>
              <a:t>biology</a:t>
            </a:r>
            <a:r>
              <a:rPr lang="en-GB" noProof="0" dirty="0"/>
              <a:t>, </a:t>
            </a:r>
            <a:r>
              <a:rPr lang="en-GB" noProof="0" dirty="0" smtClean="0"/>
              <a:t>agriculture</a:t>
            </a:r>
            <a:r>
              <a:rPr lang="en-GB" noProof="0" dirty="0"/>
              <a:t>, </a:t>
            </a:r>
            <a:r>
              <a:rPr lang="en-GB" noProof="0" dirty="0" smtClean="0"/>
              <a:t>medicine</a:t>
            </a:r>
            <a:r>
              <a:rPr lang="en-GB" noProof="0" dirty="0"/>
              <a:t>, </a:t>
            </a:r>
            <a:r>
              <a:rPr lang="en-GB" noProof="0" dirty="0" smtClean="0"/>
              <a:t>materials </a:t>
            </a:r>
            <a:r>
              <a:rPr lang="en-GB" noProof="0" dirty="0"/>
              <a:t>science, </a:t>
            </a:r>
            <a:r>
              <a:rPr lang="en-GB" noProof="0" dirty="0" smtClean="0"/>
              <a:t>geochronology</a:t>
            </a:r>
            <a:r>
              <a:rPr lang="en-GB" noProof="0" dirty="0"/>
              <a:t>, </a:t>
            </a:r>
            <a:r>
              <a:rPr lang="en-GB" noProof="0" dirty="0" smtClean="0"/>
              <a:t>industry </a:t>
            </a:r>
            <a:r>
              <a:rPr lang="en-GB" noProof="0" dirty="0"/>
              <a:t>and </a:t>
            </a:r>
            <a:r>
              <a:rPr lang="en-GB" noProof="0" dirty="0" smtClean="0"/>
              <a:t>safety research;</a:t>
            </a:r>
          </a:p>
          <a:p>
            <a:r>
              <a:rPr lang="en-GB" b="1" dirty="0">
                <a:solidFill>
                  <a:srgbClr val="654A15"/>
                </a:solidFill>
              </a:rPr>
              <a:t>Research reactors</a:t>
            </a:r>
            <a:r>
              <a:rPr lang="en-GB" dirty="0"/>
              <a:t> have made </a:t>
            </a:r>
            <a:r>
              <a:rPr lang="en-GB" b="1" dirty="0">
                <a:solidFill>
                  <a:srgbClr val="654A15"/>
                </a:solidFill>
              </a:rPr>
              <a:t>major contributions</a:t>
            </a:r>
            <a:r>
              <a:rPr lang="en-GB" dirty="0"/>
              <a:t> to the </a:t>
            </a:r>
            <a:r>
              <a:rPr lang="en-GB" b="1" dirty="0">
                <a:solidFill>
                  <a:srgbClr val="654A15"/>
                </a:solidFill>
              </a:rPr>
              <a:t>nuclear industry</a:t>
            </a:r>
            <a:r>
              <a:rPr lang="en-GB" dirty="0"/>
              <a:t> and to the </a:t>
            </a:r>
            <a:r>
              <a:rPr lang="en-GB" b="1" dirty="0">
                <a:solidFill>
                  <a:srgbClr val="654A15"/>
                </a:solidFill>
              </a:rPr>
              <a:t>well-being of humanity</a:t>
            </a:r>
            <a:r>
              <a:rPr lang="en-GB" dirty="0"/>
              <a:t>.</a:t>
            </a:r>
          </a:p>
          <a:p>
            <a:r>
              <a:rPr lang="en-GB" dirty="0"/>
              <a:t>Need for research reactor services and products remains strong</a:t>
            </a:r>
          </a:p>
          <a:p>
            <a:pPr lvl="1"/>
            <a:r>
              <a:rPr lang="en-GB" dirty="0"/>
              <a:t>there are </a:t>
            </a:r>
            <a:r>
              <a:rPr lang="en-GB" b="1" dirty="0">
                <a:solidFill>
                  <a:srgbClr val="654A15"/>
                </a:solidFill>
              </a:rPr>
              <a:t>many challenges</a:t>
            </a:r>
            <a:r>
              <a:rPr lang="en-GB" dirty="0"/>
              <a:t> to be </a:t>
            </a:r>
            <a:r>
              <a:rPr lang="en-GB" dirty="0" smtClean="0"/>
              <a:t>met</a:t>
            </a:r>
          </a:p>
          <a:p>
            <a:r>
              <a:rPr lang="en-GB" b="1" dirty="0" smtClean="0">
                <a:solidFill>
                  <a:srgbClr val="654A15"/>
                </a:solidFill>
              </a:rPr>
              <a:t>Approach</a:t>
            </a:r>
            <a:r>
              <a:rPr lang="en-GB" dirty="0" smtClean="0"/>
              <a:t> to meeting these challenges</a:t>
            </a:r>
          </a:p>
          <a:p>
            <a:pPr lvl="1"/>
            <a:r>
              <a:rPr lang="en-GB" b="1" dirty="0" smtClean="0">
                <a:solidFill>
                  <a:srgbClr val="654A15"/>
                </a:solidFill>
              </a:rPr>
              <a:t>consolidation</a:t>
            </a:r>
            <a:r>
              <a:rPr lang="en-GB" dirty="0" smtClean="0"/>
              <a:t> </a:t>
            </a:r>
            <a:r>
              <a:rPr lang="en-GB" dirty="0"/>
              <a:t>of the functions → </a:t>
            </a:r>
            <a:r>
              <a:rPr lang="en-GB" b="1" dirty="0">
                <a:solidFill>
                  <a:srgbClr val="654A15"/>
                </a:solidFill>
              </a:rPr>
              <a:t>regional research reactor </a:t>
            </a:r>
            <a:r>
              <a:rPr lang="en-GB" b="1" dirty="0" smtClean="0">
                <a:solidFill>
                  <a:srgbClr val="654A15"/>
                </a:solidFill>
              </a:rPr>
              <a:t>facilities</a:t>
            </a:r>
            <a:r>
              <a:rPr lang="en-GB" dirty="0"/>
              <a:t>,</a:t>
            </a:r>
            <a:endParaRPr lang="en-GB" b="1" dirty="0" smtClean="0">
              <a:solidFill>
                <a:srgbClr val="654A15"/>
              </a:solidFill>
            </a:endParaRPr>
          </a:p>
          <a:p>
            <a:pPr lvl="1"/>
            <a:r>
              <a:rPr lang="en-GB" dirty="0"/>
              <a:t>networks and </a:t>
            </a:r>
            <a:r>
              <a:rPr lang="en-GB" dirty="0" smtClean="0"/>
              <a:t>coalitions;</a:t>
            </a:r>
            <a:endParaRPr lang="en-GB" noProof="0" dirty="0"/>
          </a:p>
        </p:txBody>
      </p:sp>
      <p:sp>
        <p:nvSpPr>
          <p:cNvPr id="4" name="Slide Number Placeholder 3"/>
          <p:cNvSpPr>
            <a:spLocks noGrp="1"/>
          </p:cNvSpPr>
          <p:nvPr>
            <p:ph type="sldNum" sz="quarter" idx="12"/>
          </p:nvPr>
        </p:nvSpPr>
        <p:spPr/>
        <p:txBody>
          <a:bodyPr/>
          <a:lstStyle/>
          <a:p>
            <a:fld id="{E820C8E4-9002-4E93-8650-B0CC00F8D49C}" type="slidenum">
              <a:rPr lang="sl-SI" smtClean="0"/>
              <a:t>22</a:t>
            </a:fld>
            <a:endParaRPr lang="sl-SI" dirty="0"/>
          </a:p>
        </p:txBody>
      </p:sp>
    </p:spTree>
    <p:extLst>
      <p:ext uri="{BB962C8B-B14F-4D97-AF65-F5344CB8AC3E}">
        <p14:creationId xmlns:p14="http://schemas.microsoft.com/office/powerpoint/2010/main" val="2960059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Types of research reactors</a:t>
            </a:r>
          </a:p>
        </p:txBody>
      </p:sp>
      <p:sp>
        <p:nvSpPr>
          <p:cNvPr id="3" name="Content Placeholder 2"/>
          <p:cNvSpPr>
            <a:spLocks noGrp="1"/>
          </p:cNvSpPr>
          <p:nvPr>
            <p:ph idx="1"/>
          </p:nvPr>
        </p:nvSpPr>
        <p:spPr/>
        <p:txBody>
          <a:bodyPr/>
          <a:lstStyle/>
          <a:p>
            <a:r>
              <a:rPr lang="en-GB" noProof="0" dirty="0" smtClean="0"/>
              <a:t>There are </a:t>
            </a:r>
            <a:r>
              <a:rPr lang="en-GB" b="1" noProof="0" dirty="0" smtClean="0">
                <a:solidFill>
                  <a:srgbClr val="654A15"/>
                </a:solidFill>
              </a:rPr>
              <a:t>many design variations</a:t>
            </a:r>
            <a:r>
              <a:rPr lang="en-GB" noProof="0" dirty="0" smtClean="0"/>
              <a:t> in research reactors, </a:t>
            </a:r>
            <a:r>
              <a:rPr lang="en-GB" b="1" noProof="0" dirty="0" smtClean="0">
                <a:solidFill>
                  <a:srgbClr val="654A15"/>
                </a:solidFill>
              </a:rPr>
              <a:t>influenced</a:t>
            </a:r>
            <a:r>
              <a:rPr lang="en-GB" noProof="0" dirty="0" smtClean="0"/>
              <a:t> by the </a:t>
            </a:r>
            <a:r>
              <a:rPr lang="en-GB" b="1" noProof="0" dirty="0" smtClean="0">
                <a:solidFill>
                  <a:srgbClr val="654A15"/>
                </a:solidFill>
              </a:rPr>
              <a:t>primary purpose</a:t>
            </a:r>
            <a:r>
              <a:rPr lang="en-GB" noProof="0" dirty="0" smtClean="0"/>
              <a:t> of the reactor: </a:t>
            </a:r>
          </a:p>
          <a:p>
            <a:pPr lvl="1"/>
            <a:r>
              <a:rPr lang="en-GB" noProof="0" dirty="0" smtClean="0"/>
              <a:t>materials testing; neutron source; multi-purpose; pulsed; critical experiments; or training.</a:t>
            </a:r>
          </a:p>
          <a:p>
            <a:r>
              <a:rPr lang="en-GB" noProof="0" dirty="0" smtClean="0"/>
              <a:t>These variations include:</a:t>
            </a:r>
          </a:p>
          <a:p>
            <a:pPr lvl="1"/>
            <a:r>
              <a:rPr lang="en-GB" noProof="0" dirty="0" smtClean="0"/>
              <a:t>The </a:t>
            </a:r>
            <a:r>
              <a:rPr lang="en-GB" b="1" noProof="0" dirty="0" smtClean="0">
                <a:solidFill>
                  <a:srgbClr val="654A15"/>
                </a:solidFill>
              </a:rPr>
              <a:t>cooling system design</a:t>
            </a:r>
            <a:r>
              <a:rPr lang="en-GB" noProof="0" dirty="0" smtClean="0"/>
              <a:t>,</a:t>
            </a:r>
          </a:p>
          <a:p>
            <a:pPr lvl="1"/>
            <a:r>
              <a:rPr lang="en-GB" noProof="0" dirty="0" smtClean="0"/>
              <a:t>The </a:t>
            </a:r>
            <a:r>
              <a:rPr lang="en-GB" b="1" noProof="0" dirty="0" smtClean="0">
                <a:solidFill>
                  <a:srgbClr val="654A15"/>
                </a:solidFill>
              </a:rPr>
              <a:t>moderator</a:t>
            </a:r>
            <a:r>
              <a:rPr lang="en-GB" noProof="0" dirty="0" smtClean="0"/>
              <a:t>,</a:t>
            </a:r>
          </a:p>
          <a:p>
            <a:pPr lvl="1"/>
            <a:r>
              <a:rPr lang="en-GB" noProof="0" dirty="0" smtClean="0"/>
              <a:t>The </a:t>
            </a:r>
            <a:r>
              <a:rPr lang="en-GB" b="1" noProof="0" dirty="0" smtClean="0">
                <a:solidFill>
                  <a:srgbClr val="654A15"/>
                </a:solidFill>
              </a:rPr>
              <a:t>reflector</a:t>
            </a:r>
            <a:r>
              <a:rPr lang="en-GB" noProof="0" dirty="0" smtClean="0"/>
              <a:t>,</a:t>
            </a:r>
          </a:p>
          <a:p>
            <a:pPr lvl="1"/>
            <a:r>
              <a:rPr lang="en-GB" noProof="0" dirty="0" smtClean="0"/>
              <a:t>The </a:t>
            </a:r>
            <a:r>
              <a:rPr lang="en-GB" b="1" noProof="0" dirty="0" smtClean="0">
                <a:solidFill>
                  <a:srgbClr val="654A15"/>
                </a:solidFill>
              </a:rPr>
              <a:t>fuel</a:t>
            </a:r>
            <a:r>
              <a:rPr lang="en-GB" noProof="0" dirty="0" smtClean="0"/>
              <a:t>,</a:t>
            </a:r>
          </a:p>
          <a:p>
            <a:pPr lvl="1"/>
            <a:r>
              <a:rPr lang="en-GB" noProof="0" dirty="0" smtClean="0"/>
              <a:t>The </a:t>
            </a:r>
            <a:r>
              <a:rPr lang="en-GB" b="1" noProof="0" dirty="0" smtClean="0">
                <a:solidFill>
                  <a:srgbClr val="654A15"/>
                </a:solidFill>
              </a:rPr>
              <a:t>power level</a:t>
            </a:r>
            <a:r>
              <a:rPr lang="en-GB" noProof="0" dirty="0" smtClean="0"/>
              <a:t>;</a:t>
            </a:r>
            <a:endParaRPr lang="en-GB" noProof="0" dirty="0"/>
          </a:p>
        </p:txBody>
      </p:sp>
      <p:sp>
        <p:nvSpPr>
          <p:cNvPr id="4" name="Slide Number Placeholder 3"/>
          <p:cNvSpPr>
            <a:spLocks noGrp="1"/>
          </p:cNvSpPr>
          <p:nvPr>
            <p:ph type="sldNum" sz="quarter" idx="12"/>
          </p:nvPr>
        </p:nvSpPr>
        <p:spPr/>
        <p:txBody>
          <a:bodyPr/>
          <a:lstStyle/>
          <a:p>
            <a:fld id="{E820C8E4-9002-4E93-8650-B0CC00F8D49C}" type="slidenum">
              <a:rPr lang="sl-SI" smtClean="0"/>
              <a:t>23</a:t>
            </a:fld>
            <a:endParaRPr lang="sl-SI" dirty="0"/>
          </a:p>
        </p:txBody>
      </p:sp>
    </p:spTree>
    <p:extLst>
      <p:ext uri="{BB962C8B-B14F-4D97-AF65-F5344CB8AC3E}">
        <p14:creationId xmlns:p14="http://schemas.microsoft.com/office/powerpoint/2010/main" val="182539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Types of research reactors</a:t>
            </a:r>
          </a:p>
        </p:txBody>
      </p:sp>
      <p:sp>
        <p:nvSpPr>
          <p:cNvPr id="3" name="Content Placeholder 2"/>
          <p:cNvSpPr>
            <a:spLocks noGrp="1"/>
          </p:cNvSpPr>
          <p:nvPr>
            <p:ph idx="1"/>
          </p:nvPr>
        </p:nvSpPr>
        <p:spPr/>
        <p:txBody>
          <a:bodyPr/>
          <a:lstStyle/>
          <a:p>
            <a:r>
              <a:rPr lang="en-GB" noProof="0" dirty="0" smtClean="0"/>
              <a:t>Research </a:t>
            </a:r>
            <a:r>
              <a:rPr lang="en-GB" noProof="0" dirty="0"/>
              <a:t>reactors of low and medium </a:t>
            </a:r>
            <a:r>
              <a:rPr lang="en-GB" noProof="0" dirty="0" smtClean="0"/>
              <a:t>power</a:t>
            </a:r>
          </a:p>
          <a:p>
            <a:pPr lvl="1"/>
            <a:r>
              <a:rPr lang="en-GB" noProof="0" dirty="0" smtClean="0"/>
              <a:t>the </a:t>
            </a:r>
            <a:r>
              <a:rPr lang="en-GB" b="1" noProof="0" dirty="0">
                <a:solidFill>
                  <a:srgbClr val="654A15"/>
                </a:solidFill>
              </a:rPr>
              <a:t>open pool</a:t>
            </a:r>
            <a:r>
              <a:rPr lang="en-GB" noProof="0" dirty="0" smtClean="0"/>
              <a:t>,</a:t>
            </a:r>
          </a:p>
          <a:p>
            <a:pPr lvl="1"/>
            <a:r>
              <a:rPr lang="en-GB" noProof="0" dirty="0" smtClean="0"/>
              <a:t>reactors </a:t>
            </a:r>
            <a:r>
              <a:rPr lang="en-GB" noProof="0" dirty="0"/>
              <a:t>are cooled and moderated by light </a:t>
            </a:r>
            <a:r>
              <a:rPr lang="en-GB" noProof="0" dirty="0" smtClean="0"/>
              <a:t>water,</a:t>
            </a:r>
          </a:p>
          <a:p>
            <a:r>
              <a:rPr lang="en-GB" noProof="0" dirty="0" smtClean="0"/>
              <a:t>The </a:t>
            </a:r>
            <a:r>
              <a:rPr lang="en-GB" noProof="0" dirty="0"/>
              <a:t>open </a:t>
            </a:r>
            <a:r>
              <a:rPr lang="en-GB" b="1" noProof="0" dirty="0">
                <a:solidFill>
                  <a:srgbClr val="654A15"/>
                </a:solidFill>
              </a:rPr>
              <a:t>pool design</a:t>
            </a:r>
            <a:r>
              <a:rPr lang="en-GB" noProof="0" dirty="0"/>
              <a:t> is </a:t>
            </a:r>
            <a:r>
              <a:rPr lang="en-GB" b="1" noProof="0" dirty="0">
                <a:solidFill>
                  <a:srgbClr val="654A15"/>
                </a:solidFill>
              </a:rPr>
              <a:t>suitable</a:t>
            </a:r>
            <a:r>
              <a:rPr lang="en-GB" noProof="0" dirty="0"/>
              <a:t> for </a:t>
            </a:r>
            <a:r>
              <a:rPr lang="en-GB" b="1" noProof="0" dirty="0">
                <a:solidFill>
                  <a:srgbClr val="654A15"/>
                </a:solidFill>
              </a:rPr>
              <a:t>in-core</a:t>
            </a:r>
            <a:r>
              <a:rPr lang="en-GB" noProof="0" dirty="0"/>
              <a:t> and </a:t>
            </a:r>
            <a:r>
              <a:rPr lang="en-GB" b="1" noProof="0" dirty="0">
                <a:solidFill>
                  <a:srgbClr val="654A15"/>
                </a:solidFill>
              </a:rPr>
              <a:t>in-reflector</a:t>
            </a:r>
            <a:r>
              <a:rPr lang="en-GB" noProof="0" dirty="0"/>
              <a:t> </a:t>
            </a:r>
            <a:r>
              <a:rPr lang="en-GB" b="1" noProof="0" dirty="0" smtClean="0">
                <a:solidFill>
                  <a:srgbClr val="654A15"/>
                </a:solidFill>
              </a:rPr>
              <a:t>irradiations</a:t>
            </a:r>
            <a:r>
              <a:rPr lang="en-GB" noProof="0" dirty="0" smtClean="0"/>
              <a:t>.</a:t>
            </a:r>
          </a:p>
          <a:p>
            <a:r>
              <a:rPr lang="en-GB" dirty="0"/>
              <a:t>Open pool reactors → </a:t>
            </a:r>
            <a:r>
              <a:rPr lang="en-GB" b="1" dirty="0">
                <a:solidFill>
                  <a:srgbClr val="654A15"/>
                </a:solidFill>
              </a:rPr>
              <a:t>suitable</a:t>
            </a:r>
            <a:r>
              <a:rPr lang="en-GB" dirty="0"/>
              <a:t> for </a:t>
            </a:r>
            <a:r>
              <a:rPr lang="en-GB" b="1" dirty="0">
                <a:solidFill>
                  <a:srgbClr val="654A15"/>
                </a:solidFill>
              </a:rPr>
              <a:t>installation</a:t>
            </a:r>
            <a:r>
              <a:rPr lang="en-GB" dirty="0"/>
              <a:t> of </a:t>
            </a:r>
            <a:r>
              <a:rPr lang="en-GB" b="1" dirty="0">
                <a:solidFill>
                  <a:srgbClr val="654A15"/>
                </a:solidFill>
              </a:rPr>
              <a:t>in-core </a:t>
            </a:r>
            <a:r>
              <a:rPr lang="en-GB" b="1" dirty="0" smtClean="0">
                <a:solidFill>
                  <a:srgbClr val="654A15"/>
                </a:solidFill>
              </a:rPr>
              <a:t>loops</a:t>
            </a:r>
            <a:r>
              <a:rPr lang="en-GB" dirty="0" smtClean="0"/>
              <a:t>;</a:t>
            </a:r>
            <a:endParaRPr lang="en-GB" dirty="0"/>
          </a:p>
          <a:p>
            <a:r>
              <a:rPr lang="en-GB" dirty="0"/>
              <a:t>Another variation on the open pool design </a:t>
            </a:r>
            <a:r>
              <a:rPr lang="en-GB" dirty="0" smtClean="0"/>
              <a:t>→ </a:t>
            </a:r>
            <a:r>
              <a:rPr lang="en-GB" b="1" dirty="0">
                <a:solidFill>
                  <a:srgbClr val="654A15"/>
                </a:solidFill>
              </a:rPr>
              <a:t>‘tank-in </a:t>
            </a:r>
            <a:r>
              <a:rPr lang="en-GB" b="1" dirty="0" smtClean="0">
                <a:solidFill>
                  <a:srgbClr val="654A15"/>
                </a:solidFill>
              </a:rPr>
              <a:t>pool’</a:t>
            </a:r>
            <a:r>
              <a:rPr lang="en-GB" dirty="0" smtClean="0"/>
              <a:t>;</a:t>
            </a:r>
          </a:p>
          <a:p>
            <a:r>
              <a:rPr lang="en-GB" dirty="0" smtClean="0"/>
              <a:t>A </a:t>
            </a:r>
            <a:r>
              <a:rPr lang="en-GB" dirty="0"/>
              <a:t>closed tank design is used in cases where a higher power than can be accommodated with a tank in pool design is needed. </a:t>
            </a:r>
          </a:p>
          <a:p>
            <a:pPr lvl="1"/>
            <a:r>
              <a:rPr lang="en-GB" dirty="0"/>
              <a:t>These reactors generally operate at elevated pressure and temperature, and so have some similarities to power reactors. </a:t>
            </a:r>
          </a:p>
        </p:txBody>
      </p:sp>
      <p:sp>
        <p:nvSpPr>
          <p:cNvPr id="4" name="Slide Number Placeholder 3"/>
          <p:cNvSpPr>
            <a:spLocks noGrp="1"/>
          </p:cNvSpPr>
          <p:nvPr>
            <p:ph type="sldNum" sz="quarter" idx="12"/>
          </p:nvPr>
        </p:nvSpPr>
        <p:spPr/>
        <p:txBody>
          <a:bodyPr/>
          <a:lstStyle/>
          <a:p>
            <a:fld id="{E820C8E4-9002-4E93-8650-B0CC00F8D49C}" type="slidenum">
              <a:rPr lang="sl-SI" smtClean="0"/>
              <a:t>24</a:t>
            </a:fld>
            <a:endParaRPr lang="sl-SI" dirty="0"/>
          </a:p>
        </p:txBody>
      </p:sp>
    </p:spTree>
    <p:extLst>
      <p:ext uri="{BB962C8B-B14F-4D97-AF65-F5344CB8AC3E}">
        <p14:creationId xmlns:p14="http://schemas.microsoft.com/office/powerpoint/2010/main" val="3158446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Research reactor fuels</a:t>
            </a:r>
          </a:p>
        </p:txBody>
      </p:sp>
      <p:sp>
        <p:nvSpPr>
          <p:cNvPr id="3" name="Content Placeholder 2"/>
          <p:cNvSpPr>
            <a:spLocks noGrp="1"/>
          </p:cNvSpPr>
          <p:nvPr>
            <p:ph idx="1"/>
          </p:nvPr>
        </p:nvSpPr>
        <p:spPr/>
        <p:txBody>
          <a:bodyPr/>
          <a:lstStyle/>
          <a:p>
            <a:r>
              <a:rPr lang="en-GB" noProof="0" dirty="0" smtClean="0"/>
              <a:t>The fuels used in research are, like the designs, very diverse.</a:t>
            </a:r>
          </a:p>
          <a:p>
            <a:pPr lvl="1"/>
            <a:r>
              <a:rPr lang="en-GB" noProof="0" dirty="0" smtClean="0"/>
              <a:t>Most common form is </a:t>
            </a:r>
            <a:r>
              <a:rPr lang="en-GB" b="1" noProof="0" dirty="0" smtClean="0">
                <a:solidFill>
                  <a:srgbClr val="654A15"/>
                </a:solidFill>
              </a:rPr>
              <a:t>plates</a:t>
            </a:r>
            <a:r>
              <a:rPr lang="en-GB" noProof="0" dirty="0" smtClean="0"/>
              <a:t>, pins/rods or </a:t>
            </a:r>
            <a:r>
              <a:rPr lang="en-GB" b="1" noProof="0" dirty="0" smtClean="0">
                <a:solidFill>
                  <a:srgbClr val="654A15"/>
                </a:solidFill>
              </a:rPr>
              <a:t>concentric tubes</a:t>
            </a:r>
            <a:r>
              <a:rPr lang="en-GB" noProof="0" dirty="0" smtClean="0"/>
              <a:t> of U-Al alloy; </a:t>
            </a:r>
          </a:p>
          <a:p>
            <a:pPr lvl="1"/>
            <a:r>
              <a:rPr lang="en-GB" b="1" noProof="0" dirty="0" smtClean="0">
                <a:solidFill>
                  <a:srgbClr val="654A15"/>
                </a:solidFill>
              </a:rPr>
              <a:t>U-Al</a:t>
            </a:r>
            <a:r>
              <a:rPr lang="en-GB" noProof="0" dirty="0" smtClean="0"/>
              <a:t> fuels → </a:t>
            </a:r>
            <a:r>
              <a:rPr lang="en-GB" b="1" noProof="0" dirty="0" smtClean="0">
                <a:solidFill>
                  <a:srgbClr val="654A15"/>
                </a:solidFill>
              </a:rPr>
              <a:t>enriched</a:t>
            </a:r>
            <a:r>
              <a:rPr lang="en-GB" noProof="0" dirty="0" smtClean="0"/>
              <a:t> to about </a:t>
            </a:r>
            <a:r>
              <a:rPr lang="en-GB" b="1" noProof="0" dirty="0" smtClean="0">
                <a:solidFill>
                  <a:srgbClr val="654A15"/>
                </a:solidFill>
              </a:rPr>
              <a:t>93% </a:t>
            </a:r>
            <a:r>
              <a:rPr lang="en-GB" b="1" baseline="30000" noProof="0" dirty="0" smtClean="0">
                <a:solidFill>
                  <a:srgbClr val="654A15"/>
                </a:solidFill>
              </a:rPr>
              <a:t>235</a:t>
            </a:r>
            <a:r>
              <a:rPr lang="en-GB" b="1" noProof="0" dirty="0" smtClean="0">
                <a:solidFill>
                  <a:srgbClr val="654A15"/>
                </a:solidFill>
              </a:rPr>
              <a:t>U</a:t>
            </a:r>
            <a:r>
              <a:rPr lang="en-GB" dirty="0"/>
              <a:t>;</a:t>
            </a:r>
            <a:endParaRPr lang="en-GB" noProof="0" dirty="0" smtClean="0"/>
          </a:p>
          <a:p>
            <a:pPr lvl="1"/>
            <a:r>
              <a:rPr lang="en-GB" b="1" noProof="0" dirty="0" smtClean="0">
                <a:solidFill>
                  <a:srgbClr val="654A15"/>
                </a:solidFill>
              </a:rPr>
              <a:t>Silicide</a:t>
            </a:r>
            <a:r>
              <a:rPr lang="en-GB" noProof="0" dirty="0" smtClean="0"/>
              <a:t> fuels </a:t>
            </a:r>
            <a:r>
              <a:rPr lang="en-GB" dirty="0"/>
              <a:t>→ </a:t>
            </a:r>
            <a:r>
              <a:rPr lang="en-GB" b="1" noProof="0" dirty="0" smtClean="0">
                <a:solidFill>
                  <a:srgbClr val="654A15"/>
                </a:solidFill>
              </a:rPr>
              <a:t>enriched</a:t>
            </a:r>
            <a:r>
              <a:rPr lang="en-GB" noProof="0" dirty="0" smtClean="0"/>
              <a:t> to </a:t>
            </a:r>
            <a:r>
              <a:rPr lang="en-GB" b="1" noProof="0" dirty="0" smtClean="0">
                <a:solidFill>
                  <a:srgbClr val="654A15"/>
                </a:solidFill>
              </a:rPr>
              <a:t>19.75% </a:t>
            </a:r>
            <a:r>
              <a:rPr lang="en-GB" b="1" baseline="30000" noProof="0" dirty="0" smtClean="0">
                <a:solidFill>
                  <a:srgbClr val="654A15"/>
                </a:solidFill>
              </a:rPr>
              <a:t>235</a:t>
            </a:r>
            <a:r>
              <a:rPr lang="en-GB" b="1" noProof="0" dirty="0" smtClean="0">
                <a:solidFill>
                  <a:srgbClr val="654A15"/>
                </a:solidFill>
              </a:rPr>
              <a:t>U</a:t>
            </a:r>
            <a:r>
              <a:rPr lang="en-GB" noProof="0" dirty="0" smtClean="0"/>
              <a:t>; </a:t>
            </a:r>
          </a:p>
          <a:p>
            <a:pPr lvl="1"/>
            <a:r>
              <a:rPr lang="en-GB" noProof="0" dirty="0" smtClean="0"/>
              <a:t>Research reactor designed in the Soviet Union </a:t>
            </a:r>
            <a:r>
              <a:rPr lang="en-GB" dirty="0"/>
              <a:t>→ </a:t>
            </a:r>
            <a:r>
              <a:rPr lang="en-GB" noProof="0" dirty="0" smtClean="0"/>
              <a:t>36% enriched fuel;</a:t>
            </a:r>
          </a:p>
          <a:p>
            <a:r>
              <a:rPr lang="en-GB" noProof="0" dirty="0" smtClean="0"/>
              <a:t>TRIGA reactors use a U-</a:t>
            </a:r>
            <a:r>
              <a:rPr lang="en-GB" noProof="0" dirty="0" err="1" smtClean="0"/>
              <a:t>ZrH</a:t>
            </a:r>
            <a:r>
              <a:rPr lang="en-GB" noProof="0" dirty="0" smtClean="0"/>
              <a:t> or U-ZrH</a:t>
            </a:r>
            <a:r>
              <a:rPr lang="en-GB" baseline="-25000" noProof="0" dirty="0" smtClean="0"/>
              <a:t>1.65</a:t>
            </a:r>
            <a:r>
              <a:rPr lang="en-GB" noProof="0" dirty="0" smtClean="0"/>
              <a:t> alloy fuel in Al or 304 stainless steel cladding. </a:t>
            </a:r>
          </a:p>
          <a:p>
            <a:r>
              <a:rPr lang="en-GB" dirty="0" smtClean="0"/>
              <a:t>Effort </a:t>
            </a:r>
            <a:r>
              <a:rPr lang="en-GB" dirty="0"/>
              <a:t>to </a:t>
            </a:r>
            <a:r>
              <a:rPr lang="en-GB" b="1" dirty="0" smtClean="0">
                <a:solidFill>
                  <a:srgbClr val="654A15"/>
                </a:solidFill>
              </a:rPr>
              <a:t>reduce the civilian use of highly </a:t>
            </a:r>
            <a:r>
              <a:rPr lang="en-GB" b="1" dirty="0">
                <a:solidFill>
                  <a:srgbClr val="654A15"/>
                </a:solidFill>
              </a:rPr>
              <a:t>enriched uranium</a:t>
            </a:r>
            <a:r>
              <a:rPr lang="en-GB" dirty="0"/>
              <a:t> →</a:t>
            </a:r>
            <a:r>
              <a:rPr lang="en-GB" dirty="0" smtClean="0"/>
              <a:t> </a:t>
            </a:r>
            <a:r>
              <a:rPr lang="en-GB" dirty="0"/>
              <a:t>the RERTR </a:t>
            </a:r>
            <a:r>
              <a:rPr lang="en-GB" dirty="0" smtClean="0"/>
              <a:t>program and </a:t>
            </a:r>
            <a:r>
              <a:rPr lang="en-GB" dirty="0" smtClean="0">
                <a:hlinkClick r:id="rId3"/>
              </a:rPr>
              <a:t>GTRI</a:t>
            </a:r>
            <a:r>
              <a:rPr lang="en-GB" dirty="0" smtClean="0"/>
              <a:t>; </a:t>
            </a:r>
            <a:endParaRPr lang="en-GB" dirty="0"/>
          </a:p>
          <a:p>
            <a:pPr lvl="1"/>
            <a:r>
              <a:rPr lang="en-GB" b="1" dirty="0" smtClean="0">
                <a:solidFill>
                  <a:srgbClr val="654A15"/>
                </a:solidFill>
              </a:rPr>
              <a:t>Conversion</a:t>
            </a:r>
            <a:r>
              <a:rPr lang="en-GB" dirty="0" smtClean="0"/>
              <a:t> </a:t>
            </a:r>
            <a:r>
              <a:rPr lang="en-GB" dirty="0"/>
              <a:t>of </a:t>
            </a:r>
            <a:r>
              <a:rPr lang="en-GB" b="1" dirty="0">
                <a:solidFill>
                  <a:srgbClr val="654A15"/>
                </a:solidFill>
              </a:rPr>
              <a:t>as many research reactors</a:t>
            </a:r>
            <a:r>
              <a:rPr lang="en-GB" dirty="0"/>
              <a:t> as possible </a:t>
            </a:r>
            <a:r>
              <a:rPr lang="en-GB" b="1" dirty="0">
                <a:solidFill>
                  <a:srgbClr val="654A15"/>
                </a:solidFill>
              </a:rPr>
              <a:t>to low-enriched uranium</a:t>
            </a:r>
            <a:r>
              <a:rPr lang="en-GB" dirty="0"/>
              <a:t> fuel. </a:t>
            </a:r>
          </a:p>
          <a:p>
            <a:pPr lvl="1"/>
            <a:r>
              <a:rPr lang="en-GB" dirty="0" smtClean="0"/>
              <a:t>Reduction </a:t>
            </a:r>
            <a:r>
              <a:rPr lang="en-GB" dirty="0"/>
              <a:t>in the enrichment by a factor of about </a:t>
            </a:r>
            <a:r>
              <a:rPr lang="en-GB" dirty="0" smtClean="0"/>
              <a:t>5;</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25</a:t>
            </a:fld>
            <a:endParaRPr lang="sl-SI" dirty="0"/>
          </a:p>
        </p:txBody>
      </p:sp>
    </p:spTree>
    <p:extLst>
      <p:ext uri="{BB962C8B-B14F-4D97-AF65-F5344CB8AC3E}">
        <p14:creationId xmlns:p14="http://schemas.microsoft.com/office/powerpoint/2010/main" val="23621318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Research reactors and power reactor safety</a:t>
            </a:r>
          </a:p>
        </p:txBody>
      </p:sp>
      <p:sp>
        <p:nvSpPr>
          <p:cNvPr id="3" name="Content Placeholder 2"/>
          <p:cNvSpPr>
            <a:spLocks noGrp="1"/>
          </p:cNvSpPr>
          <p:nvPr>
            <p:ph idx="1"/>
          </p:nvPr>
        </p:nvSpPr>
        <p:spPr/>
        <p:txBody>
          <a:bodyPr/>
          <a:lstStyle/>
          <a:p>
            <a:r>
              <a:rPr lang="en-GB" noProof="0" dirty="0"/>
              <a:t>Experiments conducted in research reactors </a:t>
            </a:r>
            <a:r>
              <a:rPr lang="en-GB" noProof="0" dirty="0" smtClean="0"/>
              <a:t>→ </a:t>
            </a:r>
            <a:r>
              <a:rPr lang="en-GB" noProof="0" dirty="0"/>
              <a:t>importance in developing </a:t>
            </a:r>
            <a:endParaRPr lang="en-GB" noProof="0" dirty="0" smtClean="0"/>
          </a:p>
          <a:p>
            <a:pPr lvl="1"/>
            <a:r>
              <a:rPr lang="en-GB" b="1" noProof="0" dirty="0" smtClean="0">
                <a:solidFill>
                  <a:srgbClr val="654A15"/>
                </a:solidFill>
              </a:rPr>
              <a:t>safety </a:t>
            </a:r>
            <a:r>
              <a:rPr lang="en-GB" b="1" noProof="0" dirty="0">
                <a:solidFill>
                  <a:srgbClr val="654A15"/>
                </a:solidFill>
              </a:rPr>
              <a:t>technology</a:t>
            </a:r>
            <a:r>
              <a:rPr lang="en-GB" noProof="0" dirty="0"/>
              <a:t> for power reactors and </a:t>
            </a:r>
            <a:endParaRPr lang="en-GB" noProof="0" dirty="0" smtClean="0"/>
          </a:p>
          <a:p>
            <a:pPr lvl="1"/>
            <a:r>
              <a:rPr lang="en-GB" noProof="0" dirty="0" smtClean="0"/>
              <a:t>confirming </a:t>
            </a:r>
            <a:r>
              <a:rPr lang="en-GB" noProof="0" dirty="0"/>
              <a:t>our understanding of the </a:t>
            </a:r>
            <a:r>
              <a:rPr lang="en-GB" b="1" noProof="0" dirty="0">
                <a:solidFill>
                  <a:srgbClr val="654A15"/>
                </a:solidFill>
              </a:rPr>
              <a:t>behaviour of materials under irradiation and in </a:t>
            </a:r>
            <a:r>
              <a:rPr lang="en-GB" b="1" noProof="0" dirty="0" smtClean="0">
                <a:solidFill>
                  <a:srgbClr val="654A15"/>
                </a:solidFill>
              </a:rPr>
              <a:t>accidents</a:t>
            </a:r>
            <a:r>
              <a:rPr lang="en-GB" dirty="0"/>
              <a:t>;</a:t>
            </a:r>
            <a:endParaRPr lang="en-GB" noProof="0" dirty="0"/>
          </a:p>
          <a:p>
            <a:r>
              <a:rPr lang="en-GB" noProof="0" dirty="0" smtClean="0"/>
              <a:t>Irradiation </a:t>
            </a:r>
            <a:r>
              <a:rPr lang="en-GB" noProof="0" dirty="0"/>
              <a:t>of sample fuels, cladding and structural </a:t>
            </a:r>
            <a:r>
              <a:rPr lang="en-GB" noProof="0" dirty="0" smtClean="0"/>
              <a:t>material;</a:t>
            </a:r>
          </a:p>
          <a:p>
            <a:r>
              <a:rPr lang="en-GB" b="1" noProof="0" dirty="0" smtClean="0">
                <a:solidFill>
                  <a:srgbClr val="654A15"/>
                </a:solidFill>
              </a:rPr>
              <a:t>Research</a:t>
            </a:r>
            <a:r>
              <a:rPr lang="en-GB" noProof="0" dirty="0" smtClean="0"/>
              <a:t> </a:t>
            </a:r>
            <a:r>
              <a:rPr lang="en-GB" noProof="0" dirty="0"/>
              <a:t>and </a:t>
            </a:r>
            <a:r>
              <a:rPr lang="en-GB" b="1" noProof="0" dirty="0">
                <a:solidFill>
                  <a:srgbClr val="654A15"/>
                </a:solidFill>
              </a:rPr>
              <a:t>development</a:t>
            </a:r>
            <a:r>
              <a:rPr lang="en-GB" noProof="0" dirty="0"/>
              <a:t> of </a:t>
            </a:r>
            <a:r>
              <a:rPr lang="en-GB" b="1" noProof="0" dirty="0">
                <a:solidFill>
                  <a:srgbClr val="654A15"/>
                </a:solidFill>
              </a:rPr>
              <a:t>new</a:t>
            </a:r>
            <a:r>
              <a:rPr lang="en-GB" noProof="0" dirty="0"/>
              <a:t> </a:t>
            </a:r>
            <a:r>
              <a:rPr lang="en-GB" b="1" noProof="0" dirty="0">
                <a:solidFill>
                  <a:srgbClr val="654A15"/>
                </a:solidFill>
              </a:rPr>
              <a:t>fuels</a:t>
            </a:r>
            <a:r>
              <a:rPr lang="en-GB" noProof="0" dirty="0"/>
              <a:t> and </a:t>
            </a:r>
            <a:r>
              <a:rPr lang="en-GB" b="1" noProof="0" dirty="0">
                <a:solidFill>
                  <a:srgbClr val="654A15"/>
                </a:solidFill>
              </a:rPr>
              <a:t>materials</a:t>
            </a:r>
            <a:r>
              <a:rPr lang="en-GB" noProof="0" dirty="0"/>
              <a:t> </a:t>
            </a:r>
            <a:r>
              <a:rPr lang="en-GB" noProof="0" dirty="0" smtClean="0"/>
              <a:t>→ </a:t>
            </a:r>
            <a:r>
              <a:rPr lang="en-GB" noProof="0" dirty="0"/>
              <a:t>faster </a:t>
            </a:r>
            <a:r>
              <a:rPr lang="en-GB" noProof="0" dirty="0" smtClean="0"/>
              <a:t>rate;</a:t>
            </a:r>
          </a:p>
          <a:p>
            <a:r>
              <a:rPr lang="en-GB" b="1" dirty="0">
                <a:solidFill>
                  <a:srgbClr val="654A15"/>
                </a:solidFill>
              </a:rPr>
              <a:t>Experiments</a:t>
            </a:r>
            <a:r>
              <a:rPr lang="en-GB" dirty="0"/>
              <a:t> </a:t>
            </a:r>
            <a:r>
              <a:rPr lang="en-GB" b="1" dirty="0" smtClean="0">
                <a:solidFill>
                  <a:srgbClr val="654A15"/>
                </a:solidFill>
              </a:rPr>
              <a:t>contributed</a:t>
            </a:r>
            <a:r>
              <a:rPr lang="en-GB" dirty="0" smtClean="0"/>
              <a:t> </a:t>
            </a:r>
            <a:r>
              <a:rPr lang="en-GB" dirty="0"/>
              <a:t>significantly to </a:t>
            </a:r>
            <a:r>
              <a:rPr lang="en-GB" b="1" dirty="0">
                <a:solidFill>
                  <a:srgbClr val="654A15"/>
                </a:solidFill>
              </a:rPr>
              <a:t>safety </a:t>
            </a:r>
            <a:r>
              <a:rPr lang="en-GB" b="1" dirty="0" smtClean="0">
                <a:solidFill>
                  <a:srgbClr val="654A15"/>
                </a:solidFill>
              </a:rPr>
              <a:t>technology</a:t>
            </a:r>
            <a:r>
              <a:rPr lang="en-GB" dirty="0" smtClean="0"/>
              <a:t>:</a:t>
            </a:r>
            <a:endParaRPr lang="en-GB" dirty="0"/>
          </a:p>
          <a:p>
            <a:pPr lvl="1"/>
            <a:r>
              <a:rPr lang="en-GB" b="1" dirty="0" smtClean="0">
                <a:solidFill>
                  <a:srgbClr val="654A15"/>
                </a:solidFill>
              </a:rPr>
              <a:t>water-cooled,</a:t>
            </a:r>
            <a:r>
              <a:rPr lang="en-GB" dirty="0" smtClean="0"/>
              <a:t> </a:t>
            </a:r>
            <a:r>
              <a:rPr lang="en-GB" dirty="0"/>
              <a:t>and </a:t>
            </a:r>
          </a:p>
          <a:p>
            <a:pPr lvl="1"/>
            <a:r>
              <a:rPr lang="en-GB" b="1" dirty="0">
                <a:solidFill>
                  <a:srgbClr val="654A15"/>
                </a:solidFill>
              </a:rPr>
              <a:t>sodium-cooled</a:t>
            </a:r>
            <a:r>
              <a:rPr lang="en-GB" dirty="0"/>
              <a:t> </a:t>
            </a:r>
            <a:r>
              <a:rPr lang="en-GB" dirty="0" smtClean="0"/>
              <a:t>reactors;</a:t>
            </a:r>
            <a:endParaRPr lang="en-GB" dirty="0"/>
          </a:p>
          <a:p>
            <a:pPr lvl="1"/>
            <a:r>
              <a:rPr lang="en-GB" dirty="0" smtClean="0"/>
              <a:t>experiments </a:t>
            </a:r>
            <a:r>
              <a:rPr lang="en-GB" dirty="0"/>
              <a:t>generally involve </a:t>
            </a:r>
            <a:r>
              <a:rPr lang="en-GB" b="1" dirty="0">
                <a:solidFill>
                  <a:srgbClr val="654A15"/>
                </a:solidFill>
              </a:rPr>
              <a:t>fuel</a:t>
            </a:r>
            <a:r>
              <a:rPr lang="en-GB" dirty="0"/>
              <a:t> and </a:t>
            </a:r>
            <a:r>
              <a:rPr lang="en-GB" b="1" dirty="0">
                <a:solidFill>
                  <a:srgbClr val="654A15"/>
                </a:solidFill>
              </a:rPr>
              <a:t>material </a:t>
            </a:r>
            <a:r>
              <a:rPr lang="en-GB" b="1" dirty="0" smtClean="0">
                <a:solidFill>
                  <a:srgbClr val="654A15"/>
                </a:solidFill>
              </a:rPr>
              <a:t>samples</a:t>
            </a:r>
            <a:r>
              <a:rPr lang="en-GB" dirty="0" smtClean="0"/>
              <a:t>;</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26</a:t>
            </a:fld>
            <a:endParaRPr lang="sl-SI" dirty="0"/>
          </a:p>
        </p:txBody>
      </p:sp>
    </p:spTree>
    <p:extLst>
      <p:ext uri="{BB962C8B-B14F-4D97-AF65-F5344CB8AC3E}">
        <p14:creationId xmlns:p14="http://schemas.microsoft.com/office/powerpoint/2010/main" val="18624518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Questions</a:t>
            </a:r>
          </a:p>
        </p:txBody>
      </p:sp>
      <p:sp>
        <p:nvSpPr>
          <p:cNvPr id="3" name="Content Placeholder 2"/>
          <p:cNvSpPr>
            <a:spLocks noGrp="1"/>
          </p:cNvSpPr>
          <p:nvPr>
            <p:ph idx="1"/>
          </p:nvPr>
        </p:nvSpPr>
        <p:spPr/>
        <p:txBody>
          <a:bodyPr/>
          <a:lstStyle/>
          <a:p>
            <a:pPr marL="457200" lvl="0" indent="-457200">
              <a:buClr>
                <a:srgbClr val="003399"/>
              </a:buClr>
              <a:buFont typeface="+mj-lt"/>
              <a:buAutoNum type="arabicPeriod"/>
            </a:pPr>
            <a:r>
              <a:rPr lang="en-GB" noProof="0" dirty="0" smtClean="0"/>
              <a:t>List the areas in which the research reactors are used!</a:t>
            </a:r>
          </a:p>
          <a:p>
            <a:pPr marL="457200" lvl="0" indent="-457200">
              <a:buClr>
                <a:srgbClr val="003399"/>
              </a:buClr>
              <a:buFont typeface="+mj-lt"/>
              <a:buAutoNum type="arabicPeriod"/>
            </a:pPr>
            <a:r>
              <a:rPr lang="en-GB" noProof="0" dirty="0" smtClean="0"/>
              <a:t>List some of the most important medical isotopes that are produced in research reactors!</a:t>
            </a:r>
          </a:p>
          <a:p>
            <a:pPr marL="457200" lvl="0" indent="-457200">
              <a:buClr>
                <a:srgbClr val="003399"/>
              </a:buClr>
              <a:buFont typeface="+mj-lt"/>
              <a:buAutoNum type="arabicPeriod"/>
            </a:pPr>
            <a:r>
              <a:rPr lang="en-GB" noProof="0" dirty="0" smtClean="0"/>
              <a:t>List some of the most important types of the research reactors!</a:t>
            </a:r>
          </a:p>
          <a:p>
            <a:pPr marL="457200" lvl="0" indent="-457200">
              <a:buClr>
                <a:srgbClr val="003399"/>
              </a:buClr>
              <a:buFont typeface="+mj-lt"/>
              <a:buAutoNum type="arabicPeriod"/>
            </a:pPr>
            <a:r>
              <a:rPr lang="en-GB" noProof="0" dirty="0" smtClean="0"/>
              <a:t>Briefly describe the open pool TRIGA reactor!</a:t>
            </a:r>
          </a:p>
          <a:p>
            <a:pPr marL="457200" lvl="0" indent="-457200">
              <a:buClr>
                <a:srgbClr val="003399"/>
              </a:buClr>
              <a:buFont typeface="+mj-lt"/>
              <a:buAutoNum type="arabicPeriod"/>
            </a:pPr>
            <a:r>
              <a:rPr lang="en-GB" noProof="0" dirty="0" smtClean="0"/>
              <a:t>What are most common fuels that are used in research reactors?</a:t>
            </a:r>
          </a:p>
          <a:p>
            <a:pPr marL="457200" indent="-457200">
              <a:buClr>
                <a:srgbClr val="003399"/>
              </a:buClr>
              <a:buFont typeface="+mj-lt"/>
              <a:buAutoNum type="arabicPeriod"/>
            </a:pPr>
            <a:r>
              <a:rPr lang="en-GB" noProof="0" dirty="0" smtClean="0"/>
              <a:t>Explain how the use of research reactors contribute to the development of the safety of power reactors!</a:t>
            </a:r>
            <a:endParaRPr lang="en-GB" noProof="0" dirty="0"/>
          </a:p>
        </p:txBody>
      </p:sp>
      <p:sp>
        <p:nvSpPr>
          <p:cNvPr id="4" name="Slide Number Placeholder 3"/>
          <p:cNvSpPr>
            <a:spLocks noGrp="1"/>
          </p:cNvSpPr>
          <p:nvPr>
            <p:ph type="sldNum" sz="quarter" idx="12"/>
          </p:nvPr>
        </p:nvSpPr>
        <p:spPr/>
        <p:txBody>
          <a:bodyPr/>
          <a:lstStyle/>
          <a:p>
            <a:fld id="{E820C8E4-9002-4E93-8650-B0CC00F8D49C}" type="slidenum">
              <a:rPr lang="sl-SI" smtClean="0"/>
              <a:t>27</a:t>
            </a:fld>
            <a:endParaRPr lang="sl-SI" dirty="0"/>
          </a:p>
        </p:txBody>
      </p:sp>
    </p:spTree>
    <p:extLst>
      <p:ext uri="{BB962C8B-B14F-4D97-AF65-F5344CB8AC3E}">
        <p14:creationId xmlns:p14="http://schemas.microsoft.com/office/powerpoint/2010/main" val="4152435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SAFETY CONCEPTS IN THE DESIGN OF NUCLEAR REACTORS</a:t>
            </a:r>
          </a:p>
        </p:txBody>
      </p:sp>
      <p:sp>
        <p:nvSpPr>
          <p:cNvPr id="4" name="Slide Number Placeholder 3"/>
          <p:cNvSpPr>
            <a:spLocks noGrp="1"/>
          </p:cNvSpPr>
          <p:nvPr>
            <p:ph type="sldNum" sz="quarter" idx="12"/>
          </p:nvPr>
        </p:nvSpPr>
        <p:spPr/>
        <p:txBody>
          <a:bodyPr/>
          <a:lstStyle/>
          <a:p>
            <a:fld id="{E820C8E4-9002-4E93-8650-B0CC00F8D49C}" type="slidenum">
              <a:rPr lang="sl-SI" smtClean="0"/>
              <a:t>28</a:t>
            </a:fld>
            <a:endParaRPr lang="sl-SI" dirty="0"/>
          </a:p>
        </p:txBody>
      </p:sp>
      <p:sp>
        <p:nvSpPr>
          <p:cNvPr id="5" name="Content Placeholder 2"/>
          <p:cNvSpPr txBox="1">
            <a:spLocks/>
          </p:cNvSpPr>
          <p:nvPr/>
        </p:nvSpPr>
        <p:spPr>
          <a:xfrm>
            <a:off x="475170" y="1484313"/>
            <a:ext cx="8200800" cy="4354453"/>
          </a:xfrm>
          <a:prstGeom prst="rect">
            <a:avLst/>
          </a:prstGeom>
          <a:solidFill>
            <a:srgbClr val="FFFFCC"/>
          </a:solidFill>
          <a:ln w="19050">
            <a:solidFill>
              <a:srgbClr val="FF9900"/>
            </a:solidFill>
          </a:ln>
        </p:spPr>
        <p:txBody>
          <a:bodyPr lIns="288000" tIns="288000" rIns="288000" bIns="288000">
            <a:spAutoFit/>
          </a:bodyPr>
          <a:lstStyle>
            <a:lvl1pPr marL="360000" marR="0" indent="-360000" algn="l" defTabSz="914400" rtl="0" eaLnBrk="1" fontAlgn="auto" latinLnBrk="0" hangingPunct="1">
              <a:lnSpc>
                <a:spcPct val="100000"/>
              </a:lnSpc>
              <a:spcBef>
                <a:spcPts val="600"/>
              </a:spcBef>
              <a:spcAft>
                <a:spcPts val="600"/>
              </a:spcAft>
              <a:buClr>
                <a:srgbClr val="3366CC"/>
              </a:buClr>
              <a:buSzPct val="110000"/>
              <a:buFont typeface="Arial" panose="020B0604020202020204" pitchFamily="34" charset="0"/>
              <a:buChar char="•"/>
              <a:tabLst/>
              <a:defRPr sz="2000" kern="1200">
                <a:solidFill>
                  <a:srgbClr val="003399"/>
                </a:solidFill>
                <a:latin typeface="Arial" panose="020B0604020202020204" pitchFamily="34" charset="0"/>
                <a:ea typeface="+mn-ea"/>
                <a:cs typeface="Arial" panose="020B0604020202020204" pitchFamily="34" charset="0"/>
              </a:defRPr>
            </a:lvl1pPr>
            <a:lvl2pPr marL="720000" marR="0" indent="-360000" algn="l" defTabSz="914400" rtl="0" eaLnBrk="1" fontAlgn="auto" latinLnBrk="0" hangingPunct="1">
              <a:lnSpc>
                <a:spcPct val="100000"/>
              </a:lnSpc>
              <a:spcBef>
                <a:spcPts val="300"/>
              </a:spcBef>
              <a:spcAft>
                <a:spcPts val="300"/>
              </a:spcAft>
              <a:buClr>
                <a:srgbClr val="3366CC"/>
              </a:buClr>
              <a:buSzPct val="90000"/>
              <a:buFont typeface="Arial" panose="020B0604020202020204" pitchFamily="34" charset="0"/>
              <a:buChar char="−"/>
              <a:tabLst/>
              <a:defRPr sz="1800" kern="1200">
                <a:solidFill>
                  <a:srgbClr val="003399"/>
                </a:solidFill>
                <a:latin typeface="Arial" panose="020B0604020202020204" pitchFamily="34" charset="0"/>
                <a:ea typeface="+mn-ea"/>
                <a:cs typeface="Arial" panose="020B0604020202020204" pitchFamily="34" charset="0"/>
              </a:defRPr>
            </a:lvl2pPr>
            <a:lvl3pPr marL="1080000" marR="0" indent="-288000" algn="l" defTabSz="914400" rtl="0" eaLnBrk="1" fontAlgn="auto" latinLnBrk="0" hangingPunct="1">
              <a:lnSpc>
                <a:spcPct val="100000"/>
              </a:lnSpc>
              <a:spcBef>
                <a:spcPts val="200"/>
              </a:spcBef>
              <a:spcAft>
                <a:spcPts val="200"/>
              </a:spcAft>
              <a:buClr>
                <a:srgbClr val="3366CC"/>
              </a:buClr>
              <a:buSzPct val="90000"/>
              <a:buFont typeface="Arial" panose="020B0604020202020204" pitchFamily="34" charset="0"/>
              <a:buChar char="−"/>
              <a:tabLst/>
              <a:defRPr sz="1600" kern="1200">
                <a:solidFill>
                  <a:srgbClr val="003399"/>
                </a:solidFill>
                <a:latin typeface="Arial" panose="020B0604020202020204" pitchFamily="34" charset="0"/>
                <a:ea typeface="+mn-ea"/>
                <a:cs typeface="Arial" panose="020B0604020202020204" pitchFamily="34" charset="0"/>
              </a:defRPr>
            </a:lvl3pPr>
            <a:lvl4pPr marL="1368000" marR="0" indent="-180000" algn="l" defTabSz="914400" rtl="0" eaLnBrk="1" fontAlgn="auto" latinLnBrk="0" hangingPunct="1">
              <a:lnSpc>
                <a:spcPct val="100000"/>
              </a:lnSpc>
              <a:spcBef>
                <a:spcPts val="200"/>
              </a:spcBef>
              <a:spcAft>
                <a:spcPts val="200"/>
              </a:spcAft>
              <a:buClr>
                <a:srgbClr val="3366CC"/>
              </a:buClr>
              <a:buSzPct val="90000"/>
              <a:buFont typeface="Arial" panose="020B0604020202020204" pitchFamily="34" charset="0"/>
              <a:buChar char="−"/>
              <a:tabLst/>
              <a:defRPr sz="1400" kern="1200">
                <a:solidFill>
                  <a:srgbClr val="003399"/>
                </a:solidFill>
                <a:latin typeface="Arial" panose="020B0604020202020204" pitchFamily="34" charset="0"/>
                <a:ea typeface="+mn-ea"/>
                <a:cs typeface="Arial" panose="020B0604020202020204" pitchFamily="34" charset="0"/>
              </a:defRPr>
            </a:lvl4pPr>
            <a:lvl5pPr marL="1548000" marR="0" indent="-180000" algn="l" defTabSz="914400" rtl="0" eaLnBrk="1" fontAlgn="auto" latinLnBrk="0" hangingPunct="1">
              <a:lnSpc>
                <a:spcPct val="100000"/>
              </a:lnSpc>
              <a:spcBef>
                <a:spcPts val="100"/>
              </a:spcBef>
              <a:spcAft>
                <a:spcPts val="400"/>
              </a:spcAft>
              <a:buClr>
                <a:srgbClr val="3366CC"/>
              </a:buClr>
              <a:buSzPct val="90000"/>
              <a:buFont typeface="Arial" panose="020B0604020202020204" pitchFamily="34" charset="0"/>
              <a:buChar char="−"/>
              <a:tabLst/>
              <a:defRPr sz="1200" kern="1200">
                <a:solidFill>
                  <a:srgbClr val="003399"/>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ct val="50000"/>
              </a:spcBef>
              <a:spcAft>
                <a:spcPct val="0"/>
              </a:spcAft>
              <a:buClr>
                <a:srgbClr val="317DBF"/>
              </a:buClr>
              <a:buFont typeface="Arial" panose="020B0604020202020204" pitchFamily="34" charset="0"/>
              <a:buNone/>
            </a:pPr>
            <a:r>
              <a:rPr lang="en-GB" sz="2800" kern="0" dirty="0" smtClean="0">
                <a:latin typeface="Arial"/>
              </a:rPr>
              <a:t>Learning objectives</a:t>
            </a:r>
          </a:p>
          <a:p>
            <a:pPr marL="419100" indent="-419100" algn="just" eaLnBrk="0" fontAlgn="base" hangingPunct="0">
              <a:spcBef>
                <a:spcPts val="1500"/>
              </a:spcBef>
              <a:spcAft>
                <a:spcPts val="800"/>
              </a:spcAft>
              <a:buClrTx/>
              <a:buSzTx/>
              <a:buFont typeface="Arial" panose="020B0604020202020204" pitchFamily="34" charset="0"/>
              <a:buNone/>
            </a:pPr>
            <a:r>
              <a:rPr lang="en-GB" sz="2200" i="1" dirty="0" smtClean="0">
                <a:solidFill>
                  <a:srgbClr val="000000"/>
                </a:solidFill>
                <a:latin typeface="Arial"/>
              </a:rPr>
              <a:t>After completing this chapter, the trainee will be able to:</a:t>
            </a:r>
          </a:p>
          <a:p>
            <a:pPr marL="457200" indent="-457200" eaLnBrk="0" fontAlgn="base" hangingPunct="0">
              <a:spcBef>
                <a:spcPct val="20000"/>
              </a:spcBef>
              <a:spcAft>
                <a:spcPct val="0"/>
              </a:spcAft>
              <a:buClrTx/>
              <a:buSzTx/>
              <a:buFont typeface="+mj-lt"/>
              <a:buAutoNum type="arabicPeriod"/>
            </a:pPr>
            <a:r>
              <a:rPr lang="en-GB" sz="2200" i="1" dirty="0">
                <a:solidFill>
                  <a:srgbClr val="000000"/>
                </a:solidFill>
                <a:latin typeface="Arial"/>
              </a:rPr>
              <a:t>Describe the basic safety objective in the design of a nuclear installation</a:t>
            </a:r>
            <a:r>
              <a:rPr lang="en-GB" sz="2200" i="1" dirty="0" smtClean="0">
                <a:solidFill>
                  <a:srgbClr val="000000"/>
                </a:solidFill>
                <a:latin typeface="Arial"/>
              </a:rPr>
              <a:t>.</a:t>
            </a:r>
          </a:p>
          <a:p>
            <a:pPr marL="457200" lvl="0" indent="-457200" eaLnBrk="0" fontAlgn="base" hangingPunct="0">
              <a:spcBef>
                <a:spcPct val="20000"/>
              </a:spcBef>
              <a:spcAft>
                <a:spcPct val="0"/>
              </a:spcAft>
              <a:buClrTx/>
              <a:buSzTx/>
              <a:buFont typeface="+mj-lt"/>
              <a:buAutoNum type="arabicPeriod"/>
            </a:pPr>
            <a:r>
              <a:rPr lang="en-GB" sz="2200" i="1" dirty="0">
                <a:solidFill>
                  <a:srgbClr val="000000"/>
                </a:solidFill>
                <a:latin typeface="Arial"/>
              </a:rPr>
              <a:t>Describe the term “Design Basis Accident (DBA)”.</a:t>
            </a:r>
            <a:endParaRPr lang="sl-SI" sz="2200" i="1" dirty="0">
              <a:solidFill>
                <a:srgbClr val="000000"/>
              </a:solidFill>
              <a:latin typeface="Arial"/>
            </a:endParaRPr>
          </a:p>
          <a:p>
            <a:pPr marL="457200" lvl="0" indent="-457200" eaLnBrk="0" fontAlgn="base" hangingPunct="0">
              <a:spcBef>
                <a:spcPct val="20000"/>
              </a:spcBef>
              <a:spcAft>
                <a:spcPct val="0"/>
              </a:spcAft>
              <a:buClrTx/>
              <a:buSzTx/>
              <a:buFont typeface="+mj-lt"/>
              <a:buAutoNum type="arabicPeriod"/>
            </a:pPr>
            <a:r>
              <a:rPr lang="en-GB" sz="2200" i="1" dirty="0">
                <a:solidFill>
                  <a:srgbClr val="000000"/>
                </a:solidFill>
                <a:latin typeface="Arial"/>
              </a:rPr>
              <a:t>Describe the term “Postulated Initiating Event (PIE)”.</a:t>
            </a:r>
            <a:endParaRPr lang="sl-SI" sz="2200" i="1" dirty="0">
              <a:solidFill>
                <a:srgbClr val="000000"/>
              </a:solidFill>
              <a:latin typeface="Arial"/>
            </a:endParaRPr>
          </a:p>
          <a:p>
            <a:pPr marL="457200" lvl="0" indent="-457200" eaLnBrk="0" fontAlgn="base" hangingPunct="0">
              <a:spcBef>
                <a:spcPct val="20000"/>
              </a:spcBef>
              <a:spcAft>
                <a:spcPct val="0"/>
              </a:spcAft>
              <a:buClrTx/>
              <a:buSzTx/>
              <a:buFont typeface="+mj-lt"/>
              <a:buAutoNum type="arabicPeriod"/>
            </a:pPr>
            <a:r>
              <a:rPr lang="en-GB" sz="2200" i="1" dirty="0">
                <a:solidFill>
                  <a:srgbClr val="000000"/>
                </a:solidFill>
                <a:latin typeface="Arial"/>
              </a:rPr>
              <a:t>List the levels of defence in the design of nuclear installation.</a:t>
            </a:r>
            <a:endParaRPr lang="sl-SI" sz="2200" i="1" dirty="0">
              <a:solidFill>
                <a:srgbClr val="000000"/>
              </a:solidFill>
              <a:latin typeface="Arial"/>
            </a:endParaRPr>
          </a:p>
          <a:p>
            <a:pPr marL="457200" indent="-457200" eaLnBrk="0" fontAlgn="base" hangingPunct="0">
              <a:spcBef>
                <a:spcPct val="20000"/>
              </a:spcBef>
              <a:spcAft>
                <a:spcPct val="0"/>
              </a:spcAft>
              <a:buClrTx/>
              <a:buSzTx/>
              <a:buFont typeface="+mj-lt"/>
              <a:buAutoNum type="arabicPeriod"/>
            </a:pPr>
            <a:r>
              <a:rPr lang="en-GB" sz="2200" i="1" dirty="0">
                <a:solidFill>
                  <a:srgbClr val="000000"/>
                </a:solidFill>
                <a:latin typeface="Arial"/>
              </a:rPr>
              <a:t>Describe the concept of a series of physical barriers.</a:t>
            </a:r>
          </a:p>
        </p:txBody>
      </p:sp>
    </p:spTree>
    <p:extLst>
      <p:ext uri="{BB962C8B-B14F-4D97-AF65-F5344CB8AC3E}">
        <p14:creationId xmlns:p14="http://schemas.microsoft.com/office/powerpoint/2010/main" val="2535208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Basic safety objectives</a:t>
            </a:r>
          </a:p>
        </p:txBody>
      </p:sp>
      <p:sp>
        <p:nvSpPr>
          <p:cNvPr id="3" name="Content Placeholder 2"/>
          <p:cNvSpPr>
            <a:spLocks noGrp="1"/>
          </p:cNvSpPr>
          <p:nvPr>
            <p:ph idx="1"/>
          </p:nvPr>
        </p:nvSpPr>
        <p:spPr>
          <a:xfrm>
            <a:off x="475170" y="1484313"/>
            <a:ext cx="8200800" cy="3383901"/>
          </a:xfrm>
        </p:spPr>
        <p:txBody>
          <a:bodyPr/>
          <a:lstStyle/>
          <a:p>
            <a:r>
              <a:rPr lang="en-GB" noProof="0" dirty="0" smtClean="0"/>
              <a:t>Fundamental safety objective has to be achieved without unduly limiting the operation of facilities or the conduct of activities that give rise to radiation risks. To ensure objective, measures have to be taken:</a:t>
            </a:r>
          </a:p>
          <a:p>
            <a:pPr lvl="1"/>
            <a:r>
              <a:rPr lang="en-GB" noProof="0" dirty="0" smtClean="0"/>
              <a:t>To </a:t>
            </a:r>
            <a:r>
              <a:rPr lang="en-GB" b="1" noProof="0" dirty="0" smtClean="0">
                <a:solidFill>
                  <a:srgbClr val="654A15"/>
                </a:solidFill>
              </a:rPr>
              <a:t>control the radiation exposure of people</a:t>
            </a:r>
            <a:r>
              <a:rPr lang="en-GB" noProof="0" dirty="0" smtClean="0"/>
              <a:t> and the </a:t>
            </a:r>
            <a:r>
              <a:rPr lang="en-GB" b="1" noProof="0" dirty="0" smtClean="0">
                <a:solidFill>
                  <a:srgbClr val="654A15"/>
                </a:solidFill>
              </a:rPr>
              <a:t>release</a:t>
            </a:r>
            <a:r>
              <a:rPr lang="en-GB" noProof="0" dirty="0" smtClean="0"/>
              <a:t> of </a:t>
            </a:r>
            <a:r>
              <a:rPr lang="en-GB" b="1" noProof="0" dirty="0" smtClean="0">
                <a:solidFill>
                  <a:srgbClr val="654A15"/>
                </a:solidFill>
              </a:rPr>
              <a:t>radioactive material</a:t>
            </a:r>
            <a:r>
              <a:rPr lang="en-GB" noProof="0" dirty="0" smtClean="0"/>
              <a:t> </a:t>
            </a:r>
            <a:r>
              <a:rPr lang="en-GB" b="1" noProof="0" dirty="0" smtClean="0">
                <a:solidFill>
                  <a:srgbClr val="654A15"/>
                </a:solidFill>
              </a:rPr>
              <a:t>to</a:t>
            </a:r>
            <a:r>
              <a:rPr lang="en-GB" noProof="0" dirty="0" smtClean="0"/>
              <a:t> the </a:t>
            </a:r>
            <a:r>
              <a:rPr lang="en-GB" b="1" noProof="0" dirty="0" smtClean="0">
                <a:solidFill>
                  <a:srgbClr val="654A15"/>
                </a:solidFill>
              </a:rPr>
              <a:t>environment</a:t>
            </a:r>
            <a:r>
              <a:rPr lang="en-GB" noProof="0" dirty="0" smtClean="0"/>
              <a:t>;</a:t>
            </a:r>
          </a:p>
          <a:p>
            <a:pPr lvl="1"/>
            <a:r>
              <a:rPr lang="en-GB" noProof="0" dirty="0" smtClean="0"/>
              <a:t>To </a:t>
            </a:r>
            <a:r>
              <a:rPr lang="en-GB" b="1" noProof="0" dirty="0" smtClean="0">
                <a:solidFill>
                  <a:srgbClr val="654A15"/>
                </a:solidFill>
              </a:rPr>
              <a:t>restrict</a:t>
            </a:r>
            <a:r>
              <a:rPr lang="en-GB" noProof="0" dirty="0" smtClean="0"/>
              <a:t> the likelihood of </a:t>
            </a:r>
            <a:r>
              <a:rPr lang="en-GB" b="1" noProof="0" dirty="0" smtClean="0">
                <a:solidFill>
                  <a:srgbClr val="654A15"/>
                </a:solidFill>
              </a:rPr>
              <a:t>events</a:t>
            </a:r>
            <a:r>
              <a:rPr lang="en-GB" noProof="0" dirty="0" smtClean="0"/>
              <a:t> that might lead to a </a:t>
            </a:r>
            <a:r>
              <a:rPr lang="en-GB" b="1" noProof="0" dirty="0" smtClean="0">
                <a:solidFill>
                  <a:srgbClr val="654A15"/>
                </a:solidFill>
              </a:rPr>
              <a:t>loss of control over a nuclear reactor core</a:t>
            </a:r>
            <a:r>
              <a:rPr lang="en-GB" noProof="0" dirty="0" smtClean="0"/>
              <a:t>, nuclear </a:t>
            </a:r>
            <a:r>
              <a:rPr lang="en-GB" b="1" noProof="0" dirty="0" smtClean="0">
                <a:solidFill>
                  <a:srgbClr val="654A15"/>
                </a:solidFill>
              </a:rPr>
              <a:t>chain reaction</a:t>
            </a:r>
            <a:r>
              <a:rPr lang="en-GB" noProof="0" dirty="0" smtClean="0"/>
              <a:t>, </a:t>
            </a:r>
            <a:r>
              <a:rPr lang="en-GB" b="1" noProof="0" dirty="0" smtClean="0">
                <a:solidFill>
                  <a:srgbClr val="654A15"/>
                </a:solidFill>
              </a:rPr>
              <a:t>radioactive source</a:t>
            </a:r>
            <a:r>
              <a:rPr lang="en-GB" noProof="0" dirty="0" smtClean="0"/>
              <a:t> or any </a:t>
            </a:r>
            <a:r>
              <a:rPr lang="en-GB" b="1" noProof="0" dirty="0" smtClean="0">
                <a:solidFill>
                  <a:srgbClr val="654A15"/>
                </a:solidFill>
              </a:rPr>
              <a:t>other source of radiation</a:t>
            </a:r>
            <a:r>
              <a:rPr lang="en-GB" noProof="0" dirty="0" smtClean="0"/>
              <a:t>;</a:t>
            </a:r>
          </a:p>
          <a:p>
            <a:pPr lvl="1"/>
            <a:r>
              <a:rPr lang="en-GB" noProof="0" dirty="0" smtClean="0"/>
              <a:t>To </a:t>
            </a:r>
            <a:r>
              <a:rPr lang="en-GB" b="1" noProof="0" dirty="0" smtClean="0">
                <a:solidFill>
                  <a:srgbClr val="654A15"/>
                </a:solidFill>
              </a:rPr>
              <a:t>mitigate</a:t>
            </a:r>
            <a:r>
              <a:rPr lang="en-GB" noProof="0" dirty="0" smtClean="0"/>
              <a:t> the </a:t>
            </a:r>
            <a:r>
              <a:rPr lang="en-GB" b="1" noProof="0" dirty="0" smtClean="0">
                <a:solidFill>
                  <a:srgbClr val="654A15"/>
                </a:solidFill>
              </a:rPr>
              <a:t>consequences</a:t>
            </a:r>
            <a:r>
              <a:rPr lang="en-GB" noProof="0" dirty="0" smtClean="0"/>
              <a:t> of such events if they were to occur.</a:t>
            </a:r>
            <a:endParaRPr lang="en-GB" noProof="0" dirty="0"/>
          </a:p>
        </p:txBody>
      </p:sp>
      <p:sp>
        <p:nvSpPr>
          <p:cNvPr id="4" name="Slide Number Placeholder 3"/>
          <p:cNvSpPr>
            <a:spLocks noGrp="1"/>
          </p:cNvSpPr>
          <p:nvPr>
            <p:ph type="sldNum" sz="quarter" idx="12"/>
          </p:nvPr>
        </p:nvSpPr>
        <p:spPr/>
        <p:txBody>
          <a:bodyPr/>
          <a:lstStyle/>
          <a:p>
            <a:fld id="{E820C8E4-9002-4E93-8650-B0CC00F8D49C}" type="slidenum">
              <a:rPr lang="sl-SI" smtClean="0"/>
              <a:t>29</a:t>
            </a:fld>
            <a:endParaRPr lang="sl-SI" dirty="0"/>
          </a:p>
        </p:txBody>
      </p:sp>
      <p:sp>
        <p:nvSpPr>
          <p:cNvPr id="8" name="Text Box 4"/>
          <p:cNvSpPr txBox="1">
            <a:spLocks noChangeArrowheads="1"/>
          </p:cNvSpPr>
          <p:nvPr/>
        </p:nvSpPr>
        <p:spPr bwMode="auto">
          <a:xfrm>
            <a:off x="865470" y="5147882"/>
            <a:ext cx="7419916" cy="769441"/>
          </a:xfrm>
          <a:prstGeom prst="rect">
            <a:avLst/>
          </a:prstGeom>
          <a:solidFill>
            <a:srgbClr val="FFE1CD"/>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spAutoFit/>
          </a:bodyPr>
          <a:lstStyle/>
          <a:p>
            <a:pPr algn="ctr">
              <a:spcAft>
                <a:spcPts val="0"/>
              </a:spcAft>
            </a:pPr>
            <a:r>
              <a:rPr lang="en-GB" sz="2200" dirty="0">
                <a:solidFill>
                  <a:srgbClr val="000000"/>
                </a:solidFill>
                <a:effectLst/>
                <a:latin typeface="Arial" panose="020B0604020202020204" pitchFamily="34" charset="0"/>
                <a:ea typeface="Times New Roman" panose="02020603050405020304" pitchFamily="18" charset="0"/>
                <a:cs typeface="Arial Unicode MS" panose="020B0604020202020204" pitchFamily="34" charset="-128"/>
              </a:rPr>
              <a:t>The fundamental safety objective is to protect people and the environment from harmful effects of ionizing radiation</a:t>
            </a:r>
            <a:r>
              <a:rPr lang="en-GB" sz="2200" dirty="0" smtClean="0">
                <a:solidFill>
                  <a:srgbClr val="000000"/>
                </a:solidFill>
                <a:effectLst/>
                <a:latin typeface="Arial" panose="020B0604020202020204" pitchFamily="34" charset="0"/>
                <a:ea typeface="Times New Roman" panose="02020603050405020304" pitchFamily="18" charset="0"/>
                <a:cs typeface="Arial Unicode MS" panose="020B0604020202020204" pitchFamily="34" charset="-128"/>
              </a:rPr>
              <a:t>.</a:t>
            </a:r>
            <a:endParaRPr lang="sl-SI" sz="2200" dirty="0">
              <a:solidFill>
                <a:srgbClr val="000000"/>
              </a:solidFill>
              <a:effectLst/>
              <a:latin typeface="Times New Roman" panose="02020603050405020304" pitchFamily="18" charset="0"/>
              <a:ea typeface="Times New Roman" panose="02020603050405020304" pitchFamily="18" charset="0"/>
              <a:cs typeface="Arial Unicode MS" panose="020B0604020202020204" pitchFamily="34" charset="-128"/>
            </a:endParaRPr>
          </a:p>
        </p:txBody>
      </p:sp>
    </p:spTree>
    <p:extLst>
      <p:ext uri="{BB962C8B-B14F-4D97-AF65-F5344CB8AC3E}">
        <p14:creationId xmlns:p14="http://schemas.microsoft.com/office/powerpoint/2010/main" val="730356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Basic components of a nuclear reactor</a:t>
            </a:r>
          </a:p>
        </p:txBody>
      </p:sp>
      <p:sp>
        <p:nvSpPr>
          <p:cNvPr id="3" name="Content Placeholder 2"/>
          <p:cNvSpPr>
            <a:spLocks noGrp="1"/>
          </p:cNvSpPr>
          <p:nvPr>
            <p:ph idx="1"/>
          </p:nvPr>
        </p:nvSpPr>
        <p:spPr/>
        <p:txBody>
          <a:bodyPr/>
          <a:lstStyle/>
          <a:p>
            <a:r>
              <a:rPr lang="en-GB" noProof="0" dirty="0"/>
              <a:t>A nuclear power plant can be basically divided </a:t>
            </a:r>
            <a:r>
              <a:rPr lang="en-GB" noProof="0" dirty="0" smtClean="0"/>
              <a:t>to:</a:t>
            </a:r>
          </a:p>
          <a:p>
            <a:pPr lvl="1"/>
            <a:r>
              <a:rPr lang="en-GB" noProof="0" dirty="0"/>
              <a:t>a nuclear part and </a:t>
            </a:r>
            <a:endParaRPr lang="en-GB" noProof="0" dirty="0" smtClean="0"/>
          </a:p>
          <a:p>
            <a:pPr lvl="1"/>
            <a:r>
              <a:rPr lang="en-GB" noProof="0" dirty="0" smtClean="0"/>
              <a:t>a </a:t>
            </a:r>
            <a:r>
              <a:rPr lang="en-GB" noProof="0" dirty="0"/>
              <a:t>conventional </a:t>
            </a:r>
            <a:r>
              <a:rPr lang="en-GB" noProof="0" dirty="0" smtClean="0"/>
              <a:t>part; </a:t>
            </a:r>
            <a:endParaRPr lang="en-GB" noProof="0" dirty="0"/>
          </a:p>
          <a:p>
            <a:r>
              <a:rPr lang="en-GB" noProof="0" dirty="0" smtClean="0"/>
              <a:t>In </a:t>
            </a:r>
            <a:r>
              <a:rPr lang="en-GB" noProof="0" dirty="0"/>
              <a:t>the </a:t>
            </a:r>
            <a:r>
              <a:rPr lang="en-GB" b="1" noProof="0" dirty="0">
                <a:solidFill>
                  <a:srgbClr val="654A15"/>
                </a:solidFill>
              </a:rPr>
              <a:t>nuclear part</a:t>
            </a:r>
            <a:r>
              <a:rPr lang="en-GB" noProof="0" dirty="0"/>
              <a:t> the fission energy is converted into heat which is used to produce steam. </a:t>
            </a:r>
            <a:r>
              <a:rPr lang="en-GB" noProof="0" dirty="0" smtClean="0"/>
              <a:t>Its </a:t>
            </a:r>
            <a:r>
              <a:rPr lang="en-GB" noProof="0" dirty="0"/>
              <a:t>main component is </a:t>
            </a:r>
            <a:r>
              <a:rPr lang="en-GB" b="1" noProof="0" dirty="0">
                <a:solidFill>
                  <a:srgbClr val="654A15"/>
                </a:solidFill>
              </a:rPr>
              <a:t>nuclear </a:t>
            </a:r>
            <a:r>
              <a:rPr lang="en-GB" b="1" noProof="0" dirty="0" smtClean="0">
                <a:solidFill>
                  <a:srgbClr val="654A15"/>
                </a:solidFill>
              </a:rPr>
              <a:t>reactor</a:t>
            </a:r>
            <a:r>
              <a:rPr lang="en-GB" noProof="0" dirty="0" smtClean="0"/>
              <a:t>.</a:t>
            </a:r>
          </a:p>
          <a:p>
            <a:r>
              <a:rPr lang="en-GB" noProof="0" dirty="0" smtClean="0"/>
              <a:t>In </a:t>
            </a:r>
            <a:r>
              <a:rPr lang="en-GB" noProof="0" dirty="0"/>
              <a:t>the </a:t>
            </a:r>
            <a:r>
              <a:rPr lang="en-GB" b="1" noProof="0" dirty="0">
                <a:solidFill>
                  <a:srgbClr val="654A15"/>
                </a:solidFill>
              </a:rPr>
              <a:t>conventional part</a:t>
            </a:r>
            <a:r>
              <a:rPr lang="en-GB" noProof="0" dirty="0"/>
              <a:t> this steam runs the turbine connected to generator</a:t>
            </a:r>
            <a:r>
              <a:rPr lang="en-GB" noProof="0" dirty="0" smtClean="0"/>
              <a:t>.</a:t>
            </a:r>
          </a:p>
          <a:p>
            <a:r>
              <a:rPr lang="en-GB" dirty="0"/>
              <a:t>A reactor must </a:t>
            </a:r>
            <a:r>
              <a:rPr lang="en-GB" dirty="0" smtClean="0"/>
              <a:t>have </a:t>
            </a:r>
            <a:r>
              <a:rPr lang="en-GB" b="1" dirty="0">
                <a:solidFill>
                  <a:srgbClr val="654A15"/>
                </a:solidFill>
              </a:rPr>
              <a:t>means to slow down neutrons</a:t>
            </a:r>
            <a:r>
              <a:rPr lang="en-GB" dirty="0"/>
              <a:t>.</a:t>
            </a:r>
          </a:p>
          <a:p>
            <a:pPr lvl="1"/>
            <a:r>
              <a:rPr lang="en-GB" b="1" dirty="0" smtClean="0">
                <a:solidFill>
                  <a:srgbClr val="654A15"/>
                </a:solidFill>
              </a:rPr>
              <a:t>Moderator</a:t>
            </a:r>
          </a:p>
          <a:p>
            <a:pPr marL="723900" lvl="1" indent="0">
              <a:buNone/>
            </a:pPr>
            <a:r>
              <a:rPr lang="en-GB" dirty="0" smtClean="0"/>
              <a:t>→ ordinary water</a:t>
            </a:r>
          </a:p>
          <a:p>
            <a:pPr marL="723900" lvl="1" indent="0">
              <a:buNone/>
            </a:pPr>
            <a:r>
              <a:rPr lang="en-GB" dirty="0" smtClean="0"/>
              <a:t>→</a:t>
            </a:r>
            <a:r>
              <a:rPr lang="en-GB" dirty="0"/>
              <a:t> heavy </a:t>
            </a:r>
            <a:r>
              <a:rPr lang="en-GB" dirty="0" smtClean="0"/>
              <a:t>water</a:t>
            </a:r>
          </a:p>
          <a:p>
            <a:pPr marL="723900" lvl="1" indent="0">
              <a:buNone/>
            </a:pPr>
            <a:r>
              <a:rPr lang="en-GB" dirty="0" smtClean="0"/>
              <a:t>→</a:t>
            </a:r>
            <a:r>
              <a:rPr lang="en-GB" dirty="0"/>
              <a:t> graphite</a:t>
            </a:r>
          </a:p>
          <a:p>
            <a:endParaRPr lang="en-GB" noProof="0" dirty="0" smtClean="0"/>
          </a:p>
        </p:txBody>
      </p:sp>
      <p:sp>
        <p:nvSpPr>
          <p:cNvPr id="4" name="Slide Number Placeholder 3"/>
          <p:cNvSpPr>
            <a:spLocks noGrp="1"/>
          </p:cNvSpPr>
          <p:nvPr>
            <p:ph type="sldNum" sz="quarter" idx="12"/>
          </p:nvPr>
        </p:nvSpPr>
        <p:spPr/>
        <p:txBody>
          <a:bodyPr/>
          <a:lstStyle/>
          <a:p>
            <a:fld id="{E820C8E4-9002-4E93-8650-B0CC00F8D49C}" type="slidenum">
              <a:rPr lang="sl-SI" smtClean="0"/>
              <a:t>3</a:t>
            </a:fld>
            <a:endParaRPr lang="sl-SI" dirty="0"/>
          </a:p>
        </p:txBody>
      </p:sp>
    </p:spTree>
    <p:extLst>
      <p:ext uri="{BB962C8B-B14F-4D97-AF65-F5344CB8AC3E}">
        <p14:creationId xmlns:p14="http://schemas.microsoft.com/office/powerpoint/2010/main" val="2338991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 safety objectives</a:t>
            </a:r>
          </a:p>
        </p:txBody>
      </p:sp>
      <p:sp>
        <p:nvSpPr>
          <p:cNvPr id="3" name="Content Placeholder 2"/>
          <p:cNvSpPr>
            <a:spLocks noGrp="1"/>
          </p:cNvSpPr>
          <p:nvPr>
            <p:ph idx="1"/>
          </p:nvPr>
        </p:nvSpPr>
        <p:spPr>
          <a:xfrm>
            <a:off x="475170" y="1484313"/>
            <a:ext cx="8200800" cy="1323281"/>
          </a:xfrm>
        </p:spPr>
        <p:txBody>
          <a:bodyPr/>
          <a:lstStyle/>
          <a:p>
            <a:r>
              <a:rPr lang="en-GB" dirty="0"/>
              <a:t>In order to achieve the safety principles in designing a nuclear power plant, a comprehensive safety analysis is carried </a:t>
            </a:r>
            <a:r>
              <a:rPr lang="en-GB" dirty="0" smtClean="0"/>
              <a:t>out.</a:t>
            </a:r>
          </a:p>
          <a:p>
            <a:r>
              <a:rPr lang="en-GB" dirty="0" smtClean="0"/>
              <a:t>In </a:t>
            </a:r>
            <a:r>
              <a:rPr lang="en-GB" dirty="0"/>
              <a:t>this context, the following definitions are important:</a:t>
            </a:r>
          </a:p>
        </p:txBody>
      </p:sp>
      <p:sp>
        <p:nvSpPr>
          <p:cNvPr id="4" name="Slide Number Placeholder 3"/>
          <p:cNvSpPr>
            <a:spLocks noGrp="1"/>
          </p:cNvSpPr>
          <p:nvPr>
            <p:ph type="sldNum" sz="quarter" idx="12"/>
          </p:nvPr>
        </p:nvSpPr>
        <p:spPr/>
        <p:txBody>
          <a:bodyPr/>
          <a:lstStyle/>
          <a:p>
            <a:fld id="{E820C8E4-9002-4E93-8650-B0CC00F8D49C}" type="slidenum">
              <a:rPr lang="sl-SI" smtClean="0"/>
              <a:t>30</a:t>
            </a:fld>
            <a:endParaRPr lang="sl-SI" dirty="0"/>
          </a:p>
        </p:txBody>
      </p:sp>
      <p:sp>
        <p:nvSpPr>
          <p:cNvPr id="5" name="Text Box 1"/>
          <p:cNvSpPr txBox="1">
            <a:spLocks noChangeArrowheads="1"/>
          </p:cNvSpPr>
          <p:nvPr/>
        </p:nvSpPr>
        <p:spPr bwMode="auto">
          <a:xfrm>
            <a:off x="475167" y="3001233"/>
            <a:ext cx="8200517" cy="1323439"/>
          </a:xfrm>
          <a:prstGeom prst="rect">
            <a:avLst/>
          </a:prstGeom>
          <a:solidFill>
            <a:srgbClr val="FFE1CD"/>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spAutoFit/>
          </a:bodyPr>
          <a:lstStyle/>
          <a:p>
            <a:pPr algn="ctr">
              <a:spcAft>
                <a:spcPts val="0"/>
              </a:spcAft>
            </a:pPr>
            <a:r>
              <a:rPr lang="en-GB" sz="2000" b="1" dirty="0">
                <a:solidFill>
                  <a:srgbClr val="000000"/>
                </a:solidFill>
                <a:effectLst/>
                <a:latin typeface="Arial" panose="020B0604020202020204" pitchFamily="34" charset="0"/>
                <a:ea typeface="Times New Roman" panose="02020603050405020304" pitchFamily="18" charset="0"/>
                <a:cs typeface="Arial Unicode MS" panose="020B0604020202020204" pitchFamily="34" charset="-128"/>
              </a:rPr>
              <a:t>Design basis accident (DBA)</a:t>
            </a:r>
            <a:r>
              <a:rPr lang="en-GB" sz="2000" dirty="0">
                <a:solidFill>
                  <a:srgbClr val="000000"/>
                </a:solidFill>
                <a:effectLst/>
                <a:latin typeface="Arial" panose="020B0604020202020204" pitchFamily="34" charset="0"/>
                <a:ea typeface="Times New Roman" panose="02020603050405020304" pitchFamily="18" charset="0"/>
                <a:cs typeface="Arial Unicode MS" panose="020B0604020202020204" pitchFamily="34" charset="-128"/>
              </a:rPr>
              <a:t> is a postulated accident condition against which a facility is designed according to established design criteria, and for which the damage to the fuel and the release of radioactive material are kept within authorized limits</a:t>
            </a:r>
            <a:r>
              <a:rPr lang="en-GB" sz="2000" dirty="0" smtClean="0">
                <a:solidFill>
                  <a:srgbClr val="000000"/>
                </a:solidFill>
                <a:effectLst/>
                <a:latin typeface="Arial" panose="020B0604020202020204" pitchFamily="34" charset="0"/>
                <a:ea typeface="Times New Roman" panose="02020603050405020304" pitchFamily="18" charset="0"/>
                <a:cs typeface="Arial Unicode MS" panose="020B0604020202020204" pitchFamily="34" charset="-128"/>
              </a:rPr>
              <a:t>.</a:t>
            </a:r>
            <a:endParaRPr lang="sl-SI" sz="2000" dirty="0">
              <a:solidFill>
                <a:srgbClr val="000000"/>
              </a:solidFill>
              <a:effectLst/>
              <a:latin typeface="Times New Roman" panose="02020603050405020304" pitchFamily="18" charset="0"/>
              <a:ea typeface="Times New Roman" panose="02020603050405020304" pitchFamily="18" charset="0"/>
              <a:cs typeface="Arial Unicode MS" panose="020B0604020202020204" pitchFamily="34" charset="-128"/>
            </a:endParaRPr>
          </a:p>
        </p:txBody>
      </p:sp>
      <p:sp>
        <p:nvSpPr>
          <p:cNvPr id="6" name="Text Box 2"/>
          <p:cNvSpPr txBox="1">
            <a:spLocks noChangeArrowheads="1"/>
          </p:cNvSpPr>
          <p:nvPr/>
        </p:nvSpPr>
        <p:spPr bwMode="auto">
          <a:xfrm>
            <a:off x="461313" y="4910521"/>
            <a:ext cx="8200517" cy="1015663"/>
          </a:xfrm>
          <a:prstGeom prst="rect">
            <a:avLst/>
          </a:prstGeom>
          <a:solidFill>
            <a:srgbClr val="FFE1CD"/>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spAutoFit/>
          </a:bodyPr>
          <a:lstStyle/>
          <a:p>
            <a:pPr algn="ctr">
              <a:spcAft>
                <a:spcPts val="0"/>
              </a:spcAft>
            </a:pPr>
            <a:r>
              <a:rPr lang="en-GB" sz="2000" b="1" dirty="0">
                <a:solidFill>
                  <a:srgbClr val="000000"/>
                </a:solidFill>
                <a:effectLst/>
                <a:latin typeface="Arial" panose="020B0604020202020204" pitchFamily="34" charset="0"/>
                <a:ea typeface="Times New Roman" panose="02020603050405020304" pitchFamily="18" charset="0"/>
                <a:cs typeface="Arial Unicode MS" panose="020B0604020202020204" pitchFamily="34" charset="-128"/>
              </a:rPr>
              <a:t>Postulated initiating event (PIE)</a:t>
            </a:r>
            <a:r>
              <a:rPr lang="en-GB" sz="2000" dirty="0">
                <a:solidFill>
                  <a:srgbClr val="000000"/>
                </a:solidFill>
                <a:effectLst/>
                <a:latin typeface="Arial" panose="020B0604020202020204" pitchFamily="34" charset="0"/>
                <a:ea typeface="Times New Roman" panose="02020603050405020304" pitchFamily="18" charset="0"/>
                <a:cs typeface="Arial Unicode MS" panose="020B0604020202020204" pitchFamily="34" charset="-128"/>
              </a:rPr>
              <a:t> is an event identified during design as capable of leading to anticipated operational occurrences or accident conditions</a:t>
            </a:r>
            <a:r>
              <a:rPr lang="en-GB" sz="2000" dirty="0" smtClean="0">
                <a:solidFill>
                  <a:srgbClr val="000000"/>
                </a:solidFill>
                <a:effectLst/>
                <a:latin typeface="Arial" panose="020B0604020202020204" pitchFamily="34" charset="0"/>
                <a:ea typeface="Times New Roman" panose="02020603050405020304" pitchFamily="18" charset="0"/>
                <a:cs typeface="Arial Unicode MS" panose="020B0604020202020204" pitchFamily="34" charset="-128"/>
              </a:rPr>
              <a:t>.</a:t>
            </a:r>
            <a:endParaRPr lang="sl-SI" sz="2000" dirty="0">
              <a:solidFill>
                <a:srgbClr val="000000"/>
              </a:solidFill>
              <a:effectLst/>
              <a:latin typeface="Times New Roman" panose="02020603050405020304" pitchFamily="18" charset="0"/>
              <a:ea typeface="Times New Roman" panose="02020603050405020304" pitchFamily="18" charset="0"/>
              <a:cs typeface="Arial Unicode MS" panose="020B0604020202020204" pitchFamily="34" charset="-128"/>
            </a:endParaRPr>
          </a:p>
        </p:txBody>
      </p:sp>
    </p:spTree>
    <p:extLst>
      <p:ext uri="{BB962C8B-B14F-4D97-AF65-F5344CB8AC3E}">
        <p14:creationId xmlns:p14="http://schemas.microsoft.com/office/powerpoint/2010/main" val="2081708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 safety objectives</a:t>
            </a:r>
          </a:p>
        </p:txBody>
      </p:sp>
      <p:sp>
        <p:nvSpPr>
          <p:cNvPr id="3" name="Content Placeholder 2"/>
          <p:cNvSpPr>
            <a:spLocks noGrp="1"/>
          </p:cNvSpPr>
          <p:nvPr>
            <p:ph idx="1"/>
          </p:nvPr>
        </p:nvSpPr>
        <p:spPr/>
        <p:txBody>
          <a:bodyPr/>
          <a:lstStyle/>
          <a:p>
            <a:r>
              <a:rPr lang="en-GB" dirty="0" smtClean="0"/>
              <a:t>The safety analysis examines all plant states:</a:t>
            </a:r>
          </a:p>
          <a:p>
            <a:pPr lvl="1"/>
            <a:r>
              <a:rPr lang="en-GB" dirty="0" smtClean="0"/>
              <a:t>all planned </a:t>
            </a:r>
            <a:r>
              <a:rPr lang="en-GB" b="1" dirty="0" smtClean="0">
                <a:solidFill>
                  <a:srgbClr val="654A15"/>
                </a:solidFill>
              </a:rPr>
              <a:t>normal operational</a:t>
            </a:r>
            <a:r>
              <a:rPr lang="en-GB" dirty="0" smtClean="0"/>
              <a:t> modes of the plant,</a:t>
            </a:r>
          </a:p>
          <a:p>
            <a:pPr lvl="1"/>
            <a:r>
              <a:rPr lang="en-GB" dirty="0" smtClean="0"/>
              <a:t>plant performance in </a:t>
            </a:r>
            <a:r>
              <a:rPr lang="en-GB" b="1" dirty="0" smtClean="0">
                <a:solidFill>
                  <a:srgbClr val="654A15"/>
                </a:solidFill>
              </a:rPr>
              <a:t>anticipated operational occurrences</a:t>
            </a:r>
            <a:r>
              <a:rPr lang="en-GB" dirty="0" smtClean="0"/>
              <a:t>,</a:t>
            </a:r>
          </a:p>
          <a:p>
            <a:pPr lvl="1"/>
            <a:r>
              <a:rPr lang="en-GB" b="1" dirty="0" smtClean="0">
                <a:solidFill>
                  <a:srgbClr val="654A15"/>
                </a:solidFill>
              </a:rPr>
              <a:t>design basis accidents</a:t>
            </a:r>
            <a:r>
              <a:rPr lang="en-GB" dirty="0" smtClean="0"/>
              <a:t>,</a:t>
            </a:r>
          </a:p>
          <a:p>
            <a:pPr lvl="1"/>
            <a:r>
              <a:rPr lang="en-GB" dirty="0" smtClean="0"/>
              <a:t>event </a:t>
            </a:r>
            <a:r>
              <a:rPr lang="en-GB" b="1" dirty="0" smtClean="0">
                <a:solidFill>
                  <a:srgbClr val="654A15"/>
                </a:solidFill>
              </a:rPr>
              <a:t>sequences</a:t>
            </a:r>
            <a:r>
              <a:rPr lang="en-GB" dirty="0" smtClean="0"/>
              <a:t> that may </a:t>
            </a:r>
            <a:r>
              <a:rPr lang="en-GB" b="1" dirty="0" smtClean="0">
                <a:solidFill>
                  <a:srgbClr val="654A15"/>
                </a:solidFill>
              </a:rPr>
              <a:t>lead</a:t>
            </a:r>
            <a:r>
              <a:rPr lang="en-GB" dirty="0" smtClean="0"/>
              <a:t> to a </a:t>
            </a:r>
            <a:r>
              <a:rPr lang="en-GB" b="1" dirty="0" smtClean="0">
                <a:solidFill>
                  <a:srgbClr val="654A15"/>
                </a:solidFill>
              </a:rPr>
              <a:t>severe accident</a:t>
            </a:r>
            <a:r>
              <a:rPr lang="en-GB" dirty="0" smtClean="0"/>
              <a:t>, and</a:t>
            </a:r>
          </a:p>
          <a:p>
            <a:pPr lvl="1"/>
            <a:r>
              <a:rPr lang="en-GB" b="1" dirty="0" smtClean="0">
                <a:solidFill>
                  <a:srgbClr val="654A15"/>
                </a:solidFill>
              </a:rPr>
              <a:t>severe accidents</a:t>
            </a:r>
            <a:r>
              <a:rPr lang="en-GB" dirty="0" smtClean="0"/>
              <a:t>.</a:t>
            </a:r>
          </a:p>
          <a:p>
            <a:r>
              <a:rPr lang="en-GB" dirty="0" smtClean="0"/>
              <a:t>On the basis of this analysis:</a:t>
            </a:r>
          </a:p>
          <a:p>
            <a:pPr lvl="1"/>
            <a:r>
              <a:rPr lang="en-GB" dirty="0" smtClean="0"/>
              <a:t>the robustness of the </a:t>
            </a:r>
            <a:r>
              <a:rPr lang="en-GB" b="1" dirty="0" smtClean="0">
                <a:solidFill>
                  <a:srgbClr val="654A15"/>
                </a:solidFill>
              </a:rPr>
              <a:t>engineering design</a:t>
            </a:r>
            <a:r>
              <a:rPr lang="en-GB" dirty="0" smtClean="0"/>
              <a:t> in </a:t>
            </a:r>
            <a:r>
              <a:rPr lang="en-GB" b="1" dirty="0" smtClean="0">
                <a:solidFill>
                  <a:srgbClr val="654A15"/>
                </a:solidFill>
              </a:rPr>
              <a:t>withstanding postulated</a:t>
            </a:r>
            <a:r>
              <a:rPr lang="en-GB" dirty="0" smtClean="0"/>
              <a:t> </a:t>
            </a:r>
            <a:r>
              <a:rPr lang="en-GB" b="1" dirty="0" smtClean="0">
                <a:solidFill>
                  <a:srgbClr val="654A15"/>
                </a:solidFill>
              </a:rPr>
              <a:t>initiating events</a:t>
            </a:r>
            <a:r>
              <a:rPr lang="en-GB" dirty="0" smtClean="0"/>
              <a:t> can be established, </a:t>
            </a:r>
          </a:p>
          <a:p>
            <a:pPr lvl="1"/>
            <a:r>
              <a:rPr lang="en-GB" dirty="0" smtClean="0"/>
              <a:t>the </a:t>
            </a:r>
            <a:r>
              <a:rPr lang="en-GB" b="1" dirty="0" smtClean="0">
                <a:solidFill>
                  <a:srgbClr val="654A15"/>
                </a:solidFill>
              </a:rPr>
              <a:t>effectiveness of the safety systems</a:t>
            </a:r>
            <a:r>
              <a:rPr lang="en-GB" dirty="0" smtClean="0"/>
              <a:t> and safety related items or systems can be demonstrated, and </a:t>
            </a:r>
          </a:p>
          <a:p>
            <a:pPr lvl="1"/>
            <a:r>
              <a:rPr lang="en-GB" b="1" dirty="0" smtClean="0">
                <a:solidFill>
                  <a:srgbClr val="654A15"/>
                </a:solidFill>
              </a:rPr>
              <a:t>requirements for emergency response</a:t>
            </a:r>
            <a:r>
              <a:rPr lang="en-GB" dirty="0" smtClean="0"/>
              <a:t> can be established.</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31</a:t>
            </a:fld>
            <a:endParaRPr lang="sl-SI" dirty="0"/>
          </a:p>
        </p:txBody>
      </p:sp>
    </p:spTree>
    <p:extLst>
      <p:ext uri="{BB962C8B-B14F-4D97-AF65-F5344CB8AC3E}">
        <p14:creationId xmlns:p14="http://schemas.microsoft.com/office/powerpoint/2010/main" val="2945653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 safety objectives</a:t>
            </a:r>
          </a:p>
        </p:txBody>
      </p:sp>
      <p:sp>
        <p:nvSpPr>
          <p:cNvPr id="3" name="Content Placeholder 2"/>
          <p:cNvSpPr>
            <a:spLocks noGrp="1"/>
          </p:cNvSpPr>
          <p:nvPr>
            <p:ph idx="1"/>
          </p:nvPr>
        </p:nvSpPr>
        <p:spPr/>
        <p:txBody>
          <a:bodyPr/>
          <a:lstStyle/>
          <a:p>
            <a:r>
              <a:rPr lang="en-GB" dirty="0" smtClean="0"/>
              <a:t>Measures are taken to control radiation exposure in all operational states and to minimize the likelihood of an accident.</a:t>
            </a:r>
          </a:p>
          <a:p>
            <a:r>
              <a:rPr lang="en-GB" dirty="0" smtClean="0"/>
              <a:t>Measures are therefore taken to ensure that the radiological consequences are mitigated. Such measures include:</a:t>
            </a:r>
          </a:p>
          <a:p>
            <a:pPr lvl="1"/>
            <a:r>
              <a:rPr lang="en-GB" b="1" dirty="0" smtClean="0">
                <a:solidFill>
                  <a:srgbClr val="654A15"/>
                </a:solidFill>
              </a:rPr>
              <a:t>engineered safety features</a:t>
            </a:r>
            <a:r>
              <a:rPr lang="en-GB" dirty="0" smtClean="0"/>
              <a:t> and </a:t>
            </a:r>
            <a:r>
              <a:rPr lang="en-GB" b="1" dirty="0" smtClean="0">
                <a:solidFill>
                  <a:srgbClr val="654A15"/>
                </a:solidFill>
              </a:rPr>
              <a:t>systems (ESF)</a:t>
            </a:r>
            <a:r>
              <a:rPr lang="en-GB" dirty="0" smtClean="0"/>
              <a:t>;</a:t>
            </a:r>
          </a:p>
          <a:p>
            <a:pPr lvl="1"/>
            <a:r>
              <a:rPr lang="en-GB" b="1" dirty="0" smtClean="0">
                <a:solidFill>
                  <a:srgbClr val="654A15"/>
                </a:solidFill>
              </a:rPr>
              <a:t>on-site accident management procedures</a:t>
            </a:r>
            <a:r>
              <a:rPr lang="en-GB" dirty="0" smtClean="0"/>
              <a:t> established by the operating organization;</a:t>
            </a:r>
          </a:p>
          <a:p>
            <a:pPr lvl="1"/>
            <a:r>
              <a:rPr lang="en-GB" dirty="0" smtClean="0"/>
              <a:t>and possibly </a:t>
            </a:r>
            <a:r>
              <a:rPr lang="en-GB" b="1" dirty="0" smtClean="0">
                <a:solidFill>
                  <a:srgbClr val="654A15"/>
                </a:solidFill>
              </a:rPr>
              <a:t>off-site intervention measures</a:t>
            </a:r>
            <a:r>
              <a:rPr lang="en-GB" dirty="0" smtClean="0"/>
              <a:t> established by appropriate authorities in order to </a:t>
            </a:r>
            <a:r>
              <a:rPr lang="en-GB" b="1" dirty="0" smtClean="0">
                <a:solidFill>
                  <a:srgbClr val="654A15"/>
                </a:solidFill>
              </a:rPr>
              <a:t>mitigate radiation exposure</a:t>
            </a:r>
            <a:r>
              <a:rPr lang="en-GB" dirty="0" smtClean="0"/>
              <a:t> if an accident has occurred.</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32</a:t>
            </a:fld>
            <a:endParaRPr lang="sl-SI" dirty="0"/>
          </a:p>
        </p:txBody>
      </p:sp>
    </p:spTree>
    <p:extLst>
      <p:ext uri="{BB962C8B-B14F-4D97-AF65-F5344CB8AC3E}">
        <p14:creationId xmlns:p14="http://schemas.microsoft.com/office/powerpoint/2010/main" val="3523953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concept of defence in depth</a:t>
            </a:r>
          </a:p>
        </p:txBody>
      </p:sp>
      <p:sp>
        <p:nvSpPr>
          <p:cNvPr id="3" name="Content Placeholder 2"/>
          <p:cNvSpPr>
            <a:spLocks noGrp="1"/>
          </p:cNvSpPr>
          <p:nvPr>
            <p:ph idx="1"/>
          </p:nvPr>
        </p:nvSpPr>
        <p:spPr/>
        <p:txBody>
          <a:bodyPr/>
          <a:lstStyle/>
          <a:p>
            <a:r>
              <a:rPr lang="en-GB" dirty="0" smtClean="0"/>
              <a:t>The primary means of preventing and mitigating the consequences of accidents is ‘defence in depth’.</a:t>
            </a:r>
          </a:p>
          <a:p>
            <a:pPr lvl="1"/>
            <a:r>
              <a:rPr lang="en-GB" dirty="0" smtClean="0"/>
              <a:t>Implemented through the combination of a number of consecutive and independent levels of protection;</a:t>
            </a:r>
          </a:p>
          <a:p>
            <a:pPr lvl="1"/>
            <a:r>
              <a:rPr lang="en-GB" dirty="0" smtClean="0"/>
              <a:t>If one level of protection fails → subsequent level will be available;</a:t>
            </a:r>
          </a:p>
          <a:p>
            <a:pPr lvl="1"/>
            <a:r>
              <a:rPr lang="en-GB" dirty="0" smtClean="0"/>
              <a:t>No single technical, human or organizational failure </a:t>
            </a:r>
            <a:r>
              <a:rPr lang="en-GB" dirty="0"/>
              <a:t>→</a:t>
            </a:r>
            <a:r>
              <a:rPr lang="en-GB" dirty="0" smtClean="0"/>
              <a:t> harmful effects;</a:t>
            </a:r>
          </a:p>
          <a:p>
            <a:pPr lvl="1"/>
            <a:r>
              <a:rPr lang="en-GB" dirty="0" smtClean="0"/>
              <a:t>The independent effectiveness of the different levels of defence is a necessary element of defence in depth.</a:t>
            </a:r>
          </a:p>
          <a:p>
            <a:r>
              <a:rPr lang="en-GB" dirty="0"/>
              <a:t>Defence in depth is provided by:</a:t>
            </a:r>
          </a:p>
          <a:p>
            <a:pPr lvl="1"/>
            <a:r>
              <a:rPr lang="en-GB" dirty="0"/>
              <a:t>management system → strong commitment to safety and safety culture,</a:t>
            </a:r>
          </a:p>
          <a:p>
            <a:pPr lvl="1"/>
            <a:r>
              <a:rPr lang="en-GB" dirty="0"/>
              <a:t>site selection, incorporation engineering features → safety margins, diversity and redundancy</a:t>
            </a:r>
          </a:p>
          <a:p>
            <a:pPr lvl="1"/>
            <a:r>
              <a:rPr lang="en-GB" dirty="0"/>
              <a:t>Comprehensive operational procedures and practices, accident management procedures;</a:t>
            </a:r>
          </a:p>
        </p:txBody>
      </p:sp>
      <p:sp>
        <p:nvSpPr>
          <p:cNvPr id="4" name="Slide Number Placeholder 3"/>
          <p:cNvSpPr>
            <a:spLocks noGrp="1"/>
          </p:cNvSpPr>
          <p:nvPr>
            <p:ph type="sldNum" sz="quarter" idx="12"/>
          </p:nvPr>
        </p:nvSpPr>
        <p:spPr/>
        <p:txBody>
          <a:bodyPr/>
          <a:lstStyle/>
          <a:p>
            <a:fld id="{E820C8E4-9002-4E93-8650-B0CC00F8D49C}" type="slidenum">
              <a:rPr lang="sl-SI" smtClean="0"/>
              <a:t>33</a:t>
            </a:fld>
            <a:endParaRPr lang="sl-SI" dirty="0"/>
          </a:p>
        </p:txBody>
      </p:sp>
    </p:spTree>
    <p:extLst>
      <p:ext uri="{BB962C8B-B14F-4D97-AF65-F5344CB8AC3E}">
        <p14:creationId xmlns:p14="http://schemas.microsoft.com/office/powerpoint/2010/main" val="1801561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600" dirty="0" smtClean="0"/>
              <a:t>Levels </a:t>
            </a:r>
            <a:r>
              <a:rPr lang="en-GB" sz="2600" dirty="0"/>
              <a:t>of defence</a:t>
            </a:r>
          </a:p>
        </p:txBody>
      </p:sp>
      <p:sp>
        <p:nvSpPr>
          <p:cNvPr id="3" name="Content Placeholder 2"/>
          <p:cNvSpPr>
            <a:spLocks noGrp="1"/>
          </p:cNvSpPr>
          <p:nvPr>
            <p:ph idx="1"/>
          </p:nvPr>
        </p:nvSpPr>
        <p:spPr/>
        <p:txBody>
          <a:bodyPr/>
          <a:lstStyle/>
          <a:p>
            <a:pPr marL="0" indent="0">
              <a:buNone/>
            </a:pPr>
            <a:r>
              <a:rPr lang="en-GB" b="1" u="sng" dirty="0"/>
              <a:t>First level of defence</a:t>
            </a:r>
          </a:p>
          <a:p>
            <a:r>
              <a:rPr lang="en-GB" dirty="0" smtClean="0"/>
              <a:t>Its </a:t>
            </a:r>
            <a:r>
              <a:rPr lang="en-GB" dirty="0"/>
              <a:t>aim is to </a:t>
            </a:r>
            <a:r>
              <a:rPr lang="en-GB" b="1" dirty="0">
                <a:solidFill>
                  <a:srgbClr val="654A15"/>
                </a:solidFill>
              </a:rPr>
              <a:t>prevent </a:t>
            </a:r>
            <a:r>
              <a:rPr lang="en-GB" b="1" dirty="0" smtClean="0">
                <a:solidFill>
                  <a:srgbClr val="654A15"/>
                </a:solidFill>
              </a:rPr>
              <a:t>deviations</a:t>
            </a:r>
            <a:r>
              <a:rPr lang="en-GB" dirty="0" smtClean="0"/>
              <a:t> from:</a:t>
            </a:r>
          </a:p>
          <a:p>
            <a:pPr lvl="1"/>
            <a:r>
              <a:rPr lang="en-GB" b="1" dirty="0" smtClean="0">
                <a:solidFill>
                  <a:srgbClr val="654A15"/>
                </a:solidFill>
              </a:rPr>
              <a:t>normal </a:t>
            </a:r>
            <a:r>
              <a:rPr lang="en-GB" b="1" dirty="0">
                <a:solidFill>
                  <a:srgbClr val="654A15"/>
                </a:solidFill>
              </a:rPr>
              <a:t>operation</a:t>
            </a:r>
            <a:r>
              <a:rPr lang="en-GB" dirty="0"/>
              <a:t> and </a:t>
            </a:r>
            <a:endParaRPr lang="en-GB" dirty="0" smtClean="0"/>
          </a:p>
          <a:p>
            <a:pPr lvl="1"/>
            <a:r>
              <a:rPr lang="en-GB" dirty="0" smtClean="0"/>
              <a:t>the </a:t>
            </a:r>
            <a:r>
              <a:rPr lang="en-GB" b="1" dirty="0">
                <a:solidFill>
                  <a:srgbClr val="654A15"/>
                </a:solidFill>
              </a:rPr>
              <a:t>failure</a:t>
            </a:r>
            <a:r>
              <a:rPr lang="en-GB" dirty="0"/>
              <a:t> of </a:t>
            </a:r>
            <a:r>
              <a:rPr lang="en-GB" b="1" dirty="0">
                <a:solidFill>
                  <a:srgbClr val="654A15"/>
                </a:solidFill>
              </a:rPr>
              <a:t>items</a:t>
            </a:r>
            <a:r>
              <a:rPr lang="en-GB" dirty="0"/>
              <a:t> important to safety. </a:t>
            </a:r>
            <a:endParaRPr lang="en-GB" dirty="0" smtClean="0"/>
          </a:p>
          <a:p>
            <a:pPr marL="0" indent="0">
              <a:buNone/>
            </a:pPr>
            <a:endParaRPr lang="en-GB" b="1" u="sng" dirty="0" smtClean="0"/>
          </a:p>
          <a:p>
            <a:pPr marL="0" indent="0">
              <a:buNone/>
            </a:pPr>
            <a:r>
              <a:rPr lang="en-GB" b="1" u="sng" dirty="0" smtClean="0"/>
              <a:t>Second </a:t>
            </a:r>
            <a:r>
              <a:rPr lang="en-GB" b="1" u="sng" dirty="0"/>
              <a:t>level of defence</a:t>
            </a:r>
          </a:p>
          <a:p>
            <a:r>
              <a:rPr lang="en-GB" dirty="0"/>
              <a:t>Its aim is to:</a:t>
            </a:r>
          </a:p>
          <a:p>
            <a:pPr lvl="1"/>
            <a:r>
              <a:rPr lang="en-GB" b="1" dirty="0">
                <a:solidFill>
                  <a:srgbClr val="654A15"/>
                </a:solidFill>
              </a:rPr>
              <a:t>detect</a:t>
            </a:r>
            <a:r>
              <a:rPr lang="en-GB" dirty="0"/>
              <a:t> and </a:t>
            </a:r>
          </a:p>
          <a:p>
            <a:pPr lvl="1"/>
            <a:r>
              <a:rPr lang="en-GB" b="1" dirty="0">
                <a:solidFill>
                  <a:srgbClr val="654A15"/>
                </a:solidFill>
              </a:rPr>
              <a:t>control </a:t>
            </a:r>
            <a:r>
              <a:rPr lang="en-GB" b="1" dirty="0" smtClean="0">
                <a:solidFill>
                  <a:srgbClr val="654A15"/>
                </a:solidFill>
              </a:rPr>
              <a:t>deviations;</a:t>
            </a:r>
            <a:endParaRPr lang="en-GB" dirty="0"/>
          </a:p>
          <a:p>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34</a:t>
            </a:fld>
            <a:endParaRPr lang="sl-SI" dirty="0"/>
          </a:p>
        </p:txBody>
      </p:sp>
    </p:spTree>
    <p:extLst>
      <p:ext uri="{BB962C8B-B14F-4D97-AF65-F5344CB8AC3E}">
        <p14:creationId xmlns:p14="http://schemas.microsoft.com/office/powerpoint/2010/main" val="31786698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600" dirty="0"/>
              <a:t>Levels of defence</a:t>
            </a:r>
            <a:endParaRPr lang="en-GB" dirty="0"/>
          </a:p>
        </p:txBody>
      </p:sp>
      <p:sp>
        <p:nvSpPr>
          <p:cNvPr id="3" name="Content Placeholder 2"/>
          <p:cNvSpPr>
            <a:spLocks noGrp="1"/>
          </p:cNvSpPr>
          <p:nvPr>
            <p:ph idx="1"/>
          </p:nvPr>
        </p:nvSpPr>
        <p:spPr/>
        <p:txBody>
          <a:bodyPr/>
          <a:lstStyle/>
          <a:p>
            <a:pPr marL="0" indent="0">
              <a:buNone/>
            </a:pPr>
            <a:r>
              <a:rPr lang="en-GB" b="1" u="sng" dirty="0" smtClean="0"/>
              <a:t>Third </a:t>
            </a:r>
            <a:r>
              <a:rPr lang="en-GB" b="1" u="sng" dirty="0"/>
              <a:t>level of defence</a:t>
            </a:r>
          </a:p>
          <a:p>
            <a:r>
              <a:rPr lang="en-GB" dirty="0"/>
              <a:t>For this level, it is assumed that, although </a:t>
            </a:r>
            <a:r>
              <a:rPr lang="en-GB" b="1" dirty="0">
                <a:solidFill>
                  <a:srgbClr val="654A15"/>
                </a:solidFill>
              </a:rPr>
              <a:t>very unlikely</a:t>
            </a:r>
            <a:r>
              <a:rPr lang="en-GB" dirty="0"/>
              <a:t>, </a:t>
            </a:r>
            <a:r>
              <a:rPr lang="en-GB" b="1" dirty="0">
                <a:solidFill>
                  <a:srgbClr val="654A15"/>
                </a:solidFill>
              </a:rPr>
              <a:t>escalation</a:t>
            </a:r>
            <a:r>
              <a:rPr lang="en-GB" dirty="0"/>
              <a:t> of certain </a:t>
            </a:r>
            <a:r>
              <a:rPr lang="en-GB" b="1" dirty="0">
                <a:solidFill>
                  <a:srgbClr val="654A15"/>
                </a:solidFill>
              </a:rPr>
              <a:t>anticipated</a:t>
            </a:r>
            <a:r>
              <a:rPr lang="en-GB" dirty="0"/>
              <a:t> operational </a:t>
            </a:r>
            <a:r>
              <a:rPr lang="en-GB" b="1" dirty="0">
                <a:solidFill>
                  <a:srgbClr val="654A15"/>
                </a:solidFill>
              </a:rPr>
              <a:t>occurrences</a:t>
            </a:r>
            <a:r>
              <a:rPr lang="en-GB" dirty="0"/>
              <a:t> or </a:t>
            </a:r>
            <a:r>
              <a:rPr lang="en-GB" b="1" dirty="0">
                <a:solidFill>
                  <a:srgbClr val="654A15"/>
                </a:solidFill>
              </a:rPr>
              <a:t>PIEs</a:t>
            </a:r>
            <a:r>
              <a:rPr lang="en-GB" dirty="0"/>
              <a:t> </a:t>
            </a:r>
            <a:r>
              <a:rPr lang="en-GB" b="1" dirty="0">
                <a:solidFill>
                  <a:srgbClr val="654A15"/>
                </a:solidFill>
              </a:rPr>
              <a:t>might not be controlled</a:t>
            </a:r>
            <a:r>
              <a:rPr lang="en-GB" dirty="0"/>
              <a:t> at a preceding level and that an </a:t>
            </a:r>
            <a:r>
              <a:rPr lang="en-GB" b="1" dirty="0">
                <a:solidFill>
                  <a:srgbClr val="654A15"/>
                </a:solidFill>
              </a:rPr>
              <a:t>accident could develop</a:t>
            </a:r>
            <a:r>
              <a:rPr lang="en-GB" dirty="0" smtClean="0"/>
              <a:t>.</a:t>
            </a:r>
          </a:p>
          <a:p>
            <a:pPr marL="0" indent="0">
              <a:buNone/>
            </a:pPr>
            <a:r>
              <a:rPr lang="en-GB" b="1" u="sng" dirty="0" smtClean="0"/>
              <a:t>Fourth </a:t>
            </a:r>
            <a:r>
              <a:rPr lang="en-GB" b="1" u="sng" dirty="0"/>
              <a:t>level of defence</a:t>
            </a:r>
          </a:p>
          <a:p>
            <a:r>
              <a:rPr lang="en-GB" dirty="0"/>
              <a:t>Its aim is to </a:t>
            </a:r>
            <a:r>
              <a:rPr lang="en-GB" b="1" dirty="0">
                <a:solidFill>
                  <a:srgbClr val="654A15"/>
                </a:solidFill>
              </a:rPr>
              <a:t>mitigate</a:t>
            </a:r>
            <a:r>
              <a:rPr lang="en-GB" dirty="0"/>
              <a:t> the </a:t>
            </a:r>
            <a:r>
              <a:rPr lang="en-GB" b="1" dirty="0">
                <a:solidFill>
                  <a:srgbClr val="654A15"/>
                </a:solidFill>
              </a:rPr>
              <a:t>consequences</a:t>
            </a:r>
            <a:r>
              <a:rPr lang="en-GB" dirty="0"/>
              <a:t> </a:t>
            </a:r>
            <a:r>
              <a:rPr lang="en-GB" b="1" dirty="0">
                <a:solidFill>
                  <a:srgbClr val="654A15"/>
                </a:solidFill>
              </a:rPr>
              <a:t>of accidents</a:t>
            </a:r>
            <a:r>
              <a:rPr lang="en-GB" dirty="0"/>
              <a:t> that </a:t>
            </a:r>
            <a:r>
              <a:rPr lang="en-GB" b="1" dirty="0">
                <a:solidFill>
                  <a:srgbClr val="654A15"/>
                </a:solidFill>
              </a:rPr>
              <a:t>result</a:t>
            </a:r>
            <a:r>
              <a:rPr lang="en-GB" dirty="0"/>
              <a:t> from </a:t>
            </a:r>
            <a:r>
              <a:rPr lang="en-GB" b="1" dirty="0">
                <a:solidFill>
                  <a:srgbClr val="654A15"/>
                </a:solidFill>
              </a:rPr>
              <a:t>failure</a:t>
            </a:r>
            <a:r>
              <a:rPr lang="en-GB" dirty="0"/>
              <a:t> of the </a:t>
            </a:r>
            <a:r>
              <a:rPr lang="en-GB" b="1" dirty="0">
                <a:solidFill>
                  <a:srgbClr val="654A15"/>
                </a:solidFill>
              </a:rPr>
              <a:t>third level</a:t>
            </a:r>
            <a:r>
              <a:rPr lang="en-GB" dirty="0"/>
              <a:t> of defence in depth. </a:t>
            </a:r>
          </a:p>
          <a:p>
            <a:pPr marL="0" indent="0">
              <a:buNone/>
            </a:pPr>
            <a:r>
              <a:rPr lang="en-GB" b="1" u="sng" dirty="0" smtClean="0"/>
              <a:t>Fifth </a:t>
            </a:r>
            <a:r>
              <a:rPr lang="en-GB" b="1" u="sng" dirty="0"/>
              <a:t>level of defence</a:t>
            </a:r>
          </a:p>
          <a:p>
            <a:r>
              <a:rPr lang="en-GB" dirty="0" smtClean="0"/>
              <a:t>This </a:t>
            </a:r>
            <a:r>
              <a:rPr lang="en-GB" dirty="0"/>
              <a:t>is the final level of defence aimed at </a:t>
            </a:r>
            <a:r>
              <a:rPr lang="en-GB" b="1" dirty="0">
                <a:solidFill>
                  <a:srgbClr val="654A15"/>
                </a:solidFill>
              </a:rPr>
              <a:t>mitigation</a:t>
            </a:r>
            <a:r>
              <a:rPr lang="en-GB" dirty="0"/>
              <a:t> of the </a:t>
            </a:r>
            <a:r>
              <a:rPr lang="en-GB" b="1" dirty="0">
                <a:solidFill>
                  <a:srgbClr val="654A15"/>
                </a:solidFill>
              </a:rPr>
              <a:t>radiological consequences</a:t>
            </a:r>
            <a:r>
              <a:rPr lang="en-GB" dirty="0"/>
              <a:t> of potential </a:t>
            </a:r>
            <a:r>
              <a:rPr lang="en-GB" b="1" dirty="0">
                <a:solidFill>
                  <a:srgbClr val="654A15"/>
                </a:solidFill>
              </a:rPr>
              <a:t>releases</a:t>
            </a:r>
            <a:r>
              <a:rPr lang="en-GB" dirty="0"/>
              <a:t> of </a:t>
            </a:r>
            <a:r>
              <a:rPr lang="en-GB" b="1" dirty="0">
                <a:solidFill>
                  <a:srgbClr val="654A15"/>
                </a:solidFill>
              </a:rPr>
              <a:t>radioactive materials</a:t>
            </a:r>
            <a:r>
              <a:rPr lang="en-GB" dirty="0"/>
              <a:t> that may </a:t>
            </a:r>
            <a:r>
              <a:rPr lang="en-GB" b="1" dirty="0">
                <a:solidFill>
                  <a:srgbClr val="654A15"/>
                </a:solidFill>
              </a:rPr>
              <a:t>result</a:t>
            </a:r>
            <a:r>
              <a:rPr lang="en-GB" dirty="0"/>
              <a:t> from </a:t>
            </a:r>
            <a:r>
              <a:rPr lang="en-GB" b="1" dirty="0">
                <a:solidFill>
                  <a:srgbClr val="654A15"/>
                </a:solidFill>
              </a:rPr>
              <a:t>accident</a:t>
            </a:r>
            <a:r>
              <a:rPr lang="en-GB" dirty="0"/>
              <a:t> conditions. </a:t>
            </a:r>
          </a:p>
        </p:txBody>
      </p:sp>
      <p:sp>
        <p:nvSpPr>
          <p:cNvPr id="4" name="Slide Number Placeholder 3"/>
          <p:cNvSpPr>
            <a:spLocks noGrp="1"/>
          </p:cNvSpPr>
          <p:nvPr>
            <p:ph type="sldNum" sz="quarter" idx="12"/>
          </p:nvPr>
        </p:nvSpPr>
        <p:spPr/>
        <p:txBody>
          <a:bodyPr/>
          <a:lstStyle/>
          <a:p>
            <a:fld id="{E820C8E4-9002-4E93-8650-B0CC00F8D49C}" type="slidenum">
              <a:rPr lang="sl-SI" smtClean="0"/>
              <a:t>35</a:t>
            </a:fld>
            <a:endParaRPr lang="sl-SI" dirty="0"/>
          </a:p>
        </p:txBody>
      </p:sp>
    </p:spTree>
    <p:extLst>
      <p:ext uri="{BB962C8B-B14F-4D97-AF65-F5344CB8AC3E}">
        <p14:creationId xmlns:p14="http://schemas.microsoft.com/office/powerpoint/2010/main" val="26425620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Questions</a:t>
            </a:r>
          </a:p>
        </p:txBody>
      </p:sp>
      <p:sp>
        <p:nvSpPr>
          <p:cNvPr id="3" name="Content Placeholder 2"/>
          <p:cNvSpPr>
            <a:spLocks noGrp="1"/>
          </p:cNvSpPr>
          <p:nvPr>
            <p:ph idx="1"/>
          </p:nvPr>
        </p:nvSpPr>
        <p:spPr/>
        <p:txBody>
          <a:bodyPr/>
          <a:lstStyle/>
          <a:p>
            <a:pPr marL="457200" lvl="0" indent="-457200">
              <a:buClr>
                <a:srgbClr val="003399"/>
              </a:buClr>
              <a:buFont typeface="+mj-lt"/>
              <a:buAutoNum type="arabicPeriod"/>
            </a:pPr>
            <a:r>
              <a:rPr lang="en-GB" dirty="0" smtClean="0"/>
              <a:t>What is the fundamental safety objective for nuclear installation?</a:t>
            </a:r>
          </a:p>
          <a:p>
            <a:pPr marL="457200" lvl="0" indent="-457200">
              <a:buClr>
                <a:srgbClr val="003399"/>
              </a:buClr>
              <a:buFont typeface="+mj-lt"/>
              <a:buAutoNum type="arabicPeriod"/>
            </a:pPr>
            <a:r>
              <a:rPr lang="en-GB" dirty="0" smtClean="0"/>
              <a:t>Which tools are used to ensure stat safety objectives are met?</a:t>
            </a:r>
          </a:p>
          <a:p>
            <a:pPr marL="457200" lvl="0" indent="-457200">
              <a:buClr>
                <a:srgbClr val="003399"/>
              </a:buClr>
              <a:buFont typeface="+mj-lt"/>
              <a:buAutoNum type="arabicPeriod"/>
            </a:pPr>
            <a:r>
              <a:rPr lang="en-GB" dirty="0" smtClean="0"/>
              <a:t>Describe the meaning of abbreviations DBA and PIE!</a:t>
            </a:r>
          </a:p>
          <a:p>
            <a:pPr marL="457200" lvl="0" indent="-457200">
              <a:buClr>
                <a:srgbClr val="003399"/>
              </a:buClr>
              <a:buFont typeface="+mj-lt"/>
              <a:buAutoNum type="arabicPeriod"/>
            </a:pPr>
            <a:r>
              <a:rPr lang="en-GB" dirty="0" smtClean="0"/>
              <a:t>How many levels of defence in depth there are in the design of a nuclear installation?</a:t>
            </a:r>
          </a:p>
          <a:p>
            <a:pPr marL="457200" lvl="0" indent="-457200">
              <a:buClr>
                <a:srgbClr val="003399"/>
              </a:buClr>
              <a:buFont typeface="+mj-lt"/>
              <a:buAutoNum type="arabicPeriod"/>
            </a:pPr>
            <a:r>
              <a:rPr lang="en-GB" dirty="0" smtClean="0"/>
              <a:t>Give an example of series of physical barriers in a nuclear power plant!</a:t>
            </a:r>
          </a:p>
          <a:p>
            <a:pPr marL="457200" indent="-457200">
              <a:buClr>
                <a:srgbClr val="003399"/>
              </a:buClr>
              <a:buFont typeface="+mj-lt"/>
              <a:buAutoNum type="arabicPeriod"/>
            </a:pPr>
            <a:r>
              <a:rPr lang="en-GB" dirty="0" smtClean="0"/>
              <a:t>Give an example of series of physical barriers in a radwaste repository!</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36</a:t>
            </a:fld>
            <a:endParaRPr lang="sl-SI" dirty="0"/>
          </a:p>
        </p:txBody>
      </p:sp>
    </p:spTree>
    <p:extLst>
      <p:ext uri="{BB962C8B-B14F-4D97-AF65-F5344CB8AC3E}">
        <p14:creationId xmlns:p14="http://schemas.microsoft.com/office/powerpoint/2010/main" val="1903715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 SAFETY FEATURES OF THE DESIGN</a:t>
            </a:r>
          </a:p>
        </p:txBody>
      </p:sp>
      <p:sp>
        <p:nvSpPr>
          <p:cNvPr id="4" name="Slide Number Placeholder 3"/>
          <p:cNvSpPr>
            <a:spLocks noGrp="1"/>
          </p:cNvSpPr>
          <p:nvPr>
            <p:ph type="sldNum" sz="quarter" idx="12"/>
          </p:nvPr>
        </p:nvSpPr>
        <p:spPr/>
        <p:txBody>
          <a:bodyPr/>
          <a:lstStyle/>
          <a:p>
            <a:fld id="{E820C8E4-9002-4E93-8650-B0CC00F8D49C}" type="slidenum">
              <a:rPr lang="sl-SI" smtClean="0"/>
              <a:t>37</a:t>
            </a:fld>
            <a:endParaRPr lang="sl-SI" dirty="0"/>
          </a:p>
        </p:txBody>
      </p:sp>
      <p:sp>
        <p:nvSpPr>
          <p:cNvPr id="5" name="Content Placeholder 2"/>
          <p:cNvSpPr txBox="1">
            <a:spLocks/>
          </p:cNvSpPr>
          <p:nvPr/>
        </p:nvSpPr>
        <p:spPr>
          <a:xfrm>
            <a:off x="296214" y="1484313"/>
            <a:ext cx="8379756" cy="4663053"/>
          </a:xfrm>
          <a:prstGeom prst="rect">
            <a:avLst/>
          </a:prstGeom>
          <a:solidFill>
            <a:srgbClr val="FFFFCC"/>
          </a:solidFill>
          <a:ln w="19050">
            <a:solidFill>
              <a:srgbClr val="FF9900"/>
            </a:solidFill>
          </a:ln>
        </p:spPr>
        <p:txBody>
          <a:bodyPr wrap="square" lIns="90000" tIns="108000" rIns="0" bIns="0">
            <a:spAutoFit/>
          </a:bodyPr>
          <a:lstStyle>
            <a:lvl1pPr marL="360000" marR="0" indent="-360000" algn="l" defTabSz="914400" rtl="0" eaLnBrk="1" fontAlgn="auto" latinLnBrk="0" hangingPunct="1">
              <a:lnSpc>
                <a:spcPct val="100000"/>
              </a:lnSpc>
              <a:spcBef>
                <a:spcPts val="600"/>
              </a:spcBef>
              <a:spcAft>
                <a:spcPts val="600"/>
              </a:spcAft>
              <a:buClr>
                <a:srgbClr val="3366CC"/>
              </a:buClr>
              <a:buSzPct val="110000"/>
              <a:buFont typeface="Arial" panose="020B0604020202020204" pitchFamily="34" charset="0"/>
              <a:buChar char="•"/>
              <a:tabLst/>
              <a:defRPr sz="2000" kern="1200">
                <a:solidFill>
                  <a:srgbClr val="003399"/>
                </a:solidFill>
                <a:latin typeface="Arial" panose="020B0604020202020204" pitchFamily="34" charset="0"/>
                <a:ea typeface="+mn-ea"/>
                <a:cs typeface="Arial" panose="020B0604020202020204" pitchFamily="34" charset="0"/>
              </a:defRPr>
            </a:lvl1pPr>
            <a:lvl2pPr marL="720000" marR="0" indent="-360000" algn="l" defTabSz="914400" rtl="0" eaLnBrk="1" fontAlgn="auto" latinLnBrk="0" hangingPunct="1">
              <a:lnSpc>
                <a:spcPct val="100000"/>
              </a:lnSpc>
              <a:spcBef>
                <a:spcPts val="300"/>
              </a:spcBef>
              <a:spcAft>
                <a:spcPts val="300"/>
              </a:spcAft>
              <a:buClr>
                <a:srgbClr val="3366CC"/>
              </a:buClr>
              <a:buSzPct val="90000"/>
              <a:buFont typeface="Arial" panose="020B0604020202020204" pitchFamily="34" charset="0"/>
              <a:buChar char="−"/>
              <a:tabLst/>
              <a:defRPr sz="1800" kern="1200">
                <a:solidFill>
                  <a:srgbClr val="003399"/>
                </a:solidFill>
                <a:latin typeface="Arial" panose="020B0604020202020204" pitchFamily="34" charset="0"/>
                <a:ea typeface="+mn-ea"/>
                <a:cs typeface="Arial" panose="020B0604020202020204" pitchFamily="34" charset="0"/>
              </a:defRPr>
            </a:lvl2pPr>
            <a:lvl3pPr marL="1080000" marR="0" indent="-288000" algn="l" defTabSz="914400" rtl="0" eaLnBrk="1" fontAlgn="auto" latinLnBrk="0" hangingPunct="1">
              <a:lnSpc>
                <a:spcPct val="100000"/>
              </a:lnSpc>
              <a:spcBef>
                <a:spcPts val="200"/>
              </a:spcBef>
              <a:spcAft>
                <a:spcPts val="200"/>
              </a:spcAft>
              <a:buClr>
                <a:srgbClr val="3366CC"/>
              </a:buClr>
              <a:buSzPct val="90000"/>
              <a:buFont typeface="Arial" panose="020B0604020202020204" pitchFamily="34" charset="0"/>
              <a:buChar char="−"/>
              <a:tabLst/>
              <a:defRPr sz="1600" kern="1200">
                <a:solidFill>
                  <a:srgbClr val="003399"/>
                </a:solidFill>
                <a:latin typeface="Arial" panose="020B0604020202020204" pitchFamily="34" charset="0"/>
                <a:ea typeface="+mn-ea"/>
                <a:cs typeface="Arial" panose="020B0604020202020204" pitchFamily="34" charset="0"/>
              </a:defRPr>
            </a:lvl3pPr>
            <a:lvl4pPr marL="1368000" marR="0" indent="-180000" algn="l" defTabSz="914400" rtl="0" eaLnBrk="1" fontAlgn="auto" latinLnBrk="0" hangingPunct="1">
              <a:lnSpc>
                <a:spcPct val="100000"/>
              </a:lnSpc>
              <a:spcBef>
                <a:spcPts val="200"/>
              </a:spcBef>
              <a:spcAft>
                <a:spcPts val="200"/>
              </a:spcAft>
              <a:buClr>
                <a:srgbClr val="3366CC"/>
              </a:buClr>
              <a:buSzPct val="90000"/>
              <a:buFont typeface="Arial" panose="020B0604020202020204" pitchFamily="34" charset="0"/>
              <a:buChar char="−"/>
              <a:tabLst/>
              <a:defRPr sz="1400" kern="1200">
                <a:solidFill>
                  <a:srgbClr val="003399"/>
                </a:solidFill>
                <a:latin typeface="Arial" panose="020B0604020202020204" pitchFamily="34" charset="0"/>
                <a:ea typeface="+mn-ea"/>
                <a:cs typeface="Arial" panose="020B0604020202020204" pitchFamily="34" charset="0"/>
              </a:defRPr>
            </a:lvl4pPr>
            <a:lvl5pPr marL="1548000" marR="0" indent="-180000" algn="l" defTabSz="914400" rtl="0" eaLnBrk="1" fontAlgn="auto" latinLnBrk="0" hangingPunct="1">
              <a:lnSpc>
                <a:spcPct val="100000"/>
              </a:lnSpc>
              <a:spcBef>
                <a:spcPts val="100"/>
              </a:spcBef>
              <a:spcAft>
                <a:spcPts val="400"/>
              </a:spcAft>
              <a:buClr>
                <a:srgbClr val="3366CC"/>
              </a:buClr>
              <a:buSzPct val="90000"/>
              <a:buFont typeface="Arial" panose="020B0604020202020204" pitchFamily="34" charset="0"/>
              <a:buChar char="−"/>
              <a:tabLst/>
              <a:defRPr sz="1200" kern="1200">
                <a:solidFill>
                  <a:srgbClr val="003399"/>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ct val="50000"/>
              </a:spcBef>
              <a:spcAft>
                <a:spcPct val="0"/>
              </a:spcAft>
              <a:buClr>
                <a:srgbClr val="317DBF"/>
              </a:buClr>
              <a:buFont typeface="Arial" panose="020B0604020202020204" pitchFamily="34" charset="0"/>
              <a:buNone/>
            </a:pPr>
            <a:r>
              <a:rPr lang="en-GB" sz="2800" kern="0" dirty="0" smtClean="0">
                <a:latin typeface="Arial"/>
              </a:rPr>
              <a:t>Learning objectives</a:t>
            </a:r>
          </a:p>
          <a:p>
            <a:pPr marL="419100" indent="-419100" algn="just" eaLnBrk="0" fontAlgn="base" hangingPunct="0">
              <a:spcBef>
                <a:spcPts val="1500"/>
              </a:spcBef>
              <a:spcAft>
                <a:spcPts val="800"/>
              </a:spcAft>
              <a:buClrTx/>
              <a:buSzTx/>
              <a:buFont typeface="Arial" panose="020B0604020202020204" pitchFamily="34" charset="0"/>
              <a:buNone/>
            </a:pPr>
            <a:r>
              <a:rPr lang="en-GB" sz="2200" i="1" dirty="0" smtClean="0">
                <a:solidFill>
                  <a:srgbClr val="000000"/>
                </a:solidFill>
                <a:latin typeface="Arial"/>
              </a:rPr>
              <a:t>After completing this chapter, the trainee will be able to:</a:t>
            </a:r>
          </a:p>
          <a:p>
            <a:pPr marL="457200" lvl="0" indent="-457200" eaLnBrk="0" fontAlgn="base" hangingPunct="0">
              <a:spcBef>
                <a:spcPct val="20000"/>
              </a:spcBef>
              <a:spcAft>
                <a:spcPct val="0"/>
              </a:spcAft>
              <a:buClrTx/>
              <a:buSzTx/>
              <a:buFont typeface="+mj-lt"/>
              <a:buAutoNum type="arabicPeriod"/>
            </a:pPr>
            <a:r>
              <a:rPr lang="en-GB" sz="2200" i="1" dirty="0" smtClean="0">
                <a:solidFill>
                  <a:srgbClr val="000000"/>
                </a:solidFill>
                <a:latin typeface="Arial"/>
              </a:rPr>
              <a:t>List </a:t>
            </a:r>
            <a:r>
              <a:rPr lang="en-GB" sz="2200" i="1" dirty="0">
                <a:solidFill>
                  <a:srgbClr val="000000"/>
                </a:solidFill>
                <a:latin typeface="Arial"/>
              </a:rPr>
              <a:t>main organizational requirements for the design organization.</a:t>
            </a:r>
            <a:endParaRPr lang="sl-SI" sz="2200" i="1" dirty="0">
              <a:solidFill>
                <a:srgbClr val="000000"/>
              </a:solidFill>
              <a:latin typeface="Arial"/>
            </a:endParaRPr>
          </a:p>
          <a:p>
            <a:pPr marL="457200" lvl="0" indent="-457200" eaLnBrk="0" fontAlgn="base" hangingPunct="0">
              <a:spcBef>
                <a:spcPct val="20000"/>
              </a:spcBef>
              <a:spcAft>
                <a:spcPct val="0"/>
              </a:spcAft>
              <a:buClrTx/>
              <a:buSzTx/>
              <a:buFont typeface="+mj-lt"/>
              <a:buAutoNum type="arabicPeriod"/>
            </a:pPr>
            <a:r>
              <a:rPr lang="en-GB" sz="2200" i="1" dirty="0">
                <a:solidFill>
                  <a:srgbClr val="000000"/>
                </a:solidFill>
                <a:latin typeface="Arial"/>
              </a:rPr>
              <a:t>List main design management requirements.</a:t>
            </a:r>
            <a:endParaRPr lang="sl-SI" sz="2200" i="1" dirty="0">
              <a:solidFill>
                <a:srgbClr val="000000"/>
              </a:solidFill>
              <a:latin typeface="Arial"/>
            </a:endParaRPr>
          </a:p>
          <a:p>
            <a:pPr marL="457200" lvl="0" indent="-457200" eaLnBrk="0" fontAlgn="base" hangingPunct="0">
              <a:spcBef>
                <a:spcPct val="20000"/>
              </a:spcBef>
              <a:spcAft>
                <a:spcPct val="0"/>
              </a:spcAft>
              <a:buClrTx/>
              <a:buSzTx/>
              <a:buFont typeface="+mj-lt"/>
              <a:buAutoNum type="arabicPeriod"/>
            </a:pPr>
            <a:r>
              <a:rPr lang="en-GB" sz="2200" i="1" dirty="0">
                <a:solidFill>
                  <a:srgbClr val="000000"/>
                </a:solidFill>
                <a:latin typeface="Arial"/>
              </a:rPr>
              <a:t>List main design requirements for defence in depth.</a:t>
            </a:r>
            <a:endParaRPr lang="sl-SI" sz="2200" i="1" dirty="0">
              <a:solidFill>
                <a:srgbClr val="000000"/>
              </a:solidFill>
              <a:latin typeface="Arial"/>
            </a:endParaRPr>
          </a:p>
          <a:p>
            <a:pPr marL="457200" lvl="0" indent="-457200" eaLnBrk="0" fontAlgn="base" hangingPunct="0">
              <a:spcBef>
                <a:spcPct val="20000"/>
              </a:spcBef>
              <a:spcAft>
                <a:spcPct val="0"/>
              </a:spcAft>
              <a:buClrTx/>
              <a:buSzTx/>
              <a:buFont typeface="+mj-lt"/>
              <a:buAutoNum type="arabicPeriod"/>
            </a:pPr>
            <a:r>
              <a:rPr lang="en-GB" sz="2200" i="1" dirty="0">
                <a:solidFill>
                  <a:srgbClr val="000000"/>
                </a:solidFill>
                <a:latin typeface="Arial"/>
              </a:rPr>
              <a:t>Define main fundamental safety functions which must be performed.</a:t>
            </a:r>
            <a:endParaRPr lang="sl-SI" sz="2200" i="1" dirty="0">
              <a:solidFill>
                <a:srgbClr val="000000"/>
              </a:solidFill>
              <a:latin typeface="Arial"/>
            </a:endParaRPr>
          </a:p>
          <a:p>
            <a:pPr marL="457200" lvl="0" indent="-457200" eaLnBrk="0" fontAlgn="base" hangingPunct="0">
              <a:spcBef>
                <a:spcPct val="20000"/>
              </a:spcBef>
              <a:spcAft>
                <a:spcPct val="0"/>
              </a:spcAft>
              <a:buClrTx/>
              <a:buSzTx/>
              <a:buFont typeface="+mj-lt"/>
              <a:buAutoNum type="arabicPeriod"/>
            </a:pPr>
            <a:r>
              <a:rPr lang="en-GB" sz="2200" i="1" dirty="0">
                <a:solidFill>
                  <a:srgbClr val="000000"/>
                </a:solidFill>
                <a:latin typeface="Arial"/>
              </a:rPr>
              <a:t>List and briefly describe main requirements for plant design.</a:t>
            </a:r>
            <a:endParaRPr lang="sl-SI" sz="2200" i="1" dirty="0">
              <a:solidFill>
                <a:srgbClr val="000000"/>
              </a:solidFill>
              <a:latin typeface="Arial"/>
            </a:endParaRPr>
          </a:p>
          <a:p>
            <a:pPr marL="457200" indent="-457200" eaLnBrk="0" fontAlgn="base" hangingPunct="0">
              <a:spcBef>
                <a:spcPct val="20000"/>
              </a:spcBef>
              <a:spcAft>
                <a:spcPct val="0"/>
              </a:spcAft>
              <a:buClrTx/>
              <a:buSzTx/>
              <a:buFont typeface="+mj-lt"/>
              <a:buAutoNum type="arabicPeriod"/>
            </a:pPr>
            <a:r>
              <a:rPr lang="en-GB" sz="2200" i="1" dirty="0">
                <a:solidFill>
                  <a:srgbClr val="000000"/>
                </a:solidFill>
                <a:latin typeface="Arial"/>
              </a:rPr>
              <a:t>List and briefly describe main requirements for design of plant systems</a:t>
            </a:r>
            <a:r>
              <a:rPr lang="en-GB" sz="2200" i="1" dirty="0" smtClean="0">
                <a:solidFill>
                  <a:srgbClr val="000000"/>
                </a:solidFill>
                <a:latin typeface="Arial"/>
              </a:rPr>
              <a:t>.</a:t>
            </a:r>
            <a:endParaRPr lang="en-GB" sz="2200" i="1" dirty="0">
              <a:solidFill>
                <a:srgbClr val="000000"/>
              </a:solidFill>
              <a:latin typeface="Arial"/>
            </a:endParaRPr>
          </a:p>
        </p:txBody>
      </p:sp>
    </p:spTree>
    <p:extLst>
      <p:ext uri="{BB962C8B-B14F-4D97-AF65-F5344CB8AC3E}">
        <p14:creationId xmlns:p14="http://schemas.microsoft.com/office/powerpoint/2010/main" val="1654250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Management of safety</a:t>
            </a:r>
          </a:p>
        </p:txBody>
      </p:sp>
      <p:sp>
        <p:nvSpPr>
          <p:cNvPr id="3" name="Content Placeholder 2"/>
          <p:cNvSpPr>
            <a:spLocks noGrp="1"/>
          </p:cNvSpPr>
          <p:nvPr>
            <p:ph idx="1"/>
          </p:nvPr>
        </p:nvSpPr>
        <p:spPr/>
        <p:txBody>
          <a:bodyPr/>
          <a:lstStyle/>
          <a:p>
            <a:r>
              <a:rPr lang="en-GB" dirty="0" smtClean="0"/>
              <a:t>The design organization ensures that the installation is designed to meet the requirements of the operating organization. Thus, the design organization shall:</a:t>
            </a:r>
          </a:p>
          <a:p>
            <a:pPr lvl="1"/>
            <a:r>
              <a:rPr lang="en-GB" dirty="0" smtClean="0"/>
              <a:t>implement </a:t>
            </a:r>
            <a:r>
              <a:rPr lang="en-GB" b="1" dirty="0" smtClean="0">
                <a:solidFill>
                  <a:srgbClr val="654A15"/>
                </a:solidFill>
              </a:rPr>
              <a:t>safety policies</a:t>
            </a:r>
            <a:r>
              <a:rPr lang="en-GB" dirty="0" smtClean="0"/>
              <a:t>;</a:t>
            </a:r>
          </a:p>
          <a:p>
            <a:pPr lvl="1"/>
            <a:r>
              <a:rPr lang="en-GB" dirty="0" smtClean="0"/>
              <a:t>have a clear division of responsibilities with corresponding lines of authority and communication;</a:t>
            </a:r>
          </a:p>
          <a:p>
            <a:pPr lvl="1"/>
            <a:r>
              <a:rPr lang="en-GB" dirty="0" smtClean="0"/>
              <a:t>ensure that it has </a:t>
            </a:r>
            <a:r>
              <a:rPr lang="en-GB" b="1" dirty="0" smtClean="0">
                <a:solidFill>
                  <a:srgbClr val="654A15"/>
                </a:solidFill>
              </a:rPr>
              <a:t>sufficient technically qualified</a:t>
            </a:r>
            <a:r>
              <a:rPr lang="en-GB" dirty="0" smtClean="0"/>
              <a:t> and </a:t>
            </a:r>
            <a:r>
              <a:rPr lang="en-GB" b="1" dirty="0" smtClean="0">
                <a:solidFill>
                  <a:srgbClr val="654A15"/>
                </a:solidFill>
              </a:rPr>
              <a:t>appropriately</a:t>
            </a:r>
            <a:r>
              <a:rPr lang="en-GB" dirty="0" smtClean="0"/>
              <a:t> </a:t>
            </a:r>
            <a:r>
              <a:rPr lang="en-GB" b="1" dirty="0" smtClean="0">
                <a:solidFill>
                  <a:srgbClr val="654A15"/>
                </a:solidFill>
              </a:rPr>
              <a:t>trained</a:t>
            </a:r>
            <a:r>
              <a:rPr lang="en-GB" dirty="0" smtClean="0"/>
              <a:t> staff at all levels;</a:t>
            </a:r>
          </a:p>
          <a:p>
            <a:pPr lvl="1"/>
            <a:r>
              <a:rPr lang="en-GB" dirty="0" smtClean="0"/>
              <a:t>establish clear </a:t>
            </a:r>
            <a:r>
              <a:rPr lang="en-GB" b="1" dirty="0" smtClean="0">
                <a:solidFill>
                  <a:srgbClr val="654A15"/>
                </a:solidFill>
              </a:rPr>
              <a:t>interfaces</a:t>
            </a:r>
            <a:r>
              <a:rPr lang="en-GB" dirty="0" smtClean="0"/>
              <a:t> </a:t>
            </a:r>
            <a:r>
              <a:rPr lang="en-GB" b="1" dirty="0" smtClean="0">
                <a:solidFill>
                  <a:srgbClr val="654A15"/>
                </a:solidFill>
              </a:rPr>
              <a:t>between</a:t>
            </a:r>
            <a:r>
              <a:rPr lang="en-GB" dirty="0" smtClean="0"/>
              <a:t> the </a:t>
            </a:r>
            <a:r>
              <a:rPr lang="en-GB" b="1" dirty="0" smtClean="0">
                <a:solidFill>
                  <a:srgbClr val="654A15"/>
                </a:solidFill>
              </a:rPr>
              <a:t>groups</a:t>
            </a:r>
            <a:r>
              <a:rPr lang="en-GB" dirty="0" smtClean="0"/>
              <a:t>;</a:t>
            </a:r>
          </a:p>
          <a:p>
            <a:pPr lvl="1"/>
            <a:r>
              <a:rPr lang="en-GB" b="1" dirty="0" smtClean="0">
                <a:solidFill>
                  <a:srgbClr val="654A15"/>
                </a:solidFill>
              </a:rPr>
              <a:t>develop</a:t>
            </a:r>
            <a:r>
              <a:rPr lang="en-GB" dirty="0" smtClean="0"/>
              <a:t> and </a:t>
            </a:r>
            <a:r>
              <a:rPr lang="en-GB" b="1" dirty="0" smtClean="0">
                <a:solidFill>
                  <a:srgbClr val="654A15"/>
                </a:solidFill>
              </a:rPr>
              <a:t>strictly adhere</a:t>
            </a:r>
            <a:r>
              <a:rPr lang="en-GB" dirty="0" smtClean="0"/>
              <a:t> to sound </a:t>
            </a:r>
            <a:r>
              <a:rPr lang="en-GB" b="1" dirty="0" smtClean="0">
                <a:solidFill>
                  <a:srgbClr val="654A15"/>
                </a:solidFill>
              </a:rPr>
              <a:t>procedures</a:t>
            </a:r>
            <a:r>
              <a:rPr lang="en-GB" dirty="0" smtClean="0"/>
              <a:t>;</a:t>
            </a:r>
          </a:p>
          <a:p>
            <a:pPr lvl="1"/>
            <a:r>
              <a:rPr lang="en-GB" b="1" dirty="0" smtClean="0">
                <a:solidFill>
                  <a:srgbClr val="654A15"/>
                </a:solidFill>
              </a:rPr>
              <a:t>review</a:t>
            </a:r>
            <a:r>
              <a:rPr lang="en-GB" dirty="0" smtClean="0"/>
              <a:t>, </a:t>
            </a:r>
            <a:r>
              <a:rPr lang="en-GB" b="1" dirty="0" smtClean="0">
                <a:solidFill>
                  <a:srgbClr val="654A15"/>
                </a:solidFill>
              </a:rPr>
              <a:t>monitor</a:t>
            </a:r>
            <a:r>
              <a:rPr lang="en-GB" dirty="0" smtClean="0"/>
              <a:t> and </a:t>
            </a:r>
            <a:r>
              <a:rPr lang="en-GB" b="1" dirty="0" smtClean="0">
                <a:solidFill>
                  <a:srgbClr val="654A15"/>
                </a:solidFill>
              </a:rPr>
              <a:t>audit</a:t>
            </a:r>
            <a:r>
              <a:rPr lang="en-GB" dirty="0" smtClean="0"/>
              <a:t> all </a:t>
            </a:r>
            <a:r>
              <a:rPr lang="en-GB" b="1" dirty="0" smtClean="0">
                <a:solidFill>
                  <a:srgbClr val="654A15"/>
                </a:solidFill>
              </a:rPr>
              <a:t>safety related design matters</a:t>
            </a:r>
            <a:r>
              <a:rPr lang="en-GB" dirty="0" smtClean="0"/>
              <a:t> on a regular basis; and</a:t>
            </a:r>
          </a:p>
          <a:p>
            <a:pPr lvl="1"/>
            <a:r>
              <a:rPr lang="en-GB" dirty="0" smtClean="0"/>
              <a:t>ensure that a </a:t>
            </a:r>
            <a:r>
              <a:rPr lang="en-GB" b="1" dirty="0" smtClean="0">
                <a:solidFill>
                  <a:srgbClr val="654A15"/>
                </a:solidFill>
              </a:rPr>
              <a:t>safety culture is maintained</a:t>
            </a:r>
            <a:r>
              <a:rPr lang="en-GB" dirty="0"/>
              <a:t>;</a:t>
            </a:r>
          </a:p>
        </p:txBody>
      </p:sp>
      <p:sp>
        <p:nvSpPr>
          <p:cNvPr id="4" name="Slide Number Placeholder 3"/>
          <p:cNvSpPr>
            <a:spLocks noGrp="1"/>
          </p:cNvSpPr>
          <p:nvPr>
            <p:ph type="sldNum" sz="quarter" idx="12"/>
          </p:nvPr>
        </p:nvSpPr>
        <p:spPr/>
        <p:txBody>
          <a:bodyPr/>
          <a:lstStyle/>
          <a:p>
            <a:fld id="{E820C8E4-9002-4E93-8650-B0CC00F8D49C}" type="slidenum">
              <a:rPr lang="sl-SI" smtClean="0"/>
              <a:t>38</a:t>
            </a:fld>
            <a:endParaRPr lang="sl-SI" dirty="0"/>
          </a:p>
        </p:txBody>
      </p:sp>
    </p:spTree>
    <p:extLst>
      <p:ext uri="{BB962C8B-B14F-4D97-AF65-F5344CB8AC3E}">
        <p14:creationId xmlns:p14="http://schemas.microsoft.com/office/powerpoint/2010/main" val="41524569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Management of safety</a:t>
            </a:r>
          </a:p>
        </p:txBody>
      </p:sp>
      <p:sp>
        <p:nvSpPr>
          <p:cNvPr id="3" name="Content Placeholder 2"/>
          <p:cNvSpPr>
            <a:spLocks noGrp="1"/>
          </p:cNvSpPr>
          <p:nvPr>
            <p:ph idx="1"/>
          </p:nvPr>
        </p:nvSpPr>
        <p:spPr/>
        <p:txBody>
          <a:bodyPr/>
          <a:lstStyle/>
          <a:p>
            <a:r>
              <a:rPr lang="en-GB" dirty="0" smtClean="0"/>
              <a:t>The design management for a nuclear power plant must ensure that:</a:t>
            </a:r>
          </a:p>
          <a:p>
            <a:pPr lvl="1"/>
            <a:r>
              <a:rPr lang="en-GB" dirty="0" smtClean="0"/>
              <a:t>all </a:t>
            </a:r>
            <a:r>
              <a:rPr lang="en-GB" b="1" dirty="0" smtClean="0">
                <a:solidFill>
                  <a:srgbClr val="654A15"/>
                </a:solidFill>
              </a:rPr>
              <a:t>components important to safety</a:t>
            </a:r>
            <a:r>
              <a:rPr lang="en-GB" dirty="0" smtClean="0"/>
              <a:t> have the </a:t>
            </a:r>
            <a:r>
              <a:rPr lang="en-GB" b="1" dirty="0" smtClean="0">
                <a:solidFill>
                  <a:srgbClr val="654A15"/>
                </a:solidFill>
              </a:rPr>
              <a:t>appropriate characteristics</a:t>
            </a:r>
            <a:r>
              <a:rPr lang="en-GB" dirty="0" smtClean="0"/>
              <a:t>;</a:t>
            </a:r>
          </a:p>
          <a:p>
            <a:pPr lvl="1"/>
            <a:r>
              <a:rPr lang="en-GB" dirty="0" smtClean="0"/>
              <a:t>the </a:t>
            </a:r>
            <a:r>
              <a:rPr lang="en-GB" b="1" dirty="0" smtClean="0">
                <a:solidFill>
                  <a:srgbClr val="654A15"/>
                </a:solidFill>
              </a:rPr>
              <a:t>requirements</a:t>
            </a:r>
            <a:r>
              <a:rPr lang="en-GB" dirty="0" smtClean="0"/>
              <a:t> of the operating organization are </a:t>
            </a:r>
            <a:r>
              <a:rPr lang="en-GB" b="1" dirty="0" smtClean="0">
                <a:solidFill>
                  <a:srgbClr val="654A15"/>
                </a:solidFill>
              </a:rPr>
              <a:t>met</a:t>
            </a:r>
            <a:r>
              <a:rPr lang="en-GB" dirty="0" smtClean="0"/>
              <a:t>; </a:t>
            </a:r>
          </a:p>
          <a:p>
            <a:pPr lvl="1"/>
            <a:r>
              <a:rPr lang="en-GB" dirty="0" smtClean="0"/>
              <a:t>due account is given to the </a:t>
            </a:r>
            <a:r>
              <a:rPr lang="en-GB" b="1" dirty="0" smtClean="0">
                <a:solidFill>
                  <a:srgbClr val="654A15"/>
                </a:solidFill>
              </a:rPr>
              <a:t>capabilities</a:t>
            </a:r>
            <a:r>
              <a:rPr lang="en-GB" dirty="0" smtClean="0"/>
              <a:t> and </a:t>
            </a:r>
            <a:r>
              <a:rPr lang="en-GB" b="1" dirty="0" smtClean="0">
                <a:solidFill>
                  <a:srgbClr val="654A15"/>
                </a:solidFill>
              </a:rPr>
              <a:t>limitations</a:t>
            </a:r>
            <a:r>
              <a:rPr lang="en-GB" dirty="0" smtClean="0"/>
              <a:t> of the </a:t>
            </a:r>
            <a:r>
              <a:rPr lang="en-GB" b="1" dirty="0" smtClean="0">
                <a:solidFill>
                  <a:srgbClr val="654A15"/>
                </a:solidFill>
              </a:rPr>
              <a:t>personnel</a:t>
            </a:r>
            <a:r>
              <a:rPr lang="en-GB" dirty="0" smtClean="0"/>
              <a:t> who will eventually </a:t>
            </a:r>
            <a:r>
              <a:rPr lang="en-GB" b="1" dirty="0" smtClean="0">
                <a:solidFill>
                  <a:srgbClr val="654A15"/>
                </a:solidFill>
              </a:rPr>
              <a:t>operate the plant</a:t>
            </a:r>
            <a:r>
              <a:rPr lang="en-GB" dirty="0" smtClean="0"/>
              <a:t>;</a:t>
            </a:r>
          </a:p>
          <a:p>
            <a:pPr lvl="1"/>
            <a:r>
              <a:rPr lang="en-GB" dirty="0" smtClean="0"/>
              <a:t>adequate </a:t>
            </a:r>
            <a:r>
              <a:rPr lang="en-GB" b="1" dirty="0" smtClean="0">
                <a:solidFill>
                  <a:srgbClr val="654A15"/>
                </a:solidFill>
              </a:rPr>
              <a:t>safety design information</a:t>
            </a:r>
            <a:r>
              <a:rPr lang="en-GB" dirty="0" smtClean="0"/>
              <a:t> is </a:t>
            </a:r>
            <a:r>
              <a:rPr lang="en-GB" b="1" dirty="0" smtClean="0">
                <a:solidFill>
                  <a:srgbClr val="654A15"/>
                </a:solidFill>
              </a:rPr>
              <a:t>supplied</a:t>
            </a:r>
            <a:r>
              <a:rPr lang="en-GB" dirty="0" smtClean="0"/>
              <a:t>;</a:t>
            </a:r>
          </a:p>
          <a:p>
            <a:pPr lvl="1"/>
            <a:r>
              <a:rPr lang="en-GB" b="1" dirty="0" smtClean="0">
                <a:solidFill>
                  <a:srgbClr val="654A15"/>
                </a:solidFill>
              </a:rPr>
              <a:t>recommended practices</a:t>
            </a:r>
            <a:r>
              <a:rPr lang="en-GB" dirty="0" smtClean="0"/>
              <a:t> for incorporation into the plant administrative and operational procedures are </a:t>
            </a:r>
            <a:r>
              <a:rPr lang="en-GB" b="1" dirty="0" smtClean="0">
                <a:solidFill>
                  <a:srgbClr val="654A15"/>
                </a:solidFill>
              </a:rPr>
              <a:t>supplied</a:t>
            </a:r>
            <a:r>
              <a:rPr lang="en-GB" dirty="0" smtClean="0"/>
              <a:t>;</a:t>
            </a:r>
          </a:p>
          <a:p>
            <a:pPr lvl="1"/>
            <a:r>
              <a:rPr lang="en-GB" dirty="0" smtClean="0"/>
              <a:t>results of the </a:t>
            </a:r>
            <a:r>
              <a:rPr lang="en-GB" b="1" dirty="0" smtClean="0">
                <a:solidFill>
                  <a:srgbClr val="654A15"/>
                </a:solidFill>
              </a:rPr>
              <a:t>deterministic</a:t>
            </a:r>
            <a:r>
              <a:rPr lang="en-GB" dirty="0" smtClean="0"/>
              <a:t> and complementary </a:t>
            </a:r>
            <a:r>
              <a:rPr lang="en-GB" b="1" dirty="0" smtClean="0">
                <a:solidFill>
                  <a:srgbClr val="654A15"/>
                </a:solidFill>
              </a:rPr>
              <a:t>probabilistic safety</a:t>
            </a:r>
            <a:r>
              <a:rPr lang="en-GB" dirty="0" smtClean="0"/>
              <a:t> </a:t>
            </a:r>
            <a:r>
              <a:rPr lang="en-GB" b="1" dirty="0" smtClean="0">
                <a:solidFill>
                  <a:srgbClr val="654A15"/>
                </a:solidFill>
              </a:rPr>
              <a:t>analyses</a:t>
            </a:r>
            <a:r>
              <a:rPr lang="en-GB" dirty="0" smtClean="0"/>
              <a:t> are taken into account;</a:t>
            </a:r>
          </a:p>
          <a:p>
            <a:pPr lvl="1"/>
            <a:r>
              <a:rPr lang="en-GB" b="1" dirty="0" smtClean="0">
                <a:solidFill>
                  <a:srgbClr val="654A15"/>
                </a:solidFill>
              </a:rPr>
              <a:t>generation of radioactive waste</a:t>
            </a:r>
            <a:r>
              <a:rPr lang="en-GB" dirty="0" smtClean="0"/>
              <a:t> is kept to the </a:t>
            </a:r>
            <a:r>
              <a:rPr lang="en-GB" b="1" dirty="0" smtClean="0">
                <a:solidFill>
                  <a:srgbClr val="654A15"/>
                </a:solidFill>
              </a:rPr>
              <a:t>minimum</a:t>
            </a:r>
            <a:r>
              <a:rPr lang="en-GB" dirty="0" smtClean="0"/>
              <a:t> practicable;</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39</a:t>
            </a:fld>
            <a:endParaRPr lang="sl-SI" dirty="0"/>
          </a:p>
        </p:txBody>
      </p:sp>
    </p:spTree>
    <p:extLst>
      <p:ext uri="{BB962C8B-B14F-4D97-AF65-F5344CB8AC3E}">
        <p14:creationId xmlns:p14="http://schemas.microsoft.com/office/powerpoint/2010/main" val="2042245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Basic components of a nuclear reactor</a:t>
            </a:r>
          </a:p>
        </p:txBody>
      </p:sp>
      <p:sp>
        <p:nvSpPr>
          <p:cNvPr id="3" name="Content Placeholder 2"/>
          <p:cNvSpPr>
            <a:spLocks noGrp="1"/>
          </p:cNvSpPr>
          <p:nvPr>
            <p:ph idx="1"/>
          </p:nvPr>
        </p:nvSpPr>
        <p:spPr/>
        <p:txBody>
          <a:bodyPr/>
          <a:lstStyle/>
          <a:p>
            <a:r>
              <a:rPr lang="en-GB" noProof="0" dirty="0" smtClean="0"/>
              <a:t>Nuclear </a:t>
            </a:r>
            <a:r>
              <a:rPr lang="en-GB" noProof="0" dirty="0"/>
              <a:t>reactions produce </a:t>
            </a:r>
            <a:r>
              <a:rPr lang="en-GB" b="1" noProof="0" dirty="0">
                <a:solidFill>
                  <a:srgbClr val="654A15"/>
                </a:solidFill>
              </a:rPr>
              <a:t>large quantities of heat</a:t>
            </a:r>
            <a:r>
              <a:rPr lang="en-GB" noProof="0" dirty="0"/>
              <a:t> which must be transferred out of the fuel. </a:t>
            </a:r>
            <a:endParaRPr lang="en-GB" noProof="0" dirty="0" smtClean="0"/>
          </a:p>
          <a:p>
            <a:pPr lvl="1"/>
            <a:r>
              <a:rPr lang="en-GB" b="1" dirty="0">
                <a:solidFill>
                  <a:srgbClr val="654A15"/>
                </a:solidFill>
              </a:rPr>
              <a:t>R</a:t>
            </a:r>
            <a:r>
              <a:rPr lang="en-GB" b="1" noProof="0" dirty="0" smtClean="0">
                <a:solidFill>
                  <a:srgbClr val="654A15"/>
                </a:solidFill>
              </a:rPr>
              <a:t>eactor </a:t>
            </a:r>
            <a:r>
              <a:rPr lang="en-GB" b="1" noProof="0" dirty="0">
                <a:solidFill>
                  <a:srgbClr val="654A15"/>
                </a:solidFill>
              </a:rPr>
              <a:t>coolant</a:t>
            </a:r>
            <a:r>
              <a:rPr lang="en-GB" noProof="0" dirty="0"/>
              <a:t>. </a:t>
            </a:r>
            <a:endParaRPr lang="en-GB" noProof="0" dirty="0" smtClean="0"/>
          </a:p>
          <a:p>
            <a:r>
              <a:rPr lang="en-GB" noProof="0" dirty="0" smtClean="0"/>
              <a:t>The </a:t>
            </a:r>
            <a:r>
              <a:rPr lang="en-GB" b="1" noProof="0" dirty="0">
                <a:solidFill>
                  <a:srgbClr val="654A15"/>
                </a:solidFill>
              </a:rPr>
              <a:t>coolant</a:t>
            </a:r>
            <a:r>
              <a:rPr lang="en-GB" noProof="0" dirty="0"/>
              <a:t> has to be in </a:t>
            </a:r>
            <a:r>
              <a:rPr lang="en-GB" b="1" noProof="0" dirty="0">
                <a:solidFill>
                  <a:srgbClr val="654A15"/>
                </a:solidFill>
              </a:rPr>
              <a:t>liquid</a:t>
            </a:r>
            <a:r>
              <a:rPr lang="en-GB" noProof="0" dirty="0"/>
              <a:t> or </a:t>
            </a:r>
            <a:r>
              <a:rPr lang="en-GB" b="1" noProof="0" dirty="0">
                <a:solidFill>
                  <a:srgbClr val="654A15"/>
                </a:solidFill>
              </a:rPr>
              <a:t>gaseous form</a:t>
            </a:r>
            <a:r>
              <a:rPr lang="en-GB" noProof="0" dirty="0"/>
              <a:t> and should </a:t>
            </a:r>
            <a:r>
              <a:rPr lang="en-GB" b="1" noProof="0" dirty="0">
                <a:solidFill>
                  <a:srgbClr val="654A15"/>
                </a:solidFill>
              </a:rPr>
              <a:t>not absorb neutrons</a:t>
            </a:r>
            <a:r>
              <a:rPr lang="en-GB" noProof="0" dirty="0"/>
              <a:t> substantially</a:t>
            </a:r>
            <a:r>
              <a:rPr lang="en-GB" noProof="0" dirty="0" smtClean="0"/>
              <a:t>.</a:t>
            </a:r>
          </a:p>
          <a:p>
            <a:r>
              <a:rPr lang="en-GB" b="1" dirty="0">
                <a:solidFill>
                  <a:srgbClr val="654A15"/>
                </a:solidFill>
              </a:rPr>
              <a:t>Control system</a:t>
            </a:r>
            <a:r>
              <a:rPr lang="en-GB" dirty="0"/>
              <a:t> is used </a:t>
            </a:r>
            <a:r>
              <a:rPr lang="en-GB" b="1" dirty="0">
                <a:solidFill>
                  <a:srgbClr val="654A15"/>
                </a:solidFill>
              </a:rPr>
              <a:t>to start-up</a:t>
            </a:r>
            <a:r>
              <a:rPr lang="en-GB" dirty="0"/>
              <a:t> the reactor, </a:t>
            </a:r>
            <a:r>
              <a:rPr lang="en-GB" b="1" dirty="0">
                <a:solidFill>
                  <a:srgbClr val="654A15"/>
                </a:solidFill>
              </a:rPr>
              <a:t>to shut</a:t>
            </a:r>
            <a:r>
              <a:rPr lang="en-GB" dirty="0"/>
              <a:t> it down, and </a:t>
            </a:r>
            <a:r>
              <a:rPr lang="en-GB" b="1" dirty="0">
                <a:solidFill>
                  <a:srgbClr val="654A15"/>
                </a:solidFill>
              </a:rPr>
              <a:t>to adjust</a:t>
            </a:r>
            <a:r>
              <a:rPr lang="en-GB" dirty="0"/>
              <a:t> the reactor </a:t>
            </a:r>
            <a:r>
              <a:rPr lang="en-GB" b="1" dirty="0">
                <a:solidFill>
                  <a:srgbClr val="654A15"/>
                </a:solidFill>
              </a:rPr>
              <a:t>power</a:t>
            </a:r>
            <a:r>
              <a:rPr lang="en-GB" dirty="0"/>
              <a:t> level. Contains materials that are strong neutron </a:t>
            </a:r>
            <a:r>
              <a:rPr lang="en-GB" dirty="0" smtClean="0"/>
              <a:t>absorbers.</a:t>
            </a:r>
            <a:endParaRPr lang="en-GB" noProof="0" dirty="0"/>
          </a:p>
        </p:txBody>
      </p:sp>
      <p:sp>
        <p:nvSpPr>
          <p:cNvPr id="4" name="Slide Number Placeholder 3"/>
          <p:cNvSpPr>
            <a:spLocks noGrp="1"/>
          </p:cNvSpPr>
          <p:nvPr>
            <p:ph type="sldNum" sz="quarter" idx="12"/>
          </p:nvPr>
        </p:nvSpPr>
        <p:spPr/>
        <p:txBody>
          <a:bodyPr/>
          <a:lstStyle/>
          <a:p>
            <a:fld id="{E820C8E4-9002-4E93-8650-B0CC00F8D49C}" type="slidenum">
              <a:rPr lang="sl-SI" smtClean="0"/>
              <a:t>4</a:t>
            </a:fld>
            <a:endParaRPr lang="sl-SI" dirty="0"/>
          </a:p>
        </p:txBody>
      </p:sp>
    </p:spTree>
    <p:extLst>
      <p:ext uri="{BB962C8B-B14F-4D97-AF65-F5344CB8AC3E}">
        <p14:creationId xmlns:p14="http://schemas.microsoft.com/office/powerpoint/2010/main" val="1528137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Principal technical requirements</a:t>
            </a:r>
          </a:p>
        </p:txBody>
      </p:sp>
      <p:sp>
        <p:nvSpPr>
          <p:cNvPr id="3" name="Content Placeholder 2"/>
          <p:cNvSpPr>
            <a:spLocks noGrp="1"/>
          </p:cNvSpPr>
          <p:nvPr>
            <p:ph idx="1"/>
          </p:nvPr>
        </p:nvSpPr>
        <p:spPr/>
        <p:txBody>
          <a:bodyPr/>
          <a:lstStyle/>
          <a:p>
            <a:r>
              <a:rPr lang="en-GB" dirty="0" smtClean="0"/>
              <a:t>In the </a:t>
            </a:r>
            <a:r>
              <a:rPr lang="en-GB" b="1" dirty="0" smtClean="0">
                <a:solidFill>
                  <a:srgbClr val="654A15"/>
                </a:solidFill>
              </a:rPr>
              <a:t>design process</a:t>
            </a:r>
            <a:r>
              <a:rPr lang="en-GB" dirty="0" smtClean="0"/>
              <a:t>, </a:t>
            </a:r>
            <a:r>
              <a:rPr lang="en-GB" b="1" dirty="0" smtClean="0">
                <a:solidFill>
                  <a:srgbClr val="654A15"/>
                </a:solidFill>
              </a:rPr>
              <a:t>defence in depth</a:t>
            </a:r>
            <a:r>
              <a:rPr lang="en-GB" dirty="0" smtClean="0"/>
              <a:t> is </a:t>
            </a:r>
            <a:r>
              <a:rPr lang="en-GB" b="1" dirty="0" smtClean="0">
                <a:solidFill>
                  <a:srgbClr val="654A15"/>
                </a:solidFill>
              </a:rPr>
              <a:t>incorporated</a:t>
            </a:r>
            <a:r>
              <a:rPr lang="en-GB" dirty="0" smtClean="0"/>
              <a:t>.</a:t>
            </a:r>
          </a:p>
          <a:p>
            <a:r>
              <a:rPr lang="en-GB" dirty="0" smtClean="0"/>
              <a:t>Design </a:t>
            </a:r>
            <a:r>
              <a:rPr lang="en-GB" dirty="0"/>
              <a:t>must </a:t>
            </a:r>
            <a:r>
              <a:rPr lang="en-GB" dirty="0" smtClean="0"/>
              <a:t>prevent</a:t>
            </a:r>
            <a:r>
              <a:rPr lang="en-GB" dirty="0"/>
              <a:t>:</a:t>
            </a:r>
          </a:p>
          <a:p>
            <a:pPr lvl="1"/>
            <a:r>
              <a:rPr lang="en-GB" b="1" dirty="0">
                <a:solidFill>
                  <a:srgbClr val="654A15"/>
                </a:solidFill>
              </a:rPr>
              <a:t>Challenges</a:t>
            </a:r>
            <a:r>
              <a:rPr lang="en-GB" dirty="0"/>
              <a:t> to the integrity of physical barriers;</a:t>
            </a:r>
          </a:p>
          <a:p>
            <a:pPr lvl="1"/>
            <a:r>
              <a:rPr lang="en-GB" b="1" dirty="0">
                <a:solidFill>
                  <a:srgbClr val="654A15"/>
                </a:solidFill>
              </a:rPr>
              <a:t>Failure</a:t>
            </a:r>
            <a:r>
              <a:rPr lang="en-GB" dirty="0"/>
              <a:t> of a barrier </a:t>
            </a:r>
            <a:r>
              <a:rPr lang="en-GB" b="1" dirty="0">
                <a:solidFill>
                  <a:srgbClr val="654A15"/>
                </a:solidFill>
              </a:rPr>
              <a:t>when challenged</a:t>
            </a:r>
            <a:r>
              <a:rPr lang="en-GB" dirty="0"/>
              <a:t>;</a:t>
            </a:r>
          </a:p>
          <a:p>
            <a:pPr lvl="1"/>
            <a:r>
              <a:rPr lang="en-GB" dirty="0"/>
              <a:t>Failure of a barrier as a </a:t>
            </a:r>
            <a:r>
              <a:rPr lang="en-GB" b="1" dirty="0">
                <a:solidFill>
                  <a:srgbClr val="654A15"/>
                </a:solidFill>
              </a:rPr>
              <a:t>consequence of failure</a:t>
            </a:r>
            <a:r>
              <a:rPr lang="en-GB" dirty="0"/>
              <a:t> of another </a:t>
            </a:r>
            <a:r>
              <a:rPr lang="en-GB" dirty="0" smtClean="0"/>
              <a:t>barrier;</a:t>
            </a:r>
            <a:endParaRPr lang="en-GB" dirty="0"/>
          </a:p>
          <a:p>
            <a:r>
              <a:rPr lang="en-GB" dirty="0"/>
              <a:t>To ensure </a:t>
            </a:r>
            <a:r>
              <a:rPr lang="en-GB" dirty="0" smtClean="0"/>
              <a:t>safety → fundamental </a:t>
            </a:r>
            <a:r>
              <a:rPr lang="en-GB" dirty="0"/>
              <a:t>safety functions →</a:t>
            </a:r>
            <a:r>
              <a:rPr lang="en-GB" dirty="0" smtClean="0"/>
              <a:t> performed:</a:t>
            </a:r>
            <a:endParaRPr lang="en-GB" dirty="0"/>
          </a:p>
          <a:p>
            <a:pPr lvl="1"/>
            <a:r>
              <a:rPr lang="en-GB" b="1" dirty="0">
                <a:solidFill>
                  <a:srgbClr val="654A15"/>
                </a:solidFill>
              </a:rPr>
              <a:t>Control</a:t>
            </a:r>
            <a:r>
              <a:rPr lang="en-GB" dirty="0"/>
              <a:t> of the </a:t>
            </a:r>
            <a:r>
              <a:rPr lang="en-GB" b="1" dirty="0">
                <a:solidFill>
                  <a:srgbClr val="654A15"/>
                </a:solidFill>
              </a:rPr>
              <a:t>reactivity</a:t>
            </a:r>
            <a:r>
              <a:rPr lang="en-GB" dirty="0"/>
              <a:t>;</a:t>
            </a:r>
          </a:p>
          <a:p>
            <a:pPr lvl="1"/>
            <a:r>
              <a:rPr lang="en-GB" b="1" dirty="0">
                <a:solidFill>
                  <a:srgbClr val="654A15"/>
                </a:solidFill>
              </a:rPr>
              <a:t>Removal of heat</a:t>
            </a:r>
            <a:r>
              <a:rPr lang="en-GB" dirty="0"/>
              <a:t> from the core;</a:t>
            </a:r>
          </a:p>
          <a:p>
            <a:pPr lvl="1"/>
            <a:r>
              <a:rPr lang="en-GB" b="1" dirty="0">
                <a:solidFill>
                  <a:srgbClr val="654A15"/>
                </a:solidFill>
              </a:rPr>
              <a:t>Confinement of radioactive materials</a:t>
            </a:r>
            <a:r>
              <a:rPr lang="en-GB" dirty="0"/>
              <a:t> and control of operational discharges, as well as limitation of accidental </a:t>
            </a:r>
            <a:r>
              <a:rPr lang="en-GB" dirty="0" smtClean="0"/>
              <a:t>releases;</a:t>
            </a:r>
            <a:endParaRPr lang="en-GB" dirty="0"/>
          </a:p>
          <a:p>
            <a:r>
              <a:rPr lang="en-GB" dirty="0"/>
              <a:t>The plant design is such that its sensitivity to PIEs is minimized.</a:t>
            </a:r>
          </a:p>
        </p:txBody>
      </p:sp>
      <p:sp>
        <p:nvSpPr>
          <p:cNvPr id="4" name="Slide Number Placeholder 3"/>
          <p:cNvSpPr>
            <a:spLocks noGrp="1"/>
          </p:cNvSpPr>
          <p:nvPr>
            <p:ph type="sldNum" sz="quarter" idx="12"/>
          </p:nvPr>
        </p:nvSpPr>
        <p:spPr/>
        <p:txBody>
          <a:bodyPr/>
          <a:lstStyle/>
          <a:p>
            <a:fld id="{E820C8E4-9002-4E93-8650-B0CC00F8D49C}" type="slidenum">
              <a:rPr lang="sl-SI" smtClean="0"/>
              <a:t>40</a:t>
            </a:fld>
            <a:endParaRPr lang="sl-SI" dirty="0"/>
          </a:p>
        </p:txBody>
      </p:sp>
    </p:spTree>
    <p:extLst>
      <p:ext uri="{BB962C8B-B14F-4D97-AF65-F5344CB8AC3E}">
        <p14:creationId xmlns:p14="http://schemas.microsoft.com/office/powerpoint/2010/main" val="6836443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Requirements for plant design </a:t>
            </a:r>
            <a:br>
              <a:rPr lang="en-GB" dirty="0" smtClean="0"/>
            </a:br>
            <a:r>
              <a:rPr lang="en-GB" dirty="0" smtClean="0"/>
              <a:t>Safety classification</a:t>
            </a:r>
            <a:endParaRPr lang="en-GB" dirty="0"/>
          </a:p>
        </p:txBody>
      </p:sp>
      <p:sp>
        <p:nvSpPr>
          <p:cNvPr id="3" name="Content Placeholder 2"/>
          <p:cNvSpPr>
            <a:spLocks noGrp="1"/>
          </p:cNvSpPr>
          <p:nvPr>
            <p:ph idx="1"/>
          </p:nvPr>
        </p:nvSpPr>
        <p:spPr/>
        <p:txBody>
          <a:bodyPr/>
          <a:lstStyle/>
          <a:p>
            <a:r>
              <a:rPr lang="en-GB" dirty="0" smtClean="0"/>
              <a:t>All items important to safety must be first identified and then classified.</a:t>
            </a:r>
          </a:p>
          <a:p>
            <a:r>
              <a:rPr lang="en-GB" dirty="0" smtClean="0"/>
              <a:t>Classification:</a:t>
            </a:r>
          </a:p>
          <a:p>
            <a:pPr lvl="1"/>
            <a:r>
              <a:rPr lang="en-GB" dirty="0" smtClean="0"/>
              <a:t>The </a:t>
            </a:r>
            <a:r>
              <a:rPr lang="en-GB" b="1" dirty="0" smtClean="0">
                <a:solidFill>
                  <a:srgbClr val="654A15"/>
                </a:solidFill>
              </a:rPr>
              <a:t>safety function</a:t>
            </a:r>
            <a:r>
              <a:rPr lang="en-GB" dirty="0" smtClean="0"/>
              <a:t>(s) to be performed by the item;</a:t>
            </a:r>
          </a:p>
          <a:p>
            <a:pPr lvl="1"/>
            <a:r>
              <a:rPr lang="en-GB" dirty="0" smtClean="0"/>
              <a:t>The </a:t>
            </a:r>
            <a:r>
              <a:rPr lang="en-GB" b="1" dirty="0" smtClean="0">
                <a:solidFill>
                  <a:srgbClr val="654A15"/>
                </a:solidFill>
              </a:rPr>
              <a:t>consequences of failure</a:t>
            </a:r>
            <a:r>
              <a:rPr lang="en-GB" dirty="0" smtClean="0"/>
              <a:t> to perform their function;</a:t>
            </a:r>
          </a:p>
          <a:p>
            <a:pPr lvl="1"/>
            <a:r>
              <a:rPr lang="en-GB" dirty="0" smtClean="0"/>
              <a:t>The </a:t>
            </a:r>
            <a:r>
              <a:rPr lang="en-GB" b="1" dirty="0" smtClean="0">
                <a:solidFill>
                  <a:srgbClr val="654A15"/>
                </a:solidFill>
              </a:rPr>
              <a:t>frequency</a:t>
            </a:r>
            <a:r>
              <a:rPr lang="en-GB" dirty="0" smtClean="0"/>
              <a:t> with which the item will be called upon to perform a safety function; and</a:t>
            </a:r>
          </a:p>
          <a:p>
            <a:pPr lvl="1"/>
            <a:r>
              <a:rPr lang="en-GB" dirty="0" smtClean="0"/>
              <a:t>The </a:t>
            </a:r>
            <a:r>
              <a:rPr lang="en-GB" b="1" dirty="0" smtClean="0">
                <a:solidFill>
                  <a:srgbClr val="654A15"/>
                </a:solidFill>
              </a:rPr>
              <a:t>time</a:t>
            </a:r>
            <a:r>
              <a:rPr lang="en-GB" dirty="0" smtClean="0"/>
              <a:t> following a PIE at which, or the period for which, the item will be called upon to perform a safety function (operate);</a:t>
            </a:r>
          </a:p>
          <a:p>
            <a:pPr marL="360000" lvl="1">
              <a:spcBef>
                <a:spcPts val="600"/>
              </a:spcBef>
              <a:spcAft>
                <a:spcPts val="600"/>
              </a:spcAft>
              <a:buSzPct val="110000"/>
              <a:buFont typeface="Arial" panose="020B0604020202020204" pitchFamily="34" charset="0"/>
              <a:buChar char="•"/>
            </a:pPr>
            <a:r>
              <a:rPr lang="en-GB" sz="2000" dirty="0" smtClean="0"/>
              <a:t>The design ensures that any </a:t>
            </a:r>
            <a:r>
              <a:rPr lang="en-GB" sz="2000" b="1" dirty="0" smtClean="0">
                <a:solidFill>
                  <a:srgbClr val="654A15"/>
                </a:solidFill>
              </a:rPr>
              <a:t>failure in</a:t>
            </a:r>
            <a:r>
              <a:rPr lang="en-GB" sz="2000" dirty="0" smtClean="0"/>
              <a:t> a </a:t>
            </a:r>
            <a:r>
              <a:rPr lang="en-GB" sz="2000" b="1" dirty="0" smtClean="0">
                <a:solidFill>
                  <a:srgbClr val="654A15"/>
                </a:solidFill>
              </a:rPr>
              <a:t>system</a:t>
            </a:r>
            <a:r>
              <a:rPr lang="en-GB" sz="2000" dirty="0" smtClean="0"/>
              <a:t> classified in a</a:t>
            </a:r>
            <a:r>
              <a:rPr lang="en-GB" sz="2000" b="1" dirty="0" smtClean="0">
                <a:solidFill>
                  <a:srgbClr val="654A15"/>
                </a:solidFill>
              </a:rPr>
              <a:t> lower</a:t>
            </a:r>
            <a:r>
              <a:rPr lang="en-GB" sz="2000" dirty="0" smtClean="0"/>
              <a:t> class </a:t>
            </a:r>
            <a:r>
              <a:rPr lang="en-GB" sz="2000" b="1" dirty="0" smtClean="0">
                <a:solidFill>
                  <a:srgbClr val="654A15"/>
                </a:solidFill>
              </a:rPr>
              <a:t>will not propagate</a:t>
            </a:r>
            <a:r>
              <a:rPr lang="en-GB" sz="2000" dirty="0" smtClean="0"/>
              <a:t> to a </a:t>
            </a:r>
            <a:r>
              <a:rPr lang="en-GB" sz="2000" b="1" dirty="0" smtClean="0">
                <a:solidFill>
                  <a:srgbClr val="654A15"/>
                </a:solidFill>
              </a:rPr>
              <a:t>system</a:t>
            </a:r>
            <a:r>
              <a:rPr lang="en-GB" sz="2000" dirty="0" smtClean="0"/>
              <a:t> classified in a </a:t>
            </a:r>
            <a:r>
              <a:rPr lang="en-GB" sz="2000" b="1" dirty="0" smtClean="0">
                <a:solidFill>
                  <a:srgbClr val="654A15"/>
                </a:solidFill>
              </a:rPr>
              <a:t>higher class</a:t>
            </a:r>
            <a:r>
              <a:rPr lang="en-GB" sz="2000" dirty="0" smtClean="0"/>
              <a:t>.</a:t>
            </a:r>
            <a:endParaRPr lang="en-GB" sz="2000" dirty="0"/>
          </a:p>
        </p:txBody>
      </p:sp>
      <p:sp>
        <p:nvSpPr>
          <p:cNvPr id="4" name="Slide Number Placeholder 3"/>
          <p:cNvSpPr>
            <a:spLocks noGrp="1"/>
          </p:cNvSpPr>
          <p:nvPr>
            <p:ph type="sldNum" sz="quarter" idx="12"/>
          </p:nvPr>
        </p:nvSpPr>
        <p:spPr/>
        <p:txBody>
          <a:bodyPr/>
          <a:lstStyle/>
          <a:p>
            <a:fld id="{E820C8E4-9002-4E93-8650-B0CC00F8D49C}" type="slidenum">
              <a:rPr lang="sl-SI" smtClean="0"/>
              <a:t>41</a:t>
            </a:fld>
            <a:endParaRPr lang="sl-SI" dirty="0"/>
          </a:p>
        </p:txBody>
      </p:sp>
    </p:spTree>
    <p:extLst>
      <p:ext uri="{BB962C8B-B14F-4D97-AF65-F5344CB8AC3E}">
        <p14:creationId xmlns:p14="http://schemas.microsoft.com/office/powerpoint/2010/main" val="17071207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General design basis</a:t>
            </a:r>
          </a:p>
        </p:txBody>
      </p:sp>
      <p:sp>
        <p:nvSpPr>
          <p:cNvPr id="3" name="Content Placeholder 2"/>
          <p:cNvSpPr>
            <a:spLocks noGrp="1"/>
          </p:cNvSpPr>
          <p:nvPr>
            <p:ph idx="1"/>
          </p:nvPr>
        </p:nvSpPr>
        <p:spPr/>
        <p:txBody>
          <a:bodyPr/>
          <a:lstStyle/>
          <a:p>
            <a:r>
              <a:rPr lang="en-GB" dirty="0"/>
              <a:t>For all items important to safety is in the design basis </a:t>
            </a:r>
            <a:r>
              <a:rPr lang="en-GB" dirty="0" smtClean="0"/>
              <a:t>specified:</a:t>
            </a:r>
          </a:p>
          <a:p>
            <a:pPr lvl="1"/>
            <a:r>
              <a:rPr lang="en-GB" dirty="0"/>
              <a:t>the </a:t>
            </a:r>
            <a:r>
              <a:rPr lang="en-GB" b="1" dirty="0">
                <a:solidFill>
                  <a:srgbClr val="654A15"/>
                </a:solidFill>
              </a:rPr>
              <a:t>necessary capability</a:t>
            </a:r>
            <a:r>
              <a:rPr lang="en-GB" dirty="0"/>
              <a:t>, </a:t>
            </a:r>
          </a:p>
          <a:p>
            <a:pPr lvl="1"/>
            <a:r>
              <a:rPr lang="en-GB" b="1" dirty="0">
                <a:solidFill>
                  <a:srgbClr val="654A15"/>
                </a:solidFill>
              </a:rPr>
              <a:t>reliability</a:t>
            </a:r>
            <a:r>
              <a:rPr lang="en-GB" dirty="0"/>
              <a:t> and </a:t>
            </a:r>
          </a:p>
          <a:p>
            <a:pPr lvl="1"/>
            <a:r>
              <a:rPr lang="en-GB" b="1" dirty="0" smtClean="0">
                <a:solidFill>
                  <a:srgbClr val="654A15"/>
                </a:solidFill>
              </a:rPr>
              <a:t>functionality</a:t>
            </a:r>
            <a:r>
              <a:rPr lang="en-GB" dirty="0" smtClean="0"/>
              <a:t>;</a:t>
            </a:r>
            <a:endParaRPr lang="en-GB" dirty="0"/>
          </a:p>
          <a:p>
            <a:r>
              <a:rPr lang="en-GB" dirty="0" smtClean="0"/>
              <a:t>Over </a:t>
            </a:r>
            <a:r>
              <a:rPr lang="en-GB" dirty="0"/>
              <a:t>the </a:t>
            </a:r>
            <a:r>
              <a:rPr lang="en-GB" b="1" dirty="0">
                <a:solidFill>
                  <a:srgbClr val="654A15"/>
                </a:solidFill>
              </a:rPr>
              <a:t>lifetime</a:t>
            </a:r>
            <a:r>
              <a:rPr lang="en-GB" dirty="0"/>
              <a:t> of the nuclear power </a:t>
            </a:r>
            <a:r>
              <a:rPr lang="en-GB" dirty="0" smtClean="0"/>
              <a:t>plant.</a:t>
            </a:r>
          </a:p>
          <a:p>
            <a:r>
              <a:rPr lang="en-GB" dirty="0"/>
              <a:t>If the design basis for each item important to safety is systematically justified and documented, then this documentation could provide necessary information for safe plant operation.</a:t>
            </a:r>
          </a:p>
        </p:txBody>
      </p:sp>
      <p:sp>
        <p:nvSpPr>
          <p:cNvPr id="4" name="Slide Number Placeholder 3"/>
          <p:cNvSpPr>
            <a:spLocks noGrp="1"/>
          </p:cNvSpPr>
          <p:nvPr>
            <p:ph type="sldNum" sz="quarter" idx="12"/>
          </p:nvPr>
        </p:nvSpPr>
        <p:spPr/>
        <p:txBody>
          <a:bodyPr/>
          <a:lstStyle/>
          <a:p>
            <a:fld id="{E820C8E4-9002-4E93-8650-B0CC00F8D49C}" type="slidenum">
              <a:rPr lang="sl-SI" smtClean="0"/>
              <a:t>42</a:t>
            </a:fld>
            <a:endParaRPr lang="sl-SI" dirty="0"/>
          </a:p>
        </p:txBody>
      </p:sp>
    </p:spTree>
    <p:extLst>
      <p:ext uri="{BB962C8B-B14F-4D97-AF65-F5344CB8AC3E}">
        <p14:creationId xmlns:p14="http://schemas.microsoft.com/office/powerpoint/2010/main" val="36465983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Categories of plant conditions</a:t>
            </a:r>
          </a:p>
        </p:txBody>
      </p:sp>
      <p:sp>
        <p:nvSpPr>
          <p:cNvPr id="3" name="Content Placeholder 2"/>
          <p:cNvSpPr>
            <a:spLocks noGrp="1"/>
          </p:cNvSpPr>
          <p:nvPr>
            <p:ph idx="1"/>
          </p:nvPr>
        </p:nvSpPr>
        <p:spPr/>
        <p:txBody>
          <a:bodyPr/>
          <a:lstStyle/>
          <a:p>
            <a:r>
              <a:rPr lang="en-GB" dirty="0" smtClean="0"/>
              <a:t>The plant conditions are identified and grouped into a limited number of categories.</a:t>
            </a:r>
          </a:p>
          <a:p>
            <a:r>
              <a:rPr lang="en-GB" dirty="0" smtClean="0"/>
              <a:t>The categories typically cover:</a:t>
            </a:r>
          </a:p>
          <a:p>
            <a:pPr lvl="1"/>
            <a:r>
              <a:rPr lang="en-GB" b="1" dirty="0" smtClean="0">
                <a:solidFill>
                  <a:srgbClr val="654A15"/>
                </a:solidFill>
              </a:rPr>
              <a:t>Normal operation</a:t>
            </a:r>
            <a:r>
              <a:rPr lang="en-GB" dirty="0" smtClean="0"/>
              <a:t>;</a:t>
            </a:r>
          </a:p>
          <a:p>
            <a:pPr lvl="1"/>
            <a:r>
              <a:rPr lang="en-GB" b="1" dirty="0" smtClean="0">
                <a:solidFill>
                  <a:srgbClr val="654A15"/>
                </a:solidFill>
              </a:rPr>
              <a:t>Anticipated operational occurrences</a:t>
            </a:r>
            <a:r>
              <a:rPr lang="en-GB" dirty="0" smtClean="0"/>
              <a:t>, which are expected to occur over the operating lifetime of the plant;</a:t>
            </a:r>
          </a:p>
          <a:p>
            <a:pPr lvl="1"/>
            <a:r>
              <a:rPr lang="en-GB" b="1" dirty="0" smtClean="0">
                <a:solidFill>
                  <a:srgbClr val="654A15"/>
                </a:solidFill>
              </a:rPr>
              <a:t>Design basis accidents</a:t>
            </a:r>
            <a:r>
              <a:rPr lang="en-GB" dirty="0" smtClean="0"/>
              <a:t>; and</a:t>
            </a:r>
          </a:p>
          <a:p>
            <a:pPr lvl="1"/>
            <a:r>
              <a:rPr lang="en-GB" b="1" dirty="0" smtClean="0">
                <a:solidFill>
                  <a:srgbClr val="654A15"/>
                </a:solidFill>
              </a:rPr>
              <a:t>Design extension conditions</a:t>
            </a:r>
            <a:r>
              <a:rPr lang="en-GB" dirty="0" smtClean="0"/>
              <a:t>, including accidents with significant degradation of the reactor core (in old terminology: Severe accidents);</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43</a:t>
            </a:fld>
            <a:endParaRPr lang="sl-SI" dirty="0"/>
          </a:p>
        </p:txBody>
      </p:sp>
    </p:spTree>
    <p:extLst>
      <p:ext uri="{BB962C8B-B14F-4D97-AF65-F5344CB8AC3E}">
        <p14:creationId xmlns:p14="http://schemas.microsoft.com/office/powerpoint/2010/main" val="24270657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Postulated initiating events</a:t>
            </a:r>
          </a:p>
        </p:txBody>
      </p:sp>
      <p:sp>
        <p:nvSpPr>
          <p:cNvPr id="3" name="Content Placeholder 2"/>
          <p:cNvSpPr>
            <a:spLocks noGrp="1"/>
          </p:cNvSpPr>
          <p:nvPr>
            <p:ph idx="1"/>
          </p:nvPr>
        </p:nvSpPr>
        <p:spPr/>
        <p:txBody>
          <a:bodyPr/>
          <a:lstStyle/>
          <a:p>
            <a:r>
              <a:rPr lang="en-GB" dirty="0"/>
              <a:t>In designing the plant, it is recognized that challenges to all levels of defence in depth may occur and design measures are provided to ensure that the necessary safety functions are accomplished and the safety objectives can be met. </a:t>
            </a:r>
            <a:endParaRPr lang="en-GB" dirty="0" smtClean="0"/>
          </a:p>
          <a:p>
            <a:r>
              <a:rPr lang="en-GB" dirty="0" smtClean="0"/>
              <a:t>These </a:t>
            </a:r>
            <a:r>
              <a:rPr lang="en-GB" dirty="0"/>
              <a:t>challenges stem from the PIEs, which are selected on the basis of deterministic or probabilistic techniques or a combination of the two. Independent events, each having a low probability, are normally not anticipated in the design to occur simultaneously.</a:t>
            </a:r>
          </a:p>
        </p:txBody>
      </p:sp>
      <p:sp>
        <p:nvSpPr>
          <p:cNvPr id="4" name="Slide Number Placeholder 3"/>
          <p:cNvSpPr>
            <a:spLocks noGrp="1"/>
          </p:cNvSpPr>
          <p:nvPr>
            <p:ph type="sldNum" sz="quarter" idx="12"/>
          </p:nvPr>
        </p:nvSpPr>
        <p:spPr/>
        <p:txBody>
          <a:bodyPr/>
          <a:lstStyle/>
          <a:p>
            <a:fld id="{E820C8E4-9002-4E93-8650-B0CC00F8D49C}" type="slidenum">
              <a:rPr lang="sl-SI" smtClean="0"/>
              <a:t>44</a:t>
            </a:fld>
            <a:endParaRPr lang="sl-SI" dirty="0"/>
          </a:p>
        </p:txBody>
      </p:sp>
    </p:spTree>
    <p:extLst>
      <p:ext uri="{BB962C8B-B14F-4D97-AF65-F5344CB8AC3E}">
        <p14:creationId xmlns:p14="http://schemas.microsoft.com/office/powerpoint/2010/main" val="37357706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Internal </a:t>
            </a:r>
            <a:r>
              <a:rPr lang="en-GB" dirty="0" smtClean="0"/>
              <a:t>events / </a:t>
            </a:r>
            <a:r>
              <a:rPr lang="en-GB" dirty="0"/>
              <a:t>External events</a:t>
            </a:r>
          </a:p>
        </p:txBody>
      </p:sp>
      <p:sp>
        <p:nvSpPr>
          <p:cNvPr id="3" name="Content Placeholder 2"/>
          <p:cNvSpPr>
            <a:spLocks noGrp="1"/>
          </p:cNvSpPr>
          <p:nvPr>
            <p:ph idx="1"/>
          </p:nvPr>
        </p:nvSpPr>
        <p:spPr/>
        <p:txBody>
          <a:bodyPr/>
          <a:lstStyle/>
          <a:p>
            <a:pPr marL="0" indent="0">
              <a:buNone/>
            </a:pPr>
            <a:r>
              <a:rPr lang="en-GB" b="1" u="sng" dirty="0" smtClean="0"/>
              <a:t>Internal events</a:t>
            </a:r>
            <a:endParaRPr lang="en-GB" dirty="0" smtClean="0"/>
          </a:p>
          <a:p>
            <a:r>
              <a:rPr lang="en-GB" dirty="0" smtClean="0"/>
              <a:t>An analysis of the PIEs is made to establish all those internal events that may affect the safety of the plant.</a:t>
            </a:r>
          </a:p>
          <a:p>
            <a:pPr lvl="1"/>
            <a:r>
              <a:rPr lang="en-GB" dirty="0" smtClean="0"/>
              <a:t>Fires and explosions;</a:t>
            </a:r>
          </a:p>
          <a:p>
            <a:pPr lvl="1"/>
            <a:r>
              <a:rPr lang="en-GB" dirty="0" smtClean="0"/>
              <a:t>Other </a:t>
            </a:r>
            <a:r>
              <a:rPr lang="en-GB" dirty="0"/>
              <a:t>internal events (</a:t>
            </a:r>
            <a:r>
              <a:rPr lang="en-GB" dirty="0" smtClean="0"/>
              <a:t>flooding, missile </a:t>
            </a:r>
            <a:r>
              <a:rPr lang="en-GB" dirty="0"/>
              <a:t>generation, </a:t>
            </a:r>
            <a:r>
              <a:rPr lang="en-GB" dirty="0" smtClean="0"/>
              <a:t>pipe </a:t>
            </a:r>
            <a:r>
              <a:rPr lang="en-GB" dirty="0"/>
              <a:t>whip, </a:t>
            </a:r>
            <a:r>
              <a:rPr lang="en-GB" dirty="0" smtClean="0"/>
              <a:t>jet </a:t>
            </a:r>
            <a:r>
              <a:rPr lang="en-GB" dirty="0"/>
              <a:t>impact, </a:t>
            </a:r>
            <a:r>
              <a:rPr lang="en-GB" dirty="0" smtClean="0"/>
              <a:t>or </a:t>
            </a:r>
            <a:r>
              <a:rPr lang="en-GB" dirty="0"/>
              <a:t>release of fluid from failed systems or from other </a:t>
            </a:r>
            <a:r>
              <a:rPr lang="en-GB" dirty="0" smtClean="0"/>
              <a:t>installations);</a:t>
            </a:r>
          </a:p>
          <a:p>
            <a:pPr marL="0" indent="0">
              <a:buNone/>
            </a:pPr>
            <a:r>
              <a:rPr lang="en-GB" b="1" u="sng" dirty="0" smtClean="0"/>
              <a:t>External </a:t>
            </a:r>
            <a:r>
              <a:rPr lang="en-GB" b="1" u="sng" dirty="0"/>
              <a:t>events</a:t>
            </a:r>
            <a:endParaRPr lang="en-GB" dirty="0" smtClean="0"/>
          </a:p>
          <a:p>
            <a:r>
              <a:rPr lang="en-GB" dirty="0"/>
              <a:t>The design basis </a:t>
            </a:r>
            <a:r>
              <a:rPr lang="en-GB" b="1" dirty="0">
                <a:solidFill>
                  <a:srgbClr val="654A15"/>
                </a:solidFill>
              </a:rPr>
              <a:t>natural</a:t>
            </a:r>
            <a:r>
              <a:rPr lang="en-GB" dirty="0"/>
              <a:t> and </a:t>
            </a:r>
            <a:r>
              <a:rPr lang="en-GB" b="1" dirty="0">
                <a:solidFill>
                  <a:srgbClr val="654A15"/>
                </a:solidFill>
              </a:rPr>
              <a:t>human</a:t>
            </a:r>
            <a:r>
              <a:rPr lang="en-GB" dirty="0"/>
              <a:t> </a:t>
            </a:r>
            <a:r>
              <a:rPr lang="en-GB" b="1" dirty="0">
                <a:solidFill>
                  <a:srgbClr val="654A15"/>
                </a:solidFill>
              </a:rPr>
              <a:t>induced</a:t>
            </a:r>
            <a:r>
              <a:rPr lang="en-GB" dirty="0"/>
              <a:t> external </a:t>
            </a:r>
            <a:r>
              <a:rPr lang="en-GB" dirty="0" smtClean="0"/>
              <a:t>events</a:t>
            </a:r>
          </a:p>
          <a:p>
            <a:pPr lvl="1"/>
            <a:r>
              <a:rPr lang="en-GB" dirty="0" smtClean="0"/>
              <a:t>Natural: earthquakes, floods, high winds, tornadoes, tsunami (tidal waves) and extreme meteorological conditions;</a:t>
            </a:r>
          </a:p>
          <a:p>
            <a:pPr lvl="1"/>
            <a:r>
              <a:rPr lang="en-GB" dirty="0" smtClean="0"/>
              <a:t>identified in site characterization;</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45</a:t>
            </a:fld>
            <a:endParaRPr lang="sl-SI" dirty="0"/>
          </a:p>
        </p:txBody>
      </p:sp>
    </p:spTree>
    <p:extLst>
      <p:ext uri="{BB962C8B-B14F-4D97-AF65-F5344CB8AC3E}">
        <p14:creationId xmlns:p14="http://schemas.microsoft.com/office/powerpoint/2010/main" val="2035023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Site related characteristic</a:t>
            </a:r>
          </a:p>
        </p:txBody>
      </p:sp>
      <p:sp>
        <p:nvSpPr>
          <p:cNvPr id="3" name="Content Placeholder 2"/>
          <p:cNvSpPr>
            <a:spLocks noGrp="1"/>
          </p:cNvSpPr>
          <p:nvPr>
            <p:ph idx="1"/>
          </p:nvPr>
        </p:nvSpPr>
        <p:spPr/>
        <p:txBody>
          <a:bodyPr/>
          <a:lstStyle/>
          <a:p>
            <a:r>
              <a:rPr lang="en-GB" dirty="0"/>
              <a:t>In </a:t>
            </a:r>
            <a:r>
              <a:rPr lang="en-GB" b="1" dirty="0">
                <a:solidFill>
                  <a:srgbClr val="654A15"/>
                </a:solidFill>
              </a:rPr>
              <a:t>determining</a:t>
            </a:r>
            <a:r>
              <a:rPr lang="en-GB" dirty="0"/>
              <a:t> the </a:t>
            </a:r>
            <a:r>
              <a:rPr lang="en-GB" b="1" dirty="0">
                <a:solidFill>
                  <a:srgbClr val="654A15"/>
                </a:solidFill>
              </a:rPr>
              <a:t>design basis</a:t>
            </a:r>
            <a:r>
              <a:rPr lang="en-GB" dirty="0"/>
              <a:t> of a nuclear power plant, various </a:t>
            </a:r>
            <a:r>
              <a:rPr lang="en-GB" b="1" dirty="0">
                <a:solidFill>
                  <a:srgbClr val="654A15"/>
                </a:solidFill>
              </a:rPr>
              <a:t>interactions</a:t>
            </a:r>
            <a:r>
              <a:rPr lang="en-GB" dirty="0"/>
              <a:t> </a:t>
            </a:r>
            <a:r>
              <a:rPr lang="en-GB" b="1" dirty="0">
                <a:solidFill>
                  <a:srgbClr val="654A15"/>
                </a:solidFill>
              </a:rPr>
              <a:t>between</a:t>
            </a:r>
            <a:r>
              <a:rPr lang="en-GB" dirty="0"/>
              <a:t> the </a:t>
            </a:r>
            <a:r>
              <a:rPr lang="en-GB" b="1" dirty="0">
                <a:solidFill>
                  <a:srgbClr val="654A15"/>
                </a:solidFill>
              </a:rPr>
              <a:t>plant</a:t>
            </a:r>
            <a:r>
              <a:rPr lang="en-GB" dirty="0"/>
              <a:t> and </a:t>
            </a:r>
            <a:r>
              <a:rPr lang="en-GB" b="1" dirty="0">
                <a:solidFill>
                  <a:srgbClr val="654A15"/>
                </a:solidFill>
              </a:rPr>
              <a:t>the </a:t>
            </a:r>
            <a:r>
              <a:rPr lang="en-GB" b="1" dirty="0" smtClean="0">
                <a:solidFill>
                  <a:srgbClr val="654A15"/>
                </a:solidFill>
              </a:rPr>
              <a:t>environment</a:t>
            </a:r>
            <a:r>
              <a:rPr lang="en-GB" dirty="0" smtClean="0"/>
              <a:t> </a:t>
            </a:r>
            <a:r>
              <a:rPr lang="en-GB" dirty="0"/>
              <a:t>are taken into account</a:t>
            </a:r>
            <a:r>
              <a:rPr lang="en-GB" dirty="0" smtClean="0"/>
              <a:t>.</a:t>
            </a:r>
          </a:p>
          <a:p>
            <a:r>
              <a:rPr lang="en-GB" dirty="0" smtClean="0"/>
              <a:t>Including </a:t>
            </a:r>
            <a:r>
              <a:rPr lang="en-GB" dirty="0"/>
              <a:t>such factors </a:t>
            </a:r>
            <a:r>
              <a:rPr lang="en-GB" dirty="0" smtClean="0"/>
              <a:t>as:</a:t>
            </a:r>
          </a:p>
          <a:p>
            <a:pPr lvl="1"/>
            <a:r>
              <a:rPr lang="en-GB" dirty="0"/>
              <a:t>population, </a:t>
            </a:r>
            <a:endParaRPr lang="en-GB" dirty="0" smtClean="0"/>
          </a:p>
          <a:p>
            <a:pPr lvl="1"/>
            <a:r>
              <a:rPr lang="en-GB" dirty="0" smtClean="0"/>
              <a:t>meteorology</a:t>
            </a:r>
            <a:r>
              <a:rPr lang="en-GB" dirty="0"/>
              <a:t>, </a:t>
            </a:r>
            <a:endParaRPr lang="en-GB" dirty="0" smtClean="0"/>
          </a:p>
          <a:p>
            <a:pPr lvl="1"/>
            <a:r>
              <a:rPr lang="en-GB" dirty="0" smtClean="0"/>
              <a:t>hydrology</a:t>
            </a:r>
            <a:r>
              <a:rPr lang="en-GB" dirty="0"/>
              <a:t>, </a:t>
            </a:r>
            <a:endParaRPr lang="en-GB" dirty="0" smtClean="0"/>
          </a:p>
          <a:p>
            <a:pPr lvl="1"/>
            <a:r>
              <a:rPr lang="en-GB" dirty="0" smtClean="0"/>
              <a:t>geology </a:t>
            </a:r>
            <a:r>
              <a:rPr lang="en-GB" dirty="0"/>
              <a:t>and </a:t>
            </a:r>
          </a:p>
          <a:p>
            <a:pPr lvl="1"/>
            <a:r>
              <a:rPr lang="en-GB" dirty="0" smtClean="0"/>
              <a:t>seismology. </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46</a:t>
            </a:fld>
            <a:endParaRPr lang="sl-SI" dirty="0"/>
          </a:p>
        </p:txBody>
      </p:sp>
    </p:spTree>
    <p:extLst>
      <p:ext uri="{BB962C8B-B14F-4D97-AF65-F5344CB8AC3E}">
        <p14:creationId xmlns:p14="http://schemas.microsoft.com/office/powerpoint/2010/main" val="14480334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Operational states</a:t>
            </a:r>
          </a:p>
        </p:txBody>
      </p:sp>
      <p:sp>
        <p:nvSpPr>
          <p:cNvPr id="3" name="Content Placeholder 2"/>
          <p:cNvSpPr>
            <a:spLocks noGrp="1"/>
          </p:cNvSpPr>
          <p:nvPr>
            <p:ph idx="1"/>
          </p:nvPr>
        </p:nvSpPr>
        <p:spPr/>
        <p:txBody>
          <a:bodyPr/>
          <a:lstStyle/>
          <a:p>
            <a:r>
              <a:rPr lang="en-GB" dirty="0"/>
              <a:t>The plant is designed to operate </a:t>
            </a:r>
            <a:r>
              <a:rPr lang="en-GB" dirty="0" smtClean="0"/>
              <a:t>safely</a:t>
            </a:r>
          </a:p>
          <a:p>
            <a:pPr lvl="1"/>
            <a:r>
              <a:rPr lang="en-GB" dirty="0"/>
              <a:t>within a defined range of </a:t>
            </a:r>
            <a:r>
              <a:rPr lang="en-GB" b="1" dirty="0" smtClean="0">
                <a:solidFill>
                  <a:srgbClr val="654A15"/>
                </a:solidFill>
              </a:rPr>
              <a:t>parameters</a:t>
            </a:r>
            <a:r>
              <a:rPr lang="en-GB" dirty="0" smtClean="0"/>
              <a:t>, </a:t>
            </a:r>
            <a:r>
              <a:rPr lang="en-GB" dirty="0"/>
              <a:t>and </a:t>
            </a:r>
            <a:endParaRPr lang="en-GB" dirty="0" smtClean="0"/>
          </a:p>
          <a:p>
            <a:pPr lvl="1"/>
            <a:r>
              <a:rPr lang="en-GB" dirty="0" smtClean="0"/>
              <a:t>a </a:t>
            </a:r>
            <a:r>
              <a:rPr lang="en-GB" dirty="0"/>
              <a:t>minimum set of specified support features for </a:t>
            </a:r>
            <a:r>
              <a:rPr lang="en-GB" b="1" dirty="0">
                <a:solidFill>
                  <a:srgbClr val="654A15"/>
                </a:solidFill>
              </a:rPr>
              <a:t>safety systems</a:t>
            </a:r>
            <a:r>
              <a:rPr lang="en-GB" dirty="0"/>
              <a:t> </a:t>
            </a:r>
            <a:r>
              <a:rPr lang="en-GB" dirty="0" smtClean="0"/>
              <a:t>are </a:t>
            </a:r>
            <a:r>
              <a:rPr lang="en-GB" dirty="0"/>
              <a:t>assumed to be </a:t>
            </a:r>
            <a:r>
              <a:rPr lang="en-GB" dirty="0" smtClean="0"/>
              <a:t>available;</a:t>
            </a:r>
            <a:endParaRPr lang="en-GB" dirty="0"/>
          </a:p>
          <a:p>
            <a:r>
              <a:rPr lang="en-GB" dirty="0" smtClean="0"/>
              <a:t>The </a:t>
            </a:r>
            <a:r>
              <a:rPr lang="en-GB" dirty="0"/>
              <a:t>design is such that the response of the plant to a </a:t>
            </a:r>
            <a:r>
              <a:rPr lang="en-GB" b="1" dirty="0">
                <a:solidFill>
                  <a:srgbClr val="654A15"/>
                </a:solidFill>
              </a:rPr>
              <a:t>wide range</a:t>
            </a:r>
            <a:r>
              <a:rPr lang="en-GB" dirty="0"/>
              <a:t> of anticipated operational </a:t>
            </a:r>
            <a:r>
              <a:rPr lang="en-GB" b="1" dirty="0">
                <a:solidFill>
                  <a:srgbClr val="654A15"/>
                </a:solidFill>
              </a:rPr>
              <a:t>occurrences</a:t>
            </a:r>
            <a:r>
              <a:rPr lang="en-GB" dirty="0"/>
              <a:t> will allow </a:t>
            </a:r>
            <a:r>
              <a:rPr lang="en-GB" b="1" dirty="0">
                <a:solidFill>
                  <a:srgbClr val="654A15"/>
                </a:solidFill>
              </a:rPr>
              <a:t>safe operation</a:t>
            </a:r>
            <a:r>
              <a:rPr lang="en-GB" dirty="0"/>
              <a:t> or </a:t>
            </a:r>
            <a:r>
              <a:rPr lang="en-GB" b="1" dirty="0" smtClean="0">
                <a:solidFill>
                  <a:srgbClr val="654A15"/>
                </a:solidFill>
              </a:rPr>
              <a:t>shutdown</a:t>
            </a:r>
          </a:p>
          <a:p>
            <a:r>
              <a:rPr lang="en-GB" dirty="0" smtClean="0"/>
              <a:t>The </a:t>
            </a:r>
            <a:r>
              <a:rPr lang="en-GB" dirty="0"/>
              <a:t>potential for </a:t>
            </a:r>
            <a:r>
              <a:rPr lang="en-GB" b="1" dirty="0">
                <a:solidFill>
                  <a:srgbClr val="654A15"/>
                </a:solidFill>
              </a:rPr>
              <a:t>accidents</a:t>
            </a:r>
            <a:r>
              <a:rPr lang="en-GB" dirty="0"/>
              <a:t> to occur in </a:t>
            </a:r>
            <a:r>
              <a:rPr lang="en-GB" b="1" dirty="0">
                <a:solidFill>
                  <a:srgbClr val="654A15"/>
                </a:solidFill>
              </a:rPr>
              <a:t>low power</a:t>
            </a:r>
            <a:r>
              <a:rPr lang="en-GB" dirty="0"/>
              <a:t> and </a:t>
            </a:r>
            <a:r>
              <a:rPr lang="en-GB" b="1" dirty="0">
                <a:solidFill>
                  <a:srgbClr val="654A15"/>
                </a:solidFill>
              </a:rPr>
              <a:t>shutdown</a:t>
            </a:r>
            <a:r>
              <a:rPr lang="en-GB" dirty="0"/>
              <a:t> </a:t>
            </a:r>
            <a:r>
              <a:rPr lang="en-GB" dirty="0" smtClean="0"/>
              <a:t>states are </a:t>
            </a:r>
            <a:r>
              <a:rPr lang="en-GB" dirty="0"/>
              <a:t>addressed in the </a:t>
            </a:r>
            <a:r>
              <a:rPr lang="en-GB" dirty="0" smtClean="0"/>
              <a:t>design</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47</a:t>
            </a:fld>
            <a:endParaRPr lang="sl-SI" dirty="0"/>
          </a:p>
        </p:txBody>
      </p:sp>
    </p:spTree>
    <p:extLst>
      <p:ext uri="{BB962C8B-B14F-4D97-AF65-F5344CB8AC3E}">
        <p14:creationId xmlns:p14="http://schemas.microsoft.com/office/powerpoint/2010/main" val="37884887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 basis accidents</a:t>
            </a:r>
          </a:p>
        </p:txBody>
      </p:sp>
      <p:sp>
        <p:nvSpPr>
          <p:cNvPr id="3" name="Content Placeholder 2"/>
          <p:cNvSpPr>
            <a:spLocks noGrp="1"/>
          </p:cNvSpPr>
          <p:nvPr>
            <p:ph idx="1"/>
          </p:nvPr>
        </p:nvSpPr>
        <p:spPr/>
        <p:txBody>
          <a:bodyPr/>
          <a:lstStyle/>
          <a:p>
            <a:r>
              <a:rPr lang="en-GB" dirty="0" smtClean="0"/>
              <a:t>A set of design basis accidents is derived from the listing of PIEs</a:t>
            </a:r>
          </a:p>
          <a:p>
            <a:endParaRPr lang="en-GB" dirty="0" smtClean="0"/>
          </a:p>
          <a:p>
            <a:r>
              <a:rPr lang="en-GB" dirty="0" smtClean="0"/>
              <a:t>Provision is made to initiate the necessary safety system </a:t>
            </a:r>
            <a:r>
              <a:rPr lang="en-GB" b="1" dirty="0" smtClean="0">
                <a:solidFill>
                  <a:srgbClr val="654A15"/>
                </a:solidFill>
              </a:rPr>
              <a:t>actions automatically</a:t>
            </a:r>
            <a:r>
              <a:rPr lang="en-GB" dirty="0" smtClean="0"/>
              <a:t> </a:t>
            </a:r>
          </a:p>
          <a:p>
            <a:endParaRPr lang="en-GB" dirty="0" smtClean="0"/>
          </a:p>
          <a:p>
            <a:r>
              <a:rPr lang="en-GB" b="1" dirty="0" smtClean="0">
                <a:solidFill>
                  <a:srgbClr val="654A15"/>
                </a:solidFill>
              </a:rPr>
              <a:t>Manual initiation</a:t>
            </a:r>
            <a:r>
              <a:rPr lang="en-GB" dirty="0" smtClean="0"/>
              <a:t> of systems or other operator actions</a:t>
            </a:r>
          </a:p>
          <a:p>
            <a:pPr lvl="1"/>
            <a:r>
              <a:rPr lang="en-GB" dirty="0" smtClean="0"/>
              <a:t>administrative, operational and emergency procedures;</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48</a:t>
            </a:fld>
            <a:endParaRPr lang="sl-SI" dirty="0"/>
          </a:p>
        </p:txBody>
      </p:sp>
    </p:spTree>
    <p:extLst>
      <p:ext uri="{BB962C8B-B14F-4D97-AF65-F5344CB8AC3E}">
        <p14:creationId xmlns:p14="http://schemas.microsoft.com/office/powerpoint/2010/main" val="23257507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Severe accidents</a:t>
            </a:r>
          </a:p>
        </p:txBody>
      </p:sp>
      <p:sp>
        <p:nvSpPr>
          <p:cNvPr id="3" name="Content Placeholder 2"/>
          <p:cNvSpPr>
            <a:spLocks noGrp="1"/>
          </p:cNvSpPr>
          <p:nvPr>
            <p:ph idx="1"/>
          </p:nvPr>
        </p:nvSpPr>
        <p:spPr/>
        <p:txBody>
          <a:bodyPr/>
          <a:lstStyle/>
          <a:p>
            <a:r>
              <a:rPr lang="en-GB" dirty="0" smtClean="0"/>
              <a:t>Plant </a:t>
            </a:r>
            <a:r>
              <a:rPr lang="en-GB" dirty="0"/>
              <a:t>conditions may jeopardize the </a:t>
            </a:r>
            <a:r>
              <a:rPr lang="en-GB" b="1" dirty="0">
                <a:solidFill>
                  <a:srgbClr val="654A15"/>
                </a:solidFill>
              </a:rPr>
              <a:t>integrity of </a:t>
            </a:r>
            <a:r>
              <a:rPr lang="en-GB" b="1" dirty="0" smtClean="0">
                <a:solidFill>
                  <a:srgbClr val="654A15"/>
                </a:solidFill>
              </a:rPr>
              <a:t>barriers</a:t>
            </a:r>
          </a:p>
          <a:p>
            <a:r>
              <a:rPr lang="en-GB" b="1" dirty="0" smtClean="0">
                <a:solidFill>
                  <a:srgbClr val="654A15"/>
                </a:solidFill>
              </a:rPr>
              <a:t>Beyond </a:t>
            </a:r>
            <a:r>
              <a:rPr lang="en-GB" b="1" dirty="0">
                <a:solidFill>
                  <a:srgbClr val="654A15"/>
                </a:solidFill>
              </a:rPr>
              <a:t>design</a:t>
            </a:r>
            <a:r>
              <a:rPr lang="en-GB" dirty="0"/>
              <a:t> basis </a:t>
            </a:r>
            <a:r>
              <a:rPr lang="en-GB" dirty="0" smtClean="0"/>
              <a:t>accidents</a:t>
            </a:r>
          </a:p>
          <a:p>
            <a:r>
              <a:rPr lang="en-GB" b="1" dirty="0" smtClean="0">
                <a:solidFill>
                  <a:srgbClr val="654A15"/>
                </a:solidFill>
              </a:rPr>
              <a:t>Severe accidents</a:t>
            </a:r>
            <a:endParaRPr lang="en-GB" dirty="0" smtClean="0"/>
          </a:p>
          <a:p>
            <a:r>
              <a:rPr lang="en-GB" dirty="0" smtClean="0"/>
              <a:t>Combination </a:t>
            </a:r>
            <a:r>
              <a:rPr lang="en-GB" dirty="0"/>
              <a:t>of </a:t>
            </a:r>
            <a:r>
              <a:rPr lang="en-GB" b="1" dirty="0">
                <a:solidFill>
                  <a:srgbClr val="654A15"/>
                </a:solidFill>
              </a:rPr>
              <a:t>engineering judgement</a:t>
            </a:r>
            <a:r>
              <a:rPr lang="en-GB" dirty="0"/>
              <a:t> and </a:t>
            </a:r>
            <a:r>
              <a:rPr lang="en-GB" b="1" dirty="0">
                <a:solidFill>
                  <a:srgbClr val="654A15"/>
                </a:solidFill>
              </a:rPr>
              <a:t>probabilistic </a:t>
            </a:r>
            <a:r>
              <a:rPr lang="en-GB" b="1" dirty="0" smtClean="0">
                <a:solidFill>
                  <a:srgbClr val="654A15"/>
                </a:solidFill>
              </a:rPr>
              <a:t>methods</a:t>
            </a:r>
          </a:p>
          <a:p>
            <a:r>
              <a:rPr lang="en-GB" dirty="0" smtClean="0"/>
              <a:t>Realistic </a:t>
            </a:r>
            <a:r>
              <a:rPr lang="en-GB" dirty="0"/>
              <a:t>or best estimate assumptions, methods and analytical </a:t>
            </a:r>
            <a:r>
              <a:rPr lang="en-GB" dirty="0" smtClean="0"/>
              <a:t>criteria</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49</a:t>
            </a:fld>
            <a:endParaRPr lang="sl-SI" dirty="0"/>
          </a:p>
        </p:txBody>
      </p:sp>
    </p:spTree>
    <p:extLst>
      <p:ext uri="{BB962C8B-B14F-4D97-AF65-F5344CB8AC3E}">
        <p14:creationId xmlns:p14="http://schemas.microsoft.com/office/powerpoint/2010/main" val="3988914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Pressurized Water Reactor - PWR</a:t>
            </a:r>
          </a:p>
        </p:txBody>
      </p:sp>
      <p:sp>
        <p:nvSpPr>
          <p:cNvPr id="4" name="Slide Number Placeholder 3"/>
          <p:cNvSpPr>
            <a:spLocks noGrp="1"/>
          </p:cNvSpPr>
          <p:nvPr>
            <p:ph type="sldNum" sz="quarter" idx="12"/>
          </p:nvPr>
        </p:nvSpPr>
        <p:spPr/>
        <p:txBody>
          <a:bodyPr/>
          <a:lstStyle/>
          <a:p>
            <a:fld id="{E820C8E4-9002-4E93-8650-B0CC00F8D49C}" type="slidenum">
              <a:rPr lang="sl-SI" smtClean="0"/>
              <a:t>5</a:t>
            </a:fld>
            <a:endParaRPr lang="sl-SI"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5428" y="1125538"/>
            <a:ext cx="6840000" cy="4897308"/>
          </a:xfrm>
          <a:prstGeom prst="rect">
            <a:avLst/>
          </a:prstGeom>
        </p:spPr>
      </p:pic>
      <p:sp>
        <p:nvSpPr>
          <p:cNvPr id="14" name="Text Box 330"/>
          <p:cNvSpPr txBox="1"/>
          <p:nvPr/>
        </p:nvSpPr>
        <p:spPr>
          <a:xfrm>
            <a:off x="4597758" y="4688899"/>
            <a:ext cx="4330342" cy="1647507"/>
          </a:xfrm>
          <a:prstGeom prst="rect">
            <a:avLst/>
          </a:prstGeom>
          <a:solidFill>
            <a:schemeClr val="accent4">
              <a:lumMod val="40000"/>
              <a:lumOff val="6000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GB" sz="1600" b="1" dirty="0">
                <a:ln>
                  <a:noFill/>
                </a:ln>
                <a:solidFill>
                  <a:srgbClr val="000000"/>
                </a:solidFill>
                <a:effectLst/>
                <a:latin typeface="Arial Narrow" panose="020B0606020202030204" pitchFamily="34" charset="0"/>
                <a:ea typeface="Times New Roman" panose="02020603050405020304" pitchFamily="18" charset="0"/>
                <a:cs typeface="Arial Unicode MS" panose="020B0604020202020204" pitchFamily="34" charset="-128"/>
              </a:rPr>
              <a:t>Pressurized Water Reactor – PWR</a:t>
            </a:r>
            <a:endParaRPr lang="sl-SI" sz="1600" dirty="0">
              <a:solidFill>
                <a:srgbClr val="000000"/>
              </a:solidFill>
              <a:effectLst/>
              <a:latin typeface="Times New Roman" panose="02020603050405020304" pitchFamily="18" charset="0"/>
              <a:ea typeface="Times New Roman" panose="02020603050405020304" pitchFamily="18" charset="0"/>
              <a:cs typeface="Arial Unicode MS" panose="020B0604020202020204" pitchFamily="34" charset="-128"/>
            </a:endParaRPr>
          </a:p>
          <a:p>
            <a:pPr algn="just">
              <a:spcAft>
                <a:spcPts val="0"/>
              </a:spcAft>
            </a:pPr>
            <a:r>
              <a:rPr lang="en-GB" sz="1600" dirty="0">
                <a:ln>
                  <a:noFill/>
                </a:ln>
                <a:solidFill>
                  <a:srgbClr val="000000"/>
                </a:solidFill>
                <a:effectLst/>
                <a:latin typeface="Arial Narrow" panose="020B0606020202030204" pitchFamily="34" charset="0"/>
                <a:ea typeface="Times New Roman" panose="02020603050405020304" pitchFamily="18" charset="0"/>
                <a:cs typeface="Arial Unicode MS" panose="020B0604020202020204" pitchFamily="34" charset="-128"/>
              </a:rPr>
              <a:t>Moderated and cooled with ordinary water. The pressure in the reactor is so high that the water does not boil. The heat is transferred to secondary side in the steam generator. The steam produced there drives the turbine.</a:t>
            </a:r>
            <a:endParaRPr lang="sl-SI" sz="1600" dirty="0">
              <a:solidFill>
                <a:srgbClr val="000000"/>
              </a:solidFill>
              <a:effectLst/>
              <a:latin typeface="Times New Roman" panose="02020603050405020304" pitchFamily="18" charset="0"/>
              <a:ea typeface="Times New Roman" panose="02020603050405020304" pitchFamily="18" charset="0"/>
              <a:cs typeface="Arial Unicode MS" panose="020B0604020202020204" pitchFamily="34" charset="-128"/>
            </a:endParaRPr>
          </a:p>
        </p:txBody>
      </p:sp>
    </p:spTree>
    <p:extLst>
      <p:ext uri="{BB962C8B-B14F-4D97-AF65-F5344CB8AC3E}">
        <p14:creationId xmlns:p14="http://schemas.microsoft.com/office/powerpoint/2010/main" val="7622744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 for reliability of systems and components</a:t>
            </a:r>
          </a:p>
        </p:txBody>
      </p:sp>
      <p:sp>
        <p:nvSpPr>
          <p:cNvPr id="4" name="Slide Number Placeholder 3"/>
          <p:cNvSpPr>
            <a:spLocks noGrp="1"/>
          </p:cNvSpPr>
          <p:nvPr>
            <p:ph type="sldNum" sz="quarter" idx="12"/>
          </p:nvPr>
        </p:nvSpPr>
        <p:spPr/>
        <p:txBody>
          <a:bodyPr/>
          <a:lstStyle/>
          <a:p>
            <a:fld id="{E820C8E4-9002-4E93-8650-B0CC00F8D49C}" type="slidenum">
              <a:rPr lang="sl-SI" smtClean="0"/>
              <a:t>50</a:t>
            </a:fld>
            <a:endParaRPr lang="sl-SI" dirty="0"/>
          </a:p>
        </p:txBody>
      </p:sp>
      <p:sp>
        <p:nvSpPr>
          <p:cNvPr id="5" name="Text Box 2"/>
          <p:cNvSpPr txBox="1">
            <a:spLocks noChangeArrowheads="1"/>
          </p:cNvSpPr>
          <p:nvPr/>
        </p:nvSpPr>
        <p:spPr bwMode="auto">
          <a:xfrm>
            <a:off x="475170" y="3040157"/>
            <a:ext cx="8200517" cy="707886"/>
          </a:xfrm>
          <a:prstGeom prst="rect">
            <a:avLst/>
          </a:prstGeom>
          <a:solidFill>
            <a:srgbClr val="FFE1CD"/>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spAutoFit/>
          </a:bodyPr>
          <a:lstStyle/>
          <a:p>
            <a:pPr algn="ctr">
              <a:spcAft>
                <a:spcPts val="0"/>
              </a:spcAft>
            </a:pPr>
            <a:r>
              <a:rPr lang="en-GB" sz="2000" dirty="0">
                <a:latin typeface="Arial" panose="020B0604020202020204" pitchFamily="34" charset="0"/>
                <a:cs typeface="Arial" panose="020B0604020202020204" pitchFamily="34" charset="0"/>
              </a:rPr>
              <a:t>All components important to safety are designed to be capable of withstanding all identified PIEs with sufficient reliability.</a:t>
            </a:r>
            <a:endParaRPr lang="sl-SI"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991689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 for reliability of systems and </a:t>
            </a:r>
            <a:r>
              <a:rPr lang="en-GB" dirty="0" smtClean="0"/>
              <a:t>components</a:t>
            </a:r>
            <a:endParaRPr lang="en-GB" dirty="0"/>
          </a:p>
        </p:txBody>
      </p:sp>
      <p:sp>
        <p:nvSpPr>
          <p:cNvPr id="3" name="Content Placeholder 2"/>
          <p:cNvSpPr>
            <a:spLocks noGrp="1"/>
          </p:cNvSpPr>
          <p:nvPr>
            <p:ph idx="1"/>
          </p:nvPr>
        </p:nvSpPr>
        <p:spPr/>
        <p:txBody>
          <a:bodyPr/>
          <a:lstStyle/>
          <a:p>
            <a:pPr marL="0" indent="0">
              <a:buNone/>
            </a:pPr>
            <a:r>
              <a:rPr lang="en-GB" b="1" u="sng" dirty="0"/>
              <a:t>Common cause failures</a:t>
            </a:r>
          </a:p>
          <a:p>
            <a:r>
              <a:rPr lang="en-GB" dirty="0" smtClean="0"/>
              <a:t>Some principles must be </a:t>
            </a:r>
            <a:r>
              <a:rPr lang="en-GB" dirty="0"/>
              <a:t>applied to achieve the necessary </a:t>
            </a:r>
            <a:r>
              <a:rPr lang="en-GB" dirty="0" smtClean="0"/>
              <a:t>reliability</a:t>
            </a:r>
          </a:p>
          <a:p>
            <a:pPr lvl="1"/>
            <a:r>
              <a:rPr lang="en-GB" b="1" dirty="0" smtClean="0">
                <a:solidFill>
                  <a:srgbClr val="654A15"/>
                </a:solidFill>
              </a:rPr>
              <a:t>diversity</a:t>
            </a:r>
            <a:r>
              <a:rPr lang="en-GB" dirty="0" smtClean="0"/>
              <a:t>, </a:t>
            </a:r>
            <a:r>
              <a:rPr lang="en-GB" b="1" dirty="0" smtClean="0">
                <a:solidFill>
                  <a:srgbClr val="654A15"/>
                </a:solidFill>
              </a:rPr>
              <a:t>redundancy</a:t>
            </a:r>
            <a:r>
              <a:rPr lang="en-GB" dirty="0" smtClean="0"/>
              <a:t> </a:t>
            </a:r>
            <a:r>
              <a:rPr lang="en-GB" dirty="0"/>
              <a:t>and </a:t>
            </a:r>
            <a:r>
              <a:rPr lang="en-GB" b="1" dirty="0" smtClean="0">
                <a:solidFill>
                  <a:srgbClr val="654A15"/>
                </a:solidFill>
              </a:rPr>
              <a:t>independence</a:t>
            </a:r>
            <a:r>
              <a:rPr lang="en-GB" dirty="0" smtClean="0"/>
              <a:t>;</a:t>
            </a:r>
          </a:p>
          <a:p>
            <a:pPr marL="0" indent="0">
              <a:buNone/>
            </a:pPr>
            <a:r>
              <a:rPr lang="en-GB" b="1" u="sng" dirty="0"/>
              <a:t>Single failure criterion</a:t>
            </a:r>
          </a:p>
          <a:p>
            <a:r>
              <a:rPr lang="en-GB" dirty="0" smtClean="0"/>
              <a:t>A criterion applied to a system such that it must be capable of performing its task in the presence of any single failure.</a:t>
            </a:r>
          </a:p>
          <a:p>
            <a:pPr marL="0" indent="0">
              <a:buNone/>
            </a:pPr>
            <a:r>
              <a:rPr lang="en-GB" b="1" u="sng" dirty="0"/>
              <a:t>Fail-safe </a:t>
            </a:r>
            <a:r>
              <a:rPr lang="en-GB" b="1" u="sng" dirty="0" smtClean="0"/>
              <a:t>design</a:t>
            </a:r>
            <a:endParaRPr lang="en-GB" dirty="0"/>
          </a:p>
          <a:p>
            <a:r>
              <a:rPr lang="en-GB" dirty="0"/>
              <a:t>If a system or component fails, plant systems are designed to pass into a safe state with no necessity for any action to be initiated</a:t>
            </a:r>
            <a:r>
              <a:rPr lang="en-GB" dirty="0" smtClean="0"/>
              <a:t>.</a:t>
            </a:r>
          </a:p>
        </p:txBody>
      </p:sp>
      <p:sp>
        <p:nvSpPr>
          <p:cNvPr id="4" name="Slide Number Placeholder 3"/>
          <p:cNvSpPr>
            <a:spLocks noGrp="1"/>
          </p:cNvSpPr>
          <p:nvPr>
            <p:ph type="sldNum" sz="quarter" idx="12"/>
          </p:nvPr>
        </p:nvSpPr>
        <p:spPr/>
        <p:txBody>
          <a:bodyPr/>
          <a:lstStyle/>
          <a:p>
            <a:fld id="{E820C8E4-9002-4E93-8650-B0CC00F8D49C}" type="slidenum">
              <a:rPr lang="sl-SI" smtClean="0"/>
              <a:t>51</a:t>
            </a:fld>
            <a:endParaRPr lang="sl-SI" dirty="0"/>
          </a:p>
        </p:txBody>
      </p:sp>
    </p:spTree>
    <p:extLst>
      <p:ext uri="{BB962C8B-B14F-4D97-AF65-F5344CB8AC3E}">
        <p14:creationId xmlns:p14="http://schemas.microsoft.com/office/powerpoint/2010/main" val="6089117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 for reliability of systems and components</a:t>
            </a:r>
          </a:p>
        </p:txBody>
      </p:sp>
      <p:sp>
        <p:nvSpPr>
          <p:cNvPr id="3" name="Content Placeholder 2"/>
          <p:cNvSpPr>
            <a:spLocks noGrp="1"/>
          </p:cNvSpPr>
          <p:nvPr>
            <p:ph idx="1"/>
          </p:nvPr>
        </p:nvSpPr>
        <p:spPr/>
        <p:txBody>
          <a:bodyPr/>
          <a:lstStyle/>
          <a:p>
            <a:pPr marL="0" indent="0">
              <a:buNone/>
            </a:pPr>
            <a:r>
              <a:rPr lang="en-GB" b="1" u="sng" dirty="0"/>
              <a:t>Auxiliary services</a:t>
            </a:r>
            <a:endParaRPr lang="en-GB" b="1" u="sng" dirty="0" smtClean="0"/>
          </a:p>
          <a:p>
            <a:r>
              <a:rPr lang="en-GB" dirty="0" smtClean="0"/>
              <a:t>Auxiliary </a:t>
            </a:r>
            <a:r>
              <a:rPr lang="en-GB" dirty="0"/>
              <a:t>services that support equipment that forms part of a system important to safety are considered part of that system and are classified accordingly</a:t>
            </a:r>
            <a:r>
              <a:rPr lang="en-GB" dirty="0" smtClean="0"/>
              <a:t>.</a:t>
            </a:r>
          </a:p>
          <a:p>
            <a:pPr marL="0" indent="0">
              <a:buNone/>
            </a:pPr>
            <a:r>
              <a:rPr lang="en-GB" b="1" u="sng" dirty="0"/>
              <a:t>In-service testing, maintenance, repair and inspection</a:t>
            </a:r>
          </a:p>
          <a:p>
            <a:r>
              <a:rPr lang="en-GB" dirty="0"/>
              <a:t>All components important to safety are designed to be calibrated, tested, maintained, repaired or replaced, inspected and </a:t>
            </a:r>
            <a:r>
              <a:rPr lang="en-GB" dirty="0" smtClean="0"/>
              <a:t>monitored;</a:t>
            </a:r>
          </a:p>
          <a:p>
            <a:pPr marL="0" indent="0">
              <a:buNone/>
            </a:pPr>
            <a:r>
              <a:rPr lang="en-GB" b="1" u="sng" dirty="0" smtClean="0"/>
              <a:t>Ageing</a:t>
            </a:r>
          </a:p>
          <a:p>
            <a:r>
              <a:rPr lang="en-GB" b="1" dirty="0">
                <a:solidFill>
                  <a:srgbClr val="654A15"/>
                </a:solidFill>
              </a:rPr>
              <a:t>Appropriate margins</a:t>
            </a:r>
            <a:r>
              <a:rPr lang="en-GB" dirty="0"/>
              <a:t> are provided </a:t>
            </a:r>
            <a:r>
              <a:rPr lang="en-GB" b="1" dirty="0">
                <a:solidFill>
                  <a:srgbClr val="654A15"/>
                </a:solidFill>
              </a:rPr>
              <a:t>in the design</a:t>
            </a:r>
            <a:r>
              <a:rPr lang="en-GB" dirty="0"/>
              <a:t> for all </a:t>
            </a:r>
            <a:r>
              <a:rPr lang="en-GB" b="1" dirty="0">
                <a:solidFill>
                  <a:srgbClr val="654A15"/>
                </a:solidFill>
              </a:rPr>
              <a:t>components important to safety</a:t>
            </a:r>
            <a:r>
              <a:rPr lang="en-GB" dirty="0"/>
              <a:t> so as to take into account relevant </a:t>
            </a:r>
            <a:r>
              <a:rPr lang="en-GB" b="1" dirty="0">
                <a:solidFill>
                  <a:srgbClr val="654A15"/>
                </a:solidFill>
              </a:rPr>
              <a:t>ageing</a:t>
            </a:r>
            <a:r>
              <a:rPr lang="en-GB" dirty="0"/>
              <a:t> and </a:t>
            </a:r>
            <a:r>
              <a:rPr lang="en-GB" b="1" dirty="0">
                <a:solidFill>
                  <a:srgbClr val="654A15"/>
                </a:solidFill>
              </a:rPr>
              <a:t>wear-out mechanisms</a:t>
            </a:r>
            <a:r>
              <a:rPr lang="en-GB" dirty="0"/>
              <a:t> and potential </a:t>
            </a:r>
            <a:r>
              <a:rPr lang="en-GB" b="1" dirty="0">
                <a:solidFill>
                  <a:srgbClr val="654A15"/>
                </a:solidFill>
              </a:rPr>
              <a:t>age related </a:t>
            </a:r>
            <a:r>
              <a:rPr lang="en-GB" b="1" dirty="0" smtClean="0">
                <a:solidFill>
                  <a:srgbClr val="654A15"/>
                </a:solidFill>
              </a:rPr>
              <a:t>degradation</a:t>
            </a:r>
            <a:r>
              <a:rPr lang="en-GB" dirty="0" smtClean="0"/>
              <a:t>.</a:t>
            </a:r>
          </a:p>
        </p:txBody>
      </p:sp>
      <p:sp>
        <p:nvSpPr>
          <p:cNvPr id="4" name="Slide Number Placeholder 3"/>
          <p:cNvSpPr>
            <a:spLocks noGrp="1"/>
          </p:cNvSpPr>
          <p:nvPr>
            <p:ph type="sldNum" sz="quarter" idx="12"/>
          </p:nvPr>
        </p:nvSpPr>
        <p:spPr/>
        <p:txBody>
          <a:bodyPr/>
          <a:lstStyle/>
          <a:p>
            <a:fld id="{E820C8E4-9002-4E93-8650-B0CC00F8D49C}" type="slidenum">
              <a:rPr lang="sl-SI" smtClean="0"/>
              <a:t>52</a:t>
            </a:fld>
            <a:endParaRPr lang="sl-SI" dirty="0"/>
          </a:p>
        </p:txBody>
      </p:sp>
    </p:spTree>
    <p:extLst>
      <p:ext uri="{BB962C8B-B14F-4D97-AF65-F5344CB8AC3E}">
        <p14:creationId xmlns:p14="http://schemas.microsoft.com/office/powerpoint/2010/main" val="12440772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design </a:t>
            </a:r>
            <a:r>
              <a:rPr lang="en-GB" dirty="0" smtClean="0"/>
              <a:t>considerations</a:t>
            </a:r>
            <a:endParaRPr lang="en-GB" dirty="0"/>
          </a:p>
        </p:txBody>
      </p:sp>
      <p:sp>
        <p:nvSpPr>
          <p:cNvPr id="3" name="Content Placeholder 2"/>
          <p:cNvSpPr>
            <a:spLocks noGrp="1"/>
          </p:cNvSpPr>
          <p:nvPr>
            <p:ph idx="1"/>
          </p:nvPr>
        </p:nvSpPr>
        <p:spPr>
          <a:xfrm>
            <a:off x="475170" y="1458913"/>
            <a:ext cx="8200800" cy="4680000"/>
          </a:xfrm>
        </p:spPr>
        <p:txBody>
          <a:bodyPr/>
          <a:lstStyle/>
          <a:p>
            <a:pPr marL="0" indent="0">
              <a:buNone/>
            </a:pPr>
            <a:r>
              <a:rPr lang="en-GB" b="1" u="sng" dirty="0" smtClean="0"/>
              <a:t>Sharing of safety systems between multiple units of a nuclear power plant</a:t>
            </a:r>
          </a:p>
          <a:p>
            <a:r>
              <a:rPr lang="en-GB" dirty="0" smtClean="0"/>
              <a:t>Safety systems must </a:t>
            </a:r>
            <a:r>
              <a:rPr lang="en-GB" b="1" dirty="0" smtClean="0">
                <a:solidFill>
                  <a:srgbClr val="654A15"/>
                </a:solidFill>
              </a:rPr>
              <a:t>not be shared</a:t>
            </a:r>
            <a:r>
              <a:rPr lang="en-GB" dirty="0" smtClean="0"/>
              <a:t> between two or more nuclear power plants unless, if this mean enhance of safety.</a:t>
            </a:r>
          </a:p>
          <a:p>
            <a:pPr marL="0" indent="0">
              <a:buNone/>
            </a:pPr>
            <a:r>
              <a:rPr lang="en-GB" b="1" u="sng" dirty="0" smtClean="0"/>
              <a:t>Systems containing fissile or radioactive materials</a:t>
            </a:r>
          </a:p>
          <a:p>
            <a:r>
              <a:rPr lang="en-GB" dirty="0" smtClean="0"/>
              <a:t>All systems within a nuclear power plant that may contain fissile or radioactive materials must be </a:t>
            </a:r>
            <a:r>
              <a:rPr lang="en-GB" b="1" dirty="0" smtClean="0">
                <a:solidFill>
                  <a:srgbClr val="654A15"/>
                </a:solidFill>
              </a:rPr>
              <a:t>properly designed</a:t>
            </a:r>
            <a:r>
              <a:rPr lang="en-GB" dirty="0" smtClean="0"/>
              <a:t>;</a:t>
            </a:r>
          </a:p>
          <a:p>
            <a:pPr marL="0" indent="0">
              <a:buNone/>
            </a:pPr>
            <a:r>
              <a:rPr lang="en-GB" b="1" u="sng" dirty="0" smtClean="0"/>
              <a:t>Escape routes from the plant</a:t>
            </a:r>
          </a:p>
          <a:p>
            <a:r>
              <a:rPr lang="en-GB" b="1" dirty="0" smtClean="0">
                <a:solidFill>
                  <a:srgbClr val="654A15"/>
                </a:solidFill>
              </a:rPr>
              <a:t>Sufficient number </a:t>
            </a:r>
            <a:r>
              <a:rPr lang="en-GB" dirty="0" smtClean="0"/>
              <a:t>of safe escape routes;</a:t>
            </a:r>
          </a:p>
          <a:p>
            <a:pPr marL="0" indent="0">
              <a:buNone/>
            </a:pPr>
            <a:r>
              <a:rPr lang="en-GB" b="1" u="sng" dirty="0" smtClean="0"/>
              <a:t>Communication systems at the plant</a:t>
            </a:r>
          </a:p>
          <a:p>
            <a:r>
              <a:rPr lang="en-GB" dirty="0" smtClean="0"/>
              <a:t>Effective means of communication → in </a:t>
            </a:r>
            <a:r>
              <a:rPr lang="en-GB" b="1" dirty="0" smtClean="0">
                <a:solidFill>
                  <a:srgbClr val="654A15"/>
                </a:solidFill>
              </a:rPr>
              <a:t>all modes of operation</a:t>
            </a:r>
            <a:r>
              <a:rPr lang="en-GB" dirty="0" smtClean="0"/>
              <a:t> and </a:t>
            </a:r>
            <a:r>
              <a:rPr lang="en-GB" b="1" dirty="0" smtClean="0">
                <a:solidFill>
                  <a:srgbClr val="654A15"/>
                </a:solidFill>
              </a:rPr>
              <a:t>after events</a:t>
            </a:r>
            <a:r>
              <a:rPr lang="en-GB" dirty="0" smtClean="0"/>
              <a:t> considered in the design;</a:t>
            </a:r>
          </a:p>
          <a:p>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53</a:t>
            </a:fld>
            <a:endParaRPr lang="sl-SI" dirty="0"/>
          </a:p>
        </p:txBody>
      </p:sp>
    </p:spTree>
    <p:extLst>
      <p:ext uri="{BB962C8B-B14F-4D97-AF65-F5344CB8AC3E}">
        <p14:creationId xmlns:p14="http://schemas.microsoft.com/office/powerpoint/2010/main" val="880707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design </a:t>
            </a:r>
            <a:r>
              <a:rPr lang="en-GB" dirty="0" smtClean="0"/>
              <a:t>considerations</a:t>
            </a:r>
            <a:endParaRPr lang="en-GB" dirty="0"/>
          </a:p>
        </p:txBody>
      </p:sp>
      <p:sp>
        <p:nvSpPr>
          <p:cNvPr id="3" name="Content Placeholder 2"/>
          <p:cNvSpPr>
            <a:spLocks noGrp="1"/>
          </p:cNvSpPr>
          <p:nvPr>
            <p:ph idx="1"/>
          </p:nvPr>
        </p:nvSpPr>
        <p:spPr/>
        <p:txBody>
          <a:bodyPr rIns="0"/>
          <a:lstStyle/>
          <a:p>
            <a:pPr marL="0" indent="0">
              <a:buNone/>
            </a:pPr>
            <a:r>
              <a:rPr lang="en-GB" b="1" u="sng" dirty="0"/>
              <a:t>Control of access</a:t>
            </a:r>
          </a:p>
          <a:p>
            <a:r>
              <a:rPr lang="en-GB" dirty="0" smtClean="0"/>
              <a:t>layout </a:t>
            </a:r>
            <a:r>
              <a:rPr lang="en-GB" dirty="0"/>
              <a:t>of the structural elements → access </a:t>
            </a:r>
            <a:r>
              <a:rPr lang="en-GB" b="1" dirty="0">
                <a:solidFill>
                  <a:srgbClr val="654A15"/>
                </a:solidFill>
              </a:rPr>
              <a:t>permanently controlled</a:t>
            </a:r>
            <a:r>
              <a:rPr lang="en-GB" dirty="0"/>
              <a:t>;</a:t>
            </a:r>
          </a:p>
          <a:p>
            <a:pPr marL="0" indent="0">
              <a:buNone/>
            </a:pPr>
            <a:r>
              <a:rPr lang="en-GB" b="1" u="sng" dirty="0"/>
              <a:t>Prevention of harmful interactions of systems important to </a:t>
            </a:r>
            <a:r>
              <a:rPr lang="en-GB" b="1" u="sng" dirty="0" smtClean="0"/>
              <a:t>safety</a:t>
            </a:r>
          </a:p>
          <a:p>
            <a:r>
              <a:rPr lang="en-GB" dirty="0"/>
              <a:t>Simultaneous operation systems important to safety</a:t>
            </a:r>
          </a:p>
          <a:p>
            <a:pPr lvl="1"/>
            <a:r>
              <a:rPr lang="en-GB" dirty="0"/>
              <a:t>possible </a:t>
            </a:r>
            <a:r>
              <a:rPr lang="en-GB" b="1" dirty="0">
                <a:solidFill>
                  <a:srgbClr val="654A15"/>
                </a:solidFill>
              </a:rPr>
              <a:t>interaction</a:t>
            </a:r>
            <a:r>
              <a:rPr lang="en-GB" dirty="0"/>
              <a:t> is </a:t>
            </a:r>
            <a:r>
              <a:rPr lang="en-GB" b="1" dirty="0">
                <a:solidFill>
                  <a:srgbClr val="654A15"/>
                </a:solidFill>
              </a:rPr>
              <a:t>evaluated</a:t>
            </a:r>
            <a:r>
              <a:rPr lang="en-GB" dirty="0"/>
              <a:t>, </a:t>
            </a:r>
          </a:p>
          <a:p>
            <a:pPr lvl="1"/>
            <a:r>
              <a:rPr lang="en-GB" b="1" dirty="0">
                <a:solidFill>
                  <a:srgbClr val="654A15"/>
                </a:solidFill>
              </a:rPr>
              <a:t>effects</a:t>
            </a:r>
            <a:r>
              <a:rPr lang="en-GB" dirty="0"/>
              <a:t> of interactions </a:t>
            </a:r>
            <a:r>
              <a:rPr lang="en-GB" b="1" dirty="0">
                <a:solidFill>
                  <a:srgbClr val="654A15"/>
                </a:solidFill>
              </a:rPr>
              <a:t>prevented</a:t>
            </a:r>
            <a:r>
              <a:rPr lang="en-GB" dirty="0" smtClean="0"/>
              <a:t>;</a:t>
            </a:r>
          </a:p>
          <a:p>
            <a:pPr marL="0" indent="0">
              <a:buNone/>
            </a:pPr>
            <a:r>
              <a:rPr lang="en-GB" b="1" u="sng" dirty="0"/>
              <a:t>Interactions between the electrical power grid and the </a:t>
            </a:r>
            <a:r>
              <a:rPr lang="en-GB" b="1" u="sng" dirty="0" smtClean="0"/>
              <a:t>plant</a:t>
            </a:r>
          </a:p>
          <a:p>
            <a:r>
              <a:rPr lang="en-GB" dirty="0"/>
              <a:t>The functionality of items important to safety is not compromised by:</a:t>
            </a:r>
          </a:p>
          <a:p>
            <a:pPr lvl="1"/>
            <a:r>
              <a:rPr lang="en-GB" dirty="0"/>
              <a:t>disturbances in the electrical power </a:t>
            </a:r>
            <a:r>
              <a:rPr lang="en-GB" dirty="0" smtClean="0"/>
              <a:t>grid;</a:t>
            </a:r>
          </a:p>
          <a:p>
            <a:pPr marL="0" lvl="2" indent="0">
              <a:spcBef>
                <a:spcPts val="600"/>
              </a:spcBef>
              <a:spcAft>
                <a:spcPts val="600"/>
              </a:spcAft>
              <a:buSzPct val="110000"/>
              <a:buNone/>
            </a:pPr>
            <a:r>
              <a:rPr lang="en-GB" sz="2000" b="1" u="sng" dirty="0"/>
              <a:t>Decommissioning</a:t>
            </a:r>
          </a:p>
          <a:p>
            <a:pPr marL="360000" lvl="1">
              <a:spcBef>
                <a:spcPts val="600"/>
              </a:spcBef>
              <a:spcAft>
                <a:spcPts val="600"/>
              </a:spcAft>
              <a:buSzPct val="110000"/>
              <a:buFont typeface="Arial" panose="020B0604020202020204" pitchFamily="34" charset="0"/>
              <a:buChar char="•"/>
            </a:pPr>
            <a:r>
              <a:rPr lang="en-GB" dirty="0" smtClean="0"/>
              <a:t>Incorporation </a:t>
            </a:r>
            <a:r>
              <a:rPr lang="en-GB" dirty="0"/>
              <a:t>of </a:t>
            </a:r>
            <a:r>
              <a:rPr lang="en-GB" dirty="0" smtClean="0"/>
              <a:t>features;</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54</a:t>
            </a:fld>
            <a:endParaRPr lang="sl-SI" dirty="0"/>
          </a:p>
        </p:txBody>
      </p:sp>
    </p:spTree>
    <p:extLst>
      <p:ext uri="{BB962C8B-B14F-4D97-AF65-F5344CB8AC3E}">
        <p14:creationId xmlns:p14="http://schemas.microsoft.com/office/powerpoint/2010/main" val="21216365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Safety analysis</a:t>
            </a:r>
          </a:p>
        </p:txBody>
      </p:sp>
      <p:sp>
        <p:nvSpPr>
          <p:cNvPr id="3" name="Content Placeholder 2"/>
          <p:cNvSpPr>
            <a:spLocks noGrp="1"/>
          </p:cNvSpPr>
          <p:nvPr>
            <p:ph idx="1"/>
          </p:nvPr>
        </p:nvSpPr>
        <p:spPr/>
        <p:txBody>
          <a:bodyPr/>
          <a:lstStyle/>
          <a:p>
            <a:r>
              <a:rPr lang="en-GB" dirty="0"/>
              <a:t>A safety analysis of the plant </a:t>
            </a:r>
            <a:r>
              <a:rPr lang="en-GB" dirty="0" smtClean="0"/>
              <a:t>design</a:t>
            </a:r>
          </a:p>
          <a:p>
            <a:pPr lvl="1"/>
            <a:r>
              <a:rPr lang="en-GB" b="1" dirty="0" smtClean="0">
                <a:solidFill>
                  <a:srgbClr val="654A15"/>
                </a:solidFill>
              </a:rPr>
              <a:t>deterministic</a:t>
            </a:r>
            <a:r>
              <a:rPr lang="en-GB" dirty="0" smtClean="0"/>
              <a:t>,</a:t>
            </a:r>
            <a:endParaRPr lang="en-GB" dirty="0"/>
          </a:p>
          <a:p>
            <a:pPr lvl="1"/>
            <a:r>
              <a:rPr lang="en-GB" b="1" dirty="0">
                <a:solidFill>
                  <a:srgbClr val="654A15"/>
                </a:solidFill>
              </a:rPr>
              <a:t>probabilistic analysis</a:t>
            </a:r>
            <a:r>
              <a:rPr lang="en-GB" dirty="0"/>
              <a:t>; </a:t>
            </a:r>
          </a:p>
          <a:p>
            <a:r>
              <a:rPr lang="en-GB" dirty="0" smtClean="0"/>
              <a:t>The </a:t>
            </a:r>
            <a:r>
              <a:rPr lang="en-GB" dirty="0"/>
              <a:t>design basis for items important to </a:t>
            </a:r>
            <a:r>
              <a:rPr lang="en-GB" dirty="0" smtClean="0"/>
              <a:t>safety</a:t>
            </a:r>
          </a:p>
          <a:p>
            <a:pPr lvl="1"/>
            <a:r>
              <a:rPr lang="en-GB" b="1" dirty="0" smtClean="0">
                <a:solidFill>
                  <a:srgbClr val="654A15"/>
                </a:solidFill>
              </a:rPr>
              <a:t>established</a:t>
            </a:r>
            <a:r>
              <a:rPr lang="en-GB" dirty="0" smtClean="0"/>
              <a:t>,</a:t>
            </a:r>
            <a:endParaRPr lang="en-GB" b="1" dirty="0">
              <a:solidFill>
                <a:srgbClr val="654A15"/>
              </a:solidFill>
            </a:endParaRPr>
          </a:p>
          <a:p>
            <a:pPr lvl="1"/>
            <a:r>
              <a:rPr lang="en-GB" b="1" dirty="0" smtClean="0">
                <a:solidFill>
                  <a:srgbClr val="654A15"/>
                </a:solidFill>
              </a:rPr>
              <a:t>confirmed</a:t>
            </a:r>
            <a:r>
              <a:rPr lang="en-GB" dirty="0" smtClean="0"/>
              <a:t>,</a:t>
            </a:r>
            <a:endParaRPr lang="en-GB" b="1" dirty="0" smtClean="0">
              <a:solidFill>
                <a:srgbClr val="654A15"/>
              </a:solidFill>
            </a:endParaRPr>
          </a:p>
          <a:p>
            <a:pPr lvl="1"/>
            <a:r>
              <a:rPr lang="en-GB" dirty="0"/>
              <a:t>meeting the </a:t>
            </a:r>
            <a:r>
              <a:rPr lang="en-GB" b="1" dirty="0">
                <a:solidFill>
                  <a:srgbClr val="654A15"/>
                </a:solidFill>
              </a:rPr>
              <a:t>prescribed</a:t>
            </a:r>
            <a:r>
              <a:rPr lang="en-GB" dirty="0"/>
              <a:t> and </a:t>
            </a:r>
            <a:r>
              <a:rPr lang="en-GB" b="1" dirty="0">
                <a:solidFill>
                  <a:srgbClr val="654A15"/>
                </a:solidFill>
              </a:rPr>
              <a:t>acceptable </a:t>
            </a:r>
            <a:r>
              <a:rPr lang="en-GB" b="1" dirty="0" smtClean="0">
                <a:solidFill>
                  <a:srgbClr val="654A15"/>
                </a:solidFill>
              </a:rPr>
              <a:t>limits</a:t>
            </a:r>
            <a:r>
              <a:rPr lang="en-GB" dirty="0" smtClean="0"/>
              <a:t>,</a:t>
            </a:r>
            <a:endParaRPr lang="en-GB" b="1" dirty="0" smtClean="0">
              <a:solidFill>
                <a:srgbClr val="654A15"/>
              </a:solidFill>
            </a:endParaRPr>
          </a:p>
          <a:p>
            <a:pPr lvl="1"/>
            <a:r>
              <a:rPr lang="en-GB" b="1" dirty="0">
                <a:solidFill>
                  <a:srgbClr val="654A15"/>
                </a:solidFill>
              </a:rPr>
              <a:t>defence in </a:t>
            </a:r>
            <a:r>
              <a:rPr lang="en-GB" b="1" dirty="0" smtClean="0">
                <a:solidFill>
                  <a:srgbClr val="654A15"/>
                </a:solidFill>
              </a:rPr>
              <a:t>depth</a:t>
            </a:r>
            <a:r>
              <a:rPr lang="en-GB" dirty="0" smtClean="0"/>
              <a:t> achieved;</a:t>
            </a:r>
          </a:p>
        </p:txBody>
      </p:sp>
      <p:sp>
        <p:nvSpPr>
          <p:cNvPr id="4" name="Slide Number Placeholder 3"/>
          <p:cNvSpPr>
            <a:spLocks noGrp="1"/>
          </p:cNvSpPr>
          <p:nvPr>
            <p:ph type="sldNum" sz="quarter" idx="12"/>
          </p:nvPr>
        </p:nvSpPr>
        <p:spPr/>
        <p:txBody>
          <a:bodyPr/>
          <a:lstStyle/>
          <a:p>
            <a:fld id="{E820C8E4-9002-4E93-8650-B0CC00F8D49C}" type="slidenum">
              <a:rPr lang="sl-SI" smtClean="0"/>
              <a:t>55</a:t>
            </a:fld>
            <a:endParaRPr lang="sl-SI" dirty="0"/>
          </a:p>
        </p:txBody>
      </p:sp>
    </p:spTree>
    <p:extLst>
      <p:ext uri="{BB962C8B-B14F-4D97-AF65-F5344CB8AC3E}">
        <p14:creationId xmlns:p14="http://schemas.microsoft.com/office/powerpoint/2010/main" val="18179735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for design of plant systems</a:t>
            </a:r>
          </a:p>
        </p:txBody>
      </p:sp>
      <p:sp>
        <p:nvSpPr>
          <p:cNvPr id="4" name="Slide Number Placeholder 3"/>
          <p:cNvSpPr>
            <a:spLocks noGrp="1"/>
          </p:cNvSpPr>
          <p:nvPr>
            <p:ph type="sldNum" sz="quarter" idx="12"/>
          </p:nvPr>
        </p:nvSpPr>
        <p:spPr/>
        <p:txBody>
          <a:bodyPr/>
          <a:lstStyle/>
          <a:p>
            <a:fld id="{E820C8E4-9002-4E93-8650-B0CC00F8D49C}" type="slidenum">
              <a:rPr lang="sl-SI" smtClean="0"/>
              <a:t>56</a:t>
            </a:fld>
            <a:endParaRPr lang="sl-SI" dirty="0"/>
          </a:p>
        </p:txBody>
      </p:sp>
      <p:sp>
        <p:nvSpPr>
          <p:cNvPr id="5" name="Text Box 7"/>
          <p:cNvSpPr txBox="1">
            <a:spLocks noGrp="1" noChangeArrowheads="1"/>
          </p:cNvSpPr>
          <p:nvPr>
            <p:ph idx="1"/>
          </p:nvPr>
        </p:nvSpPr>
        <p:spPr bwMode="auto">
          <a:xfrm>
            <a:off x="475170" y="1484313"/>
            <a:ext cx="8200517" cy="3547125"/>
          </a:xfrm>
          <a:prstGeom prst="rect">
            <a:avLst/>
          </a:prstGeom>
          <a:solidFill>
            <a:srgbClr val="FFE1CD"/>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spAutoFit/>
          </a:bodyPr>
          <a:lstStyle/>
          <a:p>
            <a:pPr algn="l">
              <a:spcAft>
                <a:spcPts val="0"/>
              </a:spcAft>
            </a:pPr>
            <a:r>
              <a:rPr lang="en-GB" dirty="0" smtClean="0"/>
              <a:t>Safety recommendations for the design plant systems are given in several Safety guides*:</a:t>
            </a:r>
          </a:p>
          <a:p>
            <a:pPr lvl="1"/>
            <a:r>
              <a:rPr lang="en-GB" dirty="0" smtClean="0"/>
              <a:t>NS-G-1.3, Instrumentation and Control Systems Important to Safety in Nuclear Power Plants</a:t>
            </a:r>
          </a:p>
          <a:p>
            <a:pPr lvl="1"/>
            <a:r>
              <a:rPr lang="en-GB" dirty="0" smtClean="0"/>
              <a:t>NS-G-1.4, Design of Fuel Handling and Storage Systems in Nuclear Power Plants</a:t>
            </a:r>
          </a:p>
          <a:p>
            <a:pPr lvl="1"/>
            <a:r>
              <a:rPr lang="en-GB" dirty="0" smtClean="0"/>
              <a:t>NS-G-1.5, External Events Excluding Earthquakes in the Design of Nuclear Power Plants</a:t>
            </a:r>
          </a:p>
          <a:p>
            <a:pPr lvl="1"/>
            <a:r>
              <a:rPr lang="en-GB" dirty="0" smtClean="0"/>
              <a:t>NS-G-1.6, Seismic Design and Qualification for Nuclear Power Plants</a:t>
            </a:r>
          </a:p>
          <a:p>
            <a:pPr lvl="1"/>
            <a:r>
              <a:rPr lang="en-GB" dirty="0" smtClean="0"/>
              <a:t>NS-G-1.7, Protection Against Internal Fires and Explosions in the Design of Nuclear Power Plants</a:t>
            </a:r>
            <a:endParaRPr lang="en-GB" dirty="0"/>
          </a:p>
        </p:txBody>
      </p:sp>
      <p:sp>
        <p:nvSpPr>
          <p:cNvPr id="3" name="TextBox 2"/>
          <p:cNvSpPr txBox="1"/>
          <p:nvPr/>
        </p:nvSpPr>
        <p:spPr>
          <a:xfrm>
            <a:off x="475170" y="5880100"/>
            <a:ext cx="3842830" cy="338554"/>
          </a:xfrm>
          <a:prstGeom prst="rect">
            <a:avLst/>
          </a:prstGeom>
          <a:noFill/>
        </p:spPr>
        <p:txBody>
          <a:bodyPr wrap="square" rtlCol="0">
            <a:spAutoFit/>
          </a:bodyPr>
          <a:lstStyle/>
          <a:p>
            <a:r>
              <a:rPr lang="en-GB" sz="1600" dirty="0" smtClean="0">
                <a:solidFill>
                  <a:srgbClr val="003399"/>
                </a:solidFill>
              </a:rPr>
              <a:t>*All safety guides are listed in the textbook.</a:t>
            </a:r>
            <a:endParaRPr lang="en-GB" sz="1600" dirty="0">
              <a:solidFill>
                <a:srgbClr val="003399"/>
              </a:solidFill>
            </a:endParaRPr>
          </a:p>
        </p:txBody>
      </p:sp>
    </p:spTree>
    <p:extLst>
      <p:ext uri="{BB962C8B-B14F-4D97-AF65-F5344CB8AC3E}">
        <p14:creationId xmlns:p14="http://schemas.microsoft.com/office/powerpoint/2010/main" val="27663452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Reactor core and associated features</a:t>
            </a:r>
          </a:p>
        </p:txBody>
      </p:sp>
      <p:sp>
        <p:nvSpPr>
          <p:cNvPr id="3" name="Content Placeholder 2"/>
          <p:cNvSpPr>
            <a:spLocks noGrp="1"/>
          </p:cNvSpPr>
          <p:nvPr>
            <p:ph idx="1"/>
          </p:nvPr>
        </p:nvSpPr>
        <p:spPr/>
        <p:txBody>
          <a:bodyPr/>
          <a:lstStyle/>
          <a:p>
            <a:pPr marL="0" indent="0">
              <a:spcBef>
                <a:spcPts val="300"/>
              </a:spcBef>
              <a:spcAft>
                <a:spcPts val="300"/>
              </a:spcAft>
              <a:buNone/>
              <a:defRPr/>
            </a:pPr>
            <a:r>
              <a:rPr lang="en-GB" b="1" u="sng" dirty="0"/>
              <a:t>General </a:t>
            </a:r>
            <a:r>
              <a:rPr lang="en-GB" b="1" u="sng" dirty="0" smtClean="0"/>
              <a:t>design</a:t>
            </a:r>
          </a:p>
          <a:p>
            <a:pPr>
              <a:defRPr/>
            </a:pPr>
            <a:r>
              <a:rPr lang="en-GB" dirty="0"/>
              <a:t>The reactor core and associated </a:t>
            </a:r>
            <a:r>
              <a:rPr lang="en-GB" dirty="0" smtClean="0"/>
              <a:t>systems are </a:t>
            </a:r>
            <a:r>
              <a:rPr lang="en-GB" dirty="0"/>
              <a:t>designed with </a:t>
            </a:r>
            <a:r>
              <a:rPr lang="en-GB" b="1" dirty="0">
                <a:solidFill>
                  <a:srgbClr val="654A15"/>
                </a:solidFill>
              </a:rPr>
              <a:t>appropriate </a:t>
            </a:r>
            <a:r>
              <a:rPr lang="en-GB" b="1" dirty="0" smtClean="0">
                <a:solidFill>
                  <a:srgbClr val="654A15"/>
                </a:solidFill>
              </a:rPr>
              <a:t>margins</a:t>
            </a:r>
          </a:p>
          <a:p>
            <a:pPr marL="719138" lvl="2" indent="0">
              <a:buNone/>
              <a:defRPr/>
            </a:pPr>
            <a:r>
              <a:rPr lang="en-GB" sz="1800" dirty="0"/>
              <a:t>→ </a:t>
            </a:r>
            <a:r>
              <a:rPr lang="en-GB" sz="1800" dirty="0" smtClean="0"/>
              <a:t>in </a:t>
            </a:r>
            <a:r>
              <a:rPr lang="en-GB" sz="1800" dirty="0"/>
              <a:t>all </a:t>
            </a:r>
            <a:r>
              <a:rPr lang="en-GB" sz="1800" b="1" dirty="0">
                <a:solidFill>
                  <a:srgbClr val="654A15"/>
                </a:solidFill>
              </a:rPr>
              <a:t>operational states</a:t>
            </a:r>
            <a:r>
              <a:rPr lang="en-GB" sz="1800" dirty="0"/>
              <a:t> and in design </a:t>
            </a:r>
            <a:r>
              <a:rPr lang="en-GB" sz="1800" b="1" dirty="0" smtClean="0">
                <a:solidFill>
                  <a:srgbClr val="654A15"/>
                </a:solidFill>
              </a:rPr>
              <a:t>basis accidents</a:t>
            </a:r>
            <a:r>
              <a:rPr lang="en-GB" sz="1800" dirty="0" smtClean="0"/>
              <a:t>;</a:t>
            </a:r>
            <a:endParaRPr lang="en-GB" sz="1800" dirty="0"/>
          </a:p>
          <a:p>
            <a:pPr marL="360000" lvl="2" indent="-360000">
              <a:spcBef>
                <a:spcPts val="600"/>
              </a:spcBef>
              <a:spcAft>
                <a:spcPts val="600"/>
              </a:spcAft>
              <a:buSzPct val="110000"/>
              <a:buFont typeface="Arial" panose="020B0604020202020204" pitchFamily="34" charset="0"/>
              <a:buChar char="•"/>
              <a:defRPr/>
            </a:pPr>
            <a:r>
              <a:rPr lang="en-GB" sz="2000" dirty="0"/>
              <a:t>The maximum degree of </a:t>
            </a:r>
            <a:r>
              <a:rPr lang="en-GB" sz="2000" b="1" dirty="0">
                <a:solidFill>
                  <a:srgbClr val="654A15"/>
                </a:solidFill>
              </a:rPr>
              <a:t>positive reactivity</a:t>
            </a:r>
            <a:r>
              <a:rPr lang="en-GB" sz="2000" dirty="0"/>
              <a:t> and its </a:t>
            </a:r>
            <a:r>
              <a:rPr lang="en-GB" sz="2000" b="1" dirty="0">
                <a:solidFill>
                  <a:srgbClr val="654A15"/>
                </a:solidFill>
              </a:rPr>
              <a:t>maximum rate of </a:t>
            </a:r>
            <a:r>
              <a:rPr lang="en-GB" sz="2000" b="1" dirty="0" smtClean="0">
                <a:solidFill>
                  <a:srgbClr val="654A15"/>
                </a:solidFill>
              </a:rPr>
              <a:t>increase</a:t>
            </a:r>
          </a:p>
          <a:p>
            <a:pPr marL="715963" lvl="4" indent="0">
              <a:spcBef>
                <a:spcPts val="600"/>
              </a:spcBef>
              <a:spcAft>
                <a:spcPts val="600"/>
              </a:spcAft>
              <a:buSzPct val="110000"/>
              <a:buNone/>
              <a:defRPr/>
            </a:pPr>
            <a:r>
              <a:rPr lang="en-GB" sz="1800" dirty="0"/>
              <a:t>→ </a:t>
            </a:r>
            <a:r>
              <a:rPr lang="en-GB" sz="1800" b="1" dirty="0" smtClean="0">
                <a:solidFill>
                  <a:srgbClr val="654A15"/>
                </a:solidFill>
              </a:rPr>
              <a:t>limited</a:t>
            </a:r>
            <a:r>
              <a:rPr lang="en-GB" sz="1800" dirty="0" smtClean="0"/>
              <a:t>;</a:t>
            </a:r>
            <a:endParaRPr lang="en-GB" sz="1800" dirty="0"/>
          </a:p>
          <a:p>
            <a:pPr marL="360000" lvl="2" indent="-360000">
              <a:spcBef>
                <a:spcPts val="600"/>
              </a:spcBef>
              <a:spcAft>
                <a:spcPts val="600"/>
              </a:spcAft>
              <a:buSzPct val="110000"/>
              <a:buFont typeface="Arial" panose="020B0604020202020204" pitchFamily="34" charset="0"/>
              <a:buChar char="•"/>
              <a:defRPr/>
            </a:pPr>
            <a:r>
              <a:rPr lang="en-GB" sz="2000" b="1" dirty="0" err="1">
                <a:solidFill>
                  <a:srgbClr val="654A15"/>
                </a:solidFill>
              </a:rPr>
              <a:t>Recriticality</a:t>
            </a:r>
            <a:r>
              <a:rPr lang="en-GB" sz="2000" dirty="0" smtClean="0"/>
              <a:t> </a:t>
            </a:r>
            <a:r>
              <a:rPr lang="en-GB" sz="2000" dirty="0"/>
              <a:t>or reactivity </a:t>
            </a:r>
            <a:r>
              <a:rPr lang="en-GB" sz="2000" b="1" dirty="0">
                <a:solidFill>
                  <a:srgbClr val="654A15"/>
                </a:solidFill>
              </a:rPr>
              <a:t>excursion</a:t>
            </a:r>
          </a:p>
          <a:p>
            <a:pPr marL="715963" lvl="2" indent="0">
              <a:spcBef>
                <a:spcPts val="600"/>
              </a:spcBef>
              <a:spcAft>
                <a:spcPts val="600"/>
              </a:spcAft>
              <a:buSzPct val="110000"/>
              <a:buNone/>
              <a:defRPr/>
            </a:pPr>
            <a:r>
              <a:rPr lang="en-GB" sz="1800" dirty="0"/>
              <a:t>→ </a:t>
            </a:r>
            <a:r>
              <a:rPr lang="en-GB" sz="1800" b="1" dirty="0" smtClean="0">
                <a:solidFill>
                  <a:srgbClr val="654A15"/>
                </a:solidFill>
              </a:rPr>
              <a:t>minimized</a:t>
            </a:r>
            <a:r>
              <a:rPr lang="en-GB" sz="1800" dirty="0" smtClean="0"/>
              <a:t>;</a:t>
            </a:r>
            <a:endParaRPr lang="en-GB" sz="1800" b="1" dirty="0">
              <a:solidFill>
                <a:srgbClr val="654A15"/>
              </a:solidFill>
            </a:endParaRPr>
          </a:p>
          <a:p>
            <a:pPr marL="360000" lvl="2" indent="-360000">
              <a:spcBef>
                <a:spcPts val="600"/>
              </a:spcBef>
              <a:spcAft>
                <a:spcPts val="600"/>
              </a:spcAft>
              <a:buSzPct val="110000"/>
              <a:buFont typeface="Arial" panose="020B0604020202020204" pitchFamily="34" charset="0"/>
              <a:buChar char="•"/>
              <a:defRPr/>
            </a:pPr>
            <a:r>
              <a:rPr lang="en-GB" sz="2000" dirty="0"/>
              <a:t>The reactor core and associated coolant, control and protection </a:t>
            </a:r>
            <a:r>
              <a:rPr lang="en-GB" sz="2000" dirty="0" smtClean="0"/>
              <a:t>systems</a:t>
            </a:r>
          </a:p>
          <a:p>
            <a:pPr marL="715963" lvl="2" indent="0">
              <a:spcBef>
                <a:spcPts val="600"/>
              </a:spcBef>
              <a:spcAft>
                <a:spcPts val="600"/>
              </a:spcAft>
              <a:buSzPct val="110000"/>
              <a:buNone/>
              <a:defRPr/>
            </a:pPr>
            <a:r>
              <a:rPr lang="en-GB" sz="1800" dirty="0"/>
              <a:t>→ </a:t>
            </a:r>
            <a:r>
              <a:rPr lang="en-GB" sz="1800" b="1" dirty="0">
                <a:solidFill>
                  <a:srgbClr val="654A15"/>
                </a:solidFill>
              </a:rPr>
              <a:t>inspection</a:t>
            </a:r>
            <a:r>
              <a:rPr lang="en-GB" sz="1800" dirty="0" smtClean="0"/>
              <a:t> </a:t>
            </a:r>
            <a:r>
              <a:rPr lang="en-GB" sz="1800" dirty="0"/>
              <a:t>and </a:t>
            </a:r>
            <a:r>
              <a:rPr lang="en-GB" sz="1800" b="1" dirty="0" smtClean="0">
                <a:solidFill>
                  <a:srgbClr val="654A15"/>
                </a:solidFill>
              </a:rPr>
              <a:t>testing</a:t>
            </a:r>
            <a:r>
              <a:rPr lang="en-GB" sz="1800" dirty="0" smtClean="0"/>
              <a:t>;</a:t>
            </a:r>
            <a:endParaRPr lang="en-GB" sz="1800" dirty="0"/>
          </a:p>
        </p:txBody>
      </p:sp>
      <p:sp>
        <p:nvSpPr>
          <p:cNvPr id="4" name="Slide Number Placeholder 3"/>
          <p:cNvSpPr>
            <a:spLocks noGrp="1"/>
          </p:cNvSpPr>
          <p:nvPr>
            <p:ph type="sldNum" sz="quarter" idx="12"/>
          </p:nvPr>
        </p:nvSpPr>
        <p:spPr/>
        <p:txBody>
          <a:bodyPr/>
          <a:lstStyle/>
          <a:p>
            <a:fld id="{E820C8E4-9002-4E93-8650-B0CC00F8D49C}" type="slidenum">
              <a:rPr lang="sl-SI" smtClean="0"/>
              <a:t>57</a:t>
            </a:fld>
            <a:endParaRPr lang="sl-SI" dirty="0"/>
          </a:p>
        </p:txBody>
      </p:sp>
    </p:spTree>
    <p:extLst>
      <p:ext uri="{BB962C8B-B14F-4D97-AF65-F5344CB8AC3E}">
        <p14:creationId xmlns:p14="http://schemas.microsoft.com/office/powerpoint/2010/main" val="11428872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Reactor core and associated features</a:t>
            </a:r>
          </a:p>
        </p:txBody>
      </p:sp>
      <p:sp>
        <p:nvSpPr>
          <p:cNvPr id="3" name="Content Placeholder 2"/>
          <p:cNvSpPr>
            <a:spLocks noGrp="1"/>
          </p:cNvSpPr>
          <p:nvPr>
            <p:ph idx="1"/>
          </p:nvPr>
        </p:nvSpPr>
        <p:spPr/>
        <p:txBody>
          <a:bodyPr/>
          <a:lstStyle/>
          <a:p>
            <a:pPr marL="0" indent="0">
              <a:buNone/>
            </a:pPr>
            <a:r>
              <a:rPr lang="en-GB" b="1" u="sng" dirty="0" smtClean="0"/>
              <a:t>Fuel elements and assemblies</a:t>
            </a:r>
          </a:p>
          <a:p>
            <a:pPr>
              <a:defRPr/>
            </a:pPr>
            <a:r>
              <a:rPr lang="en-GB" dirty="0" smtClean="0"/>
              <a:t>Are designed to</a:t>
            </a:r>
          </a:p>
          <a:p>
            <a:pPr lvl="1">
              <a:defRPr/>
            </a:pPr>
            <a:r>
              <a:rPr lang="en-GB" b="1" dirty="0" smtClean="0">
                <a:solidFill>
                  <a:srgbClr val="654A15"/>
                </a:solidFill>
              </a:rPr>
              <a:t>withstand</a:t>
            </a:r>
            <a:r>
              <a:rPr lang="en-GB" dirty="0" smtClean="0"/>
              <a:t> satisfactorily the </a:t>
            </a:r>
            <a:r>
              <a:rPr lang="en-GB" b="1" dirty="0" smtClean="0">
                <a:solidFill>
                  <a:srgbClr val="654A15"/>
                </a:solidFill>
              </a:rPr>
              <a:t>anticipated irradiation</a:t>
            </a:r>
            <a:r>
              <a:rPr lang="en-GB" dirty="0" smtClean="0"/>
              <a:t> and </a:t>
            </a:r>
            <a:r>
              <a:rPr lang="en-GB" b="1" dirty="0" smtClean="0">
                <a:solidFill>
                  <a:srgbClr val="654A15"/>
                </a:solidFill>
              </a:rPr>
              <a:t>environmental conditions</a:t>
            </a:r>
            <a:r>
              <a:rPr lang="en-GB" dirty="0" smtClean="0"/>
              <a:t> </a:t>
            </a:r>
          </a:p>
          <a:p>
            <a:pPr marL="715963" lvl="1" indent="0">
              <a:buNone/>
              <a:defRPr/>
            </a:pPr>
            <a:r>
              <a:rPr lang="en-GB" dirty="0" smtClean="0"/>
              <a:t>→ notwithstanding all processes of deterioration;</a:t>
            </a:r>
          </a:p>
          <a:p>
            <a:pPr>
              <a:defRPr/>
            </a:pPr>
            <a:r>
              <a:rPr lang="en-GB" dirty="0" smtClean="0"/>
              <a:t>In design basis accidents, the fuel elements </a:t>
            </a:r>
            <a:r>
              <a:rPr lang="en-GB" b="1" dirty="0" smtClean="0">
                <a:solidFill>
                  <a:srgbClr val="654A15"/>
                </a:solidFill>
              </a:rPr>
              <a:t>remain in position</a:t>
            </a:r>
            <a:r>
              <a:rPr lang="en-GB" dirty="0" smtClean="0"/>
              <a:t> and </a:t>
            </a:r>
            <a:r>
              <a:rPr lang="en-GB" b="1" dirty="0" smtClean="0">
                <a:solidFill>
                  <a:srgbClr val="654A15"/>
                </a:solidFill>
              </a:rPr>
              <a:t>don’t suffer distortion</a:t>
            </a:r>
          </a:p>
          <a:p>
            <a:pPr marL="0" indent="0">
              <a:buNone/>
            </a:pPr>
            <a:r>
              <a:rPr lang="en-GB" b="1" u="sng" dirty="0" smtClean="0"/>
              <a:t>Control of the reactor core</a:t>
            </a:r>
          </a:p>
          <a:p>
            <a:r>
              <a:rPr lang="en-GB" dirty="0" smtClean="0"/>
              <a:t>The provisions for fuel </a:t>
            </a:r>
          </a:p>
          <a:p>
            <a:pPr lvl="1">
              <a:defRPr/>
            </a:pPr>
            <a:r>
              <a:rPr lang="en-GB" dirty="0" smtClean="0"/>
              <a:t>for </a:t>
            </a:r>
            <a:r>
              <a:rPr lang="en-GB" b="1" dirty="0" smtClean="0">
                <a:solidFill>
                  <a:srgbClr val="654A15"/>
                </a:solidFill>
              </a:rPr>
              <a:t>all levels</a:t>
            </a:r>
            <a:r>
              <a:rPr lang="en-GB" dirty="0" smtClean="0"/>
              <a:t> and </a:t>
            </a:r>
            <a:r>
              <a:rPr lang="en-GB" b="1" dirty="0" smtClean="0">
                <a:solidFill>
                  <a:srgbClr val="654A15"/>
                </a:solidFill>
              </a:rPr>
              <a:t>distributions of neutron flux</a:t>
            </a:r>
          </a:p>
          <a:p>
            <a:pPr marL="715963" lvl="1" indent="-6350">
              <a:buNone/>
              <a:defRPr/>
            </a:pPr>
            <a:r>
              <a:rPr lang="en-GB" dirty="0" smtClean="0"/>
              <a:t>→ in all states of the core, after shutdown and during or after refuelling;</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58</a:t>
            </a:fld>
            <a:endParaRPr lang="sl-SI" dirty="0"/>
          </a:p>
        </p:txBody>
      </p:sp>
    </p:spTree>
    <p:extLst>
      <p:ext uri="{BB962C8B-B14F-4D97-AF65-F5344CB8AC3E}">
        <p14:creationId xmlns:p14="http://schemas.microsoft.com/office/powerpoint/2010/main" val="6365486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Reactor core and associated features</a:t>
            </a:r>
          </a:p>
        </p:txBody>
      </p:sp>
      <p:sp>
        <p:nvSpPr>
          <p:cNvPr id="3" name="Content Placeholder 2"/>
          <p:cNvSpPr>
            <a:spLocks noGrp="1"/>
          </p:cNvSpPr>
          <p:nvPr>
            <p:ph idx="1"/>
          </p:nvPr>
        </p:nvSpPr>
        <p:spPr/>
        <p:txBody>
          <a:bodyPr/>
          <a:lstStyle/>
          <a:p>
            <a:pPr marL="0" indent="0">
              <a:buNone/>
            </a:pPr>
            <a:r>
              <a:rPr lang="en-GB" b="1" u="sng" dirty="0"/>
              <a:t>Reactor shutdown</a:t>
            </a:r>
          </a:p>
          <a:p>
            <a:r>
              <a:rPr lang="en-GB" dirty="0"/>
              <a:t>Means are provided to ensure that there is a capability to shut down the reactor </a:t>
            </a:r>
            <a:endParaRPr lang="en-GB" dirty="0" smtClean="0"/>
          </a:p>
          <a:p>
            <a:pPr lvl="1">
              <a:defRPr/>
            </a:pPr>
            <a:r>
              <a:rPr lang="en-GB" dirty="0"/>
              <a:t>in operational states and design basis </a:t>
            </a:r>
            <a:r>
              <a:rPr lang="en-GB" dirty="0" smtClean="0"/>
              <a:t>accidents,</a:t>
            </a:r>
          </a:p>
          <a:p>
            <a:pPr lvl="1">
              <a:defRPr/>
            </a:pPr>
            <a:r>
              <a:rPr lang="en-GB" dirty="0" smtClean="0"/>
              <a:t>the </a:t>
            </a:r>
            <a:r>
              <a:rPr lang="en-GB" dirty="0"/>
              <a:t>shutdown condition can be </a:t>
            </a:r>
            <a:r>
              <a:rPr lang="en-GB" dirty="0" smtClean="0"/>
              <a:t>maintained;</a:t>
            </a:r>
            <a:endParaRPr lang="en-GB" dirty="0"/>
          </a:p>
          <a:p>
            <a:r>
              <a:rPr lang="en-GB" dirty="0" smtClean="0"/>
              <a:t>Specified </a:t>
            </a:r>
            <a:r>
              <a:rPr lang="en-GB" dirty="0"/>
              <a:t>limits are not </a:t>
            </a:r>
            <a:r>
              <a:rPr lang="en-GB" dirty="0" smtClean="0"/>
              <a:t>exceeded</a:t>
            </a:r>
          </a:p>
          <a:p>
            <a:pPr lvl="1">
              <a:defRPr/>
            </a:pPr>
            <a:r>
              <a:rPr lang="en-GB" b="1" dirty="0" smtClean="0">
                <a:solidFill>
                  <a:srgbClr val="654A15"/>
                </a:solidFill>
              </a:rPr>
              <a:t>effectiveness</a:t>
            </a:r>
            <a:r>
              <a:rPr lang="en-GB" b="1" dirty="0">
                <a:solidFill>
                  <a:srgbClr val="654A15"/>
                </a:solidFill>
              </a:rPr>
              <a:t>, speed of action and shutdown </a:t>
            </a:r>
            <a:r>
              <a:rPr lang="en-GB" b="1" dirty="0" smtClean="0">
                <a:solidFill>
                  <a:srgbClr val="654A15"/>
                </a:solidFill>
              </a:rPr>
              <a:t>margin</a:t>
            </a:r>
            <a:r>
              <a:rPr lang="en-GB" dirty="0" smtClean="0"/>
              <a:t>;</a:t>
            </a:r>
            <a:endParaRPr lang="en-GB" dirty="0"/>
          </a:p>
          <a:p>
            <a:r>
              <a:rPr lang="en-GB" dirty="0"/>
              <a:t>The means for shutting down the reactor</a:t>
            </a:r>
          </a:p>
          <a:p>
            <a:pPr lvl="1">
              <a:defRPr/>
            </a:pPr>
            <a:r>
              <a:rPr lang="en-GB" dirty="0"/>
              <a:t>at least two different systems;</a:t>
            </a:r>
          </a:p>
          <a:p>
            <a:r>
              <a:rPr lang="en-GB" dirty="0"/>
              <a:t>The means of shutdown are adequate to:</a:t>
            </a:r>
          </a:p>
          <a:p>
            <a:pPr lvl="1">
              <a:defRPr/>
            </a:pPr>
            <a:r>
              <a:rPr lang="en-GB" dirty="0"/>
              <a:t>prevent,</a:t>
            </a:r>
          </a:p>
          <a:p>
            <a:pPr lvl="1">
              <a:defRPr/>
            </a:pPr>
            <a:r>
              <a:rPr lang="en-GB" dirty="0"/>
              <a:t>withstand inadvertent increases in reactivity</a:t>
            </a:r>
            <a:r>
              <a:rPr lang="en-GB" dirty="0" smtClean="0"/>
              <a:t>;</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59</a:t>
            </a:fld>
            <a:endParaRPr lang="sl-SI" dirty="0"/>
          </a:p>
        </p:txBody>
      </p:sp>
    </p:spTree>
    <p:extLst>
      <p:ext uri="{BB962C8B-B14F-4D97-AF65-F5344CB8AC3E}">
        <p14:creationId xmlns:p14="http://schemas.microsoft.com/office/powerpoint/2010/main" val="3051599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Pressurized Water Reactor - PWR</a:t>
            </a:r>
          </a:p>
        </p:txBody>
      </p:sp>
      <p:sp>
        <p:nvSpPr>
          <p:cNvPr id="3" name="Content Placeholder 2"/>
          <p:cNvSpPr>
            <a:spLocks noGrp="1"/>
          </p:cNvSpPr>
          <p:nvPr>
            <p:ph idx="1"/>
          </p:nvPr>
        </p:nvSpPr>
        <p:spPr>
          <a:xfrm>
            <a:off x="475170" y="1484313"/>
            <a:ext cx="8200800" cy="4670509"/>
          </a:xfrm>
        </p:spPr>
        <p:txBody>
          <a:bodyPr>
            <a:spAutoFit/>
          </a:bodyPr>
          <a:lstStyle/>
          <a:p>
            <a:r>
              <a:rPr lang="en-GB" noProof="0" dirty="0"/>
              <a:t>A significant </a:t>
            </a:r>
            <a:r>
              <a:rPr lang="en-GB" b="1" noProof="0" dirty="0">
                <a:solidFill>
                  <a:srgbClr val="654A15"/>
                </a:solidFill>
              </a:rPr>
              <a:t>majority</a:t>
            </a:r>
            <a:r>
              <a:rPr lang="en-GB" noProof="0" dirty="0"/>
              <a:t> of nuclear power plants is </a:t>
            </a:r>
            <a:r>
              <a:rPr lang="en-GB" b="1" noProof="0" dirty="0">
                <a:solidFill>
                  <a:srgbClr val="654A15"/>
                </a:solidFill>
              </a:rPr>
              <a:t>cooled by ordinary water</a:t>
            </a:r>
            <a:r>
              <a:rPr lang="en-GB" noProof="0" dirty="0" smtClean="0"/>
              <a:t>.</a:t>
            </a:r>
          </a:p>
          <a:p>
            <a:pPr lvl="1"/>
            <a:r>
              <a:rPr lang="en-GB" noProof="0" dirty="0" smtClean="0"/>
              <a:t>Water is in </a:t>
            </a:r>
            <a:r>
              <a:rPr lang="en-GB" b="1" noProof="0" dirty="0">
                <a:solidFill>
                  <a:srgbClr val="654A15"/>
                </a:solidFill>
              </a:rPr>
              <a:t>liquid </a:t>
            </a:r>
            <a:r>
              <a:rPr lang="en-GB" b="1" dirty="0">
                <a:solidFill>
                  <a:srgbClr val="654A15"/>
                </a:solidFill>
              </a:rPr>
              <a:t>state </a:t>
            </a:r>
            <a:r>
              <a:rPr lang="en-GB" dirty="0"/>
              <a:t>→</a:t>
            </a:r>
            <a:r>
              <a:rPr lang="en-GB" b="1" dirty="0">
                <a:solidFill>
                  <a:srgbClr val="654A15"/>
                </a:solidFill>
              </a:rPr>
              <a:t> temperature</a:t>
            </a:r>
            <a:r>
              <a:rPr lang="en-GB" dirty="0"/>
              <a:t> is always </a:t>
            </a:r>
            <a:r>
              <a:rPr lang="en-GB" b="1" dirty="0">
                <a:solidFill>
                  <a:srgbClr val="654A15"/>
                </a:solidFill>
              </a:rPr>
              <a:t>below 375 °</a:t>
            </a:r>
            <a:r>
              <a:rPr lang="en-GB" b="1" dirty="0" smtClean="0">
                <a:solidFill>
                  <a:srgbClr val="654A15"/>
                </a:solidFill>
              </a:rPr>
              <a:t>C</a:t>
            </a:r>
            <a:r>
              <a:rPr lang="en-GB" dirty="0" smtClean="0"/>
              <a:t>;</a:t>
            </a:r>
            <a:endParaRPr lang="en-GB" noProof="0" dirty="0" smtClean="0"/>
          </a:p>
          <a:p>
            <a:r>
              <a:rPr lang="en-GB" noProof="0" dirty="0" smtClean="0"/>
              <a:t>The </a:t>
            </a:r>
            <a:r>
              <a:rPr lang="en-GB" noProof="0" dirty="0"/>
              <a:t>first and still the most common type of light water reactor is </a:t>
            </a:r>
            <a:r>
              <a:rPr lang="en-GB" b="1" noProof="0" dirty="0">
                <a:solidFill>
                  <a:srgbClr val="654A15"/>
                </a:solidFill>
              </a:rPr>
              <a:t>Pressurized Water Reactor</a:t>
            </a:r>
            <a:r>
              <a:rPr lang="en-GB" noProof="0" dirty="0" smtClean="0"/>
              <a:t>.</a:t>
            </a:r>
          </a:p>
          <a:p>
            <a:pPr lvl="1"/>
            <a:r>
              <a:rPr lang="en-GB" b="1" noProof="0" dirty="0" smtClean="0">
                <a:solidFill>
                  <a:srgbClr val="654A15"/>
                </a:solidFill>
              </a:rPr>
              <a:t>Pressure</a:t>
            </a:r>
            <a:r>
              <a:rPr lang="en-GB" noProof="0" dirty="0" smtClean="0"/>
              <a:t> </a:t>
            </a:r>
            <a:r>
              <a:rPr lang="en-GB" noProof="0" dirty="0"/>
              <a:t>is typically around </a:t>
            </a:r>
            <a:r>
              <a:rPr lang="en-GB" b="1" noProof="0" dirty="0">
                <a:solidFill>
                  <a:srgbClr val="654A15"/>
                </a:solidFill>
              </a:rPr>
              <a:t>15.5 MPa </a:t>
            </a:r>
            <a:r>
              <a:rPr lang="en-GB" noProof="0" dirty="0"/>
              <a:t>(155 bar</a:t>
            </a:r>
            <a:r>
              <a:rPr lang="en-GB" noProof="0" dirty="0" smtClean="0"/>
              <a:t>).</a:t>
            </a:r>
          </a:p>
          <a:p>
            <a:r>
              <a:rPr lang="en-GB" dirty="0"/>
              <a:t>The </a:t>
            </a:r>
            <a:r>
              <a:rPr lang="en-GB" b="1" dirty="0">
                <a:solidFill>
                  <a:srgbClr val="654A15"/>
                </a:solidFill>
              </a:rPr>
              <a:t>fuel</a:t>
            </a:r>
            <a:r>
              <a:rPr lang="en-GB" dirty="0"/>
              <a:t> is:</a:t>
            </a:r>
          </a:p>
          <a:p>
            <a:pPr lvl="1"/>
            <a:r>
              <a:rPr lang="en-GB" dirty="0"/>
              <a:t>slightly </a:t>
            </a:r>
            <a:r>
              <a:rPr lang="en-GB" b="1" dirty="0">
                <a:solidFill>
                  <a:srgbClr val="654A15"/>
                </a:solidFill>
              </a:rPr>
              <a:t>enriched uranium</a:t>
            </a:r>
            <a:r>
              <a:rPr lang="en-GB" dirty="0"/>
              <a:t> (3 – 5</a:t>
            </a:r>
            <a:r>
              <a:rPr lang="en-GB" dirty="0" smtClean="0"/>
              <a:t>%);</a:t>
            </a:r>
          </a:p>
          <a:p>
            <a:r>
              <a:rPr lang="en-GB" b="1" dirty="0">
                <a:solidFill>
                  <a:srgbClr val="654A15"/>
                </a:solidFill>
              </a:rPr>
              <a:t>Main advantage</a:t>
            </a:r>
            <a:r>
              <a:rPr lang="en-GB" dirty="0"/>
              <a:t> of PWRs</a:t>
            </a:r>
          </a:p>
          <a:p>
            <a:pPr lvl="1"/>
            <a:r>
              <a:rPr lang="en-GB" b="1" dirty="0">
                <a:solidFill>
                  <a:srgbClr val="654A15"/>
                </a:solidFill>
              </a:rPr>
              <a:t>radioactive coolant</a:t>
            </a:r>
            <a:r>
              <a:rPr lang="en-GB" dirty="0"/>
              <a:t> is effectively </a:t>
            </a:r>
            <a:r>
              <a:rPr lang="en-GB" b="1" dirty="0">
                <a:solidFill>
                  <a:srgbClr val="654A15"/>
                </a:solidFill>
              </a:rPr>
              <a:t>separated</a:t>
            </a:r>
            <a:r>
              <a:rPr lang="en-GB" dirty="0"/>
              <a:t> </a:t>
            </a:r>
            <a:r>
              <a:rPr lang="en-GB" b="1" dirty="0">
                <a:solidFill>
                  <a:srgbClr val="654A15"/>
                </a:solidFill>
              </a:rPr>
              <a:t>from</a:t>
            </a:r>
            <a:r>
              <a:rPr lang="en-GB" dirty="0"/>
              <a:t> the </a:t>
            </a:r>
            <a:r>
              <a:rPr lang="en-GB" b="1" dirty="0">
                <a:solidFill>
                  <a:srgbClr val="654A15"/>
                </a:solidFill>
              </a:rPr>
              <a:t>environment</a:t>
            </a:r>
            <a:r>
              <a:rPr lang="en-GB" dirty="0"/>
              <a:t>;</a:t>
            </a:r>
          </a:p>
          <a:p>
            <a:r>
              <a:rPr lang="en-GB" b="1" dirty="0">
                <a:solidFill>
                  <a:srgbClr val="654A15"/>
                </a:solidFill>
              </a:rPr>
              <a:t>PWR</a:t>
            </a:r>
            <a:r>
              <a:rPr lang="en-GB" dirty="0"/>
              <a:t> technology</a:t>
            </a:r>
          </a:p>
          <a:p>
            <a:pPr lvl="1"/>
            <a:r>
              <a:rPr lang="en-GB" b="1" dirty="0">
                <a:solidFill>
                  <a:srgbClr val="654A15"/>
                </a:solidFill>
              </a:rPr>
              <a:t>proved</a:t>
            </a:r>
            <a:r>
              <a:rPr lang="en-GB" dirty="0"/>
              <a:t> to be </a:t>
            </a:r>
            <a:r>
              <a:rPr lang="en-GB" b="1" dirty="0">
                <a:solidFill>
                  <a:srgbClr val="654A15"/>
                </a:solidFill>
              </a:rPr>
              <a:t>reliable</a:t>
            </a:r>
            <a:r>
              <a:rPr lang="en-GB" dirty="0"/>
              <a:t> and </a:t>
            </a:r>
            <a:r>
              <a:rPr lang="en-GB" b="1" dirty="0">
                <a:solidFill>
                  <a:srgbClr val="654A15"/>
                </a:solidFill>
              </a:rPr>
              <a:t>cost effective</a:t>
            </a:r>
            <a:r>
              <a:rPr lang="en-GB" dirty="0" smtClean="0"/>
              <a:t>;</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6</a:t>
            </a:fld>
            <a:endParaRPr lang="sl-SI" dirty="0"/>
          </a:p>
        </p:txBody>
      </p:sp>
    </p:spTree>
    <p:extLst>
      <p:ext uri="{BB962C8B-B14F-4D97-AF65-F5344CB8AC3E}">
        <p14:creationId xmlns:p14="http://schemas.microsoft.com/office/powerpoint/2010/main" val="8418300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Reactor coolant system</a:t>
            </a:r>
          </a:p>
        </p:txBody>
      </p:sp>
      <p:sp>
        <p:nvSpPr>
          <p:cNvPr id="3" name="Content Placeholder 2"/>
          <p:cNvSpPr>
            <a:spLocks noGrp="1"/>
          </p:cNvSpPr>
          <p:nvPr>
            <p:ph idx="1"/>
          </p:nvPr>
        </p:nvSpPr>
        <p:spPr/>
        <p:txBody>
          <a:bodyPr/>
          <a:lstStyle/>
          <a:p>
            <a:r>
              <a:rPr lang="en-GB" dirty="0" smtClean="0"/>
              <a:t>Designed </a:t>
            </a:r>
            <a:r>
              <a:rPr lang="en-GB" dirty="0"/>
              <a:t>with </a:t>
            </a:r>
            <a:r>
              <a:rPr lang="en-GB" b="1" dirty="0">
                <a:solidFill>
                  <a:srgbClr val="654A15"/>
                </a:solidFill>
              </a:rPr>
              <a:t>sufficient </a:t>
            </a:r>
            <a:r>
              <a:rPr lang="en-GB" b="1" dirty="0" smtClean="0">
                <a:solidFill>
                  <a:srgbClr val="654A15"/>
                </a:solidFill>
              </a:rPr>
              <a:t>margin</a:t>
            </a:r>
          </a:p>
          <a:p>
            <a:pPr lvl="1">
              <a:defRPr/>
            </a:pPr>
            <a:r>
              <a:rPr lang="en-GB" dirty="0"/>
              <a:t>to ensure that </a:t>
            </a:r>
            <a:r>
              <a:rPr lang="en-GB" dirty="0" smtClean="0"/>
              <a:t>reactor </a:t>
            </a:r>
            <a:r>
              <a:rPr lang="en-GB" dirty="0"/>
              <a:t>coolant </a:t>
            </a:r>
            <a:r>
              <a:rPr lang="en-GB" b="1" dirty="0">
                <a:solidFill>
                  <a:srgbClr val="654A15"/>
                </a:solidFill>
              </a:rPr>
              <a:t>pressure boundary</a:t>
            </a:r>
            <a:r>
              <a:rPr lang="en-GB" dirty="0"/>
              <a:t> are </a:t>
            </a:r>
            <a:r>
              <a:rPr lang="en-GB" b="1" dirty="0">
                <a:solidFill>
                  <a:srgbClr val="654A15"/>
                </a:solidFill>
              </a:rPr>
              <a:t>not </a:t>
            </a:r>
            <a:r>
              <a:rPr lang="en-GB" b="1" dirty="0" smtClean="0">
                <a:solidFill>
                  <a:srgbClr val="654A15"/>
                </a:solidFill>
              </a:rPr>
              <a:t>exceeded</a:t>
            </a:r>
          </a:p>
          <a:p>
            <a:pPr marL="723900" lvl="1" indent="0">
              <a:buNone/>
              <a:defRPr/>
            </a:pPr>
            <a:r>
              <a:rPr lang="en-GB" dirty="0"/>
              <a:t>→ </a:t>
            </a:r>
            <a:r>
              <a:rPr lang="en-GB" dirty="0" smtClean="0"/>
              <a:t>in </a:t>
            </a:r>
            <a:r>
              <a:rPr lang="en-GB" dirty="0"/>
              <a:t>operational </a:t>
            </a:r>
            <a:r>
              <a:rPr lang="en-GB" dirty="0" smtClean="0"/>
              <a:t>states;</a:t>
            </a:r>
            <a:endParaRPr lang="en-GB" dirty="0"/>
          </a:p>
          <a:p>
            <a:r>
              <a:rPr lang="en-GB" dirty="0" smtClean="0"/>
              <a:t>Adequate </a:t>
            </a:r>
            <a:r>
              <a:rPr lang="en-GB" b="1" dirty="0">
                <a:solidFill>
                  <a:srgbClr val="654A15"/>
                </a:solidFill>
              </a:rPr>
              <a:t>isolation devices</a:t>
            </a:r>
            <a:r>
              <a:rPr lang="en-GB" dirty="0"/>
              <a:t> to </a:t>
            </a:r>
            <a:r>
              <a:rPr lang="en-GB" b="1" dirty="0">
                <a:solidFill>
                  <a:srgbClr val="654A15"/>
                </a:solidFill>
              </a:rPr>
              <a:t>limit</a:t>
            </a:r>
            <a:r>
              <a:rPr lang="en-GB" dirty="0"/>
              <a:t> any </a:t>
            </a:r>
            <a:r>
              <a:rPr lang="en-GB" b="1" dirty="0">
                <a:solidFill>
                  <a:srgbClr val="654A15"/>
                </a:solidFill>
              </a:rPr>
              <a:t>loss of radioactive </a:t>
            </a:r>
            <a:r>
              <a:rPr lang="en-GB" b="1" dirty="0" smtClean="0">
                <a:solidFill>
                  <a:srgbClr val="654A15"/>
                </a:solidFill>
              </a:rPr>
              <a:t>fluid</a:t>
            </a:r>
          </a:p>
          <a:p>
            <a:r>
              <a:rPr lang="en-GB" dirty="0"/>
              <a:t>Materials for the component parts</a:t>
            </a:r>
          </a:p>
          <a:p>
            <a:pPr lvl="1">
              <a:defRPr/>
            </a:pPr>
            <a:r>
              <a:rPr lang="en-GB" dirty="0"/>
              <a:t>selected → minimize activation of the material;</a:t>
            </a:r>
          </a:p>
          <a:p>
            <a:r>
              <a:rPr lang="en-GB" dirty="0"/>
              <a:t>The design of the components, such as pump impellers or valve </a:t>
            </a:r>
            <a:r>
              <a:rPr lang="en-GB" dirty="0" smtClean="0"/>
              <a:t>parts</a:t>
            </a:r>
            <a:endParaRPr lang="en-GB" dirty="0"/>
          </a:p>
          <a:p>
            <a:pPr marL="0" lvl="1" indent="0">
              <a:spcBef>
                <a:spcPts val="600"/>
              </a:spcBef>
              <a:spcAft>
                <a:spcPts val="600"/>
              </a:spcAft>
              <a:buSzPct val="110000"/>
              <a:buNone/>
              <a:defRPr/>
            </a:pPr>
            <a:r>
              <a:rPr lang="en-GB" sz="2000" b="1" u="sng" dirty="0"/>
              <a:t>In-service inspection of the reactor coolant pressure boundary</a:t>
            </a:r>
          </a:p>
          <a:p>
            <a:pPr marL="360000" lvl="1">
              <a:spcBef>
                <a:spcPts val="600"/>
              </a:spcBef>
              <a:spcAft>
                <a:spcPts val="600"/>
              </a:spcAft>
              <a:buSzPct val="110000"/>
              <a:buFont typeface="Arial" panose="020B0604020202020204" pitchFamily="34" charset="0"/>
              <a:buChar char="•"/>
              <a:defRPr/>
            </a:pPr>
            <a:r>
              <a:rPr lang="en-GB" sz="2000" dirty="0"/>
              <a:t>Components are designed, manufactured and arranged</a:t>
            </a:r>
          </a:p>
          <a:p>
            <a:pPr lvl="1">
              <a:defRPr/>
            </a:pPr>
            <a:r>
              <a:rPr lang="en-GB" dirty="0"/>
              <a:t>possible to carry out </a:t>
            </a:r>
            <a:r>
              <a:rPr lang="en-GB" b="1" dirty="0">
                <a:solidFill>
                  <a:srgbClr val="654A15"/>
                </a:solidFill>
              </a:rPr>
              <a:t>inspections</a:t>
            </a:r>
            <a:r>
              <a:rPr lang="en-GB" dirty="0"/>
              <a:t> and </a:t>
            </a:r>
            <a:r>
              <a:rPr lang="en-GB" b="1" dirty="0">
                <a:solidFill>
                  <a:srgbClr val="654A15"/>
                </a:solidFill>
              </a:rPr>
              <a:t>tests</a:t>
            </a:r>
            <a:r>
              <a:rPr lang="en-GB" dirty="0" smtClean="0"/>
              <a:t>;</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60</a:t>
            </a:fld>
            <a:endParaRPr lang="sl-SI" dirty="0"/>
          </a:p>
        </p:txBody>
      </p:sp>
    </p:spTree>
    <p:extLst>
      <p:ext uri="{BB962C8B-B14F-4D97-AF65-F5344CB8AC3E}">
        <p14:creationId xmlns:p14="http://schemas.microsoft.com/office/powerpoint/2010/main" val="6214824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Reactor coolant system</a:t>
            </a:r>
          </a:p>
        </p:txBody>
      </p:sp>
      <p:sp>
        <p:nvSpPr>
          <p:cNvPr id="3" name="Content Placeholder 2"/>
          <p:cNvSpPr>
            <a:spLocks noGrp="1"/>
          </p:cNvSpPr>
          <p:nvPr>
            <p:ph idx="1"/>
          </p:nvPr>
        </p:nvSpPr>
        <p:spPr/>
        <p:txBody>
          <a:bodyPr/>
          <a:lstStyle/>
          <a:p>
            <a:pPr marL="0" indent="0">
              <a:buNone/>
            </a:pPr>
            <a:r>
              <a:rPr lang="en-GB" b="1" u="sng" dirty="0" smtClean="0"/>
              <a:t>Inventory of reactor coolant</a:t>
            </a:r>
          </a:p>
          <a:p>
            <a:r>
              <a:rPr lang="en-GB" b="1" dirty="0" smtClean="0">
                <a:solidFill>
                  <a:srgbClr val="654A15"/>
                </a:solidFill>
              </a:rPr>
              <a:t>Control</a:t>
            </a:r>
            <a:r>
              <a:rPr lang="en-GB" dirty="0" smtClean="0"/>
              <a:t> of the </a:t>
            </a:r>
            <a:r>
              <a:rPr lang="en-GB" b="1" dirty="0" smtClean="0">
                <a:solidFill>
                  <a:srgbClr val="654A15"/>
                </a:solidFill>
              </a:rPr>
              <a:t>inventory</a:t>
            </a:r>
            <a:r>
              <a:rPr lang="en-GB" dirty="0" smtClean="0"/>
              <a:t> and </a:t>
            </a:r>
            <a:r>
              <a:rPr lang="en-GB" b="1" dirty="0" smtClean="0">
                <a:solidFill>
                  <a:srgbClr val="654A15"/>
                </a:solidFill>
              </a:rPr>
              <a:t>pressure</a:t>
            </a:r>
          </a:p>
          <a:p>
            <a:pPr lvl="1">
              <a:defRPr/>
            </a:pPr>
            <a:r>
              <a:rPr lang="en-GB" dirty="0" smtClean="0"/>
              <a:t>design limits are not exceeded;</a:t>
            </a:r>
          </a:p>
          <a:p>
            <a:pPr marL="0" indent="0">
              <a:buNone/>
            </a:pPr>
            <a:r>
              <a:rPr lang="en-GB" b="1" u="sng" dirty="0" smtClean="0"/>
              <a:t>Clean-up </a:t>
            </a:r>
            <a:r>
              <a:rPr lang="en-GB" b="1" u="sng" dirty="0"/>
              <a:t>of the reactor coolant</a:t>
            </a:r>
          </a:p>
          <a:p>
            <a:r>
              <a:rPr lang="en-GB" dirty="0"/>
              <a:t>Adequate facilities </a:t>
            </a:r>
          </a:p>
          <a:p>
            <a:pPr lvl="1">
              <a:defRPr/>
            </a:pPr>
            <a:r>
              <a:rPr lang="en-GB" dirty="0"/>
              <a:t>removal of radioactive </a:t>
            </a:r>
            <a:r>
              <a:rPr lang="en-GB" dirty="0" smtClean="0"/>
              <a:t>substances;</a:t>
            </a:r>
            <a:endParaRPr lang="en-GB" dirty="0"/>
          </a:p>
          <a:p>
            <a:pPr marL="0" indent="0">
              <a:buNone/>
            </a:pPr>
            <a:r>
              <a:rPr lang="en-GB" b="1" u="sng" dirty="0"/>
              <a:t>Removal of residual heat from the core</a:t>
            </a:r>
          </a:p>
          <a:p>
            <a:r>
              <a:rPr lang="en-GB" dirty="0"/>
              <a:t>Means for removing residual heat</a:t>
            </a:r>
          </a:p>
          <a:p>
            <a:r>
              <a:rPr lang="en-GB" dirty="0"/>
              <a:t>Safety function → transfer fission product decay heat and other residual </a:t>
            </a:r>
            <a:r>
              <a:rPr lang="en-GB" dirty="0" smtClean="0"/>
              <a:t>heat;</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61</a:t>
            </a:fld>
            <a:endParaRPr lang="sl-SI" dirty="0"/>
          </a:p>
        </p:txBody>
      </p:sp>
    </p:spTree>
    <p:extLst>
      <p:ext uri="{BB962C8B-B14F-4D97-AF65-F5344CB8AC3E}">
        <p14:creationId xmlns:p14="http://schemas.microsoft.com/office/powerpoint/2010/main" val="13662793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Reactor coolant system</a:t>
            </a:r>
          </a:p>
        </p:txBody>
      </p:sp>
      <p:sp>
        <p:nvSpPr>
          <p:cNvPr id="3" name="Content Placeholder 2"/>
          <p:cNvSpPr>
            <a:spLocks noGrp="1"/>
          </p:cNvSpPr>
          <p:nvPr>
            <p:ph idx="1"/>
          </p:nvPr>
        </p:nvSpPr>
        <p:spPr/>
        <p:txBody>
          <a:bodyPr/>
          <a:lstStyle/>
          <a:p>
            <a:pPr marL="0" indent="0">
              <a:buNone/>
            </a:pPr>
            <a:r>
              <a:rPr lang="en-GB" b="1" u="sng" dirty="0" smtClean="0"/>
              <a:t>Emergency core cooling</a:t>
            </a:r>
          </a:p>
          <a:p>
            <a:r>
              <a:rPr lang="en-GB" dirty="0" smtClean="0"/>
              <a:t>Provided in the event of a loss of coolant accident</a:t>
            </a:r>
          </a:p>
          <a:p>
            <a:pPr lvl="1">
              <a:defRPr/>
            </a:pPr>
            <a:r>
              <a:rPr lang="en-GB" dirty="0" smtClean="0"/>
              <a:t>Limiting </a:t>
            </a:r>
            <a:r>
              <a:rPr lang="en-GB" b="1" dirty="0" smtClean="0">
                <a:solidFill>
                  <a:srgbClr val="654A15"/>
                </a:solidFill>
              </a:rPr>
              <a:t>parameters</a:t>
            </a:r>
            <a:r>
              <a:rPr lang="en-GB" dirty="0" smtClean="0"/>
              <a:t> for the cladding or fuel integrity;</a:t>
            </a:r>
          </a:p>
          <a:p>
            <a:pPr lvl="1">
              <a:defRPr/>
            </a:pPr>
            <a:r>
              <a:rPr lang="en-GB" b="1" dirty="0" smtClean="0">
                <a:solidFill>
                  <a:srgbClr val="654A15"/>
                </a:solidFill>
              </a:rPr>
              <a:t>Chemical reactions</a:t>
            </a:r>
            <a:r>
              <a:rPr lang="en-GB" dirty="0" smtClean="0"/>
              <a:t>;</a:t>
            </a:r>
          </a:p>
          <a:p>
            <a:pPr lvl="1">
              <a:defRPr/>
            </a:pPr>
            <a:r>
              <a:rPr lang="en-GB" b="1" dirty="0" smtClean="0">
                <a:solidFill>
                  <a:srgbClr val="654A15"/>
                </a:solidFill>
              </a:rPr>
              <a:t>Alterations</a:t>
            </a:r>
            <a:r>
              <a:rPr lang="en-GB" dirty="0" smtClean="0"/>
              <a:t> in the fuel and internal structural alterations;</a:t>
            </a:r>
          </a:p>
          <a:p>
            <a:pPr lvl="1">
              <a:defRPr/>
            </a:pPr>
            <a:r>
              <a:rPr lang="en-GB" b="1" dirty="0" smtClean="0">
                <a:solidFill>
                  <a:srgbClr val="654A15"/>
                </a:solidFill>
              </a:rPr>
              <a:t>Cooling</a:t>
            </a:r>
            <a:r>
              <a:rPr lang="en-GB" dirty="0" smtClean="0"/>
              <a:t>;</a:t>
            </a:r>
          </a:p>
          <a:p>
            <a:r>
              <a:rPr lang="en-GB" dirty="0"/>
              <a:t>Extending the capability to remove heat from the core → following a severe accident;</a:t>
            </a:r>
          </a:p>
          <a:p>
            <a:pPr marL="0" indent="0">
              <a:buNone/>
            </a:pPr>
            <a:r>
              <a:rPr lang="en-GB" b="1" u="sng" dirty="0"/>
              <a:t>Inspection and testing of the emergency core cooling system</a:t>
            </a:r>
          </a:p>
          <a:p>
            <a:r>
              <a:rPr lang="en-GB" dirty="0"/>
              <a:t>Designed to permit periodic </a:t>
            </a:r>
            <a:r>
              <a:rPr lang="en-GB" b="1" dirty="0">
                <a:solidFill>
                  <a:srgbClr val="654A15"/>
                </a:solidFill>
              </a:rPr>
              <a:t>inspection</a:t>
            </a:r>
            <a:r>
              <a:rPr lang="en-GB" dirty="0"/>
              <a:t> and </a:t>
            </a:r>
            <a:r>
              <a:rPr lang="en-GB" b="1" dirty="0" smtClean="0">
                <a:solidFill>
                  <a:srgbClr val="654A15"/>
                </a:solidFill>
              </a:rPr>
              <a:t>testing</a:t>
            </a:r>
            <a:r>
              <a:rPr lang="en-GB" dirty="0" smtClean="0"/>
              <a:t>;</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62</a:t>
            </a:fld>
            <a:endParaRPr lang="sl-SI" dirty="0"/>
          </a:p>
        </p:txBody>
      </p:sp>
    </p:spTree>
    <p:extLst>
      <p:ext uri="{BB962C8B-B14F-4D97-AF65-F5344CB8AC3E}">
        <p14:creationId xmlns:p14="http://schemas.microsoft.com/office/powerpoint/2010/main" val="32741642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Reactor coolant system</a:t>
            </a:r>
          </a:p>
        </p:txBody>
      </p:sp>
      <p:sp>
        <p:nvSpPr>
          <p:cNvPr id="3" name="Content Placeholder 2"/>
          <p:cNvSpPr>
            <a:spLocks noGrp="1"/>
          </p:cNvSpPr>
          <p:nvPr>
            <p:ph idx="1"/>
          </p:nvPr>
        </p:nvSpPr>
        <p:spPr/>
        <p:txBody>
          <a:bodyPr/>
          <a:lstStyle/>
          <a:p>
            <a:pPr marL="0" indent="0">
              <a:buNone/>
            </a:pPr>
            <a:r>
              <a:rPr lang="en-GB" b="1" u="sng" dirty="0" smtClean="0"/>
              <a:t>Heat transfer to an ultimate heat sink</a:t>
            </a:r>
          </a:p>
          <a:p>
            <a:r>
              <a:rPr lang="en-GB" dirty="0" smtClean="0"/>
              <a:t>Systems provided</a:t>
            </a:r>
          </a:p>
          <a:p>
            <a:pPr lvl="1">
              <a:defRPr/>
            </a:pPr>
            <a:r>
              <a:rPr lang="en-GB" dirty="0" smtClean="0"/>
              <a:t>transfer residual heat → an ultimate heat sink;</a:t>
            </a:r>
          </a:p>
          <a:p>
            <a:r>
              <a:rPr lang="en-GB" dirty="0" smtClean="0"/>
              <a:t>Function carried out</a:t>
            </a:r>
          </a:p>
          <a:p>
            <a:pPr lvl="1">
              <a:defRPr/>
            </a:pPr>
            <a:r>
              <a:rPr lang="en-GB" dirty="0" smtClean="0"/>
              <a:t>very high levels of reliability → operational states and DBAs;</a:t>
            </a:r>
          </a:p>
          <a:p>
            <a:r>
              <a:rPr lang="en-GB" dirty="0" smtClean="0"/>
              <a:t>Reliability achieved by</a:t>
            </a:r>
          </a:p>
          <a:p>
            <a:pPr lvl="1">
              <a:defRPr/>
            </a:pPr>
            <a:r>
              <a:rPr lang="en-GB" dirty="0" smtClean="0"/>
              <a:t>use of proven components, </a:t>
            </a:r>
          </a:p>
          <a:p>
            <a:pPr lvl="1">
              <a:defRPr/>
            </a:pPr>
            <a:r>
              <a:rPr lang="en-GB" dirty="0" smtClean="0"/>
              <a:t>redundancy, </a:t>
            </a:r>
          </a:p>
          <a:p>
            <a:pPr lvl="1">
              <a:defRPr/>
            </a:pPr>
            <a:r>
              <a:rPr lang="en-GB" dirty="0" smtClean="0"/>
              <a:t>diversity, </a:t>
            </a:r>
          </a:p>
          <a:p>
            <a:pPr lvl="1">
              <a:defRPr/>
            </a:pPr>
            <a:r>
              <a:rPr lang="en-GB" dirty="0" smtClean="0"/>
              <a:t>physical separation, </a:t>
            </a:r>
          </a:p>
          <a:p>
            <a:pPr lvl="1">
              <a:defRPr/>
            </a:pPr>
            <a:r>
              <a:rPr lang="en-GB" dirty="0" smtClean="0"/>
              <a:t>interconnection, and </a:t>
            </a:r>
          </a:p>
          <a:p>
            <a:pPr lvl="1">
              <a:defRPr/>
            </a:pPr>
            <a:r>
              <a:rPr lang="en-GB" dirty="0" smtClean="0"/>
              <a:t>isolation;</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63</a:t>
            </a:fld>
            <a:endParaRPr lang="sl-SI" dirty="0"/>
          </a:p>
        </p:txBody>
      </p:sp>
    </p:spTree>
    <p:extLst>
      <p:ext uri="{BB962C8B-B14F-4D97-AF65-F5344CB8AC3E}">
        <p14:creationId xmlns:p14="http://schemas.microsoft.com/office/powerpoint/2010/main" val="21947318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Containment system</a:t>
            </a:r>
          </a:p>
        </p:txBody>
      </p:sp>
      <p:sp>
        <p:nvSpPr>
          <p:cNvPr id="3" name="Content Placeholder 2"/>
          <p:cNvSpPr>
            <a:spLocks noGrp="1"/>
          </p:cNvSpPr>
          <p:nvPr>
            <p:ph idx="1"/>
          </p:nvPr>
        </p:nvSpPr>
        <p:spPr/>
        <p:txBody>
          <a:bodyPr/>
          <a:lstStyle/>
          <a:p>
            <a:pPr marL="0" indent="0">
              <a:buNone/>
            </a:pPr>
            <a:r>
              <a:rPr lang="en-GB" b="1" u="sng" dirty="0" smtClean="0"/>
              <a:t>Design of the containment system</a:t>
            </a:r>
          </a:p>
          <a:p>
            <a:r>
              <a:rPr lang="en-GB" dirty="0" smtClean="0"/>
              <a:t>Containment system provided</a:t>
            </a:r>
          </a:p>
          <a:p>
            <a:pPr lvl="1">
              <a:defRPr/>
            </a:pPr>
            <a:r>
              <a:rPr lang="en-GB" dirty="0" smtClean="0"/>
              <a:t>release of radioactive materials to the environment → below specified limit;</a:t>
            </a:r>
          </a:p>
          <a:p>
            <a:pPr marL="0" indent="0">
              <a:buNone/>
            </a:pPr>
            <a:r>
              <a:rPr lang="en-GB" b="1" u="sng" dirty="0"/>
              <a:t>Strength of the containment structure</a:t>
            </a:r>
          </a:p>
          <a:p>
            <a:r>
              <a:rPr lang="en-GB" b="1" dirty="0">
                <a:solidFill>
                  <a:srgbClr val="654A15"/>
                </a:solidFill>
              </a:rPr>
              <a:t>Strength</a:t>
            </a:r>
            <a:r>
              <a:rPr lang="en-GB" dirty="0"/>
              <a:t> of the </a:t>
            </a:r>
            <a:r>
              <a:rPr lang="en-GB" b="1" dirty="0">
                <a:solidFill>
                  <a:srgbClr val="654A15"/>
                </a:solidFill>
              </a:rPr>
              <a:t>containment structure</a:t>
            </a:r>
          </a:p>
          <a:p>
            <a:pPr lvl="1">
              <a:defRPr/>
            </a:pPr>
            <a:r>
              <a:rPr lang="en-GB" dirty="0"/>
              <a:t>calculated with sufficient margins of safety (on the basis of)</a:t>
            </a:r>
          </a:p>
          <a:p>
            <a:pPr marL="723900" lvl="1" indent="0">
              <a:buNone/>
              <a:defRPr/>
            </a:pPr>
            <a:r>
              <a:rPr lang="en-GB" dirty="0"/>
              <a:t>→ internal </a:t>
            </a:r>
            <a:r>
              <a:rPr lang="en-GB" b="1" dirty="0">
                <a:solidFill>
                  <a:srgbClr val="654A15"/>
                </a:solidFill>
              </a:rPr>
              <a:t>overpressures</a:t>
            </a:r>
            <a:r>
              <a:rPr lang="en-GB" dirty="0"/>
              <a:t>, </a:t>
            </a:r>
            <a:r>
              <a:rPr lang="en-GB" b="1" dirty="0" err="1">
                <a:solidFill>
                  <a:srgbClr val="654A15"/>
                </a:solidFill>
              </a:rPr>
              <a:t>underpressures</a:t>
            </a:r>
            <a:r>
              <a:rPr lang="en-GB" dirty="0"/>
              <a:t> and </a:t>
            </a:r>
            <a:r>
              <a:rPr lang="en-GB" b="1" dirty="0">
                <a:solidFill>
                  <a:srgbClr val="654A15"/>
                </a:solidFill>
              </a:rPr>
              <a:t>temperatures</a:t>
            </a:r>
            <a:r>
              <a:rPr lang="en-GB" dirty="0"/>
              <a:t>, </a:t>
            </a:r>
          </a:p>
          <a:p>
            <a:pPr marL="723900" lvl="1" indent="0">
              <a:buNone/>
              <a:defRPr/>
            </a:pPr>
            <a:r>
              <a:rPr lang="en-GB" dirty="0"/>
              <a:t>→ </a:t>
            </a:r>
            <a:r>
              <a:rPr lang="en-GB" b="1" dirty="0">
                <a:solidFill>
                  <a:srgbClr val="654A15"/>
                </a:solidFill>
              </a:rPr>
              <a:t>dynamic effects</a:t>
            </a:r>
            <a:r>
              <a:rPr lang="en-GB" dirty="0"/>
              <a:t>, and </a:t>
            </a:r>
          </a:p>
          <a:p>
            <a:pPr marL="723900" lvl="1" indent="0">
              <a:buNone/>
              <a:defRPr/>
            </a:pPr>
            <a:r>
              <a:rPr lang="en-GB" dirty="0"/>
              <a:t>→ </a:t>
            </a:r>
            <a:r>
              <a:rPr lang="en-GB" b="1" dirty="0">
                <a:solidFill>
                  <a:srgbClr val="654A15"/>
                </a:solidFill>
              </a:rPr>
              <a:t>reaction forces</a:t>
            </a:r>
            <a:r>
              <a:rPr lang="en-GB" dirty="0" smtClean="0"/>
              <a:t>;</a:t>
            </a:r>
          </a:p>
          <a:p>
            <a:pPr marL="0" lvl="1" indent="0">
              <a:spcBef>
                <a:spcPts val="600"/>
              </a:spcBef>
              <a:spcAft>
                <a:spcPts val="600"/>
              </a:spcAft>
              <a:buSzPct val="110000"/>
              <a:buNone/>
              <a:defRPr/>
            </a:pPr>
            <a:r>
              <a:rPr lang="en-GB" b="1" u="sng" dirty="0"/>
              <a:t>Capability for containment pressure tests</a:t>
            </a:r>
          </a:p>
          <a:p>
            <a:pPr marL="360000" lvl="1">
              <a:spcBef>
                <a:spcPts val="600"/>
              </a:spcBef>
              <a:spcAft>
                <a:spcPts val="600"/>
              </a:spcAft>
              <a:buSzPct val="110000"/>
              <a:buFont typeface="Arial" panose="020B0604020202020204" pitchFamily="34" charset="0"/>
              <a:buChar char="•"/>
              <a:defRPr/>
            </a:pPr>
            <a:r>
              <a:rPr lang="en-GB" dirty="0"/>
              <a:t>Designed and </a:t>
            </a:r>
            <a:r>
              <a:rPr lang="en-GB" dirty="0" smtClean="0"/>
              <a:t>constructed</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64</a:t>
            </a:fld>
            <a:endParaRPr lang="sl-SI" dirty="0"/>
          </a:p>
        </p:txBody>
      </p:sp>
    </p:spTree>
    <p:extLst>
      <p:ext uri="{BB962C8B-B14F-4D97-AF65-F5344CB8AC3E}">
        <p14:creationId xmlns:p14="http://schemas.microsoft.com/office/powerpoint/2010/main" val="42856631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Containment system</a:t>
            </a:r>
          </a:p>
        </p:txBody>
      </p:sp>
      <p:sp>
        <p:nvSpPr>
          <p:cNvPr id="3" name="Content Placeholder 2"/>
          <p:cNvSpPr>
            <a:spLocks noGrp="1"/>
          </p:cNvSpPr>
          <p:nvPr>
            <p:ph idx="1"/>
          </p:nvPr>
        </p:nvSpPr>
        <p:spPr/>
        <p:txBody>
          <a:bodyPr/>
          <a:lstStyle/>
          <a:p>
            <a:pPr marL="0" indent="0">
              <a:buNone/>
            </a:pPr>
            <a:r>
              <a:rPr lang="en-GB" b="1" u="sng" dirty="0" smtClean="0"/>
              <a:t>Containment leakage</a:t>
            </a:r>
          </a:p>
          <a:p>
            <a:r>
              <a:rPr lang="en-GB" dirty="0" smtClean="0"/>
              <a:t>Design → </a:t>
            </a:r>
            <a:r>
              <a:rPr lang="en-GB" b="1" dirty="0" smtClean="0">
                <a:solidFill>
                  <a:srgbClr val="654A15"/>
                </a:solidFill>
              </a:rPr>
              <a:t>maximum leakage rate not exceeded</a:t>
            </a:r>
          </a:p>
          <a:p>
            <a:r>
              <a:rPr lang="en-GB" dirty="0" smtClean="0"/>
              <a:t>Containment structure and equipment and components</a:t>
            </a:r>
          </a:p>
          <a:p>
            <a:pPr lvl="1">
              <a:defRPr/>
            </a:pPr>
            <a:r>
              <a:rPr lang="en-GB" dirty="0" smtClean="0"/>
              <a:t>designed and constructed → </a:t>
            </a:r>
            <a:r>
              <a:rPr lang="en-GB" b="1" dirty="0" smtClean="0">
                <a:solidFill>
                  <a:srgbClr val="654A15"/>
                </a:solidFill>
              </a:rPr>
              <a:t>leak rate</a:t>
            </a:r>
            <a:r>
              <a:rPr lang="en-GB" dirty="0" smtClean="0"/>
              <a:t> can be </a:t>
            </a:r>
            <a:r>
              <a:rPr lang="en-GB" b="1" dirty="0" smtClean="0">
                <a:solidFill>
                  <a:srgbClr val="654A15"/>
                </a:solidFill>
              </a:rPr>
              <a:t>tested</a:t>
            </a:r>
            <a:r>
              <a:rPr lang="en-GB" dirty="0" smtClean="0"/>
              <a:t> (design pressure);</a:t>
            </a:r>
          </a:p>
          <a:p>
            <a:pPr marL="0" indent="0">
              <a:buNone/>
            </a:pPr>
            <a:r>
              <a:rPr lang="en-GB" b="1" u="sng" dirty="0"/>
              <a:t>Containment penetrations</a:t>
            </a:r>
          </a:p>
          <a:p>
            <a:r>
              <a:rPr lang="en-GB" b="1" dirty="0">
                <a:solidFill>
                  <a:srgbClr val="654A15"/>
                </a:solidFill>
              </a:rPr>
              <a:t>Number</a:t>
            </a:r>
            <a:r>
              <a:rPr lang="en-GB" dirty="0"/>
              <a:t> of </a:t>
            </a:r>
            <a:r>
              <a:rPr lang="en-GB" b="1" dirty="0">
                <a:solidFill>
                  <a:srgbClr val="654A15"/>
                </a:solidFill>
              </a:rPr>
              <a:t>penetrations</a:t>
            </a:r>
          </a:p>
          <a:p>
            <a:pPr lvl="1">
              <a:defRPr/>
            </a:pPr>
            <a:r>
              <a:rPr lang="en-GB" dirty="0"/>
              <a:t>kept to a practical </a:t>
            </a:r>
            <a:r>
              <a:rPr lang="en-GB" b="1" dirty="0">
                <a:solidFill>
                  <a:srgbClr val="654A15"/>
                </a:solidFill>
              </a:rPr>
              <a:t>minimum</a:t>
            </a:r>
            <a:r>
              <a:rPr lang="en-GB" dirty="0"/>
              <a:t>;</a:t>
            </a:r>
          </a:p>
          <a:p>
            <a:r>
              <a:rPr lang="en-GB" dirty="0"/>
              <a:t>Penetrations</a:t>
            </a:r>
          </a:p>
          <a:p>
            <a:pPr lvl="1">
              <a:defRPr/>
            </a:pPr>
            <a:r>
              <a:rPr lang="en-GB" dirty="0"/>
              <a:t>meet </a:t>
            </a:r>
            <a:r>
              <a:rPr lang="en-GB" b="1" dirty="0">
                <a:solidFill>
                  <a:srgbClr val="654A15"/>
                </a:solidFill>
              </a:rPr>
              <a:t>same design requirements</a:t>
            </a:r>
            <a:r>
              <a:rPr lang="en-GB" dirty="0"/>
              <a:t> as the containment;</a:t>
            </a:r>
          </a:p>
          <a:p>
            <a:endParaRPr lang="en-GB" dirty="0" smtClean="0"/>
          </a:p>
          <a:p>
            <a:pPr marL="360000" lvl="1" indent="0">
              <a:buNone/>
              <a:defRPr/>
            </a:pP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65</a:t>
            </a:fld>
            <a:endParaRPr lang="sl-SI" dirty="0"/>
          </a:p>
        </p:txBody>
      </p:sp>
    </p:spTree>
    <p:extLst>
      <p:ext uri="{BB962C8B-B14F-4D97-AF65-F5344CB8AC3E}">
        <p14:creationId xmlns:p14="http://schemas.microsoft.com/office/powerpoint/2010/main" val="1738197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Containment system</a:t>
            </a:r>
          </a:p>
        </p:txBody>
      </p:sp>
      <p:sp>
        <p:nvSpPr>
          <p:cNvPr id="3" name="Content Placeholder 2"/>
          <p:cNvSpPr>
            <a:spLocks noGrp="1"/>
          </p:cNvSpPr>
          <p:nvPr>
            <p:ph idx="1"/>
          </p:nvPr>
        </p:nvSpPr>
        <p:spPr>
          <a:xfrm>
            <a:off x="475170" y="1450446"/>
            <a:ext cx="8200800" cy="4680000"/>
          </a:xfrm>
        </p:spPr>
        <p:txBody>
          <a:bodyPr/>
          <a:lstStyle/>
          <a:p>
            <a:pPr marL="0" indent="0">
              <a:buNone/>
            </a:pPr>
            <a:r>
              <a:rPr lang="en-GB" b="1" u="sng" dirty="0" smtClean="0"/>
              <a:t>Containment isolation</a:t>
            </a:r>
          </a:p>
          <a:p>
            <a:r>
              <a:rPr lang="en-GB" dirty="0" smtClean="0"/>
              <a:t>Line that penetrates containment (part of the reactor coolant pressure boundary)</a:t>
            </a:r>
          </a:p>
          <a:p>
            <a:pPr lvl="1">
              <a:defRPr/>
            </a:pPr>
            <a:r>
              <a:rPr lang="en-GB" dirty="0" smtClean="0"/>
              <a:t>automatically, and</a:t>
            </a:r>
          </a:p>
          <a:p>
            <a:pPr lvl="1">
              <a:defRPr/>
            </a:pPr>
            <a:r>
              <a:rPr lang="en-GB" dirty="0" smtClean="0"/>
              <a:t>reliably sealable;</a:t>
            </a:r>
          </a:p>
          <a:p>
            <a:r>
              <a:rPr lang="en-GB" dirty="0" smtClean="0"/>
              <a:t>Lines are fitted</a:t>
            </a:r>
          </a:p>
          <a:p>
            <a:pPr lvl="1">
              <a:defRPr/>
            </a:pPr>
            <a:r>
              <a:rPr lang="en-GB" dirty="0" smtClean="0"/>
              <a:t>with two containment isolation valves,</a:t>
            </a:r>
          </a:p>
          <a:p>
            <a:pPr lvl="1">
              <a:defRPr/>
            </a:pPr>
            <a:r>
              <a:rPr lang="en-GB" dirty="0" smtClean="0"/>
              <a:t>arranged in series;</a:t>
            </a:r>
          </a:p>
          <a:p>
            <a:r>
              <a:rPr lang="en-GB" dirty="0" smtClean="0"/>
              <a:t>Line that penetrates containment (not part of the reactor coolant pressure boundary) </a:t>
            </a:r>
          </a:p>
          <a:p>
            <a:pPr lvl="1">
              <a:defRPr/>
            </a:pPr>
            <a:r>
              <a:rPr lang="en-GB" dirty="0" smtClean="0"/>
              <a:t>at least one containment isolation valve,</a:t>
            </a:r>
          </a:p>
          <a:p>
            <a:pPr lvl="1">
              <a:defRPr/>
            </a:pPr>
            <a:r>
              <a:rPr lang="en-GB" dirty="0" smtClean="0"/>
              <a:t>valve is outside the containment;</a:t>
            </a:r>
          </a:p>
          <a:p>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66</a:t>
            </a:fld>
            <a:endParaRPr lang="sl-SI" dirty="0"/>
          </a:p>
        </p:txBody>
      </p:sp>
      <p:sp>
        <p:nvSpPr>
          <p:cNvPr id="5" name="Right Arrow 4"/>
          <p:cNvSpPr/>
          <p:nvPr/>
        </p:nvSpPr>
        <p:spPr>
          <a:xfrm>
            <a:off x="3429004" y="2856239"/>
            <a:ext cx="397042" cy="276727"/>
          </a:xfrm>
          <a:prstGeom prst="rightArrow">
            <a:avLst/>
          </a:prstGeom>
          <a:solidFill>
            <a:srgbClr val="654A15"/>
          </a:solidFill>
          <a:ln>
            <a:solidFill>
              <a:srgbClr val="654A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4054642" y="2685758"/>
            <a:ext cx="2436469" cy="646331"/>
          </a:xfrm>
          <a:prstGeom prst="rect">
            <a:avLst/>
          </a:prstGeom>
          <a:noFill/>
        </p:spPr>
        <p:txBody>
          <a:bodyPr wrap="square" rtlCol="0">
            <a:spAutoFit/>
          </a:bodyPr>
          <a:lstStyle/>
          <a:p>
            <a:r>
              <a:rPr lang="en-GB" dirty="0">
                <a:solidFill>
                  <a:srgbClr val="003399"/>
                </a:solidFill>
                <a:latin typeface="Arial" panose="020B0604020202020204" pitchFamily="34" charset="0"/>
                <a:cs typeface="Arial" panose="020B0604020202020204" pitchFamily="34" charset="0"/>
              </a:rPr>
              <a:t>in the event of a design-basis accident</a:t>
            </a:r>
          </a:p>
        </p:txBody>
      </p:sp>
      <p:sp>
        <p:nvSpPr>
          <p:cNvPr id="7" name="Right Arrow 6"/>
          <p:cNvSpPr/>
          <p:nvPr/>
        </p:nvSpPr>
        <p:spPr>
          <a:xfrm>
            <a:off x="5343708" y="4013987"/>
            <a:ext cx="397042" cy="276727"/>
          </a:xfrm>
          <a:prstGeom prst="rightArrow">
            <a:avLst/>
          </a:prstGeom>
          <a:solidFill>
            <a:srgbClr val="654A15"/>
          </a:solidFill>
          <a:ln>
            <a:solidFill>
              <a:srgbClr val="654A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5892799" y="3676816"/>
            <a:ext cx="1840089" cy="923330"/>
          </a:xfrm>
          <a:prstGeom prst="rect">
            <a:avLst/>
          </a:prstGeom>
          <a:noFill/>
        </p:spPr>
        <p:txBody>
          <a:bodyPr wrap="square" rtlCol="0">
            <a:spAutoFit/>
          </a:bodyPr>
          <a:lstStyle/>
          <a:p>
            <a:r>
              <a:rPr lang="en-GB" dirty="0" smtClean="0">
                <a:solidFill>
                  <a:srgbClr val="003399"/>
                </a:solidFill>
                <a:latin typeface="Arial" panose="020B0604020202020204" pitchFamily="34" charset="0"/>
                <a:cs typeface="Arial" panose="020B0604020202020204" pitchFamily="34" charset="0"/>
              </a:rPr>
              <a:t>reliable </a:t>
            </a:r>
            <a:r>
              <a:rPr lang="en-GB" dirty="0">
                <a:solidFill>
                  <a:srgbClr val="003399"/>
                </a:solidFill>
                <a:latin typeface="Arial" panose="020B0604020202020204" pitchFamily="34" charset="0"/>
                <a:cs typeface="Arial" panose="020B0604020202020204" pitchFamily="34" charset="0"/>
              </a:rPr>
              <a:t>and </a:t>
            </a:r>
            <a:r>
              <a:rPr lang="en-GB" dirty="0" smtClean="0">
                <a:solidFill>
                  <a:srgbClr val="003399"/>
                </a:solidFill>
                <a:latin typeface="Arial" panose="020B0604020202020204" pitchFamily="34" charset="0"/>
                <a:cs typeface="Arial" panose="020B0604020202020204" pitchFamily="34" charset="0"/>
              </a:rPr>
              <a:t>independent actuation</a:t>
            </a:r>
            <a:endParaRPr lang="en-GB" dirty="0">
              <a:solidFill>
                <a:srgbClr val="00339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09523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Containment system</a:t>
            </a:r>
          </a:p>
        </p:txBody>
      </p:sp>
      <p:sp>
        <p:nvSpPr>
          <p:cNvPr id="3" name="Content Placeholder 2"/>
          <p:cNvSpPr>
            <a:spLocks noGrp="1"/>
          </p:cNvSpPr>
          <p:nvPr>
            <p:ph idx="1"/>
          </p:nvPr>
        </p:nvSpPr>
        <p:spPr>
          <a:xfrm>
            <a:off x="475170" y="1427868"/>
            <a:ext cx="8200800" cy="4680000"/>
          </a:xfrm>
        </p:spPr>
        <p:txBody>
          <a:bodyPr/>
          <a:lstStyle/>
          <a:p>
            <a:pPr marL="0" indent="0">
              <a:buNone/>
            </a:pPr>
            <a:r>
              <a:rPr lang="en-GB" b="1" u="sng" dirty="0" smtClean="0"/>
              <a:t>Containment air locks</a:t>
            </a:r>
          </a:p>
          <a:p>
            <a:r>
              <a:rPr lang="en-GB" dirty="0" smtClean="0"/>
              <a:t>Personnel access to the containment</a:t>
            </a:r>
          </a:p>
          <a:p>
            <a:pPr lvl="1">
              <a:defRPr/>
            </a:pPr>
            <a:r>
              <a:rPr lang="en-GB" dirty="0" smtClean="0"/>
              <a:t>airlocks equipped with doors;</a:t>
            </a:r>
          </a:p>
          <a:p>
            <a:pPr marL="0" indent="0">
              <a:buNone/>
            </a:pPr>
            <a:r>
              <a:rPr lang="en-GB" b="1" u="sng" dirty="0" smtClean="0"/>
              <a:t>Internal structures of the containment</a:t>
            </a:r>
          </a:p>
          <a:p>
            <a:r>
              <a:rPr lang="en-GB" dirty="0" smtClean="0"/>
              <a:t>Ample flow routes</a:t>
            </a:r>
          </a:p>
          <a:p>
            <a:pPr lvl="1">
              <a:defRPr/>
            </a:pPr>
            <a:r>
              <a:rPr lang="en-GB" dirty="0" smtClean="0"/>
              <a:t>between separate compartments;</a:t>
            </a:r>
          </a:p>
          <a:p>
            <a:pPr marL="0" indent="0">
              <a:buNone/>
            </a:pPr>
            <a:r>
              <a:rPr lang="en-GB" b="1" u="sng" dirty="0"/>
              <a:t>Removal of heat from the containment</a:t>
            </a:r>
          </a:p>
          <a:p>
            <a:r>
              <a:rPr lang="en-GB" dirty="0"/>
              <a:t>Capability to remove heat from the containment</a:t>
            </a:r>
          </a:p>
          <a:p>
            <a:r>
              <a:rPr lang="en-GB" dirty="0"/>
              <a:t>Safety </a:t>
            </a:r>
            <a:r>
              <a:rPr lang="en-GB" b="1" dirty="0">
                <a:solidFill>
                  <a:srgbClr val="654A15"/>
                </a:solidFill>
              </a:rPr>
              <a:t>function</a:t>
            </a:r>
            <a:r>
              <a:rPr lang="en-GB" dirty="0"/>
              <a:t> is </a:t>
            </a:r>
            <a:r>
              <a:rPr lang="en-GB" b="1" dirty="0">
                <a:solidFill>
                  <a:srgbClr val="654A15"/>
                </a:solidFill>
              </a:rPr>
              <a:t>fulfilled by reducing</a:t>
            </a:r>
          </a:p>
          <a:p>
            <a:pPr lvl="1">
              <a:defRPr/>
            </a:pPr>
            <a:r>
              <a:rPr lang="en-GB" b="1" dirty="0">
                <a:solidFill>
                  <a:srgbClr val="654A15"/>
                </a:solidFill>
              </a:rPr>
              <a:t>pressure</a:t>
            </a:r>
            <a:r>
              <a:rPr lang="en-GB" dirty="0"/>
              <a:t> and </a:t>
            </a:r>
          </a:p>
          <a:p>
            <a:pPr lvl="1">
              <a:defRPr/>
            </a:pPr>
            <a:r>
              <a:rPr lang="en-GB" b="1" dirty="0">
                <a:solidFill>
                  <a:srgbClr val="654A15"/>
                </a:solidFill>
              </a:rPr>
              <a:t>temperature</a:t>
            </a:r>
            <a:r>
              <a:rPr lang="en-GB" dirty="0" smtClean="0"/>
              <a:t>;</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67</a:t>
            </a:fld>
            <a:endParaRPr lang="sl-SI" dirty="0"/>
          </a:p>
        </p:txBody>
      </p:sp>
    </p:spTree>
    <p:extLst>
      <p:ext uri="{BB962C8B-B14F-4D97-AF65-F5344CB8AC3E}">
        <p14:creationId xmlns:p14="http://schemas.microsoft.com/office/powerpoint/2010/main" val="7568435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Containment system</a:t>
            </a:r>
          </a:p>
        </p:txBody>
      </p:sp>
      <p:sp>
        <p:nvSpPr>
          <p:cNvPr id="3" name="Content Placeholder 2"/>
          <p:cNvSpPr>
            <a:spLocks noGrp="1"/>
          </p:cNvSpPr>
          <p:nvPr>
            <p:ph idx="1"/>
          </p:nvPr>
        </p:nvSpPr>
        <p:spPr/>
        <p:txBody>
          <a:bodyPr/>
          <a:lstStyle/>
          <a:p>
            <a:pPr marL="0" indent="0">
              <a:buNone/>
            </a:pPr>
            <a:r>
              <a:rPr lang="en-GB" b="1" u="sng" dirty="0" smtClean="0"/>
              <a:t>Control and clean-up of the containment atmosphere</a:t>
            </a:r>
          </a:p>
          <a:p>
            <a:r>
              <a:rPr lang="en-GB" dirty="0" smtClean="0"/>
              <a:t>Systems to control fission products, hydrogen, oxygen and other substances → provided;</a:t>
            </a:r>
          </a:p>
          <a:p>
            <a:endParaRPr lang="en-GB" dirty="0" smtClean="0"/>
          </a:p>
          <a:p>
            <a:r>
              <a:rPr lang="en-GB" dirty="0" smtClean="0"/>
              <a:t>Systems for cleaning up the containment atmosphere</a:t>
            </a:r>
          </a:p>
          <a:p>
            <a:pPr lvl="1"/>
            <a:r>
              <a:rPr lang="en-GB" dirty="0" smtClean="0"/>
              <a:t>suitable redundancy in components and features → fulfil the safety function;</a:t>
            </a:r>
          </a:p>
        </p:txBody>
      </p:sp>
      <p:sp>
        <p:nvSpPr>
          <p:cNvPr id="4" name="Slide Number Placeholder 3"/>
          <p:cNvSpPr>
            <a:spLocks noGrp="1"/>
          </p:cNvSpPr>
          <p:nvPr>
            <p:ph type="sldNum" sz="quarter" idx="12"/>
          </p:nvPr>
        </p:nvSpPr>
        <p:spPr/>
        <p:txBody>
          <a:bodyPr/>
          <a:lstStyle/>
          <a:p>
            <a:fld id="{E820C8E4-9002-4E93-8650-B0CC00F8D49C}" type="slidenum">
              <a:rPr lang="sl-SI" smtClean="0"/>
              <a:t>68</a:t>
            </a:fld>
            <a:endParaRPr lang="sl-SI" dirty="0"/>
          </a:p>
        </p:txBody>
      </p:sp>
    </p:spTree>
    <p:extLst>
      <p:ext uri="{BB962C8B-B14F-4D97-AF65-F5344CB8AC3E}">
        <p14:creationId xmlns:p14="http://schemas.microsoft.com/office/powerpoint/2010/main" val="37644451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Instrumentation and control</a:t>
            </a:r>
          </a:p>
        </p:txBody>
      </p:sp>
      <p:sp>
        <p:nvSpPr>
          <p:cNvPr id="3" name="Content Placeholder 2"/>
          <p:cNvSpPr>
            <a:spLocks noGrp="1"/>
          </p:cNvSpPr>
          <p:nvPr>
            <p:ph idx="1"/>
          </p:nvPr>
        </p:nvSpPr>
        <p:spPr/>
        <p:txBody>
          <a:bodyPr/>
          <a:lstStyle/>
          <a:p>
            <a:pPr marL="0" indent="0">
              <a:buNone/>
            </a:pPr>
            <a:r>
              <a:rPr lang="en-GB" b="1" u="sng" dirty="0" smtClean="0"/>
              <a:t>General requirements for instrumentation and control systems important to safety</a:t>
            </a:r>
          </a:p>
          <a:p>
            <a:r>
              <a:rPr lang="en-GB" dirty="0" smtClean="0"/>
              <a:t>Instrumentation to </a:t>
            </a:r>
            <a:r>
              <a:rPr lang="en-GB" b="1" dirty="0" smtClean="0">
                <a:solidFill>
                  <a:srgbClr val="654A15"/>
                </a:solidFill>
              </a:rPr>
              <a:t>monitor variables</a:t>
            </a:r>
            <a:r>
              <a:rPr lang="en-GB" dirty="0" smtClean="0"/>
              <a:t> and </a:t>
            </a:r>
            <a:r>
              <a:rPr lang="en-GB" b="1" dirty="0" smtClean="0">
                <a:solidFill>
                  <a:srgbClr val="654A15"/>
                </a:solidFill>
              </a:rPr>
              <a:t>systems</a:t>
            </a:r>
            <a:r>
              <a:rPr lang="en-GB" dirty="0" smtClean="0"/>
              <a:t>;</a:t>
            </a:r>
          </a:p>
          <a:p>
            <a:r>
              <a:rPr lang="en-GB" dirty="0" smtClean="0"/>
              <a:t>Measuring </a:t>
            </a:r>
            <a:r>
              <a:rPr lang="en-GB" b="1" dirty="0" smtClean="0">
                <a:solidFill>
                  <a:srgbClr val="654A15"/>
                </a:solidFill>
              </a:rPr>
              <a:t>all main variables</a:t>
            </a:r>
            <a:r>
              <a:rPr lang="en-GB" dirty="0" smtClean="0"/>
              <a:t> that can affect;</a:t>
            </a:r>
          </a:p>
          <a:p>
            <a:r>
              <a:rPr lang="en-GB" dirty="0"/>
              <a:t>Instrumentation and recording equipment → </a:t>
            </a:r>
            <a:r>
              <a:rPr lang="en-GB" dirty="0" smtClean="0"/>
              <a:t>provided;</a:t>
            </a:r>
          </a:p>
          <a:p>
            <a:r>
              <a:rPr lang="en-GB" dirty="0"/>
              <a:t>The instrumentation and recording equipment → </a:t>
            </a:r>
            <a:r>
              <a:rPr lang="en-GB" dirty="0" smtClean="0"/>
              <a:t>adequate;</a:t>
            </a:r>
            <a:endParaRPr lang="en-GB" dirty="0"/>
          </a:p>
          <a:p>
            <a:r>
              <a:rPr lang="en-GB" dirty="0"/>
              <a:t>Appropriate and reliable controls → </a:t>
            </a:r>
            <a:r>
              <a:rPr lang="en-GB" dirty="0" smtClean="0"/>
              <a:t>provided;</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69</a:t>
            </a:fld>
            <a:endParaRPr lang="sl-SI" dirty="0"/>
          </a:p>
        </p:txBody>
      </p:sp>
    </p:spTree>
    <p:extLst>
      <p:ext uri="{BB962C8B-B14F-4D97-AF65-F5344CB8AC3E}">
        <p14:creationId xmlns:p14="http://schemas.microsoft.com/office/powerpoint/2010/main" val="1961435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Boiling Water Reactor - BWR</a:t>
            </a:r>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52219" y="1125538"/>
            <a:ext cx="8446418" cy="5038725"/>
          </a:xfrm>
        </p:spPr>
      </p:pic>
      <p:sp>
        <p:nvSpPr>
          <p:cNvPr id="4" name="Slide Number Placeholder 3"/>
          <p:cNvSpPr>
            <a:spLocks noGrp="1"/>
          </p:cNvSpPr>
          <p:nvPr>
            <p:ph type="sldNum" sz="quarter" idx="12"/>
          </p:nvPr>
        </p:nvSpPr>
        <p:spPr/>
        <p:txBody>
          <a:bodyPr/>
          <a:lstStyle/>
          <a:p>
            <a:fld id="{E820C8E4-9002-4E93-8650-B0CC00F8D49C}" type="slidenum">
              <a:rPr lang="sl-SI" smtClean="0"/>
              <a:t>7</a:t>
            </a:fld>
            <a:endParaRPr lang="sl-SI" dirty="0"/>
          </a:p>
        </p:txBody>
      </p:sp>
      <p:sp>
        <p:nvSpPr>
          <p:cNvPr id="6" name="Text Box 10"/>
          <p:cNvSpPr txBox="1"/>
          <p:nvPr/>
        </p:nvSpPr>
        <p:spPr>
          <a:xfrm>
            <a:off x="4778062" y="5293963"/>
            <a:ext cx="4150038" cy="1042441"/>
          </a:xfrm>
          <a:prstGeom prst="rect">
            <a:avLst/>
          </a:prstGeom>
          <a:solidFill>
            <a:schemeClr val="accent4">
              <a:lumMod val="40000"/>
              <a:lumOff val="6000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GB" sz="1600" b="1" dirty="0">
                <a:solidFill>
                  <a:srgbClr val="000000"/>
                </a:solidFill>
                <a:effectLst/>
                <a:latin typeface="Arial Narrow" panose="020B0606020202030204" pitchFamily="34" charset="0"/>
                <a:ea typeface="Times New Roman" panose="02020603050405020304" pitchFamily="18" charset="0"/>
              </a:rPr>
              <a:t>Boiling Water Reactor - BWR</a:t>
            </a:r>
            <a:endParaRPr lang="sl-SI" sz="1600" dirty="0">
              <a:solidFill>
                <a:srgbClr val="000000"/>
              </a:solidFill>
              <a:effectLst/>
              <a:latin typeface="Times New Roman" panose="02020603050405020304" pitchFamily="18" charset="0"/>
              <a:ea typeface="Times New Roman" panose="02020603050405020304" pitchFamily="18" charset="0"/>
            </a:endParaRPr>
          </a:p>
          <a:p>
            <a:pPr algn="just">
              <a:spcAft>
                <a:spcPts val="0"/>
              </a:spcAft>
            </a:pPr>
            <a:r>
              <a:rPr lang="en-GB" sz="1600" dirty="0">
                <a:solidFill>
                  <a:srgbClr val="000000"/>
                </a:solidFill>
                <a:effectLst/>
                <a:latin typeface="Arial Narrow" panose="020B0606020202030204" pitchFamily="34" charset="0"/>
                <a:ea typeface="Times New Roman" panose="02020603050405020304" pitchFamily="18" charset="0"/>
              </a:rPr>
              <a:t>Moderated and cooled with ordinary water. Water boils in the reactor and the resulting steam drives the turbine.</a:t>
            </a:r>
            <a:endParaRPr lang="sl-SI" sz="16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627101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Instrumentation and control</a:t>
            </a:r>
          </a:p>
        </p:txBody>
      </p:sp>
      <p:sp>
        <p:nvSpPr>
          <p:cNvPr id="3" name="Content Placeholder 2"/>
          <p:cNvSpPr>
            <a:spLocks noGrp="1"/>
          </p:cNvSpPr>
          <p:nvPr>
            <p:ph idx="1"/>
          </p:nvPr>
        </p:nvSpPr>
        <p:spPr/>
        <p:txBody>
          <a:bodyPr/>
          <a:lstStyle/>
          <a:p>
            <a:pPr marL="0" indent="0">
              <a:buNone/>
            </a:pPr>
            <a:r>
              <a:rPr lang="en-GB" b="1" u="sng" dirty="0" smtClean="0"/>
              <a:t>Control room</a:t>
            </a:r>
          </a:p>
          <a:p>
            <a:r>
              <a:rPr lang="en-GB" dirty="0" smtClean="0"/>
              <a:t>A control room</a:t>
            </a:r>
          </a:p>
          <a:p>
            <a:pPr lvl="1"/>
            <a:r>
              <a:rPr lang="en-GB" b="1" dirty="0" smtClean="0">
                <a:solidFill>
                  <a:srgbClr val="654A15"/>
                </a:solidFill>
              </a:rPr>
              <a:t>safe operation</a:t>
            </a:r>
            <a:r>
              <a:rPr lang="en-GB" dirty="0" smtClean="0"/>
              <a:t>, and </a:t>
            </a:r>
          </a:p>
          <a:p>
            <a:pPr lvl="1"/>
            <a:r>
              <a:rPr lang="en-GB" b="1" dirty="0" smtClean="0">
                <a:solidFill>
                  <a:srgbClr val="654A15"/>
                </a:solidFill>
              </a:rPr>
              <a:t>measures can be taken</a:t>
            </a:r>
            <a:r>
              <a:rPr lang="en-GB" dirty="0" smtClean="0"/>
              <a:t>;</a:t>
            </a:r>
          </a:p>
          <a:p>
            <a:r>
              <a:rPr lang="en-GB" dirty="0" smtClean="0"/>
              <a:t>Identifying events which may pose a direct threat to its continued operation;</a:t>
            </a:r>
          </a:p>
          <a:p>
            <a:pPr marL="0" indent="0">
              <a:buNone/>
            </a:pPr>
            <a:r>
              <a:rPr lang="en-GB" b="1" u="sng" dirty="0"/>
              <a:t>Supplementary control room</a:t>
            </a:r>
          </a:p>
          <a:p>
            <a:r>
              <a:rPr lang="en-GB" dirty="0"/>
              <a:t>Instrumentation and control equipment</a:t>
            </a:r>
          </a:p>
          <a:p>
            <a:pPr lvl="1"/>
            <a:r>
              <a:rPr lang="en-GB" dirty="0"/>
              <a:t>at a single </a:t>
            </a:r>
            <a:r>
              <a:rPr lang="en-GB" dirty="0" smtClean="0"/>
              <a:t>location, physically </a:t>
            </a:r>
            <a:r>
              <a:rPr lang="en-GB" dirty="0"/>
              <a:t>and electrically separate</a:t>
            </a:r>
            <a:r>
              <a:rPr lang="en-GB" dirty="0" smtClean="0"/>
              <a:t>;</a:t>
            </a:r>
          </a:p>
          <a:p>
            <a:pPr marL="0" indent="0">
              <a:buNone/>
            </a:pPr>
            <a:r>
              <a:rPr lang="en-GB" b="1" u="sng" dirty="0"/>
              <a:t>Use of computer based systems in systems important to safety</a:t>
            </a:r>
          </a:p>
          <a:p>
            <a:r>
              <a:rPr lang="en-GB" dirty="0" smtClean="0"/>
              <a:t>Appropriate </a:t>
            </a:r>
            <a:r>
              <a:rPr lang="en-GB" dirty="0"/>
              <a:t>standards and practices for development and </a:t>
            </a:r>
            <a:r>
              <a:rPr lang="en-GB" dirty="0" smtClean="0"/>
              <a:t>testing</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70</a:t>
            </a:fld>
            <a:endParaRPr lang="sl-SI" dirty="0"/>
          </a:p>
        </p:txBody>
      </p:sp>
    </p:spTree>
    <p:extLst>
      <p:ext uri="{BB962C8B-B14F-4D97-AF65-F5344CB8AC3E}">
        <p14:creationId xmlns:p14="http://schemas.microsoft.com/office/powerpoint/2010/main" val="37806697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Instrumentation and control</a:t>
            </a:r>
          </a:p>
        </p:txBody>
      </p:sp>
      <p:sp>
        <p:nvSpPr>
          <p:cNvPr id="3" name="Content Placeholder 2"/>
          <p:cNvSpPr>
            <a:spLocks noGrp="1"/>
          </p:cNvSpPr>
          <p:nvPr>
            <p:ph idx="1"/>
          </p:nvPr>
        </p:nvSpPr>
        <p:spPr/>
        <p:txBody>
          <a:bodyPr/>
          <a:lstStyle/>
          <a:p>
            <a:pPr marL="0" indent="0">
              <a:buNone/>
            </a:pPr>
            <a:r>
              <a:rPr lang="en-GB" b="1" u="sng" dirty="0" smtClean="0"/>
              <a:t>Automatic control</a:t>
            </a:r>
          </a:p>
          <a:p>
            <a:r>
              <a:rPr lang="en-GB" dirty="0" smtClean="0"/>
              <a:t>Various safety actions </a:t>
            </a:r>
          </a:p>
          <a:p>
            <a:pPr lvl="1"/>
            <a:r>
              <a:rPr lang="en-GB" dirty="0" smtClean="0"/>
              <a:t>automated;</a:t>
            </a:r>
          </a:p>
          <a:p>
            <a:pPr marL="0" indent="0">
              <a:buNone/>
            </a:pPr>
            <a:r>
              <a:rPr lang="en-GB" b="1" u="sng" dirty="0" smtClean="0"/>
              <a:t>Functions of the protection system</a:t>
            </a:r>
          </a:p>
          <a:p>
            <a:pPr lvl="0"/>
            <a:r>
              <a:rPr lang="en-GB" dirty="0" smtClean="0"/>
              <a:t>Automatically initiate the operation of appropriate systems;</a:t>
            </a:r>
          </a:p>
          <a:p>
            <a:pPr lvl="0"/>
            <a:r>
              <a:rPr lang="en-GB" dirty="0" smtClean="0"/>
              <a:t>Detect design-basis accidents;</a:t>
            </a:r>
          </a:p>
          <a:p>
            <a:pPr lvl="0"/>
            <a:r>
              <a:rPr lang="en-GB" dirty="0" smtClean="0"/>
              <a:t>Overriding unsafe actions;</a:t>
            </a:r>
          </a:p>
          <a:p>
            <a:pPr marL="0" indent="0">
              <a:buNone/>
            </a:pPr>
            <a:r>
              <a:rPr lang="en-GB" b="1" u="sng" dirty="0"/>
              <a:t>Reliability and testability of the protection system</a:t>
            </a:r>
          </a:p>
          <a:p>
            <a:r>
              <a:rPr lang="en-GB" dirty="0"/>
              <a:t>High functional reliability and periodic testability;</a:t>
            </a:r>
          </a:p>
          <a:p>
            <a:r>
              <a:rPr lang="en-GB" dirty="0"/>
              <a:t>Redundancy and independence designed into the protection </a:t>
            </a:r>
            <a:r>
              <a:rPr lang="en-GB" dirty="0" smtClean="0"/>
              <a:t>system</a:t>
            </a:r>
            <a:r>
              <a:rPr lang="en-GB" dirty="0"/>
              <a:t>;</a:t>
            </a:r>
            <a:endParaRPr lang="en-GB" dirty="0" smtClean="0"/>
          </a:p>
        </p:txBody>
      </p:sp>
      <p:sp>
        <p:nvSpPr>
          <p:cNvPr id="4" name="Slide Number Placeholder 3"/>
          <p:cNvSpPr>
            <a:spLocks noGrp="1"/>
          </p:cNvSpPr>
          <p:nvPr>
            <p:ph type="sldNum" sz="quarter" idx="12"/>
          </p:nvPr>
        </p:nvSpPr>
        <p:spPr/>
        <p:txBody>
          <a:bodyPr/>
          <a:lstStyle/>
          <a:p>
            <a:fld id="{E820C8E4-9002-4E93-8650-B0CC00F8D49C}" type="slidenum">
              <a:rPr lang="sl-SI" smtClean="0"/>
              <a:t>71</a:t>
            </a:fld>
            <a:endParaRPr lang="sl-SI" dirty="0"/>
          </a:p>
        </p:txBody>
      </p:sp>
    </p:spTree>
    <p:extLst>
      <p:ext uri="{BB962C8B-B14F-4D97-AF65-F5344CB8AC3E}">
        <p14:creationId xmlns:p14="http://schemas.microsoft.com/office/powerpoint/2010/main" val="12555943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Instrumentation and control</a:t>
            </a:r>
          </a:p>
        </p:txBody>
      </p:sp>
      <p:sp>
        <p:nvSpPr>
          <p:cNvPr id="3" name="Content Placeholder 2"/>
          <p:cNvSpPr>
            <a:spLocks noGrp="1"/>
          </p:cNvSpPr>
          <p:nvPr>
            <p:ph idx="1"/>
          </p:nvPr>
        </p:nvSpPr>
        <p:spPr/>
        <p:txBody>
          <a:bodyPr/>
          <a:lstStyle/>
          <a:p>
            <a:r>
              <a:rPr lang="en-GB" dirty="0" smtClean="0"/>
              <a:t>The protection system → designed to permit:</a:t>
            </a:r>
          </a:p>
          <a:p>
            <a:pPr lvl="1"/>
            <a:r>
              <a:rPr lang="en-GB" dirty="0" smtClean="0"/>
              <a:t>periodic testing, </a:t>
            </a:r>
          </a:p>
          <a:p>
            <a:pPr lvl="1"/>
            <a:r>
              <a:rPr lang="en-GB" dirty="0" smtClean="0"/>
              <a:t>testing channels independently; </a:t>
            </a:r>
          </a:p>
          <a:p>
            <a:r>
              <a:rPr lang="en-GB" dirty="0" smtClean="0"/>
              <a:t>The design permits → tests during operation;</a:t>
            </a:r>
          </a:p>
          <a:p>
            <a:r>
              <a:rPr lang="en-GB" dirty="0" smtClean="0"/>
              <a:t>The design minimizes the influence of operator action</a:t>
            </a:r>
          </a:p>
          <a:p>
            <a:pPr marL="0" indent="0">
              <a:buNone/>
            </a:pPr>
            <a:r>
              <a:rPr lang="en-GB" b="1" u="sng" dirty="0"/>
              <a:t>Use of computer based systems in protection</a:t>
            </a:r>
          </a:p>
          <a:p>
            <a:r>
              <a:rPr lang="en-GB" dirty="0"/>
              <a:t>Where is used in a protection system, requirements are taken into </a:t>
            </a:r>
            <a:r>
              <a:rPr lang="en-GB" dirty="0" smtClean="0"/>
              <a:t>account</a:t>
            </a:r>
            <a:endParaRPr lang="en-GB" dirty="0"/>
          </a:p>
          <a:p>
            <a:pPr marL="0" indent="0">
              <a:buNone/>
            </a:pPr>
            <a:r>
              <a:rPr lang="en-GB" b="1" u="sng" dirty="0"/>
              <a:t>Separation of protection and control systems</a:t>
            </a:r>
          </a:p>
          <a:p>
            <a:r>
              <a:rPr lang="en-GB" dirty="0"/>
              <a:t>Interference between the protection system and the control </a:t>
            </a:r>
            <a:r>
              <a:rPr lang="en-GB" dirty="0" smtClean="0"/>
              <a:t>systems</a:t>
            </a:r>
          </a:p>
          <a:p>
            <a:r>
              <a:rPr lang="en-GB" dirty="0"/>
              <a:t>Signals used in common by both </a:t>
            </a:r>
            <a:r>
              <a:rPr lang="en-GB" dirty="0" smtClean="0"/>
              <a:t>systems</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72</a:t>
            </a:fld>
            <a:endParaRPr lang="sl-SI" dirty="0"/>
          </a:p>
        </p:txBody>
      </p:sp>
    </p:spTree>
    <p:extLst>
      <p:ext uri="{BB962C8B-B14F-4D97-AF65-F5344CB8AC3E}">
        <p14:creationId xmlns:p14="http://schemas.microsoft.com/office/powerpoint/2010/main" val="136811367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Emergency control centre</a:t>
            </a:r>
          </a:p>
        </p:txBody>
      </p:sp>
      <p:sp>
        <p:nvSpPr>
          <p:cNvPr id="3" name="Content Placeholder 2"/>
          <p:cNvSpPr>
            <a:spLocks noGrp="1"/>
          </p:cNvSpPr>
          <p:nvPr>
            <p:ph idx="1"/>
          </p:nvPr>
        </p:nvSpPr>
        <p:spPr/>
        <p:txBody>
          <a:bodyPr/>
          <a:lstStyle/>
          <a:p>
            <a:r>
              <a:rPr lang="en-GB" dirty="0"/>
              <a:t>An on-site emergency control </a:t>
            </a:r>
            <a:r>
              <a:rPr lang="en-GB" dirty="0" smtClean="0"/>
              <a:t>centre</a:t>
            </a:r>
            <a:r>
              <a:rPr lang="en-GB" dirty="0"/>
              <a:t> →</a:t>
            </a:r>
            <a:r>
              <a:rPr lang="en-GB" dirty="0" smtClean="0"/>
              <a:t> provided</a:t>
            </a:r>
          </a:p>
          <a:p>
            <a:pPr lvl="1"/>
            <a:r>
              <a:rPr lang="en-GB" dirty="0" smtClean="0"/>
              <a:t>separated, </a:t>
            </a:r>
          </a:p>
          <a:p>
            <a:pPr lvl="1"/>
            <a:r>
              <a:rPr lang="en-GB" dirty="0" smtClean="0"/>
              <a:t>serve </a:t>
            </a:r>
            <a:r>
              <a:rPr lang="en-GB" dirty="0"/>
              <a:t>as meeting place for the emergency </a:t>
            </a:r>
            <a:r>
              <a:rPr lang="en-GB" dirty="0" smtClean="0"/>
              <a:t>staff;</a:t>
            </a:r>
          </a:p>
          <a:p>
            <a:r>
              <a:rPr lang="en-GB" dirty="0" smtClean="0"/>
              <a:t>Information → </a:t>
            </a:r>
            <a:r>
              <a:rPr lang="en-GB" dirty="0"/>
              <a:t>available there</a:t>
            </a:r>
            <a:endParaRPr lang="en-GB" dirty="0" smtClean="0"/>
          </a:p>
          <a:p>
            <a:pPr lvl="1"/>
            <a:r>
              <a:rPr lang="en-GB" dirty="0" smtClean="0"/>
              <a:t>parameters </a:t>
            </a:r>
            <a:r>
              <a:rPr lang="en-GB" dirty="0"/>
              <a:t>and radiological conditions in the </a:t>
            </a:r>
            <a:r>
              <a:rPr lang="en-GB" dirty="0" smtClean="0"/>
              <a:t>plant, </a:t>
            </a:r>
            <a:r>
              <a:rPr lang="en-GB" dirty="0"/>
              <a:t>and </a:t>
            </a:r>
            <a:endParaRPr lang="en-GB" dirty="0" smtClean="0"/>
          </a:p>
          <a:p>
            <a:pPr lvl="1"/>
            <a:r>
              <a:rPr lang="en-GB" dirty="0" smtClean="0"/>
              <a:t>immediate surroundings;</a:t>
            </a:r>
          </a:p>
          <a:p>
            <a:r>
              <a:rPr lang="en-GB" dirty="0" smtClean="0"/>
              <a:t>The </a:t>
            </a:r>
            <a:r>
              <a:rPr lang="en-GB" dirty="0"/>
              <a:t>room provides means </a:t>
            </a:r>
            <a:r>
              <a:rPr lang="en-GB" dirty="0" smtClean="0"/>
              <a:t>for</a:t>
            </a:r>
          </a:p>
          <a:p>
            <a:pPr lvl="1"/>
            <a:r>
              <a:rPr lang="en-GB" dirty="0" smtClean="0"/>
              <a:t>communication (with control room,…);</a:t>
            </a:r>
          </a:p>
          <a:p>
            <a:r>
              <a:rPr lang="en-GB" dirty="0" smtClean="0"/>
              <a:t>Measures taken </a:t>
            </a:r>
            <a:r>
              <a:rPr lang="en-GB" dirty="0"/>
              <a:t>→</a:t>
            </a:r>
            <a:r>
              <a:rPr lang="en-GB" dirty="0" smtClean="0"/>
              <a:t> </a:t>
            </a:r>
            <a:r>
              <a:rPr lang="en-GB" dirty="0"/>
              <a:t>protect the </a:t>
            </a:r>
            <a:r>
              <a:rPr lang="en-GB" dirty="0" smtClean="0"/>
              <a:t>occupants</a:t>
            </a:r>
          </a:p>
          <a:p>
            <a:pPr lvl="1"/>
            <a:r>
              <a:rPr lang="en-GB" dirty="0" smtClean="0"/>
              <a:t>for a protracted time;</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73</a:t>
            </a:fld>
            <a:endParaRPr lang="sl-SI" dirty="0"/>
          </a:p>
        </p:txBody>
      </p:sp>
    </p:spTree>
    <p:extLst>
      <p:ext uri="{BB962C8B-B14F-4D97-AF65-F5344CB8AC3E}">
        <p14:creationId xmlns:p14="http://schemas.microsoft.com/office/powerpoint/2010/main" val="394619346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Emergency power supply</a:t>
            </a:r>
          </a:p>
        </p:txBody>
      </p:sp>
      <p:sp>
        <p:nvSpPr>
          <p:cNvPr id="3" name="Content Placeholder 2"/>
          <p:cNvSpPr>
            <a:spLocks noGrp="1"/>
          </p:cNvSpPr>
          <p:nvPr>
            <p:ph idx="1"/>
          </p:nvPr>
        </p:nvSpPr>
        <p:spPr/>
        <p:txBody>
          <a:bodyPr/>
          <a:lstStyle/>
          <a:p>
            <a:r>
              <a:rPr lang="en-GB" dirty="0" smtClean="0"/>
              <a:t>After PIEs, emergency power is needed</a:t>
            </a:r>
          </a:p>
          <a:p>
            <a:pPr lvl="1"/>
            <a:r>
              <a:rPr lang="en-GB" dirty="0" smtClean="0"/>
              <a:t>various systems and components important to safety; </a:t>
            </a:r>
          </a:p>
          <a:p>
            <a:endParaRPr lang="en-GB" dirty="0" smtClean="0"/>
          </a:p>
          <a:p>
            <a:r>
              <a:rPr lang="en-GB" dirty="0" smtClean="0"/>
              <a:t>Ensured emergency power supply</a:t>
            </a:r>
          </a:p>
          <a:p>
            <a:pPr lvl="1"/>
            <a:r>
              <a:rPr lang="en-GB" dirty="0" smtClean="0"/>
              <a:t>in any operational state,</a:t>
            </a:r>
          </a:p>
          <a:p>
            <a:pPr lvl="1"/>
            <a:r>
              <a:rPr lang="en-GB" dirty="0" smtClean="0"/>
              <a:t>in a design basis accident, </a:t>
            </a:r>
          </a:p>
          <a:p>
            <a:pPr lvl="1"/>
            <a:r>
              <a:rPr lang="en-GB" dirty="0" smtClean="0"/>
              <a:t>assumption of the coincidental loss of off-site power;</a:t>
            </a:r>
          </a:p>
          <a:p>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74</a:t>
            </a:fld>
            <a:endParaRPr lang="sl-SI" dirty="0"/>
          </a:p>
        </p:txBody>
      </p:sp>
    </p:spTree>
    <p:extLst>
      <p:ext uri="{BB962C8B-B14F-4D97-AF65-F5344CB8AC3E}">
        <p14:creationId xmlns:p14="http://schemas.microsoft.com/office/powerpoint/2010/main" val="41212805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Waste treatment and control systems</a:t>
            </a:r>
          </a:p>
        </p:txBody>
      </p:sp>
      <p:sp>
        <p:nvSpPr>
          <p:cNvPr id="3" name="Content Placeholder 2"/>
          <p:cNvSpPr>
            <a:spLocks noGrp="1"/>
          </p:cNvSpPr>
          <p:nvPr>
            <p:ph idx="1"/>
          </p:nvPr>
        </p:nvSpPr>
        <p:spPr/>
        <p:txBody>
          <a:bodyPr/>
          <a:lstStyle/>
          <a:p>
            <a:r>
              <a:rPr lang="en-GB" dirty="0" smtClean="0"/>
              <a:t>Systems → to treat radioactive liquid and gaseous effluents</a:t>
            </a:r>
          </a:p>
          <a:p>
            <a:pPr lvl="1"/>
            <a:r>
              <a:rPr lang="en-GB" dirty="0" smtClean="0"/>
              <a:t>radioactive discharges within prescribed limits; </a:t>
            </a:r>
          </a:p>
          <a:p>
            <a:r>
              <a:rPr lang="en-GB" dirty="0" smtClean="0"/>
              <a:t>ALARA principle → applied; </a:t>
            </a:r>
          </a:p>
          <a:p>
            <a:r>
              <a:rPr lang="en-GB" dirty="0" smtClean="0"/>
              <a:t>Systems → for handling and safely storing on the site;</a:t>
            </a:r>
          </a:p>
          <a:p>
            <a:r>
              <a:rPr lang="en-GB" dirty="0" smtClean="0"/>
              <a:t>Transport of solid wastes;</a:t>
            </a:r>
          </a:p>
          <a:p>
            <a:endParaRPr lang="en-GB" dirty="0" smtClean="0"/>
          </a:p>
        </p:txBody>
      </p:sp>
      <p:sp>
        <p:nvSpPr>
          <p:cNvPr id="4" name="Slide Number Placeholder 3"/>
          <p:cNvSpPr>
            <a:spLocks noGrp="1"/>
          </p:cNvSpPr>
          <p:nvPr>
            <p:ph type="sldNum" sz="quarter" idx="12"/>
          </p:nvPr>
        </p:nvSpPr>
        <p:spPr/>
        <p:txBody>
          <a:bodyPr/>
          <a:lstStyle/>
          <a:p>
            <a:fld id="{E820C8E4-9002-4E93-8650-B0CC00F8D49C}" type="slidenum">
              <a:rPr lang="sl-SI" smtClean="0"/>
              <a:t>75</a:t>
            </a:fld>
            <a:endParaRPr lang="sl-SI" dirty="0"/>
          </a:p>
        </p:txBody>
      </p:sp>
    </p:spTree>
    <p:extLst>
      <p:ext uri="{BB962C8B-B14F-4D97-AF65-F5344CB8AC3E}">
        <p14:creationId xmlns:p14="http://schemas.microsoft.com/office/powerpoint/2010/main" val="33690847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Waste treatment and control systems</a:t>
            </a:r>
          </a:p>
        </p:txBody>
      </p:sp>
      <p:sp>
        <p:nvSpPr>
          <p:cNvPr id="3" name="Content Placeholder 2"/>
          <p:cNvSpPr>
            <a:spLocks noGrp="1"/>
          </p:cNvSpPr>
          <p:nvPr>
            <p:ph idx="1"/>
          </p:nvPr>
        </p:nvSpPr>
        <p:spPr/>
        <p:txBody>
          <a:bodyPr/>
          <a:lstStyle/>
          <a:p>
            <a:pPr marL="0" indent="0">
              <a:buNone/>
            </a:pPr>
            <a:r>
              <a:rPr lang="en-GB" b="1" u="sng" dirty="0"/>
              <a:t>Control of releases of radioactive liquids to the environment</a:t>
            </a:r>
          </a:p>
          <a:p>
            <a:r>
              <a:rPr lang="en-GB" dirty="0"/>
              <a:t>Means to </a:t>
            </a:r>
            <a:r>
              <a:rPr lang="en-GB" b="1" dirty="0">
                <a:solidFill>
                  <a:srgbClr val="654A15"/>
                </a:solidFill>
              </a:rPr>
              <a:t>control the release</a:t>
            </a:r>
            <a:r>
              <a:rPr lang="en-GB" dirty="0"/>
              <a:t> of radioactive liquids</a:t>
            </a:r>
          </a:p>
          <a:p>
            <a:pPr marL="0" indent="0">
              <a:buNone/>
            </a:pPr>
            <a:r>
              <a:rPr lang="en-GB" b="1" u="sng" dirty="0" smtClean="0"/>
              <a:t>Control of airborne radioactive material</a:t>
            </a:r>
          </a:p>
          <a:p>
            <a:r>
              <a:rPr lang="en-GB" dirty="0" smtClean="0"/>
              <a:t>Ventilation system</a:t>
            </a:r>
          </a:p>
          <a:p>
            <a:pPr marL="0" indent="0">
              <a:buNone/>
            </a:pPr>
            <a:r>
              <a:rPr lang="en-GB" b="1" u="sng" dirty="0" smtClean="0"/>
              <a:t>Control of releases of gaseous radioactive material to the environment</a:t>
            </a:r>
          </a:p>
          <a:p>
            <a:r>
              <a:rPr lang="en-GB" dirty="0" smtClean="0"/>
              <a:t>Ventilation system → filtration system;</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76</a:t>
            </a:fld>
            <a:endParaRPr lang="sl-SI" dirty="0"/>
          </a:p>
        </p:txBody>
      </p:sp>
    </p:spTree>
    <p:extLst>
      <p:ext uri="{BB962C8B-B14F-4D97-AF65-F5344CB8AC3E}">
        <p14:creationId xmlns:p14="http://schemas.microsoft.com/office/powerpoint/2010/main" val="10935536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Fuel handling and storage systems</a:t>
            </a:r>
          </a:p>
        </p:txBody>
      </p:sp>
      <p:sp>
        <p:nvSpPr>
          <p:cNvPr id="3" name="Content Placeholder 2"/>
          <p:cNvSpPr>
            <a:spLocks noGrp="1"/>
          </p:cNvSpPr>
          <p:nvPr>
            <p:ph idx="1"/>
          </p:nvPr>
        </p:nvSpPr>
        <p:spPr/>
        <p:txBody>
          <a:bodyPr/>
          <a:lstStyle/>
          <a:p>
            <a:pPr marL="0" indent="0">
              <a:buNone/>
            </a:pPr>
            <a:r>
              <a:rPr lang="en-GB" b="1" u="sng" dirty="0" smtClean="0"/>
              <a:t>Handling and storage of non-irradiated fuel</a:t>
            </a:r>
          </a:p>
          <a:p>
            <a:r>
              <a:rPr lang="en-GB" dirty="0" smtClean="0"/>
              <a:t>Handling and storage systems for non-irradiated fuel → do the following:</a:t>
            </a:r>
          </a:p>
          <a:p>
            <a:pPr lvl="1"/>
            <a:r>
              <a:rPr lang="en-GB" dirty="0" smtClean="0"/>
              <a:t>Prevent criticality by</a:t>
            </a:r>
          </a:p>
          <a:p>
            <a:pPr marL="722313" lvl="1" indent="0">
              <a:buNone/>
            </a:pPr>
            <a:r>
              <a:rPr lang="en-GB" dirty="0" smtClean="0"/>
              <a:t> → physical means or processes;</a:t>
            </a:r>
          </a:p>
          <a:p>
            <a:pPr lvl="1"/>
            <a:r>
              <a:rPr lang="en-GB" dirty="0" smtClean="0"/>
              <a:t>Permit maintenance, periodic inspection and testing; and</a:t>
            </a:r>
          </a:p>
          <a:p>
            <a:pPr lvl="1"/>
            <a:r>
              <a:rPr lang="en-GB" dirty="0" smtClean="0"/>
              <a:t>Minimize the probability of loss of or damage;</a:t>
            </a:r>
          </a:p>
          <a:p>
            <a:pPr marL="0" indent="0">
              <a:buNone/>
            </a:pPr>
            <a:r>
              <a:rPr lang="en-GB" b="1" u="sng" dirty="0" smtClean="0"/>
              <a:t>Handling and storage of irradiated fuel</a:t>
            </a:r>
          </a:p>
          <a:p>
            <a:r>
              <a:rPr lang="en-GB" dirty="0" smtClean="0"/>
              <a:t>Handling and storage systems for irradiated fuel → designed:</a:t>
            </a:r>
          </a:p>
          <a:p>
            <a:pPr lvl="1"/>
            <a:r>
              <a:rPr lang="en-GB" dirty="0" smtClean="0"/>
              <a:t>prevent criticality,</a:t>
            </a:r>
          </a:p>
          <a:p>
            <a:pPr lvl="1"/>
            <a:r>
              <a:rPr lang="en-GB" dirty="0" smtClean="0"/>
              <a:t>permit adequate heat removal,</a:t>
            </a:r>
          </a:p>
          <a:p>
            <a:pPr lvl="1"/>
            <a:r>
              <a:rPr lang="en-GB" dirty="0" smtClean="0"/>
              <a:t>permit inspection,…</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77</a:t>
            </a:fld>
            <a:endParaRPr lang="sl-SI" dirty="0"/>
          </a:p>
        </p:txBody>
      </p:sp>
    </p:spTree>
    <p:extLst>
      <p:ext uri="{BB962C8B-B14F-4D97-AF65-F5344CB8AC3E}">
        <p14:creationId xmlns:p14="http://schemas.microsoft.com/office/powerpoint/2010/main" val="37230059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Radiation protection</a:t>
            </a:r>
          </a:p>
        </p:txBody>
      </p:sp>
      <p:sp>
        <p:nvSpPr>
          <p:cNvPr id="3" name="Content Placeholder 2"/>
          <p:cNvSpPr>
            <a:spLocks noGrp="1"/>
          </p:cNvSpPr>
          <p:nvPr>
            <p:ph idx="1"/>
          </p:nvPr>
        </p:nvSpPr>
        <p:spPr/>
        <p:txBody>
          <a:bodyPr/>
          <a:lstStyle/>
          <a:p>
            <a:pPr marL="0" indent="0">
              <a:buNone/>
            </a:pPr>
            <a:r>
              <a:rPr lang="en-GB" b="1" u="sng" dirty="0" smtClean="0"/>
              <a:t>General requirements</a:t>
            </a:r>
          </a:p>
          <a:p>
            <a:r>
              <a:rPr lang="en-GB" dirty="0" smtClean="0"/>
              <a:t>Preventing any avoidable radiation exposure and to keeping any unavoidable </a:t>
            </a:r>
            <a:r>
              <a:rPr lang="en-GB" dirty="0"/>
              <a:t>exposures </a:t>
            </a:r>
            <a:r>
              <a:rPr lang="en-GB" dirty="0" smtClean="0"/>
              <a:t>→ minimum;</a:t>
            </a:r>
          </a:p>
          <a:p>
            <a:pPr marL="0" indent="0">
              <a:buNone/>
            </a:pPr>
            <a:r>
              <a:rPr lang="en-GB" b="1" u="sng" dirty="0"/>
              <a:t>Design for radiation protection</a:t>
            </a:r>
          </a:p>
          <a:p>
            <a:r>
              <a:rPr lang="en-GB" dirty="0"/>
              <a:t>Provision → made in the design and layout</a:t>
            </a:r>
          </a:p>
          <a:p>
            <a:pPr lvl="1"/>
            <a:r>
              <a:rPr lang="en-GB" dirty="0"/>
              <a:t>minimize exposure and contamination;</a:t>
            </a:r>
          </a:p>
          <a:p>
            <a:pPr marL="0" indent="0">
              <a:buNone/>
            </a:pPr>
            <a:r>
              <a:rPr lang="en-GB" b="1" u="sng" dirty="0"/>
              <a:t>Means of radiation monitoring</a:t>
            </a:r>
          </a:p>
          <a:p>
            <a:r>
              <a:rPr lang="en-GB" dirty="0"/>
              <a:t>Equipment is provided → radiation monitoring</a:t>
            </a:r>
          </a:p>
          <a:p>
            <a:pPr lvl="1"/>
            <a:r>
              <a:rPr lang="en-GB" dirty="0"/>
              <a:t>operational states, </a:t>
            </a:r>
          </a:p>
          <a:p>
            <a:pPr lvl="1"/>
            <a:r>
              <a:rPr lang="en-GB" dirty="0"/>
              <a:t>design-basis accidents, and</a:t>
            </a:r>
          </a:p>
          <a:p>
            <a:pPr lvl="1"/>
            <a:r>
              <a:rPr lang="en-GB" dirty="0"/>
              <a:t>severe accidents</a:t>
            </a:r>
            <a:r>
              <a:rPr lang="en-GB" dirty="0" smtClean="0"/>
              <a:t>;</a:t>
            </a:r>
          </a:p>
          <a:p>
            <a:endParaRPr lang="en-GB" dirty="0" smtClean="0"/>
          </a:p>
          <a:p>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78</a:t>
            </a:fld>
            <a:endParaRPr lang="sl-SI" dirty="0"/>
          </a:p>
        </p:txBody>
      </p:sp>
    </p:spTree>
    <p:extLst>
      <p:ext uri="{BB962C8B-B14F-4D97-AF65-F5344CB8AC3E}">
        <p14:creationId xmlns:p14="http://schemas.microsoft.com/office/powerpoint/2010/main" val="17640346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
        <p:nvSpPr>
          <p:cNvPr id="3" name="Content Placeholder 2"/>
          <p:cNvSpPr>
            <a:spLocks noGrp="1"/>
          </p:cNvSpPr>
          <p:nvPr>
            <p:ph idx="1"/>
          </p:nvPr>
        </p:nvSpPr>
        <p:spPr/>
        <p:txBody>
          <a:bodyPr/>
          <a:lstStyle/>
          <a:p>
            <a:pPr marL="457200" lvl="0" indent="-457200">
              <a:buClr>
                <a:srgbClr val="003399"/>
              </a:buClr>
              <a:buFont typeface="+mj-lt"/>
              <a:buAutoNum type="arabicPeriod"/>
            </a:pPr>
            <a:r>
              <a:rPr lang="en-GB" dirty="0" smtClean="0"/>
              <a:t>What are requirements for the design organization?</a:t>
            </a:r>
          </a:p>
          <a:p>
            <a:pPr marL="457200" lvl="0" indent="-457200">
              <a:buClr>
                <a:srgbClr val="003399"/>
              </a:buClr>
              <a:buFont typeface="+mj-lt"/>
              <a:buAutoNum type="arabicPeriod"/>
            </a:pPr>
            <a:r>
              <a:rPr lang="en-GB" dirty="0" smtClean="0"/>
              <a:t>What is ensured with design management?</a:t>
            </a:r>
          </a:p>
          <a:p>
            <a:pPr marL="457200" lvl="0" indent="-457200">
              <a:buClr>
                <a:srgbClr val="003399"/>
              </a:buClr>
              <a:buFont typeface="+mj-lt"/>
              <a:buAutoNum type="arabicPeriod"/>
            </a:pPr>
            <a:r>
              <a:rPr lang="en-GB" dirty="0" smtClean="0"/>
              <a:t>What must be done in case of an unproven design or feature?</a:t>
            </a:r>
          </a:p>
          <a:p>
            <a:pPr marL="457200" lvl="0" indent="-457200">
              <a:buClr>
                <a:srgbClr val="003399"/>
              </a:buClr>
              <a:buFont typeface="+mj-lt"/>
              <a:buAutoNum type="arabicPeriod"/>
            </a:pPr>
            <a:r>
              <a:rPr lang="en-GB" dirty="0" smtClean="0"/>
              <a:t>What are the fundamental safety functions that must be performed to ensure safety in all operational states and in case of accident?</a:t>
            </a:r>
          </a:p>
          <a:p>
            <a:pPr marL="457200" indent="-457200">
              <a:buClr>
                <a:srgbClr val="003399"/>
              </a:buClr>
              <a:buFont typeface="+mj-lt"/>
              <a:buAutoNum type="arabicPeriod"/>
            </a:pPr>
            <a:r>
              <a:rPr lang="en-GB" dirty="0" smtClean="0"/>
              <a:t>List factors that are taken into account when the classifying of the SSC is made!</a:t>
            </a:r>
          </a:p>
          <a:p>
            <a:pPr marL="457200" lvl="0" indent="-457200">
              <a:buClr>
                <a:srgbClr val="003399"/>
              </a:buClr>
              <a:buFont typeface="+mj-lt"/>
              <a:buAutoNum type="arabicPeriod"/>
            </a:pPr>
            <a:r>
              <a:rPr lang="en-GB" dirty="0" smtClean="0"/>
              <a:t>List categories of plant condition!</a:t>
            </a:r>
          </a:p>
          <a:p>
            <a:pPr marL="457200" lvl="0" indent="-457200">
              <a:buClr>
                <a:srgbClr val="003399"/>
              </a:buClr>
              <a:buFont typeface="+mj-lt"/>
              <a:buAutoNum type="arabicPeriod"/>
            </a:pPr>
            <a:r>
              <a:rPr lang="en-GB" dirty="0" smtClean="0"/>
              <a:t>Briefly describe meaning of the: </a:t>
            </a:r>
            <a:r>
              <a:rPr lang="en-GB" i="1" dirty="0" smtClean="0"/>
              <a:t>Common cause failure, Single failure criterion, Fail-safe design, Auxiliary service</a:t>
            </a:r>
            <a:r>
              <a:rPr lang="en-GB" dirty="0" smtClean="0"/>
              <a:t>!</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79</a:t>
            </a:fld>
            <a:endParaRPr lang="sl-SI" dirty="0"/>
          </a:p>
        </p:txBody>
      </p:sp>
    </p:spTree>
    <p:extLst>
      <p:ext uri="{BB962C8B-B14F-4D97-AF65-F5344CB8AC3E}">
        <p14:creationId xmlns:p14="http://schemas.microsoft.com/office/powerpoint/2010/main" val="2089624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Boiling Water Reactor - BWR</a:t>
            </a:r>
          </a:p>
        </p:txBody>
      </p:sp>
      <p:sp>
        <p:nvSpPr>
          <p:cNvPr id="3" name="Content Placeholder 2"/>
          <p:cNvSpPr>
            <a:spLocks noGrp="1"/>
          </p:cNvSpPr>
          <p:nvPr>
            <p:ph idx="1"/>
          </p:nvPr>
        </p:nvSpPr>
        <p:spPr>
          <a:xfrm>
            <a:off x="475170" y="1484313"/>
            <a:ext cx="8200800" cy="3724096"/>
          </a:xfrm>
        </p:spPr>
        <p:txBody>
          <a:bodyPr>
            <a:spAutoFit/>
          </a:bodyPr>
          <a:lstStyle/>
          <a:p>
            <a:r>
              <a:rPr lang="en-GB" noProof="0" dirty="0" smtClean="0"/>
              <a:t>Second </a:t>
            </a:r>
            <a:r>
              <a:rPr lang="en-GB" noProof="0" dirty="0"/>
              <a:t>type of light water reactors is </a:t>
            </a:r>
            <a:r>
              <a:rPr lang="en-GB" b="1" noProof="0" dirty="0">
                <a:solidFill>
                  <a:srgbClr val="654A15"/>
                </a:solidFill>
              </a:rPr>
              <a:t>Boiling Water </a:t>
            </a:r>
            <a:r>
              <a:rPr lang="en-GB" b="1" noProof="0" dirty="0" smtClean="0">
                <a:solidFill>
                  <a:srgbClr val="654A15"/>
                </a:solidFill>
              </a:rPr>
              <a:t>Reactor</a:t>
            </a:r>
            <a:r>
              <a:rPr lang="en-GB" noProof="0" dirty="0" smtClean="0"/>
              <a:t>. </a:t>
            </a:r>
          </a:p>
          <a:p>
            <a:r>
              <a:rPr lang="en-GB" b="1" noProof="0" dirty="0" smtClean="0">
                <a:solidFill>
                  <a:srgbClr val="654A15"/>
                </a:solidFill>
              </a:rPr>
              <a:t>Pressure</a:t>
            </a:r>
            <a:r>
              <a:rPr lang="en-GB" noProof="0" dirty="0" smtClean="0"/>
              <a:t> </a:t>
            </a:r>
            <a:r>
              <a:rPr lang="en-GB" noProof="0" dirty="0"/>
              <a:t>in the reactor </a:t>
            </a:r>
            <a:r>
              <a:rPr lang="en-GB" noProof="0" dirty="0" smtClean="0"/>
              <a:t>vessel</a:t>
            </a:r>
          </a:p>
          <a:p>
            <a:pPr lvl="1"/>
            <a:r>
              <a:rPr lang="en-GB" noProof="0" dirty="0" smtClean="0"/>
              <a:t>half </a:t>
            </a:r>
            <a:r>
              <a:rPr lang="en-GB" noProof="0" dirty="0"/>
              <a:t>of the pressure </a:t>
            </a:r>
            <a:r>
              <a:rPr lang="en-GB" b="1" noProof="0" dirty="0">
                <a:solidFill>
                  <a:srgbClr val="654A15"/>
                </a:solidFill>
              </a:rPr>
              <a:t>in a </a:t>
            </a:r>
            <a:r>
              <a:rPr lang="en-GB" b="1" noProof="0" dirty="0" smtClean="0">
                <a:solidFill>
                  <a:srgbClr val="654A15"/>
                </a:solidFill>
              </a:rPr>
              <a:t>PWR</a:t>
            </a:r>
            <a:r>
              <a:rPr lang="en-GB" dirty="0"/>
              <a:t>;</a:t>
            </a:r>
            <a:endParaRPr lang="en-GB" noProof="0" dirty="0" smtClean="0"/>
          </a:p>
          <a:p>
            <a:r>
              <a:rPr lang="en-GB" noProof="0" dirty="0" smtClean="0"/>
              <a:t>The </a:t>
            </a:r>
            <a:r>
              <a:rPr lang="en-GB" noProof="0" dirty="0"/>
              <a:t>fuel </a:t>
            </a:r>
            <a:r>
              <a:rPr lang="en-GB" dirty="0"/>
              <a:t>→ </a:t>
            </a:r>
            <a:r>
              <a:rPr lang="en-GB" noProof="0" dirty="0"/>
              <a:t>similar to PWR </a:t>
            </a:r>
            <a:r>
              <a:rPr lang="en-GB" noProof="0" dirty="0" smtClean="0"/>
              <a:t>fuel; </a:t>
            </a:r>
          </a:p>
          <a:p>
            <a:pPr marL="360000" lvl="1">
              <a:spcBef>
                <a:spcPts val="600"/>
              </a:spcBef>
              <a:spcAft>
                <a:spcPts val="600"/>
              </a:spcAft>
              <a:buSzPct val="110000"/>
              <a:buFont typeface="Arial" panose="020B0604020202020204" pitchFamily="34" charset="0"/>
              <a:buChar char="•"/>
            </a:pPr>
            <a:r>
              <a:rPr lang="en-GB" sz="2000" dirty="0"/>
              <a:t>The </a:t>
            </a:r>
            <a:r>
              <a:rPr lang="en-GB" sz="2000" b="1" dirty="0">
                <a:solidFill>
                  <a:srgbClr val="654A15"/>
                </a:solidFill>
              </a:rPr>
              <a:t>advantage</a:t>
            </a:r>
            <a:r>
              <a:rPr lang="en-GB" sz="2000" dirty="0"/>
              <a:t> of boiling water reactor is relatively </a:t>
            </a:r>
            <a:r>
              <a:rPr lang="en-GB" sz="2000" b="1" dirty="0">
                <a:solidFill>
                  <a:srgbClr val="654A15"/>
                </a:solidFill>
              </a:rPr>
              <a:t>simple design</a:t>
            </a:r>
            <a:r>
              <a:rPr lang="en-GB" sz="2000" dirty="0" smtClean="0"/>
              <a:t>.</a:t>
            </a:r>
            <a:endParaRPr lang="en-GB" sz="2000" b="1" dirty="0" smtClean="0">
              <a:solidFill>
                <a:srgbClr val="654A15"/>
              </a:solidFill>
            </a:endParaRPr>
          </a:p>
          <a:p>
            <a:pPr marL="360000" lvl="1">
              <a:spcBef>
                <a:spcPts val="600"/>
              </a:spcBef>
              <a:spcAft>
                <a:spcPts val="600"/>
              </a:spcAft>
              <a:buSzPct val="110000"/>
              <a:buFont typeface="Arial" panose="020B0604020202020204" pitchFamily="34" charset="0"/>
              <a:buChar char="•"/>
            </a:pPr>
            <a:r>
              <a:rPr lang="en-GB" sz="2000" b="1" dirty="0" smtClean="0">
                <a:solidFill>
                  <a:srgbClr val="654A15"/>
                </a:solidFill>
              </a:rPr>
              <a:t>Disadvantage</a:t>
            </a:r>
            <a:r>
              <a:rPr lang="en-GB" sz="2000" dirty="0" smtClean="0"/>
              <a:t> </a:t>
            </a:r>
            <a:r>
              <a:rPr lang="en-GB" sz="2000" dirty="0"/>
              <a:t>→</a:t>
            </a:r>
            <a:r>
              <a:rPr lang="en-GB" sz="2000" b="1" dirty="0">
                <a:solidFill>
                  <a:srgbClr val="654A15"/>
                </a:solidFill>
              </a:rPr>
              <a:t> contaminated with radioactive substances</a:t>
            </a:r>
          </a:p>
          <a:p>
            <a:pPr lvl="1"/>
            <a:r>
              <a:rPr lang="en-GB" dirty="0"/>
              <a:t>turbine, condenser and other steam system parts</a:t>
            </a:r>
            <a:r>
              <a:rPr lang="en-GB" dirty="0" smtClean="0"/>
              <a:t>;</a:t>
            </a:r>
          </a:p>
          <a:p>
            <a:r>
              <a:rPr lang="en-GB" b="1" dirty="0" smtClean="0">
                <a:solidFill>
                  <a:srgbClr val="654A15"/>
                </a:solidFill>
              </a:rPr>
              <a:t>Total </a:t>
            </a:r>
            <a:r>
              <a:rPr lang="en-GB" b="1" dirty="0">
                <a:solidFill>
                  <a:srgbClr val="654A15"/>
                </a:solidFill>
              </a:rPr>
              <a:t>investment</a:t>
            </a:r>
            <a:r>
              <a:rPr lang="en-GB" dirty="0"/>
              <a:t> and the </a:t>
            </a:r>
            <a:r>
              <a:rPr lang="en-GB" b="1" dirty="0">
                <a:solidFill>
                  <a:srgbClr val="654A15"/>
                </a:solidFill>
              </a:rPr>
              <a:t>operating costs</a:t>
            </a:r>
            <a:r>
              <a:rPr lang="en-GB" dirty="0"/>
              <a:t> are very much </a:t>
            </a:r>
            <a:r>
              <a:rPr lang="en-GB" b="1" dirty="0">
                <a:solidFill>
                  <a:srgbClr val="654A15"/>
                </a:solidFill>
              </a:rPr>
              <a:t>comparable</a:t>
            </a:r>
            <a:r>
              <a:rPr lang="en-GB" dirty="0"/>
              <a:t> </a:t>
            </a:r>
            <a:r>
              <a:rPr lang="en-GB" b="1" dirty="0">
                <a:solidFill>
                  <a:srgbClr val="654A15"/>
                </a:solidFill>
              </a:rPr>
              <a:t>with</a:t>
            </a:r>
            <a:r>
              <a:rPr lang="en-GB" dirty="0"/>
              <a:t> those of </a:t>
            </a:r>
            <a:r>
              <a:rPr lang="en-GB" b="1" dirty="0">
                <a:solidFill>
                  <a:srgbClr val="654A15"/>
                </a:solidFill>
              </a:rPr>
              <a:t>PWR</a:t>
            </a:r>
            <a:r>
              <a:rPr lang="en-GB" dirty="0" smtClean="0"/>
              <a:t>;</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8</a:t>
            </a:fld>
            <a:endParaRPr lang="sl-SI" dirty="0"/>
          </a:p>
        </p:txBody>
      </p:sp>
    </p:spTree>
    <p:extLst>
      <p:ext uri="{BB962C8B-B14F-4D97-AF65-F5344CB8AC3E}">
        <p14:creationId xmlns:p14="http://schemas.microsoft.com/office/powerpoint/2010/main" val="23642901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Questions</a:t>
            </a:r>
          </a:p>
        </p:txBody>
      </p:sp>
      <p:sp>
        <p:nvSpPr>
          <p:cNvPr id="3" name="Content Placeholder 2"/>
          <p:cNvSpPr>
            <a:spLocks noGrp="1"/>
          </p:cNvSpPr>
          <p:nvPr>
            <p:ph idx="1"/>
          </p:nvPr>
        </p:nvSpPr>
        <p:spPr/>
        <p:txBody>
          <a:bodyPr/>
          <a:lstStyle/>
          <a:p>
            <a:pPr marL="457200" lvl="0" indent="-457200">
              <a:buClr>
                <a:srgbClr val="003399"/>
              </a:buClr>
              <a:buFont typeface="+mj-lt"/>
              <a:buAutoNum type="arabicPeriod" startAt="8"/>
            </a:pPr>
            <a:r>
              <a:rPr lang="en-GB" dirty="0" smtClean="0"/>
              <a:t>Briefly describe two methods of safety analysis: deterministic and probabilistic approach (what does include)!</a:t>
            </a:r>
          </a:p>
          <a:p>
            <a:pPr marL="457200" lvl="0" indent="-457200">
              <a:buClr>
                <a:srgbClr val="003399"/>
              </a:buClr>
              <a:buFont typeface="+mj-lt"/>
              <a:buAutoNum type="arabicPeriod" startAt="8"/>
            </a:pPr>
            <a:r>
              <a:rPr lang="en-GB" dirty="0" smtClean="0"/>
              <a:t>List requirements for reactor core and associated features!</a:t>
            </a:r>
          </a:p>
          <a:p>
            <a:pPr marL="457200" lvl="0" indent="-457200">
              <a:buClr>
                <a:srgbClr val="003399"/>
              </a:buClr>
              <a:buFont typeface="+mj-lt"/>
              <a:buAutoNum type="arabicPeriod" startAt="8"/>
            </a:pPr>
            <a:r>
              <a:rPr lang="en-GB" dirty="0" smtClean="0"/>
              <a:t>List requirements for reactor coolant system!</a:t>
            </a:r>
          </a:p>
          <a:p>
            <a:pPr marL="457200" lvl="0" indent="-457200">
              <a:buClr>
                <a:srgbClr val="003399"/>
              </a:buClr>
              <a:buFont typeface="+mj-lt"/>
              <a:buAutoNum type="arabicPeriod" startAt="8"/>
            </a:pPr>
            <a:r>
              <a:rPr lang="en-GB" dirty="0" smtClean="0"/>
              <a:t>List requirements for containment system!</a:t>
            </a:r>
          </a:p>
          <a:p>
            <a:pPr marL="457200" lvl="0" indent="-457200">
              <a:buClr>
                <a:srgbClr val="003399"/>
              </a:buClr>
              <a:buFont typeface="+mj-lt"/>
              <a:buAutoNum type="arabicPeriod" startAt="8"/>
            </a:pPr>
            <a:r>
              <a:rPr lang="en-GB" dirty="0" smtClean="0"/>
              <a:t>List requirements for instrumentation and control!</a:t>
            </a:r>
          </a:p>
          <a:p>
            <a:pPr marL="457200" lvl="0" indent="-457200">
              <a:buClr>
                <a:srgbClr val="003399"/>
              </a:buClr>
              <a:buFont typeface="+mj-lt"/>
              <a:buAutoNum type="arabicPeriod" startAt="8"/>
            </a:pPr>
            <a:r>
              <a:rPr lang="en-GB" dirty="0" smtClean="0"/>
              <a:t>What is function of the protection system and for what is designed?</a:t>
            </a:r>
          </a:p>
          <a:p>
            <a:pPr marL="457200" lvl="0" indent="-457200">
              <a:buClr>
                <a:srgbClr val="003399"/>
              </a:buClr>
              <a:buFont typeface="+mj-lt"/>
              <a:buAutoNum type="arabicPeriod" startAt="8"/>
            </a:pPr>
            <a:r>
              <a:rPr lang="en-GB" dirty="0" smtClean="0"/>
              <a:t>List requirements for fuel handling and storage systems!</a:t>
            </a:r>
          </a:p>
          <a:p>
            <a:pPr marL="457200" lvl="0" indent="-457200">
              <a:buClr>
                <a:srgbClr val="003399"/>
              </a:buClr>
              <a:buFont typeface="+mj-lt"/>
              <a:buAutoNum type="arabicPeriod" startAt="8"/>
            </a:pPr>
            <a:r>
              <a:rPr lang="en-GB" dirty="0" smtClean="0"/>
              <a:t>List requirements for radiation protection!</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80</a:t>
            </a:fld>
            <a:endParaRPr lang="sl-SI" dirty="0"/>
          </a:p>
        </p:txBody>
      </p:sp>
    </p:spTree>
    <p:extLst>
      <p:ext uri="{BB962C8B-B14F-4D97-AF65-F5344CB8AC3E}">
        <p14:creationId xmlns:p14="http://schemas.microsoft.com/office/powerpoint/2010/main" val="13200881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SAFETY REQUIREMENTS AND GUIDANCE FOR RESEARCH REACTORS DESIGN</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81</a:t>
            </a:fld>
            <a:endParaRPr lang="sl-SI" dirty="0"/>
          </a:p>
        </p:txBody>
      </p:sp>
      <p:sp>
        <p:nvSpPr>
          <p:cNvPr id="5" name="Content Placeholder 2"/>
          <p:cNvSpPr txBox="1">
            <a:spLocks/>
          </p:cNvSpPr>
          <p:nvPr/>
        </p:nvSpPr>
        <p:spPr>
          <a:xfrm>
            <a:off x="296214" y="1484313"/>
            <a:ext cx="8379756" cy="2798509"/>
          </a:xfrm>
          <a:prstGeom prst="rect">
            <a:avLst/>
          </a:prstGeom>
          <a:solidFill>
            <a:srgbClr val="FFFFCC"/>
          </a:solidFill>
          <a:ln w="19050">
            <a:solidFill>
              <a:srgbClr val="FF9900"/>
            </a:solidFill>
          </a:ln>
        </p:spPr>
        <p:txBody>
          <a:bodyPr wrap="square" lIns="90000" tIns="108000" rIns="0" bIns="0">
            <a:spAutoFit/>
          </a:bodyPr>
          <a:lstStyle>
            <a:lvl1pPr marL="360000" marR="0" indent="-360000" algn="l" defTabSz="914400" rtl="0" eaLnBrk="1" fontAlgn="auto" latinLnBrk="0" hangingPunct="1">
              <a:lnSpc>
                <a:spcPct val="100000"/>
              </a:lnSpc>
              <a:spcBef>
                <a:spcPts val="600"/>
              </a:spcBef>
              <a:spcAft>
                <a:spcPts val="600"/>
              </a:spcAft>
              <a:buClr>
                <a:srgbClr val="3366CC"/>
              </a:buClr>
              <a:buSzPct val="110000"/>
              <a:buFont typeface="Arial" panose="020B0604020202020204" pitchFamily="34" charset="0"/>
              <a:buChar char="•"/>
              <a:tabLst/>
              <a:defRPr sz="2000" kern="1200">
                <a:solidFill>
                  <a:srgbClr val="003399"/>
                </a:solidFill>
                <a:latin typeface="Arial" panose="020B0604020202020204" pitchFamily="34" charset="0"/>
                <a:ea typeface="+mn-ea"/>
                <a:cs typeface="Arial" panose="020B0604020202020204" pitchFamily="34" charset="0"/>
              </a:defRPr>
            </a:lvl1pPr>
            <a:lvl2pPr marL="720000" marR="0" indent="-360000" algn="l" defTabSz="914400" rtl="0" eaLnBrk="1" fontAlgn="auto" latinLnBrk="0" hangingPunct="1">
              <a:lnSpc>
                <a:spcPct val="100000"/>
              </a:lnSpc>
              <a:spcBef>
                <a:spcPts val="300"/>
              </a:spcBef>
              <a:spcAft>
                <a:spcPts val="300"/>
              </a:spcAft>
              <a:buClr>
                <a:srgbClr val="3366CC"/>
              </a:buClr>
              <a:buSzPct val="90000"/>
              <a:buFont typeface="Arial" panose="020B0604020202020204" pitchFamily="34" charset="0"/>
              <a:buChar char="−"/>
              <a:tabLst/>
              <a:defRPr sz="1800" kern="1200">
                <a:solidFill>
                  <a:srgbClr val="003399"/>
                </a:solidFill>
                <a:latin typeface="Arial" panose="020B0604020202020204" pitchFamily="34" charset="0"/>
                <a:ea typeface="+mn-ea"/>
                <a:cs typeface="Arial" panose="020B0604020202020204" pitchFamily="34" charset="0"/>
              </a:defRPr>
            </a:lvl2pPr>
            <a:lvl3pPr marL="1080000" marR="0" indent="-288000" algn="l" defTabSz="914400" rtl="0" eaLnBrk="1" fontAlgn="auto" latinLnBrk="0" hangingPunct="1">
              <a:lnSpc>
                <a:spcPct val="100000"/>
              </a:lnSpc>
              <a:spcBef>
                <a:spcPts val="200"/>
              </a:spcBef>
              <a:spcAft>
                <a:spcPts val="200"/>
              </a:spcAft>
              <a:buClr>
                <a:srgbClr val="3366CC"/>
              </a:buClr>
              <a:buSzPct val="90000"/>
              <a:buFont typeface="Arial" panose="020B0604020202020204" pitchFamily="34" charset="0"/>
              <a:buChar char="−"/>
              <a:tabLst/>
              <a:defRPr sz="1600" kern="1200">
                <a:solidFill>
                  <a:srgbClr val="003399"/>
                </a:solidFill>
                <a:latin typeface="Arial" panose="020B0604020202020204" pitchFamily="34" charset="0"/>
                <a:ea typeface="+mn-ea"/>
                <a:cs typeface="Arial" panose="020B0604020202020204" pitchFamily="34" charset="0"/>
              </a:defRPr>
            </a:lvl3pPr>
            <a:lvl4pPr marL="1368000" marR="0" indent="-180000" algn="l" defTabSz="914400" rtl="0" eaLnBrk="1" fontAlgn="auto" latinLnBrk="0" hangingPunct="1">
              <a:lnSpc>
                <a:spcPct val="100000"/>
              </a:lnSpc>
              <a:spcBef>
                <a:spcPts val="200"/>
              </a:spcBef>
              <a:spcAft>
                <a:spcPts val="200"/>
              </a:spcAft>
              <a:buClr>
                <a:srgbClr val="3366CC"/>
              </a:buClr>
              <a:buSzPct val="90000"/>
              <a:buFont typeface="Arial" panose="020B0604020202020204" pitchFamily="34" charset="0"/>
              <a:buChar char="−"/>
              <a:tabLst/>
              <a:defRPr sz="1400" kern="1200">
                <a:solidFill>
                  <a:srgbClr val="003399"/>
                </a:solidFill>
                <a:latin typeface="Arial" panose="020B0604020202020204" pitchFamily="34" charset="0"/>
                <a:ea typeface="+mn-ea"/>
                <a:cs typeface="Arial" panose="020B0604020202020204" pitchFamily="34" charset="0"/>
              </a:defRPr>
            </a:lvl4pPr>
            <a:lvl5pPr marL="1548000" marR="0" indent="-180000" algn="l" defTabSz="914400" rtl="0" eaLnBrk="1" fontAlgn="auto" latinLnBrk="0" hangingPunct="1">
              <a:lnSpc>
                <a:spcPct val="100000"/>
              </a:lnSpc>
              <a:spcBef>
                <a:spcPts val="100"/>
              </a:spcBef>
              <a:spcAft>
                <a:spcPts val="400"/>
              </a:spcAft>
              <a:buClr>
                <a:srgbClr val="3366CC"/>
              </a:buClr>
              <a:buSzPct val="90000"/>
              <a:buFont typeface="Arial" panose="020B0604020202020204" pitchFamily="34" charset="0"/>
              <a:buChar char="−"/>
              <a:tabLst/>
              <a:defRPr sz="1200" kern="1200">
                <a:solidFill>
                  <a:srgbClr val="003399"/>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spcBef>
                <a:spcPct val="50000"/>
              </a:spcBef>
              <a:spcAft>
                <a:spcPct val="0"/>
              </a:spcAft>
              <a:buClr>
                <a:srgbClr val="317DBF"/>
              </a:buClr>
              <a:buFont typeface="Arial" panose="020B0604020202020204" pitchFamily="34" charset="0"/>
              <a:buNone/>
            </a:pPr>
            <a:r>
              <a:rPr lang="en-GB" sz="2800" kern="0" dirty="0" smtClean="0">
                <a:latin typeface="Arial"/>
              </a:rPr>
              <a:t>Learning objectives</a:t>
            </a:r>
          </a:p>
          <a:p>
            <a:pPr marL="419100" indent="-419100" algn="just" eaLnBrk="0" fontAlgn="base" hangingPunct="0">
              <a:spcBef>
                <a:spcPts val="1500"/>
              </a:spcBef>
              <a:spcAft>
                <a:spcPts val="800"/>
              </a:spcAft>
              <a:buClrTx/>
              <a:buSzTx/>
              <a:buFont typeface="Arial" panose="020B0604020202020204" pitchFamily="34" charset="0"/>
              <a:buNone/>
            </a:pPr>
            <a:r>
              <a:rPr lang="en-GB" sz="2200" i="1" dirty="0" smtClean="0">
                <a:solidFill>
                  <a:srgbClr val="000000"/>
                </a:solidFill>
                <a:latin typeface="Arial"/>
              </a:rPr>
              <a:t>After completing this chapter, the trainee will be able to:</a:t>
            </a:r>
          </a:p>
          <a:p>
            <a:pPr marL="457200" lvl="0" indent="-457200" eaLnBrk="0" fontAlgn="base" hangingPunct="0">
              <a:spcBef>
                <a:spcPct val="20000"/>
              </a:spcBef>
              <a:spcAft>
                <a:spcPct val="0"/>
              </a:spcAft>
              <a:buClrTx/>
              <a:buSzTx/>
              <a:buFont typeface="+mj-lt"/>
              <a:buAutoNum type="arabicPeriod"/>
            </a:pPr>
            <a:r>
              <a:rPr lang="en-US" sz="2200" i="1" dirty="0" smtClean="0">
                <a:solidFill>
                  <a:srgbClr val="000000"/>
                </a:solidFill>
                <a:latin typeface="Arial"/>
              </a:rPr>
              <a:t>List </a:t>
            </a:r>
            <a:r>
              <a:rPr lang="en-US" sz="2200" i="1" dirty="0">
                <a:solidFill>
                  <a:srgbClr val="000000"/>
                </a:solidFill>
                <a:latin typeface="Arial"/>
              </a:rPr>
              <a:t>main safety issues of research reactors.</a:t>
            </a:r>
          </a:p>
          <a:p>
            <a:pPr marL="457200" lvl="0" indent="-457200" eaLnBrk="0" fontAlgn="base" hangingPunct="0">
              <a:spcBef>
                <a:spcPct val="20000"/>
              </a:spcBef>
              <a:spcAft>
                <a:spcPct val="0"/>
              </a:spcAft>
              <a:buClrTx/>
              <a:buSzTx/>
              <a:buFont typeface="+mj-lt"/>
              <a:buAutoNum type="arabicPeriod"/>
            </a:pPr>
            <a:r>
              <a:rPr lang="en-US" sz="2200" i="1" dirty="0" smtClean="0">
                <a:solidFill>
                  <a:srgbClr val="000000"/>
                </a:solidFill>
                <a:latin typeface="Arial"/>
              </a:rPr>
              <a:t>Recognize </a:t>
            </a:r>
            <a:r>
              <a:rPr lang="en-US" sz="2200" i="1" dirty="0">
                <a:solidFill>
                  <a:srgbClr val="000000"/>
                </a:solidFill>
                <a:latin typeface="Arial"/>
              </a:rPr>
              <a:t>the important points of the contents of NS-R-4.</a:t>
            </a:r>
          </a:p>
          <a:p>
            <a:pPr marL="457200" lvl="0" indent="-457200" eaLnBrk="0" fontAlgn="base" hangingPunct="0">
              <a:spcBef>
                <a:spcPct val="20000"/>
              </a:spcBef>
              <a:spcAft>
                <a:spcPct val="0"/>
              </a:spcAft>
              <a:buClrTx/>
              <a:buSzTx/>
              <a:buFont typeface="+mj-lt"/>
              <a:buAutoNum type="arabicPeriod"/>
            </a:pPr>
            <a:r>
              <a:rPr lang="en-US" sz="2200" i="1" dirty="0" smtClean="0">
                <a:solidFill>
                  <a:srgbClr val="000000"/>
                </a:solidFill>
                <a:latin typeface="Arial"/>
              </a:rPr>
              <a:t>List </a:t>
            </a:r>
            <a:r>
              <a:rPr lang="en-US" sz="2200" i="1" dirty="0">
                <a:solidFill>
                  <a:srgbClr val="000000"/>
                </a:solidFill>
                <a:latin typeface="Arial"/>
              </a:rPr>
              <a:t>other IAEA publications for safety in research reactors.</a:t>
            </a:r>
          </a:p>
          <a:p>
            <a:pPr marL="457200" lvl="0" indent="-457200" eaLnBrk="0" fontAlgn="base" hangingPunct="0">
              <a:spcBef>
                <a:spcPct val="20000"/>
              </a:spcBef>
              <a:spcAft>
                <a:spcPct val="0"/>
              </a:spcAft>
              <a:buClrTx/>
              <a:buSzTx/>
              <a:buFont typeface="+mj-lt"/>
              <a:buAutoNum type="arabicPeriod"/>
            </a:pPr>
            <a:r>
              <a:rPr lang="en-US" sz="2200" i="1" dirty="0" smtClean="0">
                <a:solidFill>
                  <a:srgbClr val="000000"/>
                </a:solidFill>
                <a:latin typeface="Arial"/>
              </a:rPr>
              <a:t>List </a:t>
            </a:r>
            <a:r>
              <a:rPr lang="en-US" sz="2200" i="1" dirty="0">
                <a:solidFill>
                  <a:srgbClr val="000000"/>
                </a:solidFill>
                <a:latin typeface="Arial"/>
              </a:rPr>
              <a:t>serious research reactor incidents and accidents</a:t>
            </a:r>
            <a:r>
              <a:rPr lang="en-US" sz="2200" i="1" dirty="0" smtClean="0">
                <a:solidFill>
                  <a:srgbClr val="000000"/>
                </a:solidFill>
                <a:latin typeface="Arial"/>
              </a:rPr>
              <a:t>.</a:t>
            </a:r>
            <a:endParaRPr lang="en-US" sz="2200" i="1" dirty="0">
              <a:solidFill>
                <a:srgbClr val="000000"/>
              </a:solidFill>
              <a:latin typeface="Arial"/>
            </a:endParaRPr>
          </a:p>
        </p:txBody>
      </p:sp>
    </p:spTree>
    <p:extLst>
      <p:ext uri="{BB962C8B-B14F-4D97-AF65-F5344CB8AC3E}">
        <p14:creationId xmlns:p14="http://schemas.microsoft.com/office/powerpoint/2010/main" val="40632239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IAEA Safety Requirements NS-R-4</a:t>
            </a:r>
          </a:p>
        </p:txBody>
      </p:sp>
      <p:sp>
        <p:nvSpPr>
          <p:cNvPr id="3" name="Content Placeholder 2"/>
          <p:cNvSpPr>
            <a:spLocks noGrp="1"/>
          </p:cNvSpPr>
          <p:nvPr>
            <p:ph idx="1"/>
          </p:nvPr>
        </p:nvSpPr>
        <p:spPr/>
        <p:txBody>
          <a:bodyPr/>
          <a:lstStyle/>
          <a:p>
            <a:r>
              <a:rPr lang="en-GB" dirty="0" smtClean="0"/>
              <a:t>Requirements </a:t>
            </a:r>
            <a:r>
              <a:rPr lang="en-GB" dirty="0"/>
              <a:t>for research reactors </a:t>
            </a:r>
            <a:r>
              <a:rPr lang="en-GB" dirty="0" smtClean="0"/>
              <a:t>→ NS-R-4 </a:t>
            </a:r>
            <a:r>
              <a:rPr lang="en-GB" dirty="0"/>
              <a:t>Safety of Research Reactors</a:t>
            </a:r>
            <a:r>
              <a:rPr lang="en-GB" dirty="0" smtClean="0"/>
              <a:t>;</a:t>
            </a:r>
          </a:p>
          <a:p>
            <a:r>
              <a:rPr lang="en-GB" dirty="0" smtClean="0"/>
              <a:t>Comprehensive </a:t>
            </a:r>
            <a:r>
              <a:rPr lang="en-GB" dirty="0"/>
              <a:t>collection of the safety </a:t>
            </a:r>
            <a:r>
              <a:rPr lang="en-GB" dirty="0" smtClean="0"/>
              <a:t>requirements: </a:t>
            </a:r>
          </a:p>
          <a:p>
            <a:pPr lvl="1"/>
            <a:r>
              <a:rPr lang="en-GB" dirty="0" smtClean="0"/>
              <a:t>Regulatory supervision;</a:t>
            </a:r>
          </a:p>
          <a:p>
            <a:pPr lvl="1"/>
            <a:r>
              <a:rPr lang="en-GB" dirty="0" smtClean="0"/>
              <a:t>Management </a:t>
            </a:r>
            <a:r>
              <a:rPr lang="en-GB" dirty="0"/>
              <a:t>and verification of </a:t>
            </a:r>
            <a:r>
              <a:rPr lang="en-GB" dirty="0" smtClean="0"/>
              <a:t>safety;</a:t>
            </a:r>
          </a:p>
          <a:p>
            <a:pPr lvl="1"/>
            <a:r>
              <a:rPr lang="en-GB" dirty="0" smtClean="0"/>
              <a:t>Site evaluation;</a:t>
            </a:r>
          </a:p>
          <a:p>
            <a:pPr lvl="1"/>
            <a:r>
              <a:rPr lang="en-GB" dirty="0" smtClean="0"/>
              <a:t>Design;</a:t>
            </a:r>
          </a:p>
          <a:p>
            <a:pPr lvl="1"/>
            <a:r>
              <a:rPr lang="en-GB" dirty="0" smtClean="0"/>
              <a:t>Operation;</a:t>
            </a:r>
          </a:p>
          <a:p>
            <a:pPr lvl="1"/>
            <a:r>
              <a:rPr lang="en-GB" dirty="0" smtClean="0"/>
              <a:t>Decommissioning;</a:t>
            </a:r>
          </a:p>
          <a:p>
            <a:pPr lvl="1"/>
            <a:r>
              <a:rPr lang="en-GB" dirty="0" smtClean="0"/>
              <a:t>Appendix and Annexes</a:t>
            </a:r>
          </a:p>
          <a:p>
            <a:r>
              <a:rPr lang="en-GB" dirty="0"/>
              <a:t>Guidance on applying requirements is provided in Specific Safety Guides</a:t>
            </a:r>
            <a:r>
              <a:rPr lang="en-GB" dirty="0" smtClean="0"/>
              <a:t>;</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82</a:t>
            </a:fld>
            <a:endParaRPr lang="sl-SI" dirty="0"/>
          </a:p>
        </p:txBody>
      </p:sp>
    </p:spTree>
    <p:extLst>
      <p:ext uri="{BB962C8B-B14F-4D97-AF65-F5344CB8AC3E}">
        <p14:creationId xmlns:p14="http://schemas.microsoft.com/office/powerpoint/2010/main" val="17763013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Factors to be considered in a graded </a:t>
            </a:r>
            <a:r>
              <a:rPr lang="en-GB" dirty="0" smtClean="0"/>
              <a:t>approach</a:t>
            </a:r>
            <a:endParaRPr lang="en-GB" dirty="0"/>
          </a:p>
        </p:txBody>
      </p:sp>
      <p:sp>
        <p:nvSpPr>
          <p:cNvPr id="3" name="Content Placeholder 2"/>
          <p:cNvSpPr>
            <a:spLocks noGrp="1"/>
          </p:cNvSpPr>
          <p:nvPr>
            <p:ph idx="1"/>
          </p:nvPr>
        </p:nvSpPr>
        <p:spPr/>
        <p:txBody>
          <a:bodyPr/>
          <a:lstStyle/>
          <a:p>
            <a:r>
              <a:rPr lang="en-GB" dirty="0" smtClean="0"/>
              <a:t>Research </a:t>
            </a:r>
            <a:r>
              <a:rPr lang="en-GB" dirty="0"/>
              <a:t>reactors </a:t>
            </a:r>
            <a:endParaRPr lang="en-GB" dirty="0" smtClean="0"/>
          </a:p>
          <a:p>
            <a:pPr lvl="1"/>
            <a:r>
              <a:rPr lang="en-GB" dirty="0" smtClean="0"/>
              <a:t>wide </a:t>
            </a:r>
            <a:r>
              <a:rPr lang="en-GB" b="1" dirty="0">
                <a:solidFill>
                  <a:srgbClr val="654A15"/>
                </a:solidFill>
              </a:rPr>
              <a:t>variety</a:t>
            </a:r>
            <a:r>
              <a:rPr lang="en-GB" dirty="0"/>
              <a:t> of </a:t>
            </a:r>
            <a:r>
              <a:rPr lang="en-GB" b="1" dirty="0" smtClean="0">
                <a:solidFill>
                  <a:srgbClr val="654A15"/>
                </a:solidFill>
              </a:rPr>
              <a:t>sizes</a:t>
            </a:r>
            <a:r>
              <a:rPr lang="en-GB" dirty="0" smtClean="0"/>
              <a:t> </a:t>
            </a:r>
            <a:r>
              <a:rPr lang="en-GB" dirty="0"/>
              <a:t>and </a:t>
            </a:r>
            <a:r>
              <a:rPr lang="en-GB" b="1" dirty="0" smtClean="0">
                <a:solidFill>
                  <a:srgbClr val="654A15"/>
                </a:solidFill>
              </a:rPr>
              <a:t>designs</a:t>
            </a:r>
            <a:r>
              <a:rPr lang="en-GB" dirty="0" smtClean="0"/>
              <a:t>,</a:t>
            </a:r>
          </a:p>
          <a:p>
            <a:pPr lvl="1"/>
            <a:r>
              <a:rPr lang="en-GB" b="1" dirty="0" smtClean="0">
                <a:solidFill>
                  <a:srgbClr val="654A15"/>
                </a:solidFill>
              </a:rPr>
              <a:t>used</a:t>
            </a:r>
            <a:r>
              <a:rPr lang="en-GB" dirty="0" smtClean="0"/>
              <a:t> </a:t>
            </a:r>
            <a:r>
              <a:rPr lang="en-GB" dirty="0"/>
              <a:t>for many </a:t>
            </a:r>
            <a:r>
              <a:rPr lang="en-GB" b="1" dirty="0">
                <a:solidFill>
                  <a:srgbClr val="654A15"/>
                </a:solidFill>
              </a:rPr>
              <a:t>varied </a:t>
            </a:r>
            <a:r>
              <a:rPr lang="en-GB" b="1" dirty="0" smtClean="0">
                <a:solidFill>
                  <a:srgbClr val="654A15"/>
                </a:solidFill>
              </a:rPr>
              <a:t>purposes</a:t>
            </a:r>
            <a:r>
              <a:rPr lang="en-GB" dirty="0" smtClean="0"/>
              <a:t>; </a:t>
            </a:r>
          </a:p>
          <a:p>
            <a:r>
              <a:rPr lang="en-GB" dirty="0" smtClean="0"/>
              <a:t>A </a:t>
            </a:r>
            <a:r>
              <a:rPr lang="en-GB" dirty="0"/>
              <a:t>graded </a:t>
            </a:r>
            <a:r>
              <a:rPr lang="en-GB" dirty="0" smtClean="0"/>
              <a:t>approach</a:t>
            </a:r>
          </a:p>
          <a:p>
            <a:pPr lvl="1"/>
            <a:r>
              <a:rPr lang="en-GB" dirty="0" smtClean="0"/>
              <a:t>application </a:t>
            </a:r>
            <a:r>
              <a:rPr lang="en-GB" dirty="0"/>
              <a:t>of </a:t>
            </a:r>
            <a:r>
              <a:rPr lang="en-GB" dirty="0" smtClean="0"/>
              <a:t>requirements;</a:t>
            </a:r>
          </a:p>
          <a:p>
            <a:r>
              <a:rPr lang="en-GB" dirty="0" smtClean="0"/>
              <a:t>Requirements applied </a:t>
            </a:r>
            <a:r>
              <a:rPr lang="en-GB" dirty="0"/>
              <a:t>to research </a:t>
            </a:r>
            <a:r>
              <a:rPr lang="en-GB" dirty="0" smtClean="0"/>
              <a:t>reactors → </a:t>
            </a:r>
            <a:r>
              <a:rPr lang="en-GB" dirty="0"/>
              <a:t>limited potential for </a:t>
            </a:r>
            <a:r>
              <a:rPr lang="en-GB" dirty="0" smtClean="0"/>
              <a:t>hazard</a:t>
            </a:r>
          </a:p>
          <a:p>
            <a:pPr lvl="1"/>
            <a:r>
              <a:rPr lang="en-GB" dirty="0" smtClean="0"/>
              <a:t>public,</a:t>
            </a:r>
          </a:p>
          <a:p>
            <a:pPr lvl="1"/>
            <a:r>
              <a:rPr lang="en-GB" dirty="0" smtClean="0"/>
              <a:t>environment; </a:t>
            </a:r>
          </a:p>
          <a:p>
            <a:r>
              <a:rPr lang="en-GB" dirty="0" smtClean="0"/>
              <a:t>Research </a:t>
            </a:r>
            <a:r>
              <a:rPr lang="en-GB" dirty="0"/>
              <a:t>reactors </a:t>
            </a:r>
            <a:r>
              <a:rPr lang="en-GB" dirty="0" smtClean="0"/>
              <a:t>may </a:t>
            </a:r>
            <a:r>
              <a:rPr lang="en-GB" dirty="0"/>
              <a:t>pose a greater hazard to the operators and facility personnel</a:t>
            </a:r>
            <a:r>
              <a:rPr lang="en-GB" dirty="0" smtClean="0"/>
              <a:t>.</a:t>
            </a:r>
          </a:p>
        </p:txBody>
      </p:sp>
      <p:sp>
        <p:nvSpPr>
          <p:cNvPr id="4" name="Slide Number Placeholder 3"/>
          <p:cNvSpPr>
            <a:spLocks noGrp="1"/>
          </p:cNvSpPr>
          <p:nvPr>
            <p:ph type="sldNum" sz="quarter" idx="12"/>
          </p:nvPr>
        </p:nvSpPr>
        <p:spPr/>
        <p:txBody>
          <a:bodyPr/>
          <a:lstStyle/>
          <a:p>
            <a:fld id="{E820C8E4-9002-4E93-8650-B0CC00F8D49C}" type="slidenum">
              <a:rPr lang="sl-SI" smtClean="0"/>
              <a:t>83</a:t>
            </a:fld>
            <a:endParaRPr lang="sl-SI" dirty="0"/>
          </a:p>
        </p:txBody>
      </p:sp>
    </p:spTree>
    <p:extLst>
      <p:ext uri="{BB962C8B-B14F-4D97-AF65-F5344CB8AC3E}">
        <p14:creationId xmlns:p14="http://schemas.microsoft.com/office/powerpoint/2010/main" val="23924367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Factors to be considered in a graded approach</a:t>
            </a:r>
          </a:p>
        </p:txBody>
      </p:sp>
      <p:sp>
        <p:nvSpPr>
          <p:cNvPr id="3" name="Content Placeholder 2"/>
          <p:cNvSpPr>
            <a:spLocks noGrp="1"/>
          </p:cNvSpPr>
          <p:nvPr>
            <p:ph idx="1"/>
          </p:nvPr>
        </p:nvSpPr>
        <p:spPr/>
        <p:txBody>
          <a:bodyPr/>
          <a:lstStyle/>
          <a:p>
            <a:r>
              <a:rPr lang="en-GB" dirty="0" smtClean="0"/>
              <a:t>Factors considered:</a:t>
            </a:r>
          </a:p>
          <a:p>
            <a:pPr lvl="1"/>
            <a:r>
              <a:rPr lang="en-GB" dirty="0" smtClean="0"/>
              <a:t>reactor power,</a:t>
            </a:r>
          </a:p>
          <a:p>
            <a:pPr lvl="1"/>
            <a:r>
              <a:rPr lang="en-GB" dirty="0" smtClean="0"/>
              <a:t>radiological source term,</a:t>
            </a:r>
          </a:p>
          <a:p>
            <a:pPr lvl="1"/>
            <a:r>
              <a:rPr lang="en-GB" dirty="0" smtClean="0"/>
              <a:t>amount and enrichment,</a:t>
            </a:r>
          </a:p>
          <a:p>
            <a:pPr lvl="1"/>
            <a:r>
              <a:rPr lang="en-GB" dirty="0" smtClean="0"/>
              <a:t>presence of various systems and materials,</a:t>
            </a:r>
          </a:p>
          <a:p>
            <a:pPr lvl="1"/>
            <a:r>
              <a:rPr lang="en-GB" dirty="0" smtClean="0"/>
              <a:t>design of the reactor,</a:t>
            </a:r>
          </a:p>
          <a:p>
            <a:pPr lvl="1"/>
            <a:r>
              <a:rPr lang="en-GB" dirty="0" smtClean="0"/>
              <a:t>amount and rate of reactivity addition, reactivity control mechanisms,…,</a:t>
            </a:r>
          </a:p>
          <a:p>
            <a:pPr lvl="1"/>
            <a:r>
              <a:rPr lang="en-GB" dirty="0" smtClean="0"/>
              <a:t>containment or confinement structure,</a:t>
            </a:r>
          </a:p>
          <a:p>
            <a:pPr lvl="1"/>
            <a:r>
              <a:rPr lang="en-GB" dirty="0" smtClean="0"/>
              <a:t>utilization factors,</a:t>
            </a:r>
          </a:p>
          <a:p>
            <a:pPr lvl="1"/>
            <a:r>
              <a:rPr lang="en-GB" dirty="0" smtClean="0"/>
              <a:t>siting factors;</a:t>
            </a:r>
          </a:p>
          <a:p>
            <a:r>
              <a:rPr lang="en-GB" dirty="0"/>
              <a:t>Factors are established at the design stage</a:t>
            </a:r>
          </a:p>
          <a:p>
            <a:pPr marL="722313" lvl="1" indent="0">
              <a:buNone/>
            </a:pPr>
            <a:r>
              <a:rPr lang="en-GB" dirty="0"/>
              <a:t>→ some may change as utilization of the reactor,</a:t>
            </a:r>
          </a:p>
          <a:p>
            <a:pPr marL="722313" lvl="1" indent="0">
              <a:buNone/>
            </a:pPr>
            <a:r>
              <a:rPr lang="en-GB" dirty="0"/>
              <a:t>→ its operating mode changes or site parameters change; </a:t>
            </a:r>
          </a:p>
        </p:txBody>
      </p:sp>
      <p:sp>
        <p:nvSpPr>
          <p:cNvPr id="4" name="Slide Number Placeholder 3"/>
          <p:cNvSpPr>
            <a:spLocks noGrp="1"/>
          </p:cNvSpPr>
          <p:nvPr>
            <p:ph type="sldNum" sz="quarter" idx="12"/>
          </p:nvPr>
        </p:nvSpPr>
        <p:spPr/>
        <p:txBody>
          <a:bodyPr/>
          <a:lstStyle/>
          <a:p>
            <a:fld id="{E820C8E4-9002-4E93-8650-B0CC00F8D49C}" type="slidenum">
              <a:rPr lang="sl-SI" smtClean="0"/>
              <a:t>84</a:t>
            </a:fld>
            <a:endParaRPr lang="sl-SI" dirty="0"/>
          </a:p>
        </p:txBody>
      </p:sp>
    </p:spTree>
    <p:extLst>
      <p:ext uri="{BB962C8B-B14F-4D97-AF65-F5344CB8AC3E}">
        <p14:creationId xmlns:p14="http://schemas.microsoft.com/office/powerpoint/2010/main" val="4526726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 philosophy</a:t>
            </a:r>
          </a:p>
        </p:txBody>
      </p:sp>
      <p:sp>
        <p:nvSpPr>
          <p:cNvPr id="3" name="Content Placeholder 2"/>
          <p:cNvSpPr>
            <a:spLocks noGrp="1"/>
          </p:cNvSpPr>
          <p:nvPr>
            <p:ph idx="1"/>
          </p:nvPr>
        </p:nvSpPr>
        <p:spPr/>
        <p:txBody>
          <a:bodyPr/>
          <a:lstStyle/>
          <a:p>
            <a:r>
              <a:rPr lang="en-GB" dirty="0" smtClean="0"/>
              <a:t>Top-level </a:t>
            </a:r>
            <a:r>
              <a:rPr lang="en-GB" dirty="0"/>
              <a:t>design </a:t>
            </a:r>
            <a:r>
              <a:rPr lang="en-GB" dirty="0" smtClean="0"/>
              <a:t>philosophy</a:t>
            </a:r>
          </a:p>
          <a:p>
            <a:pPr lvl="1"/>
            <a:r>
              <a:rPr lang="en-GB" dirty="0" smtClean="0"/>
              <a:t>does </a:t>
            </a:r>
            <a:r>
              <a:rPr lang="en-GB" dirty="0"/>
              <a:t>not differ from </a:t>
            </a:r>
            <a:r>
              <a:rPr lang="en-GB" dirty="0" smtClean="0"/>
              <a:t>power reactors, and</a:t>
            </a:r>
          </a:p>
          <a:p>
            <a:pPr lvl="1"/>
            <a:r>
              <a:rPr lang="en-GB" dirty="0" smtClean="0"/>
              <a:t>satisfy similar safety objectives; </a:t>
            </a:r>
          </a:p>
          <a:p>
            <a:pPr marL="0" indent="0">
              <a:buNone/>
            </a:pPr>
            <a:r>
              <a:rPr lang="en-GB" b="1" u="sng" dirty="0"/>
              <a:t>General design requirements</a:t>
            </a:r>
          </a:p>
          <a:p>
            <a:r>
              <a:rPr lang="en-GB" dirty="0"/>
              <a:t>NS-R-4 includes design requirements</a:t>
            </a:r>
          </a:p>
          <a:p>
            <a:pPr lvl="1"/>
            <a:r>
              <a:rPr lang="en-GB" dirty="0"/>
              <a:t>summarized here,</a:t>
            </a:r>
          </a:p>
          <a:p>
            <a:pPr lvl="1"/>
            <a:r>
              <a:rPr lang="en-GB" dirty="0"/>
              <a:t>very brief “shall</a:t>
            </a:r>
            <a:r>
              <a:rPr lang="en-GB" dirty="0" smtClean="0"/>
              <a:t>” statements</a:t>
            </a:r>
            <a:r>
              <a:rPr lang="en-GB" dirty="0"/>
              <a:t>,</a:t>
            </a:r>
          </a:p>
          <a:p>
            <a:pPr lvl="1"/>
            <a:r>
              <a:rPr lang="en-GB" dirty="0"/>
              <a:t>consult the source document;</a:t>
            </a:r>
          </a:p>
          <a:p>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85</a:t>
            </a:fld>
            <a:endParaRPr lang="sl-SI" dirty="0"/>
          </a:p>
        </p:txBody>
      </p:sp>
    </p:spTree>
    <p:extLst>
      <p:ext uri="{BB962C8B-B14F-4D97-AF65-F5344CB8AC3E}">
        <p14:creationId xmlns:p14="http://schemas.microsoft.com/office/powerpoint/2010/main" val="41951205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Safety analysis and verification of safety</a:t>
            </a:r>
          </a:p>
        </p:txBody>
      </p:sp>
      <p:sp>
        <p:nvSpPr>
          <p:cNvPr id="3" name="Content Placeholder 2"/>
          <p:cNvSpPr>
            <a:spLocks noGrp="1"/>
          </p:cNvSpPr>
          <p:nvPr>
            <p:ph idx="1"/>
          </p:nvPr>
        </p:nvSpPr>
        <p:spPr/>
        <p:txBody>
          <a:bodyPr/>
          <a:lstStyle/>
          <a:p>
            <a:r>
              <a:rPr lang="en-GB" dirty="0"/>
              <a:t>A safety analysis </a:t>
            </a:r>
            <a:r>
              <a:rPr lang="en-GB" dirty="0" smtClean="0"/>
              <a:t>→ </a:t>
            </a:r>
            <a:r>
              <a:rPr lang="en-GB" dirty="0"/>
              <a:t>part of the design </a:t>
            </a:r>
            <a:r>
              <a:rPr lang="en-GB" dirty="0" smtClean="0"/>
              <a:t>process; </a:t>
            </a:r>
          </a:p>
          <a:p>
            <a:r>
              <a:rPr lang="en-GB" dirty="0" smtClean="0"/>
              <a:t>Analysis </a:t>
            </a:r>
            <a:r>
              <a:rPr lang="en-GB" dirty="0"/>
              <a:t>addresses the </a:t>
            </a:r>
            <a:r>
              <a:rPr lang="en-GB" dirty="0" smtClean="0"/>
              <a:t>response to</a:t>
            </a:r>
          </a:p>
          <a:p>
            <a:pPr lvl="1"/>
            <a:r>
              <a:rPr lang="en-GB" dirty="0" smtClean="0"/>
              <a:t>a </a:t>
            </a:r>
            <a:r>
              <a:rPr lang="en-GB" dirty="0"/>
              <a:t>range of PIEs </a:t>
            </a:r>
            <a:endParaRPr lang="en-GB" dirty="0" smtClean="0"/>
          </a:p>
          <a:p>
            <a:pPr marL="722313" lvl="1" indent="0">
              <a:buNone/>
            </a:pPr>
            <a:r>
              <a:rPr lang="en-GB" dirty="0"/>
              <a:t>→ </a:t>
            </a:r>
            <a:r>
              <a:rPr lang="en-GB" dirty="0" smtClean="0"/>
              <a:t>that lead </a:t>
            </a:r>
            <a:r>
              <a:rPr lang="en-GB" dirty="0"/>
              <a:t>to </a:t>
            </a:r>
            <a:r>
              <a:rPr lang="en-GB" dirty="0" smtClean="0"/>
              <a:t>AOOs </a:t>
            </a:r>
            <a:r>
              <a:rPr lang="en-GB" dirty="0"/>
              <a:t>or postulated accidents</a:t>
            </a:r>
            <a:r>
              <a:rPr lang="en-GB" dirty="0" smtClean="0"/>
              <a:t>,</a:t>
            </a:r>
          </a:p>
          <a:p>
            <a:pPr marL="722313" lvl="1" indent="0">
              <a:buNone/>
            </a:pPr>
            <a:r>
              <a:rPr lang="en-GB" dirty="0"/>
              <a:t>→</a:t>
            </a:r>
            <a:r>
              <a:rPr lang="en-GB" dirty="0" smtClean="0"/>
              <a:t> </a:t>
            </a:r>
            <a:r>
              <a:rPr lang="en-GB" dirty="0"/>
              <a:t>some </a:t>
            </a:r>
            <a:r>
              <a:rPr lang="en-GB" dirty="0" smtClean="0"/>
              <a:t>may </a:t>
            </a:r>
            <a:r>
              <a:rPr lang="en-GB" dirty="0"/>
              <a:t>be the </a:t>
            </a:r>
            <a:r>
              <a:rPr lang="en-GB" dirty="0" smtClean="0"/>
              <a:t>DBAs;</a:t>
            </a:r>
          </a:p>
          <a:p>
            <a:r>
              <a:rPr lang="en-GB" dirty="0" smtClean="0"/>
              <a:t>Analyses </a:t>
            </a:r>
            <a:r>
              <a:rPr lang="en-GB" dirty="0"/>
              <a:t>are used as the basis </a:t>
            </a:r>
            <a:r>
              <a:rPr lang="en-GB" dirty="0" smtClean="0"/>
              <a:t>for</a:t>
            </a:r>
          </a:p>
          <a:p>
            <a:pPr lvl="1"/>
            <a:r>
              <a:rPr lang="en-GB" dirty="0" smtClean="0"/>
              <a:t>the </a:t>
            </a:r>
            <a:r>
              <a:rPr lang="en-GB" dirty="0"/>
              <a:t>design of </a:t>
            </a:r>
            <a:r>
              <a:rPr lang="en-GB" dirty="0" smtClean="0"/>
              <a:t>SSCs, and</a:t>
            </a:r>
          </a:p>
          <a:p>
            <a:pPr lvl="1"/>
            <a:r>
              <a:rPr lang="en-GB" dirty="0" smtClean="0"/>
              <a:t>the </a:t>
            </a:r>
            <a:r>
              <a:rPr lang="en-GB" dirty="0"/>
              <a:t>selection of operational limits and conditions (OLCs</a:t>
            </a:r>
            <a:r>
              <a:rPr lang="en-GB" dirty="0" smtClean="0"/>
              <a:t>);</a:t>
            </a:r>
          </a:p>
          <a:p>
            <a:pPr marL="0" indent="0">
              <a:buNone/>
            </a:pP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86</a:t>
            </a:fld>
            <a:endParaRPr lang="sl-SI" dirty="0"/>
          </a:p>
        </p:txBody>
      </p:sp>
    </p:spTree>
    <p:extLst>
      <p:ext uri="{BB962C8B-B14F-4D97-AF65-F5344CB8AC3E}">
        <p14:creationId xmlns:p14="http://schemas.microsoft.com/office/powerpoint/2010/main" val="33191073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Selected postulated initiating events</a:t>
            </a:r>
          </a:p>
        </p:txBody>
      </p:sp>
      <p:sp>
        <p:nvSpPr>
          <p:cNvPr id="3" name="Content Placeholder 2"/>
          <p:cNvSpPr>
            <a:spLocks noGrp="1"/>
          </p:cNvSpPr>
          <p:nvPr>
            <p:ph idx="1"/>
          </p:nvPr>
        </p:nvSpPr>
        <p:spPr/>
        <p:txBody>
          <a:bodyPr/>
          <a:lstStyle/>
          <a:p>
            <a:r>
              <a:rPr lang="en-GB" dirty="0" smtClean="0"/>
              <a:t>Starting point for a safety analysis</a:t>
            </a:r>
          </a:p>
          <a:p>
            <a:pPr lvl="1"/>
            <a:r>
              <a:rPr lang="en-GB" dirty="0" smtClean="0"/>
              <a:t>a set of postulated initiating events;</a:t>
            </a:r>
          </a:p>
          <a:p>
            <a:r>
              <a:rPr lang="en-GB" dirty="0" smtClean="0"/>
              <a:t>Techniques for developing a set of PIEs</a:t>
            </a:r>
          </a:p>
          <a:p>
            <a:pPr lvl="1"/>
            <a:r>
              <a:rPr lang="en-GB" dirty="0" smtClean="0"/>
              <a:t>failure modes and effects analysis, </a:t>
            </a:r>
          </a:p>
          <a:p>
            <a:pPr lvl="1"/>
            <a:r>
              <a:rPr lang="en-GB" dirty="0" smtClean="0"/>
              <a:t>fault trees,…</a:t>
            </a:r>
          </a:p>
          <a:p>
            <a:r>
              <a:rPr lang="en-GB" dirty="0" smtClean="0"/>
              <a:t>NS-R-4 provides lists of PIEs. They cover the following categories:</a:t>
            </a:r>
          </a:p>
          <a:p>
            <a:pPr lvl="1"/>
            <a:r>
              <a:rPr lang="en-GB" dirty="0" smtClean="0"/>
              <a:t>Loss of electrical power supplies,</a:t>
            </a:r>
          </a:p>
          <a:p>
            <a:pPr lvl="1"/>
            <a:r>
              <a:rPr lang="en-GB" dirty="0" smtClean="0"/>
              <a:t>Insertion of excess reactivity,</a:t>
            </a:r>
          </a:p>
          <a:p>
            <a:pPr lvl="1"/>
            <a:r>
              <a:rPr lang="en-GB" dirty="0" smtClean="0"/>
              <a:t>Loss of coolant flow,</a:t>
            </a:r>
          </a:p>
          <a:p>
            <a:pPr lvl="1"/>
            <a:r>
              <a:rPr lang="en-GB" dirty="0" smtClean="0"/>
              <a:t>Loss of coolant,</a:t>
            </a:r>
          </a:p>
          <a:p>
            <a:pPr lvl="1"/>
            <a:r>
              <a:rPr lang="en-GB" dirty="0" smtClean="0"/>
              <a:t>Erroneous handling or failure of equipment or components,</a:t>
            </a:r>
          </a:p>
          <a:p>
            <a:pPr lvl="1"/>
            <a:r>
              <a:rPr lang="en-GB" dirty="0" smtClean="0"/>
              <a:t>Internal and external events,</a:t>
            </a:r>
          </a:p>
          <a:p>
            <a:pPr lvl="1"/>
            <a:r>
              <a:rPr lang="en-GB" dirty="0" smtClean="0"/>
              <a:t>Human errors;</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87</a:t>
            </a:fld>
            <a:endParaRPr lang="sl-SI" dirty="0"/>
          </a:p>
        </p:txBody>
      </p:sp>
      <p:sp>
        <p:nvSpPr>
          <p:cNvPr id="5" name="Right Arrow 4"/>
          <p:cNvSpPr/>
          <p:nvPr/>
        </p:nvSpPr>
        <p:spPr>
          <a:xfrm>
            <a:off x="5343708" y="2919123"/>
            <a:ext cx="397042" cy="276727"/>
          </a:xfrm>
          <a:prstGeom prst="rightArrow">
            <a:avLst/>
          </a:prstGeom>
          <a:solidFill>
            <a:srgbClr val="654A15"/>
          </a:solidFill>
          <a:ln>
            <a:solidFill>
              <a:srgbClr val="654A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5904831" y="2738368"/>
            <a:ext cx="2577433" cy="646331"/>
          </a:xfrm>
          <a:prstGeom prst="rect">
            <a:avLst/>
          </a:prstGeom>
          <a:noFill/>
        </p:spPr>
        <p:txBody>
          <a:bodyPr wrap="square" rtlCol="0">
            <a:spAutoFit/>
          </a:bodyPr>
          <a:lstStyle/>
          <a:p>
            <a:r>
              <a:rPr lang="en-GB" dirty="0" smtClean="0">
                <a:solidFill>
                  <a:srgbClr val="003399"/>
                </a:solidFill>
                <a:latin typeface="Arial" panose="020B0604020202020204" pitchFamily="34" charset="0"/>
                <a:cs typeface="Arial" panose="020B0604020202020204" pitchFamily="34" charset="0"/>
              </a:rPr>
              <a:t>experience </a:t>
            </a:r>
            <a:r>
              <a:rPr lang="en-GB" dirty="0">
                <a:solidFill>
                  <a:srgbClr val="003399"/>
                </a:solidFill>
                <a:latin typeface="Arial" panose="020B0604020202020204" pitchFamily="34" charset="0"/>
                <a:cs typeface="Arial" panose="020B0604020202020204" pitchFamily="34" charset="0"/>
              </a:rPr>
              <a:t>and </a:t>
            </a:r>
            <a:r>
              <a:rPr lang="en-GB" dirty="0" smtClean="0">
                <a:solidFill>
                  <a:srgbClr val="003399"/>
                </a:solidFill>
                <a:latin typeface="Arial" panose="020B0604020202020204" pitchFamily="34" charset="0"/>
                <a:cs typeface="Arial" panose="020B0604020202020204" pitchFamily="34" charset="0"/>
              </a:rPr>
              <a:t>engineering judgment</a:t>
            </a:r>
            <a:endParaRPr lang="en-GB" dirty="0">
              <a:solidFill>
                <a:srgbClr val="00339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8413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 of operational aspects of research reactors that require particular attention</a:t>
            </a:r>
          </a:p>
        </p:txBody>
      </p:sp>
      <p:sp>
        <p:nvSpPr>
          <p:cNvPr id="3" name="Content Placeholder 2"/>
          <p:cNvSpPr>
            <a:spLocks noGrp="1"/>
          </p:cNvSpPr>
          <p:nvPr>
            <p:ph idx="1"/>
          </p:nvPr>
        </p:nvSpPr>
        <p:spPr/>
        <p:txBody>
          <a:bodyPr/>
          <a:lstStyle/>
          <a:p>
            <a:r>
              <a:rPr lang="en-GB" dirty="0" smtClean="0"/>
              <a:t>NS-R-4 includes an annex</a:t>
            </a:r>
          </a:p>
          <a:p>
            <a:pPr lvl="1"/>
            <a:r>
              <a:rPr lang="en-GB" dirty="0" smtClean="0"/>
              <a:t>discusses operational aspects that require particular attention</a:t>
            </a:r>
          </a:p>
          <a:p>
            <a:pPr marL="722313" lvl="1" indent="0">
              <a:buNone/>
            </a:pPr>
            <a:r>
              <a:rPr lang="en-GB" dirty="0" smtClean="0"/>
              <a:t>→ essential differences;</a:t>
            </a:r>
          </a:p>
          <a:p>
            <a:r>
              <a:rPr lang="en-GB" dirty="0" smtClean="0"/>
              <a:t>Core configurations → frequently changed;</a:t>
            </a:r>
          </a:p>
          <a:p>
            <a:r>
              <a:rPr lang="en-GB" dirty="0" smtClean="0"/>
              <a:t>Care must be exercised;</a:t>
            </a:r>
          </a:p>
          <a:p>
            <a:r>
              <a:rPr lang="en-GB" dirty="0"/>
              <a:t>Experimental devices → </a:t>
            </a:r>
            <a:r>
              <a:rPr lang="en-GB" dirty="0" smtClean="0"/>
              <a:t>potential impact on safety;</a:t>
            </a:r>
          </a:p>
          <a:p>
            <a:r>
              <a:rPr lang="en-GB" dirty="0"/>
              <a:t>In pool-type research reactor</a:t>
            </a:r>
          </a:p>
          <a:p>
            <a:pPr lvl="1"/>
            <a:r>
              <a:rPr lang="en-GB" dirty="0"/>
              <a:t>manipulating in the vicinity of the reactor </a:t>
            </a:r>
            <a:r>
              <a:rPr lang="en-GB" dirty="0" smtClean="0"/>
              <a:t>core</a:t>
            </a:r>
            <a:endParaRPr lang="en-GB" dirty="0"/>
          </a:p>
          <a:p>
            <a:r>
              <a:rPr lang="en-GB" dirty="0"/>
              <a:t>Access to the controlled area and active involvement in </a:t>
            </a:r>
            <a:r>
              <a:rPr lang="en-GB" dirty="0" smtClean="0"/>
              <a:t>utilization;</a:t>
            </a:r>
          </a:p>
          <a:p>
            <a:r>
              <a:rPr lang="en-GB" dirty="0"/>
              <a:t>All procedures, restrictions and controls </a:t>
            </a:r>
          </a:p>
          <a:p>
            <a:pPr lvl="1"/>
            <a:r>
              <a:rPr lang="en-GB" dirty="0"/>
              <a:t>strictly observed (for </a:t>
            </a:r>
            <a:r>
              <a:rPr lang="en-GB" dirty="0" smtClean="0"/>
              <a:t>staff and the </a:t>
            </a:r>
            <a:r>
              <a:rPr lang="en-GB" dirty="0"/>
              <a:t>visitors</a:t>
            </a:r>
            <a:r>
              <a:rPr lang="en-GB" dirty="0" smtClean="0"/>
              <a:t>);</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88</a:t>
            </a:fld>
            <a:endParaRPr lang="sl-SI" dirty="0"/>
          </a:p>
        </p:txBody>
      </p:sp>
    </p:spTree>
    <p:extLst>
      <p:ext uri="{BB962C8B-B14F-4D97-AF65-F5344CB8AC3E}">
        <p14:creationId xmlns:p14="http://schemas.microsoft.com/office/powerpoint/2010/main" val="38033757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Code of Conduct on the Safety of Research Reactors</a:t>
            </a:r>
          </a:p>
        </p:txBody>
      </p:sp>
      <p:sp>
        <p:nvSpPr>
          <p:cNvPr id="3" name="Content Placeholder 2"/>
          <p:cNvSpPr>
            <a:spLocks noGrp="1"/>
          </p:cNvSpPr>
          <p:nvPr>
            <p:ph idx="1"/>
          </p:nvPr>
        </p:nvSpPr>
        <p:spPr/>
        <p:txBody>
          <a:bodyPr/>
          <a:lstStyle/>
          <a:p>
            <a:r>
              <a:rPr lang="en-GB" dirty="0" smtClean="0"/>
              <a:t>Safety issues have been raised, these include:</a:t>
            </a:r>
          </a:p>
          <a:p>
            <a:pPr lvl="1"/>
            <a:r>
              <a:rPr lang="en-GB" dirty="0" smtClean="0"/>
              <a:t>aging of research reactors,</a:t>
            </a:r>
          </a:p>
          <a:p>
            <a:pPr lvl="1"/>
            <a:r>
              <a:rPr lang="en-GB" dirty="0" smtClean="0"/>
              <a:t>lack of adequate regulatory supervision, </a:t>
            </a:r>
          </a:p>
          <a:p>
            <a:pPr lvl="1"/>
            <a:r>
              <a:rPr lang="en-GB" dirty="0" smtClean="0"/>
              <a:t>research reactors in a status that has come to be called → ‘</a:t>
            </a:r>
            <a:r>
              <a:rPr lang="en-GB" b="1" dirty="0" smtClean="0">
                <a:solidFill>
                  <a:srgbClr val="654A15"/>
                </a:solidFill>
              </a:rPr>
              <a:t>extended shutdown</a:t>
            </a:r>
            <a:r>
              <a:rPr lang="en-GB" dirty="0" smtClean="0"/>
              <a:t>’;</a:t>
            </a:r>
          </a:p>
          <a:p>
            <a:r>
              <a:rPr lang="en-GB" dirty="0" smtClean="0"/>
              <a:t>Concern over these issues → development of the Code of Conduct;</a:t>
            </a:r>
          </a:p>
          <a:p>
            <a:r>
              <a:rPr lang="en-GB" dirty="0" smtClean="0"/>
              <a:t>The Code</a:t>
            </a:r>
          </a:p>
          <a:p>
            <a:pPr lvl="1"/>
            <a:r>
              <a:rPr lang="en-GB" dirty="0" smtClean="0"/>
              <a:t>provides a summary of the desirable attributes for safety management</a:t>
            </a:r>
          </a:p>
          <a:p>
            <a:pPr lvl="1"/>
            <a:r>
              <a:rPr lang="en-GB" dirty="0" smtClean="0"/>
              <a:t>form and a level of detail → useful for</a:t>
            </a:r>
          </a:p>
          <a:p>
            <a:pPr marL="714375" lvl="1" indent="0">
              <a:buNone/>
            </a:pPr>
            <a:r>
              <a:rPr lang="en-GB" dirty="0" smtClean="0"/>
              <a:t>→ decision makers of the State, </a:t>
            </a:r>
          </a:p>
          <a:p>
            <a:pPr marL="714375" lvl="1" indent="0">
              <a:buNone/>
            </a:pPr>
            <a:r>
              <a:rPr lang="en-GB" dirty="0" smtClean="0"/>
              <a:t>→ the regulatory body, </a:t>
            </a:r>
          </a:p>
          <a:p>
            <a:pPr marL="714375" lvl="1" indent="0">
              <a:buNone/>
            </a:pPr>
            <a:r>
              <a:rPr lang="en-GB" dirty="0" smtClean="0"/>
              <a:t>→ the operating organization;</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89</a:t>
            </a:fld>
            <a:endParaRPr lang="sl-SI" dirty="0"/>
          </a:p>
        </p:txBody>
      </p:sp>
    </p:spTree>
    <p:extLst>
      <p:ext uri="{BB962C8B-B14F-4D97-AF65-F5344CB8AC3E}">
        <p14:creationId xmlns:p14="http://schemas.microsoft.com/office/powerpoint/2010/main" val="4202344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Pressurized Heavy Water Reactor - PHWR</a:t>
            </a:r>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0372" y="1125538"/>
            <a:ext cx="7490112" cy="5209317"/>
          </a:xfrm>
        </p:spPr>
      </p:pic>
      <p:sp>
        <p:nvSpPr>
          <p:cNvPr id="4" name="Slide Number Placeholder 3"/>
          <p:cNvSpPr>
            <a:spLocks noGrp="1"/>
          </p:cNvSpPr>
          <p:nvPr>
            <p:ph type="sldNum" sz="quarter" idx="12"/>
          </p:nvPr>
        </p:nvSpPr>
        <p:spPr/>
        <p:txBody>
          <a:bodyPr/>
          <a:lstStyle/>
          <a:p>
            <a:fld id="{E820C8E4-9002-4E93-8650-B0CC00F8D49C}" type="slidenum">
              <a:rPr lang="sl-SI" smtClean="0"/>
              <a:t>9</a:t>
            </a:fld>
            <a:endParaRPr lang="sl-SI" dirty="0"/>
          </a:p>
        </p:txBody>
      </p:sp>
      <p:sp>
        <p:nvSpPr>
          <p:cNvPr id="6" name="Text Box 12"/>
          <p:cNvSpPr txBox="1"/>
          <p:nvPr/>
        </p:nvSpPr>
        <p:spPr>
          <a:xfrm>
            <a:off x="4838144" y="4861225"/>
            <a:ext cx="3837542" cy="1473630"/>
          </a:xfrm>
          <a:prstGeom prst="rect">
            <a:avLst/>
          </a:prstGeom>
          <a:solidFill>
            <a:schemeClr val="accent4">
              <a:lumMod val="40000"/>
              <a:lumOff val="60000"/>
            </a:schemeClr>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GB" sz="1600" b="1" dirty="0">
                <a:solidFill>
                  <a:srgbClr val="000000"/>
                </a:solidFill>
                <a:effectLst/>
                <a:latin typeface="Arial Narrow" panose="020B0606020202030204" pitchFamily="34" charset="0"/>
                <a:ea typeface="Times New Roman" panose="02020603050405020304" pitchFamily="18" charset="0"/>
              </a:rPr>
              <a:t>Pressurized Heavy Water Reactor – PHWR</a:t>
            </a:r>
            <a:endParaRPr lang="sl-SI" sz="1600" dirty="0">
              <a:solidFill>
                <a:srgbClr val="000000"/>
              </a:solidFill>
              <a:effectLst/>
              <a:latin typeface="Times New Roman" panose="02020603050405020304" pitchFamily="18" charset="0"/>
              <a:ea typeface="Times New Roman" panose="02020603050405020304" pitchFamily="18" charset="0"/>
            </a:endParaRPr>
          </a:p>
          <a:p>
            <a:pPr algn="just">
              <a:spcAft>
                <a:spcPts val="0"/>
              </a:spcAft>
            </a:pPr>
            <a:r>
              <a:rPr lang="en-GB" sz="1600" dirty="0">
                <a:solidFill>
                  <a:srgbClr val="000000"/>
                </a:solidFill>
                <a:effectLst/>
                <a:latin typeface="Arial Narrow" panose="020B0606020202030204" pitchFamily="34" charset="0"/>
                <a:ea typeface="Times New Roman" panose="02020603050405020304" pitchFamily="18" charset="0"/>
              </a:rPr>
              <a:t>Moderated and cooled with heavy water. Water does not boil in the reactor. Heavy water transfers its heat to light water in the steam generators, the resulting steam drives the turbine.</a:t>
            </a:r>
            <a:endParaRPr lang="sl-SI" sz="16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165789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Code of Conduct on the Safety of Research Reactors</a:t>
            </a:r>
          </a:p>
        </p:txBody>
      </p:sp>
      <p:sp>
        <p:nvSpPr>
          <p:cNvPr id="3" name="Content Placeholder 2"/>
          <p:cNvSpPr>
            <a:spLocks noGrp="1"/>
          </p:cNvSpPr>
          <p:nvPr>
            <p:ph idx="1"/>
          </p:nvPr>
        </p:nvSpPr>
        <p:spPr/>
        <p:txBody>
          <a:bodyPr/>
          <a:lstStyle/>
          <a:p>
            <a:r>
              <a:rPr lang="en-GB" dirty="0"/>
              <a:t>Scope of this Code</a:t>
            </a:r>
          </a:p>
          <a:p>
            <a:pPr lvl="1"/>
            <a:r>
              <a:rPr lang="en-GB" dirty="0"/>
              <a:t>safety at all stages of their lives;</a:t>
            </a:r>
          </a:p>
          <a:p>
            <a:r>
              <a:rPr lang="en-GB" dirty="0"/>
              <a:t>Objective of this Code</a:t>
            </a:r>
          </a:p>
          <a:p>
            <a:pPr lvl="1"/>
            <a:r>
              <a:rPr lang="en-GB" dirty="0"/>
              <a:t>achieve and maintain a high level of safety;</a:t>
            </a:r>
          </a:p>
          <a:p>
            <a:r>
              <a:rPr lang="en-GB" dirty="0"/>
              <a:t>Application of Code</a:t>
            </a:r>
          </a:p>
          <a:p>
            <a:pPr lvl="1"/>
            <a:r>
              <a:rPr lang="en-GB" dirty="0"/>
              <a:t>accomplished through national safety regulations;</a:t>
            </a:r>
          </a:p>
          <a:p>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90</a:t>
            </a:fld>
            <a:endParaRPr lang="sl-SI" dirty="0"/>
          </a:p>
        </p:txBody>
      </p:sp>
    </p:spTree>
    <p:extLst>
      <p:ext uri="{BB962C8B-B14F-4D97-AF65-F5344CB8AC3E}">
        <p14:creationId xmlns:p14="http://schemas.microsoft.com/office/powerpoint/2010/main" val="923542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serious research reactor incidents and accidents</a:t>
            </a:r>
          </a:p>
        </p:txBody>
      </p:sp>
      <p:sp>
        <p:nvSpPr>
          <p:cNvPr id="3" name="Content Placeholder 2"/>
          <p:cNvSpPr>
            <a:spLocks noGrp="1"/>
          </p:cNvSpPr>
          <p:nvPr>
            <p:ph idx="1"/>
          </p:nvPr>
        </p:nvSpPr>
        <p:spPr>
          <a:xfrm>
            <a:off x="475170" y="1436185"/>
            <a:ext cx="8452930" cy="4680000"/>
          </a:xfrm>
        </p:spPr>
        <p:txBody>
          <a:bodyPr/>
          <a:lstStyle/>
          <a:p>
            <a:r>
              <a:rPr lang="en-GB" dirty="0" smtClean="0"/>
              <a:t>Overall safety record of research reactors → excellent</a:t>
            </a:r>
          </a:p>
          <a:p>
            <a:pPr lvl="1"/>
            <a:r>
              <a:rPr lang="en-GB" dirty="0" smtClean="0"/>
              <a:t>several serious accidents → loss of life;</a:t>
            </a:r>
          </a:p>
          <a:p>
            <a:r>
              <a:rPr lang="en-GB" dirty="0" smtClean="0"/>
              <a:t>A brief description of these accidents can be found in textbook.</a:t>
            </a:r>
          </a:p>
          <a:p>
            <a:pPr marL="0" indent="0">
              <a:buNone/>
            </a:pPr>
            <a:endParaRPr lang="en-GB" b="1" u="sng" dirty="0" smtClean="0"/>
          </a:p>
          <a:p>
            <a:pPr marL="0" indent="0">
              <a:buNone/>
            </a:pPr>
            <a:r>
              <a:rPr lang="en-GB" b="1" u="sng" dirty="0" smtClean="0"/>
              <a:t>Note</a:t>
            </a:r>
            <a:r>
              <a:rPr lang="en-GB" b="1" u="sng" dirty="0"/>
              <a:t>:</a:t>
            </a:r>
          </a:p>
          <a:p>
            <a:r>
              <a:rPr lang="en-GB" dirty="0"/>
              <a:t>The accidents </a:t>
            </a:r>
            <a:r>
              <a:rPr lang="en-GB" dirty="0" smtClean="0"/>
              <a:t>could </a:t>
            </a:r>
            <a:r>
              <a:rPr lang="en-GB" dirty="0"/>
              <a:t>be classed as INES Level </a:t>
            </a:r>
            <a:r>
              <a:rPr lang="en-GB" dirty="0" smtClean="0"/>
              <a:t>3 or </a:t>
            </a:r>
            <a:r>
              <a:rPr lang="en-GB" dirty="0"/>
              <a:t>Level 4</a:t>
            </a:r>
            <a:r>
              <a:rPr lang="en-GB" dirty="0" smtClean="0"/>
              <a:t>.</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91</a:t>
            </a:fld>
            <a:endParaRPr lang="sl-SI" dirty="0"/>
          </a:p>
        </p:txBody>
      </p:sp>
    </p:spTree>
    <p:extLst>
      <p:ext uri="{BB962C8B-B14F-4D97-AF65-F5344CB8AC3E}">
        <p14:creationId xmlns:p14="http://schemas.microsoft.com/office/powerpoint/2010/main" val="160111210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IAEA - Safety Standards for RRs.</a:t>
            </a:r>
            <a:endParaRPr lang="en-GB" dirty="0"/>
          </a:p>
        </p:txBody>
      </p:sp>
      <p:sp>
        <p:nvSpPr>
          <p:cNvPr id="3" name="Content Placeholder 2"/>
          <p:cNvSpPr>
            <a:spLocks noGrp="1"/>
          </p:cNvSpPr>
          <p:nvPr>
            <p:ph idx="1"/>
          </p:nvPr>
        </p:nvSpPr>
        <p:spPr/>
        <p:txBody>
          <a:bodyPr/>
          <a:lstStyle/>
          <a:p>
            <a:pPr lvl="0"/>
            <a:r>
              <a:rPr lang="en-GB" dirty="0" smtClean="0"/>
              <a:t>IAEA Safety Standards homepage:</a:t>
            </a:r>
          </a:p>
          <a:p>
            <a:pPr lvl="1"/>
            <a:r>
              <a:rPr lang="en-GB" u="sng" dirty="0" smtClean="0">
                <a:hlinkClick r:id="rId2"/>
              </a:rPr>
              <a:t>http://www-ns.iaea.org/standards/default.asp?s=11&amp;l=90</a:t>
            </a:r>
            <a:endParaRPr lang="en-GB" dirty="0" smtClean="0"/>
          </a:p>
          <a:p>
            <a:pPr lvl="0"/>
            <a:r>
              <a:rPr lang="en-GB" dirty="0" smtClean="0"/>
              <a:t>IAEA Safety Standards for RRs:</a:t>
            </a:r>
          </a:p>
          <a:p>
            <a:pPr lvl="1"/>
            <a:r>
              <a:rPr lang="en-GB" u="sng" dirty="0" smtClean="0">
                <a:hlinkClick r:id="rId3"/>
              </a:rPr>
              <a:t>http://www-ns.iaea.org/standards/documents/default.asp?s=11&amp;l=90&amp;sub=20&amp;vw=9#sf</a:t>
            </a:r>
            <a:endParaRPr lang="en-GB" dirty="0" smtClean="0"/>
          </a:p>
          <a:p>
            <a:pPr lvl="0"/>
            <a:r>
              <a:rPr lang="en-GB" dirty="0" smtClean="0"/>
              <a:t>IAEA Safety Report Series:</a:t>
            </a:r>
          </a:p>
          <a:p>
            <a:pPr lvl="1"/>
            <a:r>
              <a:rPr lang="en-GB" u="sng" dirty="0" smtClean="0">
                <a:hlinkClick r:id="rId3"/>
              </a:rPr>
              <a:t>http://www-pub.iaea.org/books/IAEABooks/Series/73/Safety-Reports-Series</a:t>
            </a:r>
            <a:endParaRPr lang="en-GB" dirty="0" smtClean="0"/>
          </a:p>
          <a:p>
            <a:pPr lvl="0"/>
            <a:r>
              <a:rPr lang="en-GB" dirty="0" smtClean="0"/>
              <a:t>IAEA TECDOCs:</a:t>
            </a:r>
          </a:p>
          <a:p>
            <a:pPr lvl="1"/>
            <a:r>
              <a:rPr lang="en-GB" u="sng" dirty="0" smtClean="0">
                <a:hlinkClick r:id="rId4"/>
              </a:rPr>
              <a:t>http://www-pub.iaea.org/books/IAEABooks/Series/34/Technical-Documents</a:t>
            </a:r>
            <a:endParaRPr lang="en-GB" dirty="0"/>
          </a:p>
        </p:txBody>
      </p:sp>
      <p:sp>
        <p:nvSpPr>
          <p:cNvPr id="4" name="Slide Number Placeholder 3"/>
          <p:cNvSpPr>
            <a:spLocks noGrp="1"/>
          </p:cNvSpPr>
          <p:nvPr>
            <p:ph type="sldNum" sz="quarter" idx="12"/>
          </p:nvPr>
        </p:nvSpPr>
        <p:spPr/>
        <p:txBody>
          <a:bodyPr/>
          <a:lstStyle/>
          <a:p>
            <a:fld id="{E820C8E4-9002-4E93-8650-B0CC00F8D49C}" type="slidenum">
              <a:rPr lang="sl-SI" smtClean="0"/>
              <a:t>92</a:t>
            </a:fld>
            <a:endParaRPr lang="sl-SI" dirty="0"/>
          </a:p>
        </p:txBody>
      </p:sp>
      <p:sp>
        <p:nvSpPr>
          <p:cNvPr id="5" name="Rectangle 4"/>
          <p:cNvSpPr/>
          <p:nvPr/>
        </p:nvSpPr>
        <p:spPr>
          <a:xfrm>
            <a:off x="6126480" y="6208375"/>
            <a:ext cx="3017520" cy="646331"/>
          </a:xfrm>
          <a:prstGeom prst="rect">
            <a:avLst/>
          </a:prstGeom>
        </p:spPr>
        <p:txBody>
          <a:bodyPr wrap="square">
            <a:spAutoFit/>
          </a:bodyPr>
          <a:lstStyle/>
          <a:p>
            <a:pPr algn="just"/>
            <a:r>
              <a:rPr lang="en-GB" sz="1200" i="1" dirty="0">
                <a:latin typeface="Arial" panose="020B0604020202020204" pitchFamily="34" charset="0"/>
                <a:cs typeface="Arial" panose="020B0604020202020204" pitchFamily="34" charset="0"/>
              </a:rPr>
              <a:t>The views expressed in this document do not necessarily reflect the views of the European Commission.</a:t>
            </a:r>
            <a:endParaRPr lang="en-GB" sz="12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70477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676B626F795BE4BA76027CB619E7654" ma:contentTypeVersion="0" ma:contentTypeDescription="Create a new document." ma:contentTypeScope="" ma:versionID="883993c24961f36c624f1eb7d49e7ef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ct:contentTypeSchema xmlns:ct="http://schemas.microsoft.com/office/2006/metadata/contentType" xmlns:ma="http://schemas.microsoft.com/office/2006/metadata/properties/metaAttributes" ct:_="" ma:_="" ma:contentTypeName="BPTC_Module_Document" ma:contentTypeID="0x010100DA20DD5CB5D1214595575FD29F56DD45008F50D2A6F938DD40888416B89F0B9DAE" ma:contentTypeVersion="5" ma:contentTypeDescription="Describes the module and corresponding access details for any BPTC document." ma:contentTypeScope="" ma:versionID="54afc7b37597bcc506e56a85fa98e799">
  <xsd:schema xmlns:xsd="http://www.w3.org/2001/XMLSchema" xmlns:xs="http://www.w3.org/2001/XMLSchema" xmlns:p="http://schemas.microsoft.com/office/2006/metadata/properties" xmlns:ns2="06a41b19-9de7-419b-81e7-8aa111b727bc" xmlns:ns3="7215b177-e9cb-4c2f-8725-4ea709b7d083" targetNamespace="http://schemas.microsoft.com/office/2006/metadata/properties" ma:root="true" ma:fieldsID="751b44ca1698c9ba12452aafeedb6926" ns2:_="" ns3:_="">
    <xsd:import namespace="06a41b19-9de7-419b-81e7-8aa111b727bc"/>
    <xsd:import namespace="7215b177-e9cb-4c2f-8725-4ea709b7d083"/>
    <xsd:element name="properties">
      <xsd:complexType>
        <xsd:sequence>
          <xsd:element name="documentManagement">
            <xsd:complexType>
              <xsd:all>
                <xsd:element ref="ns2:BPTC_x0020_Document_x0020_Rank"/>
                <xsd:element ref="ns2:Is_x0020_BPTC_x0020_Doc_x0020_Public" minOccurs="0"/>
                <xsd:element ref="ns2:Is_x0020_Old_x0020_BPTC_x0020_Document" minOccurs="0"/>
                <xsd:element ref="ns2:l218eb53f3634c348ae5ae15b1edd3bd" minOccurs="0"/>
                <xsd:element ref="ns3:TaxCatchAll" minOccurs="0"/>
                <xsd:element ref="ns3: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a41b19-9de7-419b-81e7-8aa111b727bc" elementFormDefault="qualified">
    <xsd:import namespace="http://schemas.microsoft.com/office/2006/documentManagement/types"/>
    <xsd:import namespace="http://schemas.microsoft.com/office/infopath/2007/PartnerControls"/>
    <xsd:element name="BPTC_x0020_Document_x0020_Rank" ma:index="2" ma:displayName="BPTC Document Rank" ma:decimals="0" ma:internalName="BPTC_x0020_Document_x0020_Rank" ma:readOnly="false">
      <xsd:simpleType>
        <xsd:restriction base="dms:Number"/>
      </xsd:simpleType>
    </xsd:element>
    <xsd:element name="Is_x0020_BPTC_x0020_Doc_x0020_Public" ma:index="3" nillable="true" ma:displayName="Is BPTC Doc Public" ma:default="1" ma:internalName="Is_x0020_BPTC_x0020_Doc_x0020_Public">
      <xsd:simpleType>
        <xsd:restriction base="dms:Boolean"/>
      </xsd:simpleType>
    </xsd:element>
    <xsd:element name="Is_x0020_Old_x0020_BPTC_x0020_Document" ma:index="4" nillable="true" ma:displayName="Is Old BPTC Document" ma:default="0" ma:internalName="Is_x0020_Old_x0020_BPTC_x0020_Document">
      <xsd:simpleType>
        <xsd:restriction base="dms:Boolean"/>
      </xsd:simpleType>
    </xsd:element>
    <xsd:element name="l218eb53f3634c348ae5ae15b1edd3bd" ma:index="8" ma:taxonomy="true" ma:internalName="l218eb53f3634c348ae5ae15b1edd3bd" ma:taxonomyFieldName="BPTC_x0020_Module" ma:displayName="BPTC Module" ma:readOnly="false" ma:default="" ma:fieldId="{5218eb53-f363-4c34-8ae5-ae15b1edd3bd}" ma:sspId="4ece523a-d58f-4396-9939-b0191ed7cfc0" ma:termSetId="314de4eb-bf8d-409f-99b5-34cb3957ba81"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215b177-e9cb-4c2f-8725-4ea709b7d083"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0e23e57e-9984-4924-8693-7f8b2ab6bcab}" ma:internalName="TaxCatchAll" ma:showField="CatchAllData" ma:web="7215b177-e9cb-4c2f-8725-4ea709b7d083">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0e23e57e-9984-4924-8693-7f8b2ab6bcab}" ma:internalName="TaxCatchAllLabel" ma:readOnly="true" ma:showField="CatchAllDataLabel" ma:web="7215b177-e9cb-4c2f-8725-4ea709b7d08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5"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TaxCatchAll xmlns="7215b177-e9cb-4c2f-8725-4ea709b7d083">
      <Value>184</Value>
    </TaxCatchAll>
    <Is_x0020_Old_x0020_BPTC_x0020_Document xmlns="06a41b19-9de7-419b-81e7-8aa111b727bc">false</Is_x0020_Old_x0020_BPTC_x0020_Document>
    <Is_x0020_BPTC_x0020_Doc_x0020_Public xmlns="06a41b19-9de7-419b-81e7-8aa111b727bc">true</Is_x0020_BPTC_x0020_Doc_x0020_Public>
    <BPTC_x0020_Document_x0020_Rank xmlns="06a41b19-9de7-419b-81e7-8aa111b727bc">4</BPTC_x0020_Document_x0020_Rank>
    <l218eb53f3634c348ae5ae15b1edd3bd xmlns="06a41b19-9de7-419b-81e7-8aa111b727bc">
      <Terms xmlns="http://schemas.microsoft.com/office/infopath/2007/PartnerControls">
        <TermInfo xmlns="http://schemas.microsoft.com/office/infopath/2007/PartnerControls">
          <TermName xmlns="http://schemas.microsoft.com/office/infopath/2007/PartnerControls">Design of Nuclear Reactor (Module 4)</TermName>
          <TermId xmlns="http://schemas.microsoft.com/office/infopath/2007/PartnerControls">a9bdbcaa-9c1a-4cb0-b4ac-5d09e46b7a9c</TermId>
        </TermInfo>
      </Terms>
    </l218eb53f3634c348ae5ae15b1edd3bd>
  </documentManagement>
</p:properties>
</file>

<file path=customXml/itemProps1.xml><?xml version="1.0" encoding="utf-8"?>
<ds:datastoreItem xmlns:ds="http://schemas.openxmlformats.org/officeDocument/2006/customXml" ds:itemID="{FED9E2C4-DD1F-476E-855D-BADEB156AF50}"/>
</file>

<file path=customXml/itemProps2.xml><?xml version="1.0" encoding="utf-8"?>
<ds:datastoreItem xmlns:ds="http://schemas.openxmlformats.org/officeDocument/2006/customXml" ds:itemID="{FED9E2C4-DD1F-476E-855D-BADEB156AF50}">
  <ds:schemaRefs>
    <ds:schemaRef ds:uri="http://schemas.microsoft.com/sharepoint/v3/contenttype/forms"/>
  </ds:schemaRefs>
</ds:datastoreItem>
</file>

<file path=customXml/itemProps3.xml><?xml version="1.0" encoding="utf-8"?>
<ds:datastoreItem xmlns:ds="http://schemas.openxmlformats.org/officeDocument/2006/customXml" ds:itemID="{3918AA89-CDC7-4D9E-8D88-6ED6BD0333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EEC3A27A-59FE-4A34-A750-8648D15DAFC7}"/>
</file>

<file path=customXml/itemProps5.xml><?xml version="1.0" encoding="utf-8"?>
<ds:datastoreItem xmlns:ds="http://schemas.openxmlformats.org/officeDocument/2006/customXml" ds:itemID="{8A796101-3205-4F30-8B20-4E69CD88D987}"/>
</file>

<file path=docProps/app.xml><?xml version="1.0" encoding="utf-8"?>
<Properties xmlns="http://schemas.openxmlformats.org/officeDocument/2006/extended-properties" xmlns:vt="http://schemas.openxmlformats.org/officeDocument/2006/docPropsVTypes">
  <Template>Office Theme</Template>
  <TotalTime>8872</TotalTime>
  <Words>18677</Words>
  <Application>Microsoft Office PowerPoint</Application>
  <PresentationFormat>On-screen Show (4:3)</PresentationFormat>
  <Paragraphs>1586</Paragraphs>
  <Slides>92</Slides>
  <Notes>91</Notes>
  <HiddenSlides>0</HiddenSlides>
  <MMClips>0</MMClips>
  <ScaleCrop>false</ScaleCrop>
  <HeadingPairs>
    <vt:vector size="4" baseType="variant">
      <vt:variant>
        <vt:lpstr>Theme</vt:lpstr>
      </vt:variant>
      <vt:variant>
        <vt:i4>1</vt:i4>
      </vt:variant>
      <vt:variant>
        <vt:lpstr>Slide Titles</vt:lpstr>
      </vt:variant>
      <vt:variant>
        <vt:i4>92</vt:i4>
      </vt:variant>
    </vt:vector>
  </HeadingPairs>
  <TitlesOfParts>
    <vt:vector size="93" baseType="lpstr">
      <vt:lpstr>Office Theme</vt:lpstr>
      <vt:lpstr>BASIC PROFESSIONAL TRAINING COURSE   Module IV   Design of a nuclear reactor </vt:lpstr>
      <vt:lpstr>TYPES OF NUCLEAR REACTORS</vt:lpstr>
      <vt:lpstr>Basic components of a nuclear reactor</vt:lpstr>
      <vt:lpstr>Basic components of a nuclear reactor</vt:lpstr>
      <vt:lpstr>Pressurized Water Reactor - PWR</vt:lpstr>
      <vt:lpstr>Pressurized Water Reactor - PWR</vt:lpstr>
      <vt:lpstr>Boiling Water Reactor - BWR</vt:lpstr>
      <vt:lpstr>Boiling Water Reactor - BWR</vt:lpstr>
      <vt:lpstr>Pressurized Heavy Water Reactor - PHWR</vt:lpstr>
      <vt:lpstr>Pressurized Heavy Water Reactor - PHWR</vt:lpstr>
      <vt:lpstr>Gas Cooled Reactor – GCR, AGR, HTGR</vt:lpstr>
      <vt:lpstr>Gas Cooled Reactor – GCR, AGR, HTGR</vt:lpstr>
      <vt:lpstr>Light Water Graphite moderated Reactor - LWGR</vt:lpstr>
      <vt:lpstr>Light Water Graphite moderated Reactor - LWGR</vt:lpstr>
      <vt:lpstr>Fast Breeder Reactor - FBR</vt:lpstr>
      <vt:lpstr>Fast Breeder Reactor - FBR</vt:lpstr>
      <vt:lpstr>Small and Medium Reactors – SMR</vt:lpstr>
      <vt:lpstr>Questions</vt:lpstr>
      <vt:lpstr>Questions</vt:lpstr>
      <vt:lpstr>DESIGN OF RESEARCH REACTORS</vt:lpstr>
      <vt:lpstr>DESIGN OF RESEARCH REACTORS</vt:lpstr>
      <vt:lpstr>Research reactor utilization</vt:lpstr>
      <vt:lpstr>Types of research reactors</vt:lpstr>
      <vt:lpstr>Types of research reactors</vt:lpstr>
      <vt:lpstr>Research reactor fuels</vt:lpstr>
      <vt:lpstr>Research reactors and power reactor safety</vt:lpstr>
      <vt:lpstr>Questions</vt:lpstr>
      <vt:lpstr>SAFETY CONCEPTS IN THE DESIGN OF NUCLEAR REACTORS</vt:lpstr>
      <vt:lpstr>Basic safety objectives</vt:lpstr>
      <vt:lpstr>Basic safety objectives</vt:lpstr>
      <vt:lpstr>Basic safety objectives</vt:lpstr>
      <vt:lpstr>Basic safety objectives</vt:lpstr>
      <vt:lpstr>The concept of defence in depth</vt:lpstr>
      <vt:lpstr>Levels of defence</vt:lpstr>
      <vt:lpstr>Levels of defence</vt:lpstr>
      <vt:lpstr>Questions</vt:lpstr>
      <vt:lpstr>BASIC SAFETY FEATURES OF THE DESIGN</vt:lpstr>
      <vt:lpstr>Management of safety</vt:lpstr>
      <vt:lpstr>Management of safety</vt:lpstr>
      <vt:lpstr>Principal technical requirements</vt:lpstr>
      <vt:lpstr>Requirements for plant design  Safety classification</vt:lpstr>
      <vt:lpstr>General design basis</vt:lpstr>
      <vt:lpstr>Categories of plant conditions</vt:lpstr>
      <vt:lpstr>Postulated initiating events</vt:lpstr>
      <vt:lpstr>Internal events / External events</vt:lpstr>
      <vt:lpstr>Site related characteristic</vt:lpstr>
      <vt:lpstr>Operational states</vt:lpstr>
      <vt:lpstr>Design basis accidents</vt:lpstr>
      <vt:lpstr>Severe accidents</vt:lpstr>
      <vt:lpstr>Design for reliability of systems and components</vt:lpstr>
      <vt:lpstr>Design for reliability of systems and components</vt:lpstr>
      <vt:lpstr>Design for reliability of systems and components</vt:lpstr>
      <vt:lpstr>Other design considerations</vt:lpstr>
      <vt:lpstr>Other design considerations</vt:lpstr>
      <vt:lpstr>Safety analysis</vt:lpstr>
      <vt:lpstr>Requirements for design of plant systems</vt:lpstr>
      <vt:lpstr>Reactor core and associated features</vt:lpstr>
      <vt:lpstr>Reactor core and associated features</vt:lpstr>
      <vt:lpstr>Reactor core and associated features</vt:lpstr>
      <vt:lpstr>Reactor coolant system</vt:lpstr>
      <vt:lpstr>Reactor coolant system</vt:lpstr>
      <vt:lpstr>Reactor coolant system</vt:lpstr>
      <vt:lpstr>Reactor coolant system</vt:lpstr>
      <vt:lpstr>Containment system</vt:lpstr>
      <vt:lpstr>Containment system</vt:lpstr>
      <vt:lpstr>Containment system</vt:lpstr>
      <vt:lpstr>Containment system</vt:lpstr>
      <vt:lpstr>Containment system</vt:lpstr>
      <vt:lpstr>Instrumentation and control</vt:lpstr>
      <vt:lpstr>Instrumentation and control</vt:lpstr>
      <vt:lpstr>Instrumentation and control</vt:lpstr>
      <vt:lpstr>Instrumentation and control</vt:lpstr>
      <vt:lpstr>Emergency control centre</vt:lpstr>
      <vt:lpstr>Emergency power supply</vt:lpstr>
      <vt:lpstr>Waste treatment and control systems</vt:lpstr>
      <vt:lpstr>Waste treatment and control systems</vt:lpstr>
      <vt:lpstr>Fuel handling and storage systems</vt:lpstr>
      <vt:lpstr>Radiation protection</vt:lpstr>
      <vt:lpstr>Questions</vt:lpstr>
      <vt:lpstr>Questions</vt:lpstr>
      <vt:lpstr>SAFETY REQUIREMENTS AND GUIDANCE FOR RESEARCH REACTORS DESIGN</vt:lpstr>
      <vt:lpstr>IAEA Safety Requirements NS-R-4</vt:lpstr>
      <vt:lpstr>Factors to be considered in a graded approach</vt:lpstr>
      <vt:lpstr>Factors to be considered in a graded approach</vt:lpstr>
      <vt:lpstr>Design philosophy</vt:lpstr>
      <vt:lpstr>Safety analysis and verification of safety</vt:lpstr>
      <vt:lpstr>Selected postulated initiating events</vt:lpstr>
      <vt:lpstr>Examples of operational aspects of research reactors that require particular attention</vt:lpstr>
      <vt:lpstr>The Code of Conduct on the Safety of Research Reactors</vt:lpstr>
      <vt:lpstr>The Code of Conduct on the Safety of Research Reactors</vt:lpstr>
      <vt:lpstr>Some serious research reactor incidents and accidents</vt:lpstr>
      <vt:lpstr>IAEA - Safety Standards for RRs.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Nuclear Reactor (Module 4)</dc:title>
  <dc:creator>ICJT - Nuclear Training Centre Ljubljana</dc:creator>
  <cp:lastModifiedBy>BEAUPRE, Eric</cp:lastModifiedBy>
  <cp:revision>564</cp:revision>
  <dcterms:created xsi:type="dcterms:W3CDTF">2014-03-28T08:15:11Z</dcterms:created>
  <dcterms:modified xsi:type="dcterms:W3CDTF">2015-09-10T15:29:28Z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0x010100DA20DD5CB5D1214595575FD29F56DD45008F50D2A6F938DD40888416B89F0B9DAE</vt:lpwstr>
  </property>
  <property fmtid="{D5CDD505-2E9C-101B-9397-08002B2CF9AE}" pid="3" name="BPTC Module">
    <vt:lpwstr>184;#Design of Nuclear Reactor (Module 4)|a9bdbcaa-9c1a-4cb0-b4ac-5d09e46b7a9c</vt:lpwstr>
  </property>
</Properties>
</file>