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62991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2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8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8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506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36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26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03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24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3981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24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8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907A-279C-49D0-B6E3-E28FF98E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/>
              <a:t>intro</a:t>
            </a:r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827A2-DC85-4305-9D9D-A28AB0AED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Ralph h. </a:t>
            </a:r>
            <a:r>
              <a:rPr lang="es-DO" dirty="0" err="1"/>
              <a:t>tunner</a:t>
            </a:r>
            <a:r>
              <a:rPr lang="es-DO" dirty="0"/>
              <a:t> y Lewis m. </a:t>
            </a:r>
            <a:r>
              <a:rPr lang="es-DO" dirty="0" err="1"/>
              <a:t>killian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150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5581D24-E1C3-4A08-B131-3FCF36586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177DC81-F070-45D4-A4A9-8303FB51E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AF8F021D-E17C-4692-BC36-88810FC4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479CB7-8FAF-4DE9-8179-1B8BE1AB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La turba 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3734912-26F1-4F15-9124-B7468676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460E5-5C11-49A3-8A1C-9D4CDAE1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</a:rPr>
              <a:t>Las personas que lo componen suelen encontrarse en un alto grado de excitación emotiva, por lo regular, protesta.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2463499-D6B9-4E1E-8207-574B1808F1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720" r="18720"/>
          <a:stretch>
            <a:fillRect/>
          </a:stretch>
        </p:blipFill>
        <p:spPr>
          <a:xfrm>
            <a:off x="7576250" y="-112542"/>
            <a:ext cx="4332285" cy="69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9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A8810A89-0FFE-4C4E-904F-4E01F025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420D737-9CCD-4CC9-9822-1BBA77341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B0E1EE70-8D11-4889-AD08-FB6EB997B2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185" r="30185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5D0CF218-804B-46B7-8D12-741D899E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C2F0E8C-6F7E-4546-90E6-0518FA3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El auditorio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CA438-C13E-4ED2-A4C4-BC1C38A05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B1A871-2287-40D4-8F8B-E1856CE3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1"/>
            <a:ext cx="6015897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Reunión de personas de manera libre para asistir a un acto.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Se dividen en: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&gt;&gt; Estado de contigüidad entre los integrantes.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&gt;&gt; Los que no.</a:t>
            </a:r>
          </a:p>
        </p:txBody>
      </p:sp>
    </p:spTree>
    <p:extLst>
      <p:ext uri="{BB962C8B-B14F-4D97-AF65-F5344CB8AC3E}">
        <p14:creationId xmlns:p14="http://schemas.microsoft.com/office/powerpoint/2010/main" val="276639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69C6-3E7F-4808-950C-9052A93C8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/>
              <a:t>Las categorías 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C38AB-D8F7-43E0-9C66-76886EF91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27AE35-38D3-4EA1-BC78-E7A9FB6AA897}"/>
              </a:ext>
            </a:extLst>
          </p:cNvPr>
          <p:cNvSpPr txBox="1"/>
          <p:nvPr/>
        </p:nvSpPr>
        <p:spPr>
          <a:xfrm>
            <a:off x="3417903" y="683580"/>
            <a:ext cx="8007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000" dirty="0"/>
              <a:t>Los elementos del comportamiento colectivo son las categorías compuestas por personas que comparten en común una o mas características pero que no están en contacto entre si. </a:t>
            </a:r>
          </a:p>
          <a:p>
            <a:r>
              <a:rPr lang="es-DO" sz="2000" dirty="0"/>
              <a:t>Las características comunes constituyen la definición esencial de </a:t>
            </a:r>
            <a:r>
              <a:rPr lang="es-DO" sz="2000" b="1" u="sng" dirty="0"/>
              <a:t>categoría social.</a:t>
            </a:r>
          </a:p>
          <a:p>
            <a:endParaRPr lang="es-DO" b="1" u="sng" dirty="0"/>
          </a:p>
          <a:p>
            <a:r>
              <a:rPr lang="es-DO" sz="2000" b="1" u="sng" dirty="0"/>
              <a:t>Las categorías sociales:  </a:t>
            </a:r>
            <a:r>
              <a:rPr lang="es-DO" sz="2000" dirty="0"/>
              <a:t> Es un conjunto formado por personas que pueden ser diferenciadas de otras porque poseen una o mas características que los hacen semejantes entre si, pero al mismo tiempo distintas a la de las componentes de las otras pluralidades. </a:t>
            </a:r>
          </a:p>
          <a:p>
            <a:endParaRPr lang="es-DO" dirty="0"/>
          </a:p>
          <a:p>
            <a:endParaRPr lang="es-DO" b="1" u="sng" dirty="0"/>
          </a:p>
          <a:p>
            <a:endParaRPr lang="es-DO" b="1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4B30E5-BD51-455D-B750-1AD7ABE4A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61" y="4199137"/>
            <a:ext cx="5615172" cy="223435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10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CF3AD5-F5DA-475F-A1E1-D8CA9F4937C9}"/>
              </a:ext>
            </a:extLst>
          </p:cNvPr>
          <p:cNvSpPr txBox="1"/>
          <p:nvPr/>
        </p:nvSpPr>
        <p:spPr>
          <a:xfrm>
            <a:off x="1461855" y="1382286"/>
            <a:ext cx="92682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DO" sz="2000" b="1" u="sng" dirty="0"/>
              <a:t>Las categorías basadas en características económicas.</a:t>
            </a:r>
          </a:p>
          <a:p>
            <a:endParaRPr lang="es-DO" sz="2000" b="1" u="sng" dirty="0"/>
          </a:p>
          <a:p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DO" sz="2000" b="1" u="sng" dirty="0"/>
              <a:t>Las categorías basadas en la estructura de dominación.</a:t>
            </a:r>
          </a:p>
          <a:p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DO" sz="2000" b="1" u="sng" dirty="0"/>
              <a:t>Las categorías basadas en características biológicas.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DO" sz="2000" b="1" u="sng" dirty="0"/>
          </a:p>
          <a:p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DO" sz="20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DO" sz="2000" b="1" u="sng" dirty="0"/>
              <a:t>Las categorías fundidas en la mayor o menor importancia funcional.</a:t>
            </a:r>
          </a:p>
        </p:txBody>
      </p:sp>
    </p:spTree>
    <p:extLst>
      <p:ext uri="{BB962C8B-B14F-4D97-AF65-F5344CB8AC3E}">
        <p14:creationId xmlns:p14="http://schemas.microsoft.com/office/powerpoint/2010/main" val="413916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6530-C6FE-46D4-8334-93983376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175" y="550415"/>
            <a:ext cx="3286491" cy="499773"/>
          </a:xfrm>
        </p:spPr>
        <p:txBody>
          <a:bodyPr>
            <a:noAutofit/>
          </a:bodyPr>
          <a:lstStyle/>
          <a:p>
            <a:r>
              <a:rPr lang="es-DO" sz="2800" u="sng" dirty="0"/>
              <a:t>el status</a:t>
            </a:r>
            <a:endParaRPr lang="en-US" sz="2800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61185-5832-4E0B-9C90-DFA116AF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u="sng" dirty="0">
                <a:solidFill>
                  <a:schemeClr val="accent1">
                    <a:lumMod val="75000"/>
                  </a:schemeClr>
                </a:solidFill>
              </a:rPr>
              <a:t>Papeles sociales: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Estan intimamente relacionado con los status ya que el papel son las acciones que se espera de una persona. Es conocido como un patron de acciones de deberes u obligaciones.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El papel refleja la posicion de una persona dentro del Sistema social, teniendo siempre en cuenta su deberes.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66428B-F35B-4D0E-8681-601E7DB7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5515" y="1429305"/>
            <a:ext cx="3819151" cy="4476195"/>
          </a:xfrm>
        </p:spPr>
        <p:txBody>
          <a:bodyPr>
            <a:normAutofit/>
          </a:bodyPr>
          <a:lstStyle/>
          <a:p>
            <a:r>
              <a:rPr lang="es-DO" sz="2000" dirty="0"/>
              <a:t>Se define como una posición socialmente identificada conocida como un titulo de identificación que sitúa a las personas en relación con otras.</a:t>
            </a:r>
          </a:p>
          <a:p>
            <a:r>
              <a:rPr lang="en-US" sz="2000" dirty="0"/>
              <a:t>Es la posicion social de un individuo dentro de un grupo que tenga una magnitud de honor o reconocimiento</a:t>
            </a:r>
            <a:endParaRPr lang="es-DO" sz="2000" dirty="0"/>
          </a:p>
        </p:txBody>
      </p:sp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8390C68C-28D5-4B60-A5AD-ED224F38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4296792"/>
            <a:ext cx="5690587" cy="2342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330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1458-9FF0-40AC-A95A-EFDE2F934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DO" sz="6600" dirty="0"/>
              <a:t>CLASIFICACION DE Conglomerado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CDC0D-6399-4A9A-BA8B-90856627C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3243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BE50-8C6C-4218-88FA-37975CC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215684" cy="1196671"/>
          </a:xfrm>
        </p:spPr>
        <p:txBody>
          <a:bodyPr/>
          <a:lstStyle/>
          <a:p>
            <a:r>
              <a:rPr lang="es-DO" dirty="0"/>
              <a:t>características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414F76A-F551-4408-A946-B5EDACA72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360487"/>
            <a:ext cx="6157913" cy="4105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EF4A70-F258-4A33-A779-B95AD7CE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DO" dirty="0">
                <a:solidFill>
                  <a:schemeClr val="accent1"/>
                </a:solidFill>
              </a:rPr>
              <a:t>&gt;&gt;</a:t>
            </a:r>
            <a:r>
              <a:rPr lang="es-DO" dirty="0"/>
              <a:t> Numero de miembros</a:t>
            </a:r>
          </a:p>
          <a:p>
            <a:r>
              <a:rPr lang="es-DO" dirty="0">
                <a:solidFill>
                  <a:schemeClr val="accent1"/>
                </a:solidFill>
              </a:rPr>
              <a:t>&gt;&gt;</a:t>
            </a:r>
            <a:r>
              <a:rPr lang="es-DO" dirty="0"/>
              <a:t> Exaltación del sentimiento</a:t>
            </a:r>
          </a:p>
          <a:p>
            <a:r>
              <a:rPr lang="es-DO" dirty="0">
                <a:solidFill>
                  <a:schemeClr val="accent1"/>
                </a:solidFill>
              </a:rPr>
              <a:t>&gt;&gt;</a:t>
            </a:r>
            <a:r>
              <a:rPr lang="es-DO" dirty="0"/>
              <a:t> La inclinación compartida</a:t>
            </a:r>
          </a:p>
          <a:p>
            <a:r>
              <a:rPr lang="es-DO" dirty="0">
                <a:solidFill>
                  <a:schemeClr val="accent1"/>
                </a:solidFill>
              </a:rPr>
              <a:t>&gt;&gt;</a:t>
            </a:r>
            <a:r>
              <a:rPr lang="es-DO" dirty="0"/>
              <a:t> Nueva definición de la situación</a:t>
            </a:r>
          </a:p>
          <a:p>
            <a:r>
              <a:rPr lang="es-DO" dirty="0">
                <a:solidFill>
                  <a:schemeClr val="accent1"/>
                </a:solidFill>
              </a:rPr>
              <a:t>&gt;&gt;</a:t>
            </a:r>
            <a:r>
              <a:rPr lang="es-DO" dirty="0"/>
              <a:t> Formación de la multitud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DFE3C87-70E8-4209-BC8A-EB7DB052660D}"/>
              </a:ext>
            </a:extLst>
          </p:cNvPr>
          <p:cNvSpPr txBox="1">
            <a:spLocks/>
          </p:cNvSpPr>
          <p:nvPr/>
        </p:nvSpPr>
        <p:spPr>
          <a:xfrm>
            <a:off x="1842348" y="158031"/>
            <a:ext cx="4719090" cy="598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DO" sz="3200" dirty="0"/>
              <a:t>La multitud</a:t>
            </a:r>
          </a:p>
        </p:txBody>
      </p:sp>
    </p:spTree>
    <p:extLst>
      <p:ext uri="{BB962C8B-B14F-4D97-AF65-F5344CB8AC3E}">
        <p14:creationId xmlns:p14="http://schemas.microsoft.com/office/powerpoint/2010/main" val="144706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7DCF-CB0A-4B38-87AF-0B84BBDC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El líder y la multitud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ED647-2410-4CB8-8696-CD900A036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599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78F0-B094-4842-BDB2-B3BCEA32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Clasificación de la multitud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800EA3-FDB1-4276-A8CA-3C21F0FBC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Multitud activa.</a:t>
            </a:r>
          </a:p>
          <a:p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F40D2DC-0125-4346-9B32-8B9AA7673A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8864" y="3588544"/>
            <a:ext cx="2893539" cy="1514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3F747-C48B-4B9A-ADAC-54F50EC2A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DO" dirty="0"/>
              <a:t>Multitud expresiva.</a:t>
            </a:r>
          </a:p>
          <a:p>
            <a:endParaRPr lang="es-D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80F4494-105C-4084-9FC3-42999C16FA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24750" y="3650456"/>
            <a:ext cx="3019425" cy="1514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766483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Impact</vt:lpstr>
      <vt:lpstr>Wingdings</vt:lpstr>
      <vt:lpstr>Distintivo</vt:lpstr>
      <vt:lpstr>intro</vt:lpstr>
      <vt:lpstr>Las categorías </vt:lpstr>
      <vt:lpstr>Presentación de PowerPoint</vt:lpstr>
      <vt:lpstr>Presentación de PowerPoint</vt:lpstr>
      <vt:lpstr>el status</vt:lpstr>
      <vt:lpstr>CLASIFICACION DE Conglomerado</vt:lpstr>
      <vt:lpstr>características</vt:lpstr>
      <vt:lpstr>El líder y la multitud</vt:lpstr>
      <vt:lpstr>Clasificación de la multitud</vt:lpstr>
      <vt:lpstr>La turba </vt:lpstr>
      <vt:lpstr>El auditorio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development</dc:creator>
  <cp:lastModifiedBy>development</cp:lastModifiedBy>
  <cp:revision>1</cp:revision>
  <dcterms:created xsi:type="dcterms:W3CDTF">2019-06-21T13:56:55Z</dcterms:created>
  <dcterms:modified xsi:type="dcterms:W3CDTF">2019-06-21T13:57:49Z</dcterms:modified>
</cp:coreProperties>
</file>