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2/18/2019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HINTS-5 DATA ANALYSYS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Vigneshwaran Giri Velumani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Univariate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69608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3299"/>
              </p:ext>
            </p:extLst>
          </p:nvPr>
        </p:nvGraphicFramePr>
        <p:xfrm>
          <a:off x="150812" y="3581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34888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17152-8B5C-4C76-8D0C-AF98C5DF3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90" y="940822"/>
            <a:ext cx="2198406" cy="203097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73C2F-CA59-4A45-84AE-6C74BAC46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904240"/>
            <a:ext cx="2125435" cy="21801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F3B1A-CB6E-4B28-9929-586AFD735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6" y="975708"/>
            <a:ext cx="1946010" cy="199609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00AEB-F60E-4CC9-BA50-216C5172AE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78" y="2937476"/>
            <a:ext cx="2196836" cy="2029527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9D173-02D4-4E01-A000-95C87DBC0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9" y="2971800"/>
            <a:ext cx="2017595" cy="2069519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E3D49-223D-4AB2-9CF3-E5BDC825D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79" y="3051697"/>
            <a:ext cx="1809793" cy="185636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80EE0-BF2A-494C-8761-04F5C74F72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53" y="4908066"/>
            <a:ext cx="2110681" cy="1949934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A26364-D23C-43EF-BA38-23812BC1DC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04" y="5047977"/>
            <a:ext cx="2017595" cy="1828774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15FE9-5CC3-445B-B761-442941DEDA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5" y="4908066"/>
            <a:ext cx="2017595" cy="18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Univariate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25236"/>
              </p:ext>
            </p:extLst>
          </p:nvPr>
        </p:nvGraphicFramePr>
        <p:xfrm>
          <a:off x="150812" y="1879676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47295"/>
              </p:ext>
            </p:extLst>
          </p:nvPr>
        </p:nvGraphicFramePr>
        <p:xfrm>
          <a:off x="227012" y="4495800"/>
          <a:ext cx="21968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836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Useful Online Med 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5A6D1-B8F0-45FF-B667-180D4BA8F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43" y="983497"/>
            <a:ext cx="2196836" cy="20295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B4E6A-9DF2-459D-A546-6618C4EF1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04" y="991633"/>
            <a:ext cx="2196837" cy="20695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6B89A-9BC7-4D3F-B465-66156DDE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39" y="983497"/>
            <a:ext cx="2762173" cy="200041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26186-2842-4790-A902-4E85A7992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462224"/>
            <a:ext cx="1727009" cy="2497521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DE80DD-FAA4-4992-90E8-12CABAC0E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34" y="3289787"/>
            <a:ext cx="2771078" cy="2842393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646ED-BEBC-4B77-9C4A-CA25AA568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51" y="3361955"/>
            <a:ext cx="2591161" cy="26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7A8-B506-42A9-91F2-CF446CD4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7D7B-C2CE-42A1-AA12-62ECD1C5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Users prefer conventional approach despite being aware of the Availability of Features in the Online Portal</a:t>
            </a:r>
          </a:p>
          <a:p>
            <a:r>
              <a:rPr lang="en-US" dirty="0"/>
              <a:t>Non Users most of them are only somewhat confident about the safety of their info online</a:t>
            </a:r>
          </a:p>
          <a:p>
            <a:r>
              <a:rPr lang="en-US" dirty="0"/>
              <a:t>Non Users don't think they need online access</a:t>
            </a:r>
          </a:p>
          <a:p>
            <a:r>
              <a:rPr lang="en-US" dirty="0"/>
              <a:t>Significant Non users are in the low income ranges compared to other two types of users</a:t>
            </a:r>
          </a:p>
        </p:txBody>
      </p:sp>
    </p:spTree>
    <p:extLst>
      <p:ext uri="{BB962C8B-B14F-4D97-AF65-F5344CB8AC3E}">
        <p14:creationId xmlns:p14="http://schemas.microsoft.com/office/powerpoint/2010/main" val="12877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7C04EE-1D4D-4511-9D7B-315158DE6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94108"/>
              </p:ext>
            </p:extLst>
          </p:nvPr>
        </p:nvGraphicFramePr>
        <p:xfrm>
          <a:off x="1065212" y="18288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Who are actively using/not using Online portal to access their health records?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AB045C2-12F8-4533-B00B-869104BA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95475"/>
              </p:ext>
            </p:extLst>
          </p:nvPr>
        </p:nvGraphicFramePr>
        <p:xfrm>
          <a:off x="1065211" y="35814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Why/Why not they are using? (or)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What are the characteristics of the users who are using/not using?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6200"/>
            <a:ext cx="8686801" cy="533400"/>
          </a:xfrm>
        </p:spPr>
        <p:txBody>
          <a:bodyPr/>
          <a:lstStyle/>
          <a:p>
            <a:r>
              <a:rPr lang="en-US" dirty="0"/>
              <a:t>Variable Selection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AC2F4D-AFC4-4A9A-B780-D3A2F4B0A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55987"/>
              </p:ext>
            </p:extLst>
          </p:nvPr>
        </p:nvGraphicFramePr>
        <p:xfrm>
          <a:off x="74612" y="625876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A1,A2,B1,B5,B10,B12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2F3DC99-CB56-48EE-8987-EFCAC6B18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04372"/>
              </p:ext>
            </p:extLst>
          </p:nvPr>
        </p:nvGraphicFramePr>
        <p:xfrm>
          <a:off x="150812" y="1905001"/>
          <a:ext cx="723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C3,C5,C7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5781D4-F8AF-4ADF-B6BA-966CD0921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3559"/>
              </p:ext>
            </p:extLst>
          </p:nvPr>
        </p:nvGraphicFramePr>
        <p:xfrm>
          <a:off x="150812" y="320040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Records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D1,D2,D4,D6,D7,D8,D9,D11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 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96A384A-5DE6-4576-ADFB-A453504B6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984089"/>
              </p:ext>
            </p:extLst>
          </p:nvPr>
        </p:nvGraphicFramePr>
        <p:xfrm>
          <a:off x="150812" y="445008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G1,G2,G3,G4,G5,I1,I2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Height, 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7D7F731D-AEE4-4EE7-9F53-6B3C0D559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09104"/>
              </p:ext>
            </p:extLst>
          </p:nvPr>
        </p:nvGraphicFramePr>
        <p:xfrm>
          <a:off x="150812" y="5675864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O1,O2,O5,O6,O7,O9,O11,O17,018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3B26E2-B1E3-42DA-8448-D8D41C936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14491"/>
              </p:ext>
            </p:extLst>
          </p:nvPr>
        </p:nvGraphicFramePr>
        <p:xfrm>
          <a:off x="7770812" y="3385820"/>
          <a:ext cx="375814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41">
                  <a:extLst>
                    <a:ext uri="{9D8B030D-6E8A-4147-A177-3AD203B41FA5}">
                      <a16:colId xmlns:a16="http://schemas.microsoft.com/office/drawing/2014/main" val="21557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Variable – 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NON USER -</a:t>
                      </a:r>
                    </a:p>
                    <a:p>
                      <a:r>
                        <a:rPr lang="en-US" dirty="0"/>
                        <a:t>1 - ONE/TWO TIMER – 1 to 2times </a:t>
                      </a:r>
                    </a:p>
                    <a:p>
                      <a:r>
                        <a:rPr lang="en-US" dirty="0"/>
                        <a:t>2 -FREQUENT USER -  3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CB472B-3CDF-4CE6-AE52-34D185E0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6" y="0"/>
            <a:ext cx="8229599" cy="609600"/>
          </a:xfrm>
        </p:spPr>
        <p:txBody>
          <a:bodyPr/>
          <a:lstStyle/>
          <a:p>
            <a:r>
              <a:rPr lang="en-US" dirty="0"/>
              <a:t>Variable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26639B-1EC4-403D-93CA-3F493913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E81CA-2379-41D3-81C7-01B7D49E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609600"/>
            <a:ext cx="6016902" cy="206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9C7DA-CE74-4037-B58F-587BC805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" y="2738416"/>
            <a:ext cx="6016902" cy="1487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1D825-963A-4838-A47C-9990DAA4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71" y="609600"/>
            <a:ext cx="5966584" cy="3087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A23D2-276C-4561-9DED-2A04761E3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5" y="4285002"/>
            <a:ext cx="6016902" cy="2537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9CE9A-261A-4814-A69D-4BD3603D0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70" y="3709379"/>
            <a:ext cx="5966583" cy="30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58" y="381000"/>
            <a:ext cx="8686801" cy="106680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23658A-31ED-42E2-ACA8-07E474779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78884"/>
              </p:ext>
            </p:extLst>
          </p:nvPr>
        </p:nvGraphicFramePr>
        <p:xfrm>
          <a:off x="608012" y="2402840"/>
          <a:ext cx="9144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1350184341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77621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0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and Regression Tree (CART)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0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4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608011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0479"/>
              </p:ext>
            </p:extLst>
          </p:nvPr>
        </p:nvGraphicFramePr>
        <p:xfrm>
          <a:off x="455612" y="914400"/>
          <a:ext cx="11277600" cy="51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Care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QualityCare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Medical Records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15324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  <a:p>
                      <a:pPr algn="ctr"/>
                      <a:r>
                        <a:rPr lang="en-US" dirty="0" err="1"/>
                        <a:t>HowLongModerateExerciseMinutes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MedConditions_Arthritis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62872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OccupationStatus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Education</a:t>
                      </a:r>
                    </a:p>
                    <a:p>
                      <a:pPr algn="ctr"/>
                      <a:r>
                        <a:rPr lang="en-US" dirty="0" err="1"/>
                        <a:t>IncomeRanges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MailSurveyTotalTimeinMins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379412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2972"/>
              </p:ext>
            </p:extLst>
          </p:nvPr>
        </p:nvGraphicFramePr>
        <p:xfrm>
          <a:off x="455612" y="685800"/>
          <a:ext cx="11277600" cy="26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all Important Variables in Each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the 5 Most Important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</a:tbl>
          </a:graphicData>
        </a:graphic>
      </p:graphicFrame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FFDEC9-3539-4479-B19A-370C2391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8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533400"/>
            <a:ext cx="85344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 of Users &amp; Non Users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463957-7C56-4869-BF1D-EBF9683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665805"/>
              </p:ext>
            </p:extLst>
          </p:nvPr>
        </p:nvGraphicFramePr>
        <p:xfrm>
          <a:off x="150812" y="381000"/>
          <a:ext cx="11963400" cy="64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618641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29389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682591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58694951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68503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Frequent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One/Two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1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Electronic_TalkDoctor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don't | 25%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don’t 30%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5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FreqGoProvider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65 % visit Less frequent  35% visit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50 % visit Less frequent  50% visit Regular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60 % visit Less frequent  40% visit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ConfidentInfoSafe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are somewhat Confident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55% somewhat &amp; 40% Very Confident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NotAccessed_SpeakDir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prefer to Speak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NotAccessed_NoNeed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think they don’t need Online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Online Medical Record Usages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do not Prefer to do all these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90% don’t use online for Correction</a:t>
                      </a:r>
                    </a:p>
                    <a:p>
                      <a:r>
                        <a:rPr lang="en-US" sz="1600" dirty="0"/>
                        <a:t>50% of them prefer to </a:t>
                      </a:r>
                      <a:r>
                        <a:rPr lang="en-US" sz="1600" dirty="0" err="1"/>
                        <a:t>sms</a:t>
                      </a:r>
                      <a:r>
                        <a:rPr lang="en-US" sz="1600" dirty="0"/>
                        <a:t>  30%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Most of them do not Prefer to do all these Online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7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Awareness of Availability of OMR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are aware but not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UsefulOnlineMedRec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somewhat useful or not very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of them find either Very useful or Somewhat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find either Very useful or Somewhat useful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3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have 55%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6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 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earn between 20-75K &amp; only 25% earn between 50-200K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of them earn between 50-200K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earn between 50-200K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8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Univariate Analysis Plots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E2CC1-D06C-4D18-AEED-AAED433C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13" y="843432"/>
            <a:ext cx="2468709" cy="22806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352BB-409D-495A-A721-784A18AD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940822"/>
            <a:ext cx="2057400" cy="2110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5EC23-6826-4389-9F6F-BB82B194D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73" y="875780"/>
            <a:ext cx="2209800" cy="22666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44817"/>
              </p:ext>
            </p:extLst>
          </p:nvPr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08108"/>
              </p:ext>
            </p:extLst>
          </p:nvPr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2671"/>
              </p:ext>
            </p:extLst>
          </p:nvPr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10236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044"/>
              </p:ext>
            </p:extLst>
          </p:nvPr>
        </p:nvGraphicFramePr>
        <p:xfrm>
          <a:off x="150812" y="358140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14EB8-ADA2-40D5-BE8A-72B6A4A30A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3089356"/>
            <a:ext cx="2209800" cy="1890284"/>
          </a:xfrm>
          <a:prstGeom prst="rect">
            <a:avLst/>
          </a:prstGeom>
        </p:spPr>
      </p:pic>
      <p:pic>
        <p:nvPicPr>
          <p:cNvPr id="20" name="Picture 1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2632D7-4FA7-418F-8538-6683840D74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38" y="3051170"/>
            <a:ext cx="2349236" cy="18827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FF9D2-0921-48D3-9AB2-2E0E372F7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75" y="3110210"/>
            <a:ext cx="2133601" cy="1849285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85469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ConfidentInfoSafe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37F1A-04BB-477D-B56D-2C03ED4BA6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99" y="4842135"/>
            <a:ext cx="2197999" cy="2030602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FFE7E-84A0-40E8-A65E-446B6C21C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4933954"/>
            <a:ext cx="2125434" cy="1719543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04E4D-F980-48C0-BBCC-15E194C711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06" y="4797307"/>
            <a:ext cx="2067062" cy="20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130</TotalTime>
  <Words>639</Words>
  <Application>Microsoft Office PowerPoint</Application>
  <PresentationFormat>Custom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HINTS-5 DATA ANALYSYS</vt:lpstr>
      <vt:lpstr>Objective</vt:lpstr>
      <vt:lpstr>Variable Selection</vt:lpstr>
      <vt:lpstr>Variable Characteristics</vt:lpstr>
      <vt:lpstr>Model Selection</vt:lpstr>
      <vt:lpstr>PowerPoint Presentation</vt:lpstr>
      <vt:lpstr>PowerPoint Presentation</vt:lpstr>
      <vt:lpstr>Characteristics of Users &amp; Non Users</vt:lpstr>
      <vt:lpstr>Univariate Analysis Plots</vt:lpstr>
      <vt:lpstr>Univariate Analysis Plots</vt:lpstr>
      <vt:lpstr>Univariate Analysis Plots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HINTS-5 DATA ANALYSYS</dc:title>
  <dc:creator>Vigneshwaran GV</dc:creator>
  <cp:lastModifiedBy>Vigneshwaran GV</cp:lastModifiedBy>
  <cp:revision>24</cp:revision>
  <dcterms:created xsi:type="dcterms:W3CDTF">2019-02-18T17:48:37Z</dcterms:created>
  <dcterms:modified xsi:type="dcterms:W3CDTF">2019-02-18T19:58:53Z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