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2" r:id="rId9"/>
    <p:sldId id="263" r:id="rId10"/>
    <p:sldId id="266" r:id="rId11"/>
    <p:sldId id="267" r:id="rId12"/>
    <p:sldId id="268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98" d="100"/>
          <a:sy n="98" d="100"/>
        </p:scale>
        <p:origin x="110" y="115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12/16/2019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12/15/2019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HINTS-5 DATA ANALYSYS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Vigneshwaran Giri Velumani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-533400"/>
            <a:ext cx="8686801" cy="1066800"/>
          </a:xfrm>
        </p:spPr>
        <p:txBody>
          <a:bodyPr/>
          <a:lstStyle/>
          <a:p>
            <a:r>
              <a:rPr lang="en-US" dirty="0"/>
              <a:t>Bivariate Analysis Plots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7FC9064-6DA1-44B0-B2EE-C34C5659DAEC}"/>
              </a:ext>
            </a:extLst>
          </p:cNvPr>
          <p:cNvGraphicFramePr>
            <a:graphicFrameLocks noGrp="1"/>
          </p:cNvGraphicFramePr>
          <p:nvPr/>
        </p:nvGraphicFramePr>
        <p:xfrm>
          <a:off x="2119048" y="533400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142DB14-09B2-4403-B2D1-901F484B0C60}"/>
              </a:ext>
            </a:extLst>
          </p:cNvPr>
          <p:cNvGraphicFramePr>
            <a:graphicFrameLocks noGrp="1"/>
          </p:cNvGraphicFramePr>
          <p:nvPr/>
        </p:nvGraphicFramePr>
        <p:xfrm>
          <a:off x="5453474" y="533400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Frequent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D7C5F9-11EE-482E-A89D-764DB5A54D12}"/>
              </a:ext>
            </a:extLst>
          </p:cNvPr>
          <p:cNvGraphicFramePr>
            <a:graphicFrameLocks noGrp="1"/>
          </p:cNvGraphicFramePr>
          <p:nvPr/>
        </p:nvGraphicFramePr>
        <p:xfrm>
          <a:off x="8876506" y="561513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One/Two Timer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CE7C68-AA7F-4292-BABA-A88C69FFF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169608"/>
              </p:ext>
            </p:extLst>
          </p:nvPr>
        </p:nvGraphicFramePr>
        <p:xfrm>
          <a:off x="150812" y="1879676"/>
          <a:ext cx="1371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564A314-085B-42BF-9407-0871707E8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423299"/>
              </p:ext>
            </p:extLst>
          </p:nvPr>
        </p:nvGraphicFramePr>
        <p:xfrm>
          <a:off x="150812" y="3581400"/>
          <a:ext cx="1752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Exercise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44F8558-E1A8-48E0-9B49-E2D2C775A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334888"/>
              </p:ext>
            </p:extLst>
          </p:nvPr>
        </p:nvGraphicFramePr>
        <p:xfrm>
          <a:off x="150812" y="5588905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Income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E17152-8B5C-4C76-8D0C-AF98C5DF36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90" y="940822"/>
            <a:ext cx="2198406" cy="2030978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D73C2F-CA59-4A45-84AE-6C74BAC469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108" y="904240"/>
            <a:ext cx="2125435" cy="2180134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6F3B1A-CB6E-4B28-9929-586AFD7350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196" y="975708"/>
            <a:ext cx="1946010" cy="1996092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C00AEB-F60E-4CC9-BA50-216C5172AE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78" y="2937476"/>
            <a:ext cx="2196836" cy="2029527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39D173-02D4-4E01-A000-95C87DBC0D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379" y="2971800"/>
            <a:ext cx="2017595" cy="2069519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5E3D49-223D-4AB2-9CF3-E5BDC825D7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879" y="3051697"/>
            <a:ext cx="1809793" cy="1856369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C80EE0-BF2A-494C-8761-04F5C74F728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353" y="4908066"/>
            <a:ext cx="2110681" cy="1949934"/>
          </a:xfrm>
          <a:prstGeom prst="rect">
            <a:avLst/>
          </a:prstGeom>
        </p:spPr>
      </p:pic>
      <p:pic>
        <p:nvPicPr>
          <p:cNvPr id="35" name="Picture 34" descr="A screenshot of a video game&#10;&#10;Description automatically generated">
            <a:extLst>
              <a:ext uri="{FF2B5EF4-FFF2-40B4-BE49-F238E27FC236}">
                <a16:creationId xmlns:a16="http://schemas.microsoft.com/office/drawing/2014/main" id="{56A26364-D23C-43EF-BA38-23812BC1DC9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04" y="5047977"/>
            <a:ext cx="2017595" cy="1828774"/>
          </a:xfrm>
          <a:prstGeom prst="rect">
            <a:avLst/>
          </a:prstGeom>
        </p:spPr>
      </p:pic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915FE9-5CC3-445B-B761-442941DEDAB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195" y="4908066"/>
            <a:ext cx="2017595" cy="185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8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-533400"/>
            <a:ext cx="8686801" cy="1066800"/>
          </a:xfrm>
        </p:spPr>
        <p:txBody>
          <a:bodyPr/>
          <a:lstStyle/>
          <a:p>
            <a:r>
              <a:rPr lang="en-US" dirty="0"/>
              <a:t>Bivariate Analysis Plots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7FC9064-6DA1-44B0-B2EE-C34C5659DAEC}"/>
              </a:ext>
            </a:extLst>
          </p:cNvPr>
          <p:cNvGraphicFramePr>
            <a:graphicFrameLocks noGrp="1"/>
          </p:cNvGraphicFramePr>
          <p:nvPr/>
        </p:nvGraphicFramePr>
        <p:xfrm>
          <a:off x="2119048" y="533400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142DB14-09B2-4403-B2D1-901F484B0C60}"/>
              </a:ext>
            </a:extLst>
          </p:cNvPr>
          <p:cNvGraphicFramePr>
            <a:graphicFrameLocks noGrp="1"/>
          </p:cNvGraphicFramePr>
          <p:nvPr/>
        </p:nvGraphicFramePr>
        <p:xfrm>
          <a:off x="5453474" y="533400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Frequent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D7C5F9-11EE-482E-A89D-764DB5A54D12}"/>
              </a:ext>
            </a:extLst>
          </p:cNvPr>
          <p:cNvGraphicFramePr>
            <a:graphicFrameLocks noGrp="1"/>
          </p:cNvGraphicFramePr>
          <p:nvPr/>
        </p:nvGraphicFramePr>
        <p:xfrm>
          <a:off x="8876506" y="561513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One/Two Timer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CE7C68-AA7F-4292-BABA-A88C69FFF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025236"/>
              </p:ext>
            </p:extLst>
          </p:nvPr>
        </p:nvGraphicFramePr>
        <p:xfrm>
          <a:off x="150812" y="1879676"/>
          <a:ext cx="1752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Quality 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564A314-085B-42BF-9407-0871707E8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647295"/>
              </p:ext>
            </p:extLst>
          </p:nvPr>
        </p:nvGraphicFramePr>
        <p:xfrm>
          <a:off x="227012" y="4495800"/>
          <a:ext cx="219683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836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Useful Online Med Rec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B5A6D1-B8F0-45FF-B667-180D4BA8FD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43" y="983497"/>
            <a:ext cx="2196836" cy="202952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2B4E6A-9DF2-459D-A546-6618C4EF1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04" y="991633"/>
            <a:ext cx="2196837" cy="206951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B6B89A-9BC7-4D3F-B465-66156DDEB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239" y="983497"/>
            <a:ext cx="2762173" cy="2000413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626186-2842-4790-A902-4E85A7992E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3462224"/>
            <a:ext cx="1727009" cy="2497521"/>
          </a:xfrm>
          <a:prstGeom prst="rect">
            <a:avLst/>
          </a:prstGeom>
        </p:spPr>
      </p:pic>
      <p:pic>
        <p:nvPicPr>
          <p:cNvPr id="26" name="Picture 25" descr="A screenshot of a video game&#10;&#10;Description automatically generated">
            <a:extLst>
              <a:ext uri="{FF2B5EF4-FFF2-40B4-BE49-F238E27FC236}">
                <a16:creationId xmlns:a16="http://schemas.microsoft.com/office/drawing/2014/main" id="{F8DE80DD-FAA4-4992-90E8-12CABAC0EC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334" y="3289787"/>
            <a:ext cx="2771078" cy="2842393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C646ED-BEBC-4B77-9C4A-CA25AA5684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51" y="3361955"/>
            <a:ext cx="2591161" cy="265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07A8-B506-42A9-91F2-CF446CD4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77D7B-C2CE-42A1-AA12-62ECD1C53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 Users prefer conventional approach despite being aware of the Availability of Features in the Online Portal</a:t>
            </a:r>
          </a:p>
          <a:p>
            <a:r>
              <a:rPr lang="en-US" dirty="0"/>
              <a:t>Non Users most of them are only somewhat confident about the safety of their info online</a:t>
            </a:r>
          </a:p>
          <a:p>
            <a:r>
              <a:rPr lang="en-US" dirty="0"/>
              <a:t>Non Users don't think they need online access</a:t>
            </a:r>
          </a:p>
          <a:p>
            <a:r>
              <a:rPr lang="en-US" dirty="0"/>
              <a:t>Significant Non users are in the low income ranges compared to other two types of users</a:t>
            </a:r>
          </a:p>
        </p:txBody>
      </p:sp>
    </p:spTree>
    <p:extLst>
      <p:ext uri="{BB962C8B-B14F-4D97-AF65-F5344CB8AC3E}">
        <p14:creationId xmlns:p14="http://schemas.microsoft.com/office/powerpoint/2010/main" val="128779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7C04EE-1D4D-4511-9D7B-315158DE6E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894108"/>
              </p:ext>
            </p:extLst>
          </p:nvPr>
        </p:nvGraphicFramePr>
        <p:xfrm>
          <a:off x="1065212" y="1828800"/>
          <a:ext cx="1028699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999">
                  <a:extLst>
                    <a:ext uri="{9D8B030D-6E8A-4147-A177-3AD203B41FA5}">
                      <a16:colId xmlns:a16="http://schemas.microsoft.com/office/drawing/2014/main" val="861327198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Who are actively using/not using Online portal to access their health records?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826132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2AB045C2-12F8-4533-B00B-869104BA2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195475"/>
              </p:ext>
            </p:extLst>
          </p:nvPr>
        </p:nvGraphicFramePr>
        <p:xfrm>
          <a:off x="1065211" y="3581400"/>
          <a:ext cx="1028699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999">
                  <a:extLst>
                    <a:ext uri="{9D8B030D-6E8A-4147-A177-3AD203B41FA5}">
                      <a16:colId xmlns:a16="http://schemas.microsoft.com/office/drawing/2014/main" val="861327198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Why/Why not they are using? (or)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What are the characteristics of the users who are using/not using?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826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6200"/>
            <a:ext cx="8686801" cy="533400"/>
          </a:xfrm>
        </p:spPr>
        <p:txBody>
          <a:bodyPr/>
          <a:lstStyle/>
          <a:p>
            <a:r>
              <a:rPr lang="en-US" dirty="0"/>
              <a:t>Variable Selection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FAC2F4D-AFC4-4A9A-B780-D3A2F4B0A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855987"/>
              </p:ext>
            </p:extLst>
          </p:nvPr>
        </p:nvGraphicFramePr>
        <p:xfrm>
          <a:off x="74612" y="625876"/>
          <a:ext cx="7315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65592700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2230876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Looking for health Info &amp; Internet Usage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9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Screening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3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A1,A2,B1,B5,B10,B12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A1,B1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540628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D2F3DC99-CB56-48EE-8987-EFCAC6B182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404372"/>
              </p:ext>
            </p:extLst>
          </p:nvPr>
        </p:nvGraphicFramePr>
        <p:xfrm>
          <a:off x="150812" y="1905001"/>
          <a:ext cx="7239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655927005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4223087663"/>
                    </a:ext>
                  </a:extLst>
                </a:gridCol>
              </a:tblGrid>
              <a:tr h="2540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Patient's Health Care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9912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Screening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3454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C3,C5,C7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540628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165781D4-F8AF-4ADF-B6BA-966CD09212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83559"/>
              </p:ext>
            </p:extLst>
          </p:nvPr>
        </p:nvGraphicFramePr>
        <p:xfrm>
          <a:off x="150812" y="3200400"/>
          <a:ext cx="7239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655927005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42230876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Medical Records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9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Screening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3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D1,D2,D4,D6,D7,D8,D9,D11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D1, 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540628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E96A384A-5DE6-4576-ADFB-A453504B67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984089"/>
              </p:ext>
            </p:extLst>
          </p:nvPr>
        </p:nvGraphicFramePr>
        <p:xfrm>
          <a:off x="150812" y="4450080"/>
          <a:ext cx="7239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655927005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42230876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Patient's Health &amp; Physical Activity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9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Calculated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3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G1,G2,G3,G4,G5,I1,I2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Height, BMI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540628"/>
                  </a:ext>
                </a:extLst>
              </a:tr>
            </a:tbl>
          </a:graphicData>
        </a:graphic>
      </p:graphicFrame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7D7F731D-AEE4-4EE7-9F53-6B3C0D559F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209104"/>
              </p:ext>
            </p:extLst>
          </p:nvPr>
        </p:nvGraphicFramePr>
        <p:xfrm>
          <a:off x="150812" y="5675864"/>
          <a:ext cx="7239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655927005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42230876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Demographics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9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Screening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3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O1,O2,O5,O6,O7,O9,O11,O17,018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5406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3B26E2-B1E3-42DA-8448-D8D41C936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414491"/>
              </p:ext>
            </p:extLst>
          </p:nvPr>
        </p:nvGraphicFramePr>
        <p:xfrm>
          <a:off x="7770812" y="3385820"/>
          <a:ext cx="375814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8141">
                  <a:extLst>
                    <a:ext uri="{9D8B030D-6E8A-4147-A177-3AD203B41FA5}">
                      <a16:colId xmlns:a16="http://schemas.microsoft.com/office/drawing/2014/main" val="2155731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 Variable – 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6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0 - NON USER -</a:t>
                      </a:r>
                    </a:p>
                    <a:p>
                      <a:r>
                        <a:rPr lang="en-US" dirty="0"/>
                        <a:t>1 - ONE/TWO TIMER – 1 to 2times </a:t>
                      </a:r>
                    </a:p>
                    <a:p>
                      <a:r>
                        <a:rPr lang="en-US" dirty="0"/>
                        <a:t>2 -FREQUENT USER -  3 &amp; 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188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CB472B-3CDF-4CE6-AE52-34D185E0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6" y="0"/>
            <a:ext cx="8229599" cy="609600"/>
          </a:xfrm>
        </p:spPr>
        <p:txBody>
          <a:bodyPr/>
          <a:lstStyle/>
          <a:p>
            <a:r>
              <a:rPr lang="en-US" dirty="0"/>
              <a:t>Variable Characteristics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26639B-1EC4-403D-93CA-3F4939133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8E81CA-2379-41D3-81C7-01B7D49E8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3" y="609600"/>
            <a:ext cx="6016902" cy="2069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D9C7DA-CE74-4037-B58F-587BC8057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5" y="2738416"/>
            <a:ext cx="6016902" cy="1487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81D825-963A-4838-A47C-9990DAA47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671" y="609600"/>
            <a:ext cx="5966584" cy="30878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8A23D2-276C-4561-9DED-2A04761E3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75" y="4285002"/>
            <a:ext cx="6016902" cy="25375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09CE9A-261A-4814-A69D-4BD3603D0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670" y="3709379"/>
            <a:ext cx="5966583" cy="308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358" y="381000"/>
            <a:ext cx="8686801" cy="1066800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023658A-31ED-42E2-ACA8-07E474779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978884"/>
              </p:ext>
            </p:extLst>
          </p:nvPr>
        </p:nvGraphicFramePr>
        <p:xfrm>
          <a:off x="608012" y="2402840"/>
          <a:ext cx="9144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1">
                  <a:extLst>
                    <a:ext uri="{9D8B030D-6E8A-4147-A177-3AD203B41FA5}">
                      <a16:colId xmlns:a16="http://schemas.microsoft.com/office/drawing/2014/main" val="1350184341"/>
                    </a:ext>
                  </a:extLst>
                </a:gridCol>
                <a:gridCol w="4572001">
                  <a:extLst>
                    <a:ext uri="{9D8B030D-6E8A-4147-A177-3AD203B41FA5}">
                      <a16:colId xmlns:a16="http://schemas.microsoft.com/office/drawing/2014/main" val="776211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20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Classification and Regression Tree (CART)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10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4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74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1AF4BBA-AAB3-4234-821D-FEDE24506E4F}"/>
              </a:ext>
            </a:extLst>
          </p:cNvPr>
          <p:cNvSpPr txBox="1">
            <a:spLocks/>
          </p:cNvSpPr>
          <p:nvPr/>
        </p:nvSpPr>
        <p:spPr bwMode="auto">
          <a:xfrm>
            <a:off x="608011" y="152400"/>
            <a:ext cx="8686801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Random Forest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BC013E-CF2B-49F5-8C5B-EF96491C5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650479"/>
              </p:ext>
            </p:extLst>
          </p:nvPr>
        </p:nvGraphicFramePr>
        <p:xfrm>
          <a:off x="455612" y="914400"/>
          <a:ext cx="11277600" cy="51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1904570312"/>
                    </a:ext>
                  </a:extLst>
                </a:gridCol>
                <a:gridCol w="4488753">
                  <a:extLst>
                    <a:ext uri="{9D8B030D-6E8A-4147-A177-3AD203B41FA5}">
                      <a16:colId xmlns:a16="http://schemas.microsoft.com/office/drawing/2014/main" val="76899528"/>
                    </a:ext>
                  </a:extLst>
                </a:gridCol>
                <a:gridCol w="2369247">
                  <a:extLst>
                    <a:ext uri="{9D8B030D-6E8A-4147-A177-3AD203B41FA5}">
                      <a16:colId xmlns:a16="http://schemas.microsoft.com/office/drawing/2014/main" val="1397312757"/>
                    </a:ext>
                  </a:extLst>
                </a:gridCol>
              </a:tblGrid>
              <a:tr h="6056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29134"/>
                  </a:ext>
                </a:extLst>
              </a:tr>
              <a:tr h="55544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Looking for health Info &amp; Internet Usage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Electronic_TalkDoctor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Electronic_TestResults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7665"/>
                  </a:ext>
                </a:extLst>
              </a:tr>
              <a:tr h="6056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Patient's Health Care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FreqGoProvider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QualityCare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61610"/>
                  </a:ext>
                </a:extLst>
              </a:tr>
              <a:tr h="6056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Medical Records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RecordsOnline_MessageHCP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UsefulOnlineMedRec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915324"/>
                  </a:ext>
                </a:extLst>
              </a:tr>
              <a:tr h="6056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Patient's Health &amp; Physical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BMI</a:t>
                      </a:r>
                    </a:p>
                    <a:p>
                      <a:pPr algn="ctr"/>
                      <a:r>
                        <a:rPr lang="en-US" dirty="0" err="1"/>
                        <a:t>HowLongModerateExerciseMinutes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MedConditions_Arthritis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MedConditions_Diabetes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962872"/>
                  </a:ext>
                </a:extLst>
              </a:tr>
              <a:tr h="6056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OccupationStatus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Education</a:t>
                      </a:r>
                    </a:p>
                    <a:p>
                      <a:pPr algn="ctr"/>
                      <a:r>
                        <a:rPr lang="en-US" dirty="0" err="1"/>
                        <a:t>IncomeRanges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MailSurveyTotalTimeinMins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8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1AF4BBA-AAB3-4234-821D-FEDE24506E4F}"/>
              </a:ext>
            </a:extLst>
          </p:cNvPr>
          <p:cNvSpPr txBox="1">
            <a:spLocks/>
          </p:cNvSpPr>
          <p:nvPr/>
        </p:nvSpPr>
        <p:spPr bwMode="auto">
          <a:xfrm>
            <a:off x="379412" y="152400"/>
            <a:ext cx="8686801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Random Forest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BC013E-CF2B-49F5-8C5B-EF96491C5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82972"/>
              </p:ext>
            </p:extLst>
          </p:nvPr>
        </p:nvGraphicFramePr>
        <p:xfrm>
          <a:off x="455612" y="685800"/>
          <a:ext cx="11277600" cy="26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1904570312"/>
                    </a:ext>
                  </a:extLst>
                </a:gridCol>
                <a:gridCol w="4488753">
                  <a:extLst>
                    <a:ext uri="{9D8B030D-6E8A-4147-A177-3AD203B41FA5}">
                      <a16:colId xmlns:a16="http://schemas.microsoft.com/office/drawing/2014/main" val="76899528"/>
                    </a:ext>
                  </a:extLst>
                </a:gridCol>
                <a:gridCol w="2369247">
                  <a:extLst>
                    <a:ext uri="{9D8B030D-6E8A-4147-A177-3AD203B41FA5}">
                      <a16:colId xmlns:a16="http://schemas.microsoft.com/office/drawing/2014/main" val="1397312757"/>
                    </a:ext>
                  </a:extLst>
                </a:gridCol>
              </a:tblGrid>
              <a:tr h="6056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29134"/>
                  </a:ext>
                </a:extLst>
              </a:tr>
              <a:tr h="55544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Including all Important Variables in Each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FreqGoProvider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RecordsOnline_MessageHCP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UsefulOnlineMedRec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Electronic_TalkDoctor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Electronic_TestResults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7665"/>
                  </a:ext>
                </a:extLst>
              </a:tr>
              <a:tr h="6056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Including the 5 Most Important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61610"/>
                  </a:ext>
                </a:extLst>
              </a:tr>
            </a:tbl>
          </a:graphicData>
        </a:graphic>
      </p:graphicFrame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4FFDEC9-3539-4479-B19A-370C2391F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0"/>
            <a:ext cx="121888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5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533400"/>
            <a:ext cx="8534400" cy="990600"/>
          </a:xfrm>
        </p:spPr>
        <p:txBody>
          <a:bodyPr>
            <a:normAutofit/>
          </a:bodyPr>
          <a:lstStyle/>
          <a:p>
            <a:r>
              <a:rPr lang="en-US" sz="3200" dirty="0"/>
              <a:t>Characteristics of Users &amp; Non Users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2463957-7C56-4869-BF1D-EBF9683B6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665805"/>
              </p:ext>
            </p:extLst>
          </p:nvPr>
        </p:nvGraphicFramePr>
        <p:xfrm>
          <a:off x="150812" y="381000"/>
          <a:ext cx="11963400" cy="644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76186414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629389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7682591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586949515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685039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Frequent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One/Two Timers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61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Electronic_TalkDoctor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75% don't | 25%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95%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70% don’t 30% 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95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FreqGoProvider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65 % visit Less frequent  35% visit 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50 % visit Less frequent  50% visit Regular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60 % visit Less frequent  40% visit Regular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03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ConfidentInfoSafe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 are somewhat Confident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55% somewhat &amp; 40% Very Confident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41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NotAccessed_SpeakDir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 prefer to Speak Directly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10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NotAccessed_NoNeed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 think they don’t need Online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7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Online Medical Record Usages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 of them do not Prefer to do all these 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90% don’t use online for Correction</a:t>
                      </a:r>
                    </a:p>
                    <a:p>
                      <a:r>
                        <a:rPr lang="en-US" sz="1600" dirty="0"/>
                        <a:t>50% of them prefer to </a:t>
                      </a:r>
                      <a:r>
                        <a:rPr lang="en-US" sz="1600" dirty="0" err="1"/>
                        <a:t>sms</a:t>
                      </a:r>
                      <a:r>
                        <a:rPr lang="en-US" sz="1600" dirty="0"/>
                        <a:t>  30% don’t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Most of them do not Prefer to do all these Online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97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Awareness of Availability of OMR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 of them are aware but not 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Active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Active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75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UsefulOnlineMedRec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somewhat useful or not very useful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70% of them find either Very useful or Somewhat useful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65% of them find either Very useful or Somewhat useful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039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 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Insignificant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45% have 55% don’t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Insignificant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65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Income Ranges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45% earn between 20-75K &amp; only 25% earn between 50-200K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75% of them earn between 50-200K or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65% of them earn between 50-200K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789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-533400"/>
            <a:ext cx="8686801" cy="1066800"/>
          </a:xfrm>
        </p:spPr>
        <p:txBody>
          <a:bodyPr/>
          <a:lstStyle/>
          <a:p>
            <a:r>
              <a:rPr lang="en-US" dirty="0"/>
              <a:t>Bivariate Analysis Plots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5E2CC1-D06C-4D18-AEED-AAED433CB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13" y="843432"/>
            <a:ext cx="2468709" cy="2280695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6352BB-409D-495A-A721-784A18AD74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509" y="940822"/>
            <a:ext cx="2057400" cy="211034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15EC23-6826-4389-9F6F-BB82B194D9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273" y="875780"/>
            <a:ext cx="2209800" cy="226667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7FC9064-6DA1-44B0-B2EE-C34C5659D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144817"/>
              </p:ext>
            </p:extLst>
          </p:nvPr>
        </p:nvGraphicFramePr>
        <p:xfrm>
          <a:off x="2119048" y="533400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142DB14-09B2-4403-B2D1-901F484B0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408108"/>
              </p:ext>
            </p:extLst>
          </p:nvPr>
        </p:nvGraphicFramePr>
        <p:xfrm>
          <a:off x="5453474" y="533400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Frequent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D7C5F9-11EE-482E-A89D-764DB5A54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02671"/>
              </p:ext>
            </p:extLst>
          </p:nvPr>
        </p:nvGraphicFramePr>
        <p:xfrm>
          <a:off x="8876506" y="561513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One/Two Timer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CE7C68-AA7F-4292-BABA-A88C69FFF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110236"/>
              </p:ext>
            </p:extLst>
          </p:nvPr>
        </p:nvGraphicFramePr>
        <p:xfrm>
          <a:off x="150812" y="1879676"/>
          <a:ext cx="1371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564A314-085B-42BF-9407-0871707E8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53044"/>
              </p:ext>
            </p:extLst>
          </p:nvPr>
        </p:nvGraphicFramePr>
        <p:xfrm>
          <a:off x="150812" y="3581400"/>
          <a:ext cx="1371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014EB8-ADA2-40D5-BE8A-72B6A4A30A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108" y="3089356"/>
            <a:ext cx="2209800" cy="1890284"/>
          </a:xfrm>
          <a:prstGeom prst="rect">
            <a:avLst/>
          </a:prstGeom>
        </p:spPr>
      </p:pic>
      <p:pic>
        <p:nvPicPr>
          <p:cNvPr id="20" name="Picture 1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E2632D7-4FA7-418F-8538-6683840D74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38" y="3051170"/>
            <a:ext cx="2349236" cy="1882784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9FF9D2-0921-48D3-9AB2-2E0E372F74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075" y="3110210"/>
            <a:ext cx="2133601" cy="1849285"/>
          </a:xfrm>
          <a:prstGeom prst="rect">
            <a:avLst/>
          </a:prstGeom>
        </p:spPr>
      </p:pic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44F8558-E1A8-48E0-9B49-E2D2C775A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185469"/>
              </p:ext>
            </p:extLst>
          </p:nvPr>
        </p:nvGraphicFramePr>
        <p:xfrm>
          <a:off x="150812" y="5588905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ConfidentInfoSafe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237F1A-04BB-477D-B56D-2C03ED4BA6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199" y="4842135"/>
            <a:ext cx="2197999" cy="2030602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0FFE7E-84A0-40E8-A65E-446B6C21C8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509" y="4933954"/>
            <a:ext cx="2125434" cy="1719543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104E4D-F980-48C0-BBCC-15E194C7116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506" y="4797307"/>
            <a:ext cx="2067062" cy="203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196</TotalTime>
  <Words>642</Words>
  <Application>Microsoft Office PowerPoint</Application>
  <PresentationFormat>Custom</PresentationFormat>
  <Paragraphs>173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Palatino Linotype</vt:lpstr>
      <vt:lpstr>Business strategy presentation</vt:lpstr>
      <vt:lpstr>HINTS-5 DATA ANALYSYS</vt:lpstr>
      <vt:lpstr>Objective</vt:lpstr>
      <vt:lpstr>Variable Selection</vt:lpstr>
      <vt:lpstr>Variable Characteristics</vt:lpstr>
      <vt:lpstr>Model Selection</vt:lpstr>
      <vt:lpstr>PowerPoint Presentation</vt:lpstr>
      <vt:lpstr>PowerPoint Presentation</vt:lpstr>
      <vt:lpstr>Characteristics of Users &amp; Non Users</vt:lpstr>
      <vt:lpstr>Bivariate Analysis Plots</vt:lpstr>
      <vt:lpstr>Bivariate Analysis Plots</vt:lpstr>
      <vt:lpstr>Bivariate Analysis Plots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HINTS-5 DATA ANALYSYS</dc:title>
  <dc:creator>Vigneshwaran GV</dc:creator>
  <cp:lastModifiedBy>Vigneshwaran GV</cp:lastModifiedBy>
  <cp:revision>27</cp:revision>
  <dcterms:created xsi:type="dcterms:W3CDTF">2019-02-18T17:48:37Z</dcterms:created>
  <dcterms:modified xsi:type="dcterms:W3CDTF">2019-12-16T06:22:04Z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