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7" r:id="rId3"/>
    <p:sldId id="278" r:id="rId4"/>
    <p:sldId id="271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4/23/2020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11154" y="2436919"/>
            <a:ext cx="4417807" cy="1973717"/>
          </a:xfrm>
        </p:spPr>
        <p:txBody>
          <a:bodyPr>
            <a:noAutofit/>
          </a:bodyPr>
          <a:lstStyle/>
          <a:p>
            <a:r>
              <a:rPr lang="en-US" sz="3200" dirty="0"/>
              <a:t>VANDERBILT UNIVERSITY ELECTIVE SURGERY SCHEDULE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Shubham Goswami	</a:t>
            </a:r>
          </a:p>
          <a:p>
            <a:r>
              <a:rPr lang="en-US" dirty="0"/>
              <a:t>Sujin Park</a:t>
            </a:r>
          </a:p>
          <a:p>
            <a:r>
              <a:rPr lang="en-US" dirty="0"/>
              <a:t>Vigneshwaran Giri Velumani</a:t>
            </a:r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541-091C-47CD-BA0D-D72469F1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409288"/>
            <a:ext cx="8407021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F0C6428-CCC1-4BBB-A8DD-65DEA881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4" y="1226288"/>
            <a:ext cx="10849542" cy="44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EA43-6517-43A4-88F8-6689114A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62" y="423657"/>
            <a:ext cx="9366325" cy="69207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ED0D-3DFD-429C-9475-E00230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719744"/>
            <a:ext cx="9390977" cy="41128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581B-178D-4BB3-8503-1574E637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23" y="1115736"/>
            <a:ext cx="940935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61" y="350070"/>
            <a:ext cx="9366325" cy="67530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59" y="1174362"/>
            <a:ext cx="5312078" cy="5184494"/>
          </a:xfrm>
        </p:spPr>
        <p:txBody>
          <a:bodyPr>
            <a:normAutofit/>
          </a:bodyPr>
          <a:lstStyle/>
          <a:p>
            <a:r>
              <a:rPr lang="en-US" sz="1600" dirty="0"/>
              <a:t>Converted ‘SurgDate’ into Week &amp; Day Format (e.g. Week 45 Day 5) as WEEK_ , DAY_ &amp; DATE_ variables</a:t>
            </a:r>
          </a:p>
          <a:p>
            <a:r>
              <a:rPr lang="en-US" sz="1600" dirty="0"/>
              <a:t>Existing outlier rows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nn-NO" sz="1600" dirty="0"/>
              <a:t>11/25/2011 Fri</a:t>
            </a:r>
          </a:p>
          <a:p>
            <a:pPr lvl="1">
              <a:buFont typeface="Wingdings" pitchFamily="2" charset="2"/>
              <a:buChar char="Ø"/>
            </a:pPr>
            <a:r>
              <a:rPr lang="nn-NO" sz="1600" dirty="0"/>
              <a:t>   12/23/2011 Fri</a:t>
            </a:r>
          </a:p>
          <a:p>
            <a:pPr lvl="1">
              <a:buFont typeface="Wingdings" pitchFamily="2" charset="2"/>
              <a:buChar char="Ø"/>
            </a:pPr>
            <a:r>
              <a:rPr lang="nn-NO" sz="1600" dirty="0"/>
              <a:t>   12/26/2011 Mon</a:t>
            </a:r>
          </a:p>
          <a:p>
            <a:pPr lvl="1">
              <a:buFont typeface="Wingdings" pitchFamily="2" charset="2"/>
              <a:buChar char="Ø"/>
            </a:pPr>
            <a:r>
              <a:rPr lang="nn-NO" sz="1600" dirty="0"/>
              <a:t>   12/30/2011   Fri</a:t>
            </a:r>
            <a:endParaRPr lang="en-US" sz="1600" dirty="0"/>
          </a:p>
          <a:p>
            <a:r>
              <a:rPr lang="en-US" sz="1600" dirty="0"/>
              <a:t>Imputed 4 missing rows with Values = ‘0’ to ensure consistency in periodicity :‘5’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24-Nov-11 Thu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28-May-12 Mon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04-Jul-12 Wed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03-Sep-12 Mon</a:t>
            </a:r>
            <a:endParaRPr lang="en-IN" sz="1600" dirty="0"/>
          </a:p>
          <a:p>
            <a:r>
              <a:rPr lang="en-IN" sz="1600" dirty="0"/>
              <a:t>Data Split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Training: Week 1 Day 1 till Week 45 Day 5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Test: Week 46 Day 1 till Week 49 Day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CFBA5-CA16-4ADD-B4DB-A3B532BF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63398"/>
            <a:ext cx="5262694" cy="3338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98C4D-A3E5-4E93-99E2-69B6FEF2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071" y="4176381"/>
            <a:ext cx="1362075" cy="17907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415D9-1703-4004-8833-AD317D9AD0F4}"/>
              </a:ext>
            </a:extLst>
          </p:cNvPr>
          <p:cNvSpPr/>
          <p:nvPr/>
        </p:nvSpPr>
        <p:spPr>
          <a:xfrm>
            <a:off x="8307054" y="4726536"/>
            <a:ext cx="907017" cy="50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9B39CD-136E-4DD3-9B5C-E3E7ECAA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354" y="4185906"/>
            <a:ext cx="1409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81" y="650159"/>
            <a:ext cx="9366325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Time Series Modeler (Baseline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319" y="1191236"/>
            <a:ext cx="4581639" cy="5159230"/>
          </a:xfrm>
        </p:spPr>
        <p:txBody>
          <a:bodyPr>
            <a:normAutofit/>
          </a:bodyPr>
          <a:lstStyle/>
          <a:p>
            <a:r>
              <a:rPr lang="en-US" sz="1500" dirty="0"/>
              <a:t>Dependent Variable – Actual</a:t>
            </a:r>
          </a:p>
          <a:p>
            <a:r>
              <a:rPr lang="en-US" sz="1500" dirty="0"/>
              <a:t>Method : Expert Modeler</a:t>
            </a:r>
          </a:p>
          <a:p>
            <a:r>
              <a:rPr lang="en-US" sz="1500" dirty="0"/>
              <a:t>Model Type: All Models</a:t>
            </a:r>
          </a:p>
          <a:p>
            <a:r>
              <a:rPr lang="en-US" sz="1500" dirty="0"/>
              <a:t>Statistics for Comparing Models: Goodness of fit</a:t>
            </a:r>
          </a:p>
          <a:p>
            <a:r>
              <a:rPr lang="en-US" sz="1500" dirty="0"/>
              <a:t>Fit Measures: R square, Root Mean Square Error (RMSE) &amp; Mean Absolute Error(MAE)</a:t>
            </a:r>
          </a:p>
          <a:p>
            <a:r>
              <a:rPr lang="en-US" sz="1500" dirty="0"/>
              <a:t>Outlier Detection – Additive &amp; Level Shift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42E7D-52DC-4092-8A0E-DEC14E1B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54" y="3429000"/>
            <a:ext cx="2652174" cy="131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7985-3EFB-4D97-B0EF-390B43BC1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153" y="4739969"/>
            <a:ext cx="9667875" cy="1285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E77D1A-3CE1-4570-A009-11850FC25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43" y="1191236"/>
            <a:ext cx="5837675" cy="34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82" y="650159"/>
            <a:ext cx="9366325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with highest R-squared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682" y="1208013"/>
            <a:ext cx="4870997" cy="5159230"/>
          </a:xfrm>
        </p:spPr>
        <p:txBody>
          <a:bodyPr>
            <a:normAutofit/>
          </a:bodyPr>
          <a:lstStyle/>
          <a:p>
            <a:r>
              <a:rPr lang="en-US" sz="1400" dirty="0"/>
              <a:t>Dependent Variable – Actual</a:t>
            </a:r>
          </a:p>
          <a:p>
            <a:r>
              <a:rPr lang="en-US" sz="1400" dirty="0"/>
              <a:t>Independent Variables – ‘T-1’,’T-2’,’T-3’,’T-4’,        ’T-5’,’T-6’</a:t>
            </a:r>
          </a:p>
          <a:p>
            <a:r>
              <a:rPr lang="en-US" sz="1400" dirty="0"/>
              <a:t>Method : Expert Modeler</a:t>
            </a:r>
          </a:p>
          <a:p>
            <a:r>
              <a:rPr lang="en-US" sz="1400" dirty="0"/>
              <a:t>Model Type: All Models</a:t>
            </a:r>
          </a:p>
          <a:p>
            <a:r>
              <a:rPr lang="en-US" sz="1400" dirty="0"/>
              <a:t>Statistics for Comparing Models: Goodness of fit</a:t>
            </a:r>
          </a:p>
          <a:p>
            <a:r>
              <a:rPr lang="en-US" sz="1400" dirty="0"/>
              <a:t>Fit Measures: R square, Root Mean Square Error (RMSE) &amp; Mean Absolute Error(MAE)</a:t>
            </a:r>
          </a:p>
          <a:p>
            <a:r>
              <a:rPr lang="en-US" sz="1400" dirty="0"/>
              <a:t>Outlier Detection – Additive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72312-1A14-4FA7-80BF-348B6B28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7" y="5062318"/>
            <a:ext cx="9648825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52E5CC-AC6D-4D76-87B6-E2E5D7F14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79" y="1191236"/>
            <a:ext cx="5893189" cy="3489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830DC-F803-4126-B204-85EBB873B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57" y="3539853"/>
            <a:ext cx="3118081" cy="11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82" y="650159"/>
            <a:ext cx="10567122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to predict 10 days before Actual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682" y="1208013"/>
            <a:ext cx="4870997" cy="5159230"/>
          </a:xfrm>
        </p:spPr>
        <p:txBody>
          <a:bodyPr>
            <a:normAutofit/>
          </a:bodyPr>
          <a:lstStyle/>
          <a:p>
            <a:r>
              <a:rPr lang="en-US" sz="1400" dirty="0"/>
              <a:t>Dependent Variable – Actual</a:t>
            </a:r>
          </a:p>
          <a:p>
            <a:r>
              <a:rPr lang="en-US" sz="1400" dirty="0"/>
              <a:t>Independent Variables – ‘T-14’,’T-13’,’T-12’,’T-11’,        ’T-10’</a:t>
            </a:r>
          </a:p>
          <a:p>
            <a:r>
              <a:rPr lang="en-US" sz="1400" dirty="0"/>
              <a:t>Method : Expert Modeler</a:t>
            </a:r>
          </a:p>
          <a:p>
            <a:r>
              <a:rPr lang="en-US" sz="1400" dirty="0"/>
              <a:t>Model Type: All Models</a:t>
            </a:r>
          </a:p>
          <a:p>
            <a:r>
              <a:rPr lang="en-US" sz="1400" dirty="0"/>
              <a:t>Statistics for Comparing Models: Goodness of fit</a:t>
            </a:r>
          </a:p>
          <a:p>
            <a:r>
              <a:rPr lang="en-US" sz="1400" dirty="0"/>
              <a:t>Fit Measures: R square, Root Mean Square Error (RMSE) &amp; Mean Absolute Error(MAE)</a:t>
            </a:r>
          </a:p>
          <a:p>
            <a:r>
              <a:rPr lang="en-US" sz="1400" dirty="0"/>
              <a:t>Outlier Detection – Additive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F4903-CB91-4D7B-BDA7-073AC04A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0" y="4975108"/>
            <a:ext cx="9829800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3B035-5B5E-4108-A457-1A6BD49E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46" y="3503321"/>
            <a:ext cx="3118081" cy="1141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D4462-216F-4196-8E44-55266CC9D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679" y="1191236"/>
            <a:ext cx="5838738" cy="34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82" y="650159"/>
            <a:ext cx="10567122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to predict 7 days before Actual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682" y="1208013"/>
            <a:ext cx="4870997" cy="5159230"/>
          </a:xfrm>
        </p:spPr>
        <p:txBody>
          <a:bodyPr>
            <a:normAutofit/>
          </a:bodyPr>
          <a:lstStyle/>
          <a:p>
            <a:r>
              <a:rPr lang="en-US" sz="1400" dirty="0"/>
              <a:t>Dependent Variable – Actual</a:t>
            </a:r>
          </a:p>
          <a:p>
            <a:r>
              <a:rPr lang="en-US" sz="1400" dirty="0"/>
              <a:t>Independent Variables – ’T-10’, ’T-9’, ’T-8’, ’T-7’</a:t>
            </a:r>
          </a:p>
          <a:p>
            <a:r>
              <a:rPr lang="en-US" sz="1400" dirty="0"/>
              <a:t>Method : Expert Modeler</a:t>
            </a:r>
          </a:p>
          <a:p>
            <a:r>
              <a:rPr lang="en-US" sz="1400" dirty="0"/>
              <a:t>Model Type: All Models</a:t>
            </a:r>
          </a:p>
          <a:p>
            <a:r>
              <a:rPr lang="en-US" sz="1400" dirty="0"/>
              <a:t>Statistics for Comparing Models: Goodness of fit</a:t>
            </a:r>
          </a:p>
          <a:p>
            <a:r>
              <a:rPr lang="en-US" sz="1400" dirty="0"/>
              <a:t>Fit Measures: R square, Root Mean Square Error (RMSE) &amp; Mean Absolute Error(MAE)</a:t>
            </a:r>
          </a:p>
          <a:p>
            <a:r>
              <a:rPr lang="en-US" sz="1400" dirty="0"/>
              <a:t>Outlier Detection – Additive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3B035-5B5E-4108-A457-1A6BD49E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6" y="3503321"/>
            <a:ext cx="3118081" cy="1141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D88FA-0871-4D49-9CCB-7974D290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18" y="4833718"/>
            <a:ext cx="9848850" cy="1533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807DE-1DCC-4AFD-9D5C-E9CF676D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961" y="1191236"/>
            <a:ext cx="5687265" cy="33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541-091C-47CD-BA0D-D72469F1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18" y="453871"/>
            <a:ext cx="8407021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8E6FA6-86C2-4A38-AC67-21153C1E2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53323"/>
              </p:ext>
            </p:extLst>
          </p:nvPr>
        </p:nvGraphicFramePr>
        <p:xfrm>
          <a:off x="1240316" y="1107697"/>
          <a:ext cx="9187200" cy="2540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37440">
                  <a:extLst>
                    <a:ext uri="{9D8B030D-6E8A-4147-A177-3AD203B41FA5}">
                      <a16:colId xmlns:a16="http://schemas.microsoft.com/office/drawing/2014/main" val="823972753"/>
                    </a:ext>
                  </a:extLst>
                </a:gridCol>
                <a:gridCol w="3130097">
                  <a:extLst>
                    <a:ext uri="{9D8B030D-6E8A-4147-A177-3AD203B41FA5}">
                      <a16:colId xmlns:a16="http://schemas.microsoft.com/office/drawing/2014/main" val="3160403861"/>
                    </a:ext>
                  </a:extLst>
                </a:gridCol>
                <a:gridCol w="1384184">
                  <a:extLst>
                    <a:ext uri="{9D8B030D-6E8A-4147-A177-3AD203B41FA5}">
                      <a16:colId xmlns:a16="http://schemas.microsoft.com/office/drawing/2014/main" val="4160155370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684658394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5903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2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‘T-1’,’T-2’,’T-3’,’T-4’,’T-5’,’T-6’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8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Days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‘T-14’,’T-13’,’T-12’,’T-11’,’T-10’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Days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’T-10’, ’T-9’, ’T-8’, ’T-7’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47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966629-7DCC-4598-85E7-996E9E5078D2}"/>
              </a:ext>
            </a:extLst>
          </p:cNvPr>
          <p:cNvSpPr txBox="1">
            <a:spLocks/>
          </p:cNvSpPr>
          <p:nvPr/>
        </p:nvSpPr>
        <p:spPr>
          <a:xfrm>
            <a:off x="1064153" y="3851943"/>
            <a:ext cx="10269374" cy="2451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75054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892808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600" b="1" dirty="0"/>
              <a:t>Findings:</a:t>
            </a:r>
          </a:p>
          <a:p>
            <a:r>
              <a:rPr lang="en-US" sz="1600" dirty="0"/>
              <a:t>Trade off between ‘Accuracy’ and ‘Number of days’ in Advance Prediction is made</a:t>
            </a:r>
          </a:p>
          <a:p>
            <a:r>
              <a:rPr lang="en-US" sz="1600" dirty="0"/>
              <a:t>Predictions of the final volume made 10 days before the day of surgery (TMinus10) were within ±7 cases 85.8% of the time as compared to (TMinus7) which gave similar results</a:t>
            </a:r>
          </a:p>
          <a:p>
            <a:r>
              <a:rPr lang="en-US" sz="1600" dirty="0"/>
              <a:t>So this model can be used to make staffing decisions</a:t>
            </a:r>
          </a:p>
        </p:txBody>
      </p:sp>
    </p:spTree>
    <p:extLst>
      <p:ext uri="{BB962C8B-B14F-4D97-AF65-F5344CB8AC3E}">
        <p14:creationId xmlns:p14="http://schemas.microsoft.com/office/powerpoint/2010/main" val="17288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541-091C-47CD-BA0D-D72469F1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409288"/>
            <a:ext cx="8407021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966629-7DCC-4598-85E7-996E9E5078D2}"/>
              </a:ext>
            </a:extLst>
          </p:cNvPr>
          <p:cNvSpPr txBox="1">
            <a:spLocks/>
          </p:cNvSpPr>
          <p:nvPr/>
        </p:nvSpPr>
        <p:spPr>
          <a:xfrm>
            <a:off x="1064153" y="3851943"/>
            <a:ext cx="10269374" cy="305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75054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892808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Trade off between ‘Accuracy’ and ‘Number of days in Advance Prediction is made’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DB62A-73BC-445F-8CC3-89E9EF01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2003692"/>
            <a:ext cx="9269835" cy="444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61731-2819-453C-90B0-1CDAFE47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4" y="895944"/>
            <a:ext cx="10452683" cy="9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495</TotalTime>
  <Words>515</Words>
  <Application>Microsoft Office PowerPoint</Application>
  <PresentationFormat>Widescreen</PresentationFormat>
  <Paragraphs>89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Product overview presentation</vt:lpstr>
      <vt:lpstr>VANDERBILT UNIVERSITY ELECTIVE SURGERY SCHEDULE ANALYSIS</vt:lpstr>
      <vt:lpstr>Data Exploration</vt:lpstr>
      <vt:lpstr>Data Preparation</vt:lpstr>
      <vt:lpstr>Time Series Modeler (Baseline Model)</vt:lpstr>
      <vt:lpstr>Model with highest R-squared value</vt:lpstr>
      <vt:lpstr>Model to predict 10 days before Actual Date</vt:lpstr>
      <vt:lpstr>Model to predict 7 days before Actual Date</vt:lpstr>
      <vt:lpstr>Model Comparison</vt:lpstr>
      <vt:lpstr>Forecast</vt:lpstr>
      <vt:lpstr>Forecast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 UNIVERSITY ELECTIVE SURGERY SCHEDULE ANALYSIS</dc:title>
  <dc:creator>Vigneshwaran GV</dc:creator>
  <cp:lastModifiedBy>Vigneshwaran GV</cp:lastModifiedBy>
  <cp:revision>39</cp:revision>
  <dcterms:created xsi:type="dcterms:W3CDTF">2019-02-24T23:19:09Z</dcterms:created>
  <dcterms:modified xsi:type="dcterms:W3CDTF">2020-04-23T05:45:25Z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