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Montserrat Bold" charset="1" panose="00000800000000000000"/>
      <p:regular r:id="rId25"/>
    </p:embeddedFont>
    <p:embeddedFont>
      <p:font typeface="Inter" charset="1" panose="020B0502030000000004"/>
      <p:regular r:id="rId26"/>
    </p:embeddedFont>
    <p:embeddedFont>
      <p:font typeface="Inter Bold" charset="1" panose="020B08020300000000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3616832" cy="14428432"/>
          </a:xfrm>
          <a:custGeom>
            <a:avLst/>
            <a:gdLst/>
            <a:ahLst/>
            <a:cxnLst/>
            <a:rect r="r" b="b" t="t" l="l"/>
            <a:pathLst>
              <a:path h="14428432" w="13616832">
                <a:moveTo>
                  <a:pt x="13616832" y="0"/>
                </a:moveTo>
                <a:lnTo>
                  <a:pt x="0" y="0"/>
                </a:lnTo>
                <a:lnTo>
                  <a:pt x="0" y="14428432"/>
                </a:lnTo>
                <a:lnTo>
                  <a:pt x="13616832" y="14428432"/>
                </a:lnTo>
                <a:lnTo>
                  <a:pt x="1361683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25411" y="5470018"/>
            <a:ext cx="5418275" cy="5797766"/>
          </a:xfrm>
          <a:custGeom>
            <a:avLst/>
            <a:gdLst/>
            <a:ahLst/>
            <a:cxnLst/>
            <a:rect r="r" b="b" t="t" l="l"/>
            <a:pathLst>
              <a:path h="5797766" w="5418275">
                <a:moveTo>
                  <a:pt x="0" y="0"/>
                </a:moveTo>
                <a:lnTo>
                  <a:pt x="5418275" y="0"/>
                </a:lnTo>
                <a:lnTo>
                  <a:pt x="5418275" y="5797765"/>
                </a:lnTo>
                <a:lnTo>
                  <a:pt x="0" y="57977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045384" y="257175"/>
            <a:ext cx="1543050" cy="154305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A"/>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225"/>
                </a:lnSpc>
              </a:pPr>
            </a:p>
          </p:txBody>
        </p:sp>
      </p:grpSp>
      <p:grpSp>
        <p:nvGrpSpPr>
          <p:cNvPr name="Group 7" id="7"/>
          <p:cNvGrpSpPr/>
          <p:nvPr/>
        </p:nvGrpSpPr>
        <p:grpSpPr>
          <a:xfrm rot="0">
            <a:off x="9144000" y="1028700"/>
            <a:ext cx="771525" cy="77152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A"/>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225"/>
                </a:lnSpc>
              </a:pPr>
            </a:p>
          </p:txBody>
        </p:sp>
      </p:grpSp>
      <p:sp>
        <p:nvSpPr>
          <p:cNvPr name="Freeform 10" id="10"/>
          <p:cNvSpPr/>
          <p:nvPr/>
        </p:nvSpPr>
        <p:spPr>
          <a:xfrm flipH="false" flipV="false" rot="0">
            <a:off x="11588434" y="2711333"/>
            <a:ext cx="4864333" cy="4864333"/>
          </a:xfrm>
          <a:custGeom>
            <a:avLst/>
            <a:gdLst/>
            <a:ahLst/>
            <a:cxnLst/>
            <a:rect r="r" b="b" t="t" l="l"/>
            <a:pathLst>
              <a:path h="4864333" w="4864333">
                <a:moveTo>
                  <a:pt x="0" y="0"/>
                </a:moveTo>
                <a:lnTo>
                  <a:pt x="4864334" y="0"/>
                </a:lnTo>
                <a:lnTo>
                  <a:pt x="4864334" y="4864334"/>
                </a:lnTo>
                <a:lnTo>
                  <a:pt x="0" y="4864334"/>
                </a:lnTo>
                <a:lnTo>
                  <a:pt x="0" y="0"/>
                </a:lnTo>
                <a:close/>
              </a:path>
            </a:pathLst>
          </a:custGeom>
          <a:blipFill>
            <a:blip r:embed="rId6"/>
            <a:stretch>
              <a:fillRect l="0" t="0" r="0" b="0"/>
            </a:stretch>
          </a:blipFill>
        </p:spPr>
      </p:sp>
      <p:sp>
        <p:nvSpPr>
          <p:cNvPr name="TextBox 11" id="11"/>
          <p:cNvSpPr txBox="true"/>
          <p:nvPr/>
        </p:nvSpPr>
        <p:spPr>
          <a:xfrm rot="0">
            <a:off x="871772" y="2770806"/>
            <a:ext cx="9173612" cy="1438369"/>
          </a:xfrm>
          <a:prstGeom prst="rect">
            <a:avLst/>
          </a:prstGeom>
        </p:spPr>
        <p:txBody>
          <a:bodyPr anchor="t" rtlCol="false" tIns="0" lIns="0" bIns="0" rIns="0">
            <a:spAutoFit/>
          </a:bodyPr>
          <a:lstStyle/>
          <a:p>
            <a:pPr algn="l" marL="0" indent="0" lvl="0">
              <a:lnSpc>
                <a:spcPts val="11109"/>
              </a:lnSpc>
            </a:pPr>
            <a:r>
              <a:rPr lang="en-US" sz="10008">
                <a:solidFill>
                  <a:srgbClr val="EEECFA"/>
                </a:solidFill>
                <a:latin typeface="Montserrat Bold"/>
                <a:ea typeface="Montserrat Bold"/>
                <a:cs typeface="Montserrat Bold"/>
                <a:sym typeface="Montserrat Bold"/>
              </a:rPr>
              <a:t>PRINTBUDDY</a:t>
            </a:r>
          </a:p>
        </p:txBody>
      </p:sp>
      <p:sp>
        <p:nvSpPr>
          <p:cNvPr name="TextBox 12" id="12"/>
          <p:cNvSpPr txBox="true"/>
          <p:nvPr/>
        </p:nvSpPr>
        <p:spPr>
          <a:xfrm rot="0">
            <a:off x="1955122" y="822115"/>
            <a:ext cx="6050745" cy="365544"/>
          </a:xfrm>
          <a:prstGeom prst="rect">
            <a:avLst/>
          </a:prstGeom>
        </p:spPr>
        <p:txBody>
          <a:bodyPr anchor="t" rtlCol="false" tIns="0" lIns="0" bIns="0" rIns="0">
            <a:spAutoFit/>
          </a:bodyPr>
          <a:lstStyle/>
          <a:p>
            <a:pPr algn="ctr" marL="0" indent="0" lvl="0">
              <a:lnSpc>
                <a:spcPts val="2951"/>
              </a:lnSpc>
              <a:spcBef>
                <a:spcPct val="0"/>
              </a:spcBef>
            </a:pPr>
            <a:r>
              <a:rPr lang="en-US" sz="2108" spc="105">
                <a:solidFill>
                  <a:srgbClr val="EEECFA"/>
                </a:solidFill>
                <a:latin typeface="Inter"/>
                <a:ea typeface="Inter"/>
                <a:cs typeface="Inter"/>
                <a:sym typeface="Inter"/>
              </a:rPr>
              <a:t>Colegiul Național „Zinca Golescu”</a:t>
            </a:r>
          </a:p>
        </p:txBody>
      </p:sp>
      <p:sp>
        <p:nvSpPr>
          <p:cNvPr name="TextBox 13" id="13"/>
          <p:cNvSpPr txBox="true"/>
          <p:nvPr/>
        </p:nvSpPr>
        <p:spPr>
          <a:xfrm rot="0">
            <a:off x="757671" y="7818695"/>
            <a:ext cx="4222823" cy="2222919"/>
          </a:xfrm>
          <a:prstGeom prst="rect">
            <a:avLst/>
          </a:prstGeom>
        </p:spPr>
        <p:txBody>
          <a:bodyPr anchor="t" rtlCol="false" tIns="0" lIns="0" bIns="0" rIns="0">
            <a:spAutoFit/>
          </a:bodyPr>
          <a:lstStyle/>
          <a:p>
            <a:pPr algn="l">
              <a:lnSpc>
                <a:spcPts val="2951"/>
              </a:lnSpc>
            </a:pPr>
            <a:r>
              <a:rPr lang="en-US" sz="2108" spc="105">
                <a:solidFill>
                  <a:srgbClr val="EEECFA"/>
                </a:solidFill>
                <a:latin typeface="Inter"/>
                <a:ea typeface="Inter"/>
                <a:cs typeface="Inter"/>
                <a:sym typeface="Inter"/>
              </a:rPr>
              <a:t>Prof. coordonator: </a:t>
            </a:r>
          </a:p>
          <a:p>
            <a:pPr algn="l">
              <a:lnSpc>
                <a:spcPts val="2951"/>
              </a:lnSpc>
            </a:pPr>
            <a:r>
              <a:rPr lang="en-US" sz="2108" spc="105">
                <a:solidFill>
                  <a:srgbClr val="EEECFA"/>
                </a:solidFill>
                <a:latin typeface="Inter"/>
                <a:ea typeface="Inter"/>
                <a:cs typeface="Inter"/>
                <a:sym typeface="Inter"/>
              </a:rPr>
              <a:t>Ghiordunescu Grațiela</a:t>
            </a:r>
          </a:p>
          <a:p>
            <a:pPr algn="l">
              <a:lnSpc>
                <a:spcPts val="2951"/>
              </a:lnSpc>
            </a:pPr>
          </a:p>
          <a:p>
            <a:pPr algn="l">
              <a:lnSpc>
                <a:spcPts val="2951"/>
              </a:lnSpc>
            </a:pPr>
            <a:r>
              <a:rPr lang="en-US" sz="2108" spc="105">
                <a:solidFill>
                  <a:srgbClr val="EEECFA"/>
                </a:solidFill>
                <a:latin typeface="Inter"/>
                <a:ea typeface="Inter"/>
                <a:cs typeface="Inter"/>
                <a:sym typeface="Inter"/>
              </a:rPr>
              <a:t>Elevi:</a:t>
            </a:r>
          </a:p>
          <a:p>
            <a:pPr algn="l">
              <a:lnSpc>
                <a:spcPts val="2951"/>
              </a:lnSpc>
            </a:pPr>
            <a:r>
              <a:rPr lang="en-US" sz="2108" spc="105">
                <a:solidFill>
                  <a:srgbClr val="EEECFA"/>
                </a:solidFill>
                <a:latin typeface="Inter"/>
                <a:ea typeface="Inter"/>
                <a:cs typeface="Inter"/>
                <a:sym typeface="Inter"/>
              </a:rPr>
              <a:t>Ștefan Cristian Dore</a:t>
            </a:r>
          </a:p>
          <a:p>
            <a:pPr algn="l" marL="0" indent="0" lvl="0">
              <a:lnSpc>
                <a:spcPts val="2951"/>
              </a:lnSpc>
              <a:spcBef>
                <a:spcPct val="0"/>
              </a:spcBef>
            </a:pPr>
            <a:r>
              <a:rPr lang="en-US" sz="2108" spc="105">
                <a:solidFill>
                  <a:srgbClr val="EEECFA"/>
                </a:solidFill>
                <a:latin typeface="Inter"/>
                <a:ea typeface="Inter"/>
                <a:cs typeface="Inter"/>
                <a:sym typeface="Inter"/>
              </a:rPr>
              <a:t>Cezara Elena Constantinescu</a:t>
            </a:r>
          </a:p>
        </p:txBody>
      </p:sp>
      <p:sp>
        <p:nvSpPr>
          <p:cNvPr name="TextBox 14" id="14"/>
          <p:cNvSpPr txBox="true"/>
          <p:nvPr/>
        </p:nvSpPr>
        <p:spPr>
          <a:xfrm rot="0">
            <a:off x="980414" y="4256650"/>
            <a:ext cx="8956328" cy="431800"/>
          </a:xfrm>
          <a:prstGeom prst="rect">
            <a:avLst/>
          </a:prstGeom>
        </p:spPr>
        <p:txBody>
          <a:bodyPr anchor="t" rtlCol="false" tIns="0" lIns="0" bIns="0" rIns="0">
            <a:spAutoFit/>
          </a:bodyPr>
          <a:lstStyle/>
          <a:p>
            <a:pPr algn="ctr">
              <a:lnSpc>
                <a:spcPts val="3500"/>
              </a:lnSpc>
              <a:spcBef>
                <a:spcPct val="0"/>
              </a:spcBef>
            </a:pPr>
            <a:r>
              <a:rPr lang="en-US" sz="2500">
                <a:solidFill>
                  <a:srgbClr val="EEECFA"/>
                </a:solidFill>
                <a:latin typeface="Inter"/>
                <a:ea typeface="Inter"/>
                <a:cs typeface="Inter"/>
                <a:sym typeface="Inter"/>
              </a:rPr>
              <a:t>~ Transformă-ți ideile în realitate cu ajutorul imprimării 3D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true" rot="0">
            <a:off x="0" y="0"/>
            <a:ext cx="4281264" cy="4750362"/>
          </a:xfrm>
          <a:custGeom>
            <a:avLst/>
            <a:gdLst/>
            <a:ahLst/>
            <a:cxnLst/>
            <a:rect r="r" b="b" t="t" l="l"/>
            <a:pathLst>
              <a:path h="4750362" w="4281264">
                <a:moveTo>
                  <a:pt x="0" y="4750362"/>
                </a:moveTo>
                <a:lnTo>
                  <a:pt x="4281264" y="4750362"/>
                </a:lnTo>
                <a:lnTo>
                  <a:pt x="4281264" y="0"/>
                </a:lnTo>
                <a:lnTo>
                  <a:pt x="0" y="0"/>
                </a:lnTo>
                <a:lnTo>
                  <a:pt x="0" y="475036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360941" y="301439"/>
            <a:ext cx="5566118" cy="1095375"/>
          </a:xfrm>
          <a:prstGeom prst="rect">
            <a:avLst/>
          </a:prstGeom>
        </p:spPr>
        <p:txBody>
          <a:bodyPr anchor="t" rtlCol="false" tIns="0" lIns="0" bIns="0" rIns="0">
            <a:spAutoFit/>
          </a:bodyPr>
          <a:lstStyle/>
          <a:p>
            <a:pPr algn="ctr" marL="0" indent="0" lvl="0">
              <a:lnSpc>
                <a:spcPts val="8640"/>
              </a:lnSpc>
            </a:pPr>
            <a:r>
              <a:rPr lang="en-US" sz="7200">
                <a:solidFill>
                  <a:srgbClr val="853AC0"/>
                </a:solidFill>
                <a:latin typeface="Montserrat Bold"/>
                <a:ea typeface="Montserrat Bold"/>
                <a:cs typeface="Montserrat Bold"/>
                <a:sym typeface="Montserrat Bold"/>
              </a:rPr>
              <a:t>FRONTEND</a:t>
            </a:r>
          </a:p>
        </p:txBody>
      </p:sp>
      <p:sp>
        <p:nvSpPr>
          <p:cNvPr name="TextBox 4" id="4"/>
          <p:cNvSpPr txBox="true"/>
          <p:nvPr/>
        </p:nvSpPr>
        <p:spPr>
          <a:xfrm rot="0">
            <a:off x="1799842" y="1894514"/>
            <a:ext cx="14688315" cy="7589335"/>
          </a:xfrm>
          <a:prstGeom prst="rect">
            <a:avLst/>
          </a:prstGeom>
        </p:spPr>
        <p:txBody>
          <a:bodyPr anchor="t" rtlCol="false" tIns="0" lIns="0" bIns="0" rIns="0">
            <a:spAutoFit/>
          </a:bodyPr>
          <a:lstStyle/>
          <a:p>
            <a:pPr algn="l">
              <a:lnSpc>
                <a:spcPts val="4315"/>
              </a:lnSpc>
            </a:pPr>
            <a:r>
              <a:rPr lang="en-US" sz="3082">
                <a:solidFill>
                  <a:srgbClr val="231F20"/>
                </a:solidFill>
                <a:latin typeface="Inter"/>
                <a:ea typeface="Inter"/>
                <a:cs typeface="Inter"/>
                <a:sym typeface="Inter"/>
              </a:rPr>
              <a:t>Implementarea design-ului a fost un pas crucial în dezvoltarea aplicației. Designul a fost creat inițial în </a:t>
            </a:r>
            <a:r>
              <a:rPr lang="en-US" sz="3082">
                <a:solidFill>
                  <a:srgbClr val="853AC0"/>
                </a:solidFill>
                <a:latin typeface="Inter Bold"/>
                <a:ea typeface="Inter Bold"/>
                <a:cs typeface="Inter Bold"/>
                <a:sym typeface="Inter Bold"/>
              </a:rPr>
              <a:t>Figma</a:t>
            </a:r>
            <a:r>
              <a:rPr lang="en-US" sz="3082">
                <a:solidFill>
                  <a:srgbClr val="231F20"/>
                </a:solidFill>
                <a:latin typeface="Inter"/>
                <a:ea typeface="Inter"/>
                <a:cs typeface="Inter"/>
                <a:sym typeface="Inter"/>
              </a:rPr>
              <a:t>, facilitând o implementare eficientă în cod, stabilind dinainte dimensiunile elementelor, culorile, fonturile și mărimea textului. </a:t>
            </a:r>
          </a:p>
          <a:p>
            <a:pPr algn="l">
              <a:lnSpc>
                <a:spcPts val="4315"/>
              </a:lnSpc>
            </a:pPr>
          </a:p>
          <a:p>
            <a:pPr algn="l">
              <a:lnSpc>
                <a:spcPts val="4315"/>
              </a:lnSpc>
            </a:pPr>
            <a:r>
              <a:rPr lang="en-US" sz="3082">
                <a:solidFill>
                  <a:srgbClr val="231F20"/>
                </a:solidFill>
                <a:latin typeface="Inter"/>
                <a:ea typeface="Inter"/>
                <a:cs typeface="Inter"/>
                <a:sym typeface="Inter"/>
              </a:rPr>
              <a:t>Pentru partea de frontend, am folosit </a:t>
            </a:r>
            <a:r>
              <a:rPr lang="en-US" sz="3082">
                <a:solidFill>
                  <a:srgbClr val="853AC0"/>
                </a:solidFill>
                <a:latin typeface="Inter Bold"/>
                <a:ea typeface="Inter Bold"/>
                <a:cs typeface="Inter Bold"/>
                <a:sym typeface="Inter Bold"/>
              </a:rPr>
              <a:t>HTML</a:t>
            </a:r>
            <a:r>
              <a:rPr lang="en-US" sz="3082">
                <a:solidFill>
                  <a:srgbClr val="231F20"/>
                </a:solidFill>
                <a:latin typeface="Inter"/>
                <a:ea typeface="Inter"/>
                <a:cs typeface="Inter"/>
                <a:sym typeface="Inter"/>
              </a:rPr>
              <a:t> pentru a crea scheletul paginilor web, care sunt afișate în browser. Acest schelet a fost stilizat cu ajutorul framework-ului </a:t>
            </a:r>
            <a:r>
              <a:rPr lang="en-US" sz="3082">
                <a:solidFill>
                  <a:srgbClr val="853AC0"/>
                </a:solidFill>
                <a:latin typeface="Inter Bold"/>
                <a:ea typeface="Inter Bold"/>
                <a:cs typeface="Inter Bold"/>
                <a:sym typeface="Inter Bold"/>
              </a:rPr>
              <a:t>TailwindCSS</a:t>
            </a:r>
            <a:r>
              <a:rPr lang="en-US" sz="3082">
                <a:solidFill>
                  <a:srgbClr val="231F20"/>
                </a:solidFill>
                <a:latin typeface="Inter"/>
                <a:ea typeface="Inter"/>
                <a:cs typeface="Inter"/>
                <a:sym typeface="Inter"/>
              </a:rPr>
              <a:t>, asigurând o interfață user-friendly. Pe lângă clasele standard ale framework-ului, am adăugat și clase custom pentru a îndeplini toate cerințele de design.</a:t>
            </a:r>
          </a:p>
          <a:p>
            <a:pPr algn="l">
              <a:lnSpc>
                <a:spcPts val="4315"/>
              </a:lnSpc>
            </a:pPr>
          </a:p>
          <a:p>
            <a:pPr algn="l">
              <a:lnSpc>
                <a:spcPts val="4315"/>
              </a:lnSpc>
              <a:spcBef>
                <a:spcPct val="0"/>
              </a:spcBef>
            </a:pPr>
            <a:r>
              <a:rPr lang="en-US" sz="3082">
                <a:solidFill>
                  <a:srgbClr val="231F20"/>
                </a:solidFill>
                <a:latin typeface="Inter"/>
                <a:ea typeface="Inter"/>
                <a:cs typeface="Inter"/>
                <a:sym typeface="Inter"/>
              </a:rPr>
              <a:t>Animațiile și dinamica site-ului au fost realizate în </a:t>
            </a:r>
            <a:r>
              <a:rPr lang="en-US" sz="3082">
                <a:solidFill>
                  <a:srgbClr val="853AC0"/>
                </a:solidFill>
                <a:latin typeface="Inter Bold"/>
                <a:ea typeface="Inter Bold"/>
                <a:cs typeface="Inter Bold"/>
                <a:sym typeface="Inter Bold"/>
              </a:rPr>
              <a:t>JavaScript</a:t>
            </a:r>
            <a:r>
              <a:rPr lang="en-US" sz="3082">
                <a:solidFill>
                  <a:srgbClr val="231F20"/>
                </a:solidFill>
                <a:latin typeface="Inter"/>
                <a:ea typeface="Inter"/>
                <a:cs typeface="Inter"/>
                <a:sym typeface="Inter"/>
              </a:rPr>
              <a:t>, adăugând funcționalități și interactivitate paginilor web. Codul </a:t>
            </a:r>
            <a:r>
              <a:rPr lang="en-US" sz="3082">
                <a:solidFill>
                  <a:srgbClr val="853AC0"/>
                </a:solidFill>
                <a:latin typeface="Inter Bold"/>
                <a:ea typeface="Inter Bold"/>
                <a:cs typeface="Inter Bold"/>
                <a:sym typeface="Inter Bold"/>
              </a:rPr>
              <a:t>JavaScript </a:t>
            </a:r>
            <a:r>
              <a:rPr lang="en-US" sz="3082">
                <a:solidFill>
                  <a:srgbClr val="231F20"/>
                </a:solidFill>
                <a:latin typeface="Inter"/>
                <a:ea typeface="Inter"/>
                <a:cs typeface="Inter"/>
                <a:sym typeface="Inter"/>
              </a:rPr>
              <a:t>este rulat de browser, ceea ce permite crearea unei experiențe dinamice pentru utilizatori.</a:t>
            </a:r>
          </a:p>
        </p:txBody>
      </p:sp>
      <p:sp>
        <p:nvSpPr>
          <p:cNvPr name="Freeform 5" id="5"/>
          <p:cNvSpPr/>
          <p:nvPr/>
        </p:nvSpPr>
        <p:spPr>
          <a:xfrm flipH="false" flipV="false" rot="-5400000">
            <a:off x="13772187" y="5771187"/>
            <a:ext cx="4281264" cy="4750362"/>
          </a:xfrm>
          <a:custGeom>
            <a:avLst/>
            <a:gdLst/>
            <a:ahLst/>
            <a:cxnLst/>
            <a:rect r="r" b="b" t="t" l="l"/>
            <a:pathLst>
              <a:path h="4750362" w="4281264">
                <a:moveTo>
                  <a:pt x="0" y="0"/>
                </a:moveTo>
                <a:lnTo>
                  <a:pt x="4281264" y="0"/>
                </a:lnTo>
                <a:lnTo>
                  <a:pt x="4281264" y="4750362"/>
                </a:lnTo>
                <a:lnTo>
                  <a:pt x="0" y="47503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27630" y="8200102"/>
            <a:ext cx="4281235" cy="2578158"/>
            <a:chOff x="0" y="0"/>
            <a:chExt cx="1127568" cy="679021"/>
          </a:xfrm>
        </p:grpSpPr>
        <p:sp>
          <p:nvSpPr>
            <p:cNvPr name="Freeform 3" id="3"/>
            <p:cNvSpPr/>
            <p:nvPr/>
          </p:nvSpPr>
          <p:spPr>
            <a:xfrm flipH="false" flipV="false" rot="0">
              <a:off x="0" y="0"/>
              <a:ext cx="1127568" cy="679021"/>
            </a:xfrm>
            <a:custGeom>
              <a:avLst/>
              <a:gdLst/>
              <a:ahLst/>
              <a:cxnLst/>
              <a:rect r="r" b="b" t="t" l="l"/>
              <a:pathLst>
                <a:path h="679021" w="1127568">
                  <a:moveTo>
                    <a:pt x="0" y="0"/>
                  </a:moveTo>
                  <a:lnTo>
                    <a:pt x="1127568" y="0"/>
                  </a:lnTo>
                  <a:lnTo>
                    <a:pt x="1127568" y="679021"/>
                  </a:lnTo>
                  <a:lnTo>
                    <a:pt x="0" y="679021"/>
                  </a:lnTo>
                  <a:close/>
                </a:path>
              </a:pathLst>
            </a:custGeom>
            <a:solidFill>
              <a:srgbClr val="F1D4FF"/>
            </a:solidFill>
          </p:spPr>
        </p:sp>
        <p:sp>
          <p:nvSpPr>
            <p:cNvPr name="TextBox 4" id="4"/>
            <p:cNvSpPr txBox="true"/>
            <p:nvPr/>
          </p:nvSpPr>
          <p:spPr>
            <a:xfrm>
              <a:off x="0" y="-38100"/>
              <a:ext cx="1127568" cy="717121"/>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14468527" y="-783743"/>
            <a:ext cx="4281235" cy="3039920"/>
            <a:chOff x="0" y="0"/>
            <a:chExt cx="1127568" cy="800637"/>
          </a:xfrm>
        </p:grpSpPr>
        <p:sp>
          <p:nvSpPr>
            <p:cNvPr name="Freeform 6" id="6"/>
            <p:cNvSpPr/>
            <p:nvPr/>
          </p:nvSpPr>
          <p:spPr>
            <a:xfrm flipH="false" flipV="false" rot="0">
              <a:off x="0" y="0"/>
              <a:ext cx="1127568" cy="800637"/>
            </a:xfrm>
            <a:custGeom>
              <a:avLst/>
              <a:gdLst/>
              <a:ahLst/>
              <a:cxnLst/>
              <a:rect r="r" b="b" t="t" l="l"/>
              <a:pathLst>
                <a:path h="800637" w="1127568">
                  <a:moveTo>
                    <a:pt x="0" y="0"/>
                  </a:moveTo>
                  <a:lnTo>
                    <a:pt x="1127568" y="0"/>
                  </a:lnTo>
                  <a:lnTo>
                    <a:pt x="1127568" y="800637"/>
                  </a:lnTo>
                  <a:lnTo>
                    <a:pt x="0" y="800637"/>
                  </a:lnTo>
                  <a:close/>
                </a:path>
              </a:pathLst>
            </a:custGeom>
            <a:solidFill>
              <a:srgbClr val="F1D4FF"/>
            </a:solidFill>
          </p:spPr>
        </p:sp>
        <p:sp>
          <p:nvSpPr>
            <p:cNvPr name="TextBox 7" id="7"/>
            <p:cNvSpPr txBox="true"/>
            <p:nvPr/>
          </p:nvSpPr>
          <p:spPr>
            <a:xfrm>
              <a:off x="0" y="-38100"/>
              <a:ext cx="1127568" cy="838737"/>
            </a:xfrm>
            <a:prstGeom prst="rect">
              <a:avLst/>
            </a:prstGeom>
          </p:spPr>
          <p:txBody>
            <a:bodyPr anchor="ctr" rtlCol="false" tIns="50800" lIns="50800" bIns="50800" rIns="50800"/>
            <a:lstStyle/>
            <a:p>
              <a:pPr algn="ctr">
                <a:lnSpc>
                  <a:spcPts val="2100"/>
                </a:lnSpc>
              </a:pPr>
            </a:p>
          </p:txBody>
        </p:sp>
      </p:grpSp>
      <p:grpSp>
        <p:nvGrpSpPr>
          <p:cNvPr name="Group 8" id="8"/>
          <p:cNvGrpSpPr/>
          <p:nvPr/>
        </p:nvGrpSpPr>
        <p:grpSpPr>
          <a:xfrm rot="0">
            <a:off x="-1015939" y="-299971"/>
            <a:ext cx="4089278" cy="2657343"/>
            <a:chOff x="0" y="0"/>
            <a:chExt cx="5452370" cy="3543124"/>
          </a:xfrm>
        </p:grpSpPr>
        <p:sp>
          <p:nvSpPr>
            <p:cNvPr name="AutoShape 9" id="9"/>
            <p:cNvSpPr/>
            <p:nvPr/>
          </p:nvSpPr>
          <p:spPr>
            <a:xfrm rot="0">
              <a:off x="0" y="0"/>
              <a:ext cx="512927" cy="3543124"/>
            </a:xfrm>
            <a:prstGeom prst="rect">
              <a:avLst/>
            </a:prstGeom>
            <a:solidFill>
              <a:srgbClr val="853AC0"/>
            </a:solidFill>
          </p:spPr>
        </p:sp>
        <p:sp>
          <p:nvSpPr>
            <p:cNvPr name="AutoShape 10" id="10"/>
            <p:cNvSpPr/>
            <p:nvPr/>
          </p:nvSpPr>
          <p:spPr>
            <a:xfrm rot="0">
              <a:off x="1646481" y="0"/>
              <a:ext cx="512927" cy="3543124"/>
            </a:xfrm>
            <a:prstGeom prst="rect">
              <a:avLst/>
            </a:prstGeom>
            <a:solidFill>
              <a:srgbClr val="853AC0"/>
            </a:solidFill>
          </p:spPr>
        </p:sp>
        <p:sp>
          <p:nvSpPr>
            <p:cNvPr name="AutoShape 11" id="11"/>
            <p:cNvSpPr/>
            <p:nvPr/>
          </p:nvSpPr>
          <p:spPr>
            <a:xfrm rot="0">
              <a:off x="3292962" y="0"/>
              <a:ext cx="512927" cy="3543124"/>
            </a:xfrm>
            <a:prstGeom prst="rect">
              <a:avLst/>
            </a:prstGeom>
            <a:solidFill>
              <a:srgbClr val="853AC0"/>
            </a:solidFill>
          </p:spPr>
        </p:sp>
        <p:sp>
          <p:nvSpPr>
            <p:cNvPr name="AutoShape 12" id="12"/>
            <p:cNvSpPr/>
            <p:nvPr/>
          </p:nvSpPr>
          <p:spPr>
            <a:xfrm rot="0">
              <a:off x="4939443" y="0"/>
              <a:ext cx="512927" cy="3543124"/>
            </a:xfrm>
            <a:prstGeom prst="rect">
              <a:avLst/>
            </a:prstGeom>
            <a:solidFill>
              <a:srgbClr val="853AC0"/>
            </a:solidFill>
          </p:spPr>
        </p:sp>
      </p:grpSp>
      <p:grpSp>
        <p:nvGrpSpPr>
          <p:cNvPr name="Group 13" id="13"/>
          <p:cNvGrpSpPr/>
          <p:nvPr/>
        </p:nvGrpSpPr>
        <p:grpSpPr>
          <a:xfrm rot="0">
            <a:off x="15214661" y="7929629"/>
            <a:ext cx="4089278" cy="2657343"/>
            <a:chOff x="0" y="0"/>
            <a:chExt cx="5452370" cy="3543124"/>
          </a:xfrm>
        </p:grpSpPr>
        <p:sp>
          <p:nvSpPr>
            <p:cNvPr name="AutoShape 14" id="14"/>
            <p:cNvSpPr/>
            <p:nvPr/>
          </p:nvSpPr>
          <p:spPr>
            <a:xfrm rot="0">
              <a:off x="0" y="0"/>
              <a:ext cx="512927" cy="3543124"/>
            </a:xfrm>
            <a:prstGeom prst="rect">
              <a:avLst/>
            </a:prstGeom>
            <a:solidFill>
              <a:srgbClr val="853AC0"/>
            </a:solidFill>
          </p:spPr>
        </p:sp>
        <p:sp>
          <p:nvSpPr>
            <p:cNvPr name="AutoShape 15" id="15"/>
            <p:cNvSpPr/>
            <p:nvPr/>
          </p:nvSpPr>
          <p:spPr>
            <a:xfrm rot="0">
              <a:off x="1646481" y="0"/>
              <a:ext cx="512927" cy="3543124"/>
            </a:xfrm>
            <a:prstGeom prst="rect">
              <a:avLst/>
            </a:prstGeom>
            <a:solidFill>
              <a:srgbClr val="853AC0"/>
            </a:solidFill>
          </p:spPr>
        </p:sp>
        <p:sp>
          <p:nvSpPr>
            <p:cNvPr name="AutoShape 16" id="16"/>
            <p:cNvSpPr/>
            <p:nvPr/>
          </p:nvSpPr>
          <p:spPr>
            <a:xfrm rot="0">
              <a:off x="3292962" y="0"/>
              <a:ext cx="512927" cy="3543124"/>
            </a:xfrm>
            <a:prstGeom prst="rect">
              <a:avLst/>
            </a:prstGeom>
            <a:solidFill>
              <a:srgbClr val="853AC0"/>
            </a:solidFill>
          </p:spPr>
        </p:sp>
        <p:sp>
          <p:nvSpPr>
            <p:cNvPr name="AutoShape 17" id="17"/>
            <p:cNvSpPr/>
            <p:nvPr/>
          </p:nvSpPr>
          <p:spPr>
            <a:xfrm rot="0">
              <a:off x="4939443" y="0"/>
              <a:ext cx="512927" cy="3543124"/>
            </a:xfrm>
            <a:prstGeom prst="rect">
              <a:avLst/>
            </a:prstGeom>
            <a:solidFill>
              <a:srgbClr val="853AC0"/>
            </a:solidFill>
          </p:spPr>
        </p:sp>
      </p:grpSp>
      <p:sp>
        <p:nvSpPr>
          <p:cNvPr name="TextBox 18" id="18"/>
          <p:cNvSpPr txBox="true"/>
          <p:nvPr/>
        </p:nvSpPr>
        <p:spPr>
          <a:xfrm rot="0">
            <a:off x="6281755" y="812417"/>
            <a:ext cx="5350782" cy="1108709"/>
          </a:xfrm>
          <a:prstGeom prst="rect">
            <a:avLst/>
          </a:prstGeom>
        </p:spPr>
        <p:txBody>
          <a:bodyPr anchor="t" rtlCol="false" tIns="0" lIns="0" bIns="0" rIns="0">
            <a:spAutoFit/>
          </a:bodyPr>
          <a:lstStyle/>
          <a:p>
            <a:pPr algn="ctr" marL="0" indent="0" lvl="0">
              <a:lnSpc>
                <a:spcPts val="8579"/>
              </a:lnSpc>
              <a:spcBef>
                <a:spcPct val="0"/>
              </a:spcBef>
            </a:pPr>
            <a:r>
              <a:rPr lang="en-US" sz="7799">
                <a:solidFill>
                  <a:srgbClr val="853AC0"/>
                </a:solidFill>
                <a:latin typeface="Montserrat Bold"/>
                <a:ea typeface="Montserrat Bold"/>
                <a:cs typeface="Montserrat Bold"/>
                <a:sym typeface="Montserrat Bold"/>
              </a:rPr>
              <a:t>BACKEND</a:t>
            </a:r>
          </a:p>
        </p:txBody>
      </p:sp>
      <p:sp>
        <p:nvSpPr>
          <p:cNvPr name="TextBox 19" id="19"/>
          <p:cNvSpPr txBox="true"/>
          <p:nvPr/>
        </p:nvSpPr>
        <p:spPr>
          <a:xfrm rot="0">
            <a:off x="2146163" y="3375435"/>
            <a:ext cx="13995673" cy="3469455"/>
          </a:xfrm>
          <a:prstGeom prst="rect">
            <a:avLst/>
          </a:prstGeom>
        </p:spPr>
        <p:txBody>
          <a:bodyPr anchor="t" rtlCol="false" tIns="0" lIns="0" bIns="0" rIns="0">
            <a:spAutoFit/>
          </a:bodyPr>
          <a:lstStyle/>
          <a:p>
            <a:pPr algn="l">
              <a:lnSpc>
                <a:spcPts val="4595"/>
              </a:lnSpc>
              <a:spcBef>
                <a:spcPct val="0"/>
              </a:spcBef>
            </a:pPr>
            <a:r>
              <a:rPr lang="en-US" sz="3282">
                <a:solidFill>
                  <a:srgbClr val="231F20"/>
                </a:solidFill>
                <a:latin typeface="Inter"/>
                <a:ea typeface="Inter"/>
                <a:cs typeface="Inter"/>
                <a:sym typeface="Inter"/>
              </a:rPr>
              <a:t>Cel mai complex proces din dezvoltare este reprezentat de funcțiile și sistemele implementate pe partea de backend. Aici, ca și limbaje de programare am folosit </a:t>
            </a:r>
            <a:r>
              <a:rPr lang="en-US" sz="3282">
                <a:solidFill>
                  <a:srgbClr val="853AC0"/>
                </a:solidFill>
                <a:latin typeface="Inter Bold"/>
                <a:ea typeface="Inter Bold"/>
                <a:cs typeface="Inter Bold"/>
                <a:sym typeface="Inter Bold"/>
              </a:rPr>
              <a:t>PHP </a:t>
            </a:r>
            <a:r>
              <a:rPr lang="en-US" sz="3282">
                <a:solidFill>
                  <a:srgbClr val="231F20"/>
                </a:solidFill>
                <a:latin typeface="Inter"/>
                <a:ea typeface="Inter"/>
                <a:cs typeface="Inter"/>
                <a:sym typeface="Inter"/>
              </a:rPr>
              <a:t>(</a:t>
            </a:r>
            <a:r>
              <a:rPr lang="en-US" sz="3282">
                <a:solidFill>
                  <a:srgbClr val="853AC0"/>
                </a:solidFill>
                <a:latin typeface="Inter Bold"/>
                <a:ea typeface="Inter Bold"/>
                <a:cs typeface="Inter Bold"/>
                <a:sym typeface="Inter Bold"/>
              </a:rPr>
              <a:t>SPL</a:t>
            </a:r>
            <a:r>
              <a:rPr lang="en-US" sz="3282">
                <a:solidFill>
                  <a:srgbClr val="231F20"/>
                </a:solidFill>
                <a:latin typeface="Inter"/>
                <a:ea typeface="Inter"/>
                <a:cs typeface="Inter"/>
                <a:sym typeface="Inter"/>
              </a:rPr>
              <a:t> - </a:t>
            </a:r>
            <a:r>
              <a:rPr lang="en-US" sz="3282">
                <a:solidFill>
                  <a:srgbClr val="853AC0"/>
                </a:solidFill>
                <a:latin typeface="Inter Bold"/>
                <a:ea typeface="Inter Bold"/>
                <a:cs typeface="Inter Bold"/>
                <a:sym typeface="Inter Bold"/>
              </a:rPr>
              <a:t>Standard PHP Library</a:t>
            </a:r>
            <a:r>
              <a:rPr lang="en-US" sz="3282">
                <a:solidFill>
                  <a:srgbClr val="231F20"/>
                </a:solidFill>
                <a:latin typeface="Inter"/>
                <a:ea typeface="Inter"/>
                <a:cs typeface="Inter"/>
                <a:sym typeface="Inter"/>
              </a:rPr>
              <a:t>) împreună cu extensia </a:t>
            </a:r>
            <a:r>
              <a:rPr lang="en-US" sz="3282">
                <a:solidFill>
                  <a:srgbClr val="853AC0"/>
                </a:solidFill>
                <a:latin typeface="Inter Bold"/>
                <a:ea typeface="Inter Bold"/>
                <a:cs typeface="Inter Bold"/>
                <a:sym typeface="Inter Bold"/>
              </a:rPr>
              <a:t>MYSQLi</a:t>
            </a:r>
            <a:r>
              <a:rPr lang="en-US" sz="3282">
                <a:solidFill>
                  <a:srgbClr val="231F20"/>
                </a:solidFill>
                <a:latin typeface="Inter"/>
                <a:ea typeface="Inter"/>
                <a:cs typeface="Inter"/>
                <a:sym typeface="Inter"/>
              </a:rPr>
              <a:t> (pentru stocarea/ștergerea/actualizarea valorilor din baza de date) și </a:t>
            </a:r>
            <a:r>
              <a:rPr lang="en-US" sz="3282">
                <a:solidFill>
                  <a:srgbClr val="853AC0"/>
                </a:solidFill>
                <a:latin typeface="Inter Bold"/>
                <a:ea typeface="Inter Bold"/>
                <a:cs typeface="Inter Bold"/>
                <a:sym typeface="Inter Bold"/>
              </a:rPr>
              <a:t>JavaScript </a:t>
            </a:r>
            <a:r>
              <a:rPr lang="en-US" sz="3282">
                <a:solidFill>
                  <a:srgbClr val="231F20"/>
                </a:solidFill>
                <a:latin typeface="Inter"/>
                <a:ea typeface="Inter"/>
                <a:cs typeface="Inter"/>
                <a:sym typeface="Inter"/>
              </a:rPr>
              <a:t>(</a:t>
            </a:r>
            <a:r>
              <a:rPr lang="en-US" sz="3282">
                <a:solidFill>
                  <a:srgbClr val="853AC0"/>
                </a:solidFill>
                <a:latin typeface="Inter Bold"/>
                <a:ea typeface="Inter Bold"/>
                <a:cs typeface="Inter Bold"/>
                <a:sym typeface="Inter Bold"/>
              </a:rPr>
              <a:t>AJAX</a:t>
            </a:r>
            <a:r>
              <a:rPr lang="en-US" sz="3282">
                <a:solidFill>
                  <a:srgbClr val="231F20"/>
                </a:solidFill>
                <a:latin typeface="Inter"/>
                <a:ea typeface="Inter"/>
                <a:cs typeface="Inter"/>
                <a:sym typeface="Inter"/>
              </a:rPr>
              <a:t> - </a:t>
            </a:r>
            <a:r>
              <a:rPr lang="en-US" sz="3282">
                <a:solidFill>
                  <a:srgbClr val="853AC0"/>
                </a:solidFill>
                <a:latin typeface="Inter Bold"/>
                <a:ea typeface="Inter Bold"/>
                <a:cs typeface="Inter Bold"/>
                <a:sym typeface="Inter Bold"/>
              </a:rPr>
              <a:t>Asynchronous JavaScript And XML</a:t>
            </a:r>
            <a:r>
              <a:rPr lang="en-US" sz="3282">
                <a:solidFill>
                  <a:srgbClr val="231F20"/>
                </a:solidFill>
                <a:latin typeface="Inter"/>
                <a:ea typeface="Inter"/>
                <a:cs typeface="Inter"/>
                <a:sym typeface="Inter"/>
              </a:rPr>
              <a:t>).</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4550162" y="5855384"/>
            <a:ext cx="5418275" cy="5797766"/>
          </a:xfrm>
          <a:custGeom>
            <a:avLst/>
            <a:gdLst/>
            <a:ahLst/>
            <a:cxnLst/>
            <a:rect r="r" b="b" t="t" l="l"/>
            <a:pathLst>
              <a:path h="5797766" w="5418275">
                <a:moveTo>
                  <a:pt x="0" y="0"/>
                </a:moveTo>
                <a:lnTo>
                  <a:pt x="5418276" y="0"/>
                </a:lnTo>
                <a:lnTo>
                  <a:pt x="5418276" y="5797766"/>
                </a:lnTo>
                <a:lnTo>
                  <a:pt x="0" y="5797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43209" y="-1408375"/>
            <a:ext cx="5418275" cy="5797766"/>
          </a:xfrm>
          <a:custGeom>
            <a:avLst/>
            <a:gdLst/>
            <a:ahLst/>
            <a:cxnLst/>
            <a:rect r="r" b="b" t="t" l="l"/>
            <a:pathLst>
              <a:path h="5797766" w="5418275">
                <a:moveTo>
                  <a:pt x="5418275" y="5797766"/>
                </a:moveTo>
                <a:lnTo>
                  <a:pt x="0" y="5797766"/>
                </a:lnTo>
                <a:lnTo>
                  <a:pt x="0" y="0"/>
                </a:lnTo>
                <a:lnTo>
                  <a:pt x="5418275" y="0"/>
                </a:lnTo>
                <a:lnTo>
                  <a:pt x="5418275" y="579776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027634" y="431329"/>
            <a:ext cx="12232731" cy="2194559"/>
          </a:xfrm>
          <a:prstGeom prst="rect">
            <a:avLst/>
          </a:prstGeom>
        </p:spPr>
        <p:txBody>
          <a:bodyPr anchor="t" rtlCol="false" tIns="0" lIns="0" bIns="0" rIns="0">
            <a:spAutoFit/>
          </a:bodyPr>
          <a:lstStyle/>
          <a:p>
            <a:pPr algn="ctr" marL="0" indent="0" lvl="0">
              <a:lnSpc>
                <a:spcPts val="8579"/>
              </a:lnSpc>
              <a:spcBef>
                <a:spcPct val="0"/>
              </a:spcBef>
            </a:pPr>
            <a:r>
              <a:rPr lang="en-US" sz="7799">
                <a:solidFill>
                  <a:srgbClr val="853AC0"/>
                </a:solidFill>
                <a:latin typeface="Montserrat Bold"/>
                <a:ea typeface="Montserrat Bold"/>
                <a:cs typeface="Montserrat Bold"/>
                <a:sym typeface="Montserrat Bold"/>
              </a:rPr>
              <a:t>FUTURE PROOFING ȘI EXTENSIBILITATE</a:t>
            </a:r>
          </a:p>
        </p:txBody>
      </p:sp>
      <p:sp>
        <p:nvSpPr>
          <p:cNvPr name="TextBox 5" id="5"/>
          <p:cNvSpPr txBox="true"/>
          <p:nvPr/>
        </p:nvSpPr>
        <p:spPr>
          <a:xfrm rot="0">
            <a:off x="2629475" y="3136006"/>
            <a:ext cx="13029050" cy="6296025"/>
          </a:xfrm>
          <a:prstGeom prst="rect">
            <a:avLst/>
          </a:prstGeom>
        </p:spPr>
        <p:txBody>
          <a:bodyPr anchor="t" rtlCol="false" tIns="0" lIns="0" bIns="0" rIns="0">
            <a:spAutoFit/>
          </a:bodyPr>
          <a:lstStyle/>
          <a:p>
            <a:pPr algn="l">
              <a:lnSpc>
                <a:spcPts val="3359"/>
              </a:lnSpc>
              <a:spcBef>
                <a:spcPct val="0"/>
              </a:spcBef>
            </a:pPr>
            <a:r>
              <a:rPr lang="en-US" sz="2799">
                <a:solidFill>
                  <a:srgbClr val="231F20"/>
                </a:solidFill>
                <a:latin typeface="Inter"/>
                <a:ea typeface="Inter"/>
                <a:cs typeface="Inter"/>
                <a:sym typeface="Inter"/>
              </a:rPr>
              <a:t>Pentru a facilita extinderea viitoare a platformei, am creat funcții modulare și ușor de extins. Fiecare sistem (utilizatori, gestionarea manualelor, cursurilor etc.) are fișiere de funcții cu cod comentat și variabile denumite intuitiv, pentru a facilita înțelegerea de către noi programatori în proiect.</a:t>
            </a:r>
          </a:p>
          <a:p>
            <a:pPr algn="l">
              <a:lnSpc>
                <a:spcPts val="3359"/>
              </a:lnSpc>
              <a:spcBef>
                <a:spcPct val="0"/>
              </a:spcBef>
            </a:pPr>
          </a:p>
          <a:p>
            <a:pPr algn="l">
              <a:lnSpc>
                <a:spcPts val="3359"/>
              </a:lnSpc>
              <a:spcBef>
                <a:spcPct val="0"/>
              </a:spcBef>
            </a:pPr>
            <a:r>
              <a:rPr lang="en-US" sz="2799">
                <a:solidFill>
                  <a:srgbClr val="231F20"/>
                </a:solidFill>
                <a:latin typeface="Inter"/>
                <a:ea typeface="Inter"/>
                <a:cs typeface="Inter"/>
                <a:sym typeface="Inter"/>
              </a:rPr>
              <a:t>Am implementat un fișier cu funcții generale pentru a evita repetarea codului în sub-funcțiile necesare diferitelor sisteme, eficientizând astfel procesul de scriere a codului. Sistemele complexe, cum ar fi înregistrarea și conectarea utilizatorilor, sunt alcătuite din funcții modulare care pot fi ușor modificate pentru a schimba criteriile de verificare.</a:t>
            </a:r>
          </a:p>
          <a:p>
            <a:pPr algn="l">
              <a:lnSpc>
                <a:spcPts val="3359"/>
              </a:lnSpc>
              <a:spcBef>
                <a:spcPct val="0"/>
              </a:spcBef>
            </a:pPr>
          </a:p>
          <a:p>
            <a:pPr algn="l">
              <a:lnSpc>
                <a:spcPts val="3359"/>
              </a:lnSpc>
              <a:spcBef>
                <a:spcPct val="0"/>
              </a:spcBef>
            </a:pPr>
            <a:r>
              <a:rPr lang="en-US" sz="2799">
                <a:solidFill>
                  <a:srgbClr val="231F20"/>
                </a:solidFill>
                <a:latin typeface="Inter"/>
                <a:ea typeface="Inter"/>
                <a:cs typeface="Inter"/>
                <a:sym typeface="Inter"/>
              </a:rPr>
              <a:t>Fișierele importante, cum ar fi manualele și imaginile cursurilor, sunt stocate în sub-foldere intuitive pentru acces rapid. Toate sistemele sunt concepute pentru a sprijini dezvoltarea continuă a aplicației, care constituie o prioritate pentru noi.</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true" flipV="false" rot="0">
            <a:off x="-232401" y="3557789"/>
            <a:ext cx="6516966" cy="7374219"/>
          </a:xfrm>
          <a:custGeom>
            <a:avLst/>
            <a:gdLst/>
            <a:ahLst/>
            <a:cxnLst/>
            <a:rect r="r" b="b" t="t" l="l"/>
            <a:pathLst>
              <a:path h="7374219" w="6516966">
                <a:moveTo>
                  <a:pt x="6516966" y="0"/>
                </a:moveTo>
                <a:lnTo>
                  <a:pt x="0" y="0"/>
                </a:lnTo>
                <a:lnTo>
                  <a:pt x="0" y="7374219"/>
                </a:lnTo>
                <a:lnTo>
                  <a:pt x="6516966" y="7374219"/>
                </a:lnTo>
                <a:lnTo>
                  <a:pt x="65169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1412729" y="-2572019"/>
            <a:ext cx="7037060" cy="7962727"/>
          </a:xfrm>
          <a:custGeom>
            <a:avLst/>
            <a:gdLst/>
            <a:ahLst/>
            <a:cxnLst/>
            <a:rect r="r" b="b" t="t" l="l"/>
            <a:pathLst>
              <a:path h="7962727" w="7037060">
                <a:moveTo>
                  <a:pt x="0" y="7962727"/>
                </a:moveTo>
                <a:lnTo>
                  <a:pt x="7037060" y="7962727"/>
                </a:lnTo>
                <a:lnTo>
                  <a:pt x="7037060" y="0"/>
                </a:lnTo>
                <a:lnTo>
                  <a:pt x="0" y="0"/>
                </a:lnTo>
                <a:lnTo>
                  <a:pt x="0" y="796272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902210" y="3066983"/>
            <a:ext cx="13029050" cy="2438400"/>
          </a:xfrm>
          <a:prstGeom prst="rect">
            <a:avLst/>
          </a:prstGeom>
        </p:spPr>
        <p:txBody>
          <a:bodyPr anchor="t" rtlCol="false" tIns="0" lIns="0" bIns="0" rIns="0">
            <a:spAutoFit/>
          </a:bodyPr>
          <a:lstStyle/>
          <a:p>
            <a:pPr algn="l" marL="690876" indent="-345438" lvl="1">
              <a:lnSpc>
                <a:spcPts val="3839"/>
              </a:lnSpc>
              <a:buFont typeface="Arial"/>
              <a:buChar char="•"/>
            </a:pPr>
            <a:r>
              <a:rPr lang="en-US" sz="3199">
                <a:solidFill>
                  <a:srgbClr val="853AC0"/>
                </a:solidFill>
                <a:latin typeface="Inter Bold"/>
                <a:ea typeface="Inter Bold"/>
                <a:cs typeface="Inter Bold"/>
                <a:sym typeface="Inter Bold"/>
              </a:rPr>
              <a:t>MANUALE: </a:t>
            </a:r>
            <a:r>
              <a:rPr lang="en-US" sz="3199">
                <a:solidFill>
                  <a:srgbClr val="231F20"/>
                </a:solidFill>
                <a:latin typeface="Inter"/>
                <a:ea typeface="Inter"/>
                <a:cs typeface="Inter"/>
                <a:sym typeface="Inter"/>
              </a:rPr>
              <a:t>Printbuddy oferă manuale detaliate pentru a sprijini procesul de învățare, acoperind toate aspectele tehnice ale imprimării 3D. Aceste resurse esențiale, furnizate direct de producători, oferă informații despre setările imprimantei, calibrarea, întreținerea și optimizarea proceselor de imprimare.</a:t>
            </a:r>
          </a:p>
        </p:txBody>
      </p:sp>
      <p:sp>
        <p:nvSpPr>
          <p:cNvPr name="TextBox 5" id="5"/>
          <p:cNvSpPr txBox="true"/>
          <p:nvPr/>
        </p:nvSpPr>
        <p:spPr>
          <a:xfrm rot="0">
            <a:off x="431759" y="893090"/>
            <a:ext cx="13156254" cy="1108709"/>
          </a:xfrm>
          <a:prstGeom prst="rect">
            <a:avLst/>
          </a:prstGeom>
        </p:spPr>
        <p:txBody>
          <a:bodyPr anchor="t" rtlCol="false" tIns="0" lIns="0" bIns="0" rIns="0">
            <a:spAutoFit/>
          </a:bodyPr>
          <a:lstStyle/>
          <a:p>
            <a:pPr algn="ctr" marL="0" indent="0" lvl="0">
              <a:lnSpc>
                <a:spcPts val="8579"/>
              </a:lnSpc>
              <a:spcBef>
                <a:spcPct val="0"/>
              </a:spcBef>
            </a:pPr>
            <a:r>
              <a:rPr lang="en-US" sz="7799">
                <a:solidFill>
                  <a:srgbClr val="853AC0"/>
                </a:solidFill>
                <a:latin typeface="Montserrat Bold"/>
                <a:ea typeface="Montserrat Bold"/>
                <a:cs typeface="Montserrat Bold"/>
                <a:sym typeface="Montserrat Bold"/>
              </a:rPr>
              <a:t>INTERFAȚĂ ȘI CONȚINUT</a:t>
            </a:r>
          </a:p>
        </p:txBody>
      </p:sp>
      <p:sp>
        <p:nvSpPr>
          <p:cNvPr name="TextBox 6" id="6"/>
          <p:cNvSpPr txBox="true"/>
          <p:nvPr/>
        </p:nvSpPr>
        <p:spPr>
          <a:xfrm rot="0">
            <a:off x="6001301" y="6570566"/>
            <a:ext cx="11720725" cy="2924175"/>
          </a:xfrm>
          <a:prstGeom prst="rect">
            <a:avLst/>
          </a:prstGeom>
        </p:spPr>
        <p:txBody>
          <a:bodyPr anchor="t" rtlCol="false" tIns="0" lIns="0" bIns="0" rIns="0">
            <a:spAutoFit/>
          </a:bodyPr>
          <a:lstStyle/>
          <a:p>
            <a:pPr algn="l" marL="690876" indent="-345438" lvl="1">
              <a:lnSpc>
                <a:spcPts val="3839"/>
              </a:lnSpc>
              <a:buFont typeface="Arial"/>
              <a:buChar char="•"/>
            </a:pPr>
            <a:r>
              <a:rPr lang="en-US" sz="3199">
                <a:solidFill>
                  <a:srgbClr val="853AC0"/>
                </a:solidFill>
                <a:latin typeface="Inter Bold"/>
                <a:ea typeface="Inter Bold"/>
                <a:cs typeface="Inter Bold"/>
                <a:sym typeface="Inter Bold"/>
              </a:rPr>
              <a:t>CURSURI: </a:t>
            </a:r>
            <a:r>
              <a:rPr lang="en-US" sz="3199">
                <a:solidFill>
                  <a:srgbClr val="231F20"/>
                </a:solidFill>
                <a:latin typeface="Inter"/>
                <a:ea typeface="Inter"/>
                <a:cs typeface="Inter"/>
                <a:sym typeface="Inter"/>
              </a:rPr>
              <a:t>Din dorința de a oferi o experiență de învățare completă, Printbuddy oferă o gamă variată de cursuri concepute special pentru utilizatorii la început de drum. Fiecare curs este structurat în mod clar și include lecții teoretice și practice pentru a oferi o experiență de învățare completă.</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true" flipV="false" rot="0">
            <a:off x="-232401" y="3557789"/>
            <a:ext cx="6516966" cy="7374219"/>
          </a:xfrm>
          <a:custGeom>
            <a:avLst/>
            <a:gdLst/>
            <a:ahLst/>
            <a:cxnLst/>
            <a:rect r="r" b="b" t="t" l="l"/>
            <a:pathLst>
              <a:path h="7374219" w="6516966">
                <a:moveTo>
                  <a:pt x="6516966" y="0"/>
                </a:moveTo>
                <a:lnTo>
                  <a:pt x="0" y="0"/>
                </a:lnTo>
                <a:lnTo>
                  <a:pt x="0" y="7374219"/>
                </a:lnTo>
                <a:lnTo>
                  <a:pt x="6516966" y="7374219"/>
                </a:lnTo>
                <a:lnTo>
                  <a:pt x="65169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1412729" y="-2572019"/>
            <a:ext cx="7037060" cy="7962727"/>
          </a:xfrm>
          <a:custGeom>
            <a:avLst/>
            <a:gdLst/>
            <a:ahLst/>
            <a:cxnLst/>
            <a:rect r="r" b="b" t="t" l="l"/>
            <a:pathLst>
              <a:path h="7962727" w="7037060">
                <a:moveTo>
                  <a:pt x="0" y="7962727"/>
                </a:moveTo>
                <a:lnTo>
                  <a:pt x="7037060" y="7962727"/>
                </a:lnTo>
                <a:lnTo>
                  <a:pt x="7037060" y="0"/>
                </a:lnTo>
                <a:lnTo>
                  <a:pt x="0" y="0"/>
                </a:lnTo>
                <a:lnTo>
                  <a:pt x="0" y="796272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579568"/>
            <a:ext cx="13029050" cy="1466850"/>
          </a:xfrm>
          <a:prstGeom prst="rect">
            <a:avLst/>
          </a:prstGeom>
        </p:spPr>
        <p:txBody>
          <a:bodyPr anchor="t" rtlCol="false" tIns="0" lIns="0" bIns="0" rIns="0">
            <a:spAutoFit/>
          </a:bodyPr>
          <a:lstStyle/>
          <a:p>
            <a:pPr algn="l" marL="690876" indent="-345438" lvl="1">
              <a:lnSpc>
                <a:spcPts val="3839"/>
              </a:lnSpc>
              <a:buFont typeface="Arial"/>
              <a:buChar char="•"/>
            </a:pPr>
            <a:r>
              <a:rPr lang="en-US" sz="3199">
                <a:solidFill>
                  <a:srgbClr val="853AC0"/>
                </a:solidFill>
                <a:latin typeface="Inter Bold"/>
                <a:ea typeface="Inter Bold"/>
                <a:cs typeface="Inter Bold"/>
                <a:sym typeface="Inter Bold"/>
              </a:rPr>
              <a:t>FAQ: </a:t>
            </a:r>
            <a:r>
              <a:rPr lang="en-US" sz="3199">
                <a:solidFill>
                  <a:srgbClr val="231F20"/>
                </a:solidFill>
                <a:latin typeface="Inter"/>
                <a:ea typeface="Inter"/>
                <a:cs typeface="Inter"/>
                <a:sym typeface="Inter"/>
              </a:rPr>
              <a:t>Secțiunea FAQ oferă o serie de întrebări și răspunsuri despre procesul de imprimare 3D, pe înțelesul tuturor, facilitând astfel o experiență plăcută utilizatorilor neexperimentați.</a:t>
            </a:r>
          </a:p>
        </p:txBody>
      </p:sp>
      <p:sp>
        <p:nvSpPr>
          <p:cNvPr name="TextBox 5" id="5"/>
          <p:cNvSpPr txBox="true"/>
          <p:nvPr/>
        </p:nvSpPr>
        <p:spPr>
          <a:xfrm rot="0">
            <a:off x="431759" y="893090"/>
            <a:ext cx="13156254" cy="1108709"/>
          </a:xfrm>
          <a:prstGeom prst="rect">
            <a:avLst/>
          </a:prstGeom>
        </p:spPr>
        <p:txBody>
          <a:bodyPr anchor="t" rtlCol="false" tIns="0" lIns="0" bIns="0" rIns="0">
            <a:spAutoFit/>
          </a:bodyPr>
          <a:lstStyle/>
          <a:p>
            <a:pPr algn="ctr" marL="0" indent="0" lvl="0">
              <a:lnSpc>
                <a:spcPts val="8579"/>
              </a:lnSpc>
              <a:spcBef>
                <a:spcPct val="0"/>
              </a:spcBef>
            </a:pPr>
            <a:r>
              <a:rPr lang="en-US" sz="7799">
                <a:solidFill>
                  <a:srgbClr val="853AC0"/>
                </a:solidFill>
                <a:latin typeface="Montserrat Bold"/>
                <a:ea typeface="Montserrat Bold"/>
                <a:cs typeface="Montserrat Bold"/>
                <a:sym typeface="Montserrat Bold"/>
              </a:rPr>
              <a:t>INTERFAȚĂ ȘI CONȚINUT</a:t>
            </a:r>
          </a:p>
        </p:txBody>
      </p:sp>
      <p:sp>
        <p:nvSpPr>
          <p:cNvPr name="TextBox 6" id="6"/>
          <p:cNvSpPr txBox="true"/>
          <p:nvPr/>
        </p:nvSpPr>
        <p:spPr>
          <a:xfrm rot="0">
            <a:off x="2332863" y="4664583"/>
            <a:ext cx="13234277" cy="1952625"/>
          </a:xfrm>
          <a:prstGeom prst="rect">
            <a:avLst/>
          </a:prstGeom>
        </p:spPr>
        <p:txBody>
          <a:bodyPr anchor="t" rtlCol="false" tIns="0" lIns="0" bIns="0" rIns="0">
            <a:spAutoFit/>
          </a:bodyPr>
          <a:lstStyle/>
          <a:p>
            <a:pPr algn="l" marL="690876" indent="-345438" lvl="1">
              <a:lnSpc>
                <a:spcPts val="3839"/>
              </a:lnSpc>
              <a:buFont typeface="Arial"/>
              <a:buChar char="•"/>
            </a:pPr>
            <a:r>
              <a:rPr lang="en-US" sz="3199">
                <a:solidFill>
                  <a:srgbClr val="853AC0"/>
                </a:solidFill>
                <a:latin typeface="Inter Bold"/>
                <a:ea typeface="Inter Bold"/>
                <a:cs typeface="Inter Bold"/>
                <a:sym typeface="Inter Bold"/>
              </a:rPr>
              <a:t>COMUNITATE:</a:t>
            </a:r>
            <a:r>
              <a:rPr lang="en-US" sz="3199">
                <a:solidFill>
                  <a:srgbClr val="231F20"/>
                </a:solidFill>
                <a:latin typeface="Inter"/>
                <a:ea typeface="Inter"/>
                <a:cs typeface="Inter"/>
                <a:sym typeface="Inter"/>
              </a:rPr>
              <a:t> Deoarece ne-am propus să formăm o comunitate unită, am pus la dispoziție utilizatorilor care și-au creat cont o invitație pe un grup de Discord dedicat schimbului de impresii și sugestii legate atât de site cât și de imprimarea 3D. </a:t>
            </a:r>
          </a:p>
        </p:txBody>
      </p:sp>
      <p:sp>
        <p:nvSpPr>
          <p:cNvPr name="TextBox 7" id="7"/>
          <p:cNvSpPr txBox="true"/>
          <p:nvPr/>
        </p:nvSpPr>
        <p:spPr>
          <a:xfrm rot="0">
            <a:off x="6284565" y="7236333"/>
            <a:ext cx="10797202" cy="2438400"/>
          </a:xfrm>
          <a:prstGeom prst="rect">
            <a:avLst/>
          </a:prstGeom>
        </p:spPr>
        <p:txBody>
          <a:bodyPr anchor="t" rtlCol="false" tIns="0" lIns="0" bIns="0" rIns="0">
            <a:spAutoFit/>
          </a:bodyPr>
          <a:lstStyle/>
          <a:p>
            <a:pPr algn="l" marL="690876" indent="-345438" lvl="1">
              <a:lnSpc>
                <a:spcPts val="3839"/>
              </a:lnSpc>
              <a:buFont typeface="Arial"/>
              <a:buChar char="•"/>
            </a:pPr>
            <a:r>
              <a:rPr lang="en-US" sz="3199">
                <a:solidFill>
                  <a:srgbClr val="853AC0"/>
                </a:solidFill>
                <a:latin typeface="Inter Bold"/>
                <a:ea typeface="Inter Bold"/>
                <a:cs typeface="Inter Bold"/>
                <a:sym typeface="Inter Bold"/>
              </a:rPr>
              <a:t>ASISTENȚĂ AI:</a:t>
            </a:r>
            <a:r>
              <a:rPr lang="en-US" sz="3199">
                <a:solidFill>
                  <a:srgbClr val="231F20"/>
                </a:solidFill>
                <a:latin typeface="Inter"/>
                <a:ea typeface="Inter"/>
                <a:cs typeface="Inter"/>
                <a:sym typeface="Inter"/>
              </a:rPr>
              <a:t> Asistența AI integrată în aplicație oferă ajutor personalizat, răspunzând întrebărilor, oferind recomandări pentru cursuri și resurse, și ghidând utilizatorii spre rezolvarea problemelor tehnice.</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80350" y="-147143"/>
            <a:ext cx="6106279" cy="5419322"/>
          </a:xfrm>
          <a:custGeom>
            <a:avLst/>
            <a:gdLst/>
            <a:ahLst/>
            <a:cxnLst/>
            <a:rect r="r" b="b" t="t" l="l"/>
            <a:pathLst>
              <a:path h="5419322" w="6106279">
                <a:moveTo>
                  <a:pt x="0" y="0"/>
                </a:moveTo>
                <a:lnTo>
                  <a:pt x="6106278" y="0"/>
                </a:lnTo>
                <a:lnTo>
                  <a:pt x="6106278" y="5419322"/>
                </a:lnTo>
                <a:lnTo>
                  <a:pt x="0" y="5419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252115" y="5808903"/>
            <a:ext cx="4035885" cy="4478097"/>
          </a:xfrm>
          <a:custGeom>
            <a:avLst/>
            <a:gdLst/>
            <a:ahLst/>
            <a:cxnLst/>
            <a:rect r="r" b="b" t="t" l="l"/>
            <a:pathLst>
              <a:path h="4478097" w="4035885">
                <a:moveTo>
                  <a:pt x="4035885" y="0"/>
                </a:moveTo>
                <a:lnTo>
                  <a:pt x="0" y="0"/>
                </a:lnTo>
                <a:lnTo>
                  <a:pt x="0" y="4478097"/>
                </a:lnTo>
                <a:lnTo>
                  <a:pt x="4035885" y="4478097"/>
                </a:lnTo>
                <a:lnTo>
                  <a:pt x="4035885"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7259300" y="4726116"/>
            <a:ext cx="834767" cy="834767"/>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820E1"/>
            </a:solidFill>
          </p:spPr>
        </p:sp>
        <p:sp>
          <p:nvSpPr>
            <p:cNvPr name="TextBox 6" id="6"/>
            <p:cNvSpPr txBox="true"/>
            <p:nvPr/>
          </p:nvSpPr>
          <p:spPr>
            <a:xfrm>
              <a:off x="76200" y="76200"/>
              <a:ext cx="660400" cy="660400"/>
            </a:xfrm>
            <a:prstGeom prst="rect">
              <a:avLst/>
            </a:prstGeom>
          </p:spPr>
          <p:txBody>
            <a:bodyPr anchor="ctr" rtlCol="false" tIns="50800" lIns="50800" bIns="50800" rIns="50800"/>
            <a:lstStyle/>
            <a:p>
              <a:pPr algn="ctr">
                <a:lnSpc>
                  <a:spcPts val="2999"/>
                </a:lnSpc>
              </a:pPr>
            </a:p>
          </p:txBody>
        </p:sp>
      </p:grpSp>
      <p:sp>
        <p:nvSpPr>
          <p:cNvPr name="TextBox 7" id="7"/>
          <p:cNvSpPr txBox="true"/>
          <p:nvPr/>
        </p:nvSpPr>
        <p:spPr>
          <a:xfrm rot="0">
            <a:off x="3252089" y="768092"/>
            <a:ext cx="14007211" cy="1095375"/>
          </a:xfrm>
          <a:prstGeom prst="rect">
            <a:avLst/>
          </a:prstGeom>
        </p:spPr>
        <p:txBody>
          <a:bodyPr anchor="t" rtlCol="false" tIns="0" lIns="0" bIns="0" rIns="0">
            <a:spAutoFit/>
          </a:bodyPr>
          <a:lstStyle/>
          <a:p>
            <a:pPr algn="ctr" marL="0" indent="0" lvl="0">
              <a:lnSpc>
                <a:spcPts val="8640"/>
              </a:lnSpc>
            </a:pPr>
            <a:r>
              <a:rPr lang="en-US" sz="7200">
                <a:solidFill>
                  <a:srgbClr val="853AC0"/>
                </a:solidFill>
                <a:latin typeface="Montserrat Bold"/>
                <a:ea typeface="Montserrat Bold"/>
                <a:cs typeface="Montserrat Bold"/>
                <a:sym typeface="Montserrat Bold"/>
              </a:rPr>
              <a:t>MATURITATE  ȘI SECURITATE </a:t>
            </a:r>
          </a:p>
        </p:txBody>
      </p:sp>
      <p:grpSp>
        <p:nvGrpSpPr>
          <p:cNvPr name="Group 8" id="8"/>
          <p:cNvGrpSpPr/>
          <p:nvPr/>
        </p:nvGrpSpPr>
        <p:grpSpPr>
          <a:xfrm rot="0">
            <a:off x="1884102" y="1028700"/>
            <a:ext cx="834767" cy="83476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820E1"/>
            </a:solidFill>
          </p:spPr>
        </p:sp>
        <p:sp>
          <p:nvSpPr>
            <p:cNvPr name="TextBox 10" id="10"/>
            <p:cNvSpPr txBox="true"/>
            <p:nvPr/>
          </p:nvSpPr>
          <p:spPr>
            <a:xfrm>
              <a:off x="76200" y="76200"/>
              <a:ext cx="660400" cy="660400"/>
            </a:xfrm>
            <a:prstGeom prst="rect">
              <a:avLst/>
            </a:prstGeom>
          </p:spPr>
          <p:txBody>
            <a:bodyPr anchor="ctr" rtlCol="false" tIns="50800" lIns="50800" bIns="50800" rIns="50800"/>
            <a:lstStyle/>
            <a:p>
              <a:pPr algn="ctr">
                <a:lnSpc>
                  <a:spcPts val="2999"/>
                </a:lnSpc>
              </a:pPr>
            </a:p>
          </p:txBody>
        </p:sp>
      </p:grpSp>
      <p:sp>
        <p:nvSpPr>
          <p:cNvPr name="TextBox 11" id="11"/>
          <p:cNvSpPr txBox="true"/>
          <p:nvPr/>
        </p:nvSpPr>
        <p:spPr>
          <a:xfrm rot="0">
            <a:off x="1884102" y="2754589"/>
            <a:ext cx="14688315" cy="2517590"/>
          </a:xfrm>
          <a:prstGeom prst="rect">
            <a:avLst/>
          </a:prstGeom>
        </p:spPr>
        <p:txBody>
          <a:bodyPr anchor="t" rtlCol="false" tIns="0" lIns="0" bIns="0" rIns="0">
            <a:spAutoFit/>
          </a:bodyPr>
          <a:lstStyle/>
          <a:p>
            <a:pPr algn="l" marL="622289" indent="-311145" lvl="1">
              <a:lnSpc>
                <a:spcPts val="4035"/>
              </a:lnSpc>
              <a:buFont typeface="Arial"/>
              <a:buChar char="•"/>
            </a:pPr>
            <a:r>
              <a:rPr lang="en-US" sz="2882">
                <a:solidFill>
                  <a:srgbClr val="853AC0"/>
                </a:solidFill>
                <a:latin typeface="Inter Bold"/>
                <a:ea typeface="Inter Bold"/>
                <a:cs typeface="Inter Bold"/>
                <a:sym typeface="Inter Bold"/>
              </a:rPr>
              <a:t>MATURITATE: </a:t>
            </a:r>
            <a:r>
              <a:rPr lang="en-US" sz="2882">
                <a:solidFill>
                  <a:srgbClr val="231F20"/>
                </a:solidFill>
                <a:latin typeface="Inter"/>
                <a:ea typeface="Inter"/>
                <a:cs typeface="Inter"/>
                <a:sym typeface="Inter"/>
              </a:rPr>
              <a:t>Aplicația este într-un stadiu avansat de dezvoltare și poate fi monitorizată pe GitHub. Aceasta este disponibilă publicului, iar platforma este gestionată prin CPanel, cu baza de date administrată în phpMyAdmin. Datele sunt transferate pe server folosind FTP, eliminând necesitatea complicată de arhivare și dezarhivare a fișierelor înainte și după încărcare.</a:t>
            </a:r>
          </a:p>
        </p:txBody>
      </p:sp>
      <p:sp>
        <p:nvSpPr>
          <p:cNvPr name="TextBox 12" id="12"/>
          <p:cNvSpPr txBox="true"/>
          <p:nvPr/>
        </p:nvSpPr>
        <p:spPr>
          <a:xfrm rot="0">
            <a:off x="1884102" y="6167529"/>
            <a:ext cx="14688315" cy="2517590"/>
          </a:xfrm>
          <a:prstGeom prst="rect">
            <a:avLst/>
          </a:prstGeom>
        </p:spPr>
        <p:txBody>
          <a:bodyPr anchor="t" rtlCol="false" tIns="0" lIns="0" bIns="0" rIns="0">
            <a:spAutoFit/>
          </a:bodyPr>
          <a:lstStyle/>
          <a:p>
            <a:pPr algn="l" marL="622289" indent="-311145" lvl="1">
              <a:lnSpc>
                <a:spcPts val="4035"/>
              </a:lnSpc>
              <a:buFont typeface="Arial"/>
              <a:buChar char="•"/>
            </a:pPr>
            <a:r>
              <a:rPr lang="en-US" sz="2882">
                <a:solidFill>
                  <a:srgbClr val="853AC0"/>
                </a:solidFill>
                <a:latin typeface="Inter Bold"/>
                <a:ea typeface="Inter Bold"/>
                <a:cs typeface="Inter Bold"/>
                <a:sym typeface="Inter Bold"/>
              </a:rPr>
              <a:t>SECURITATE: </a:t>
            </a:r>
            <a:r>
              <a:rPr lang="en-US" sz="2882">
                <a:solidFill>
                  <a:srgbClr val="231F20"/>
                </a:solidFill>
                <a:latin typeface="Inter"/>
                <a:ea typeface="Inter"/>
                <a:cs typeface="Inter"/>
                <a:sym typeface="Inter"/>
              </a:rPr>
              <a:t>Platforma este securizată prin utilizarea un certificat SSL, asigurând protecția împotriva vulnerabilităților. Datele sensibile sunt criptate atunci când sunt stocate în baza de date, iar transmiterea informațiilor între server și browser se face securizat, prin utilizarea unui token asociat ID-ului unic al fiecărui dispozitiv, pentru a proteja informațiile și conturile utilizatorilor.</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27630" y="8200102"/>
            <a:ext cx="4281235" cy="2578158"/>
            <a:chOff x="0" y="0"/>
            <a:chExt cx="1127568" cy="679021"/>
          </a:xfrm>
        </p:grpSpPr>
        <p:sp>
          <p:nvSpPr>
            <p:cNvPr name="Freeform 3" id="3"/>
            <p:cNvSpPr/>
            <p:nvPr/>
          </p:nvSpPr>
          <p:spPr>
            <a:xfrm flipH="false" flipV="false" rot="0">
              <a:off x="0" y="0"/>
              <a:ext cx="1127568" cy="679021"/>
            </a:xfrm>
            <a:custGeom>
              <a:avLst/>
              <a:gdLst/>
              <a:ahLst/>
              <a:cxnLst/>
              <a:rect r="r" b="b" t="t" l="l"/>
              <a:pathLst>
                <a:path h="679021" w="1127568">
                  <a:moveTo>
                    <a:pt x="0" y="0"/>
                  </a:moveTo>
                  <a:lnTo>
                    <a:pt x="1127568" y="0"/>
                  </a:lnTo>
                  <a:lnTo>
                    <a:pt x="1127568" y="679021"/>
                  </a:lnTo>
                  <a:lnTo>
                    <a:pt x="0" y="679021"/>
                  </a:lnTo>
                  <a:close/>
                </a:path>
              </a:pathLst>
            </a:custGeom>
            <a:solidFill>
              <a:srgbClr val="F1D4FF"/>
            </a:solidFill>
          </p:spPr>
        </p:sp>
        <p:sp>
          <p:nvSpPr>
            <p:cNvPr name="TextBox 4" id="4"/>
            <p:cNvSpPr txBox="true"/>
            <p:nvPr/>
          </p:nvSpPr>
          <p:spPr>
            <a:xfrm>
              <a:off x="0" y="-38100"/>
              <a:ext cx="1127568" cy="717121"/>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14468527" y="-783743"/>
            <a:ext cx="4281235" cy="3039920"/>
            <a:chOff x="0" y="0"/>
            <a:chExt cx="1127568" cy="800637"/>
          </a:xfrm>
        </p:grpSpPr>
        <p:sp>
          <p:nvSpPr>
            <p:cNvPr name="Freeform 6" id="6"/>
            <p:cNvSpPr/>
            <p:nvPr/>
          </p:nvSpPr>
          <p:spPr>
            <a:xfrm flipH="false" flipV="false" rot="0">
              <a:off x="0" y="0"/>
              <a:ext cx="1127568" cy="800637"/>
            </a:xfrm>
            <a:custGeom>
              <a:avLst/>
              <a:gdLst/>
              <a:ahLst/>
              <a:cxnLst/>
              <a:rect r="r" b="b" t="t" l="l"/>
              <a:pathLst>
                <a:path h="800637" w="1127568">
                  <a:moveTo>
                    <a:pt x="0" y="0"/>
                  </a:moveTo>
                  <a:lnTo>
                    <a:pt x="1127568" y="0"/>
                  </a:lnTo>
                  <a:lnTo>
                    <a:pt x="1127568" y="800637"/>
                  </a:lnTo>
                  <a:lnTo>
                    <a:pt x="0" y="800637"/>
                  </a:lnTo>
                  <a:close/>
                </a:path>
              </a:pathLst>
            </a:custGeom>
            <a:solidFill>
              <a:srgbClr val="F1D4FF"/>
            </a:solidFill>
          </p:spPr>
        </p:sp>
        <p:sp>
          <p:nvSpPr>
            <p:cNvPr name="TextBox 7" id="7"/>
            <p:cNvSpPr txBox="true"/>
            <p:nvPr/>
          </p:nvSpPr>
          <p:spPr>
            <a:xfrm>
              <a:off x="0" y="-38100"/>
              <a:ext cx="1127568" cy="838737"/>
            </a:xfrm>
            <a:prstGeom prst="rect">
              <a:avLst/>
            </a:prstGeom>
          </p:spPr>
          <p:txBody>
            <a:bodyPr anchor="ctr" rtlCol="false" tIns="50800" lIns="50800" bIns="50800" rIns="50800"/>
            <a:lstStyle/>
            <a:p>
              <a:pPr algn="ctr">
                <a:lnSpc>
                  <a:spcPts val="2100"/>
                </a:lnSpc>
              </a:pPr>
            </a:p>
          </p:txBody>
        </p:sp>
      </p:grpSp>
      <p:grpSp>
        <p:nvGrpSpPr>
          <p:cNvPr name="Group 8" id="8"/>
          <p:cNvGrpSpPr/>
          <p:nvPr/>
        </p:nvGrpSpPr>
        <p:grpSpPr>
          <a:xfrm rot="0">
            <a:off x="-1759888" y="-401166"/>
            <a:ext cx="4089278" cy="2657343"/>
            <a:chOff x="0" y="0"/>
            <a:chExt cx="5452370" cy="3543124"/>
          </a:xfrm>
        </p:grpSpPr>
        <p:sp>
          <p:nvSpPr>
            <p:cNvPr name="AutoShape 9" id="9"/>
            <p:cNvSpPr/>
            <p:nvPr/>
          </p:nvSpPr>
          <p:spPr>
            <a:xfrm rot="0">
              <a:off x="0" y="0"/>
              <a:ext cx="512927" cy="3543124"/>
            </a:xfrm>
            <a:prstGeom prst="rect">
              <a:avLst/>
            </a:prstGeom>
            <a:solidFill>
              <a:srgbClr val="853AC0"/>
            </a:solidFill>
          </p:spPr>
        </p:sp>
        <p:sp>
          <p:nvSpPr>
            <p:cNvPr name="AutoShape 10" id="10"/>
            <p:cNvSpPr/>
            <p:nvPr/>
          </p:nvSpPr>
          <p:spPr>
            <a:xfrm rot="0">
              <a:off x="1646481" y="0"/>
              <a:ext cx="512927" cy="3543124"/>
            </a:xfrm>
            <a:prstGeom prst="rect">
              <a:avLst/>
            </a:prstGeom>
            <a:solidFill>
              <a:srgbClr val="853AC0"/>
            </a:solidFill>
          </p:spPr>
        </p:sp>
        <p:sp>
          <p:nvSpPr>
            <p:cNvPr name="AutoShape 11" id="11"/>
            <p:cNvSpPr/>
            <p:nvPr/>
          </p:nvSpPr>
          <p:spPr>
            <a:xfrm rot="0">
              <a:off x="3292962" y="0"/>
              <a:ext cx="512927" cy="3543124"/>
            </a:xfrm>
            <a:prstGeom prst="rect">
              <a:avLst/>
            </a:prstGeom>
            <a:solidFill>
              <a:srgbClr val="853AC0"/>
            </a:solidFill>
          </p:spPr>
        </p:sp>
        <p:sp>
          <p:nvSpPr>
            <p:cNvPr name="AutoShape 12" id="12"/>
            <p:cNvSpPr/>
            <p:nvPr/>
          </p:nvSpPr>
          <p:spPr>
            <a:xfrm rot="0">
              <a:off x="4939443" y="0"/>
              <a:ext cx="512927" cy="3543124"/>
            </a:xfrm>
            <a:prstGeom prst="rect">
              <a:avLst/>
            </a:prstGeom>
            <a:solidFill>
              <a:srgbClr val="853AC0"/>
            </a:solidFill>
          </p:spPr>
        </p:sp>
      </p:grpSp>
      <p:grpSp>
        <p:nvGrpSpPr>
          <p:cNvPr name="Group 13" id="13"/>
          <p:cNvGrpSpPr/>
          <p:nvPr/>
        </p:nvGrpSpPr>
        <p:grpSpPr>
          <a:xfrm rot="0">
            <a:off x="15214661" y="7929629"/>
            <a:ext cx="4089278" cy="2657343"/>
            <a:chOff x="0" y="0"/>
            <a:chExt cx="5452370" cy="3543124"/>
          </a:xfrm>
        </p:grpSpPr>
        <p:sp>
          <p:nvSpPr>
            <p:cNvPr name="AutoShape 14" id="14"/>
            <p:cNvSpPr/>
            <p:nvPr/>
          </p:nvSpPr>
          <p:spPr>
            <a:xfrm rot="0">
              <a:off x="0" y="0"/>
              <a:ext cx="512927" cy="3543124"/>
            </a:xfrm>
            <a:prstGeom prst="rect">
              <a:avLst/>
            </a:prstGeom>
            <a:solidFill>
              <a:srgbClr val="853AC0"/>
            </a:solidFill>
          </p:spPr>
        </p:sp>
        <p:sp>
          <p:nvSpPr>
            <p:cNvPr name="AutoShape 15" id="15"/>
            <p:cNvSpPr/>
            <p:nvPr/>
          </p:nvSpPr>
          <p:spPr>
            <a:xfrm rot="0">
              <a:off x="1646481" y="0"/>
              <a:ext cx="512927" cy="3543124"/>
            </a:xfrm>
            <a:prstGeom prst="rect">
              <a:avLst/>
            </a:prstGeom>
            <a:solidFill>
              <a:srgbClr val="853AC0"/>
            </a:solidFill>
          </p:spPr>
        </p:sp>
        <p:sp>
          <p:nvSpPr>
            <p:cNvPr name="AutoShape 16" id="16"/>
            <p:cNvSpPr/>
            <p:nvPr/>
          </p:nvSpPr>
          <p:spPr>
            <a:xfrm rot="0">
              <a:off x="3292962" y="0"/>
              <a:ext cx="512927" cy="3543124"/>
            </a:xfrm>
            <a:prstGeom prst="rect">
              <a:avLst/>
            </a:prstGeom>
            <a:solidFill>
              <a:srgbClr val="853AC0"/>
            </a:solidFill>
          </p:spPr>
        </p:sp>
        <p:sp>
          <p:nvSpPr>
            <p:cNvPr name="AutoShape 17" id="17"/>
            <p:cNvSpPr/>
            <p:nvPr/>
          </p:nvSpPr>
          <p:spPr>
            <a:xfrm rot="0">
              <a:off x="4939443" y="0"/>
              <a:ext cx="512927" cy="3543124"/>
            </a:xfrm>
            <a:prstGeom prst="rect">
              <a:avLst/>
            </a:prstGeom>
            <a:solidFill>
              <a:srgbClr val="853AC0"/>
            </a:solidFill>
          </p:spPr>
        </p:sp>
      </p:grpSp>
      <p:sp>
        <p:nvSpPr>
          <p:cNvPr name="TextBox 18" id="18"/>
          <p:cNvSpPr txBox="true"/>
          <p:nvPr/>
        </p:nvSpPr>
        <p:spPr>
          <a:xfrm rot="0">
            <a:off x="2748864" y="1003705"/>
            <a:ext cx="12790272" cy="1108709"/>
          </a:xfrm>
          <a:prstGeom prst="rect">
            <a:avLst/>
          </a:prstGeom>
        </p:spPr>
        <p:txBody>
          <a:bodyPr anchor="t" rtlCol="false" tIns="0" lIns="0" bIns="0" rIns="0">
            <a:spAutoFit/>
          </a:bodyPr>
          <a:lstStyle/>
          <a:p>
            <a:pPr algn="ctr" marL="0" indent="0" lvl="0">
              <a:lnSpc>
                <a:spcPts val="8579"/>
              </a:lnSpc>
              <a:spcBef>
                <a:spcPct val="0"/>
              </a:spcBef>
            </a:pPr>
            <a:r>
              <a:rPr lang="en-US" sz="7799">
                <a:solidFill>
                  <a:srgbClr val="853AC0"/>
                </a:solidFill>
                <a:latin typeface="Montserrat Bold"/>
                <a:ea typeface="Montserrat Bold"/>
                <a:cs typeface="Montserrat Bold"/>
                <a:sym typeface="Montserrat Bold"/>
              </a:rPr>
              <a:t>TESTAREA PLATFORMEI</a:t>
            </a:r>
          </a:p>
        </p:txBody>
      </p:sp>
      <p:sp>
        <p:nvSpPr>
          <p:cNvPr name="TextBox 19" id="19"/>
          <p:cNvSpPr txBox="true"/>
          <p:nvPr/>
        </p:nvSpPr>
        <p:spPr>
          <a:xfrm rot="0">
            <a:off x="2146163" y="3109930"/>
            <a:ext cx="13995673" cy="4631505"/>
          </a:xfrm>
          <a:prstGeom prst="rect">
            <a:avLst/>
          </a:prstGeom>
        </p:spPr>
        <p:txBody>
          <a:bodyPr anchor="t" rtlCol="false" tIns="0" lIns="0" bIns="0" rIns="0">
            <a:spAutoFit/>
          </a:bodyPr>
          <a:lstStyle/>
          <a:p>
            <a:pPr algn="l">
              <a:lnSpc>
                <a:spcPts val="4595"/>
              </a:lnSpc>
              <a:spcBef>
                <a:spcPct val="0"/>
              </a:spcBef>
            </a:pPr>
            <a:r>
              <a:rPr lang="en-US" sz="3282">
                <a:solidFill>
                  <a:srgbClr val="231F20"/>
                </a:solidFill>
                <a:latin typeface="Inter"/>
                <a:ea typeface="Inter"/>
                <a:cs typeface="Inter"/>
                <a:sym typeface="Inter"/>
              </a:rPr>
              <a:t>Odată ce site-ul a fost gata de utilizare și distribuit publicului, am realizat că există posibilitatea de a apărea anumite erori, care, cel mai probabil, nu au fost identificate anterior. Așadar, pentru a remedia orice eroare și pentru că suntem deschiși la sugestii, am decis să testăm platforma, fiind ajutați de studenții Universității „Politehnica” București. În total, x persoane s-au înscris și au testat platforma Printbuddy, astfel descoperindu-se y erori care ulterior au fost soluționate.</a:t>
            </a: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548107" y="-1350153"/>
            <a:ext cx="6374034" cy="5099227"/>
          </a:xfrm>
          <a:custGeom>
            <a:avLst/>
            <a:gdLst/>
            <a:ahLst/>
            <a:cxnLst/>
            <a:rect r="r" b="b" t="t" l="l"/>
            <a:pathLst>
              <a:path h="5099227" w="6374034">
                <a:moveTo>
                  <a:pt x="0" y="0"/>
                </a:moveTo>
                <a:lnTo>
                  <a:pt x="6374033" y="0"/>
                </a:lnTo>
                <a:lnTo>
                  <a:pt x="6374033" y="5099227"/>
                </a:lnTo>
                <a:lnTo>
                  <a:pt x="0" y="5099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97317" y="5641121"/>
            <a:ext cx="4649904" cy="5261561"/>
          </a:xfrm>
          <a:custGeom>
            <a:avLst/>
            <a:gdLst/>
            <a:ahLst/>
            <a:cxnLst/>
            <a:rect r="r" b="b" t="t" l="l"/>
            <a:pathLst>
              <a:path h="5261561" w="4649904">
                <a:moveTo>
                  <a:pt x="0" y="0"/>
                </a:moveTo>
                <a:lnTo>
                  <a:pt x="4649905" y="0"/>
                </a:lnTo>
                <a:lnTo>
                  <a:pt x="4649905" y="5261561"/>
                </a:lnTo>
                <a:lnTo>
                  <a:pt x="0" y="52615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363908" y="1104900"/>
            <a:ext cx="14124250" cy="1108709"/>
          </a:xfrm>
          <a:prstGeom prst="rect">
            <a:avLst/>
          </a:prstGeom>
        </p:spPr>
        <p:txBody>
          <a:bodyPr anchor="t" rtlCol="false" tIns="0" lIns="0" bIns="0" rIns="0">
            <a:spAutoFit/>
          </a:bodyPr>
          <a:lstStyle/>
          <a:p>
            <a:pPr algn="ctr" marL="0" indent="0" lvl="0">
              <a:lnSpc>
                <a:spcPts val="8579"/>
              </a:lnSpc>
              <a:spcBef>
                <a:spcPct val="0"/>
              </a:spcBef>
            </a:pPr>
            <a:r>
              <a:rPr lang="en-US" sz="7799">
                <a:solidFill>
                  <a:srgbClr val="853AC0"/>
                </a:solidFill>
                <a:latin typeface="Montserrat Bold"/>
                <a:ea typeface="Montserrat Bold"/>
                <a:cs typeface="Montserrat Bold"/>
                <a:sym typeface="Montserrat Bold"/>
              </a:rPr>
              <a:t>PROMOVAREA APLICAȚIEI</a:t>
            </a:r>
          </a:p>
        </p:txBody>
      </p:sp>
      <p:sp>
        <p:nvSpPr>
          <p:cNvPr name="TextBox 5" id="5"/>
          <p:cNvSpPr txBox="true"/>
          <p:nvPr/>
        </p:nvSpPr>
        <p:spPr>
          <a:xfrm rot="0">
            <a:off x="1799842" y="3186162"/>
            <a:ext cx="14688315" cy="5793555"/>
          </a:xfrm>
          <a:prstGeom prst="rect">
            <a:avLst/>
          </a:prstGeom>
        </p:spPr>
        <p:txBody>
          <a:bodyPr anchor="t" rtlCol="false" tIns="0" lIns="0" bIns="0" rIns="0">
            <a:spAutoFit/>
          </a:bodyPr>
          <a:lstStyle/>
          <a:p>
            <a:pPr algn="l">
              <a:lnSpc>
                <a:spcPts val="4595"/>
              </a:lnSpc>
            </a:pPr>
            <a:r>
              <a:rPr lang="en-US" sz="3282">
                <a:solidFill>
                  <a:srgbClr val="231F20"/>
                </a:solidFill>
                <a:latin typeface="Inter"/>
                <a:ea typeface="Inter"/>
                <a:cs typeface="Inter"/>
                <a:sym typeface="Inter"/>
              </a:rPr>
              <a:t>Prin strategia noastră de promovare online pe </a:t>
            </a:r>
            <a:r>
              <a:rPr lang="en-US" sz="3282">
                <a:solidFill>
                  <a:srgbClr val="853AC0"/>
                </a:solidFill>
                <a:latin typeface="Inter Bold"/>
                <a:ea typeface="Inter Bold"/>
                <a:cs typeface="Inter Bold"/>
                <a:sym typeface="Inter Bold"/>
              </a:rPr>
              <a:t>Instagram</a:t>
            </a:r>
            <a:r>
              <a:rPr lang="en-US" sz="3282">
                <a:solidFill>
                  <a:srgbClr val="231F20"/>
                </a:solidFill>
                <a:latin typeface="Inter"/>
                <a:ea typeface="Inter"/>
                <a:cs typeface="Inter"/>
                <a:sym typeface="Inter"/>
              </a:rPr>
              <a:t>, </a:t>
            </a:r>
            <a:r>
              <a:rPr lang="en-US" sz="3282">
                <a:solidFill>
                  <a:srgbClr val="853AC0"/>
                </a:solidFill>
                <a:latin typeface="Inter Bold"/>
                <a:ea typeface="Inter Bold"/>
                <a:cs typeface="Inter Bold"/>
                <a:sym typeface="Inter Bold"/>
              </a:rPr>
              <a:t>Facebook</a:t>
            </a:r>
            <a:r>
              <a:rPr lang="en-US" sz="3282">
                <a:solidFill>
                  <a:srgbClr val="231F20"/>
                </a:solidFill>
                <a:latin typeface="Inter"/>
                <a:ea typeface="Inter"/>
                <a:cs typeface="Inter"/>
                <a:sym typeface="Inter"/>
              </a:rPr>
              <a:t> și </a:t>
            </a:r>
            <a:r>
              <a:rPr lang="en-US" sz="3282">
                <a:solidFill>
                  <a:srgbClr val="853AC0"/>
                </a:solidFill>
                <a:latin typeface="Inter Bold"/>
                <a:ea typeface="Inter Bold"/>
                <a:cs typeface="Inter Bold"/>
                <a:sym typeface="Inter Bold"/>
              </a:rPr>
              <a:t>Twitter</a:t>
            </a:r>
            <a:r>
              <a:rPr lang="en-US" sz="3282">
                <a:solidFill>
                  <a:srgbClr val="231F20"/>
                </a:solidFill>
                <a:latin typeface="Inter"/>
                <a:ea typeface="Inter"/>
                <a:cs typeface="Inter"/>
                <a:sym typeface="Inter"/>
              </a:rPr>
              <a:t>, ne propunem să atragem un public divers și să încurajăm cât mai multe persoane să experimenteze cu tehnologia imprimării 3D. Ne dorim să contribuim la extinderea cunoștințelor și abilităților în acest domeniu, în special în rândul tinerilor pasionați, sprijinind creativitatea și inovația.</a:t>
            </a:r>
          </a:p>
          <a:p>
            <a:pPr algn="l">
              <a:lnSpc>
                <a:spcPts val="4595"/>
              </a:lnSpc>
              <a:spcBef>
                <a:spcPct val="0"/>
              </a:spcBef>
            </a:pPr>
            <a:r>
              <a:rPr lang="en-US" sz="3282">
                <a:solidFill>
                  <a:srgbClr val="231F20"/>
                </a:solidFill>
                <a:latin typeface="Inter"/>
                <a:ea typeface="Inter"/>
                <a:cs typeface="Inter"/>
                <a:sym typeface="Inter"/>
              </a:rPr>
              <a:t>În viitor, intenționăm să ne concentrăm și să ne promovăm platforma în școli și licee, dorind să împărtășim experiența și pasiunea noastră mai departe. Fiind o platformă educațională, ne propunem să atragem un număr cât mai mare de elevi, oferindu-le oportunitatea de a învăța și de a se dezvolta într-un mediu util și inovator.</a:t>
            </a: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true" rot="0">
            <a:off x="0" y="0"/>
            <a:ext cx="4281264" cy="4750362"/>
          </a:xfrm>
          <a:custGeom>
            <a:avLst/>
            <a:gdLst/>
            <a:ahLst/>
            <a:cxnLst/>
            <a:rect r="r" b="b" t="t" l="l"/>
            <a:pathLst>
              <a:path h="4750362" w="4281264">
                <a:moveTo>
                  <a:pt x="0" y="4750362"/>
                </a:moveTo>
                <a:lnTo>
                  <a:pt x="4281264" y="4750362"/>
                </a:lnTo>
                <a:lnTo>
                  <a:pt x="4281264" y="0"/>
                </a:lnTo>
                <a:lnTo>
                  <a:pt x="0" y="0"/>
                </a:lnTo>
                <a:lnTo>
                  <a:pt x="0" y="475036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50677" y="594886"/>
            <a:ext cx="13262143" cy="2190750"/>
          </a:xfrm>
          <a:prstGeom prst="rect">
            <a:avLst/>
          </a:prstGeom>
        </p:spPr>
        <p:txBody>
          <a:bodyPr anchor="t" rtlCol="false" tIns="0" lIns="0" bIns="0" rIns="0">
            <a:spAutoFit/>
          </a:bodyPr>
          <a:lstStyle/>
          <a:p>
            <a:pPr algn="ctr" marL="0" indent="0" lvl="0">
              <a:lnSpc>
                <a:spcPts val="8640"/>
              </a:lnSpc>
            </a:pPr>
            <a:r>
              <a:rPr lang="en-US" sz="7200">
                <a:solidFill>
                  <a:srgbClr val="853AC0"/>
                </a:solidFill>
                <a:latin typeface="Montserrat Bold"/>
                <a:ea typeface="Montserrat Bold"/>
                <a:cs typeface="Montserrat Bold"/>
                <a:sym typeface="Montserrat Bold"/>
              </a:rPr>
              <a:t>ASPECTE PRIVIND PROCESUL DE CREAȚIE</a:t>
            </a:r>
          </a:p>
        </p:txBody>
      </p:sp>
      <p:sp>
        <p:nvSpPr>
          <p:cNvPr name="TextBox 4" id="4"/>
          <p:cNvSpPr txBox="true"/>
          <p:nvPr/>
        </p:nvSpPr>
        <p:spPr>
          <a:xfrm rot="0">
            <a:off x="1799842" y="3974610"/>
            <a:ext cx="14688315" cy="3245935"/>
          </a:xfrm>
          <a:prstGeom prst="rect">
            <a:avLst/>
          </a:prstGeom>
        </p:spPr>
        <p:txBody>
          <a:bodyPr anchor="t" rtlCol="false" tIns="0" lIns="0" bIns="0" rIns="0">
            <a:spAutoFit/>
          </a:bodyPr>
          <a:lstStyle/>
          <a:p>
            <a:pPr algn="l">
              <a:lnSpc>
                <a:spcPts val="4315"/>
              </a:lnSpc>
              <a:spcBef>
                <a:spcPct val="0"/>
              </a:spcBef>
            </a:pPr>
            <a:r>
              <a:rPr lang="en-US" sz="3082">
                <a:solidFill>
                  <a:srgbClr val="231F20"/>
                </a:solidFill>
                <a:latin typeface="Inter"/>
                <a:ea typeface="Inter"/>
                <a:cs typeface="Inter"/>
                <a:sym typeface="Inter"/>
              </a:rPr>
              <a:t>Pentru că prețuim munca în echipă, am fost determinați pe tot parcursul acestui proiect să lucrăm eficient și să ne împărțim task-urile. Un avantaj important al platformelor folosite a fost posibilitatea de a lucra concomitent, ceea ce ne-a ajutat să observăm și să remediem erorile. Astfel, ne-am unit ideile și viziunile pentru a crea </a:t>
            </a:r>
            <a:r>
              <a:rPr lang="en-US" sz="3082">
                <a:solidFill>
                  <a:srgbClr val="853AC0"/>
                </a:solidFill>
                <a:latin typeface="Inter Bold"/>
                <a:ea typeface="Inter Bold"/>
                <a:cs typeface="Inter Bold"/>
                <a:sym typeface="Inter Bold"/>
              </a:rPr>
              <a:t>Printbuddy</a:t>
            </a:r>
            <a:r>
              <a:rPr lang="en-US" sz="3082">
                <a:solidFill>
                  <a:srgbClr val="231F20"/>
                </a:solidFill>
                <a:latin typeface="Inter"/>
                <a:ea typeface="Inter"/>
                <a:cs typeface="Inter"/>
                <a:sym typeface="Inter"/>
              </a:rPr>
              <a:t> care nu este doar un simplu site, ci un prieten de nădejde pentru toți pasionații de imprimare 3D.</a:t>
            </a:r>
          </a:p>
        </p:txBody>
      </p:sp>
      <p:sp>
        <p:nvSpPr>
          <p:cNvPr name="Freeform 5" id="5"/>
          <p:cNvSpPr/>
          <p:nvPr/>
        </p:nvSpPr>
        <p:spPr>
          <a:xfrm flipH="false" flipV="false" rot="-5400000">
            <a:off x="13772187" y="5771187"/>
            <a:ext cx="4281264" cy="4750362"/>
          </a:xfrm>
          <a:custGeom>
            <a:avLst/>
            <a:gdLst/>
            <a:ahLst/>
            <a:cxnLst/>
            <a:rect r="r" b="b" t="t" l="l"/>
            <a:pathLst>
              <a:path h="4750362" w="4281264">
                <a:moveTo>
                  <a:pt x="0" y="0"/>
                </a:moveTo>
                <a:lnTo>
                  <a:pt x="4281264" y="0"/>
                </a:lnTo>
                <a:lnTo>
                  <a:pt x="4281264" y="4750362"/>
                </a:lnTo>
                <a:lnTo>
                  <a:pt x="0" y="47503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true" flipV="true" rot="0">
            <a:off x="11495747" y="0"/>
            <a:ext cx="6807556" cy="7549970"/>
          </a:xfrm>
          <a:custGeom>
            <a:avLst/>
            <a:gdLst/>
            <a:ahLst/>
            <a:cxnLst/>
            <a:rect r="r" b="b" t="t" l="l"/>
            <a:pathLst>
              <a:path h="7549970" w="6807556">
                <a:moveTo>
                  <a:pt x="6807556" y="7549970"/>
                </a:moveTo>
                <a:lnTo>
                  <a:pt x="0" y="7549970"/>
                </a:lnTo>
                <a:lnTo>
                  <a:pt x="0" y="0"/>
                </a:lnTo>
                <a:lnTo>
                  <a:pt x="6807556" y="0"/>
                </a:lnTo>
                <a:lnTo>
                  <a:pt x="6807556" y="75499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61593" y="2933798"/>
            <a:ext cx="12764813" cy="4190804"/>
          </a:xfrm>
          <a:prstGeom prst="rect">
            <a:avLst/>
          </a:prstGeom>
        </p:spPr>
        <p:txBody>
          <a:bodyPr anchor="t" rtlCol="false" tIns="0" lIns="0" bIns="0" rIns="0">
            <a:spAutoFit/>
          </a:bodyPr>
          <a:lstStyle/>
          <a:p>
            <a:pPr algn="ctr" marL="0" indent="0" lvl="0">
              <a:lnSpc>
                <a:spcPts val="16810"/>
              </a:lnSpc>
            </a:pPr>
            <a:r>
              <a:rPr lang="en-US" sz="12007">
                <a:solidFill>
                  <a:srgbClr val="853AC0"/>
                </a:solidFill>
                <a:latin typeface="Montserrat Bold"/>
                <a:ea typeface="Montserrat Bold"/>
                <a:cs typeface="Montserrat Bold"/>
                <a:sym typeface="Montserrat Bold"/>
              </a:rPr>
              <a:t>Vă mulțumim pentru atenție!</a:t>
            </a:r>
          </a:p>
        </p:txBody>
      </p:sp>
      <p:sp>
        <p:nvSpPr>
          <p:cNvPr name="Freeform 4" id="4"/>
          <p:cNvSpPr/>
          <p:nvPr/>
        </p:nvSpPr>
        <p:spPr>
          <a:xfrm flipH="true" flipV="true" rot="0">
            <a:off x="-25064" y="0"/>
            <a:ext cx="3960244" cy="4481182"/>
          </a:xfrm>
          <a:custGeom>
            <a:avLst/>
            <a:gdLst/>
            <a:ahLst/>
            <a:cxnLst/>
            <a:rect r="r" b="b" t="t" l="l"/>
            <a:pathLst>
              <a:path h="4481182" w="3960244">
                <a:moveTo>
                  <a:pt x="3960244" y="4481182"/>
                </a:moveTo>
                <a:lnTo>
                  <a:pt x="0" y="4481182"/>
                </a:lnTo>
                <a:lnTo>
                  <a:pt x="0" y="0"/>
                </a:lnTo>
                <a:lnTo>
                  <a:pt x="3960244" y="0"/>
                </a:lnTo>
                <a:lnTo>
                  <a:pt x="3960244" y="4481182"/>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548107" y="-1350153"/>
            <a:ext cx="6374034" cy="5099227"/>
          </a:xfrm>
          <a:custGeom>
            <a:avLst/>
            <a:gdLst/>
            <a:ahLst/>
            <a:cxnLst/>
            <a:rect r="r" b="b" t="t" l="l"/>
            <a:pathLst>
              <a:path h="5099227" w="6374034">
                <a:moveTo>
                  <a:pt x="0" y="0"/>
                </a:moveTo>
                <a:lnTo>
                  <a:pt x="6374033" y="0"/>
                </a:lnTo>
                <a:lnTo>
                  <a:pt x="6374033" y="5099227"/>
                </a:lnTo>
                <a:lnTo>
                  <a:pt x="0" y="5099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97317" y="5641121"/>
            <a:ext cx="4649904" cy="5261561"/>
          </a:xfrm>
          <a:custGeom>
            <a:avLst/>
            <a:gdLst/>
            <a:ahLst/>
            <a:cxnLst/>
            <a:rect r="r" b="b" t="t" l="l"/>
            <a:pathLst>
              <a:path h="5261561" w="4649904">
                <a:moveTo>
                  <a:pt x="0" y="0"/>
                </a:moveTo>
                <a:lnTo>
                  <a:pt x="4649905" y="0"/>
                </a:lnTo>
                <a:lnTo>
                  <a:pt x="4649905" y="5261561"/>
                </a:lnTo>
                <a:lnTo>
                  <a:pt x="0" y="52615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941265" y="1104900"/>
            <a:ext cx="12405471" cy="1108709"/>
          </a:xfrm>
          <a:prstGeom prst="rect">
            <a:avLst/>
          </a:prstGeom>
        </p:spPr>
        <p:txBody>
          <a:bodyPr anchor="t" rtlCol="false" tIns="0" lIns="0" bIns="0" rIns="0">
            <a:spAutoFit/>
          </a:bodyPr>
          <a:lstStyle/>
          <a:p>
            <a:pPr algn="ctr" marL="0" indent="0" lvl="0">
              <a:lnSpc>
                <a:spcPts val="8579"/>
              </a:lnSpc>
              <a:spcBef>
                <a:spcPct val="0"/>
              </a:spcBef>
            </a:pPr>
            <a:r>
              <a:rPr lang="en-US" sz="7799">
                <a:solidFill>
                  <a:srgbClr val="853AC0"/>
                </a:solidFill>
                <a:latin typeface="Montserrat Bold"/>
                <a:ea typeface="Montserrat Bold"/>
                <a:cs typeface="Montserrat Bold"/>
                <a:sym typeface="Montserrat Bold"/>
              </a:rPr>
              <a:t>DESCRIERE GENERALĂ</a:t>
            </a:r>
          </a:p>
        </p:txBody>
      </p:sp>
      <p:sp>
        <p:nvSpPr>
          <p:cNvPr name="TextBox 5" id="5"/>
          <p:cNvSpPr txBox="true"/>
          <p:nvPr/>
        </p:nvSpPr>
        <p:spPr>
          <a:xfrm rot="0">
            <a:off x="1799842" y="3468350"/>
            <a:ext cx="14688315" cy="4631505"/>
          </a:xfrm>
          <a:prstGeom prst="rect">
            <a:avLst/>
          </a:prstGeom>
        </p:spPr>
        <p:txBody>
          <a:bodyPr anchor="t" rtlCol="false" tIns="0" lIns="0" bIns="0" rIns="0">
            <a:spAutoFit/>
          </a:bodyPr>
          <a:lstStyle/>
          <a:p>
            <a:pPr algn="l">
              <a:lnSpc>
                <a:spcPts val="4595"/>
              </a:lnSpc>
              <a:spcBef>
                <a:spcPct val="0"/>
              </a:spcBef>
            </a:pPr>
            <a:r>
              <a:rPr lang="en-US" sz="3282">
                <a:solidFill>
                  <a:srgbClr val="853AC0"/>
                </a:solidFill>
                <a:latin typeface="Inter Bold"/>
                <a:ea typeface="Inter Bold"/>
                <a:cs typeface="Inter Bold"/>
                <a:sym typeface="Inter Bold"/>
              </a:rPr>
              <a:t>PrintBuddy </a:t>
            </a:r>
            <a:r>
              <a:rPr lang="en-US" sz="3282">
                <a:solidFill>
                  <a:srgbClr val="231F20"/>
                </a:solidFill>
                <a:latin typeface="Inter"/>
                <a:ea typeface="Inter"/>
                <a:cs typeface="Inter"/>
                <a:sym typeface="Inter"/>
              </a:rPr>
              <a:t>este un site dedicat imprimării 3D care își propune să ofere o resursă centralizată cu manuale de utilizare, cursuri, secțiune FAQ și sfaturi practice pentru toate tipurile de imprimante 3D. De asemenea, oferim și asistență AI personalizată care poate răspunde la întrebările utilizatorului daca acestea nu se regăsesc pe pagina FAQ. Indiferent de nivelul de cunoștințe al utilizatorului, fie el începător sau experimentat, </a:t>
            </a:r>
            <a:r>
              <a:rPr lang="en-US" sz="3282">
                <a:solidFill>
                  <a:srgbClr val="853AC0"/>
                </a:solidFill>
                <a:latin typeface="Inter Bold"/>
                <a:ea typeface="Inter Bold"/>
                <a:cs typeface="Inter Bold"/>
                <a:sym typeface="Inter Bold"/>
              </a:rPr>
              <a:t>Printbuddy</a:t>
            </a:r>
            <a:r>
              <a:rPr lang="en-US" sz="3282">
                <a:solidFill>
                  <a:srgbClr val="231F20"/>
                </a:solidFill>
                <a:latin typeface="Inter"/>
                <a:ea typeface="Inter"/>
                <a:cs typeface="Inter"/>
                <a:sym typeface="Inter"/>
              </a:rPr>
              <a:t> oferă o experiență user-friendly și informații ușor de accesat care permit eficientizarea navigării pe site.</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5227" y="-2360114"/>
            <a:ext cx="4281235" cy="5143500"/>
            <a:chOff x="0" y="0"/>
            <a:chExt cx="1127568" cy="1354667"/>
          </a:xfrm>
        </p:grpSpPr>
        <p:sp>
          <p:nvSpPr>
            <p:cNvPr name="Freeform 3" id="3"/>
            <p:cNvSpPr/>
            <p:nvPr/>
          </p:nvSpPr>
          <p:spPr>
            <a:xfrm flipH="false" flipV="false" rot="0">
              <a:off x="0" y="0"/>
              <a:ext cx="1127568" cy="1354667"/>
            </a:xfrm>
            <a:custGeom>
              <a:avLst/>
              <a:gdLst/>
              <a:ahLst/>
              <a:cxnLst/>
              <a:rect r="r" b="b" t="t" l="l"/>
              <a:pathLst>
                <a:path h="1354667" w="1127568">
                  <a:moveTo>
                    <a:pt x="0" y="0"/>
                  </a:moveTo>
                  <a:lnTo>
                    <a:pt x="1127568" y="0"/>
                  </a:lnTo>
                  <a:lnTo>
                    <a:pt x="1127568" y="1354667"/>
                  </a:lnTo>
                  <a:lnTo>
                    <a:pt x="0" y="1354667"/>
                  </a:lnTo>
                  <a:close/>
                </a:path>
              </a:pathLst>
            </a:custGeom>
            <a:solidFill>
              <a:srgbClr val="F1D4FF"/>
            </a:solidFill>
          </p:spPr>
        </p:sp>
        <p:sp>
          <p:nvSpPr>
            <p:cNvPr name="TextBox 4" id="4"/>
            <p:cNvSpPr txBox="true"/>
            <p:nvPr/>
          </p:nvSpPr>
          <p:spPr>
            <a:xfrm>
              <a:off x="0" y="-38100"/>
              <a:ext cx="1127568" cy="1392767"/>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14160686" y="7738340"/>
            <a:ext cx="4281235" cy="3039920"/>
            <a:chOff x="0" y="0"/>
            <a:chExt cx="1127568" cy="800637"/>
          </a:xfrm>
        </p:grpSpPr>
        <p:sp>
          <p:nvSpPr>
            <p:cNvPr name="Freeform 6" id="6"/>
            <p:cNvSpPr/>
            <p:nvPr/>
          </p:nvSpPr>
          <p:spPr>
            <a:xfrm flipH="false" flipV="false" rot="0">
              <a:off x="0" y="0"/>
              <a:ext cx="1127568" cy="800637"/>
            </a:xfrm>
            <a:custGeom>
              <a:avLst/>
              <a:gdLst/>
              <a:ahLst/>
              <a:cxnLst/>
              <a:rect r="r" b="b" t="t" l="l"/>
              <a:pathLst>
                <a:path h="800637" w="1127568">
                  <a:moveTo>
                    <a:pt x="0" y="0"/>
                  </a:moveTo>
                  <a:lnTo>
                    <a:pt x="1127568" y="0"/>
                  </a:lnTo>
                  <a:lnTo>
                    <a:pt x="1127568" y="800637"/>
                  </a:lnTo>
                  <a:lnTo>
                    <a:pt x="0" y="800637"/>
                  </a:lnTo>
                  <a:close/>
                </a:path>
              </a:pathLst>
            </a:custGeom>
            <a:solidFill>
              <a:srgbClr val="F1D4FF"/>
            </a:solidFill>
          </p:spPr>
        </p:sp>
        <p:sp>
          <p:nvSpPr>
            <p:cNvPr name="TextBox 7" id="7"/>
            <p:cNvSpPr txBox="true"/>
            <p:nvPr/>
          </p:nvSpPr>
          <p:spPr>
            <a:xfrm>
              <a:off x="0" y="-38100"/>
              <a:ext cx="1127568" cy="838737"/>
            </a:xfrm>
            <a:prstGeom prst="rect">
              <a:avLst/>
            </a:prstGeom>
          </p:spPr>
          <p:txBody>
            <a:bodyPr anchor="ctr" rtlCol="false" tIns="50800" lIns="50800" bIns="50800" rIns="50800"/>
            <a:lstStyle/>
            <a:p>
              <a:pPr algn="ctr">
                <a:lnSpc>
                  <a:spcPts val="2100"/>
                </a:lnSpc>
              </a:pPr>
            </a:p>
          </p:txBody>
        </p:sp>
      </p:grpSp>
      <p:grpSp>
        <p:nvGrpSpPr>
          <p:cNvPr name="Group 8" id="8"/>
          <p:cNvGrpSpPr/>
          <p:nvPr/>
        </p:nvGrpSpPr>
        <p:grpSpPr>
          <a:xfrm rot="0">
            <a:off x="-1015939" y="8120917"/>
            <a:ext cx="4089278" cy="2657343"/>
            <a:chOff x="0" y="0"/>
            <a:chExt cx="5452370" cy="3543124"/>
          </a:xfrm>
        </p:grpSpPr>
        <p:sp>
          <p:nvSpPr>
            <p:cNvPr name="AutoShape 9" id="9"/>
            <p:cNvSpPr/>
            <p:nvPr/>
          </p:nvSpPr>
          <p:spPr>
            <a:xfrm rot="0">
              <a:off x="0" y="0"/>
              <a:ext cx="512927" cy="3543124"/>
            </a:xfrm>
            <a:prstGeom prst="rect">
              <a:avLst/>
            </a:prstGeom>
            <a:solidFill>
              <a:srgbClr val="853AC0"/>
            </a:solidFill>
          </p:spPr>
        </p:sp>
        <p:sp>
          <p:nvSpPr>
            <p:cNvPr name="AutoShape 10" id="10"/>
            <p:cNvSpPr/>
            <p:nvPr/>
          </p:nvSpPr>
          <p:spPr>
            <a:xfrm rot="0">
              <a:off x="1646481" y="0"/>
              <a:ext cx="512927" cy="3543124"/>
            </a:xfrm>
            <a:prstGeom prst="rect">
              <a:avLst/>
            </a:prstGeom>
            <a:solidFill>
              <a:srgbClr val="853AC0"/>
            </a:solidFill>
          </p:spPr>
        </p:sp>
        <p:sp>
          <p:nvSpPr>
            <p:cNvPr name="AutoShape 11" id="11"/>
            <p:cNvSpPr/>
            <p:nvPr/>
          </p:nvSpPr>
          <p:spPr>
            <a:xfrm rot="0">
              <a:off x="3292962" y="0"/>
              <a:ext cx="512927" cy="3543124"/>
            </a:xfrm>
            <a:prstGeom prst="rect">
              <a:avLst/>
            </a:prstGeom>
            <a:solidFill>
              <a:srgbClr val="853AC0"/>
            </a:solidFill>
          </p:spPr>
        </p:sp>
        <p:sp>
          <p:nvSpPr>
            <p:cNvPr name="AutoShape 12" id="12"/>
            <p:cNvSpPr/>
            <p:nvPr/>
          </p:nvSpPr>
          <p:spPr>
            <a:xfrm rot="0">
              <a:off x="4939443" y="0"/>
              <a:ext cx="512927" cy="3543124"/>
            </a:xfrm>
            <a:prstGeom prst="rect">
              <a:avLst/>
            </a:prstGeom>
            <a:solidFill>
              <a:srgbClr val="853AC0"/>
            </a:solidFill>
          </p:spPr>
        </p:sp>
      </p:grpSp>
      <p:grpSp>
        <p:nvGrpSpPr>
          <p:cNvPr name="Group 13" id="13"/>
          <p:cNvGrpSpPr/>
          <p:nvPr/>
        </p:nvGrpSpPr>
        <p:grpSpPr>
          <a:xfrm rot="0">
            <a:off x="15214661" y="0"/>
            <a:ext cx="4089278" cy="2657343"/>
            <a:chOff x="0" y="0"/>
            <a:chExt cx="5452370" cy="3543124"/>
          </a:xfrm>
        </p:grpSpPr>
        <p:sp>
          <p:nvSpPr>
            <p:cNvPr name="AutoShape 14" id="14"/>
            <p:cNvSpPr/>
            <p:nvPr/>
          </p:nvSpPr>
          <p:spPr>
            <a:xfrm rot="0">
              <a:off x="0" y="0"/>
              <a:ext cx="512927" cy="3543124"/>
            </a:xfrm>
            <a:prstGeom prst="rect">
              <a:avLst/>
            </a:prstGeom>
            <a:solidFill>
              <a:srgbClr val="853AC0"/>
            </a:solidFill>
          </p:spPr>
        </p:sp>
        <p:sp>
          <p:nvSpPr>
            <p:cNvPr name="AutoShape 15" id="15"/>
            <p:cNvSpPr/>
            <p:nvPr/>
          </p:nvSpPr>
          <p:spPr>
            <a:xfrm rot="0">
              <a:off x="1646481" y="0"/>
              <a:ext cx="512927" cy="3543124"/>
            </a:xfrm>
            <a:prstGeom prst="rect">
              <a:avLst/>
            </a:prstGeom>
            <a:solidFill>
              <a:srgbClr val="853AC0"/>
            </a:solidFill>
          </p:spPr>
        </p:sp>
        <p:sp>
          <p:nvSpPr>
            <p:cNvPr name="AutoShape 16" id="16"/>
            <p:cNvSpPr/>
            <p:nvPr/>
          </p:nvSpPr>
          <p:spPr>
            <a:xfrm rot="0">
              <a:off x="3292962" y="0"/>
              <a:ext cx="512927" cy="3543124"/>
            </a:xfrm>
            <a:prstGeom prst="rect">
              <a:avLst/>
            </a:prstGeom>
            <a:solidFill>
              <a:srgbClr val="853AC0"/>
            </a:solidFill>
          </p:spPr>
        </p:sp>
        <p:sp>
          <p:nvSpPr>
            <p:cNvPr name="AutoShape 17" id="17"/>
            <p:cNvSpPr/>
            <p:nvPr/>
          </p:nvSpPr>
          <p:spPr>
            <a:xfrm rot="0">
              <a:off x="4939443" y="0"/>
              <a:ext cx="512927" cy="3543124"/>
            </a:xfrm>
            <a:prstGeom prst="rect">
              <a:avLst/>
            </a:prstGeom>
            <a:solidFill>
              <a:srgbClr val="853AC0"/>
            </a:solidFill>
          </p:spPr>
        </p:sp>
      </p:grpSp>
      <p:sp>
        <p:nvSpPr>
          <p:cNvPr name="TextBox 18" id="18"/>
          <p:cNvSpPr txBox="true"/>
          <p:nvPr/>
        </p:nvSpPr>
        <p:spPr>
          <a:xfrm rot="0">
            <a:off x="1196832" y="1104900"/>
            <a:ext cx="13559875" cy="1108709"/>
          </a:xfrm>
          <a:prstGeom prst="rect">
            <a:avLst/>
          </a:prstGeom>
        </p:spPr>
        <p:txBody>
          <a:bodyPr anchor="t" rtlCol="false" tIns="0" lIns="0" bIns="0" rIns="0">
            <a:spAutoFit/>
          </a:bodyPr>
          <a:lstStyle/>
          <a:p>
            <a:pPr algn="ctr" marL="0" indent="0" lvl="0">
              <a:lnSpc>
                <a:spcPts val="8579"/>
              </a:lnSpc>
              <a:spcBef>
                <a:spcPct val="0"/>
              </a:spcBef>
            </a:pPr>
            <a:r>
              <a:rPr lang="en-US" sz="7799">
                <a:solidFill>
                  <a:srgbClr val="853AC0"/>
                </a:solidFill>
                <a:latin typeface="Montserrat Bold"/>
                <a:ea typeface="Montserrat Bold"/>
                <a:cs typeface="Montserrat Bold"/>
                <a:sym typeface="Montserrat Bold"/>
              </a:rPr>
              <a:t>MOTIVAȚIA PROIECTULUI</a:t>
            </a:r>
          </a:p>
        </p:txBody>
      </p:sp>
      <p:sp>
        <p:nvSpPr>
          <p:cNvPr name="TextBox 19" id="19"/>
          <p:cNvSpPr txBox="true"/>
          <p:nvPr/>
        </p:nvSpPr>
        <p:spPr>
          <a:xfrm rot="0">
            <a:off x="1799842" y="3393574"/>
            <a:ext cx="14688315" cy="4050480"/>
          </a:xfrm>
          <a:prstGeom prst="rect">
            <a:avLst/>
          </a:prstGeom>
        </p:spPr>
        <p:txBody>
          <a:bodyPr anchor="t" rtlCol="false" tIns="0" lIns="0" bIns="0" rIns="0">
            <a:spAutoFit/>
          </a:bodyPr>
          <a:lstStyle/>
          <a:p>
            <a:pPr algn="l">
              <a:lnSpc>
                <a:spcPts val="4595"/>
              </a:lnSpc>
              <a:spcBef>
                <a:spcPct val="0"/>
              </a:spcBef>
            </a:pPr>
            <a:r>
              <a:rPr lang="en-US" sz="3282">
                <a:solidFill>
                  <a:srgbClr val="231F20"/>
                </a:solidFill>
                <a:latin typeface="Inter"/>
                <a:ea typeface="Inter"/>
                <a:cs typeface="Inter"/>
                <a:sym typeface="Inter"/>
              </a:rPr>
              <a:t>Fiind pasionați de imprimarea 3D, am realizat cât de dificil este să găsim informații clare și resurse accesibile într-un singur loc. De fiecare dată când întâmpinam probleme în procesul de asamblare sau imprimare, trebuia să căutăm pe diverse site-uri și pe YouTube, adesea fără succes. După mai multe sesiuni de brainstorming, am decis să creăm o platformă dedicată care să ofere toate informațiile despre imprimarea 3D și să eficientizeze procesul de căutare.</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80350" y="-147143"/>
            <a:ext cx="6106279" cy="5419322"/>
          </a:xfrm>
          <a:custGeom>
            <a:avLst/>
            <a:gdLst/>
            <a:ahLst/>
            <a:cxnLst/>
            <a:rect r="r" b="b" t="t" l="l"/>
            <a:pathLst>
              <a:path h="5419322" w="6106279">
                <a:moveTo>
                  <a:pt x="0" y="0"/>
                </a:moveTo>
                <a:lnTo>
                  <a:pt x="6106278" y="0"/>
                </a:lnTo>
                <a:lnTo>
                  <a:pt x="6106278" y="5419322"/>
                </a:lnTo>
                <a:lnTo>
                  <a:pt x="0" y="5419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252115" y="5808903"/>
            <a:ext cx="4035885" cy="4478097"/>
          </a:xfrm>
          <a:custGeom>
            <a:avLst/>
            <a:gdLst/>
            <a:ahLst/>
            <a:cxnLst/>
            <a:rect r="r" b="b" t="t" l="l"/>
            <a:pathLst>
              <a:path h="4478097" w="4035885">
                <a:moveTo>
                  <a:pt x="4035885" y="0"/>
                </a:moveTo>
                <a:lnTo>
                  <a:pt x="0" y="0"/>
                </a:lnTo>
                <a:lnTo>
                  <a:pt x="0" y="4478097"/>
                </a:lnTo>
                <a:lnTo>
                  <a:pt x="4035885" y="4478097"/>
                </a:lnTo>
                <a:lnTo>
                  <a:pt x="4035885"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7068897" y="892984"/>
            <a:ext cx="834767" cy="834767"/>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820E1"/>
            </a:solidFill>
          </p:spPr>
        </p:sp>
        <p:sp>
          <p:nvSpPr>
            <p:cNvPr name="TextBox 6" id="6"/>
            <p:cNvSpPr txBox="true"/>
            <p:nvPr/>
          </p:nvSpPr>
          <p:spPr>
            <a:xfrm>
              <a:off x="76200" y="76200"/>
              <a:ext cx="660400" cy="660400"/>
            </a:xfrm>
            <a:prstGeom prst="rect">
              <a:avLst/>
            </a:prstGeom>
          </p:spPr>
          <p:txBody>
            <a:bodyPr anchor="ctr" rtlCol="false" tIns="50800" lIns="50800" bIns="50800" rIns="50800"/>
            <a:lstStyle/>
            <a:p>
              <a:pPr algn="ctr">
                <a:lnSpc>
                  <a:spcPts val="2999"/>
                </a:lnSpc>
              </a:pPr>
            </a:p>
          </p:txBody>
        </p:sp>
      </p:grpSp>
      <p:sp>
        <p:nvSpPr>
          <p:cNvPr name="TextBox 7" id="7"/>
          <p:cNvSpPr txBox="true"/>
          <p:nvPr/>
        </p:nvSpPr>
        <p:spPr>
          <a:xfrm rot="0">
            <a:off x="3578303" y="632376"/>
            <a:ext cx="13052444" cy="1095375"/>
          </a:xfrm>
          <a:prstGeom prst="rect">
            <a:avLst/>
          </a:prstGeom>
        </p:spPr>
        <p:txBody>
          <a:bodyPr anchor="t" rtlCol="false" tIns="0" lIns="0" bIns="0" rIns="0">
            <a:spAutoFit/>
          </a:bodyPr>
          <a:lstStyle/>
          <a:p>
            <a:pPr algn="ctr" marL="0" indent="0" lvl="0">
              <a:lnSpc>
                <a:spcPts val="8640"/>
              </a:lnSpc>
            </a:pPr>
            <a:r>
              <a:rPr lang="en-US" sz="7200">
                <a:solidFill>
                  <a:srgbClr val="853AC0"/>
                </a:solidFill>
                <a:latin typeface="Montserrat Bold"/>
                <a:ea typeface="Montserrat Bold"/>
                <a:cs typeface="Montserrat Bold"/>
                <a:sym typeface="Montserrat Bold"/>
              </a:rPr>
              <a:t>ARHITECTURA APLICAȚIEI</a:t>
            </a:r>
          </a:p>
        </p:txBody>
      </p:sp>
      <p:grpSp>
        <p:nvGrpSpPr>
          <p:cNvPr name="Group 8" id="8"/>
          <p:cNvGrpSpPr/>
          <p:nvPr/>
        </p:nvGrpSpPr>
        <p:grpSpPr>
          <a:xfrm rot="0">
            <a:off x="2301485" y="892984"/>
            <a:ext cx="834767" cy="83476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820E1"/>
            </a:solidFill>
          </p:spPr>
        </p:sp>
        <p:sp>
          <p:nvSpPr>
            <p:cNvPr name="TextBox 10" id="10"/>
            <p:cNvSpPr txBox="true"/>
            <p:nvPr/>
          </p:nvSpPr>
          <p:spPr>
            <a:xfrm>
              <a:off x="76200" y="76200"/>
              <a:ext cx="660400" cy="660400"/>
            </a:xfrm>
            <a:prstGeom prst="rect">
              <a:avLst/>
            </a:prstGeom>
          </p:spPr>
          <p:txBody>
            <a:bodyPr anchor="ctr" rtlCol="false" tIns="50800" lIns="50800" bIns="50800" rIns="50800"/>
            <a:lstStyle/>
            <a:p>
              <a:pPr algn="ctr">
                <a:lnSpc>
                  <a:spcPts val="2999"/>
                </a:lnSpc>
              </a:pPr>
            </a:p>
          </p:txBody>
        </p:sp>
      </p:grpSp>
      <p:sp>
        <p:nvSpPr>
          <p:cNvPr name="TextBox 11" id="11"/>
          <p:cNvSpPr txBox="true"/>
          <p:nvPr/>
        </p:nvSpPr>
        <p:spPr>
          <a:xfrm rot="0">
            <a:off x="2301485" y="2245058"/>
            <a:ext cx="14688315" cy="7061015"/>
          </a:xfrm>
          <a:prstGeom prst="rect">
            <a:avLst/>
          </a:prstGeom>
        </p:spPr>
        <p:txBody>
          <a:bodyPr anchor="t" rtlCol="false" tIns="0" lIns="0" bIns="0" rIns="0">
            <a:spAutoFit/>
          </a:bodyPr>
          <a:lstStyle/>
          <a:p>
            <a:pPr algn="l">
              <a:lnSpc>
                <a:spcPts val="4035"/>
              </a:lnSpc>
            </a:pPr>
            <a:r>
              <a:rPr lang="en-US" sz="2882">
                <a:solidFill>
                  <a:srgbClr val="231F20"/>
                </a:solidFill>
                <a:latin typeface="Inter"/>
                <a:ea typeface="Inter"/>
                <a:cs typeface="Inter"/>
                <a:sym typeface="Inter"/>
              </a:rPr>
              <a:t>Cel mai important pas înainte de a începe dezvoltarea platformei a fost proiectarea structurală, unde am decis elementele de conținut, sistemele implementate, tehnologiile utilizate și structura aplicației. Astfel, am decis că utilizatori vor beneficia de:</a:t>
            </a:r>
          </a:p>
          <a:p>
            <a:pPr algn="l" marL="622289" indent="-311145" lvl="1">
              <a:lnSpc>
                <a:spcPts val="4035"/>
              </a:lnSpc>
              <a:buFont typeface="Arial"/>
              <a:buChar char="•"/>
            </a:pPr>
            <a:r>
              <a:rPr lang="en-US" sz="2882">
                <a:solidFill>
                  <a:srgbClr val="231F20"/>
                </a:solidFill>
                <a:latin typeface="Inter"/>
                <a:ea typeface="Inter"/>
                <a:cs typeface="Inter"/>
                <a:sym typeface="Inter"/>
              </a:rPr>
              <a:t>Interfață intuitivă și ușor de parcurs</a:t>
            </a:r>
          </a:p>
          <a:p>
            <a:pPr algn="l" marL="622289" indent="-311145" lvl="1">
              <a:lnSpc>
                <a:spcPts val="4035"/>
              </a:lnSpc>
              <a:buFont typeface="Arial"/>
              <a:buChar char="•"/>
            </a:pPr>
            <a:r>
              <a:rPr lang="en-US" sz="2882">
                <a:solidFill>
                  <a:srgbClr val="231F20"/>
                </a:solidFill>
                <a:latin typeface="Inter"/>
                <a:ea typeface="Inter"/>
                <a:cs typeface="Inter"/>
                <a:sym typeface="Inter"/>
              </a:rPr>
              <a:t>Sistem de cursuri pentru imprimarea 3D</a:t>
            </a:r>
          </a:p>
          <a:p>
            <a:pPr algn="l" marL="622289" indent="-311145" lvl="1">
              <a:lnSpc>
                <a:spcPts val="4035"/>
              </a:lnSpc>
              <a:buFont typeface="Arial"/>
              <a:buChar char="•"/>
            </a:pPr>
            <a:r>
              <a:rPr lang="en-US" sz="2882">
                <a:solidFill>
                  <a:srgbClr val="231F20"/>
                </a:solidFill>
                <a:latin typeface="Inter"/>
                <a:ea typeface="Inter"/>
                <a:cs typeface="Inter"/>
                <a:sym typeface="Inter"/>
              </a:rPr>
              <a:t>Gama variată de manuale pentru diverse imprimante 3D, provenite de la multipli producători</a:t>
            </a:r>
          </a:p>
          <a:p>
            <a:pPr algn="l" marL="622289" indent="-311145" lvl="1">
              <a:lnSpc>
                <a:spcPts val="4035"/>
              </a:lnSpc>
              <a:buFont typeface="Arial"/>
              <a:buChar char="•"/>
            </a:pPr>
            <a:r>
              <a:rPr lang="en-US" sz="2882">
                <a:solidFill>
                  <a:srgbClr val="231F20"/>
                </a:solidFill>
                <a:latin typeface="Inter"/>
                <a:ea typeface="Inter"/>
                <a:cs typeface="Inter"/>
                <a:sym typeface="Inter"/>
              </a:rPr>
              <a:t>Sistem de salvare a informațiilor importante</a:t>
            </a:r>
          </a:p>
          <a:p>
            <a:pPr algn="l" marL="622289" indent="-311145" lvl="1">
              <a:lnSpc>
                <a:spcPts val="4035"/>
              </a:lnSpc>
              <a:buFont typeface="Arial"/>
              <a:buChar char="•"/>
            </a:pPr>
            <a:r>
              <a:rPr lang="en-US" sz="2882">
                <a:solidFill>
                  <a:srgbClr val="231F20"/>
                </a:solidFill>
                <a:latin typeface="Inter"/>
                <a:ea typeface="Inter"/>
                <a:cs typeface="Inter"/>
                <a:sym typeface="Inter"/>
              </a:rPr>
              <a:t>Sistem de gestionare al propriului profil</a:t>
            </a:r>
          </a:p>
          <a:p>
            <a:pPr algn="l" marL="622289" indent="-311145" lvl="1">
              <a:lnSpc>
                <a:spcPts val="4035"/>
              </a:lnSpc>
              <a:buFont typeface="Arial"/>
              <a:buChar char="•"/>
            </a:pPr>
            <a:r>
              <a:rPr lang="en-US" sz="2882">
                <a:solidFill>
                  <a:srgbClr val="231F20"/>
                </a:solidFill>
                <a:latin typeface="Inter"/>
                <a:ea typeface="Inter"/>
                <a:cs typeface="Inter"/>
                <a:sym typeface="Inter"/>
              </a:rPr>
              <a:t>Asistent virtual bazat pe tehnologia AI</a:t>
            </a:r>
          </a:p>
          <a:p>
            <a:pPr algn="l" marL="622289" indent="-311145" lvl="1">
              <a:lnSpc>
                <a:spcPts val="4035"/>
              </a:lnSpc>
              <a:buFont typeface="Arial"/>
              <a:buChar char="•"/>
            </a:pPr>
            <a:r>
              <a:rPr lang="en-US" sz="2882">
                <a:solidFill>
                  <a:srgbClr val="231F20"/>
                </a:solidFill>
                <a:latin typeface="Inter"/>
                <a:ea typeface="Inter"/>
                <a:cs typeface="Inter"/>
                <a:sym typeface="Inter"/>
              </a:rPr>
              <a:t>Sistem de întrebări frecvente (FAQ) pentru a găsi repede răspunsuri la cele mai comune probleme</a:t>
            </a:r>
          </a:p>
          <a:p>
            <a:pPr algn="l" marL="622289" indent="-311145" lvl="1">
              <a:lnSpc>
                <a:spcPts val="4035"/>
              </a:lnSpc>
              <a:spcBef>
                <a:spcPct val="0"/>
              </a:spcBef>
              <a:buFont typeface="Arial"/>
              <a:buChar char="•"/>
            </a:pPr>
            <a:r>
              <a:rPr lang="en-US" sz="2882">
                <a:solidFill>
                  <a:srgbClr val="231F20"/>
                </a:solidFill>
                <a:latin typeface="Inter"/>
                <a:ea typeface="Inter"/>
                <a:cs typeface="Inter"/>
                <a:sym typeface="Inter"/>
              </a:rPr>
              <a:t>Platformă pentru formarea unei comunități în domeniul imprimării 3D</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true" flipV="false" rot="0">
            <a:off x="-410455" y="-852343"/>
            <a:ext cx="3981429" cy="4218733"/>
          </a:xfrm>
          <a:custGeom>
            <a:avLst/>
            <a:gdLst/>
            <a:ahLst/>
            <a:cxnLst/>
            <a:rect r="r" b="b" t="t" l="l"/>
            <a:pathLst>
              <a:path h="4218733" w="3981429">
                <a:moveTo>
                  <a:pt x="3981429" y="0"/>
                </a:moveTo>
                <a:lnTo>
                  <a:pt x="0" y="0"/>
                </a:lnTo>
                <a:lnTo>
                  <a:pt x="0" y="4218733"/>
                </a:lnTo>
                <a:lnTo>
                  <a:pt x="3981429" y="4218733"/>
                </a:lnTo>
                <a:lnTo>
                  <a:pt x="39814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19341" y="709336"/>
            <a:ext cx="12649318" cy="1095375"/>
          </a:xfrm>
          <a:prstGeom prst="rect">
            <a:avLst/>
          </a:prstGeom>
        </p:spPr>
        <p:txBody>
          <a:bodyPr anchor="t" rtlCol="false" tIns="0" lIns="0" bIns="0" rIns="0">
            <a:spAutoFit/>
          </a:bodyPr>
          <a:lstStyle/>
          <a:p>
            <a:pPr algn="ctr" marL="0" indent="0" lvl="0">
              <a:lnSpc>
                <a:spcPts val="8640"/>
              </a:lnSpc>
            </a:pPr>
            <a:r>
              <a:rPr lang="en-US" sz="7200">
                <a:solidFill>
                  <a:srgbClr val="853AC0"/>
                </a:solidFill>
                <a:latin typeface="Montserrat Bold"/>
                <a:ea typeface="Montserrat Bold"/>
                <a:cs typeface="Montserrat Bold"/>
                <a:sym typeface="Montserrat Bold"/>
              </a:rPr>
              <a:t>TEHNOLOGIILE UTILIZATE</a:t>
            </a:r>
          </a:p>
        </p:txBody>
      </p:sp>
      <p:sp>
        <p:nvSpPr>
          <p:cNvPr name="Freeform 4" id="4"/>
          <p:cNvSpPr/>
          <p:nvPr/>
        </p:nvSpPr>
        <p:spPr>
          <a:xfrm flipH="true" flipV="false" rot="-10800000">
            <a:off x="14614412" y="6068267"/>
            <a:ext cx="3981429" cy="4218733"/>
          </a:xfrm>
          <a:custGeom>
            <a:avLst/>
            <a:gdLst/>
            <a:ahLst/>
            <a:cxnLst/>
            <a:rect r="r" b="b" t="t" l="l"/>
            <a:pathLst>
              <a:path h="4218733" w="3981429">
                <a:moveTo>
                  <a:pt x="3981429" y="0"/>
                </a:moveTo>
                <a:lnTo>
                  <a:pt x="0" y="0"/>
                </a:lnTo>
                <a:lnTo>
                  <a:pt x="0" y="4218733"/>
                </a:lnTo>
                <a:lnTo>
                  <a:pt x="3981429" y="4218733"/>
                </a:lnTo>
                <a:lnTo>
                  <a:pt x="39814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2671360" y="7859626"/>
            <a:ext cx="5778270" cy="577827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56FDB"/>
            </a:solidFill>
          </p:spPr>
        </p:sp>
      </p:grpSp>
      <p:grpSp>
        <p:nvGrpSpPr>
          <p:cNvPr name="Group 7" id="7"/>
          <p:cNvGrpSpPr/>
          <p:nvPr/>
        </p:nvGrpSpPr>
        <p:grpSpPr>
          <a:xfrm rot="0">
            <a:off x="15468659" y="-3300319"/>
            <a:ext cx="5778270" cy="5778270"/>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56FDB"/>
            </a:solidFill>
          </p:spPr>
        </p:sp>
      </p:grpSp>
      <p:sp>
        <p:nvSpPr>
          <p:cNvPr name="TextBox 9" id="9"/>
          <p:cNvSpPr txBox="true"/>
          <p:nvPr/>
        </p:nvSpPr>
        <p:spPr>
          <a:xfrm rot="0">
            <a:off x="1916811" y="2302695"/>
            <a:ext cx="14688315" cy="6955605"/>
          </a:xfrm>
          <a:prstGeom prst="rect">
            <a:avLst/>
          </a:prstGeom>
        </p:spPr>
        <p:txBody>
          <a:bodyPr anchor="t" rtlCol="false" tIns="0" lIns="0" bIns="0" rIns="0">
            <a:spAutoFit/>
          </a:bodyPr>
          <a:lstStyle/>
          <a:p>
            <a:pPr algn="l" marL="708647" indent="-354323" lvl="1">
              <a:lnSpc>
                <a:spcPts val="4595"/>
              </a:lnSpc>
              <a:buFont typeface="Arial"/>
              <a:buChar char="•"/>
            </a:pPr>
            <a:r>
              <a:rPr lang="en-US" sz="3282">
                <a:solidFill>
                  <a:srgbClr val="853AC0"/>
                </a:solidFill>
                <a:latin typeface="Inter Bold"/>
                <a:ea typeface="Inter Bold"/>
                <a:cs typeface="Inter Bold"/>
                <a:sym typeface="Inter Bold"/>
              </a:rPr>
              <a:t>Figma</a:t>
            </a:r>
            <a:r>
              <a:rPr lang="en-US" sz="3282">
                <a:solidFill>
                  <a:srgbClr val="231F20"/>
                </a:solidFill>
                <a:latin typeface="Inter"/>
                <a:ea typeface="Inter"/>
                <a:cs typeface="Inter"/>
                <a:sym typeface="Inter"/>
              </a:rPr>
              <a:t> - pentru a facilita o ușoară colaborare în ceea ce privește designul web, aceasta permițând o eficientă prototipare a designului</a:t>
            </a:r>
          </a:p>
          <a:p>
            <a:pPr algn="l" marL="708647" indent="-354323" lvl="1">
              <a:lnSpc>
                <a:spcPts val="4595"/>
              </a:lnSpc>
              <a:buFont typeface="Arial"/>
              <a:buChar char="•"/>
            </a:pPr>
            <a:r>
              <a:rPr lang="en-US" sz="3282">
                <a:solidFill>
                  <a:srgbClr val="231F20"/>
                </a:solidFill>
                <a:latin typeface="Inter Bold"/>
                <a:ea typeface="Inter Bold"/>
                <a:cs typeface="Inter Bold"/>
                <a:sym typeface="Inter Bold"/>
              </a:rPr>
              <a:t> </a:t>
            </a:r>
            <a:r>
              <a:rPr lang="en-US" sz="3282">
                <a:solidFill>
                  <a:srgbClr val="853AC0"/>
                </a:solidFill>
                <a:latin typeface="Inter Bold"/>
                <a:ea typeface="Inter Bold"/>
                <a:cs typeface="Inter Bold"/>
                <a:sym typeface="Inter Bold"/>
              </a:rPr>
              <a:t>Botpress</a:t>
            </a:r>
            <a:r>
              <a:rPr lang="en-US" sz="3282">
                <a:solidFill>
                  <a:srgbClr val="853AC0"/>
                </a:solidFill>
                <a:latin typeface="Inter"/>
                <a:ea typeface="Inter"/>
                <a:cs typeface="Inter"/>
                <a:sym typeface="Inter"/>
              </a:rPr>
              <a:t> </a:t>
            </a:r>
            <a:r>
              <a:rPr lang="en-US" sz="3282">
                <a:solidFill>
                  <a:srgbClr val="231F20"/>
                </a:solidFill>
                <a:latin typeface="Inter"/>
                <a:ea typeface="Inter"/>
                <a:cs typeface="Inter"/>
                <a:sym typeface="Inter"/>
              </a:rPr>
              <a:t>- aplicație ce ne-a permis construirea propriului asistent AI configurând atât baza de date a acestuia cât și modul de funcționare</a:t>
            </a:r>
          </a:p>
          <a:p>
            <a:pPr algn="l" marL="708647" indent="-354323" lvl="1">
              <a:lnSpc>
                <a:spcPts val="4595"/>
              </a:lnSpc>
              <a:buFont typeface="Arial"/>
              <a:buChar char="•"/>
            </a:pPr>
            <a:r>
              <a:rPr lang="en-US" sz="3282">
                <a:solidFill>
                  <a:srgbClr val="231F20"/>
                </a:solidFill>
                <a:latin typeface="Inter"/>
                <a:ea typeface="Inter"/>
                <a:cs typeface="Inter"/>
                <a:sym typeface="Inter"/>
              </a:rPr>
              <a:t> </a:t>
            </a:r>
            <a:r>
              <a:rPr lang="en-US" sz="3282">
                <a:solidFill>
                  <a:srgbClr val="853AC0"/>
                </a:solidFill>
                <a:latin typeface="Inter Bold"/>
                <a:ea typeface="Inter Bold"/>
                <a:cs typeface="Inter Bold"/>
                <a:sym typeface="Inter Bold"/>
              </a:rPr>
              <a:t>Git &amp; Github</a:t>
            </a:r>
            <a:r>
              <a:rPr lang="en-US" sz="3282">
                <a:solidFill>
                  <a:srgbClr val="231F20"/>
                </a:solidFill>
                <a:latin typeface="Inter"/>
                <a:ea typeface="Inter"/>
                <a:cs typeface="Inter"/>
                <a:sym typeface="Inter"/>
              </a:rPr>
              <a:t> - sistem de subversionare a codului și depistare a posibilelor erori</a:t>
            </a:r>
          </a:p>
          <a:p>
            <a:pPr algn="l" marL="708647" indent="-354323" lvl="1">
              <a:lnSpc>
                <a:spcPts val="4595"/>
              </a:lnSpc>
              <a:buFont typeface="Arial"/>
              <a:buChar char="•"/>
            </a:pPr>
            <a:r>
              <a:rPr lang="en-US" sz="3282">
                <a:solidFill>
                  <a:srgbClr val="231F20"/>
                </a:solidFill>
                <a:latin typeface="Inter Bold"/>
                <a:ea typeface="Inter Bold"/>
                <a:cs typeface="Inter Bold"/>
                <a:sym typeface="Inter Bold"/>
              </a:rPr>
              <a:t> </a:t>
            </a:r>
            <a:r>
              <a:rPr lang="en-US" sz="3282">
                <a:solidFill>
                  <a:srgbClr val="853AC0"/>
                </a:solidFill>
                <a:latin typeface="Inter Bold"/>
                <a:ea typeface="Inter Bold"/>
                <a:cs typeface="Inter Bold"/>
                <a:sym typeface="Inter Bold"/>
              </a:rPr>
              <a:t>Visual Studio</a:t>
            </a:r>
            <a:r>
              <a:rPr lang="en-US" sz="3282">
                <a:solidFill>
                  <a:srgbClr val="231F20"/>
                </a:solidFill>
                <a:latin typeface="Inter Bold"/>
                <a:ea typeface="Inter Bold"/>
                <a:cs typeface="Inter Bold"/>
                <a:sym typeface="Inter Bold"/>
              </a:rPr>
              <a:t> </a:t>
            </a:r>
            <a:r>
              <a:rPr lang="en-US" sz="3282">
                <a:solidFill>
                  <a:srgbClr val="231F20"/>
                </a:solidFill>
                <a:latin typeface="Inter"/>
                <a:ea typeface="Inter"/>
                <a:cs typeface="Inter"/>
                <a:sym typeface="Inter"/>
              </a:rPr>
              <a:t>- mediu de dezvoltare pentru proiect</a:t>
            </a:r>
          </a:p>
          <a:p>
            <a:pPr algn="l" marL="708647" indent="-354323" lvl="1">
              <a:lnSpc>
                <a:spcPts val="4595"/>
              </a:lnSpc>
              <a:buFont typeface="Arial"/>
              <a:buChar char="•"/>
            </a:pPr>
            <a:r>
              <a:rPr lang="en-US" sz="3282">
                <a:solidFill>
                  <a:srgbClr val="231F20"/>
                </a:solidFill>
                <a:latin typeface="Inter"/>
                <a:ea typeface="Inter"/>
                <a:cs typeface="Inter"/>
                <a:sym typeface="Inter"/>
              </a:rPr>
              <a:t> </a:t>
            </a:r>
            <a:r>
              <a:rPr lang="en-US" sz="3282">
                <a:solidFill>
                  <a:srgbClr val="853AC0"/>
                </a:solidFill>
                <a:latin typeface="Inter Bold"/>
                <a:ea typeface="Inter Bold"/>
                <a:cs typeface="Inter Bold"/>
                <a:sym typeface="Inter Bold"/>
              </a:rPr>
              <a:t>TailwindCSS Framework</a:t>
            </a:r>
            <a:r>
              <a:rPr lang="en-US" sz="3282">
                <a:solidFill>
                  <a:srgbClr val="231F20"/>
                </a:solidFill>
                <a:latin typeface="Inter"/>
                <a:ea typeface="Inter"/>
                <a:cs typeface="Inter"/>
                <a:sym typeface="Inter"/>
              </a:rPr>
              <a:t> - pentru eficientizarea stilizării site-ului</a:t>
            </a:r>
          </a:p>
          <a:p>
            <a:pPr algn="l" marL="708647" indent="-354323" lvl="1">
              <a:lnSpc>
                <a:spcPts val="4595"/>
              </a:lnSpc>
              <a:buFont typeface="Arial"/>
              <a:buChar char="•"/>
            </a:pPr>
            <a:r>
              <a:rPr lang="en-US" sz="3282">
                <a:solidFill>
                  <a:srgbClr val="231F20"/>
                </a:solidFill>
                <a:latin typeface="Inter"/>
                <a:ea typeface="Inter"/>
                <a:cs typeface="Inter"/>
                <a:sym typeface="Inter"/>
              </a:rPr>
              <a:t> </a:t>
            </a:r>
            <a:r>
              <a:rPr lang="en-US" sz="3282">
                <a:solidFill>
                  <a:srgbClr val="853AC0"/>
                </a:solidFill>
                <a:latin typeface="Inter Bold"/>
                <a:ea typeface="Inter Bold"/>
                <a:cs typeface="Inter Bold"/>
                <a:sym typeface="Inter Bold"/>
              </a:rPr>
              <a:t>CPanel</a:t>
            </a:r>
            <a:r>
              <a:rPr lang="en-US" sz="3282">
                <a:solidFill>
                  <a:srgbClr val="231F20"/>
                </a:solidFill>
                <a:latin typeface="Inter"/>
                <a:ea typeface="Inter"/>
                <a:cs typeface="Inter"/>
                <a:sym typeface="Inter"/>
              </a:rPr>
              <a:t> - pentru gestionarea platformei</a:t>
            </a:r>
          </a:p>
          <a:p>
            <a:pPr algn="l" marL="708647" indent="-354323" lvl="1">
              <a:lnSpc>
                <a:spcPts val="4595"/>
              </a:lnSpc>
              <a:buFont typeface="Arial"/>
              <a:buChar char="•"/>
            </a:pPr>
            <a:r>
              <a:rPr lang="en-US" sz="3282">
                <a:solidFill>
                  <a:srgbClr val="231F20"/>
                </a:solidFill>
                <a:latin typeface="Inter"/>
                <a:ea typeface="Inter"/>
                <a:cs typeface="Inter"/>
                <a:sym typeface="Inter"/>
              </a:rPr>
              <a:t> </a:t>
            </a:r>
            <a:r>
              <a:rPr lang="en-US" sz="3282">
                <a:solidFill>
                  <a:srgbClr val="853AC0"/>
                </a:solidFill>
                <a:latin typeface="Inter Bold"/>
                <a:ea typeface="Inter Bold"/>
                <a:cs typeface="Inter Bold"/>
                <a:sym typeface="Inter Bold"/>
              </a:rPr>
              <a:t>phpMyAdmin</a:t>
            </a:r>
            <a:r>
              <a:rPr lang="en-US" sz="3282">
                <a:solidFill>
                  <a:srgbClr val="231F20"/>
                </a:solidFill>
                <a:latin typeface="Inter"/>
                <a:ea typeface="Inter"/>
                <a:cs typeface="Inter"/>
                <a:sym typeface="Inter"/>
              </a:rPr>
              <a:t> - pentru gestionarea bazelor de date</a:t>
            </a:r>
          </a:p>
          <a:p>
            <a:pPr algn="l" marL="708647" indent="-354323" lvl="1">
              <a:lnSpc>
                <a:spcPts val="4595"/>
              </a:lnSpc>
              <a:buFont typeface="Arial"/>
              <a:buChar char="•"/>
            </a:pPr>
            <a:r>
              <a:rPr lang="en-US" sz="3282">
                <a:solidFill>
                  <a:srgbClr val="231F20"/>
                </a:solidFill>
                <a:latin typeface="Inter"/>
                <a:ea typeface="Inter"/>
                <a:cs typeface="Inter"/>
                <a:sym typeface="Inter"/>
              </a:rPr>
              <a:t> </a:t>
            </a:r>
            <a:r>
              <a:rPr lang="en-US" sz="3282">
                <a:solidFill>
                  <a:srgbClr val="853AC0"/>
                </a:solidFill>
                <a:latin typeface="Inter Bold"/>
                <a:ea typeface="Inter Bold"/>
                <a:cs typeface="Inter Bold"/>
                <a:sym typeface="Inter Bold"/>
              </a:rPr>
              <a:t>FileZillaFTP</a:t>
            </a:r>
            <a:r>
              <a:rPr lang="en-US" sz="3282">
                <a:solidFill>
                  <a:srgbClr val="231F20"/>
                </a:solidFill>
                <a:latin typeface="Inter"/>
                <a:ea typeface="Inter"/>
                <a:cs typeface="Inter"/>
                <a:sym typeface="Inter"/>
              </a:rPr>
              <a:t> - pentru încărcarea eficientă a fișierelor</a:t>
            </a:r>
          </a:p>
          <a:p>
            <a:pPr algn="l">
              <a:lnSpc>
                <a:spcPts val="4595"/>
              </a:lnSpc>
              <a:spcBef>
                <a:spcPct val="0"/>
              </a:spcBef>
            </a:pP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79574" y="2760381"/>
            <a:ext cx="7037060" cy="7962727"/>
          </a:xfrm>
          <a:custGeom>
            <a:avLst/>
            <a:gdLst/>
            <a:ahLst/>
            <a:cxnLst/>
            <a:rect r="r" b="b" t="t" l="l"/>
            <a:pathLst>
              <a:path h="7962727" w="7037060">
                <a:moveTo>
                  <a:pt x="7037060" y="0"/>
                </a:moveTo>
                <a:lnTo>
                  <a:pt x="0" y="0"/>
                </a:lnTo>
                <a:lnTo>
                  <a:pt x="0" y="7962727"/>
                </a:lnTo>
                <a:lnTo>
                  <a:pt x="7037060" y="7962727"/>
                </a:lnTo>
                <a:lnTo>
                  <a:pt x="703706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0708134">
            <a:off x="11388596" y="-319550"/>
            <a:ext cx="7037060" cy="7962727"/>
          </a:xfrm>
          <a:custGeom>
            <a:avLst/>
            <a:gdLst/>
            <a:ahLst/>
            <a:cxnLst/>
            <a:rect r="r" b="b" t="t" l="l"/>
            <a:pathLst>
              <a:path h="7962727" w="7037060">
                <a:moveTo>
                  <a:pt x="7037061" y="0"/>
                </a:moveTo>
                <a:lnTo>
                  <a:pt x="0" y="0"/>
                </a:lnTo>
                <a:lnTo>
                  <a:pt x="0" y="7962728"/>
                </a:lnTo>
                <a:lnTo>
                  <a:pt x="7037061" y="7962728"/>
                </a:lnTo>
                <a:lnTo>
                  <a:pt x="70370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050705" y="786296"/>
            <a:ext cx="10186590" cy="1095375"/>
          </a:xfrm>
          <a:prstGeom prst="rect">
            <a:avLst/>
          </a:prstGeom>
        </p:spPr>
        <p:txBody>
          <a:bodyPr anchor="t" rtlCol="false" tIns="0" lIns="0" bIns="0" rIns="0">
            <a:spAutoFit/>
          </a:bodyPr>
          <a:lstStyle/>
          <a:p>
            <a:pPr algn="ctr" marL="0" indent="0" lvl="0">
              <a:lnSpc>
                <a:spcPts val="8640"/>
              </a:lnSpc>
            </a:pPr>
            <a:r>
              <a:rPr lang="en-US" sz="7200">
                <a:solidFill>
                  <a:srgbClr val="853AC0"/>
                </a:solidFill>
                <a:latin typeface="Montserrat Bold"/>
                <a:ea typeface="Montserrat Bold"/>
                <a:cs typeface="Montserrat Bold"/>
                <a:sym typeface="Montserrat Bold"/>
              </a:rPr>
              <a:t>DESIGN ȘI DINAMICĂ</a:t>
            </a:r>
          </a:p>
        </p:txBody>
      </p:sp>
      <p:sp>
        <p:nvSpPr>
          <p:cNvPr name="TextBox 5" id="5"/>
          <p:cNvSpPr txBox="true"/>
          <p:nvPr/>
        </p:nvSpPr>
        <p:spPr>
          <a:xfrm rot="0">
            <a:off x="1799842" y="3104265"/>
            <a:ext cx="14688315" cy="4631505"/>
          </a:xfrm>
          <a:prstGeom prst="rect">
            <a:avLst/>
          </a:prstGeom>
        </p:spPr>
        <p:txBody>
          <a:bodyPr anchor="t" rtlCol="false" tIns="0" lIns="0" bIns="0" rIns="0">
            <a:spAutoFit/>
          </a:bodyPr>
          <a:lstStyle/>
          <a:p>
            <a:pPr algn="l">
              <a:lnSpc>
                <a:spcPts val="4595"/>
              </a:lnSpc>
              <a:spcBef>
                <a:spcPct val="0"/>
              </a:spcBef>
            </a:pPr>
            <a:r>
              <a:rPr lang="en-US" sz="3282">
                <a:solidFill>
                  <a:srgbClr val="231F20"/>
                </a:solidFill>
                <a:latin typeface="Inter"/>
                <a:ea typeface="Inter"/>
                <a:cs typeface="Inter"/>
                <a:sym typeface="Inter"/>
              </a:rPr>
              <a:t>Am realizat designul inițial pe platforma </a:t>
            </a:r>
            <a:r>
              <a:rPr lang="en-US" sz="3282">
                <a:solidFill>
                  <a:srgbClr val="853AC0"/>
                </a:solidFill>
                <a:latin typeface="Inter Bold"/>
                <a:ea typeface="Inter Bold"/>
                <a:cs typeface="Inter Bold"/>
                <a:sym typeface="Inter Bold"/>
              </a:rPr>
              <a:t>Figma</a:t>
            </a:r>
            <a:r>
              <a:rPr lang="en-US" sz="3282">
                <a:solidFill>
                  <a:srgbClr val="231F20"/>
                </a:solidFill>
                <a:latin typeface="Inter"/>
                <a:ea typeface="Inter"/>
                <a:cs typeface="Inter"/>
                <a:sym typeface="Inter"/>
              </a:rPr>
              <a:t>, deoarece ne-a permis să lucrăm simultan și să rezolvăm rapid diverse probleme. Ne-am concentrat pe crearea unei experiențe plăcute pentru utilizatori, astfel încât design-ul să fie prietenos și atractiv. Am creat versiuni specifice pentru fiecare tip de dispozitiv (</a:t>
            </a:r>
            <a:r>
              <a:rPr lang="en-US" sz="3282">
                <a:solidFill>
                  <a:srgbClr val="853AC0"/>
                </a:solidFill>
                <a:latin typeface="Inter"/>
                <a:ea typeface="Inter"/>
                <a:cs typeface="Inter"/>
                <a:sym typeface="Inter"/>
              </a:rPr>
              <a:t>telefon</a:t>
            </a:r>
            <a:r>
              <a:rPr lang="en-US" sz="3282">
                <a:solidFill>
                  <a:srgbClr val="231F20"/>
                </a:solidFill>
                <a:latin typeface="Inter"/>
                <a:ea typeface="Inter"/>
                <a:cs typeface="Inter"/>
                <a:sym typeface="Inter"/>
              </a:rPr>
              <a:t>, </a:t>
            </a:r>
            <a:r>
              <a:rPr lang="en-US" sz="3282">
                <a:solidFill>
                  <a:srgbClr val="853AC0"/>
                </a:solidFill>
                <a:latin typeface="Inter"/>
                <a:ea typeface="Inter"/>
                <a:cs typeface="Inter"/>
                <a:sym typeface="Inter"/>
              </a:rPr>
              <a:t>tabletă</a:t>
            </a:r>
            <a:r>
              <a:rPr lang="en-US" sz="3282">
                <a:solidFill>
                  <a:srgbClr val="231F20"/>
                </a:solidFill>
                <a:latin typeface="Inter"/>
                <a:ea typeface="Inter"/>
                <a:cs typeface="Inter"/>
                <a:sym typeface="Inter"/>
              </a:rPr>
              <a:t>, </a:t>
            </a:r>
            <a:r>
              <a:rPr lang="en-US" sz="3282">
                <a:solidFill>
                  <a:srgbClr val="853AC0"/>
                </a:solidFill>
                <a:latin typeface="Inter"/>
                <a:ea typeface="Inter"/>
                <a:cs typeface="Inter"/>
                <a:sym typeface="Inter"/>
              </a:rPr>
              <a:t>laptop</a:t>
            </a:r>
            <a:r>
              <a:rPr lang="en-US" sz="3282">
                <a:solidFill>
                  <a:srgbClr val="231F20"/>
                </a:solidFill>
                <a:latin typeface="Inter"/>
                <a:ea typeface="Inter"/>
                <a:cs typeface="Inter"/>
                <a:sym typeface="Inter"/>
              </a:rPr>
              <a:t> și </a:t>
            </a:r>
            <a:r>
              <a:rPr lang="en-US" sz="3282">
                <a:solidFill>
                  <a:srgbClr val="853AC0"/>
                </a:solidFill>
                <a:latin typeface="Inter"/>
                <a:ea typeface="Inter"/>
                <a:cs typeface="Inter"/>
                <a:sym typeface="Inter"/>
              </a:rPr>
              <a:t>desktop</a:t>
            </a:r>
            <a:r>
              <a:rPr lang="en-US" sz="3282">
                <a:solidFill>
                  <a:srgbClr val="231F20"/>
                </a:solidFill>
                <a:latin typeface="Inter"/>
                <a:ea typeface="Inter"/>
                <a:cs typeface="Inter"/>
                <a:sym typeface="Inter"/>
              </a:rPr>
              <a:t>), prototipând fiecare pagină pentru a asigura versatilitatea site-ului. Pentru a adăuga dinamică și pentru a eficientiza utilizarea, am inclus diverse elemente interactive, butoane și animații intuitive.</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128750" y="4787001"/>
            <a:ext cx="7037060" cy="7962727"/>
          </a:xfrm>
          <a:custGeom>
            <a:avLst/>
            <a:gdLst/>
            <a:ahLst/>
            <a:cxnLst/>
            <a:rect r="r" b="b" t="t" l="l"/>
            <a:pathLst>
              <a:path h="7962727" w="7037060">
                <a:moveTo>
                  <a:pt x="7037060" y="0"/>
                </a:moveTo>
                <a:lnTo>
                  <a:pt x="0" y="0"/>
                </a:lnTo>
                <a:lnTo>
                  <a:pt x="0" y="7962727"/>
                </a:lnTo>
                <a:lnTo>
                  <a:pt x="7037060" y="7962727"/>
                </a:lnTo>
                <a:lnTo>
                  <a:pt x="703706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0708134">
            <a:off x="13569137" y="-1602221"/>
            <a:ext cx="7037060" cy="7962727"/>
          </a:xfrm>
          <a:custGeom>
            <a:avLst/>
            <a:gdLst/>
            <a:ahLst/>
            <a:cxnLst/>
            <a:rect r="r" b="b" t="t" l="l"/>
            <a:pathLst>
              <a:path h="7962727" w="7037060">
                <a:moveTo>
                  <a:pt x="7037060" y="0"/>
                </a:moveTo>
                <a:lnTo>
                  <a:pt x="0" y="0"/>
                </a:lnTo>
                <a:lnTo>
                  <a:pt x="0" y="7962728"/>
                </a:lnTo>
                <a:lnTo>
                  <a:pt x="7037060" y="7962728"/>
                </a:lnTo>
                <a:lnTo>
                  <a:pt x="703706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05747" y="2058506"/>
            <a:ext cx="15276505" cy="7425092"/>
          </a:xfrm>
          <a:custGeom>
            <a:avLst/>
            <a:gdLst/>
            <a:ahLst/>
            <a:cxnLst/>
            <a:rect r="r" b="b" t="t" l="l"/>
            <a:pathLst>
              <a:path h="7425092" w="15276505">
                <a:moveTo>
                  <a:pt x="0" y="0"/>
                </a:moveTo>
                <a:lnTo>
                  <a:pt x="15276506" y="0"/>
                </a:lnTo>
                <a:lnTo>
                  <a:pt x="15276506" y="7425092"/>
                </a:lnTo>
                <a:lnTo>
                  <a:pt x="0" y="7425092"/>
                </a:lnTo>
                <a:lnTo>
                  <a:pt x="0" y="0"/>
                </a:lnTo>
                <a:close/>
              </a:path>
            </a:pathLst>
          </a:custGeom>
          <a:blipFill>
            <a:blip r:embed="rId4"/>
            <a:stretch>
              <a:fillRect l="0" t="0" r="0" b="0"/>
            </a:stretch>
          </a:blipFill>
        </p:spPr>
      </p:sp>
      <p:sp>
        <p:nvSpPr>
          <p:cNvPr name="TextBox 5" id="5"/>
          <p:cNvSpPr txBox="true"/>
          <p:nvPr/>
        </p:nvSpPr>
        <p:spPr>
          <a:xfrm rot="0">
            <a:off x="3717211" y="481012"/>
            <a:ext cx="10186590" cy="1095375"/>
          </a:xfrm>
          <a:prstGeom prst="rect">
            <a:avLst/>
          </a:prstGeom>
        </p:spPr>
        <p:txBody>
          <a:bodyPr anchor="t" rtlCol="false" tIns="0" lIns="0" bIns="0" rIns="0">
            <a:spAutoFit/>
          </a:bodyPr>
          <a:lstStyle/>
          <a:p>
            <a:pPr algn="ctr" marL="0" indent="0" lvl="0">
              <a:lnSpc>
                <a:spcPts val="8640"/>
              </a:lnSpc>
            </a:pPr>
            <a:r>
              <a:rPr lang="en-US" sz="7200">
                <a:solidFill>
                  <a:srgbClr val="853AC0"/>
                </a:solidFill>
                <a:latin typeface="Montserrat Bold"/>
                <a:ea typeface="Montserrat Bold"/>
                <a:cs typeface="Montserrat Bold"/>
                <a:sym typeface="Montserrat Bold"/>
              </a:rPr>
              <a:t>DESIGN ȘI DINAMICĂ</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616165" y="4940921"/>
            <a:ext cx="7037060" cy="7962727"/>
          </a:xfrm>
          <a:custGeom>
            <a:avLst/>
            <a:gdLst/>
            <a:ahLst/>
            <a:cxnLst/>
            <a:rect r="r" b="b" t="t" l="l"/>
            <a:pathLst>
              <a:path h="7962727" w="7037060">
                <a:moveTo>
                  <a:pt x="7037060" y="0"/>
                </a:moveTo>
                <a:lnTo>
                  <a:pt x="0" y="0"/>
                </a:lnTo>
                <a:lnTo>
                  <a:pt x="0" y="7962727"/>
                </a:lnTo>
                <a:lnTo>
                  <a:pt x="7037060" y="7962727"/>
                </a:lnTo>
                <a:lnTo>
                  <a:pt x="703706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0708134">
            <a:off x="12773881" y="-2647380"/>
            <a:ext cx="7037060" cy="7962727"/>
          </a:xfrm>
          <a:custGeom>
            <a:avLst/>
            <a:gdLst/>
            <a:ahLst/>
            <a:cxnLst/>
            <a:rect r="r" b="b" t="t" l="l"/>
            <a:pathLst>
              <a:path h="7962727" w="7037060">
                <a:moveTo>
                  <a:pt x="7037060" y="0"/>
                </a:moveTo>
                <a:lnTo>
                  <a:pt x="0" y="0"/>
                </a:lnTo>
                <a:lnTo>
                  <a:pt x="0" y="7962727"/>
                </a:lnTo>
                <a:lnTo>
                  <a:pt x="7037060" y="7962727"/>
                </a:lnTo>
                <a:lnTo>
                  <a:pt x="703706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5532" y="1648724"/>
            <a:ext cx="15356935" cy="8638276"/>
          </a:xfrm>
          <a:custGeom>
            <a:avLst/>
            <a:gdLst/>
            <a:ahLst/>
            <a:cxnLst/>
            <a:rect r="r" b="b" t="t" l="l"/>
            <a:pathLst>
              <a:path h="8638276" w="15356935">
                <a:moveTo>
                  <a:pt x="0" y="0"/>
                </a:moveTo>
                <a:lnTo>
                  <a:pt x="15356936" y="0"/>
                </a:lnTo>
                <a:lnTo>
                  <a:pt x="15356936" y="8638276"/>
                </a:lnTo>
                <a:lnTo>
                  <a:pt x="0" y="8638276"/>
                </a:lnTo>
                <a:lnTo>
                  <a:pt x="0" y="0"/>
                </a:lnTo>
                <a:close/>
              </a:path>
            </a:pathLst>
          </a:custGeom>
          <a:blipFill>
            <a:blip r:embed="rId4"/>
            <a:stretch>
              <a:fillRect l="0" t="0" r="0" b="0"/>
            </a:stretch>
          </a:blipFill>
        </p:spPr>
      </p:sp>
      <p:sp>
        <p:nvSpPr>
          <p:cNvPr name="TextBox 5" id="5"/>
          <p:cNvSpPr txBox="true"/>
          <p:nvPr/>
        </p:nvSpPr>
        <p:spPr>
          <a:xfrm rot="0">
            <a:off x="4050705" y="553349"/>
            <a:ext cx="10186590" cy="1095375"/>
          </a:xfrm>
          <a:prstGeom prst="rect">
            <a:avLst/>
          </a:prstGeom>
        </p:spPr>
        <p:txBody>
          <a:bodyPr anchor="t" rtlCol="false" tIns="0" lIns="0" bIns="0" rIns="0">
            <a:spAutoFit/>
          </a:bodyPr>
          <a:lstStyle/>
          <a:p>
            <a:pPr algn="ctr" marL="0" indent="0" lvl="0">
              <a:lnSpc>
                <a:spcPts val="8640"/>
              </a:lnSpc>
            </a:pPr>
            <a:r>
              <a:rPr lang="en-US" sz="7200">
                <a:solidFill>
                  <a:srgbClr val="853AC0"/>
                </a:solidFill>
                <a:latin typeface="Montserrat Bold"/>
                <a:ea typeface="Montserrat Bold"/>
                <a:cs typeface="Montserrat Bold"/>
                <a:sym typeface="Montserrat Bold"/>
              </a:rPr>
              <a:t>DESIGN ȘI DINAMICĂ</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true" rot="0">
            <a:off x="0" y="0"/>
            <a:ext cx="4281264" cy="4750362"/>
          </a:xfrm>
          <a:custGeom>
            <a:avLst/>
            <a:gdLst/>
            <a:ahLst/>
            <a:cxnLst/>
            <a:rect r="r" b="b" t="t" l="l"/>
            <a:pathLst>
              <a:path h="4750362" w="4281264">
                <a:moveTo>
                  <a:pt x="0" y="4750362"/>
                </a:moveTo>
                <a:lnTo>
                  <a:pt x="4281264" y="4750362"/>
                </a:lnTo>
                <a:lnTo>
                  <a:pt x="4281264" y="0"/>
                </a:lnTo>
                <a:lnTo>
                  <a:pt x="0" y="0"/>
                </a:lnTo>
                <a:lnTo>
                  <a:pt x="0" y="475036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006736" y="0"/>
            <a:ext cx="4281264" cy="4750362"/>
          </a:xfrm>
          <a:custGeom>
            <a:avLst/>
            <a:gdLst/>
            <a:ahLst/>
            <a:cxnLst/>
            <a:rect r="r" b="b" t="t" l="l"/>
            <a:pathLst>
              <a:path h="4750362" w="4281264">
                <a:moveTo>
                  <a:pt x="4281264" y="4750362"/>
                </a:moveTo>
                <a:lnTo>
                  <a:pt x="0" y="4750362"/>
                </a:lnTo>
                <a:lnTo>
                  <a:pt x="0" y="0"/>
                </a:lnTo>
                <a:lnTo>
                  <a:pt x="4281264" y="0"/>
                </a:lnTo>
                <a:lnTo>
                  <a:pt x="4281264" y="475036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910073" y="1279806"/>
            <a:ext cx="14467853" cy="1095375"/>
          </a:xfrm>
          <a:prstGeom prst="rect">
            <a:avLst/>
          </a:prstGeom>
        </p:spPr>
        <p:txBody>
          <a:bodyPr anchor="t" rtlCol="false" tIns="0" lIns="0" bIns="0" rIns="0">
            <a:spAutoFit/>
          </a:bodyPr>
          <a:lstStyle/>
          <a:p>
            <a:pPr algn="ctr" marL="0" indent="0" lvl="0">
              <a:lnSpc>
                <a:spcPts val="8640"/>
              </a:lnSpc>
            </a:pPr>
            <a:r>
              <a:rPr lang="en-US" sz="7200">
                <a:solidFill>
                  <a:srgbClr val="853AC0"/>
                </a:solidFill>
                <a:latin typeface="Montserrat Bold"/>
                <a:ea typeface="Montserrat Bold"/>
                <a:cs typeface="Montserrat Bold"/>
                <a:sym typeface="Montserrat Bold"/>
              </a:rPr>
              <a:t>DEZVOLTAREA PLATFORMEI</a:t>
            </a:r>
          </a:p>
        </p:txBody>
      </p:sp>
      <p:sp>
        <p:nvSpPr>
          <p:cNvPr name="TextBox 5" id="5"/>
          <p:cNvSpPr txBox="true"/>
          <p:nvPr/>
        </p:nvSpPr>
        <p:spPr>
          <a:xfrm rot="0">
            <a:off x="1799842" y="3950827"/>
            <a:ext cx="14688315" cy="3469455"/>
          </a:xfrm>
          <a:prstGeom prst="rect">
            <a:avLst/>
          </a:prstGeom>
        </p:spPr>
        <p:txBody>
          <a:bodyPr anchor="t" rtlCol="false" tIns="0" lIns="0" bIns="0" rIns="0">
            <a:spAutoFit/>
          </a:bodyPr>
          <a:lstStyle/>
          <a:p>
            <a:pPr algn="l">
              <a:lnSpc>
                <a:spcPts val="4595"/>
              </a:lnSpc>
              <a:spcBef>
                <a:spcPct val="0"/>
              </a:spcBef>
            </a:pPr>
            <a:r>
              <a:rPr lang="en-US" sz="3282">
                <a:solidFill>
                  <a:srgbClr val="231F20"/>
                </a:solidFill>
                <a:latin typeface="Inter"/>
                <a:ea typeface="Inter"/>
                <a:cs typeface="Inter"/>
                <a:sym typeface="Inter"/>
              </a:rPr>
              <a:t>Datorită cerințelor specifice ale proiectului nostru și flexibilitatea de care am avut nevoie, am ales să realizăm platforma full-code, utilizând cât mai puține servicii disponibile online pentru diverse funcționalități (sistemul de utilizatori/bazele de date). Această decizie a facilitat implementarea de funcții custom, adaptabilitatea la cerințele proiectului cât și flexibilitatea necesară.</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DAGLMvmuYns</dc:identifier>
  <dcterms:modified xsi:type="dcterms:W3CDTF">2011-08-01T06:04:30Z</dcterms:modified>
  <cp:revision>1</cp:revision>
  <dc:title>Prezentare Printbuddy Națională</dc:title>
</cp:coreProperties>
</file>