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2" r:id="rId6"/>
    <p:sldId id="258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79E6F-A6CE-48B3-9FB8-C211E584FDC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42351-FBEC-4F4E-93CE-158CC083AF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43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8C66-FB33-4212-96DF-01D39A0B9AA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92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8C66-FB33-4212-96DF-01D39A0B9AA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00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0DD50-3630-4F05-8B80-4EF868BB1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F711A1-9B89-4516-A329-919E92A8F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F198F4-FF6F-423B-B5CB-2DF84A20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E21-16B7-43F4-8320-BAA4E733BD1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1C2089-6C7D-4242-83C3-F43E5451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737CE6-289F-4952-89A3-60ACBF68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76B-2B2B-41E2-BF25-06CFEA6042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91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E019A-6F92-47E3-BDD6-E355ACB0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6903646-DCCB-43EC-A957-A9B34C66D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164021-C021-41FB-9C7E-EA27401C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E21-16B7-43F4-8320-BAA4E733BD1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A799D4-24CB-4F3E-ABAA-3A0D318C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DE3E1F-FF0B-45B6-BCDA-EA400E5C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76B-2B2B-41E2-BF25-06CFEA6042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95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44E4654-D138-4ECB-90C1-FEAC7674F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05628A-3A23-4F71-908F-8E4D70837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20B0DA-2CB0-4DF8-8776-1066AAF3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E21-16B7-43F4-8320-BAA4E733BD1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BC9A8E-FBC1-4E12-A095-F5F56B46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440AFC-9AC1-4800-A167-CDF74E4B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76B-2B2B-41E2-BF25-06CFEA6042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29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86730-7708-4650-BEC8-F5847121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AC460C-62C6-4C68-8C82-207298911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4B467D-5866-4C52-9385-6F59CC1E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E21-16B7-43F4-8320-BAA4E733BD1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0034DD-4ED7-4458-96C8-AD9912E8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B6DC43-17F2-4247-9FAF-0BE6D4B0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76B-2B2B-41E2-BF25-06CFEA6042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74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BA2619-3326-41E0-BB43-47EB1D6E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19074B-D52F-4389-BB85-348A5799B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EE431A-6BB9-4591-A75C-FCFBAE24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E21-16B7-43F4-8320-BAA4E733BD1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42CC92-5E5A-4379-976C-B3C329F5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288F6C-C8E6-48CC-A453-07BDA8D2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76B-2B2B-41E2-BF25-06CFEA6042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3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50F344-43AA-4ECF-82F5-4343BB16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3E271C-F1CC-4B83-8B95-4DD3776D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647646-82D1-4EFD-93A6-1420CE3A8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C977F6-319C-4370-9CC1-AF63A04D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E21-16B7-43F4-8320-BAA4E733BD1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5A0155-23DC-4D59-B329-4E1716F1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4BEA40-8C89-4E87-B004-751FCFDB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76B-2B2B-41E2-BF25-06CFEA6042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35167-20DC-4A26-9747-5753EBBE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D79DA0-7540-4815-9CCA-390E6969E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7698EC-1538-43A5-B749-1E68383C7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B28BE5-CCAD-4C6B-A5DF-6D24B4C17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192D993-9B9B-4B1E-A68E-DE3F25C07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C5E448-FFF5-49A5-B73E-7A3E30EF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E21-16B7-43F4-8320-BAA4E733BD1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B45BA49-65BE-41A7-90AA-CF788358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EEDE742-56F8-42DB-A9F5-E1FB76E6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76B-2B2B-41E2-BF25-06CFEA6042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68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AE308-AADF-4058-9DE6-3AF48B88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69B3A9-D7D0-4F1E-B967-41FF5E8B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E21-16B7-43F4-8320-BAA4E733BD1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D20233-0784-4327-9497-FCB0AB52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32A227C-C14F-460E-A624-0247F8D2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76B-2B2B-41E2-BF25-06CFEA6042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55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A996607-8EB7-47ED-A9F1-F09E823E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E21-16B7-43F4-8320-BAA4E733BD1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D0B04C-E5E0-48DE-801F-C6B1664F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CEBB92-B3C9-48E6-9E5D-CBBE3C92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76B-2B2B-41E2-BF25-06CFEA6042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7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FC0614-6C86-4607-A45E-83B537FE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057D7-4ADA-475E-A84D-E67F80DC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209ACA1-1215-4129-92CB-31AD3F28F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20509B-B2FC-4FC1-9882-306F8407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E21-16B7-43F4-8320-BAA4E733BD1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40A258-A748-4942-B31A-00B8B669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C66EA2-99BD-4B05-80FC-74C5A112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76B-2B2B-41E2-BF25-06CFEA6042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36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9CDEEB-73A3-4BC0-A8B4-9DBA581B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0EC261-4D9D-4BAF-97B6-76B2D2CAD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BA4C27-C39E-4549-A433-1598CF4EB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E657E1-88E6-4D6B-9C49-BB1F7E2F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E21-16B7-43F4-8320-BAA4E733BD1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2397BC-4C5D-4AEF-8D03-C3C70941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E1A131-2AB8-4EFF-92EC-4AD4F4ED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76B-2B2B-41E2-BF25-06CFEA6042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9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C02FE80-2282-4530-AAFC-CCEA2848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4F1FC0-E7D2-4DDD-9ECF-896BCF6DA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BC8144-E994-434B-A9DF-F12957AAB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E4E21-16B7-43F4-8320-BAA4E733BD1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E2E743-86D7-4CF7-9788-25BAD36D5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668E87-9DF2-4989-A61D-49EB11C47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D276B-2B2B-41E2-BF25-06CFEA6042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1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6C5612A-2C8C-4251-B554-B6CA2BC3B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152" y="4094903"/>
            <a:ext cx="1910014" cy="1949806"/>
          </a:xfrm>
          <a:prstGeom prst="rect">
            <a:avLst/>
          </a:prstGeom>
        </p:spPr>
      </p:pic>
      <p:pic>
        <p:nvPicPr>
          <p:cNvPr id="2" name="Picture 2" descr="Risultato immagini per rstudio logo">
            <a:extLst>
              <a:ext uri="{FF2B5EF4-FFF2-40B4-BE49-F238E27FC236}">
                <a16:creationId xmlns:a16="http://schemas.microsoft.com/office/drawing/2014/main" id="{315CE89E-9778-4346-A1A9-E54609FF5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397" y="4536763"/>
            <a:ext cx="3077977" cy="107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o immagini per tidyverselogo">
            <a:extLst>
              <a:ext uri="{FF2B5EF4-FFF2-40B4-BE49-F238E27FC236}">
                <a16:creationId xmlns:a16="http://schemas.microsoft.com/office/drawing/2014/main" id="{3C25E44B-553F-41B3-B287-2ED1CA11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72" y="4219235"/>
            <a:ext cx="1473911" cy="170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Risultato immagini per tidyverselogo">
            <a:extLst>
              <a:ext uri="{FF2B5EF4-FFF2-40B4-BE49-F238E27FC236}">
                <a16:creationId xmlns:a16="http://schemas.microsoft.com/office/drawing/2014/main" id="{46ACA970-DE72-4E5F-BFD8-F7F062FAA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7"/>
          <a:stretch/>
        </p:blipFill>
        <p:spPr bwMode="auto">
          <a:xfrm>
            <a:off x="0" y="926420"/>
            <a:ext cx="12192000" cy="20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E55BC2D-2340-4672-8975-694E3B5AA3F7}"/>
              </a:ext>
            </a:extLst>
          </p:cNvPr>
          <p:cNvSpPr txBox="1"/>
          <p:nvPr/>
        </p:nvSpPr>
        <p:spPr>
          <a:xfrm>
            <a:off x="958472" y="1063308"/>
            <a:ext cx="954156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chemeClr val="bg1"/>
                </a:solidFill>
              </a:rPr>
              <a:t>Text Mining Toolkit</a:t>
            </a:r>
          </a:p>
          <a:p>
            <a:r>
              <a:rPr lang="it-IT" sz="3600" b="1" dirty="0">
                <a:solidFill>
                  <a:schemeClr val="bg1"/>
                </a:solidFill>
              </a:rPr>
              <a:t>in R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3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Risultato immagini per rstudio logo">
            <a:extLst>
              <a:ext uri="{FF2B5EF4-FFF2-40B4-BE49-F238E27FC236}">
                <a16:creationId xmlns:a16="http://schemas.microsoft.com/office/drawing/2014/main" id="{B90CEA43-3C2A-43C4-8439-9851B75E5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327" y="200885"/>
            <a:ext cx="1157737" cy="40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7DF2D9-4B56-4DB7-81D6-46C744B21D38}"/>
              </a:ext>
            </a:extLst>
          </p:cNvPr>
          <p:cNvSpPr txBox="1"/>
          <p:nvPr/>
        </p:nvSpPr>
        <p:spPr>
          <a:xfrm>
            <a:off x="1770516" y="607058"/>
            <a:ext cx="6438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>
                <a:solidFill>
                  <a:schemeClr val="bg2">
                    <a:lumMod val="25000"/>
                  </a:schemeClr>
                </a:solidFill>
              </a:rPr>
              <a:t>What</a:t>
            </a:r>
            <a:r>
              <a:rPr lang="it-IT" sz="4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t-IT" sz="4000" dirty="0" err="1">
                <a:solidFill>
                  <a:schemeClr val="bg2">
                    <a:lumMod val="25000"/>
                  </a:schemeClr>
                </a:solidFill>
              </a:rPr>
              <a:t>is</a:t>
            </a:r>
            <a:r>
              <a:rPr lang="it-IT" sz="4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t-IT" sz="4000" b="1" dirty="0">
                <a:solidFill>
                  <a:schemeClr val="bg2">
                    <a:lumMod val="25000"/>
                  </a:schemeClr>
                </a:solidFill>
              </a:rPr>
              <a:t>Text Mining</a:t>
            </a:r>
            <a:r>
              <a:rPr lang="it-IT" sz="4000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en-GB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8AD0FF6-84A8-4A2A-8809-2FBA3D0B198B}"/>
              </a:ext>
            </a:extLst>
          </p:cNvPr>
          <p:cNvCxnSpPr>
            <a:cxnSpLocks/>
          </p:cNvCxnSpPr>
          <p:nvPr/>
        </p:nvCxnSpPr>
        <p:spPr>
          <a:xfrm>
            <a:off x="1878496" y="1339526"/>
            <a:ext cx="7712765" cy="0"/>
          </a:xfrm>
          <a:prstGeom prst="line">
            <a:avLst/>
          </a:prstGeom>
          <a:ln w="41275">
            <a:solidFill>
              <a:srgbClr val="1412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5D408F77-D009-4F08-A0AD-A4B25605E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8" y="762690"/>
            <a:ext cx="1138846" cy="113884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C5C15F-7C11-4451-ABBA-CFD6F7FE5157}"/>
              </a:ext>
            </a:extLst>
          </p:cNvPr>
          <p:cNvSpPr txBox="1"/>
          <p:nvPr/>
        </p:nvSpPr>
        <p:spPr>
          <a:xfrm>
            <a:off x="635836" y="6196910"/>
            <a:ext cx="36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1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58E9165-2E84-44D6-BECD-6E0A498F99CA}"/>
              </a:ext>
            </a:extLst>
          </p:cNvPr>
          <p:cNvSpPr txBox="1"/>
          <p:nvPr/>
        </p:nvSpPr>
        <p:spPr>
          <a:xfrm>
            <a:off x="10972800" y="649977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</a:rPr>
              <a:t>Vito Giordano</a:t>
            </a:r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Immagine 17" descr="Immagine che contiene luce&#10;&#10;Descrizione generata automaticamente">
            <a:extLst>
              <a:ext uri="{FF2B5EF4-FFF2-40B4-BE49-F238E27FC236}">
                <a16:creationId xmlns:a16="http://schemas.microsoft.com/office/drawing/2014/main" id="{41D04CF4-2381-453F-9C5E-D4B78C8D8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29" y="3186411"/>
            <a:ext cx="1651246" cy="1651246"/>
          </a:xfrm>
          <a:prstGeom prst="rect">
            <a:avLst/>
          </a:prstGeom>
        </p:spPr>
      </p:pic>
      <p:pic>
        <p:nvPicPr>
          <p:cNvPr id="2050" name="Picture 2" descr="Risultati immagini per NLP">
            <a:extLst>
              <a:ext uri="{FF2B5EF4-FFF2-40B4-BE49-F238E27FC236}">
                <a16:creationId xmlns:a16="http://schemas.microsoft.com/office/drawing/2014/main" id="{153BF01C-3EE9-4ADA-ADB7-52725774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90" b="99316" l="977" r="97852">
                        <a14:foregroundMark x1="3516" y1="33504" x2="3516" y2="33504"/>
                        <a14:foregroundMark x1="977" y1="85128" x2="977" y2="85128"/>
                        <a14:foregroundMark x1="13086" y1="83761" x2="13086" y2="83761"/>
                        <a14:foregroundMark x1="45703" y1="54017" x2="45703" y2="54017"/>
                        <a14:foregroundMark x1="67871" y1="39487" x2="67871" y2="39487"/>
                        <a14:foregroundMark x1="68848" y1="3590" x2="68848" y2="3590"/>
                        <a14:foregroundMark x1="57617" y1="21026" x2="57617" y2="21026"/>
                        <a14:foregroundMark x1="58496" y1="34017" x2="58496" y2="34017"/>
                        <a14:foregroundMark x1="57617" y1="41197" x2="57617" y2="41197"/>
                        <a14:foregroundMark x1="36914" y1="94872" x2="36914" y2="94872"/>
                        <a14:foregroundMark x1="34766" y1="68376" x2="34766" y2="68376"/>
                        <a14:foregroundMark x1="13965" y1="8376" x2="13965" y2="8376"/>
                        <a14:foregroundMark x1="27148" y1="5983" x2="27148" y2="5983"/>
                        <a14:foregroundMark x1="36035" y1="13333" x2="36035" y2="13333"/>
                        <a14:foregroundMark x1="41113" y1="20000" x2="41113" y2="20000"/>
                        <a14:foregroundMark x1="38867" y1="6496" x2="38867" y2="6496"/>
                        <a14:foregroundMark x1="47168" y1="10940" x2="47168" y2="10940"/>
                        <a14:foregroundMark x1="55176" y1="8547" x2="55176" y2="8547"/>
                        <a14:foregroundMark x1="91309" y1="10256" x2="91309" y2="10256"/>
                        <a14:foregroundMark x1="97852" y1="69744" x2="97852" y2="69744"/>
                        <a14:foregroundMark x1="90527" y1="72308" x2="90527" y2="72308"/>
                        <a14:foregroundMark x1="86914" y1="53504" x2="86914" y2="53504"/>
                        <a14:foregroundMark x1="80566" y1="67521" x2="80566" y2="67521"/>
                        <a14:foregroundMark x1="76465" y1="73675" x2="76465" y2="73675"/>
                        <a14:foregroundMark x1="69824" y1="89060" x2="69824" y2="89060"/>
                        <a14:foregroundMark x1="54590" y1="90598" x2="54590" y2="90598"/>
                        <a14:foregroundMark x1="30078" y1="80855" x2="30078" y2="80855"/>
                        <a14:foregroundMark x1="20605" y1="86667" x2="20605" y2="86667"/>
                        <a14:foregroundMark x1="13672" y1="74017" x2="13672" y2="74017"/>
                        <a14:foregroundMark x1="14063" y1="57265" x2="14063" y2="57265"/>
                        <a14:foregroundMark x1="14453" y1="45128" x2="14453" y2="45128"/>
                        <a14:foregroundMark x1="7422" y1="48547" x2="7422" y2="48547"/>
                        <a14:foregroundMark x1="4395" y1="51453" x2="4395" y2="51453"/>
                        <a14:foregroundMark x1="10449" y1="29231" x2="10449" y2="29231"/>
                        <a14:foregroundMark x1="3223" y1="16239" x2="3223" y2="16239"/>
                        <a14:foregroundMark x1="16699" y1="25299" x2="16699" y2="25299"/>
                        <a14:foregroundMark x1="64258" y1="85812" x2="64258" y2="85812"/>
                        <a14:foregroundMark x1="57031" y1="83248" x2="57031" y2="83248"/>
                        <a14:foregroundMark x1="91895" y1="24444" x2="91895" y2="24444"/>
                        <a14:foregroundMark x1="95508" y1="31282" x2="95508" y2="31282"/>
                        <a14:foregroundMark x1="92871" y1="54017" x2="92871" y2="54017"/>
                        <a14:foregroundMark x1="85254" y1="45299" x2="85254" y2="45299"/>
                        <a14:foregroundMark x1="79297" y1="33162" x2="79297" y2="33162"/>
                        <a14:foregroundMark x1="60645" y1="16410" x2="60645" y2="16410"/>
                        <a14:foregroundMark x1="61328" y1="15385" x2="61328" y2="15385"/>
                        <a14:foregroundMark x1="62500" y1="13846" x2="62500" y2="13846"/>
                        <a14:foregroundMark x1="63184" y1="12991" x2="63184" y2="12991"/>
                        <a14:foregroundMark x1="63574" y1="12479" x2="63574" y2="12479"/>
                        <a14:foregroundMark x1="63672" y1="12137" x2="64453" y2="11111"/>
                        <a14:foregroundMark x1="58392" y1="27009" x2="58594" y2="30256"/>
                        <a14:foregroundMark x1="58222" y1="24274" x2="58392" y2="27009"/>
                        <a14:foregroundMark x1="58201" y1="23932" x2="58222" y2="24274"/>
                        <a14:foregroundMark x1="58158" y1="23248" x2="58201" y2="23932"/>
                        <a14:foregroundMark x1="58105" y1="22393" x2="58158" y2="23248"/>
                        <a14:foregroundMark x1="74414" y1="18974" x2="74414" y2="18974"/>
                        <a14:foregroundMark x1="80859" y1="19658" x2="80859" y2="19658"/>
                        <a14:foregroundMark x1="84082" y1="13162" x2="84082" y2="13162"/>
                        <a14:foregroundMark x1="86523" y1="31282" x2="86523" y2="31282"/>
                        <a14:foregroundMark x1="84961" y1="75726" x2="84961" y2="75726"/>
                        <a14:foregroundMark x1="90332" y1="84444" x2="90332" y2="84444"/>
                        <a14:foregroundMark x1="79590" y1="85128" x2="79590" y2="85128"/>
                        <a14:foregroundMark x1="45801" y1="49231" x2="45801" y2="49231"/>
                        <a14:foregroundMark x1="54785" y1="43419" x2="54785" y2="43419"/>
                        <a14:foregroundMark x1="54004" y1="44444" x2="54004" y2="44444"/>
                        <a14:foregroundMark x1="53516" y1="44957" x2="53516" y2="44957"/>
                        <a14:foregroundMark x1="52832" y1="45641" x2="52832" y2="45641"/>
                        <a14:foregroundMark x1="52344" y1="46154" x2="52344" y2="46154"/>
                        <a14:foregroundMark x1="51367" y1="47009" x2="51367" y2="47009"/>
                        <a14:foregroundMark x1="55957" y1="46154" x2="55957" y2="46154"/>
                        <a14:foregroundMark x1="56543" y1="47350" x2="56543" y2="47350"/>
                        <a14:foregroundMark x1="57031" y1="48547" x2="57031" y2="48547"/>
                        <a14:foregroundMark x1="57324" y1="49231" x2="57324" y2="49231"/>
                        <a14:foregroundMark x1="58008" y1="50940" x2="58008" y2="50940"/>
                        <a14:foregroundMark x1="58984" y1="52821" x2="58984" y2="52821"/>
                        <a14:foregroundMark x1="59961" y1="55043" x2="59961" y2="55043"/>
                        <a14:foregroundMark x1="60938" y1="57436" x2="60938" y2="57436"/>
                        <a14:foregroundMark x1="55957" y1="55726" x2="55957" y2="55726"/>
                        <a14:foregroundMark x1="57031" y1="56923" x2="57031" y2="56923"/>
                        <a14:foregroundMark x1="57715" y1="57436" x2="57715" y2="57436"/>
                        <a14:foregroundMark x1="50977" y1="51453" x2="54492" y2="54359"/>
                        <a14:foregroundMark x1="58496" y1="58632" x2="61230" y2="61368"/>
                        <a14:foregroundMark x1="61719" y1="43590" x2="61719" y2="43590"/>
                        <a14:foregroundMark x1="60156" y1="43077" x2="60156" y2="43077"/>
                        <a14:foregroundMark x1="60645" y1="43590" x2="60645" y2="43590"/>
                        <a14:foregroundMark x1="59180" y1="38291" x2="59180" y2="38291"/>
                        <a14:foregroundMark x1="59863" y1="37436" x2="61914" y2="34188"/>
                        <a14:foregroundMark x1="56586" y1="23248" x2="57129" y2="22222"/>
                        <a14:foregroundMark x1="56224" y1="23932" x2="56586" y2="23248"/>
                        <a14:foregroundMark x1="56043" y1="24274" x2="56224" y2="23932"/>
                        <a14:foregroundMark x1="55682" y1="24957" x2="56043" y2="24274"/>
                        <a14:foregroundMark x1="50977" y1="33846" x2="55682" y2="24957"/>
                        <a14:foregroundMark x1="29004" y1="36581" x2="29004" y2="36581"/>
                        <a14:foregroundMark x1="31055" y1="37607" x2="31055" y2="37607"/>
                        <a14:foregroundMark x1="29883" y1="36923" x2="29883" y2="36923"/>
                        <a14:foregroundMark x1="29688" y1="37778" x2="29688" y2="37778"/>
                        <a14:foregroundMark x1="29199" y1="38974" x2="29199" y2="38974"/>
                        <a14:foregroundMark x1="31543" y1="33162" x2="30371" y2="36581"/>
                        <a14:foregroundMark x1="30957" y1="37607" x2="29199" y2="37094"/>
                        <a14:foregroundMark x1="4590" y1="18291" x2="9277" y2="25641"/>
                        <a14:foregroundMark x1="9277" y1="25641" x2="10156" y2="29060"/>
                        <a14:foregroundMark x1="9180" y1="21197" x2="14844" y2="25812"/>
                        <a14:foregroundMark x1="14844" y1="25812" x2="15918" y2="26154"/>
                        <a14:foregroundMark x1="18262" y1="22735" x2="21973" y2="13675"/>
                        <a14:foregroundMark x1="21973" y1="13675" x2="19141" y2="21197"/>
                        <a14:foregroundMark x1="26074" y1="6667" x2="20313" y2="16239"/>
                        <a14:foregroundMark x1="24609" y1="10598" x2="31836" y2="13675"/>
                        <a14:foregroundMark x1="27734" y1="9060" x2="29785" y2="20000"/>
                        <a14:foregroundMark x1="29785" y1="20000" x2="32910" y2="27179"/>
                        <a14:foregroundMark x1="29883" y1="16581" x2="29297" y2="12308"/>
                        <a14:foregroundMark x1="4004" y1="80855" x2="10645" y2="62564"/>
                        <a14:foregroundMark x1="10645" y1="62564" x2="5469" y2="50085"/>
                        <a14:foregroundMark x1="4492" y1="48205" x2="3809" y2="37094"/>
                        <a14:foregroundMark x1="3809" y1="37094" x2="17676" y2="42222"/>
                        <a14:foregroundMark x1="8984" y1="38462" x2="9863" y2="31282"/>
                        <a14:foregroundMark x1="10352" y1="30769" x2="10156" y2="32308"/>
                        <a14:foregroundMark x1="43066" y1="29915" x2="38965" y2="9915"/>
                        <a14:foregroundMark x1="38965" y1="9915" x2="45410" y2="9231"/>
                        <a14:foregroundMark x1="45410" y1="9231" x2="56738" y2="19145"/>
                        <a14:foregroundMark x1="56738" y1="19145" x2="62598" y2="15043"/>
                        <a14:foregroundMark x1="62598" y1="15043" x2="66699" y2="8376"/>
                        <a14:foregroundMark x1="58105" y1="9060" x2="64160" y2="7692"/>
                        <a14:foregroundMark x1="64160" y1="7692" x2="78418" y2="9915"/>
                        <a14:foregroundMark x1="79180" y1="8376" x2="85742" y2="10769"/>
                        <a14:foregroundMark x1="71680" y1="5641" x2="79180" y2="8376"/>
                        <a14:foregroundMark x1="82227" y1="14017" x2="77637" y2="10085"/>
                        <a14:foregroundMark x1="50098" y1="50769" x2="61914" y2="60171"/>
                        <a14:foregroundMark x1="61914" y1="60171" x2="62695" y2="62051"/>
                        <a14:foregroundMark x1="61133" y1="61880" x2="51172" y2="51966"/>
                        <a14:foregroundMark x1="79980" y1="52137" x2="82422" y2="73675"/>
                        <a14:foregroundMark x1="82422" y1="73675" x2="83887" y2="74188"/>
                        <a14:foregroundMark x1="83887" y1="71111" x2="83203" y2="59829"/>
                        <a14:foregroundMark x1="83203" y1="59829" x2="80469" y2="50427"/>
                        <a14:foregroundMark x1="89453" y1="69573" x2="88281" y2="56239"/>
                        <a14:foregroundMark x1="93887" y1="68418" x2="94043" y2="69573"/>
                        <a14:foregroundMark x1="93373" y1="64615" x2="93596" y2="66264"/>
                        <a14:foregroundMark x1="89355" y1="34872" x2="93373" y2="64615"/>
                        <a14:foregroundMark x1="86133" y1="19316" x2="79980" y2="21880"/>
                        <a14:foregroundMark x1="79980" y1="21880" x2="73926" y2="21197"/>
                        <a14:foregroundMark x1="73926" y1="21197" x2="70020" y2="17607"/>
                        <a14:foregroundMark x1="25586" y1="71966" x2="25977" y2="82564"/>
                        <a14:foregroundMark x1="25977" y1="82564" x2="25293" y2="85983"/>
                        <a14:foregroundMark x1="32129" y1="79487" x2="27734" y2="87863"/>
                        <a14:foregroundMark x1="27734" y1="87863" x2="21680" y2="92137"/>
                        <a14:foregroundMark x1="21680" y1="92137" x2="15625" y2="88034"/>
                        <a14:foregroundMark x1="15625" y1="88034" x2="15039" y2="83419"/>
                        <a14:foregroundMark x1="15430" y1="69915" x2="9766" y2="74359"/>
                        <a14:foregroundMark x1="9766" y1="74359" x2="12109" y2="84103"/>
                        <a14:foregroundMark x1="12109" y1="84103" x2="5273" y2="84444"/>
                        <a14:foregroundMark x1="15625" y1="48376" x2="13770" y2="54530"/>
                        <a14:foregroundMark x1="15527" y1="54872" x2="15527" y2="54872"/>
                        <a14:foregroundMark x1="16406" y1="64103" x2="16016" y2="55385"/>
                        <a14:foregroundMark x1="88923" y1="80848" x2="90918" y2="82564"/>
                        <a14:foregroundMark x1="85352" y1="77778" x2="88827" y2="80766"/>
                        <a14:foregroundMark x1="94696" y1="75584" x2="96191" y2="72821"/>
                        <a14:foregroundMark x1="90918" y1="82564" x2="93289" y2="78184"/>
                        <a14:foregroundMark x1="79004" y1="84103" x2="70313" y2="69915"/>
                        <a14:foregroundMark x1="79590" y1="83419" x2="84082" y2="76239"/>
                        <a14:foregroundMark x1="71289" y1="86154" x2="75098" y2="77607"/>
                        <a14:foregroundMark x1="75098" y1="77607" x2="75293" y2="77436"/>
                        <a14:foregroundMark x1="69434" y1="88034" x2="63379" y2="85470"/>
                        <a14:foregroundMark x1="63379" y1="85470" x2="52344" y2="91795"/>
                        <a14:foregroundMark x1="49319" y1="90384" x2="46484" y2="89744"/>
                        <a14:foregroundMark x1="52539" y1="91111" x2="50674" y2="90690"/>
                        <a14:foregroundMark x1="46484" y1="89744" x2="44434" y2="91190"/>
                        <a14:foregroundMark x1="35742" y1="88718" x2="36426" y2="78120"/>
                        <a14:foregroundMark x1="36426" y1="78120" x2="42773" y2="76068"/>
                        <a14:foregroundMark x1="42773" y1="76068" x2="52148" y2="81197"/>
                        <a14:foregroundMark x1="52637" y1="81709" x2="57031" y2="82735"/>
                        <a14:foregroundMark x1="51172" y1="82564" x2="52441" y2="80513"/>
                        <a14:foregroundMark x1="83203" y1="25812" x2="89355" y2="26838"/>
                        <a14:foregroundMark x1="90927" y1="32137" x2="91992" y2="35726"/>
                        <a14:foregroundMark x1="89355" y1="26838" x2="90927" y2="32137"/>
                        <a14:foregroundMark x1="41504" y1="42051" x2="41504" y2="42051"/>
                        <a14:foregroundMark x1="39063" y1="41197" x2="42480" y2="43590"/>
                        <a14:foregroundMark x1="39355" y1="41026" x2="42871" y2="43932"/>
                        <a14:foregroundMark x1="33789" y1="83077" x2="44336" y2="87521"/>
                        <a14:foregroundMark x1="38965" y1="94701" x2="45117" y2="93333"/>
                        <a14:foregroundMark x1="45117" y1="93333" x2="45117" y2="93333"/>
                        <a14:foregroundMark x1="55176" y1="44615" x2="49609" y2="31795"/>
                        <a14:foregroundMark x1="85449" y1="44615" x2="88477" y2="41197"/>
                        <a14:foregroundMark x1="93066" y1="79145" x2="94727" y2="75214"/>
                        <a14:foregroundMark x1="94824" y1="70256" x2="92773" y2="79145"/>
                        <a14:foregroundMark x1="10547" y1="99316" x2="22852" y2="91111"/>
                        <a14:foregroundMark x1="22852" y1="91111" x2="22949" y2="91111"/>
                        <a14:foregroundMark x1="40820" y1="49231" x2="38770" y2="50598"/>
                        <a14:foregroundMark x1="39355" y1="55385" x2="41895" y2="55897"/>
                        <a14:foregroundMark x1="40625" y1="56068" x2="39453" y2="55556"/>
                        <a14:foregroundMark x1="41895" y1="56068" x2="42676" y2="56068"/>
                        <a14:foregroundMark x1="60645" y1="43248" x2="60156" y2="54872"/>
                        <a14:foregroundMark x1="60156" y1="54872" x2="61035" y2="38803"/>
                        <a14:backgroundMark x1="57227" y1="23248" x2="57227" y2="23248"/>
                        <a14:backgroundMark x1="56445" y1="23932" x2="56445" y2="23932"/>
                        <a14:backgroundMark x1="56250" y1="24274" x2="56250" y2="24274"/>
                        <a14:backgroundMark x1="55957" y1="24957" x2="55957" y2="24957"/>
                        <a14:backgroundMark x1="58203" y1="23419" x2="58203" y2="23419"/>
                        <a14:backgroundMark x1="58594" y1="27009" x2="58594" y2="27009"/>
                        <a14:backgroundMark x1="77148" y1="4103" x2="77148" y2="4103"/>
                        <a14:backgroundMark x1="77734" y1="8376" x2="77734" y2="8376"/>
                        <a14:backgroundMark x1="77930" y1="17265" x2="77930" y2="17265"/>
                        <a14:backgroundMark x1="41602" y1="90598" x2="41602" y2="90598"/>
                        <a14:backgroundMark x1="47949" y1="91111" x2="47949" y2="91111"/>
                        <a14:backgroundMark x1="50586" y1="90427" x2="49219" y2="90085"/>
                        <a14:backgroundMark x1="91992" y1="64615" x2="91992" y2="64615"/>
                        <a14:backgroundMark x1="91992" y1="64615" x2="91992" y2="58803"/>
                        <a14:backgroundMark x1="93359" y1="65470" x2="90137" y2="63419"/>
                        <a14:backgroundMark x1="86914" y1="67521" x2="87402" y2="75556"/>
                        <a14:backgroundMark x1="91293" y1="75858" x2="88281" y2="77949"/>
                        <a14:backgroundMark x1="88281" y1="77949" x2="87793" y2="76581"/>
                        <a14:backgroundMark x1="88770" y1="38462" x2="88184" y2="36923"/>
                        <a14:backgroundMark x1="89453" y1="32137" x2="89453" y2="32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07" y="3102268"/>
            <a:ext cx="3184959" cy="181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52B563-C142-4E6B-BBF3-ABFACBFB8901}"/>
              </a:ext>
            </a:extLst>
          </p:cNvPr>
          <p:cNvSpPr txBox="1"/>
          <p:nvPr/>
        </p:nvSpPr>
        <p:spPr>
          <a:xfrm>
            <a:off x="3224500" y="5118364"/>
            <a:ext cx="2287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25000"/>
                  </a:schemeClr>
                </a:solidFill>
              </a:rPr>
              <a:t>Machine Learning</a:t>
            </a:r>
            <a:endParaRPr lang="en-GB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FAE17E9-6A18-4723-8342-77004510E21D}"/>
              </a:ext>
            </a:extLst>
          </p:cNvPr>
          <p:cNvSpPr txBox="1"/>
          <p:nvPr/>
        </p:nvSpPr>
        <p:spPr>
          <a:xfrm>
            <a:off x="7030475" y="5118364"/>
            <a:ext cx="362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25000"/>
                  </a:schemeClr>
                </a:solidFill>
              </a:rPr>
              <a:t>Natural Language Processing</a:t>
            </a:r>
            <a:endParaRPr lang="en-GB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9C9CC1A-D5F0-4F53-9061-C3637259C274}"/>
              </a:ext>
            </a:extLst>
          </p:cNvPr>
          <p:cNvSpPr txBox="1"/>
          <p:nvPr/>
        </p:nvSpPr>
        <p:spPr>
          <a:xfrm>
            <a:off x="1878496" y="1620234"/>
            <a:ext cx="828727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</a:rPr>
              <a:t>Text Mining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combines </a:t>
            </a:r>
            <a:r>
              <a:rPr lang="en-GB" sz="2000" i="1" dirty="0">
                <a:solidFill>
                  <a:schemeClr val="bg2">
                    <a:lumMod val="25000"/>
                  </a:schemeClr>
                </a:solidFill>
              </a:rPr>
              <a:t>Machine Learning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and </a:t>
            </a:r>
            <a:r>
              <a:rPr lang="en-GB" sz="2000" i="1" dirty="0">
                <a:solidFill>
                  <a:schemeClr val="bg2">
                    <a:lumMod val="25000"/>
                  </a:schemeClr>
                </a:solidFill>
              </a:rPr>
              <a:t>Natural Language Processing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(NLP) to draw meaning from unstructured text documents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E69BFD0-C30D-49CC-AD4F-847275A697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656" y="112129"/>
            <a:ext cx="606241" cy="618871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19EFB36C-045E-41BC-AD4E-50DD110AFEB7}"/>
              </a:ext>
            </a:extLst>
          </p:cNvPr>
          <p:cNvSpPr/>
          <p:nvPr/>
        </p:nvSpPr>
        <p:spPr>
          <a:xfrm>
            <a:off x="1901524" y="119336"/>
            <a:ext cx="3213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25000"/>
                  </a:schemeClr>
                </a:solidFill>
              </a:rPr>
              <a:t>Text Mining Toolkit in R</a:t>
            </a:r>
          </a:p>
        </p:txBody>
      </p:sp>
      <p:pic>
        <p:nvPicPr>
          <p:cNvPr id="23" name="Picture 6" descr="Risultato immagini per tidyverselogo">
            <a:extLst>
              <a:ext uri="{FF2B5EF4-FFF2-40B4-BE49-F238E27FC236}">
                <a16:creationId xmlns:a16="http://schemas.microsoft.com/office/drawing/2014/main" id="{2D09008D-F5A0-4FE1-822E-5EDE96119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7"/>
          <a:stretch/>
        </p:blipFill>
        <p:spPr bwMode="auto">
          <a:xfrm rot="16200000" flipV="1">
            <a:off x="-2850198" y="2844056"/>
            <a:ext cx="6858002" cy="116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B140545D-2465-4166-B56D-7209E456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82" y="793170"/>
            <a:ext cx="1138846" cy="1138846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72430C6-B818-4060-AFB2-07658758BB3B}"/>
              </a:ext>
            </a:extLst>
          </p:cNvPr>
          <p:cNvSpPr txBox="1"/>
          <p:nvPr/>
        </p:nvSpPr>
        <p:spPr>
          <a:xfrm>
            <a:off x="371676" y="6227390"/>
            <a:ext cx="36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1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Risultato immagini per rstudio logo">
            <a:extLst>
              <a:ext uri="{FF2B5EF4-FFF2-40B4-BE49-F238E27FC236}">
                <a16:creationId xmlns:a16="http://schemas.microsoft.com/office/drawing/2014/main" id="{B90CEA43-3C2A-43C4-8439-9851B75E5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327" y="200885"/>
            <a:ext cx="1157737" cy="40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7DF2D9-4B56-4DB7-81D6-46C744B21D38}"/>
              </a:ext>
            </a:extLst>
          </p:cNvPr>
          <p:cNvSpPr txBox="1"/>
          <p:nvPr/>
        </p:nvSpPr>
        <p:spPr>
          <a:xfrm>
            <a:off x="1770516" y="607058"/>
            <a:ext cx="6438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2">
                    <a:lumMod val="25000"/>
                  </a:schemeClr>
                </a:solidFill>
              </a:rPr>
              <a:t>Data Science Framework</a:t>
            </a:r>
            <a:endParaRPr lang="en-GB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8AD0FF6-84A8-4A2A-8809-2FBA3D0B198B}"/>
              </a:ext>
            </a:extLst>
          </p:cNvPr>
          <p:cNvCxnSpPr>
            <a:cxnSpLocks/>
          </p:cNvCxnSpPr>
          <p:nvPr/>
        </p:nvCxnSpPr>
        <p:spPr>
          <a:xfrm>
            <a:off x="1878496" y="1339526"/>
            <a:ext cx="7712765" cy="0"/>
          </a:xfrm>
          <a:prstGeom prst="line">
            <a:avLst/>
          </a:prstGeom>
          <a:ln w="41275">
            <a:solidFill>
              <a:srgbClr val="1412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5D408F77-D009-4F08-A0AD-A4B25605E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8" y="762690"/>
            <a:ext cx="1138846" cy="113884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C5C15F-7C11-4451-ABBA-CFD6F7FE5157}"/>
              </a:ext>
            </a:extLst>
          </p:cNvPr>
          <p:cNvSpPr txBox="1"/>
          <p:nvPr/>
        </p:nvSpPr>
        <p:spPr>
          <a:xfrm>
            <a:off x="635836" y="6196910"/>
            <a:ext cx="36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1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58E9165-2E84-44D6-BECD-6E0A498F99CA}"/>
              </a:ext>
            </a:extLst>
          </p:cNvPr>
          <p:cNvSpPr txBox="1"/>
          <p:nvPr/>
        </p:nvSpPr>
        <p:spPr>
          <a:xfrm>
            <a:off x="10972800" y="649977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</a:rPr>
              <a:t>Vito Giordano</a:t>
            </a:r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E69BFD0-C30D-49CC-AD4F-847275A69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656" y="112129"/>
            <a:ext cx="606241" cy="618871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19EFB36C-045E-41BC-AD4E-50DD110AFEB7}"/>
              </a:ext>
            </a:extLst>
          </p:cNvPr>
          <p:cNvSpPr/>
          <p:nvPr/>
        </p:nvSpPr>
        <p:spPr>
          <a:xfrm>
            <a:off x="1901524" y="119336"/>
            <a:ext cx="3213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25000"/>
                  </a:schemeClr>
                </a:solidFill>
              </a:rPr>
              <a:t>Text Mining Toolkit in R</a:t>
            </a:r>
          </a:p>
        </p:txBody>
      </p:sp>
      <p:pic>
        <p:nvPicPr>
          <p:cNvPr id="23" name="Picture 6" descr="Risultato immagini per tidyverselogo">
            <a:extLst>
              <a:ext uri="{FF2B5EF4-FFF2-40B4-BE49-F238E27FC236}">
                <a16:creationId xmlns:a16="http://schemas.microsoft.com/office/drawing/2014/main" id="{2D09008D-F5A0-4FE1-822E-5EDE96119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7"/>
          <a:stretch/>
        </p:blipFill>
        <p:spPr bwMode="auto">
          <a:xfrm rot="16200000" flipV="1">
            <a:off x="-2850198" y="2844056"/>
            <a:ext cx="6858002" cy="116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B140545D-2465-4166-B56D-7209E456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82" y="793170"/>
            <a:ext cx="1138846" cy="1138846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72430C6-B818-4060-AFB2-07658758BB3B}"/>
              </a:ext>
            </a:extLst>
          </p:cNvPr>
          <p:cNvSpPr txBox="1"/>
          <p:nvPr/>
        </p:nvSpPr>
        <p:spPr>
          <a:xfrm>
            <a:off x="371676" y="6227390"/>
            <a:ext cx="36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2</a:t>
            </a:r>
            <a:endParaRPr lang="en-GB" sz="3600" b="1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233031D-D958-4B7A-9998-8BCEF1876B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083" t="30134" r="8167" b="11151"/>
          <a:stretch/>
        </p:blipFill>
        <p:spPr>
          <a:xfrm>
            <a:off x="1963962" y="1666242"/>
            <a:ext cx="9008838" cy="407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Risultato immagini per rstudio logo">
            <a:extLst>
              <a:ext uri="{FF2B5EF4-FFF2-40B4-BE49-F238E27FC236}">
                <a16:creationId xmlns:a16="http://schemas.microsoft.com/office/drawing/2014/main" id="{B90CEA43-3C2A-43C4-8439-9851B75E5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327" y="200885"/>
            <a:ext cx="1157737" cy="40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7DF2D9-4B56-4DB7-81D6-46C744B21D38}"/>
              </a:ext>
            </a:extLst>
          </p:cNvPr>
          <p:cNvSpPr txBox="1"/>
          <p:nvPr/>
        </p:nvSpPr>
        <p:spPr>
          <a:xfrm>
            <a:off x="1770516" y="607058"/>
            <a:ext cx="6438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2">
                    <a:lumMod val="25000"/>
                  </a:schemeClr>
                </a:solidFill>
              </a:rPr>
              <a:t>Data Science Framework</a:t>
            </a:r>
            <a:endParaRPr lang="en-GB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8AD0FF6-84A8-4A2A-8809-2FBA3D0B198B}"/>
              </a:ext>
            </a:extLst>
          </p:cNvPr>
          <p:cNvCxnSpPr>
            <a:cxnSpLocks/>
          </p:cNvCxnSpPr>
          <p:nvPr/>
        </p:nvCxnSpPr>
        <p:spPr>
          <a:xfrm>
            <a:off x="1878496" y="1339526"/>
            <a:ext cx="7712765" cy="0"/>
          </a:xfrm>
          <a:prstGeom prst="line">
            <a:avLst/>
          </a:prstGeom>
          <a:ln w="41275">
            <a:solidFill>
              <a:srgbClr val="1412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5D408F77-D009-4F08-A0AD-A4B25605E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8" y="762690"/>
            <a:ext cx="1138846" cy="113884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C5C15F-7C11-4451-ABBA-CFD6F7FE5157}"/>
              </a:ext>
            </a:extLst>
          </p:cNvPr>
          <p:cNvSpPr txBox="1"/>
          <p:nvPr/>
        </p:nvSpPr>
        <p:spPr>
          <a:xfrm>
            <a:off x="635836" y="6196910"/>
            <a:ext cx="36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1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58E9165-2E84-44D6-BECD-6E0A498F99CA}"/>
              </a:ext>
            </a:extLst>
          </p:cNvPr>
          <p:cNvSpPr txBox="1"/>
          <p:nvPr/>
        </p:nvSpPr>
        <p:spPr>
          <a:xfrm>
            <a:off x="10972800" y="649977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</a:rPr>
              <a:t>Vito Giordano</a:t>
            </a:r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E69BFD0-C30D-49CC-AD4F-847275A69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656" y="112129"/>
            <a:ext cx="606241" cy="618871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19EFB36C-045E-41BC-AD4E-50DD110AFEB7}"/>
              </a:ext>
            </a:extLst>
          </p:cNvPr>
          <p:cNvSpPr/>
          <p:nvPr/>
        </p:nvSpPr>
        <p:spPr>
          <a:xfrm>
            <a:off x="1901524" y="119336"/>
            <a:ext cx="3213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25000"/>
                  </a:schemeClr>
                </a:solidFill>
              </a:rPr>
              <a:t>Text Mining Toolkit in R</a:t>
            </a:r>
          </a:p>
        </p:txBody>
      </p:sp>
      <p:pic>
        <p:nvPicPr>
          <p:cNvPr id="23" name="Picture 6" descr="Risultato immagini per tidyverselogo">
            <a:extLst>
              <a:ext uri="{FF2B5EF4-FFF2-40B4-BE49-F238E27FC236}">
                <a16:creationId xmlns:a16="http://schemas.microsoft.com/office/drawing/2014/main" id="{2D09008D-F5A0-4FE1-822E-5EDE96119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7"/>
          <a:stretch/>
        </p:blipFill>
        <p:spPr bwMode="auto">
          <a:xfrm rot="16200000" flipV="1">
            <a:off x="-2850198" y="2844056"/>
            <a:ext cx="6858002" cy="116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B140545D-2465-4166-B56D-7209E456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82" y="793170"/>
            <a:ext cx="1138846" cy="1138846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72430C6-B818-4060-AFB2-07658758BB3B}"/>
              </a:ext>
            </a:extLst>
          </p:cNvPr>
          <p:cNvSpPr txBox="1"/>
          <p:nvPr/>
        </p:nvSpPr>
        <p:spPr>
          <a:xfrm>
            <a:off x="371676" y="6227390"/>
            <a:ext cx="36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2</a:t>
            </a:r>
            <a:endParaRPr lang="en-GB" sz="3600" b="1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233031D-D958-4B7A-9998-8BCEF1876B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l="49083" t="30134" r="8167" b="11151"/>
          <a:stretch/>
        </p:blipFill>
        <p:spPr>
          <a:xfrm>
            <a:off x="1963962" y="1666242"/>
            <a:ext cx="9008838" cy="4074157"/>
          </a:xfrm>
          <a:prstGeom prst="rect">
            <a:avLst/>
          </a:prstGeom>
        </p:spPr>
      </p:pic>
      <p:pic>
        <p:nvPicPr>
          <p:cNvPr id="16" name="Picture 4" descr="Risultato immagini per tidyverselogo">
            <a:extLst>
              <a:ext uri="{FF2B5EF4-FFF2-40B4-BE49-F238E27FC236}">
                <a16:creationId xmlns:a16="http://schemas.microsoft.com/office/drawing/2014/main" id="{D298ADC7-4035-490E-9FEE-081030D9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722" y="3311678"/>
            <a:ext cx="2658934" cy="306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59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Risultato immagini per rstudio logo">
            <a:extLst>
              <a:ext uri="{FF2B5EF4-FFF2-40B4-BE49-F238E27FC236}">
                <a16:creationId xmlns:a16="http://schemas.microsoft.com/office/drawing/2014/main" id="{B90CEA43-3C2A-43C4-8439-9851B75E5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327" y="200885"/>
            <a:ext cx="1157737" cy="40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7DF2D9-4B56-4DB7-81D6-46C744B21D38}"/>
              </a:ext>
            </a:extLst>
          </p:cNvPr>
          <p:cNvSpPr txBox="1"/>
          <p:nvPr/>
        </p:nvSpPr>
        <p:spPr>
          <a:xfrm>
            <a:off x="1770516" y="607058"/>
            <a:ext cx="6438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>
                <a:solidFill>
                  <a:schemeClr val="bg2">
                    <a:lumMod val="25000"/>
                  </a:schemeClr>
                </a:solidFill>
              </a:rPr>
              <a:t>Tidyverse</a:t>
            </a:r>
            <a:endParaRPr lang="en-GB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8AD0FF6-84A8-4A2A-8809-2FBA3D0B198B}"/>
              </a:ext>
            </a:extLst>
          </p:cNvPr>
          <p:cNvCxnSpPr>
            <a:cxnSpLocks/>
          </p:cNvCxnSpPr>
          <p:nvPr/>
        </p:nvCxnSpPr>
        <p:spPr>
          <a:xfrm>
            <a:off x="1878496" y="1339526"/>
            <a:ext cx="7712765" cy="0"/>
          </a:xfrm>
          <a:prstGeom prst="line">
            <a:avLst/>
          </a:prstGeom>
          <a:ln w="41275">
            <a:solidFill>
              <a:srgbClr val="1412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5D408F77-D009-4F08-A0AD-A4B25605E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8" y="762690"/>
            <a:ext cx="1138846" cy="113884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C5C15F-7C11-4451-ABBA-CFD6F7FE5157}"/>
              </a:ext>
            </a:extLst>
          </p:cNvPr>
          <p:cNvSpPr txBox="1"/>
          <p:nvPr/>
        </p:nvSpPr>
        <p:spPr>
          <a:xfrm>
            <a:off x="635836" y="6196910"/>
            <a:ext cx="36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1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58E9165-2E84-44D6-BECD-6E0A498F99CA}"/>
              </a:ext>
            </a:extLst>
          </p:cNvPr>
          <p:cNvSpPr txBox="1"/>
          <p:nvPr/>
        </p:nvSpPr>
        <p:spPr>
          <a:xfrm>
            <a:off x="10972800" y="649977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</a:rPr>
              <a:t>Vito Giordano</a:t>
            </a:r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E69BFD0-C30D-49CC-AD4F-847275A69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656" y="112129"/>
            <a:ext cx="606241" cy="618871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19EFB36C-045E-41BC-AD4E-50DD110AFEB7}"/>
              </a:ext>
            </a:extLst>
          </p:cNvPr>
          <p:cNvSpPr/>
          <p:nvPr/>
        </p:nvSpPr>
        <p:spPr>
          <a:xfrm>
            <a:off x="1901524" y="119336"/>
            <a:ext cx="3213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25000"/>
                  </a:schemeClr>
                </a:solidFill>
              </a:rPr>
              <a:t>Text Mining Toolkit in R</a:t>
            </a:r>
          </a:p>
        </p:txBody>
      </p:sp>
      <p:pic>
        <p:nvPicPr>
          <p:cNvPr id="23" name="Picture 6" descr="Risultato immagini per tidyverselogo">
            <a:extLst>
              <a:ext uri="{FF2B5EF4-FFF2-40B4-BE49-F238E27FC236}">
                <a16:creationId xmlns:a16="http://schemas.microsoft.com/office/drawing/2014/main" id="{2D09008D-F5A0-4FE1-822E-5EDE96119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7"/>
          <a:stretch/>
        </p:blipFill>
        <p:spPr bwMode="auto">
          <a:xfrm rot="16200000" flipV="1">
            <a:off x="-2850198" y="2844056"/>
            <a:ext cx="6858002" cy="116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B140545D-2465-4166-B56D-7209E456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82" y="793170"/>
            <a:ext cx="1138846" cy="1138846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72430C6-B818-4060-AFB2-07658758BB3B}"/>
              </a:ext>
            </a:extLst>
          </p:cNvPr>
          <p:cNvSpPr txBox="1"/>
          <p:nvPr/>
        </p:nvSpPr>
        <p:spPr>
          <a:xfrm>
            <a:off x="371676" y="6227390"/>
            <a:ext cx="36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3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7320084-AE54-4FDA-ACEB-A10B8A038652}"/>
              </a:ext>
            </a:extLst>
          </p:cNvPr>
          <p:cNvSpPr txBox="1"/>
          <p:nvPr/>
        </p:nvSpPr>
        <p:spPr>
          <a:xfrm>
            <a:off x="1770516" y="1467491"/>
            <a:ext cx="557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chemeClr val="bg2">
                    <a:lumMod val="25000"/>
                  </a:schemeClr>
                </a:solidFill>
              </a:rPr>
              <a:t>Why</a:t>
            </a:r>
            <a:r>
              <a:rPr lang="it-IT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t-IT" sz="2800" b="1" dirty="0" err="1">
                <a:solidFill>
                  <a:schemeClr val="bg2">
                    <a:lumMod val="25000"/>
                  </a:schemeClr>
                </a:solidFill>
              </a:rPr>
              <a:t>tidy</a:t>
            </a:r>
            <a:r>
              <a:rPr lang="it-IT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t-IT" sz="2800" dirty="0">
                <a:solidFill>
                  <a:schemeClr val="bg2">
                    <a:lumMod val="25000"/>
                  </a:schemeClr>
                </a:solidFill>
              </a:rPr>
              <a:t>data?</a:t>
            </a:r>
            <a:endParaRPr lang="en-GB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361699F-4880-4FCF-B288-5B41E37E857A}"/>
              </a:ext>
            </a:extLst>
          </p:cNvPr>
          <p:cNvSpPr/>
          <p:nvPr/>
        </p:nvSpPr>
        <p:spPr>
          <a:xfrm>
            <a:off x="1770516" y="2118675"/>
            <a:ext cx="7221084" cy="271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GB" sz="2400" dirty="0"/>
              <a:t>Makes data analysis easy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GB" sz="2400" dirty="0"/>
              <a:t>Is easy to model, visualize and transform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GB" sz="2400" dirty="0"/>
              <a:t>Facilitate the creative </a:t>
            </a:r>
            <a:r>
              <a:rPr lang="en-GB" sz="2400" dirty="0" err="1"/>
              <a:t>proces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6087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Risultato immagini per rstudio logo">
            <a:extLst>
              <a:ext uri="{FF2B5EF4-FFF2-40B4-BE49-F238E27FC236}">
                <a16:creationId xmlns:a16="http://schemas.microsoft.com/office/drawing/2014/main" id="{B90CEA43-3C2A-43C4-8439-9851B75E5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327" y="200885"/>
            <a:ext cx="1157737" cy="40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7DF2D9-4B56-4DB7-81D6-46C744B21D38}"/>
              </a:ext>
            </a:extLst>
          </p:cNvPr>
          <p:cNvSpPr txBox="1"/>
          <p:nvPr/>
        </p:nvSpPr>
        <p:spPr>
          <a:xfrm>
            <a:off x="1770516" y="607058"/>
            <a:ext cx="6438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>
                <a:solidFill>
                  <a:schemeClr val="bg2">
                    <a:lumMod val="25000"/>
                  </a:schemeClr>
                </a:solidFill>
              </a:rPr>
              <a:t>Tidyverse</a:t>
            </a:r>
            <a:endParaRPr lang="en-GB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8AD0FF6-84A8-4A2A-8809-2FBA3D0B198B}"/>
              </a:ext>
            </a:extLst>
          </p:cNvPr>
          <p:cNvCxnSpPr>
            <a:cxnSpLocks/>
          </p:cNvCxnSpPr>
          <p:nvPr/>
        </p:nvCxnSpPr>
        <p:spPr>
          <a:xfrm>
            <a:off x="1878496" y="1339526"/>
            <a:ext cx="7712765" cy="0"/>
          </a:xfrm>
          <a:prstGeom prst="line">
            <a:avLst/>
          </a:prstGeom>
          <a:ln w="41275">
            <a:solidFill>
              <a:srgbClr val="1412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5D408F77-D009-4F08-A0AD-A4B25605E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8" y="762690"/>
            <a:ext cx="1138846" cy="113884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C5C15F-7C11-4451-ABBA-CFD6F7FE5157}"/>
              </a:ext>
            </a:extLst>
          </p:cNvPr>
          <p:cNvSpPr txBox="1"/>
          <p:nvPr/>
        </p:nvSpPr>
        <p:spPr>
          <a:xfrm>
            <a:off x="635836" y="6196910"/>
            <a:ext cx="36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1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58E9165-2E84-44D6-BECD-6E0A498F99CA}"/>
              </a:ext>
            </a:extLst>
          </p:cNvPr>
          <p:cNvSpPr txBox="1"/>
          <p:nvPr/>
        </p:nvSpPr>
        <p:spPr>
          <a:xfrm>
            <a:off x="10972800" y="649977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</a:rPr>
              <a:t>Vito Giordano</a:t>
            </a:r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E69BFD0-C30D-49CC-AD4F-847275A69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656" y="112129"/>
            <a:ext cx="606241" cy="618871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19EFB36C-045E-41BC-AD4E-50DD110AFEB7}"/>
              </a:ext>
            </a:extLst>
          </p:cNvPr>
          <p:cNvSpPr/>
          <p:nvPr/>
        </p:nvSpPr>
        <p:spPr>
          <a:xfrm>
            <a:off x="1901524" y="119336"/>
            <a:ext cx="3213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25000"/>
                  </a:schemeClr>
                </a:solidFill>
              </a:rPr>
              <a:t>Text Mining Toolkit in R</a:t>
            </a:r>
          </a:p>
        </p:txBody>
      </p:sp>
      <p:pic>
        <p:nvPicPr>
          <p:cNvPr id="23" name="Picture 6" descr="Risultato immagini per tidyverselogo">
            <a:extLst>
              <a:ext uri="{FF2B5EF4-FFF2-40B4-BE49-F238E27FC236}">
                <a16:creationId xmlns:a16="http://schemas.microsoft.com/office/drawing/2014/main" id="{2D09008D-F5A0-4FE1-822E-5EDE96119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7"/>
          <a:stretch/>
        </p:blipFill>
        <p:spPr bwMode="auto">
          <a:xfrm rot="16200000" flipV="1">
            <a:off x="-2850198" y="2844056"/>
            <a:ext cx="6858002" cy="116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B140545D-2465-4166-B56D-7209E456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82" y="793170"/>
            <a:ext cx="1138846" cy="1138846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72430C6-B818-4060-AFB2-07658758BB3B}"/>
              </a:ext>
            </a:extLst>
          </p:cNvPr>
          <p:cNvSpPr txBox="1"/>
          <p:nvPr/>
        </p:nvSpPr>
        <p:spPr>
          <a:xfrm>
            <a:off x="371676" y="6227390"/>
            <a:ext cx="36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4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7320084-AE54-4FDA-ACEB-A10B8A038652}"/>
              </a:ext>
            </a:extLst>
          </p:cNvPr>
          <p:cNvSpPr txBox="1"/>
          <p:nvPr/>
        </p:nvSpPr>
        <p:spPr>
          <a:xfrm>
            <a:off x="1770516" y="1467491"/>
            <a:ext cx="557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2">
                    <a:lumMod val="25000"/>
                  </a:schemeClr>
                </a:solidFill>
              </a:rPr>
              <a:t>How to </a:t>
            </a:r>
            <a:r>
              <a:rPr lang="it-IT" sz="2800" b="1" dirty="0" err="1">
                <a:solidFill>
                  <a:schemeClr val="bg2">
                    <a:lumMod val="25000"/>
                  </a:schemeClr>
                </a:solidFill>
              </a:rPr>
              <a:t>tidy</a:t>
            </a:r>
            <a:r>
              <a:rPr lang="it-IT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t-IT" sz="2800" dirty="0">
                <a:solidFill>
                  <a:schemeClr val="bg2">
                    <a:lumMod val="25000"/>
                  </a:schemeClr>
                </a:solidFill>
              </a:rPr>
              <a:t>data?</a:t>
            </a:r>
            <a:endParaRPr lang="en-GB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361699F-4880-4FCF-B288-5B41E37E857A}"/>
              </a:ext>
            </a:extLst>
          </p:cNvPr>
          <p:cNvSpPr/>
          <p:nvPr/>
        </p:nvSpPr>
        <p:spPr>
          <a:xfrm>
            <a:off x="1770516" y="1933632"/>
            <a:ext cx="7221084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There are three interrelated rules which make a dataset tidy: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Each variable must have its own column.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Each observation must have its own row.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Each value must have its own cell.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80B2A84-E1C0-4C0B-B81A-AE3BA5E7AF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17" t="30738" r="65416" b="51235"/>
          <a:stretch/>
        </p:blipFill>
        <p:spPr>
          <a:xfrm>
            <a:off x="2927050" y="4016467"/>
            <a:ext cx="7712765" cy="1654574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9BEF5314-579E-462B-BF64-460981567FE1}"/>
              </a:ext>
            </a:extLst>
          </p:cNvPr>
          <p:cNvSpPr/>
          <p:nvPr/>
        </p:nvSpPr>
        <p:spPr>
          <a:xfrm>
            <a:off x="3676377" y="5673178"/>
            <a:ext cx="1019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F783679-01F5-4023-866A-8758F34456F5}"/>
              </a:ext>
            </a:extLst>
          </p:cNvPr>
          <p:cNvSpPr/>
          <p:nvPr/>
        </p:nvSpPr>
        <p:spPr>
          <a:xfrm>
            <a:off x="6108812" y="5670351"/>
            <a:ext cx="1387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observations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E12D89-7777-4C17-8D88-E01DD0510D96}"/>
              </a:ext>
            </a:extLst>
          </p:cNvPr>
          <p:cNvSpPr/>
          <p:nvPr/>
        </p:nvSpPr>
        <p:spPr>
          <a:xfrm>
            <a:off x="8908784" y="5670351"/>
            <a:ext cx="775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292126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Risultato immagini per rstudio logo">
            <a:extLst>
              <a:ext uri="{FF2B5EF4-FFF2-40B4-BE49-F238E27FC236}">
                <a16:creationId xmlns:a16="http://schemas.microsoft.com/office/drawing/2014/main" id="{B90CEA43-3C2A-43C4-8439-9851B75E5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327" y="200885"/>
            <a:ext cx="1157737" cy="40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7DF2D9-4B56-4DB7-81D6-46C744B21D38}"/>
              </a:ext>
            </a:extLst>
          </p:cNvPr>
          <p:cNvSpPr txBox="1"/>
          <p:nvPr/>
        </p:nvSpPr>
        <p:spPr>
          <a:xfrm>
            <a:off x="1770516" y="607058"/>
            <a:ext cx="6438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>
                <a:solidFill>
                  <a:schemeClr val="bg2">
                    <a:lumMod val="25000"/>
                  </a:schemeClr>
                </a:solidFill>
              </a:rPr>
              <a:t>Tidyverse</a:t>
            </a:r>
            <a:endParaRPr lang="en-GB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8AD0FF6-84A8-4A2A-8809-2FBA3D0B198B}"/>
              </a:ext>
            </a:extLst>
          </p:cNvPr>
          <p:cNvCxnSpPr>
            <a:cxnSpLocks/>
          </p:cNvCxnSpPr>
          <p:nvPr/>
        </p:nvCxnSpPr>
        <p:spPr>
          <a:xfrm>
            <a:off x="1878496" y="1339526"/>
            <a:ext cx="7712765" cy="0"/>
          </a:xfrm>
          <a:prstGeom prst="line">
            <a:avLst/>
          </a:prstGeom>
          <a:ln w="41275">
            <a:solidFill>
              <a:srgbClr val="1412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5D408F77-D009-4F08-A0AD-A4B25605E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8" y="762690"/>
            <a:ext cx="1138846" cy="113884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C5C15F-7C11-4451-ABBA-CFD6F7FE5157}"/>
              </a:ext>
            </a:extLst>
          </p:cNvPr>
          <p:cNvSpPr txBox="1"/>
          <p:nvPr/>
        </p:nvSpPr>
        <p:spPr>
          <a:xfrm>
            <a:off x="635836" y="6196910"/>
            <a:ext cx="36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1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58E9165-2E84-44D6-BECD-6E0A498F99CA}"/>
              </a:ext>
            </a:extLst>
          </p:cNvPr>
          <p:cNvSpPr txBox="1"/>
          <p:nvPr/>
        </p:nvSpPr>
        <p:spPr>
          <a:xfrm>
            <a:off x="10972800" y="649977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</a:rPr>
              <a:t>Vito Giordano</a:t>
            </a:r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E69BFD0-C30D-49CC-AD4F-847275A69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656" y="112129"/>
            <a:ext cx="606241" cy="618871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19EFB36C-045E-41BC-AD4E-50DD110AFEB7}"/>
              </a:ext>
            </a:extLst>
          </p:cNvPr>
          <p:cNvSpPr/>
          <p:nvPr/>
        </p:nvSpPr>
        <p:spPr>
          <a:xfrm>
            <a:off x="1901524" y="119336"/>
            <a:ext cx="3213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25000"/>
                  </a:schemeClr>
                </a:solidFill>
              </a:rPr>
              <a:t>Text Mining Toolkit in R</a:t>
            </a:r>
          </a:p>
        </p:txBody>
      </p:sp>
      <p:pic>
        <p:nvPicPr>
          <p:cNvPr id="23" name="Picture 6" descr="Risultato immagini per tidyverselogo">
            <a:extLst>
              <a:ext uri="{FF2B5EF4-FFF2-40B4-BE49-F238E27FC236}">
                <a16:creationId xmlns:a16="http://schemas.microsoft.com/office/drawing/2014/main" id="{2D09008D-F5A0-4FE1-822E-5EDE96119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7"/>
          <a:stretch/>
        </p:blipFill>
        <p:spPr bwMode="auto">
          <a:xfrm rot="16200000" flipV="1">
            <a:off x="-2850198" y="2844056"/>
            <a:ext cx="6858002" cy="116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B140545D-2465-4166-B56D-7209E456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82" y="793170"/>
            <a:ext cx="1138846" cy="1138846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72430C6-B818-4060-AFB2-07658758BB3B}"/>
              </a:ext>
            </a:extLst>
          </p:cNvPr>
          <p:cNvSpPr txBox="1"/>
          <p:nvPr/>
        </p:nvSpPr>
        <p:spPr>
          <a:xfrm>
            <a:off x="371676" y="6227390"/>
            <a:ext cx="36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5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7320084-AE54-4FDA-ACEB-A10B8A038652}"/>
              </a:ext>
            </a:extLst>
          </p:cNvPr>
          <p:cNvSpPr txBox="1"/>
          <p:nvPr/>
        </p:nvSpPr>
        <p:spPr>
          <a:xfrm>
            <a:off x="1770516" y="1467491"/>
            <a:ext cx="557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chemeClr val="bg2">
                    <a:lumMod val="25000"/>
                  </a:schemeClr>
                </a:solidFill>
              </a:rPr>
              <a:t>Example</a:t>
            </a:r>
            <a:endParaRPr lang="en-GB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361699F-4880-4FCF-B288-5B41E37E857A}"/>
              </a:ext>
            </a:extLst>
          </p:cNvPr>
          <p:cNvSpPr/>
          <p:nvPr/>
        </p:nvSpPr>
        <p:spPr>
          <a:xfrm>
            <a:off x="1770516" y="1933632"/>
            <a:ext cx="7221084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There are three variables in this data set. What are they?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56960BA-3318-4361-8239-49C513F4EA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15" t="11951" r="68667" b="36207"/>
          <a:stretch/>
        </p:blipFill>
        <p:spPr>
          <a:xfrm>
            <a:off x="3621850" y="2686416"/>
            <a:ext cx="4948299" cy="323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1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Risultato immagini per rstudio logo">
            <a:extLst>
              <a:ext uri="{FF2B5EF4-FFF2-40B4-BE49-F238E27FC236}">
                <a16:creationId xmlns:a16="http://schemas.microsoft.com/office/drawing/2014/main" id="{B90CEA43-3C2A-43C4-8439-9851B75E5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327" y="200885"/>
            <a:ext cx="1157737" cy="40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7DF2D9-4B56-4DB7-81D6-46C744B21D38}"/>
              </a:ext>
            </a:extLst>
          </p:cNvPr>
          <p:cNvSpPr txBox="1"/>
          <p:nvPr/>
        </p:nvSpPr>
        <p:spPr>
          <a:xfrm>
            <a:off x="1770516" y="607058"/>
            <a:ext cx="6438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>
                <a:solidFill>
                  <a:schemeClr val="bg2">
                    <a:lumMod val="25000"/>
                  </a:schemeClr>
                </a:solidFill>
              </a:rPr>
              <a:t>Tidyverse</a:t>
            </a:r>
            <a:endParaRPr lang="en-GB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8AD0FF6-84A8-4A2A-8809-2FBA3D0B198B}"/>
              </a:ext>
            </a:extLst>
          </p:cNvPr>
          <p:cNvCxnSpPr>
            <a:cxnSpLocks/>
          </p:cNvCxnSpPr>
          <p:nvPr/>
        </p:nvCxnSpPr>
        <p:spPr>
          <a:xfrm>
            <a:off x="1878496" y="1339526"/>
            <a:ext cx="7712765" cy="0"/>
          </a:xfrm>
          <a:prstGeom prst="line">
            <a:avLst/>
          </a:prstGeom>
          <a:ln w="41275">
            <a:solidFill>
              <a:srgbClr val="1412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5D408F77-D009-4F08-A0AD-A4B25605E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8" y="762690"/>
            <a:ext cx="1138846" cy="113884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C5C15F-7C11-4451-ABBA-CFD6F7FE5157}"/>
              </a:ext>
            </a:extLst>
          </p:cNvPr>
          <p:cNvSpPr txBox="1"/>
          <p:nvPr/>
        </p:nvSpPr>
        <p:spPr>
          <a:xfrm>
            <a:off x="635836" y="6196910"/>
            <a:ext cx="36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1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58E9165-2E84-44D6-BECD-6E0A498F99CA}"/>
              </a:ext>
            </a:extLst>
          </p:cNvPr>
          <p:cNvSpPr txBox="1"/>
          <p:nvPr/>
        </p:nvSpPr>
        <p:spPr>
          <a:xfrm>
            <a:off x="10972800" y="649977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</a:rPr>
              <a:t>Vito Giordano</a:t>
            </a:r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E69BFD0-C30D-49CC-AD4F-847275A69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656" y="112129"/>
            <a:ext cx="606241" cy="618871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19EFB36C-045E-41BC-AD4E-50DD110AFEB7}"/>
              </a:ext>
            </a:extLst>
          </p:cNvPr>
          <p:cNvSpPr/>
          <p:nvPr/>
        </p:nvSpPr>
        <p:spPr>
          <a:xfrm>
            <a:off x="1901524" y="119336"/>
            <a:ext cx="3213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25000"/>
                  </a:schemeClr>
                </a:solidFill>
              </a:rPr>
              <a:t>Text Mining Toolkit in R</a:t>
            </a:r>
          </a:p>
        </p:txBody>
      </p:sp>
      <p:pic>
        <p:nvPicPr>
          <p:cNvPr id="23" name="Picture 6" descr="Risultato immagini per tidyverselogo">
            <a:extLst>
              <a:ext uri="{FF2B5EF4-FFF2-40B4-BE49-F238E27FC236}">
                <a16:creationId xmlns:a16="http://schemas.microsoft.com/office/drawing/2014/main" id="{2D09008D-F5A0-4FE1-822E-5EDE96119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7"/>
          <a:stretch/>
        </p:blipFill>
        <p:spPr bwMode="auto">
          <a:xfrm rot="16200000" flipV="1">
            <a:off x="-2850198" y="2844056"/>
            <a:ext cx="6858002" cy="116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B140545D-2465-4166-B56D-7209E456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82" y="793170"/>
            <a:ext cx="1138846" cy="1138846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72430C6-B818-4060-AFB2-07658758BB3B}"/>
              </a:ext>
            </a:extLst>
          </p:cNvPr>
          <p:cNvSpPr txBox="1"/>
          <p:nvPr/>
        </p:nvSpPr>
        <p:spPr>
          <a:xfrm>
            <a:off x="371676" y="6227390"/>
            <a:ext cx="36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6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7320084-AE54-4FDA-ACEB-A10B8A038652}"/>
              </a:ext>
            </a:extLst>
          </p:cNvPr>
          <p:cNvSpPr txBox="1"/>
          <p:nvPr/>
        </p:nvSpPr>
        <p:spPr>
          <a:xfrm>
            <a:off x="1770516" y="1467491"/>
            <a:ext cx="557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chemeClr val="bg2">
                    <a:lumMod val="25000"/>
                  </a:schemeClr>
                </a:solidFill>
              </a:rPr>
              <a:t>Example</a:t>
            </a:r>
            <a:endParaRPr lang="en-GB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FA1E7C-D086-43EF-B27A-E9411E73DD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15" t="11950" r="69500" b="33929"/>
          <a:stretch/>
        </p:blipFill>
        <p:spPr>
          <a:xfrm>
            <a:off x="3937836" y="2253651"/>
            <a:ext cx="5480484" cy="386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3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6C5612A-2C8C-4251-B554-B6CA2BC3B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152" y="4094903"/>
            <a:ext cx="1910014" cy="1949806"/>
          </a:xfrm>
          <a:prstGeom prst="rect">
            <a:avLst/>
          </a:prstGeom>
        </p:spPr>
      </p:pic>
      <p:pic>
        <p:nvPicPr>
          <p:cNvPr id="2" name="Picture 2" descr="Risultato immagini per rstudio logo">
            <a:extLst>
              <a:ext uri="{FF2B5EF4-FFF2-40B4-BE49-F238E27FC236}">
                <a16:creationId xmlns:a16="http://schemas.microsoft.com/office/drawing/2014/main" id="{315CE89E-9778-4346-A1A9-E54609FF5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397" y="4536763"/>
            <a:ext cx="3077977" cy="107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o immagini per tidyverselogo">
            <a:extLst>
              <a:ext uri="{FF2B5EF4-FFF2-40B4-BE49-F238E27FC236}">
                <a16:creationId xmlns:a16="http://schemas.microsoft.com/office/drawing/2014/main" id="{3C25E44B-553F-41B3-B287-2ED1CA11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72" y="4219235"/>
            <a:ext cx="1473911" cy="170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Risultato immagini per tidyverselogo">
            <a:extLst>
              <a:ext uri="{FF2B5EF4-FFF2-40B4-BE49-F238E27FC236}">
                <a16:creationId xmlns:a16="http://schemas.microsoft.com/office/drawing/2014/main" id="{46ACA970-DE72-4E5F-BFD8-F7F062FAA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7"/>
          <a:stretch/>
        </p:blipFill>
        <p:spPr bwMode="auto">
          <a:xfrm>
            <a:off x="0" y="926420"/>
            <a:ext cx="12192000" cy="20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E55BC2D-2340-4672-8975-694E3B5AA3F7}"/>
              </a:ext>
            </a:extLst>
          </p:cNvPr>
          <p:cNvSpPr txBox="1"/>
          <p:nvPr/>
        </p:nvSpPr>
        <p:spPr>
          <a:xfrm>
            <a:off x="2262500" y="1412319"/>
            <a:ext cx="82124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 dirty="0">
                <a:solidFill>
                  <a:schemeClr val="bg1"/>
                </a:solidFill>
              </a:rPr>
              <a:t>LET'S GET PRACTICAL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30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190</Words>
  <Application>Microsoft Office PowerPoint</Application>
  <PresentationFormat>Widescreen</PresentationFormat>
  <Paragraphs>58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Admin</dc:creator>
  <cp:lastModifiedBy>Admin</cp:lastModifiedBy>
  <cp:revision>4</cp:revision>
  <dcterms:created xsi:type="dcterms:W3CDTF">2020-03-24T13:05:48Z</dcterms:created>
  <dcterms:modified xsi:type="dcterms:W3CDTF">2020-03-24T16:33:58Z</dcterms:modified>
</cp:coreProperties>
</file>