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4"/>
  </p:sldMasterIdLst>
  <p:sldIdLst>
    <p:sldId id="257" r:id="rId5"/>
    <p:sldId id="262" r:id="rId6"/>
    <p:sldId id="264" r:id="rId7"/>
    <p:sldId id="265" r:id="rId8"/>
    <p:sldId id="266" r:id="rId9"/>
    <p:sldId id="268" r:id="rId10"/>
    <p:sldId id="269" r:id="rId11"/>
    <p:sldId id="270" r:id="rId12"/>
    <p:sldId id="271" r:id="rId13"/>
    <p:sldId id="272" r:id="rId14"/>
    <p:sldId id="274" r:id="rId15"/>
    <p:sldId id="286" r:id="rId16"/>
    <p:sldId id="275" r:id="rId17"/>
    <p:sldId id="276" r:id="rId18"/>
    <p:sldId id="277" r:id="rId19"/>
    <p:sldId id="278" r:id="rId20"/>
    <p:sldId id="279" r:id="rId21"/>
    <p:sldId id="285" r:id="rId22"/>
    <p:sldId id="280" r:id="rId23"/>
    <p:sldId id="281" r:id="rId24"/>
    <p:sldId id="282" r:id="rId25"/>
    <p:sldId id="273"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922"/>
    <a:srgbClr val="2E3722"/>
    <a:srgbClr val="344529"/>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6" d="100"/>
          <a:sy n="66" d="100"/>
        </p:scale>
        <p:origin x="15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A0C0817-A112-4847-8014-A94B7D2A4EA3}" type="datetime1">
              <a:rPr lang="en-US" smtClean="0"/>
              <a:t>12/10/2021</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4B7E4EF-A1BD-40F4-AB7B-04F084DD991D}"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23857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30810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690734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17071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512852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647482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44141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6480779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7685093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32B432-ACDA-4023-A761-2BAB76577B62}" type="datetime1">
              <a:rPr lang="en-US" smtClean="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283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8900005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00124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031906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12/10/2021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204562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94993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4538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808938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12/10/2021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3134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F6FA2B21-3FCD-4721-B95C-427943F61125}" type="datetime1">
              <a:rPr lang="en-US" smtClean="0"/>
              <a:t>12/10/2021</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0619640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4" name="Picture 10">
            <a:extLst>
              <a:ext uri="{FF2B5EF4-FFF2-40B4-BE49-F238E27FC236}">
                <a16:creationId xmlns:a16="http://schemas.microsoft.com/office/drawing/2014/main" id="{2C53C8BF-9653-4474-9153-4FE835420D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Rectangle 12">
            <a:extLst>
              <a:ext uri="{FF2B5EF4-FFF2-40B4-BE49-F238E27FC236}">
                <a16:creationId xmlns:a16="http://schemas.microsoft.com/office/drawing/2014/main" id="{7C08F021-28CE-479A-B96B-5252A9DDF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7" y="0"/>
            <a:ext cx="7107594"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
            <a:extLst>
              <a:ext uri="{FF2B5EF4-FFF2-40B4-BE49-F238E27FC236}">
                <a16:creationId xmlns:a16="http://schemas.microsoft.com/office/drawing/2014/main" id="{09507514-A010-4863-8E99-AB3983760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1" y="0"/>
            <a:ext cx="6756015"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28065" y="684680"/>
            <a:ext cx="5778684" cy="2800648"/>
          </a:xfrm>
        </p:spPr>
        <p:txBody>
          <a:bodyPr>
            <a:normAutofit/>
          </a:bodyPr>
          <a:lstStyle/>
          <a:p>
            <a:pPr algn="ctr"/>
            <a:r>
              <a:rPr lang="en-US" sz="6000" b="1" dirty="0">
                <a:latin typeface="Calibri" panose="020F0502020204030204" pitchFamily="34" charset="0"/>
                <a:cs typeface="Calibri" panose="020F0502020204030204" pitchFamily="34" charset="0"/>
              </a:rPr>
              <a:t>ITC 510</a:t>
            </a:r>
            <a:br>
              <a:rPr lang="en-US" sz="6000" b="1" dirty="0">
                <a:latin typeface="Calibri" panose="020F0502020204030204" pitchFamily="34" charset="0"/>
                <a:cs typeface="Calibri" panose="020F0502020204030204" pitchFamily="34" charset="0"/>
              </a:rPr>
            </a:br>
            <a:r>
              <a:rPr lang="en-US" sz="6000" b="1" dirty="0">
                <a:latin typeface="Calibri" panose="020F0502020204030204" pitchFamily="34" charset="0"/>
                <a:cs typeface="Calibri" panose="020F0502020204030204" pitchFamily="34" charset="0"/>
              </a:rPr>
              <a:t>Software Data Modeling</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842409" y="4149214"/>
            <a:ext cx="5778683" cy="1147120"/>
          </a:xfrm>
        </p:spPr>
        <p:txBody>
          <a:bodyPr>
            <a:noAutofit/>
          </a:bodyPr>
          <a:lstStyle/>
          <a:p>
            <a:pPr>
              <a:spcAft>
                <a:spcPts val="600"/>
              </a:spcAft>
            </a:pPr>
            <a:r>
              <a:rPr lang="en-US" sz="1800" dirty="0">
                <a:solidFill>
                  <a:schemeClr val="tx1"/>
                </a:solidFill>
                <a:latin typeface="Calibri" panose="020F0502020204030204" pitchFamily="34" charset="0"/>
                <a:cs typeface="Calibri" panose="020F0502020204030204" pitchFamily="34" charset="0"/>
              </a:rPr>
              <a:t>Vamshi Jaligama</a:t>
            </a:r>
          </a:p>
          <a:p>
            <a:pPr>
              <a:spcAft>
                <a:spcPts val="600"/>
              </a:spcAft>
            </a:pPr>
            <a:r>
              <a:rPr lang="en-US" sz="1800" dirty="0">
                <a:solidFill>
                  <a:schemeClr val="tx1"/>
                </a:solidFill>
                <a:latin typeface="Calibri" panose="020F0502020204030204" pitchFamily="34" charset="0"/>
                <a:cs typeface="Calibri" panose="020F0502020204030204" pitchFamily="34" charset="0"/>
              </a:rPr>
              <a:t>Kotha Sai Krishna Reddy</a:t>
            </a:r>
          </a:p>
          <a:p>
            <a:pPr>
              <a:spcAft>
                <a:spcPts val="600"/>
              </a:spcAft>
            </a:pPr>
            <a:r>
              <a:rPr lang="en-US" sz="1800" dirty="0">
                <a:solidFill>
                  <a:schemeClr val="tx1"/>
                </a:solidFill>
                <a:latin typeface="Calibri" panose="020F0502020204030204" pitchFamily="34" charset="0"/>
                <a:cs typeface="Calibri" panose="020F0502020204030204" pitchFamily="34" charset="0"/>
              </a:rPr>
              <a:t>Abhishek raj Sampath</a:t>
            </a:r>
          </a:p>
        </p:txBody>
      </p:sp>
      <p:sp>
        <p:nvSpPr>
          <p:cNvPr id="17" name="Rectangle 16">
            <a:extLst>
              <a:ext uri="{FF2B5EF4-FFF2-40B4-BE49-F238E27FC236}">
                <a16:creationId xmlns:a16="http://schemas.microsoft.com/office/drawing/2014/main" id="{C015C3BB-3CA4-4964-8FB4-7DA3FBB63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8" y="0"/>
            <a:ext cx="6720840"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941F53E-EAF1-4AF0-9386-A74DFBA20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8" y="5762147"/>
            <a:ext cx="6720840"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7210737-D731-4ED9-8D08-A238C71DD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188" y="450792"/>
            <a:ext cx="4171517"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4">
            <a:extLst>
              <a:ext uri="{28A0092B-C50C-407E-A947-70E740481C1C}">
                <a14:useLocalDpi xmlns:a14="http://schemas.microsoft.com/office/drawing/2010/main" val="0"/>
              </a:ext>
            </a:extLst>
          </a:blip>
          <a:srcRect l="29565" r="32495" b="-1"/>
          <a:stretch/>
        </p:blipFill>
        <p:spPr>
          <a:xfrm>
            <a:off x="7798182" y="684680"/>
            <a:ext cx="3697956" cy="5482657"/>
          </a:xfrm>
          <a:prstGeom prst="rect">
            <a:avLst/>
          </a:prstGeom>
        </p:spPr>
      </p:pic>
    </p:spTree>
    <p:extLst>
      <p:ext uri="{BB962C8B-B14F-4D97-AF65-F5344CB8AC3E}">
        <p14:creationId xmlns:p14="http://schemas.microsoft.com/office/powerpoint/2010/main" val="258428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2E70-5BFF-48BF-9706-F66827B7033E}"/>
              </a:ext>
            </a:extLst>
          </p:cNvPr>
          <p:cNvSpPr>
            <a:spLocks noGrp="1"/>
          </p:cNvSpPr>
          <p:nvPr>
            <p:ph type="title"/>
          </p:nvPr>
        </p:nvSpPr>
        <p:spPr/>
        <p:txBody>
          <a:bodyPr>
            <a:normAutofit/>
          </a:bodyPr>
          <a:lstStyle/>
          <a:p>
            <a:r>
              <a:rPr lang="en-US" b="1" i="0" dirty="0">
                <a:effectLst/>
                <a:latin typeface="sohne"/>
              </a:rPr>
              <a:t>ADDING COLUMNS FOR EDA</a:t>
            </a:r>
            <a:endParaRPr lang="en-US" dirty="0"/>
          </a:p>
        </p:txBody>
      </p:sp>
      <p:pic>
        <p:nvPicPr>
          <p:cNvPr id="5" name="Content Placeholder 4">
            <a:extLst>
              <a:ext uri="{FF2B5EF4-FFF2-40B4-BE49-F238E27FC236}">
                <a16:creationId xmlns:a16="http://schemas.microsoft.com/office/drawing/2014/main" id="{C9B91729-B6E4-4D61-BB05-335E87396A34}"/>
              </a:ext>
            </a:extLst>
          </p:cNvPr>
          <p:cNvPicPr>
            <a:picLocks noGrp="1" noChangeAspect="1"/>
          </p:cNvPicPr>
          <p:nvPr>
            <p:ph idx="1"/>
          </p:nvPr>
        </p:nvPicPr>
        <p:blipFill>
          <a:blip r:embed="rId2"/>
          <a:stretch>
            <a:fillRect/>
          </a:stretch>
        </p:blipFill>
        <p:spPr>
          <a:xfrm>
            <a:off x="762513" y="1879520"/>
            <a:ext cx="9627095" cy="1549480"/>
          </a:xfrm>
        </p:spPr>
      </p:pic>
      <p:pic>
        <p:nvPicPr>
          <p:cNvPr id="7" name="Picture 6">
            <a:extLst>
              <a:ext uri="{FF2B5EF4-FFF2-40B4-BE49-F238E27FC236}">
                <a16:creationId xmlns:a16="http://schemas.microsoft.com/office/drawing/2014/main" id="{5FCEFDFC-73F0-4518-A1B7-B3D141BAC2D9}"/>
              </a:ext>
            </a:extLst>
          </p:cNvPr>
          <p:cNvPicPr>
            <a:picLocks noChangeAspect="1"/>
          </p:cNvPicPr>
          <p:nvPr/>
        </p:nvPicPr>
        <p:blipFill>
          <a:blip r:embed="rId3"/>
          <a:stretch>
            <a:fillRect/>
          </a:stretch>
        </p:blipFill>
        <p:spPr>
          <a:xfrm>
            <a:off x="762513" y="3599033"/>
            <a:ext cx="9677897" cy="1835244"/>
          </a:xfrm>
          <a:prstGeom prst="rect">
            <a:avLst/>
          </a:prstGeom>
        </p:spPr>
      </p:pic>
    </p:spTree>
    <p:extLst>
      <p:ext uri="{BB962C8B-B14F-4D97-AF65-F5344CB8AC3E}">
        <p14:creationId xmlns:p14="http://schemas.microsoft.com/office/powerpoint/2010/main" val="3969761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76A97-73BE-4FAA-953C-493D3E08A0C5}"/>
              </a:ext>
            </a:extLst>
          </p:cNvPr>
          <p:cNvSpPr>
            <a:spLocks noGrp="1"/>
          </p:cNvSpPr>
          <p:nvPr>
            <p:ph type="title"/>
          </p:nvPr>
        </p:nvSpPr>
        <p:spPr/>
        <p:txBody>
          <a:bodyPr>
            <a:normAutofit/>
          </a:bodyPr>
          <a:lstStyle/>
          <a:p>
            <a:pPr algn="ctr"/>
            <a:r>
              <a:rPr lang="en-US" b="1" dirty="0">
                <a:latin typeface="Calibri" panose="020F0502020204030204" pitchFamily="34" charset="0"/>
                <a:cs typeface="Calibri" panose="020F0502020204030204" pitchFamily="34" charset="0"/>
              </a:rPr>
              <a:t>TOP 10 OLDEST TV SHOWS</a:t>
            </a:r>
          </a:p>
        </p:txBody>
      </p:sp>
      <p:pic>
        <p:nvPicPr>
          <p:cNvPr id="5" name="Picture 4">
            <a:extLst>
              <a:ext uri="{FF2B5EF4-FFF2-40B4-BE49-F238E27FC236}">
                <a16:creationId xmlns:a16="http://schemas.microsoft.com/office/drawing/2014/main" id="{DC00E71F-C812-4136-BB9B-D5CA190BF0AD}"/>
              </a:ext>
            </a:extLst>
          </p:cNvPr>
          <p:cNvPicPr>
            <a:picLocks noChangeAspect="1"/>
          </p:cNvPicPr>
          <p:nvPr/>
        </p:nvPicPr>
        <p:blipFill>
          <a:blip r:embed="rId2"/>
          <a:stretch>
            <a:fillRect/>
          </a:stretch>
        </p:blipFill>
        <p:spPr>
          <a:xfrm>
            <a:off x="1374098" y="1742988"/>
            <a:ext cx="8134768" cy="3372023"/>
          </a:xfrm>
          <a:prstGeom prst="rect">
            <a:avLst/>
          </a:prstGeom>
        </p:spPr>
      </p:pic>
    </p:spTree>
    <p:extLst>
      <p:ext uri="{BB962C8B-B14F-4D97-AF65-F5344CB8AC3E}">
        <p14:creationId xmlns:p14="http://schemas.microsoft.com/office/powerpoint/2010/main" val="33239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7460-3AB7-4868-82F0-790A4478219B}"/>
              </a:ext>
            </a:extLst>
          </p:cNvPr>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TOP 10 OLDEST MOVIES</a:t>
            </a:r>
          </a:p>
        </p:txBody>
      </p:sp>
      <p:pic>
        <p:nvPicPr>
          <p:cNvPr id="5" name="Picture 4">
            <a:extLst>
              <a:ext uri="{FF2B5EF4-FFF2-40B4-BE49-F238E27FC236}">
                <a16:creationId xmlns:a16="http://schemas.microsoft.com/office/drawing/2014/main" id="{FE07EF3C-3B6D-49EB-A148-470DA8592C49}"/>
              </a:ext>
            </a:extLst>
          </p:cNvPr>
          <p:cNvPicPr>
            <a:picLocks noChangeAspect="1"/>
          </p:cNvPicPr>
          <p:nvPr/>
        </p:nvPicPr>
        <p:blipFill>
          <a:blip r:embed="rId2"/>
          <a:stretch>
            <a:fillRect/>
          </a:stretch>
        </p:blipFill>
        <p:spPr>
          <a:xfrm>
            <a:off x="1853982" y="1723937"/>
            <a:ext cx="8484036" cy="3410125"/>
          </a:xfrm>
          <a:prstGeom prst="rect">
            <a:avLst/>
          </a:prstGeom>
        </p:spPr>
      </p:pic>
    </p:spTree>
    <p:extLst>
      <p:ext uri="{BB962C8B-B14F-4D97-AF65-F5344CB8AC3E}">
        <p14:creationId xmlns:p14="http://schemas.microsoft.com/office/powerpoint/2010/main" val="4182022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8DB0-AA13-4E1A-B070-6CD9E0667A5F}"/>
              </a:ext>
            </a:extLst>
          </p:cNvPr>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Netflix content country wise</a:t>
            </a:r>
          </a:p>
        </p:txBody>
      </p:sp>
      <p:pic>
        <p:nvPicPr>
          <p:cNvPr id="7" name="Content Placeholder 6" descr="Chart, pie chart, sunburst chart&#10;&#10;Description automatically generated">
            <a:extLst>
              <a:ext uri="{FF2B5EF4-FFF2-40B4-BE49-F238E27FC236}">
                <a16:creationId xmlns:a16="http://schemas.microsoft.com/office/drawing/2014/main" id="{34E66CA6-BBD1-436D-91F8-4CA0CB3B182E}"/>
              </a:ext>
            </a:extLst>
          </p:cNvPr>
          <p:cNvPicPr>
            <a:picLocks noGrp="1" noChangeAspect="1"/>
          </p:cNvPicPr>
          <p:nvPr>
            <p:ph sz="quarter" idx="13"/>
          </p:nvPr>
        </p:nvPicPr>
        <p:blipFill>
          <a:blip r:embed="rId2"/>
          <a:stretch>
            <a:fillRect/>
          </a:stretch>
        </p:blipFill>
        <p:spPr>
          <a:xfrm>
            <a:off x="2827210" y="1617082"/>
            <a:ext cx="7254170" cy="3930278"/>
          </a:xfrm>
        </p:spPr>
      </p:pic>
    </p:spTree>
    <p:extLst>
      <p:ext uri="{BB962C8B-B14F-4D97-AF65-F5344CB8AC3E}">
        <p14:creationId xmlns:p14="http://schemas.microsoft.com/office/powerpoint/2010/main" val="1913483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BF24-6222-4586-8DA2-06EFD94DA671}"/>
              </a:ext>
            </a:extLst>
          </p:cNvPr>
          <p:cNvSpPr>
            <a:spLocks noGrp="1"/>
          </p:cNvSpPr>
          <p:nvPr>
            <p:ph type="title"/>
          </p:nvPr>
        </p:nvSpPr>
        <p:spPr/>
        <p:txBody>
          <a:bodyPr>
            <a:normAutofit/>
          </a:bodyPr>
          <a:lstStyle/>
          <a:p>
            <a:pPr algn="ctr"/>
            <a:r>
              <a:rPr lang="en-US" b="1" dirty="0">
                <a:latin typeface="Calibri" panose="020F0502020204030204" pitchFamily="34" charset="0"/>
                <a:cs typeface="Calibri" panose="020F0502020204030204" pitchFamily="34" charset="0"/>
              </a:rPr>
              <a:t>contents made with rating</a:t>
            </a:r>
          </a:p>
        </p:txBody>
      </p:sp>
      <p:pic>
        <p:nvPicPr>
          <p:cNvPr id="7" name="Content Placeholder 6" descr="Chart, pie chart&#10;&#10;Description automatically generated">
            <a:extLst>
              <a:ext uri="{FF2B5EF4-FFF2-40B4-BE49-F238E27FC236}">
                <a16:creationId xmlns:a16="http://schemas.microsoft.com/office/drawing/2014/main" id="{7FE019CB-E13F-4B6F-A592-9CAD9A8B6446}"/>
              </a:ext>
            </a:extLst>
          </p:cNvPr>
          <p:cNvPicPr>
            <a:picLocks noGrp="1" noChangeAspect="1"/>
          </p:cNvPicPr>
          <p:nvPr>
            <p:ph sz="quarter" idx="13"/>
          </p:nvPr>
        </p:nvPicPr>
        <p:blipFill>
          <a:blip r:embed="rId2"/>
          <a:stretch>
            <a:fillRect/>
          </a:stretch>
        </p:blipFill>
        <p:spPr>
          <a:xfrm>
            <a:off x="1924748" y="1574800"/>
            <a:ext cx="7388468" cy="4003040"/>
          </a:xfrm>
        </p:spPr>
      </p:pic>
    </p:spTree>
    <p:extLst>
      <p:ext uri="{BB962C8B-B14F-4D97-AF65-F5344CB8AC3E}">
        <p14:creationId xmlns:p14="http://schemas.microsoft.com/office/powerpoint/2010/main" val="3090835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3ADD-DC35-48FF-A350-C6E0AD194BE8}"/>
              </a:ext>
            </a:extLst>
          </p:cNvPr>
          <p:cNvSpPr>
            <a:spLocks noGrp="1"/>
          </p:cNvSpPr>
          <p:nvPr>
            <p:ph type="title"/>
          </p:nvPr>
        </p:nvSpPr>
        <p:spPr/>
        <p:txBody>
          <a:bodyPr>
            <a:normAutofit fontScale="90000"/>
          </a:bodyPr>
          <a:lstStyle/>
          <a:p>
            <a:pPr algn="ctr"/>
            <a:r>
              <a:rPr lang="en-US" b="1" dirty="0">
                <a:latin typeface="Calibri" panose="020F0502020204030204" pitchFamily="34" charset="0"/>
                <a:cs typeface="Calibri" panose="020F0502020204030204" pitchFamily="34" charset="0"/>
              </a:rPr>
              <a:t>Distribution of type </a:t>
            </a:r>
            <a:r>
              <a:rPr lang="en-US" b="1">
                <a:latin typeface="Calibri" panose="020F0502020204030204" pitchFamily="34" charset="0"/>
                <a:cs typeface="Calibri" panose="020F0502020204030204" pitchFamily="34" charset="0"/>
              </a:rPr>
              <a:t>of content</a:t>
            </a:r>
            <a:endParaRPr lang="en-US" b="1" dirty="0">
              <a:latin typeface="Calibri" panose="020F0502020204030204" pitchFamily="34" charset="0"/>
              <a:cs typeface="Calibri" panose="020F0502020204030204" pitchFamily="34" charset="0"/>
            </a:endParaRPr>
          </a:p>
        </p:txBody>
      </p:sp>
      <p:pic>
        <p:nvPicPr>
          <p:cNvPr id="5" name="Content Placeholder 4" descr="Chart, pie chart&#10;&#10;Description automatically generated">
            <a:extLst>
              <a:ext uri="{FF2B5EF4-FFF2-40B4-BE49-F238E27FC236}">
                <a16:creationId xmlns:a16="http://schemas.microsoft.com/office/drawing/2014/main" id="{5EF955B5-8988-4D7A-A8D5-60AE7F647C1A}"/>
              </a:ext>
            </a:extLst>
          </p:cNvPr>
          <p:cNvPicPr>
            <a:picLocks noGrp="1" noChangeAspect="1"/>
          </p:cNvPicPr>
          <p:nvPr>
            <p:ph sz="quarter" idx="13"/>
          </p:nvPr>
        </p:nvPicPr>
        <p:blipFill>
          <a:blip r:embed="rId2"/>
          <a:stretch>
            <a:fillRect/>
          </a:stretch>
        </p:blipFill>
        <p:spPr>
          <a:xfrm>
            <a:off x="2630657" y="1837765"/>
            <a:ext cx="6623566" cy="3537510"/>
          </a:xfrm>
        </p:spPr>
      </p:pic>
    </p:spTree>
    <p:extLst>
      <p:ext uri="{BB962C8B-B14F-4D97-AF65-F5344CB8AC3E}">
        <p14:creationId xmlns:p14="http://schemas.microsoft.com/office/powerpoint/2010/main" val="2933763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2E3BD-7BEC-4FDE-A47B-D2E51402D253}"/>
              </a:ext>
            </a:extLst>
          </p:cNvPr>
          <p:cNvSpPr>
            <a:spLocks noGrp="1"/>
          </p:cNvSpPr>
          <p:nvPr>
            <p:ph type="title"/>
          </p:nvPr>
        </p:nvSpPr>
        <p:spPr/>
        <p:txBody>
          <a:bodyPr>
            <a:normAutofit/>
          </a:bodyPr>
          <a:lstStyle/>
          <a:p>
            <a:pPr algn="ctr"/>
            <a:r>
              <a:rPr lang="en-US" sz="4400" b="1" dirty="0">
                <a:latin typeface="Calibri" panose="020F0502020204030204" pitchFamily="34" charset="0"/>
                <a:cs typeface="Calibri" panose="020F0502020204030204" pitchFamily="34" charset="0"/>
              </a:rPr>
              <a:t>RELEASED YEAR OF MOVIES AND TV SHOWS </a:t>
            </a:r>
          </a:p>
        </p:txBody>
      </p:sp>
      <p:pic>
        <p:nvPicPr>
          <p:cNvPr id="4" name="Picture 3" descr="Chart, line chart&#10;&#10;Description automatically generated">
            <a:extLst>
              <a:ext uri="{FF2B5EF4-FFF2-40B4-BE49-F238E27FC236}">
                <a16:creationId xmlns:a16="http://schemas.microsoft.com/office/drawing/2014/main" id="{142A347F-AFFD-45C9-8A76-2D7EFBA4348D}"/>
              </a:ext>
            </a:extLst>
          </p:cNvPr>
          <p:cNvPicPr>
            <a:picLocks noChangeAspect="1"/>
          </p:cNvPicPr>
          <p:nvPr/>
        </p:nvPicPr>
        <p:blipFill>
          <a:blip r:embed="rId2"/>
          <a:stretch>
            <a:fillRect/>
          </a:stretch>
        </p:blipFill>
        <p:spPr>
          <a:xfrm>
            <a:off x="2794000" y="1498772"/>
            <a:ext cx="7153644" cy="3875813"/>
          </a:xfrm>
          <a:prstGeom prst="rect">
            <a:avLst/>
          </a:prstGeom>
        </p:spPr>
      </p:pic>
    </p:spTree>
    <p:extLst>
      <p:ext uri="{BB962C8B-B14F-4D97-AF65-F5344CB8AC3E}">
        <p14:creationId xmlns:p14="http://schemas.microsoft.com/office/powerpoint/2010/main" val="1554719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4B04-46E8-44FB-B61A-80604F85B187}"/>
              </a:ext>
            </a:extLst>
          </p:cNvPr>
          <p:cNvSpPr>
            <a:spLocks noGrp="1"/>
          </p:cNvSpPr>
          <p:nvPr>
            <p:ph type="title"/>
          </p:nvPr>
        </p:nvSpPr>
        <p:spPr>
          <a:xfrm>
            <a:off x="706121" y="523240"/>
            <a:ext cx="10396882" cy="1151965"/>
          </a:xfrm>
        </p:spPr>
        <p:txBody>
          <a:bodyPr/>
          <a:lstStyle/>
          <a:p>
            <a:pPr algn="ctr"/>
            <a:r>
              <a:rPr lang="en-US" b="1" dirty="0">
                <a:latin typeface="Calibri" panose="020F0502020204030204" pitchFamily="34" charset="0"/>
                <a:cs typeface="Calibri" panose="020F0502020204030204" pitchFamily="34" charset="0"/>
              </a:rPr>
              <a:t>Top 20 Movie Genre</a:t>
            </a:r>
          </a:p>
        </p:txBody>
      </p:sp>
      <p:pic>
        <p:nvPicPr>
          <p:cNvPr id="7" name="Content Placeholder 6" descr="Chart, bar chart&#10;&#10;Description automatically generated">
            <a:extLst>
              <a:ext uri="{FF2B5EF4-FFF2-40B4-BE49-F238E27FC236}">
                <a16:creationId xmlns:a16="http://schemas.microsoft.com/office/drawing/2014/main" id="{1F629B7B-D510-4F4F-A58F-142EE90150A5}"/>
              </a:ext>
            </a:extLst>
          </p:cNvPr>
          <p:cNvPicPr>
            <a:picLocks noGrp="1" noChangeAspect="1"/>
          </p:cNvPicPr>
          <p:nvPr>
            <p:ph sz="quarter" idx="13"/>
          </p:nvPr>
        </p:nvPicPr>
        <p:blipFill>
          <a:blip r:embed="rId2"/>
          <a:stretch>
            <a:fillRect/>
          </a:stretch>
        </p:blipFill>
        <p:spPr>
          <a:xfrm>
            <a:off x="1943500" y="1574800"/>
            <a:ext cx="7373220" cy="3994778"/>
          </a:xfrm>
        </p:spPr>
      </p:pic>
    </p:spTree>
    <p:extLst>
      <p:ext uri="{BB962C8B-B14F-4D97-AF65-F5344CB8AC3E}">
        <p14:creationId xmlns:p14="http://schemas.microsoft.com/office/powerpoint/2010/main" val="4155737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95C39-2715-46ED-8F1E-53277154BE2C}"/>
              </a:ext>
            </a:extLst>
          </p:cNvPr>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TOP 20 TV SHOW GENRE</a:t>
            </a:r>
          </a:p>
        </p:txBody>
      </p:sp>
      <p:pic>
        <p:nvPicPr>
          <p:cNvPr id="5" name="Content Placeholder 4" descr="Text&#10;&#10;Description automatically generated">
            <a:extLst>
              <a:ext uri="{FF2B5EF4-FFF2-40B4-BE49-F238E27FC236}">
                <a16:creationId xmlns:a16="http://schemas.microsoft.com/office/drawing/2014/main" id="{6B5E6579-6FDC-455A-B22E-AC57DE4C3CB2}"/>
              </a:ext>
            </a:extLst>
          </p:cNvPr>
          <p:cNvPicPr>
            <a:picLocks noGrp="1" noChangeAspect="1"/>
          </p:cNvPicPr>
          <p:nvPr>
            <p:ph sz="quarter" idx="13"/>
          </p:nvPr>
        </p:nvPicPr>
        <p:blipFill>
          <a:blip r:embed="rId2"/>
          <a:stretch>
            <a:fillRect/>
          </a:stretch>
        </p:blipFill>
        <p:spPr>
          <a:xfrm>
            <a:off x="2827210" y="2063750"/>
            <a:ext cx="6112129" cy="3311525"/>
          </a:xfrm>
        </p:spPr>
      </p:pic>
    </p:spTree>
    <p:extLst>
      <p:ext uri="{BB962C8B-B14F-4D97-AF65-F5344CB8AC3E}">
        <p14:creationId xmlns:p14="http://schemas.microsoft.com/office/powerpoint/2010/main" val="3721147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8A44-8E92-4664-B3BA-4EF02ACEACB2}"/>
              </a:ext>
            </a:extLst>
          </p:cNvPr>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Distribution of duration</a:t>
            </a:r>
          </a:p>
        </p:txBody>
      </p:sp>
      <p:pic>
        <p:nvPicPr>
          <p:cNvPr id="39" name="Content Placeholder 38" descr="Graphical user interface&#10;&#10;Description automatically generated with medium confidence">
            <a:extLst>
              <a:ext uri="{FF2B5EF4-FFF2-40B4-BE49-F238E27FC236}">
                <a16:creationId xmlns:a16="http://schemas.microsoft.com/office/drawing/2014/main" id="{BDA8E35F-EC9B-4EE5-AF64-534C56251576}"/>
              </a:ext>
            </a:extLst>
          </p:cNvPr>
          <p:cNvPicPr>
            <a:picLocks noGrp="1" noChangeAspect="1"/>
          </p:cNvPicPr>
          <p:nvPr>
            <p:ph sz="quarter" idx="13"/>
          </p:nvPr>
        </p:nvPicPr>
        <p:blipFill>
          <a:blip r:embed="rId2"/>
          <a:stretch>
            <a:fillRect/>
          </a:stretch>
        </p:blipFill>
        <p:spPr>
          <a:xfrm>
            <a:off x="2768611" y="1873400"/>
            <a:ext cx="6654778" cy="3605530"/>
          </a:xfrm>
        </p:spPr>
      </p:pic>
    </p:spTree>
    <p:extLst>
      <p:ext uri="{BB962C8B-B14F-4D97-AF65-F5344CB8AC3E}">
        <p14:creationId xmlns:p14="http://schemas.microsoft.com/office/powerpoint/2010/main" val="257471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45D1-7129-4F96-AB7E-FA22FFD73918}"/>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Contents</a:t>
            </a:r>
            <a:r>
              <a:rPr lang="en-US" dirty="0"/>
              <a:t>:</a:t>
            </a:r>
          </a:p>
        </p:txBody>
      </p:sp>
      <p:sp>
        <p:nvSpPr>
          <p:cNvPr id="3" name="Content Placeholder 2">
            <a:extLst>
              <a:ext uri="{FF2B5EF4-FFF2-40B4-BE49-F238E27FC236}">
                <a16:creationId xmlns:a16="http://schemas.microsoft.com/office/drawing/2014/main" id="{3064A98F-3F4A-4317-8E5C-B47BD672DB6C}"/>
              </a:ext>
            </a:extLst>
          </p:cNvPr>
          <p:cNvSpPr>
            <a:spLocks noGrp="1"/>
          </p:cNvSpPr>
          <p:nvPr>
            <p:ph idx="1"/>
          </p:nvPr>
        </p:nvSpPr>
        <p:spPr>
          <a:xfrm>
            <a:off x="685801" y="1627168"/>
            <a:ext cx="10396883" cy="3311189"/>
          </a:xfrm>
        </p:spPr>
        <p:txBody>
          <a:bodyPr/>
          <a:lstStyle/>
          <a:p>
            <a:pPr marL="0"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What is exploratory data analysis and why ?</a:t>
            </a:r>
          </a:p>
          <a:p>
            <a:r>
              <a:rPr lang="en-US" dirty="0">
                <a:latin typeface="Calibri" panose="020F0502020204030204" pitchFamily="34" charset="0"/>
                <a:cs typeface="Calibri" panose="020F0502020204030204" pitchFamily="34" charset="0"/>
              </a:rPr>
              <a:t>Dataset</a:t>
            </a:r>
          </a:p>
          <a:p>
            <a:r>
              <a:rPr lang="en-US" dirty="0">
                <a:latin typeface="Calibri" panose="020F0502020204030204" pitchFamily="34" charset="0"/>
                <a:cs typeface="Calibri" panose="020F0502020204030204" pitchFamily="34" charset="0"/>
              </a:rPr>
              <a:t>Libraries used</a:t>
            </a:r>
          </a:p>
          <a:p>
            <a:r>
              <a:rPr lang="en-US" dirty="0">
                <a:latin typeface="Calibri" panose="020F0502020204030204" pitchFamily="34" charset="0"/>
                <a:cs typeface="Calibri" panose="020F0502020204030204" pitchFamily="34" charset="0"/>
              </a:rPr>
              <a:t>outcome</a:t>
            </a:r>
          </a:p>
          <a:p>
            <a:endParaRPr lang="en-US" dirty="0"/>
          </a:p>
        </p:txBody>
      </p:sp>
    </p:spTree>
    <p:extLst>
      <p:ext uri="{BB962C8B-B14F-4D97-AF65-F5344CB8AC3E}">
        <p14:creationId xmlns:p14="http://schemas.microsoft.com/office/powerpoint/2010/main" val="2237297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60261-7059-47E1-B2B7-57C5351062CC}"/>
              </a:ext>
            </a:extLst>
          </p:cNvPr>
          <p:cNvSpPr>
            <a:spLocks noGrp="1"/>
          </p:cNvSpPr>
          <p:nvPr>
            <p:ph type="title"/>
          </p:nvPr>
        </p:nvSpPr>
        <p:spPr>
          <a:xfrm>
            <a:off x="685801" y="251012"/>
            <a:ext cx="10944224" cy="1711137"/>
          </a:xfrm>
        </p:spPr>
        <p:txBody>
          <a:bodyPr>
            <a:normAutofit/>
          </a:bodyPr>
          <a:lstStyle/>
          <a:p>
            <a:pPr algn="ctr"/>
            <a:r>
              <a:rPr lang="en-US" sz="3600" b="1" dirty="0">
                <a:latin typeface="Calibri" panose="020F0502020204030204" pitchFamily="34" charset="0"/>
                <a:cs typeface="Calibri" panose="020F0502020204030204" pitchFamily="34" charset="0"/>
              </a:rPr>
              <a:t>THE HIGHEST RATING OF TV SHOWS OR MOVIES</a:t>
            </a:r>
          </a:p>
        </p:txBody>
      </p:sp>
      <p:pic>
        <p:nvPicPr>
          <p:cNvPr id="7" name="Content Placeholder 6" descr="Chart, bar chart&#10;&#10;Description automatically generated">
            <a:extLst>
              <a:ext uri="{FF2B5EF4-FFF2-40B4-BE49-F238E27FC236}">
                <a16:creationId xmlns:a16="http://schemas.microsoft.com/office/drawing/2014/main" id="{D4EDE022-FE6A-4C5F-AC87-A72907D98C5A}"/>
              </a:ext>
            </a:extLst>
          </p:cNvPr>
          <p:cNvPicPr>
            <a:picLocks noGrp="1" noChangeAspect="1"/>
          </p:cNvPicPr>
          <p:nvPr>
            <p:ph sz="quarter" idx="13"/>
          </p:nvPr>
        </p:nvPicPr>
        <p:blipFill>
          <a:blip r:embed="rId2"/>
          <a:stretch>
            <a:fillRect/>
          </a:stretch>
        </p:blipFill>
        <p:spPr>
          <a:xfrm>
            <a:off x="2259371" y="1350331"/>
            <a:ext cx="7673258" cy="4157338"/>
          </a:xfrm>
        </p:spPr>
      </p:pic>
    </p:spTree>
    <p:extLst>
      <p:ext uri="{BB962C8B-B14F-4D97-AF65-F5344CB8AC3E}">
        <p14:creationId xmlns:p14="http://schemas.microsoft.com/office/powerpoint/2010/main" val="313762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E9B49-4B72-47D6-B799-E9B922EEF060}"/>
              </a:ext>
            </a:extLst>
          </p:cNvPr>
          <p:cNvSpPr>
            <a:spLocks noGrp="1"/>
          </p:cNvSpPr>
          <p:nvPr>
            <p:ph type="title"/>
          </p:nvPr>
        </p:nvSpPr>
        <p:spPr/>
        <p:txBody>
          <a:bodyPr>
            <a:normAutofit fontScale="90000"/>
          </a:bodyPr>
          <a:lstStyle/>
          <a:p>
            <a:pPr algn="ctr"/>
            <a:r>
              <a:rPr lang="en-US" sz="4000" b="1" dirty="0">
                <a:latin typeface="Calibri" panose="020F0502020204030204" pitchFamily="34" charset="0"/>
                <a:cs typeface="Calibri" panose="020F0502020204030204" pitchFamily="34" charset="0"/>
              </a:rPr>
              <a:t>countries with count of movies and tv shows</a:t>
            </a:r>
          </a:p>
        </p:txBody>
      </p:sp>
      <p:pic>
        <p:nvPicPr>
          <p:cNvPr id="5" name="Content Placeholder 4" descr="Graphical user interface, application&#10;&#10;Description automatically generated">
            <a:extLst>
              <a:ext uri="{FF2B5EF4-FFF2-40B4-BE49-F238E27FC236}">
                <a16:creationId xmlns:a16="http://schemas.microsoft.com/office/drawing/2014/main" id="{3EA70F6D-2DB5-4BD9-9019-5A8B283B6A40}"/>
              </a:ext>
            </a:extLst>
          </p:cNvPr>
          <p:cNvPicPr>
            <a:picLocks noGrp="1" noChangeAspect="1"/>
          </p:cNvPicPr>
          <p:nvPr>
            <p:ph sz="quarter" idx="13"/>
          </p:nvPr>
        </p:nvPicPr>
        <p:blipFill>
          <a:blip r:embed="rId2"/>
          <a:stretch>
            <a:fillRect/>
          </a:stretch>
        </p:blipFill>
        <p:spPr>
          <a:xfrm>
            <a:off x="2597480" y="1647825"/>
            <a:ext cx="7098102" cy="3790950"/>
          </a:xfrm>
        </p:spPr>
      </p:pic>
    </p:spTree>
    <p:extLst>
      <p:ext uri="{BB962C8B-B14F-4D97-AF65-F5344CB8AC3E}">
        <p14:creationId xmlns:p14="http://schemas.microsoft.com/office/powerpoint/2010/main" val="2697664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A1A6-D040-44AB-91AE-145890602B13}"/>
              </a:ext>
            </a:extLst>
          </p:cNvPr>
          <p:cNvSpPr>
            <a:spLocks noGrp="1"/>
          </p:cNvSpPr>
          <p:nvPr>
            <p:ph type="title"/>
          </p:nvPr>
        </p:nvSpPr>
        <p:spPr/>
        <p:txBody>
          <a:bodyPr>
            <a:normAutofit/>
          </a:bodyPr>
          <a:lstStyle/>
          <a:p>
            <a:r>
              <a:rPr lang="en-US" b="1" i="0" dirty="0">
                <a:effectLst/>
                <a:latin typeface="Calibri" panose="020F0502020204030204" pitchFamily="34" charset="0"/>
                <a:cs typeface="Calibri" panose="020F0502020204030204" pitchFamily="34" charset="0"/>
              </a:rPr>
              <a:t>Conclusion</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2710212-699F-490B-82B3-A18D5E378095}"/>
              </a:ext>
            </a:extLst>
          </p:cNvPr>
          <p:cNvSpPr>
            <a:spLocks noGrp="1"/>
          </p:cNvSpPr>
          <p:nvPr>
            <p:ph idx="1"/>
          </p:nvPr>
        </p:nvSpPr>
        <p:spPr>
          <a:xfrm>
            <a:off x="685800" y="2044146"/>
            <a:ext cx="10396883" cy="3311189"/>
          </a:xfrm>
        </p:spPr>
        <p:txBody>
          <a:bodyPr>
            <a:normAutofit fontScale="92500" lnSpcReduction="10000"/>
          </a:bodyPr>
          <a:lstStyle/>
          <a:p>
            <a:pPr marL="0" indent="0" algn="l">
              <a:buNone/>
            </a:pPr>
            <a:r>
              <a:rPr lang="en-US" sz="2200" b="1" i="0" dirty="0">
                <a:solidFill>
                  <a:srgbClr val="292929"/>
                </a:solidFill>
                <a:effectLst/>
                <a:latin typeface="Calibri" panose="020F0502020204030204" pitchFamily="34" charset="0"/>
                <a:cs typeface="Calibri" panose="020F0502020204030204" pitchFamily="34" charset="0"/>
              </a:rPr>
              <a:t>We have drawn many interesting inferences from the dataset :</a:t>
            </a:r>
          </a:p>
          <a:p>
            <a:pPr algn="l"/>
            <a:r>
              <a:rPr lang="en-US" i="0" dirty="0">
                <a:solidFill>
                  <a:srgbClr val="292929"/>
                </a:solidFill>
                <a:effectLst/>
                <a:latin typeface="Calibri" panose="020F0502020204030204" pitchFamily="34" charset="0"/>
                <a:cs typeface="Calibri" panose="020F0502020204030204" pitchFamily="34" charset="0"/>
              </a:rPr>
              <a:t>The country by the amount of the produces content is the United States,</a:t>
            </a:r>
          </a:p>
          <a:p>
            <a:pPr algn="l"/>
            <a:r>
              <a:rPr lang="en-US" b="0" i="0" dirty="0" err="1">
                <a:solidFill>
                  <a:srgbClr val="292929"/>
                </a:solidFill>
                <a:effectLst/>
                <a:latin typeface="Calibri" panose="020F0502020204030204" pitchFamily="34" charset="0"/>
                <a:cs typeface="Calibri" panose="020F0502020204030204" pitchFamily="34" charset="0"/>
              </a:rPr>
              <a:t>Drama,International</a:t>
            </a:r>
            <a:r>
              <a:rPr lang="en-US" b="0" i="0" dirty="0">
                <a:solidFill>
                  <a:srgbClr val="292929"/>
                </a:solidFill>
                <a:effectLst/>
                <a:latin typeface="Calibri" panose="020F0502020204030204" pitchFamily="34" charset="0"/>
                <a:cs typeface="Calibri" panose="020F0502020204030204" pitchFamily="34" charset="0"/>
              </a:rPr>
              <a:t> Movies is a genre that is mostly in Netflix,</a:t>
            </a:r>
          </a:p>
          <a:p>
            <a:pPr algn="l"/>
            <a:r>
              <a:rPr lang="en-US" b="0" i="0" dirty="0">
                <a:solidFill>
                  <a:srgbClr val="292929"/>
                </a:solidFill>
                <a:effectLst/>
                <a:latin typeface="Calibri" panose="020F0502020204030204" pitchFamily="34" charset="0"/>
                <a:cs typeface="Calibri" panose="020F0502020204030204" pitchFamily="34" charset="0"/>
              </a:rPr>
              <a:t>The largest count of Netflix content is made with a “TV-14” rating,</a:t>
            </a:r>
          </a:p>
          <a:p>
            <a:pPr algn="l"/>
            <a:r>
              <a:rPr lang="en-US" b="0" i="0" dirty="0">
                <a:solidFill>
                  <a:srgbClr val="292929"/>
                </a:solidFill>
                <a:effectLst/>
                <a:latin typeface="Calibri" panose="020F0502020204030204" pitchFamily="34" charset="0"/>
                <a:cs typeface="Calibri" panose="020F0502020204030204" pitchFamily="34" charset="0"/>
              </a:rPr>
              <a:t>The most popular actor on Netflix TV Shows based on the number of titles is Takahiro Sakurai,</a:t>
            </a:r>
          </a:p>
          <a:p>
            <a:pPr algn="l"/>
            <a:r>
              <a:rPr lang="en-US" b="0" i="0" dirty="0">
                <a:solidFill>
                  <a:srgbClr val="292929"/>
                </a:solidFill>
                <a:effectLst/>
                <a:latin typeface="Calibri" panose="020F0502020204030204" pitchFamily="34" charset="0"/>
                <a:cs typeface="Calibri" panose="020F0502020204030204" pitchFamily="34" charset="0"/>
              </a:rPr>
              <a:t>The most popular actor on Netflix movie, based on the number of titles, is Anupam Kher.</a:t>
            </a:r>
          </a:p>
        </p:txBody>
      </p:sp>
    </p:spTree>
    <p:extLst>
      <p:ext uri="{BB962C8B-B14F-4D97-AF65-F5344CB8AC3E}">
        <p14:creationId xmlns:p14="http://schemas.microsoft.com/office/powerpoint/2010/main" val="1847113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5955A-4F68-40EB-9141-68E8F144F3BD}"/>
              </a:ext>
            </a:extLst>
          </p:cNvPr>
          <p:cNvSpPr>
            <a:spLocks noGrp="1"/>
          </p:cNvSpPr>
          <p:nvPr>
            <p:ph type="title"/>
          </p:nvPr>
        </p:nvSpPr>
        <p:spPr>
          <a:xfrm>
            <a:off x="484466" y="2063396"/>
            <a:ext cx="10396882" cy="1151965"/>
          </a:xfrm>
        </p:spPr>
        <p:txBody>
          <a:bodyPr/>
          <a:lstStyle/>
          <a:p>
            <a:pPr algn="ctr"/>
            <a:r>
              <a:rPr lang="en-US" dirty="0"/>
              <a:t>Thank you</a:t>
            </a:r>
          </a:p>
        </p:txBody>
      </p:sp>
      <p:pic>
        <p:nvPicPr>
          <p:cNvPr id="5" name="Picture 4" descr="A sign on a wall&#10;&#10;Description automatically generated with low confidence">
            <a:extLst>
              <a:ext uri="{FF2B5EF4-FFF2-40B4-BE49-F238E27FC236}">
                <a16:creationId xmlns:a16="http://schemas.microsoft.com/office/drawing/2014/main" id="{5B7B4667-C6F5-4A25-A969-D7D8772BC6C0}"/>
              </a:ext>
            </a:extLst>
          </p:cNvPr>
          <p:cNvPicPr>
            <a:picLocks noChangeAspect="1"/>
          </p:cNvPicPr>
          <p:nvPr/>
        </p:nvPicPr>
        <p:blipFill rotWithShape="1">
          <a:blip r:embed="rId2"/>
          <a:srcRect b="8982"/>
          <a:stretch/>
        </p:blipFill>
        <p:spPr>
          <a:xfrm>
            <a:off x="2438400" y="360680"/>
            <a:ext cx="7315200" cy="4993640"/>
          </a:xfrm>
          <a:prstGeom prst="rect">
            <a:avLst/>
          </a:prstGeom>
        </p:spPr>
      </p:pic>
    </p:spTree>
    <p:extLst>
      <p:ext uri="{BB962C8B-B14F-4D97-AF65-F5344CB8AC3E}">
        <p14:creationId xmlns:p14="http://schemas.microsoft.com/office/powerpoint/2010/main" val="255066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E6898-5A41-48AA-9A8B-A0524FF15650}"/>
              </a:ext>
            </a:extLst>
          </p:cNvPr>
          <p:cNvSpPr>
            <a:spLocks noGrp="1"/>
          </p:cNvSpPr>
          <p:nvPr>
            <p:ph type="title"/>
          </p:nvPr>
        </p:nvSpPr>
        <p:spPr/>
        <p:txBody>
          <a:bodyPr>
            <a:noAutofit/>
          </a:bodyPr>
          <a:lstStyle/>
          <a:p>
            <a:r>
              <a:rPr lang="en-US" sz="3700" b="1" dirty="0">
                <a:latin typeface="Calibri" panose="020F0502020204030204" pitchFamily="34" charset="0"/>
                <a:cs typeface="Calibri" panose="020F0502020204030204" pitchFamily="34" charset="0"/>
              </a:rPr>
              <a:t>What is exploratory data analysis and why ?</a:t>
            </a:r>
          </a:p>
        </p:txBody>
      </p:sp>
      <p:sp>
        <p:nvSpPr>
          <p:cNvPr id="3" name="Content Placeholder 2">
            <a:extLst>
              <a:ext uri="{FF2B5EF4-FFF2-40B4-BE49-F238E27FC236}">
                <a16:creationId xmlns:a16="http://schemas.microsoft.com/office/drawing/2014/main" id="{F21B7A1D-A5C1-494B-9C84-44C7DDE10E45}"/>
              </a:ext>
            </a:extLst>
          </p:cNvPr>
          <p:cNvSpPr>
            <a:spLocks noGrp="1"/>
          </p:cNvSpPr>
          <p:nvPr>
            <p:ph idx="1"/>
          </p:nvPr>
        </p:nvSpPr>
        <p:spPr>
          <a:xfrm>
            <a:off x="685801" y="1495505"/>
            <a:ext cx="10396883" cy="3311189"/>
          </a:xfrm>
        </p:spPr>
        <p:txBody>
          <a:bodyPr/>
          <a:lstStyle/>
          <a:p>
            <a:pPr marL="0" indent="0">
              <a:buNone/>
            </a:pPr>
            <a:r>
              <a:rPr lang="en-US" dirty="0">
                <a:latin typeface="Calibri" panose="020F0502020204030204" pitchFamily="34" charset="0"/>
                <a:cs typeface="Calibri" panose="020F0502020204030204" pitchFamily="34" charset="0"/>
              </a:rPr>
              <a:t>Exploratory Data Analysis (EDA) is an approach to analyzing datasets to summarize their main characteristics, often with visual methods. EDA is used for seeing what the data can tell us before the modeling task.</a:t>
            </a:r>
          </a:p>
        </p:txBody>
      </p:sp>
    </p:spTree>
    <p:extLst>
      <p:ext uri="{BB962C8B-B14F-4D97-AF65-F5344CB8AC3E}">
        <p14:creationId xmlns:p14="http://schemas.microsoft.com/office/powerpoint/2010/main" val="3647784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DF5E-4D94-4EF6-B354-7D107A969EDA}"/>
              </a:ext>
            </a:extLst>
          </p:cNvPr>
          <p:cNvSpPr>
            <a:spLocks noGrp="1"/>
          </p:cNvSpPr>
          <p:nvPr>
            <p:ph type="title"/>
          </p:nvPr>
        </p:nvSpPr>
        <p:spPr/>
        <p:txBody>
          <a:bodyPr>
            <a:noAutofit/>
          </a:bodyPr>
          <a:lstStyle/>
          <a:p>
            <a:r>
              <a:rPr lang="en-US" sz="4500" b="1" i="0" dirty="0">
                <a:effectLst/>
                <a:latin typeface="Calibri" panose="020F0502020204030204" pitchFamily="34" charset="0"/>
                <a:cs typeface="Calibri" panose="020F0502020204030204" pitchFamily="34" charset="0"/>
              </a:rPr>
              <a:t>Dataset: Netflix Movies and TV Shows</a:t>
            </a:r>
            <a:endParaRPr lang="en-US" sz="45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ECD76C1-3052-44A9-B599-920D802E6BC6}"/>
              </a:ext>
            </a:extLst>
          </p:cNvPr>
          <p:cNvSpPr>
            <a:spLocks noGrp="1"/>
          </p:cNvSpPr>
          <p:nvPr>
            <p:ph idx="1"/>
          </p:nvPr>
        </p:nvSpPr>
        <p:spPr/>
        <p:txBody>
          <a:bodyPr numCol="2">
            <a:noAutofit/>
          </a:bodyPr>
          <a:lstStyle/>
          <a:p>
            <a:pPr>
              <a:lnSpc>
                <a:spcPct val="170000"/>
              </a:lnSpc>
            </a:pPr>
            <a:r>
              <a:rPr lang="en-US" sz="1800" b="0" i="0" dirty="0">
                <a:solidFill>
                  <a:srgbClr val="202124"/>
                </a:solidFill>
                <a:effectLst/>
                <a:latin typeface="Calibri" panose="020F0502020204030204" pitchFamily="34" charset="0"/>
                <a:cs typeface="Calibri" panose="020F0502020204030204" pitchFamily="34" charset="0"/>
              </a:rPr>
              <a:t>show_id</a:t>
            </a:r>
          </a:p>
          <a:p>
            <a:pPr>
              <a:lnSpc>
                <a:spcPct val="170000"/>
              </a:lnSpc>
            </a:pPr>
            <a:r>
              <a:rPr lang="en-US" sz="1800" b="0" i="0" dirty="0">
                <a:solidFill>
                  <a:srgbClr val="202124"/>
                </a:solidFill>
                <a:effectLst/>
                <a:latin typeface="Calibri" panose="020F0502020204030204" pitchFamily="34" charset="0"/>
                <a:cs typeface="Calibri" panose="020F0502020204030204" pitchFamily="34" charset="0"/>
              </a:rPr>
              <a:t>Type</a:t>
            </a:r>
            <a:endParaRPr lang="en-US" sz="1800" dirty="0">
              <a:solidFill>
                <a:srgbClr val="202124"/>
              </a:solidFill>
              <a:latin typeface="Calibri" panose="020F0502020204030204" pitchFamily="34" charset="0"/>
              <a:cs typeface="Calibri" panose="020F0502020204030204" pitchFamily="34" charset="0"/>
            </a:endParaRPr>
          </a:p>
          <a:p>
            <a:pPr>
              <a:lnSpc>
                <a:spcPct val="170000"/>
              </a:lnSpc>
            </a:pPr>
            <a:r>
              <a:rPr lang="en-US" sz="1800" b="0" i="0" dirty="0">
                <a:solidFill>
                  <a:srgbClr val="202124"/>
                </a:solidFill>
                <a:effectLst/>
                <a:latin typeface="Calibri" panose="020F0502020204030204" pitchFamily="34" charset="0"/>
                <a:cs typeface="Calibri" panose="020F0502020204030204" pitchFamily="34" charset="0"/>
              </a:rPr>
              <a:t>Title</a:t>
            </a:r>
          </a:p>
          <a:p>
            <a:pPr>
              <a:lnSpc>
                <a:spcPct val="170000"/>
              </a:lnSpc>
            </a:pPr>
            <a:r>
              <a:rPr lang="en-US" sz="1800" b="0" i="0" dirty="0">
                <a:solidFill>
                  <a:srgbClr val="202124"/>
                </a:solidFill>
                <a:effectLst/>
                <a:latin typeface="Calibri" panose="020F0502020204030204" pitchFamily="34" charset="0"/>
                <a:cs typeface="Calibri" panose="020F0502020204030204" pitchFamily="34" charset="0"/>
              </a:rPr>
              <a:t>Director</a:t>
            </a:r>
            <a:endParaRPr lang="en-US" sz="1800" dirty="0">
              <a:solidFill>
                <a:srgbClr val="202124"/>
              </a:solidFill>
              <a:latin typeface="Calibri" panose="020F0502020204030204" pitchFamily="34" charset="0"/>
              <a:cs typeface="Calibri" panose="020F0502020204030204" pitchFamily="34" charset="0"/>
            </a:endParaRPr>
          </a:p>
          <a:p>
            <a:pPr>
              <a:lnSpc>
                <a:spcPct val="170000"/>
              </a:lnSpc>
            </a:pPr>
            <a:r>
              <a:rPr lang="en-US" sz="1800" dirty="0">
                <a:latin typeface="Calibri" panose="020F0502020204030204" pitchFamily="34" charset="0"/>
                <a:cs typeface="Calibri" panose="020F0502020204030204" pitchFamily="34" charset="0"/>
              </a:rPr>
              <a:t>cast</a:t>
            </a:r>
          </a:p>
          <a:p>
            <a:pPr>
              <a:lnSpc>
                <a:spcPct val="170000"/>
              </a:lnSpc>
            </a:pPr>
            <a:r>
              <a:rPr lang="en-US" sz="1800" dirty="0">
                <a:latin typeface="Calibri" panose="020F0502020204030204" pitchFamily="34" charset="0"/>
                <a:cs typeface="Calibri" panose="020F0502020204030204" pitchFamily="34" charset="0"/>
              </a:rPr>
              <a:t>country</a:t>
            </a:r>
          </a:p>
          <a:p>
            <a:pPr>
              <a:lnSpc>
                <a:spcPct val="170000"/>
              </a:lnSpc>
            </a:pPr>
            <a:r>
              <a:rPr lang="en-US" sz="1800" dirty="0">
                <a:latin typeface="Calibri" panose="020F0502020204030204" pitchFamily="34" charset="0"/>
                <a:cs typeface="Calibri" panose="020F0502020204030204" pitchFamily="34" charset="0"/>
              </a:rPr>
              <a:t>date_added</a:t>
            </a:r>
          </a:p>
          <a:p>
            <a:pPr>
              <a:lnSpc>
                <a:spcPct val="170000"/>
              </a:lnSpc>
            </a:pPr>
            <a:r>
              <a:rPr lang="en-US" sz="1800" dirty="0">
                <a:latin typeface="Calibri" panose="020F0502020204030204" pitchFamily="34" charset="0"/>
                <a:cs typeface="Calibri" panose="020F0502020204030204" pitchFamily="34" charset="0"/>
              </a:rPr>
              <a:t>release_year</a:t>
            </a:r>
          </a:p>
          <a:p>
            <a:pPr>
              <a:lnSpc>
                <a:spcPct val="170000"/>
              </a:lnSpc>
            </a:pPr>
            <a:r>
              <a:rPr lang="en-US" sz="1800" dirty="0">
                <a:latin typeface="Calibri" panose="020F0502020204030204" pitchFamily="34" charset="0"/>
                <a:cs typeface="Calibri" panose="020F0502020204030204" pitchFamily="34" charset="0"/>
              </a:rPr>
              <a:t>rating</a:t>
            </a:r>
          </a:p>
          <a:p>
            <a:pPr>
              <a:lnSpc>
                <a:spcPct val="170000"/>
              </a:lnSpc>
            </a:pPr>
            <a:r>
              <a:rPr lang="en-US" sz="1800" dirty="0">
                <a:latin typeface="Calibri" panose="020F0502020204030204" pitchFamily="34" charset="0"/>
                <a:cs typeface="Calibri" panose="020F0502020204030204" pitchFamily="34" charset="0"/>
              </a:rPr>
              <a:t>duration</a:t>
            </a:r>
          </a:p>
          <a:p>
            <a:pPr>
              <a:lnSpc>
                <a:spcPct val="170000"/>
              </a:lnSpc>
            </a:pPr>
            <a:r>
              <a:rPr lang="en-US" sz="1800" dirty="0">
                <a:latin typeface="Calibri" panose="020F0502020204030204" pitchFamily="34" charset="0"/>
                <a:cs typeface="Calibri" panose="020F0502020204030204" pitchFamily="34" charset="0"/>
              </a:rPr>
              <a:t>listed_in</a:t>
            </a:r>
          </a:p>
          <a:p>
            <a:pPr>
              <a:lnSpc>
                <a:spcPct val="170000"/>
              </a:lnSpc>
            </a:pPr>
            <a:r>
              <a:rPr lang="en-US" sz="1800" dirty="0">
                <a:latin typeface="Calibri" panose="020F0502020204030204" pitchFamily="34" charset="0"/>
                <a:cs typeface="Calibri" panose="020F0502020204030204" pitchFamily="34" charset="0"/>
              </a:rPr>
              <a:t>description</a:t>
            </a:r>
          </a:p>
        </p:txBody>
      </p:sp>
    </p:spTree>
    <p:extLst>
      <p:ext uri="{BB962C8B-B14F-4D97-AF65-F5344CB8AC3E}">
        <p14:creationId xmlns:p14="http://schemas.microsoft.com/office/powerpoint/2010/main" val="775218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7DE2-7BB9-447A-AC11-0A3C22BEAFCD}"/>
              </a:ext>
            </a:extLst>
          </p:cNvPr>
          <p:cNvSpPr>
            <a:spLocks noGrp="1"/>
          </p:cNvSpPr>
          <p:nvPr>
            <p:ph type="title"/>
          </p:nvPr>
        </p:nvSpPr>
        <p:spPr/>
        <p:txBody>
          <a:bodyPr>
            <a:normAutofit/>
          </a:bodyPr>
          <a:lstStyle/>
          <a:p>
            <a:r>
              <a:rPr lang="en-US" sz="5400" b="0" i="0" dirty="0">
                <a:effectLst/>
                <a:latin typeface="Inter"/>
              </a:rPr>
              <a:t>Contd…</a:t>
            </a:r>
            <a:endParaRPr lang="en-US" dirty="0"/>
          </a:p>
        </p:txBody>
      </p:sp>
      <p:sp>
        <p:nvSpPr>
          <p:cNvPr id="3" name="Content Placeholder 2">
            <a:extLst>
              <a:ext uri="{FF2B5EF4-FFF2-40B4-BE49-F238E27FC236}">
                <a16:creationId xmlns:a16="http://schemas.microsoft.com/office/drawing/2014/main" id="{BB660051-117B-4CA8-99F2-87EC42591774}"/>
              </a:ext>
            </a:extLst>
          </p:cNvPr>
          <p:cNvSpPr>
            <a:spLocks noGrp="1"/>
          </p:cNvSpPr>
          <p:nvPr>
            <p:ph idx="1"/>
          </p:nvPr>
        </p:nvSpPr>
        <p:spPr/>
        <p:txBody>
          <a:bodyPr/>
          <a:lstStyle/>
          <a:p>
            <a:r>
              <a:rPr lang="en-US" sz="2000" b="0" i="0" dirty="0">
                <a:solidFill>
                  <a:srgbClr val="202124"/>
                </a:solidFill>
                <a:effectLst/>
                <a:latin typeface="Calibri" panose="020F0502020204030204" pitchFamily="34" charset="0"/>
                <a:cs typeface="Calibri" panose="020F0502020204030204" pitchFamily="34" charset="0"/>
              </a:rPr>
              <a:t>show_id : this column depicts the unique id of the shows in the Netflix which will be used by Netflix to select for user’s response.</a:t>
            </a:r>
          </a:p>
          <a:p>
            <a:r>
              <a:rPr lang="en-US" sz="2000" b="0" i="0" dirty="0">
                <a:solidFill>
                  <a:srgbClr val="202124"/>
                </a:solidFill>
                <a:effectLst/>
                <a:latin typeface="Calibri" panose="020F0502020204030204" pitchFamily="34" charset="0"/>
                <a:cs typeface="Calibri" panose="020F0502020204030204" pitchFamily="34" charset="0"/>
              </a:rPr>
              <a:t>Type : this column has the </a:t>
            </a:r>
            <a:r>
              <a:rPr lang="en-US" dirty="0">
                <a:solidFill>
                  <a:srgbClr val="202124"/>
                </a:solidFill>
                <a:latin typeface="Calibri" panose="020F0502020204030204" pitchFamily="34" charset="0"/>
                <a:cs typeface="Calibri" panose="020F0502020204030204" pitchFamily="34" charset="0"/>
              </a:rPr>
              <a:t>type whether it is movie or Tv Show</a:t>
            </a:r>
            <a:r>
              <a:rPr lang="en-US" sz="2000" b="0" i="0" dirty="0">
                <a:solidFill>
                  <a:srgbClr val="202124"/>
                </a:solidFill>
                <a:effectLst/>
                <a:latin typeface="Calibri" panose="020F0502020204030204" pitchFamily="34" charset="0"/>
                <a:cs typeface="Calibri" panose="020F0502020204030204" pitchFamily="34" charset="0"/>
              </a:rPr>
              <a:t> </a:t>
            </a:r>
          </a:p>
          <a:p>
            <a:r>
              <a:rPr lang="en-US" sz="2000" b="0" i="0" dirty="0">
                <a:solidFill>
                  <a:srgbClr val="202124"/>
                </a:solidFill>
                <a:effectLst/>
                <a:latin typeface="Calibri" panose="020F0502020204030204" pitchFamily="34" charset="0"/>
                <a:cs typeface="Calibri" panose="020F0502020204030204" pitchFamily="34" charset="0"/>
              </a:rPr>
              <a:t>Title : this column has the movie titles.</a:t>
            </a:r>
          </a:p>
          <a:p>
            <a:r>
              <a:rPr lang="en-US" sz="2000" b="0" i="0" dirty="0">
                <a:solidFill>
                  <a:srgbClr val="202124"/>
                </a:solidFill>
                <a:effectLst/>
                <a:latin typeface="Calibri" panose="020F0502020204030204" pitchFamily="34" charset="0"/>
                <a:cs typeface="Calibri" panose="020F0502020204030204" pitchFamily="34" charset="0"/>
              </a:rPr>
              <a:t>Director :this column contains the director names</a:t>
            </a:r>
          </a:p>
          <a:p>
            <a:r>
              <a:rPr lang="en-US" sz="2000" dirty="0">
                <a:latin typeface="Calibri" panose="020F0502020204030204" pitchFamily="34" charset="0"/>
                <a:cs typeface="Calibri" panose="020F0502020204030204" pitchFamily="34" charset="0"/>
              </a:rPr>
              <a:t>Cast :this column has the main cast of the movie.</a:t>
            </a:r>
            <a:endParaRPr lang="en-US" sz="2000" b="0" i="0" dirty="0">
              <a:solidFill>
                <a:srgbClr val="202124"/>
              </a:solidFill>
              <a:effectLst/>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353189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6CD3-784D-4C80-B2E0-580638C87E02}"/>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Contd….</a:t>
            </a:r>
          </a:p>
        </p:txBody>
      </p:sp>
      <p:sp>
        <p:nvSpPr>
          <p:cNvPr id="3" name="Content Placeholder 2">
            <a:extLst>
              <a:ext uri="{FF2B5EF4-FFF2-40B4-BE49-F238E27FC236}">
                <a16:creationId xmlns:a16="http://schemas.microsoft.com/office/drawing/2014/main" id="{32866007-7DD6-486D-BDA6-257C65AE47DC}"/>
              </a:ext>
            </a:extLst>
          </p:cNvPr>
          <p:cNvSpPr>
            <a:spLocks noGrp="1"/>
          </p:cNvSpPr>
          <p:nvPr>
            <p:ph idx="1"/>
          </p:nvPr>
        </p:nvSpPr>
        <p:spPr>
          <a:xfrm>
            <a:off x="685800" y="1553257"/>
            <a:ext cx="10396883" cy="3311189"/>
          </a:xfrm>
        </p:spPr>
        <p:txBody>
          <a:bodyPr>
            <a:normAutofit/>
          </a:bodyPr>
          <a:lstStyle/>
          <a:p>
            <a:r>
              <a:rPr lang="en-US" sz="2200" b="0" i="0" dirty="0">
                <a:solidFill>
                  <a:srgbClr val="292929"/>
                </a:solidFill>
                <a:effectLst/>
                <a:latin typeface="Calibri" panose="020F0502020204030204" pitchFamily="34" charset="0"/>
                <a:cs typeface="Calibri" panose="020F0502020204030204" pitchFamily="34" charset="0"/>
              </a:rPr>
              <a:t>The dataset contains over 6234 titles, 12 descriptions. After a quick view of the data frames, it looks like a typical movie/TV shows data frame without ratings. We can also see that there are Nan values in some columns.</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724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C3D4D-F11F-4E64-AC57-D948153786A5}"/>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Data cleaning</a:t>
            </a:r>
          </a:p>
        </p:txBody>
      </p:sp>
      <p:sp>
        <p:nvSpPr>
          <p:cNvPr id="3" name="Content Placeholder 2">
            <a:extLst>
              <a:ext uri="{FF2B5EF4-FFF2-40B4-BE49-F238E27FC236}">
                <a16:creationId xmlns:a16="http://schemas.microsoft.com/office/drawing/2014/main" id="{6BFE2425-3E4D-4484-9F8C-0D512E202CC8}"/>
              </a:ext>
            </a:extLst>
          </p:cNvPr>
          <p:cNvSpPr>
            <a:spLocks noGrp="1"/>
          </p:cNvSpPr>
          <p:nvPr>
            <p:ph idx="1"/>
          </p:nvPr>
        </p:nvSpPr>
        <p:spPr>
          <a:xfrm>
            <a:off x="599173" y="1562882"/>
            <a:ext cx="10396883" cy="3311189"/>
          </a:xfrm>
        </p:spPr>
        <p:txBody>
          <a:bodyPr>
            <a:normAutofit/>
          </a:bodyPr>
          <a:lstStyle/>
          <a:p>
            <a:r>
              <a:rPr lang="en-US" sz="2200" dirty="0">
                <a:latin typeface="Calibri" panose="020F0502020204030204" pitchFamily="34" charset="0"/>
                <a:cs typeface="Calibri" panose="020F0502020204030204" pitchFamily="34" charset="0"/>
              </a:rPr>
              <a:t>The process of finding incorrect, incomplete, inaccurate, irrelevant, or missing data and then updating, replacing, or removing it as needed is known as data cleaning. Data cleansing is regarded as a fundamental component of data science.</a:t>
            </a:r>
          </a:p>
          <a:p>
            <a:r>
              <a:rPr lang="en-US" sz="2200" dirty="0">
                <a:latin typeface="Calibri" panose="020F0502020204030204" pitchFamily="34" charset="0"/>
                <a:cs typeface="Calibri" panose="020F0502020204030204" pitchFamily="34" charset="0"/>
              </a:rPr>
              <a:t>There are multiple columns with missing / NAN values and some of the columns are director , cast , country , date-added , rating , duration</a:t>
            </a:r>
          </a:p>
        </p:txBody>
      </p:sp>
    </p:spTree>
    <p:extLst>
      <p:ext uri="{BB962C8B-B14F-4D97-AF65-F5344CB8AC3E}">
        <p14:creationId xmlns:p14="http://schemas.microsoft.com/office/powerpoint/2010/main" val="402465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E2421-4D83-455A-A6FC-C6BF767C2BED}"/>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Data cleaning</a:t>
            </a:r>
          </a:p>
        </p:txBody>
      </p:sp>
      <p:sp>
        <p:nvSpPr>
          <p:cNvPr id="3" name="Content Placeholder 2">
            <a:extLst>
              <a:ext uri="{FF2B5EF4-FFF2-40B4-BE49-F238E27FC236}">
                <a16:creationId xmlns:a16="http://schemas.microsoft.com/office/drawing/2014/main" id="{C57AE013-6025-4DA1-A1DB-2AB94359C071}"/>
              </a:ext>
            </a:extLst>
          </p:cNvPr>
          <p:cNvSpPr>
            <a:spLocks noGrp="1"/>
          </p:cNvSpPr>
          <p:nvPr>
            <p:ph idx="1"/>
          </p:nvPr>
        </p:nvSpPr>
        <p:spPr>
          <a:xfrm>
            <a:off x="685800" y="1370378"/>
            <a:ext cx="10396883" cy="3311189"/>
          </a:xfrm>
        </p:spPr>
        <p:txBody>
          <a:bodyPr>
            <a:normAutofit/>
          </a:bodyPr>
          <a:lstStyle/>
          <a:p>
            <a:r>
              <a:rPr lang="en-US" sz="2200" dirty="0">
                <a:latin typeface="Calibri" panose="020F0502020204030204" pitchFamily="34" charset="0"/>
                <a:cs typeface="Calibri" panose="020F0502020204030204" pitchFamily="34" charset="0"/>
              </a:rPr>
              <a:t>Replacing the missing country with the mode values</a:t>
            </a:r>
          </a:p>
          <a:p>
            <a:r>
              <a:rPr lang="en-US" sz="2200" dirty="0">
                <a:latin typeface="Calibri" panose="020F0502020204030204" pitchFamily="34" charset="0"/>
                <a:cs typeface="Calibri" panose="020F0502020204030204" pitchFamily="34" charset="0"/>
              </a:rPr>
              <a:t>Removing the date_added rows</a:t>
            </a:r>
          </a:p>
          <a:p>
            <a:r>
              <a:rPr lang="en-US" sz="2200" dirty="0">
                <a:latin typeface="Calibri" panose="020F0502020204030204" pitchFamily="34" charset="0"/>
                <a:cs typeface="Calibri" panose="020F0502020204030204" pitchFamily="34" charset="0"/>
              </a:rPr>
              <a:t>Replacing the missing rating with mode values.</a:t>
            </a:r>
          </a:p>
          <a:p>
            <a:r>
              <a:rPr lang="en-US" sz="2200" dirty="0">
                <a:latin typeface="Calibri" panose="020F0502020204030204" pitchFamily="34" charset="0"/>
                <a:cs typeface="Calibri" panose="020F0502020204030204" pitchFamily="34" charset="0"/>
              </a:rPr>
              <a:t>Removing the missing duration rows as they are few missing values</a:t>
            </a:r>
          </a:p>
        </p:txBody>
      </p:sp>
    </p:spTree>
    <p:extLst>
      <p:ext uri="{BB962C8B-B14F-4D97-AF65-F5344CB8AC3E}">
        <p14:creationId xmlns:p14="http://schemas.microsoft.com/office/powerpoint/2010/main" val="51277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1C5DC-E6D4-433F-A05E-AC40615903B6}"/>
              </a:ext>
            </a:extLst>
          </p:cNvPr>
          <p:cNvSpPr>
            <a:spLocks noGrp="1"/>
          </p:cNvSpPr>
          <p:nvPr>
            <p:ph type="title"/>
          </p:nvPr>
        </p:nvSpPr>
        <p:spPr/>
        <p:txBody>
          <a:bodyPr>
            <a:normAutofit fontScale="90000"/>
          </a:bodyPr>
          <a:lstStyle/>
          <a:p>
            <a:r>
              <a:rPr lang="en-US" sz="4000" b="1" dirty="0">
                <a:latin typeface="Calibri" panose="020F0502020204030204" pitchFamily="34" charset="0"/>
                <a:cs typeface="Calibri" panose="020F0502020204030204" pitchFamily="34" charset="0"/>
              </a:rPr>
              <a:t>Checking for Duplicate values in the dataset</a:t>
            </a:r>
          </a:p>
        </p:txBody>
      </p:sp>
      <p:pic>
        <p:nvPicPr>
          <p:cNvPr id="7" name="Content Placeholder 6">
            <a:extLst>
              <a:ext uri="{FF2B5EF4-FFF2-40B4-BE49-F238E27FC236}">
                <a16:creationId xmlns:a16="http://schemas.microsoft.com/office/drawing/2014/main" id="{DC2458B1-86F1-4DBF-ADCE-83278AE35E82}"/>
              </a:ext>
            </a:extLst>
          </p:cNvPr>
          <p:cNvPicPr>
            <a:picLocks noGrp="1" noChangeAspect="1"/>
          </p:cNvPicPr>
          <p:nvPr>
            <p:ph idx="1"/>
          </p:nvPr>
        </p:nvPicPr>
        <p:blipFill>
          <a:blip r:embed="rId2"/>
          <a:stretch>
            <a:fillRect/>
          </a:stretch>
        </p:blipFill>
        <p:spPr>
          <a:xfrm>
            <a:off x="504995" y="2146434"/>
            <a:ext cx="10799776" cy="1953927"/>
          </a:xfrm>
        </p:spPr>
      </p:pic>
    </p:spTree>
    <p:extLst>
      <p:ext uri="{BB962C8B-B14F-4D97-AF65-F5344CB8AC3E}">
        <p14:creationId xmlns:p14="http://schemas.microsoft.com/office/powerpoint/2010/main" val="4551616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TM04033927[[fn=Main Event]]</Template>
  <TotalTime>567</TotalTime>
  <Words>491</Words>
  <Application>Microsoft Office PowerPoint</Application>
  <PresentationFormat>Widescreen</PresentationFormat>
  <Paragraphs>62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Impact</vt:lpstr>
      <vt:lpstr>Inter</vt:lpstr>
      <vt:lpstr>sohne</vt:lpstr>
      <vt:lpstr>Main Event</vt:lpstr>
      <vt:lpstr>ITC 510 Software Data Modeling</vt:lpstr>
      <vt:lpstr>Contents:</vt:lpstr>
      <vt:lpstr>What is exploratory data analysis and why ?</vt:lpstr>
      <vt:lpstr>Dataset: Netflix Movies and TV Shows</vt:lpstr>
      <vt:lpstr>Contd…</vt:lpstr>
      <vt:lpstr>Contd….</vt:lpstr>
      <vt:lpstr>Data cleaning</vt:lpstr>
      <vt:lpstr>Data cleaning</vt:lpstr>
      <vt:lpstr>Checking for Duplicate values in the dataset</vt:lpstr>
      <vt:lpstr>ADDING COLUMNS FOR EDA</vt:lpstr>
      <vt:lpstr>TOP 10 OLDEST TV SHOWS</vt:lpstr>
      <vt:lpstr>TOP 10 OLDEST MOVIES</vt:lpstr>
      <vt:lpstr>Netflix content country wise</vt:lpstr>
      <vt:lpstr>contents made with rating</vt:lpstr>
      <vt:lpstr>Distribution of type of content</vt:lpstr>
      <vt:lpstr>RELEASED YEAR OF MOVIES AND TV SHOWS </vt:lpstr>
      <vt:lpstr>Top 20 Movie Genre</vt:lpstr>
      <vt:lpstr>TOP 20 TV SHOW GENRE</vt:lpstr>
      <vt:lpstr>Distribution of duration</vt:lpstr>
      <vt:lpstr>THE HIGHEST RATING OF TV SHOWS OR MOVIES</vt:lpstr>
      <vt:lpstr>countries with count of movies and tv shows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ITC 510 Software Data Modeling</dc:title>
  <dc:creator>vamshi jaligama</dc:creator>
  <cp:lastModifiedBy>Kotha, Saikrishna Reddy</cp:lastModifiedBy>
  <cp:revision>13</cp:revision>
  <dcterms:created xsi:type="dcterms:W3CDTF">2021-12-05T23:34:17Z</dcterms:created>
  <dcterms:modified xsi:type="dcterms:W3CDTF">2021-12-10T15:13:24Z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