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Josefin Sans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Questrial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932829-E803-4F32-AA4D-3627ACBB78B1}">
  <a:tblStyle styleId="{E3932829-E803-4F32-AA4D-3627ACBB78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17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layfairDisplay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JosefinSans-bold.fntdata"/><Relationship Id="rId30" Type="http://schemas.openxmlformats.org/officeDocument/2006/relationships/font" Target="fonts/JosefinSans-regular.fntdata"/><Relationship Id="rId11" Type="http://schemas.openxmlformats.org/officeDocument/2006/relationships/slide" Target="slides/slide3.xml"/><Relationship Id="rId33" Type="http://schemas.openxmlformats.org/officeDocument/2006/relationships/font" Target="fonts/JosefinSans-boldItalic.fntdata"/><Relationship Id="rId10" Type="http://schemas.openxmlformats.org/officeDocument/2006/relationships/slide" Target="slides/slide2.xml"/><Relationship Id="rId32" Type="http://schemas.openxmlformats.org/officeDocument/2006/relationships/font" Target="fonts/JosefinSans-italic.fntdata"/><Relationship Id="rId13" Type="http://schemas.openxmlformats.org/officeDocument/2006/relationships/slide" Target="slides/slide5.xml"/><Relationship Id="rId35" Type="http://schemas.openxmlformats.org/officeDocument/2006/relationships/font" Target="fonts/RobotoMono-bold.fntdata"/><Relationship Id="rId12" Type="http://schemas.openxmlformats.org/officeDocument/2006/relationships/slide" Target="slides/slide4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7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6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Questrial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18b20218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1a18b20218_3_75:notes"/>
          <p:cNvSpPr/>
          <p:nvPr>
            <p:ph idx="2" type="sldImg"/>
          </p:nvPr>
        </p:nvSpPr>
        <p:spPr>
          <a:xfrm>
            <a:off x="-634862" y="685800"/>
            <a:ext cx="8128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0c62172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36" name="Google Shape;336;g350c62172d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0e10b51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46" name="Google Shape;346;g350e10b517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0c62172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57" name="Google Shape;357;g350c62172db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0c62172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67" name="Google Shape;367;g350c62172d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0e10b51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77" name="Google Shape;377;g350e10b5174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0a4aed8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87" name="Google Shape;387;g350a4aed80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0a4aed8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97" name="Google Shape;397;g350a4aed80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0a4aed8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408" name="Google Shape;408;g350a4aed80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18b20218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1a18b20218_5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a18b20218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250" name="Google Shape;250;g31a18b20218_7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0a4aed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260" name="Google Shape;260;g350a4aed80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02d5474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273" name="Google Shape;273;g3502d5474a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02d5474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287" name="Google Shape;287;g3502d5474a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a18b20218_1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Julio</a:t>
            </a:r>
            <a:endParaRPr/>
          </a:p>
        </p:txBody>
      </p:sp>
      <p:sp>
        <p:nvSpPr>
          <p:cNvPr id="300" name="Google Shape;300;g31a18b20218_1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02d5474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08" name="Google Shape;308;g3502d5474a4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02d5474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Barath</a:t>
            </a:r>
            <a:endParaRPr/>
          </a:p>
        </p:txBody>
      </p:sp>
      <p:sp>
        <p:nvSpPr>
          <p:cNvPr id="321" name="Google Shape;321;g3502d5474a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ctrTitle"/>
          </p:nvPr>
        </p:nvSpPr>
        <p:spPr>
          <a:xfrm>
            <a:off x="609600" y="1065213"/>
            <a:ext cx="69088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1219200" y="1943100"/>
            <a:ext cx="56896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06400" y="137319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06400" y="800100"/>
            <a:ext cx="73152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42056" y="2203450"/>
            <a:ext cx="69088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42056" y="1453357"/>
            <a:ext cx="69088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34700" lIns="69425" spcFirstLastPara="1" rIns="69425" wrap="square" tIns="34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06400" y="137319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06400" y="800100"/>
            <a:ext cx="3589867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86" name="Google Shape;186;p30"/>
          <p:cNvSpPr txBox="1"/>
          <p:nvPr>
            <p:ph idx="2" type="body"/>
          </p:nvPr>
        </p:nvSpPr>
        <p:spPr>
          <a:xfrm>
            <a:off x="4131733" y="800100"/>
            <a:ext cx="3589867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87" name="Google Shape;187;p30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406400" y="137319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06400" y="767556"/>
            <a:ext cx="359127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34700" lIns="69425" spcFirstLastPara="1" rIns="69425" wrap="square" tIns="34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406400" y="1087438"/>
            <a:ext cx="359127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94" name="Google Shape;194;p31"/>
          <p:cNvSpPr txBox="1"/>
          <p:nvPr>
            <p:ph idx="3" type="body"/>
          </p:nvPr>
        </p:nvSpPr>
        <p:spPr>
          <a:xfrm>
            <a:off x="4128911" y="767556"/>
            <a:ext cx="3592689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34700" lIns="69425" spcFirstLastPara="1" rIns="69425" wrap="square" tIns="34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5" name="Google Shape;195;p31"/>
          <p:cNvSpPr txBox="1"/>
          <p:nvPr>
            <p:ph idx="4" type="body"/>
          </p:nvPr>
        </p:nvSpPr>
        <p:spPr>
          <a:xfrm>
            <a:off x="4128911" y="1087438"/>
            <a:ext cx="3592689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06400" y="137319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06400" y="136525"/>
            <a:ext cx="2674056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34700" lIns="69425" spcFirstLastPara="1" rIns="69425" wrap="square" tIns="34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77822" y="136525"/>
            <a:ext cx="4543778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406400" y="717550"/>
            <a:ext cx="2674056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08" name="Google Shape;208;p33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1593145" y="2400300"/>
            <a:ext cx="48768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34700" lIns="69425" spcFirstLastPara="1" rIns="69425" wrap="square" tIns="34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4"/>
          <p:cNvSpPr/>
          <p:nvPr>
            <p:ph idx="2" type="pic"/>
          </p:nvPr>
        </p:nvSpPr>
        <p:spPr>
          <a:xfrm>
            <a:off x="1593145" y="306388"/>
            <a:ext cx="48768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1593145" y="2683669"/>
            <a:ext cx="48768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15" name="Google Shape;215;p34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406400" y="137319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 rot="5400000">
            <a:off x="2932509" y="-1726009"/>
            <a:ext cx="2262982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 rot="5400000">
            <a:off x="5344319" y="685800"/>
            <a:ext cx="292576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 rot="5400000">
            <a:off x="1618985" y="-1075266"/>
            <a:ext cx="2925763" cy="5350933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7" name="Google Shape;227;p36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06400" y="137319"/>
            <a:ext cx="731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06400" y="800100"/>
            <a:ext cx="73152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34700" lIns="69425" spcFirstLastPara="1" rIns="69425" wrap="square" tIns="34700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406400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2777067" y="3178175"/>
            <a:ext cx="2573867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5825067" y="3178175"/>
            <a:ext cx="1896533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700" lIns="69425" spcFirstLastPara="1" rIns="69425" wrap="square" tIns="34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ars.com/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B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3527375" y="326250"/>
            <a:ext cx="4908000" cy="16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Used Car Price</a:t>
            </a:r>
            <a:endParaRPr i="1" sz="5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Prediction</a:t>
            </a:r>
            <a:endParaRPr i="1" sz="5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5049676" y="2551200"/>
            <a:ext cx="20904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715C40"/>
                </a:solidFill>
                <a:latin typeface="Josefin Sans"/>
                <a:ea typeface="Josefin Sans"/>
                <a:cs typeface="Josefin Sans"/>
                <a:sym typeface="Josefin Sans"/>
              </a:rPr>
              <a:t>Gr</a:t>
            </a:r>
            <a:r>
              <a:rPr b="1" lang="en" sz="1800">
                <a:solidFill>
                  <a:srgbClr val="715C40"/>
                </a:solidFill>
                <a:latin typeface="Josefin Sans"/>
                <a:ea typeface="Josefin Sans"/>
                <a:cs typeface="Josefin Sans"/>
                <a:sym typeface="Josefin Sans"/>
              </a:rPr>
              <a:t>oup Members:</a:t>
            </a:r>
            <a:endParaRPr sz="135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51">
                <a:solidFill>
                  <a:schemeClr val="dk1"/>
                </a:solidFill>
              </a:rPr>
              <a:t>Jin-Hyuk Son</a:t>
            </a:r>
            <a:endParaRPr sz="135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51">
                <a:solidFill>
                  <a:schemeClr val="dk1"/>
                </a:solidFill>
              </a:rPr>
              <a:t>Julio Montoya</a:t>
            </a:r>
            <a:endParaRPr sz="135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51">
                <a:solidFill>
                  <a:schemeClr val="dk1"/>
                </a:solidFill>
              </a:rPr>
              <a:t>Vaijayanti Deshmukh</a:t>
            </a:r>
            <a:endParaRPr sz="135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51">
                <a:solidFill>
                  <a:schemeClr val="dk1"/>
                </a:solidFill>
              </a:rPr>
              <a:t> </a:t>
            </a:r>
            <a:endParaRPr sz="135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15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899300"/>
            <a:ext cx="3244200" cy="32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244200" cy="18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title="clipart162063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40400"/>
            <a:ext cx="3244201" cy="32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/>
        </p:nvSpPr>
        <p:spPr>
          <a:xfrm>
            <a:off x="1472642" y="242150"/>
            <a:ext cx="756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Model Building : Baseline Model</a:t>
            </a:r>
            <a:endParaRPr sz="700"/>
          </a:p>
        </p:txBody>
      </p:sp>
      <p:grpSp>
        <p:nvGrpSpPr>
          <p:cNvPr id="339" name="Google Shape;339;p46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40" name="Google Shape;340;p46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41" name="Google Shape;341;p46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46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sp>
        <p:nvSpPr>
          <p:cNvPr id="343" name="Google Shape;343;p46"/>
          <p:cNvSpPr txBox="1"/>
          <p:nvPr/>
        </p:nvSpPr>
        <p:spPr>
          <a:xfrm>
            <a:off x="1276375" y="1012425"/>
            <a:ext cx="76293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Content: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Model:</a:t>
            </a:r>
            <a:r>
              <a:rPr lang="en" sz="1000">
                <a:solidFill>
                  <a:schemeClr val="dk1"/>
                </a:solidFill>
              </a:rPr>
              <a:t> Ordinary Least Squares Linear Regression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Why Chosen: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Simple and interpretable model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Acts as a baseline to compare advanced models (XGBoost, LightGBM)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Performance (Cross-validation R² Score):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R² = 0.560184 approximately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Observations: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Underfitting: model unable to capture non-linear patterns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Large errors for extreme price ranges (outliers affect it)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1472642" y="242150"/>
            <a:ext cx="756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349" name="Google Shape;349;p47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50" name="Google Shape;350;p47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51" name="Google Shape;351;p47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47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sp>
        <p:nvSpPr>
          <p:cNvPr id="353" name="Google Shape;353;p47"/>
          <p:cNvSpPr txBox="1"/>
          <p:nvPr/>
        </p:nvSpPr>
        <p:spPr>
          <a:xfrm>
            <a:off x="1276375" y="1012425"/>
            <a:ext cx="76293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725" y="497175"/>
            <a:ext cx="7275324" cy="407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/>
        </p:nvSpPr>
        <p:spPr>
          <a:xfrm>
            <a:off x="1472642" y="242150"/>
            <a:ext cx="756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Hyperparameter Tuning</a:t>
            </a:r>
            <a:r>
              <a:rPr lang="en" sz="3700"/>
              <a:t> </a:t>
            </a:r>
            <a:endParaRPr sz="700"/>
          </a:p>
        </p:txBody>
      </p:sp>
      <p:grpSp>
        <p:nvGrpSpPr>
          <p:cNvPr id="360" name="Google Shape;360;p48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61" name="Google Shape;361;p48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62" name="Google Shape;362;p48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48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sp>
        <p:nvSpPr>
          <p:cNvPr id="364" name="Google Shape;364;p48"/>
          <p:cNvSpPr txBox="1"/>
          <p:nvPr/>
        </p:nvSpPr>
        <p:spPr>
          <a:xfrm>
            <a:off x="1276375" y="1012425"/>
            <a:ext cx="76293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Models Tuned: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Linear Regression (Baseline Model)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XGBoost Regressor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LightGBM Regressor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Tuning Method: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GridSearchCV</a:t>
            </a:r>
            <a:r>
              <a:rPr lang="en" sz="1100">
                <a:solidFill>
                  <a:schemeClr val="dk1"/>
                </a:solidFill>
              </a:rPr>
              <a:t> with </a:t>
            </a:r>
            <a:r>
              <a:rPr b="1" lang="en" sz="1100">
                <a:solidFill>
                  <a:schemeClr val="dk1"/>
                </a:solidFill>
              </a:rPr>
              <a:t>5-Fold Cross-Validation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Evaluation Metric:</a:t>
            </a:r>
            <a:r>
              <a:rPr lang="en" sz="1100">
                <a:solidFill>
                  <a:schemeClr val="dk1"/>
                </a:solidFill>
              </a:rPr>
              <a:t> R² Score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/>
        </p:nvSpPr>
        <p:spPr>
          <a:xfrm>
            <a:off x="1472642" y="242150"/>
            <a:ext cx="7568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Hyperparameter Tuning </a:t>
            </a:r>
            <a:endParaRPr sz="700"/>
          </a:p>
        </p:txBody>
      </p:sp>
      <p:grpSp>
        <p:nvGrpSpPr>
          <p:cNvPr id="370" name="Google Shape;370;p49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71" name="Google Shape;371;p49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72" name="Google Shape;372;p49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49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sp>
        <p:nvSpPr>
          <p:cNvPr id="374" name="Google Shape;374;p49"/>
          <p:cNvSpPr txBox="1"/>
          <p:nvPr/>
        </p:nvSpPr>
        <p:spPr>
          <a:xfrm>
            <a:off x="1276375" y="1012425"/>
            <a:ext cx="7629300" cy="3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Hyperparameters Tuned: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Linear Regression: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fit_intercept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positive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XGBoost: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LightGBM: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XGBoost achieved the highest R² score (~</a:t>
            </a: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0.637</a:t>
            </a:r>
            <a:r>
              <a:rPr lang="en" sz="1100">
                <a:solidFill>
                  <a:schemeClr val="dk1"/>
                </a:solidFill>
              </a:rPr>
              <a:t>) and was selected as the final model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0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Results</a:t>
            </a:r>
            <a:endParaRPr sz="700"/>
          </a:p>
        </p:txBody>
      </p:sp>
      <p:grpSp>
        <p:nvGrpSpPr>
          <p:cNvPr id="380" name="Google Shape;380;p50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81" name="Google Shape;381;p50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82" name="Google Shape;382;p50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50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384" name="Google Shape;38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50" y="858925"/>
            <a:ext cx="7239000" cy="3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Feature Importance</a:t>
            </a:r>
            <a:endParaRPr sz="700"/>
          </a:p>
        </p:txBody>
      </p:sp>
      <p:grpSp>
        <p:nvGrpSpPr>
          <p:cNvPr id="390" name="Google Shape;390;p51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91" name="Google Shape;391;p51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92" name="Google Shape;392;p51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51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394" name="Google Shape;3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50" y="963950"/>
            <a:ext cx="5037149" cy="3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Cluster Statistics</a:t>
            </a:r>
            <a:endParaRPr sz="700"/>
          </a:p>
        </p:txBody>
      </p:sp>
      <p:grpSp>
        <p:nvGrpSpPr>
          <p:cNvPr id="400" name="Google Shape;400;p52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401" name="Google Shape;401;p52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402" name="Google Shape;402;p52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52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404" name="Google Shape;4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649" y="811550"/>
            <a:ext cx="3087771" cy="40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5" y="1102388"/>
            <a:ext cx="4278780" cy="344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Conclusion</a:t>
            </a:r>
            <a:r>
              <a:rPr lang="en" sz="3700"/>
              <a:t> </a:t>
            </a:r>
            <a:endParaRPr sz="700"/>
          </a:p>
        </p:txBody>
      </p:sp>
      <p:sp>
        <p:nvSpPr>
          <p:cNvPr id="411" name="Google Shape;411;p53"/>
          <p:cNvSpPr txBox="1"/>
          <p:nvPr/>
        </p:nvSpPr>
        <p:spPr>
          <a:xfrm>
            <a:off x="1472650" y="986225"/>
            <a:ext cx="7029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➢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Key Findings: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○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Model year, mileage, and horsepower are the most influential factors in predicting car prices.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○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Exotic brand have the highest prices, followed by luxury and regular brands.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○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Clustering identified three distinct groups based on pricing and car features: high-end, budget, and mid-range vehicles.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➢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Model Performance: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○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XGBoost achieved an R-squared value of 0.637, demonstrating strong prediction accuracy.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○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Feature importance showed model year as the most significant factor affecting prices.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➢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Implications: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estrial"/>
              <a:buChar char="○"/>
            </a:pPr>
            <a:r>
              <a:rPr lang="en" sz="12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Insights from clustering and predictive models can guide both sellers and buyers in making informed decisions in the used car market.</a:t>
            </a:r>
            <a:endParaRPr sz="1200">
              <a:solidFill>
                <a:srgbClr val="3F322B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412" name="Google Shape;412;p53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413" name="Google Shape;413;p53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414" name="Google Shape;414;p53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53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8"/>
          <p:cNvGrpSpPr/>
          <p:nvPr/>
        </p:nvGrpSpPr>
        <p:grpSpPr>
          <a:xfrm>
            <a:off x="7599460" y="-27072"/>
            <a:ext cx="1544538" cy="5197645"/>
            <a:chOff x="0" y="-28575"/>
            <a:chExt cx="813600" cy="2737908"/>
          </a:xfrm>
        </p:grpSpPr>
        <p:sp>
          <p:nvSpPr>
            <p:cNvPr id="244" name="Google Shape;244;p38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245" name="Google Shape;245;p38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46" name="Google Shape;246;p38"/>
          <p:cNvGraphicFramePr/>
          <p:nvPr/>
        </p:nvGraphicFramePr>
        <p:xfrm>
          <a:off x="1511883" y="11910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{E3932829-E803-4F32-AA4D-3627ACBB78B1}</a:tableStyleId>
              </a:tblPr>
              <a:tblGrid>
                <a:gridCol w="792075"/>
                <a:gridCol w="4164775"/>
              </a:tblGrid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00</a:t>
                      </a:r>
                      <a:endParaRPr sz="1400" u="none" cap="none" strike="noStrike"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RESEARCH QUESTIONS</a:t>
                      </a:r>
                      <a:endParaRPr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</a:t>
                      </a: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OVERVIEW OF DATA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02</a:t>
                      </a:r>
                      <a:endParaRPr sz="1400" u="none" cap="none" strike="noStrike"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DATA PREPROCESSING</a:t>
                      </a:r>
                      <a:endParaRPr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03</a:t>
                      </a:r>
                      <a:endParaRPr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EXPLORATORY DATA ANALYSIS</a:t>
                      </a:r>
                      <a:endParaRPr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</a:t>
                      </a: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MODEL BUILDING TECHNIQUES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</a:t>
                      </a: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FEATURE IMPORTANCE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06</a:t>
                      </a:r>
                      <a:endParaRPr sz="1400" u="none" cap="none" strike="noStrike"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80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C342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CONCLUSION</a:t>
                      </a:r>
                      <a:endParaRPr>
                        <a:solidFill>
                          <a:srgbClr val="5C342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38"/>
          <p:cNvSpPr txBox="1"/>
          <p:nvPr/>
        </p:nvSpPr>
        <p:spPr>
          <a:xfrm>
            <a:off x="869396" y="569153"/>
            <a:ext cx="215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5C3420"/>
                </a:solidFill>
              </a:rPr>
              <a:t>Agenda</a:t>
            </a:r>
            <a:endParaRPr sz="700"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Research Questions </a:t>
            </a:r>
            <a:endParaRPr sz="700"/>
          </a:p>
        </p:txBody>
      </p:sp>
      <p:sp>
        <p:nvSpPr>
          <p:cNvPr id="253" name="Google Shape;253;p39"/>
          <p:cNvSpPr txBox="1"/>
          <p:nvPr/>
        </p:nvSpPr>
        <p:spPr>
          <a:xfrm>
            <a:off x="1472650" y="986225"/>
            <a:ext cx="5871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➢"/>
            </a:pPr>
            <a:r>
              <a:rPr lang="en" sz="1500">
                <a:solidFill>
                  <a:srgbClr val="3F322B"/>
                </a:solidFill>
                <a:latin typeface="Questrial"/>
                <a:ea typeface="Questrial"/>
                <a:cs typeface="Questrial"/>
                <a:sym typeface="Questrial"/>
              </a:rPr>
              <a:t>This </a:t>
            </a: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research explores the used car prices prediction considering different features such as mileage, brand, model, year and others. Some of the questions explore are: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How do car model year, mileage, and engine size impact used car prices?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what extent does car brand affect resale price?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What factors are most influential in predicting used car prices?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Can we segment used cars into meaningful clusters based on their pricing-related features?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54" name="Google Shape;254;p39"/>
          <p:cNvGrpSpPr/>
          <p:nvPr/>
        </p:nvGrpSpPr>
        <p:grpSpPr>
          <a:xfrm>
            <a:off x="-438640" y="-54248"/>
            <a:ext cx="1544295" cy="5197748"/>
            <a:chOff x="0" y="-28575"/>
            <a:chExt cx="813456" cy="2737908"/>
          </a:xfrm>
        </p:grpSpPr>
        <p:sp>
          <p:nvSpPr>
            <p:cNvPr id="255" name="Google Shape;255;p39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256" name="Google Shape;256;p39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39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21" l="0" r="0" t="0"/>
            </a:stretch>
          </a:blipFill>
          <a:ln>
            <a:noFill/>
          </a:ln>
        </p:spPr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Overview of Data </a:t>
            </a:r>
            <a:endParaRPr sz="700"/>
          </a:p>
        </p:txBody>
      </p:sp>
      <p:sp>
        <p:nvSpPr>
          <p:cNvPr id="263" name="Google Shape;263;p40"/>
          <p:cNvSpPr txBox="1"/>
          <p:nvPr/>
        </p:nvSpPr>
        <p:spPr>
          <a:xfrm>
            <a:off x="1251425" y="870050"/>
            <a:ext cx="5141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➢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Originally sourced from  the automotive market place website 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www.cars.com</a:t>
            </a: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➢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Roughly 188,500 observations  which includes features such as: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Brand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Year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Mileage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Fuel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Engine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64" name="Google Shape;264;p40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265" name="Google Shape;265;p40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266" name="Google Shape;266;p40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40"/>
          <p:cNvSpPr/>
          <p:nvPr/>
        </p:nvSpPr>
        <p:spPr>
          <a:xfrm>
            <a:off x="6298572" y="619956"/>
            <a:ext cx="2790647" cy="3844544"/>
          </a:xfrm>
          <a:custGeom>
            <a:rect b="b" l="l" r="r" t="t"/>
            <a:pathLst>
              <a:path extrusionOk="0" h="8737600" w="6342380">
                <a:moveTo>
                  <a:pt x="3171190" y="381000"/>
                </a:moveTo>
                <a:cubicBezTo>
                  <a:pt x="1764030" y="381000"/>
                  <a:pt x="618490" y="1526540"/>
                  <a:pt x="618490" y="2933700"/>
                </a:cubicBezTo>
                <a:lnTo>
                  <a:pt x="618490" y="5803900"/>
                </a:lnTo>
                <a:cubicBezTo>
                  <a:pt x="618490" y="7211060"/>
                  <a:pt x="1764030" y="8356600"/>
                  <a:pt x="3171190" y="8356600"/>
                </a:cubicBezTo>
                <a:cubicBezTo>
                  <a:pt x="4578350" y="8356600"/>
                  <a:pt x="5723890" y="7211060"/>
                  <a:pt x="5723890" y="5803900"/>
                </a:cubicBezTo>
                <a:lnTo>
                  <a:pt x="5723890" y="2933700"/>
                </a:lnTo>
                <a:cubicBezTo>
                  <a:pt x="5723890" y="1526540"/>
                  <a:pt x="4578350" y="381000"/>
                  <a:pt x="3171190" y="381000"/>
                </a:cubicBezTo>
                <a:close/>
                <a:moveTo>
                  <a:pt x="5704840" y="5803900"/>
                </a:moveTo>
                <a:cubicBezTo>
                  <a:pt x="5704840" y="7200900"/>
                  <a:pt x="4568190" y="8337550"/>
                  <a:pt x="3171190" y="8337550"/>
                </a:cubicBezTo>
                <a:cubicBezTo>
                  <a:pt x="1774190" y="8337550"/>
                  <a:pt x="637540" y="7200900"/>
                  <a:pt x="637540" y="5803900"/>
                </a:cubicBezTo>
                <a:lnTo>
                  <a:pt x="637540" y="2933700"/>
                </a:lnTo>
                <a:cubicBezTo>
                  <a:pt x="637540" y="1536700"/>
                  <a:pt x="1774190" y="400050"/>
                  <a:pt x="3171190" y="400050"/>
                </a:cubicBezTo>
                <a:cubicBezTo>
                  <a:pt x="4568190" y="400050"/>
                  <a:pt x="5704840" y="1536700"/>
                  <a:pt x="5704840" y="2933700"/>
                </a:cubicBezTo>
                <a:lnTo>
                  <a:pt x="5704840" y="5803900"/>
                </a:lnTo>
                <a:close/>
                <a:moveTo>
                  <a:pt x="6277610" y="3246120"/>
                </a:moveTo>
                <a:cubicBezTo>
                  <a:pt x="6240780" y="3230880"/>
                  <a:pt x="6207760" y="3208020"/>
                  <a:pt x="6179820" y="3180080"/>
                </a:cubicBezTo>
                <a:cubicBezTo>
                  <a:pt x="6151880" y="3152140"/>
                  <a:pt x="6129020" y="3119120"/>
                  <a:pt x="6113780" y="3082290"/>
                </a:cubicBezTo>
                <a:cubicBezTo>
                  <a:pt x="6109970" y="3073400"/>
                  <a:pt x="6107430" y="3064510"/>
                  <a:pt x="6103620" y="3055620"/>
                </a:cubicBezTo>
                <a:lnTo>
                  <a:pt x="6103620" y="2933700"/>
                </a:lnTo>
                <a:cubicBezTo>
                  <a:pt x="6103620" y="2150110"/>
                  <a:pt x="5798820" y="1413510"/>
                  <a:pt x="5245100" y="859790"/>
                </a:cubicBezTo>
                <a:cubicBezTo>
                  <a:pt x="4691380" y="304800"/>
                  <a:pt x="3954780" y="0"/>
                  <a:pt x="3171190" y="0"/>
                </a:cubicBezTo>
                <a:cubicBezTo>
                  <a:pt x="2387600" y="0"/>
                  <a:pt x="1651000" y="304800"/>
                  <a:pt x="1097280" y="858520"/>
                </a:cubicBezTo>
                <a:cubicBezTo>
                  <a:pt x="543560" y="1413510"/>
                  <a:pt x="238760" y="2150110"/>
                  <a:pt x="238760" y="2933700"/>
                </a:cubicBezTo>
                <a:lnTo>
                  <a:pt x="238760" y="5267960"/>
                </a:lnTo>
                <a:cubicBezTo>
                  <a:pt x="236220" y="5276850"/>
                  <a:pt x="232410" y="5285740"/>
                  <a:pt x="228600" y="5294630"/>
                </a:cubicBezTo>
                <a:cubicBezTo>
                  <a:pt x="213360" y="5331460"/>
                  <a:pt x="190500" y="5364480"/>
                  <a:pt x="162560" y="5392420"/>
                </a:cubicBezTo>
                <a:cubicBezTo>
                  <a:pt x="134620" y="5420360"/>
                  <a:pt x="101600" y="5443220"/>
                  <a:pt x="64770" y="5458460"/>
                </a:cubicBezTo>
                <a:cubicBezTo>
                  <a:pt x="43180" y="5467350"/>
                  <a:pt x="21590" y="5473700"/>
                  <a:pt x="0" y="5477510"/>
                </a:cubicBezTo>
                <a:cubicBezTo>
                  <a:pt x="22860" y="5481320"/>
                  <a:pt x="44450" y="5487670"/>
                  <a:pt x="64770" y="5496560"/>
                </a:cubicBezTo>
                <a:cubicBezTo>
                  <a:pt x="101600" y="5511800"/>
                  <a:pt x="134620" y="5534660"/>
                  <a:pt x="162560" y="5562600"/>
                </a:cubicBezTo>
                <a:cubicBezTo>
                  <a:pt x="190500" y="5590541"/>
                  <a:pt x="213360" y="5623560"/>
                  <a:pt x="228600" y="5660391"/>
                </a:cubicBezTo>
                <a:cubicBezTo>
                  <a:pt x="232410" y="5669281"/>
                  <a:pt x="234950" y="5678170"/>
                  <a:pt x="238760" y="5687061"/>
                </a:cubicBezTo>
                <a:lnTo>
                  <a:pt x="238760" y="5805170"/>
                </a:lnTo>
                <a:cubicBezTo>
                  <a:pt x="238760" y="6588761"/>
                  <a:pt x="543560" y="7325361"/>
                  <a:pt x="1097280" y="7879080"/>
                </a:cubicBezTo>
                <a:cubicBezTo>
                  <a:pt x="1651000" y="8432800"/>
                  <a:pt x="2387600" y="8737600"/>
                  <a:pt x="3171190" y="8737600"/>
                </a:cubicBezTo>
                <a:cubicBezTo>
                  <a:pt x="3954780" y="8737600"/>
                  <a:pt x="4691380" y="8432800"/>
                  <a:pt x="5245100" y="7879080"/>
                </a:cubicBezTo>
                <a:cubicBezTo>
                  <a:pt x="5798820" y="7325361"/>
                  <a:pt x="6103620" y="6588761"/>
                  <a:pt x="6103620" y="5805170"/>
                </a:cubicBezTo>
                <a:lnTo>
                  <a:pt x="6103620" y="3474720"/>
                </a:lnTo>
                <a:cubicBezTo>
                  <a:pt x="6106160" y="3465830"/>
                  <a:pt x="6109970" y="3456940"/>
                  <a:pt x="6113780" y="3448050"/>
                </a:cubicBezTo>
                <a:cubicBezTo>
                  <a:pt x="6129020" y="3411220"/>
                  <a:pt x="6151880" y="3378200"/>
                  <a:pt x="6179820" y="3350260"/>
                </a:cubicBezTo>
                <a:cubicBezTo>
                  <a:pt x="6207760" y="3322320"/>
                  <a:pt x="6240780" y="3299460"/>
                  <a:pt x="6277610" y="3284220"/>
                </a:cubicBezTo>
                <a:cubicBezTo>
                  <a:pt x="6299200" y="3275330"/>
                  <a:pt x="6320790" y="3268980"/>
                  <a:pt x="6342380" y="3265170"/>
                </a:cubicBezTo>
                <a:cubicBezTo>
                  <a:pt x="6320790" y="3261360"/>
                  <a:pt x="6299200" y="3255010"/>
                  <a:pt x="6277610" y="3246120"/>
                </a:cubicBezTo>
                <a:close/>
                <a:moveTo>
                  <a:pt x="5232400" y="7865110"/>
                </a:moveTo>
                <a:cubicBezTo>
                  <a:pt x="4682490" y="8415020"/>
                  <a:pt x="3949700" y="8718550"/>
                  <a:pt x="3171190" y="8718550"/>
                </a:cubicBezTo>
                <a:cubicBezTo>
                  <a:pt x="2392680" y="8718550"/>
                  <a:pt x="1661160" y="8415020"/>
                  <a:pt x="1109980" y="7865110"/>
                </a:cubicBezTo>
                <a:cubicBezTo>
                  <a:pt x="560070" y="7315200"/>
                  <a:pt x="256540" y="6582410"/>
                  <a:pt x="256540" y="5803900"/>
                </a:cubicBezTo>
                <a:lnTo>
                  <a:pt x="256540" y="5685790"/>
                </a:lnTo>
                <a:cubicBezTo>
                  <a:pt x="259080" y="5676900"/>
                  <a:pt x="262890" y="5668010"/>
                  <a:pt x="266700" y="5659120"/>
                </a:cubicBezTo>
                <a:cubicBezTo>
                  <a:pt x="281940" y="5622290"/>
                  <a:pt x="304800" y="5589270"/>
                  <a:pt x="332740" y="5561330"/>
                </a:cubicBezTo>
                <a:cubicBezTo>
                  <a:pt x="360680" y="5533390"/>
                  <a:pt x="393700" y="5510530"/>
                  <a:pt x="430530" y="5495290"/>
                </a:cubicBezTo>
                <a:cubicBezTo>
                  <a:pt x="452120" y="5486400"/>
                  <a:pt x="473710" y="5480050"/>
                  <a:pt x="495300" y="5476240"/>
                </a:cubicBezTo>
                <a:cubicBezTo>
                  <a:pt x="472440" y="5472430"/>
                  <a:pt x="450850" y="5466080"/>
                  <a:pt x="430530" y="5457190"/>
                </a:cubicBezTo>
                <a:cubicBezTo>
                  <a:pt x="393700" y="5441950"/>
                  <a:pt x="360680" y="5419090"/>
                  <a:pt x="332740" y="5391150"/>
                </a:cubicBezTo>
                <a:cubicBezTo>
                  <a:pt x="304800" y="5363209"/>
                  <a:pt x="281940" y="5330190"/>
                  <a:pt x="266700" y="5293359"/>
                </a:cubicBezTo>
                <a:cubicBezTo>
                  <a:pt x="262890" y="5284469"/>
                  <a:pt x="260350" y="5275580"/>
                  <a:pt x="256540" y="5266689"/>
                </a:cubicBezTo>
                <a:lnTo>
                  <a:pt x="256540" y="2933700"/>
                </a:lnTo>
                <a:cubicBezTo>
                  <a:pt x="256540" y="2155190"/>
                  <a:pt x="560070" y="1423670"/>
                  <a:pt x="1109980" y="872490"/>
                </a:cubicBezTo>
                <a:cubicBezTo>
                  <a:pt x="1659890" y="322580"/>
                  <a:pt x="2392680" y="19050"/>
                  <a:pt x="3171190" y="19050"/>
                </a:cubicBezTo>
                <a:cubicBezTo>
                  <a:pt x="3949700" y="19050"/>
                  <a:pt x="4681220" y="322580"/>
                  <a:pt x="5232400" y="872490"/>
                </a:cubicBezTo>
                <a:cubicBezTo>
                  <a:pt x="5782310" y="1422400"/>
                  <a:pt x="6085840" y="2155190"/>
                  <a:pt x="6085840" y="2933700"/>
                </a:cubicBezTo>
                <a:lnTo>
                  <a:pt x="6085840" y="3056890"/>
                </a:lnTo>
                <a:cubicBezTo>
                  <a:pt x="6083300" y="3065780"/>
                  <a:pt x="6079490" y="3074670"/>
                  <a:pt x="6075680" y="3083560"/>
                </a:cubicBezTo>
                <a:cubicBezTo>
                  <a:pt x="6060440" y="3120390"/>
                  <a:pt x="6037580" y="3153410"/>
                  <a:pt x="6009640" y="3181350"/>
                </a:cubicBezTo>
                <a:cubicBezTo>
                  <a:pt x="5981700" y="3209290"/>
                  <a:pt x="5948680" y="3232150"/>
                  <a:pt x="5911850" y="3247390"/>
                </a:cubicBezTo>
                <a:cubicBezTo>
                  <a:pt x="5890260" y="3256280"/>
                  <a:pt x="5868670" y="3262630"/>
                  <a:pt x="5847080" y="3266440"/>
                </a:cubicBezTo>
                <a:cubicBezTo>
                  <a:pt x="5869940" y="3270250"/>
                  <a:pt x="5891530" y="3276600"/>
                  <a:pt x="5911850" y="3285490"/>
                </a:cubicBezTo>
                <a:cubicBezTo>
                  <a:pt x="5948680" y="3300730"/>
                  <a:pt x="5981700" y="3323590"/>
                  <a:pt x="6009640" y="3351530"/>
                </a:cubicBezTo>
                <a:cubicBezTo>
                  <a:pt x="6037580" y="3379470"/>
                  <a:pt x="6060440" y="3412490"/>
                  <a:pt x="6075680" y="3449320"/>
                </a:cubicBezTo>
                <a:cubicBezTo>
                  <a:pt x="6079490" y="3458211"/>
                  <a:pt x="6082030" y="3467100"/>
                  <a:pt x="6085840" y="3475991"/>
                </a:cubicBezTo>
                <a:lnTo>
                  <a:pt x="6085840" y="5803900"/>
                </a:lnTo>
                <a:cubicBezTo>
                  <a:pt x="6085840" y="6582410"/>
                  <a:pt x="5782310" y="7313930"/>
                  <a:pt x="5232400" y="786511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0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269" name="Google Shape;26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513" y="1579125"/>
            <a:ext cx="2602775" cy="18198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70" name="Google Shape;270;p40"/>
          <p:cNvSpPr txBox="1"/>
          <p:nvPr/>
        </p:nvSpPr>
        <p:spPr>
          <a:xfrm>
            <a:off x="3174900" y="2116500"/>
            <a:ext cx="27942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Transmission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Interior color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Exterior color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Accident</a:t>
            </a:r>
            <a:endParaRPr sz="1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Questrial"/>
              <a:buChar char="○"/>
            </a:pPr>
            <a:r>
              <a:rPr lang="en" sz="1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Clean title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EDA Analysis</a:t>
            </a:r>
            <a:endParaRPr sz="700"/>
          </a:p>
        </p:txBody>
      </p:sp>
      <p:grpSp>
        <p:nvGrpSpPr>
          <p:cNvPr id="276" name="Google Shape;276;p41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277" name="Google Shape;277;p41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278" name="Google Shape;278;p41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41"/>
          <p:cNvSpPr/>
          <p:nvPr/>
        </p:nvSpPr>
        <p:spPr>
          <a:xfrm rot="-5400000">
            <a:off x="-931699" y="2450206"/>
            <a:ext cx="3524169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125" y="963950"/>
            <a:ext cx="3030875" cy="191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175" y="800563"/>
            <a:ext cx="2589549" cy="20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1125" y="2964463"/>
            <a:ext cx="3064073" cy="200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425" y="3029725"/>
            <a:ext cx="2375776" cy="20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7512725" y="1377113"/>
            <a:ext cx="165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outliers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&gt; USD$ 90K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Correlation Matrix</a:t>
            </a:r>
            <a:endParaRPr sz="700"/>
          </a:p>
        </p:txBody>
      </p:sp>
      <p:grpSp>
        <p:nvGrpSpPr>
          <p:cNvPr id="290" name="Google Shape;290;p42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291" name="Google Shape;291;p42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292" name="Google Shape;292;p42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42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294" name="Google Shape;2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175" y="3401199"/>
            <a:ext cx="2225825" cy="1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2"/>
          <p:cNvPicPr preferRelativeResize="0"/>
          <p:nvPr/>
        </p:nvPicPr>
        <p:blipFill rotWithShape="1">
          <a:blip r:embed="rId5">
            <a:alphaModFix/>
          </a:blip>
          <a:srcRect b="0" l="0" r="0" t="21396"/>
          <a:stretch/>
        </p:blipFill>
        <p:spPr>
          <a:xfrm>
            <a:off x="6860450" y="672400"/>
            <a:ext cx="2293725" cy="119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950" y="1896475"/>
            <a:ext cx="2293726" cy="1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0924" y="963950"/>
            <a:ext cx="5257128" cy="371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2190632" y="608795"/>
            <a:ext cx="4762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Summary </a:t>
            </a:r>
            <a:r>
              <a:rPr lang="en" sz="3700"/>
              <a:t>Statistics</a:t>
            </a:r>
            <a:endParaRPr sz="700"/>
          </a:p>
        </p:txBody>
      </p:sp>
      <p:sp>
        <p:nvSpPr>
          <p:cNvPr id="303" name="Google Shape;303;p43"/>
          <p:cNvSpPr/>
          <p:nvPr/>
        </p:nvSpPr>
        <p:spPr>
          <a:xfrm rot="-5400000">
            <a:off x="247863" y="345752"/>
            <a:ext cx="610082" cy="710430"/>
          </a:xfrm>
          <a:custGeom>
            <a:rect b="b" l="l" r="r" t="t"/>
            <a:pathLst>
              <a:path extrusionOk="0" h="1894480" w="1626884">
                <a:moveTo>
                  <a:pt x="0" y="0"/>
                </a:moveTo>
                <a:lnTo>
                  <a:pt x="1626885" y="0"/>
                </a:lnTo>
                <a:lnTo>
                  <a:pt x="1626885" y="1894480"/>
                </a:lnTo>
                <a:lnTo>
                  <a:pt x="0" y="1894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43"/>
          <p:cNvSpPr/>
          <p:nvPr/>
        </p:nvSpPr>
        <p:spPr>
          <a:xfrm rot="-5400000">
            <a:off x="8181738" y="4274852"/>
            <a:ext cx="610082" cy="710430"/>
          </a:xfrm>
          <a:custGeom>
            <a:rect b="b" l="l" r="r" t="t"/>
            <a:pathLst>
              <a:path extrusionOk="0" h="1894480" w="1626884">
                <a:moveTo>
                  <a:pt x="0" y="0"/>
                </a:moveTo>
                <a:lnTo>
                  <a:pt x="1626885" y="0"/>
                </a:lnTo>
                <a:lnTo>
                  <a:pt x="1626885" y="1894480"/>
                </a:lnTo>
                <a:lnTo>
                  <a:pt x="0" y="1894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05" name="Google Shape;305;p43"/>
          <p:cNvPicPr preferRelativeResize="0"/>
          <p:nvPr/>
        </p:nvPicPr>
        <p:blipFill rotWithShape="1">
          <a:blip r:embed="rId4">
            <a:alphaModFix/>
          </a:blip>
          <a:srcRect b="0" l="0" r="0" t="4734"/>
          <a:stretch/>
        </p:blipFill>
        <p:spPr>
          <a:xfrm>
            <a:off x="1044075" y="1320125"/>
            <a:ext cx="6823574" cy="29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/>
        </p:nvSpPr>
        <p:spPr>
          <a:xfrm>
            <a:off x="1472642" y="242150"/>
            <a:ext cx="74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Analyzing Distribution by Categorical variables</a:t>
            </a:r>
            <a:endParaRPr b="1" sz="2400"/>
          </a:p>
        </p:txBody>
      </p:sp>
      <p:grpSp>
        <p:nvGrpSpPr>
          <p:cNvPr id="311" name="Google Shape;311;p44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12" name="Google Shape;312;p44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13" name="Google Shape;313;p44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44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pic>
        <p:nvPicPr>
          <p:cNvPr id="315" name="Google Shape;3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924" y="763850"/>
            <a:ext cx="3326946" cy="20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1570" y="763850"/>
            <a:ext cx="3326946" cy="20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0924" y="2925550"/>
            <a:ext cx="3420084" cy="20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8433" y="2925550"/>
            <a:ext cx="3420084" cy="20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1472662" y="242150"/>
            <a:ext cx="445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Feature Engineering</a:t>
            </a:r>
            <a:endParaRPr sz="700"/>
          </a:p>
        </p:txBody>
      </p:sp>
      <p:grpSp>
        <p:nvGrpSpPr>
          <p:cNvPr id="324" name="Google Shape;324;p45"/>
          <p:cNvGrpSpPr/>
          <p:nvPr/>
        </p:nvGrpSpPr>
        <p:grpSpPr>
          <a:xfrm>
            <a:off x="-438640" y="-54247"/>
            <a:ext cx="1544538" cy="5197645"/>
            <a:chOff x="0" y="-28575"/>
            <a:chExt cx="813600" cy="2737908"/>
          </a:xfrm>
        </p:grpSpPr>
        <p:sp>
          <p:nvSpPr>
            <p:cNvPr id="325" name="Google Shape;325;p45"/>
            <p:cNvSpPr/>
            <p:nvPr/>
          </p:nvSpPr>
          <p:spPr>
            <a:xfrm>
              <a:off x="0" y="0"/>
              <a:ext cx="813456" cy="2709333"/>
            </a:xfrm>
            <a:custGeom>
              <a:rect b="b" l="l" r="r" t="t"/>
              <a:pathLst>
                <a:path extrusionOk="0"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>
              <a:noFill/>
            </a:ln>
          </p:spPr>
        </p:sp>
        <p:sp>
          <p:nvSpPr>
            <p:cNvPr id="326" name="Google Shape;326;p45"/>
            <p:cNvSpPr txBox="1"/>
            <p:nvPr/>
          </p:nvSpPr>
          <p:spPr>
            <a:xfrm>
              <a:off x="0" y="-28575"/>
              <a:ext cx="8136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45"/>
          <p:cNvSpPr/>
          <p:nvPr/>
        </p:nvSpPr>
        <p:spPr>
          <a:xfrm rot="-5400000">
            <a:off x="-1305472" y="2076439"/>
            <a:ext cx="4271720" cy="936272"/>
          </a:xfrm>
          <a:custGeom>
            <a:rect b="b" l="l" r="r" t="t"/>
            <a:pathLst>
              <a:path extrusionOk="0" h="1872544" w="8543440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519" l="0" r="0" t="0"/>
            </a:stretch>
          </a:blipFill>
          <a:ln>
            <a:noFill/>
          </a:ln>
        </p:spPr>
      </p:sp>
      <p:sp>
        <p:nvSpPr>
          <p:cNvPr id="328" name="Google Shape;328;p45"/>
          <p:cNvSpPr/>
          <p:nvPr/>
        </p:nvSpPr>
        <p:spPr>
          <a:xfrm>
            <a:off x="3723525" y="2490100"/>
            <a:ext cx="1544700" cy="10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4562" y="994250"/>
            <a:ext cx="221932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0125" y="2323075"/>
            <a:ext cx="2963975" cy="25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412" y="1736025"/>
            <a:ext cx="3829050" cy="314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2" name="Google Shape;332;p45"/>
          <p:cNvSpPr/>
          <p:nvPr/>
        </p:nvSpPr>
        <p:spPr>
          <a:xfrm>
            <a:off x="6491900" y="1265750"/>
            <a:ext cx="511200" cy="38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6339" y="887675"/>
            <a:ext cx="622325" cy="226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