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6" r:id="rId12"/>
    <p:sldId id="267" r:id="rId13"/>
    <p:sldId id="271" r:id="rId14"/>
    <p:sldId id="268" r:id="rId15"/>
  </p:sldIdLst>
  <p:sldSz cx="18288000" cy="10287000"/>
  <p:notesSz cx="6858000" cy="9144000"/>
  <p:embeddedFontLst>
    <p:embeddedFont>
      <p:font typeface="Archivo Black" panose="020B0604020202020204" charset="0"/>
      <p:regular r:id="rId16"/>
    </p:embeddedFont>
    <p:embeddedFont>
      <p:font typeface="Canva Sans" panose="020B0604020202020204" charset="0"/>
      <p:regular r:id="rId17"/>
    </p:embeddedFont>
    <p:embeddedFont>
      <p:font typeface="Lato Bold" panose="020B0604020202020204" charset="0"/>
      <p:regular r:id="rId18"/>
      <p:bold r:id="rId19"/>
    </p:embeddedFont>
    <p:embeddedFont>
      <p:font typeface="Lato Heavy" panose="020B0604020202020204" charset="0"/>
      <p:regular r:id="rId20"/>
    </p:embeddedFont>
    <p:embeddedFont>
      <p:font typeface="League Spartan" panose="020B0604020202020204" charset="0"/>
      <p:regular r:id="rId21"/>
    </p:embeddedFont>
    <p:embeddedFont>
      <p:font typeface="Poppins" panose="00000500000000000000" pitchFamily="2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2822174" y="3547922"/>
            <a:ext cx="12778795" cy="3067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2"/>
              </a:lnSpc>
            </a:pPr>
            <a:r>
              <a:rPr lang="en-US" sz="6266" b="1" dirty="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GEOGRAPHICALLY WEIGHTED RANDOM FOREST </a:t>
            </a:r>
          </a:p>
          <a:p>
            <a:pPr algn="ctr">
              <a:lnSpc>
                <a:spcPts val="6952"/>
              </a:lnSpc>
            </a:pPr>
            <a:r>
              <a:rPr lang="en-US" sz="4966" b="1" dirty="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4966" b="1" dirty="0">
                <a:solidFill>
                  <a:srgbClr val="30364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CDC PLACES DATASET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130300" y="4057750"/>
            <a:ext cx="3086100" cy="2171499"/>
            <a:chOff x="0" y="0"/>
            <a:chExt cx="812800" cy="57191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571917"/>
            </a:xfrm>
            <a:custGeom>
              <a:avLst/>
              <a:gdLst/>
              <a:ahLst/>
              <a:cxnLst/>
              <a:rect l="l" t="t" r="r" b="b"/>
              <a:pathLst>
                <a:path w="812800" h="571917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323004" y="2430998"/>
            <a:ext cx="5641992" cy="903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4"/>
              </a:lnSpc>
            </a:pPr>
            <a:r>
              <a:rPr lang="en-US" sz="5303" b="1">
                <a:solidFill>
                  <a:srgbClr val="303642"/>
                </a:solidFill>
                <a:latin typeface="Lato Bold"/>
                <a:ea typeface="Lato Bold"/>
                <a:cs typeface="Lato Bold"/>
                <a:sym typeface="Lato Bold"/>
              </a:rPr>
              <a:t>TEAM 6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6467343" y="4057750"/>
            <a:ext cx="3086100" cy="2171499"/>
            <a:chOff x="0" y="0"/>
            <a:chExt cx="812800" cy="57191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571917"/>
            </a:xfrm>
            <a:custGeom>
              <a:avLst/>
              <a:gdLst/>
              <a:ahLst/>
              <a:cxnLst/>
              <a:rect l="l" t="t" r="r" b="b"/>
              <a:pathLst>
                <a:path w="812800" h="571917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662058" y="6881953"/>
            <a:ext cx="6384058" cy="9012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dirty="0">
                <a:solidFill>
                  <a:srgbClr val="303642"/>
                </a:solidFill>
                <a:latin typeface="League Spartan" panose="020B0604020202020204" charset="0"/>
                <a:ea typeface="Poppins"/>
                <a:cs typeface="Poppins"/>
                <a:sym typeface="Poppins"/>
              </a:rPr>
              <a:t>Vaijayanti Deshmukh</a:t>
            </a:r>
          </a:p>
          <a:p>
            <a:pPr algn="just">
              <a:lnSpc>
                <a:spcPts val="3640"/>
              </a:lnSpc>
              <a:spcBef>
                <a:spcPct val="0"/>
              </a:spcBef>
            </a:pPr>
            <a:endParaRPr lang="en-US" sz="2600" dirty="0">
              <a:solidFill>
                <a:srgbClr val="303642"/>
              </a:solidFill>
              <a:latin typeface="League Spartan" panose="020B0604020202020204" charset="0"/>
              <a:ea typeface="Poppins"/>
              <a:cs typeface="Poppins"/>
              <a:sym typeface="Poppi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138726" y="6881953"/>
            <a:ext cx="1432823" cy="446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  <a:spcBef>
                <a:spcPct val="0"/>
              </a:spcBef>
            </a:pPr>
            <a:r>
              <a:rPr lang="en-US" sz="2600" dirty="0">
                <a:solidFill>
                  <a:srgbClr val="303642"/>
                </a:solidFill>
                <a:latin typeface="League Spartan" panose="020B0604020202020204" charset="0"/>
                <a:ea typeface="Poppins"/>
                <a:cs typeface="Poppins"/>
                <a:sym typeface="Poppins"/>
              </a:rPr>
              <a:t>By</a:t>
            </a:r>
            <a:r>
              <a:rPr lang="en-US" sz="2600" dirty="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44780" y="116205"/>
            <a:ext cx="18154305" cy="915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431"/>
              </a:lnSpc>
            </a:pPr>
            <a:r>
              <a:rPr lang="en-US" sz="530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MODEL READY FOR DEPLOYEMENT</a:t>
            </a:r>
            <a:endParaRPr lang="en-US" sz="5308">
              <a:solidFill>
                <a:srgbClr val="004AAD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9B0622-202E-42B4-401A-925950E367A4}"/>
              </a:ext>
            </a:extLst>
          </p:cNvPr>
          <p:cNvSpPr txBox="1"/>
          <p:nvPr/>
        </p:nvSpPr>
        <p:spPr>
          <a:xfrm>
            <a:off x="152400" y="1036320"/>
            <a:ext cx="16885920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Case Study Analysis</a:t>
            </a:r>
            <a:endParaRPr lang="en-US" sz="2400">
              <a:solidFill>
                <a:srgbClr val="0070C0"/>
              </a:solidFill>
            </a:endParaRPr>
          </a:p>
          <a:p>
            <a:endParaRPr lang="en-US" sz="2400" b="1">
              <a:solidFill>
                <a:srgbClr val="0070C0"/>
              </a:solidFill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Our Geographically Weighted Random Forest model demonstrated exceptional accuracy in predicting asthma rates for Georgia and other states as well. With a population sample of 11,191 individuals, with only a -0.68% prediction error.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This high level of accuracy validates our approach of incorporating geographical weighting and demographic factors in the prediction model. The slight underestimation suggests a conservative bias, which can be valuable for public health planning.</a:t>
            </a:r>
            <a:endParaRPr lang="en-US" sz="2000"/>
          </a:p>
          <a:p>
            <a:endParaRPr lang="en-US" sz="2800" b="1">
              <a:solidFill>
                <a:srgbClr val="0070C0"/>
              </a:solidFill>
              <a:ea typeface="Calibri"/>
              <a:cs typeface="Calibri"/>
            </a:endParaRPr>
          </a:p>
        </p:txBody>
      </p:sp>
      <p:pic>
        <p:nvPicPr>
          <p:cNvPr id="8" name="Picture 7" descr="A map of the united states with different colored states&#10;&#10;Description automatically generated">
            <a:extLst>
              <a:ext uri="{FF2B5EF4-FFF2-40B4-BE49-F238E27FC236}">
                <a16:creationId xmlns:a16="http://schemas.microsoft.com/office/drawing/2014/main" id="{980C1444-C642-23A5-EDF6-B7A6727D5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8" y="3253740"/>
            <a:ext cx="7934325" cy="6858000"/>
          </a:xfrm>
          <a:prstGeom prst="rect">
            <a:avLst/>
          </a:prstGeom>
        </p:spPr>
      </p:pic>
      <p:pic>
        <p:nvPicPr>
          <p:cNvPr id="9" name="Picture 8" descr="A map of the united states&#10;&#10;Description automatically generated">
            <a:extLst>
              <a:ext uri="{FF2B5EF4-FFF2-40B4-BE49-F238E27FC236}">
                <a16:creationId xmlns:a16="http://schemas.microsoft.com/office/drawing/2014/main" id="{3AB50692-9630-7585-9B4B-B1936FD52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327" y="3251835"/>
            <a:ext cx="9557385" cy="5657850"/>
          </a:xfrm>
          <a:prstGeom prst="rect">
            <a:avLst/>
          </a:prstGeom>
        </p:spPr>
      </p:pic>
      <p:pic>
        <p:nvPicPr>
          <p:cNvPr id="10" name="Picture 9" descr="A grey arrow pointing to the right&#10;&#10;Description automatically generated">
            <a:extLst>
              <a:ext uri="{FF2B5EF4-FFF2-40B4-BE49-F238E27FC236}">
                <a16:creationId xmlns:a16="http://schemas.microsoft.com/office/drawing/2014/main" id="{C415B415-273B-851C-DF53-E89C3ECFAE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3533" y="8917305"/>
            <a:ext cx="7785735" cy="1200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117320" y="923925"/>
            <a:ext cx="3064073" cy="912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31"/>
              </a:lnSpc>
              <a:spcBef>
                <a:spcPct val="0"/>
              </a:spcBef>
            </a:pPr>
            <a:r>
              <a:rPr lang="en-US" sz="5308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RESULTS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177604" y="9210675"/>
            <a:ext cx="315792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  <p:pic>
        <p:nvPicPr>
          <p:cNvPr id="5" name="Picture 4" descr="A map of the united states with red circles&#10;&#10;Description automatically generated">
            <a:extLst>
              <a:ext uri="{FF2B5EF4-FFF2-40B4-BE49-F238E27FC236}">
                <a16:creationId xmlns:a16="http://schemas.microsoft.com/office/drawing/2014/main" id="{B60417D2-CB00-E431-4B94-273317652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806" y="2057400"/>
            <a:ext cx="14785025" cy="762692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7309935" y="115785"/>
            <a:ext cx="3064073" cy="912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31"/>
              </a:lnSpc>
              <a:spcBef>
                <a:spcPct val="0"/>
              </a:spcBef>
            </a:pPr>
            <a:r>
              <a:rPr lang="en-US" sz="5308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RESULTS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199245" y="9210675"/>
            <a:ext cx="272510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99B2A62-9EDD-1E3D-C95A-1E713892C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4184" y="3129396"/>
            <a:ext cx="7912677" cy="5205845"/>
          </a:xfrm>
          <a:prstGeom prst="rect">
            <a:avLst/>
          </a:prstGeom>
        </p:spPr>
      </p:pic>
      <p:pic>
        <p:nvPicPr>
          <p:cNvPr id="8" name="Picture 7" descr="A map of the united states with blue circles&#10;&#10;Description automatically generated">
            <a:extLst>
              <a:ext uri="{FF2B5EF4-FFF2-40B4-BE49-F238E27FC236}">
                <a16:creationId xmlns:a16="http://schemas.microsoft.com/office/drawing/2014/main" id="{C95A7D02-DB8B-FD8A-8847-CC944288D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693" y="1935307"/>
            <a:ext cx="8390659" cy="667615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923925"/>
            <a:ext cx="11829705" cy="912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sz="5300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</a:rPr>
              <a:t>CONCLUSION</a:t>
            </a:r>
            <a:endParaRPr lang="en-US" sz="5308" b="1">
              <a:solidFill>
                <a:srgbClr val="004AAD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196840" y="9210675"/>
            <a:ext cx="277319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2E9E2A-6BF3-DB85-8205-3B8CB43F2805}"/>
              </a:ext>
            </a:extLst>
          </p:cNvPr>
          <p:cNvSpPr txBox="1"/>
          <p:nvPr/>
        </p:nvSpPr>
        <p:spPr>
          <a:xfrm>
            <a:off x="1027271" y="1661636"/>
            <a:ext cx="15841265" cy="78483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ea typeface="Calibri"/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3200" b="1">
                <a:solidFill>
                  <a:srgbClr val="000000"/>
                </a:solidFill>
                <a:latin typeface="ui-sans-serif"/>
                <a:ea typeface="+mn-lt"/>
                <a:cs typeface="+mn-lt"/>
              </a:rPr>
              <a:t>EDA FINDINGS</a:t>
            </a:r>
            <a:r>
              <a:rPr lang="en-US" sz="2800">
                <a:solidFill>
                  <a:srgbClr val="000000"/>
                </a:solidFill>
                <a:latin typeface="ui-sans-serif"/>
                <a:ea typeface="+mn-lt"/>
                <a:cs typeface="+mn-lt"/>
              </a:rPr>
              <a:t>:</a:t>
            </a:r>
            <a:endParaRPr lang="en-US" sz="2800">
              <a:solidFill>
                <a:srgbClr val="000000"/>
              </a:solidFill>
              <a:latin typeface="ui-sans-serif"/>
              <a:ea typeface="Calibri"/>
              <a:cs typeface="Calibri"/>
            </a:endParaRPr>
          </a:p>
          <a:p>
            <a:pPr lvl="1" algn="just"/>
            <a:r>
              <a:rPr lang="en-US" sz="3200">
                <a:ea typeface="+mn-lt"/>
                <a:cs typeface="+mn-lt"/>
              </a:rPr>
              <a:t>Asthma rates clustered at 10-12% weak correlation with other variables, strongest with latitude (0.11).</a:t>
            </a:r>
            <a:endParaRPr lang="en-US" sz="3200">
              <a:ea typeface="Calibri"/>
              <a:cs typeface="Calibri"/>
            </a:endParaRPr>
          </a:p>
          <a:p>
            <a:pPr marL="800100" lvl="1" indent="-342900" algn="just">
              <a:buFont typeface="Arial"/>
              <a:buChar char="•"/>
            </a:pPr>
            <a:endParaRPr lang="en-US" sz="2800"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3200" b="1">
                <a:latin typeface="ui-sans-serif"/>
                <a:ea typeface="+mn-lt"/>
                <a:cs typeface="+mn-lt"/>
              </a:rPr>
              <a:t>TOP STATES</a:t>
            </a:r>
            <a:r>
              <a:rPr lang="en-US" sz="3200">
                <a:latin typeface="ui-sans-serif"/>
                <a:ea typeface="+mn-lt"/>
                <a:cs typeface="+mn-lt"/>
              </a:rPr>
              <a:t>:</a:t>
            </a:r>
            <a:endParaRPr lang="en-US" sz="3200">
              <a:latin typeface="ui-sans-serif"/>
              <a:ea typeface="Calibri"/>
              <a:cs typeface="Calibri"/>
            </a:endParaRPr>
          </a:p>
          <a:p>
            <a:pPr lvl="1" algn="just"/>
            <a:r>
              <a:rPr lang="en-US" sz="3200">
                <a:ea typeface="+mn-lt"/>
                <a:cs typeface="+mn-lt"/>
              </a:rPr>
              <a:t>Oklahoma, West Virginia, Maine had the highest mean asthma rates.</a:t>
            </a:r>
            <a:endParaRPr lang="en-US" sz="3200">
              <a:ea typeface="Calibri"/>
              <a:cs typeface="Calibri"/>
            </a:endParaRPr>
          </a:p>
          <a:p>
            <a:pPr lvl="1" algn="just"/>
            <a:r>
              <a:rPr lang="en-US" sz="3200">
                <a:ea typeface="+mn-lt"/>
                <a:cs typeface="+mn-lt"/>
              </a:rPr>
              <a:t>The top 5 states with the highest predicted asthma rates are GA, AL, CO, CA, and FL.</a:t>
            </a:r>
          </a:p>
          <a:p>
            <a:pPr marL="800100" lvl="1" indent="-342900" algn="just">
              <a:buFont typeface="Arial"/>
              <a:buChar char="•"/>
            </a:pPr>
            <a:endParaRPr lang="en-US" sz="2800"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3200" b="1">
                <a:latin typeface="ui-sans-serif"/>
                <a:ea typeface="+mn-lt"/>
                <a:cs typeface="+mn-lt"/>
              </a:rPr>
              <a:t>GWRF MODEL</a:t>
            </a:r>
            <a:r>
              <a:rPr lang="en-US" sz="3200">
                <a:latin typeface="ui-sans-serif"/>
                <a:ea typeface="+mn-lt"/>
                <a:cs typeface="+mn-lt"/>
              </a:rPr>
              <a:t>:</a:t>
            </a:r>
            <a:endParaRPr lang="en-US" sz="3200">
              <a:latin typeface="ui-sans-serif"/>
              <a:ea typeface="Calibri"/>
              <a:cs typeface="Calibri"/>
            </a:endParaRPr>
          </a:p>
          <a:p>
            <a:pPr lvl="1" algn="just"/>
            <a:r>
              <a:rPr lang="en-US" sz="3200">
                <a:ea typeface="+mn-lt"/>
                <a:cs typeface="+mn-lt"/>
              </a:rPr>
              <a:t>Asthma rates ranged from 8% to 16%, with a right-skewed distribution.</a:t>
            </a:r>
            <a:endParaRPr lang="en-US" sz="3200">
              <a:ea typeface="Calibri"/>
              <a:cs typeface="Calibri"/>
            </a:endParaRPr>
          </a:p>
          <a:p>
            <a:pPr lvl="1" algn="just"/>
            <a:r>
              <a:rPr lang="en-US" sz="3200">
                <a:ea typeface="+mn-lt"/>
                <a:cs typeface="+mn-lt"/>
              </a:rPr>
              <a:t>Used geographic, demographic, and statistical features; Gaussian distance weighting with 100 estimators.</a:t>
            </a:r>
            <a:endParaRPr lang="en-US" sz="3200">
              <a:ea typeface="Calibri"/>
              <a:cs typeface="Calibri"/>
            </a:endParaRPr>
          </a:p>
          <a:p>
            <a:pPr lvl="1" algn="just"/>
            <a:endParaRPr lang="en-US" sz="2800"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3200" b="1">
                <a:latin typeface="ui-sans-serif"/>
                <a:ea typeface="+mn-lt"/>
                <a:cs typeface="+mn-lt"/>
              </a:rPr>
              <a:t>MODEL PERFORMANCE (Georgia)</a:t>
            </a:r>
            <a:r>
              <a:rPr lang="en-US" sz="3200">
                <a:latin typeface="ui-sans-serif"/>
                <a:ea typeface="+mn-lt"/>
                <a:cs typeface="+mn-lt"/>
              </a:rPr>
              <a:t>:</a:t>
            </a:r>
            <a:endParaRPr lang="en-US" sz="3200">
              <a:latin typeface="ui-sans-serif"/>
              <a:ea typeface="Calibri"/>
              <a:cs typeface="Calibri"/>
            </a:endParaRPr>
          </a:p>
          <a:p>
            <a:pPr lvl="1" algn="just"/>
            <a:r>
              <a:rPr lang="en-US" sz="3200">
                <a:ea typeface="+mn-lt"/>
                <a:cs typeface="+mn-lt"/>
              </a:rPr>
              <a:t>87.99% accuracy, -0.68% prediction error in Georgia</a:t>
            </a:r>
            <a:endParaRPr lang="en-US" sz="3200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25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6E2B8B-1922-C73E-0FBC-95545093E4D2}"/>
              </a:ext>
            </a:extLst>
          </p:cNvPr>
          <p:cNvSpPr txBox="1"/>
          <p:nvPr/>
        </p:nvSpPr>
        <p:spPr>
          <a:xfrm>
            <a:off x="2053113" y="4592716"/>
            <a:ext cx="14187487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2"/>
                </a:solidFill>
                <a:ea typeface="Calibri"/>
                <a:cs typeface="Calibri"/>
              </a:rPr>
              <a:t>                      </a:t>
            </a:r>
            <a:r>
              <a:rPr lang="en-US" sz="6600" b="1">
                <a:solidFill>
                  <a:schemeClr val="tx2"/>
                </a:solidFill>
                <a:ea typeface="Calibri"/>
                <a:cs typeface="Calibri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216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60" y="2286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028700" y="8997950"/>
            <a:ext cx="2514600" cy="260350"/>
            <a:chOff x="0" y="0"/>
            <a:chExt cx="662281" cy="685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2281" cy="68570"/>
            </a:xfrm>
            <a:custGeom>
              <a:avLst/>
              <a:gdLst/>
              <a:ahLst/>
              <a:cxnLst/>
              <a:rect l="l" t="t" r="r" b="b"/>
              <a:pathLst>
                <a:path w="662281" h="68570">
                  <a:moveTo>
                    <a:pt x="0" y="0"/>
                  </a:moveTo>
                  <a:lnTo>
                    <a:pt x="662281" y="0"/>
                  </a:lnTo>
                  <a:lnTo>
                    <a:pt x="662281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662281" cy="116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56329" y="3868777"/>
            <a:ext cx="3366870" cy="1888349"/>
            <a:chOff x="-21414" y="-33024"/>
            <a:chExt cx="901111" cy="50539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79697" cy="438724"/>
            </a:xfrm>
            <a:custGeom>
              <a:avLst/>
              <a:gdLst/>
              <a:ahLst/>
              <a:cxnLst/>
              <a:rect l="l" t="t" r="r" b="b"/>
              <a:pathLst>
                <a:path w="879697" h="438724">
                  <a:moveTo>
                    <a:pt x="120126" y="0"/>
                  </a:moveTo>
                  <a:lnTo>
                    <a:pt x="759571" y="0"/>
                  </a:lnTo>
                  <a:cubicBezTo>
                    <a:pt x="825915" y="0"/>
                    <a:pt x="879697" y="53782"/>
                    <a:pt x="879697" y="120126"/>
                  </a:cubicBezTo>
                  <a:lnTo>
                    <a:pt x="879697" y="318598"/>
                  </a:lnTo>
                  <a:cubicBezTo>
                    <a:pt x="879697" y="384941"/>
                    <a:pt x="825915" y="438724"/>
                    <a:pt x="759571" y="438724"/>
                  </a:cubicBezTo>
                  <a:lnTo>
                    <a:pt x="120126" y="438724"/>
                  </a:lnTo>
                  <a:cubicBezTo>
                    <a:pt x="88267" y="438724"/>
                    <a:pt x="57712" y="426068"/>
                    <a:pt x="35184" y="403540"/>
                  </a:cubicBezTo>
                  <a:cubicBezTo>
                    <a:pt x="12656" y="381012"/>
                    <a:pt x="0" y="350457"/>
                    <a:pt x="0" y="318598"/>
                  </a:cubicBezTo>
                  <a:lnTo>
                    <a:pt x="0" y="120126"/>
                  </a:lnTo>
                  <a:cubicBezTo>
                    <a:pt x="0" y="88267"/>
                    <a:pt x="12656" y="57712"/>
                    <a:pt x="35184" y="35184"/>
                  </a:cubicBezTo>
                  <a:cubicBezTo>
                    <a:pt x="57712" y="12656"/>
                    <a:pt x="88267" y="0"/>
                    <a:pt x="120126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-21414" y="-33024"/>
              <a:ext cx="879697" cy="5053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50" b="1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EDA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923925"/>
            <a:ext cx="5898349" cy="912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sz="5308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AGENDA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3876275" y="3992166"/>
            <a:ext cx="3286860" cy="1639228"/>
            <a:chOff x="0" y="0"/>
            <a:chExt cx="879697" cy="43872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79697" cy="438724"/>
            </a:xfrm>
            <a:custGeom>
              <a:avLst/>
              <a:gdLst/>
              <a:ahLst/>
              <a:cxnLst/>
              <a:rect l="l" t="t" r="r" b="b"/>
              <a:pathLst>
                <a:path w="879697" h="438724">
                  <a:moveTo>
                    <a:pt x="120126" y="0"/>
                  </a:moveTo>
                  <a:lnTo>
                    <a:pt x="759571" y="0"/>
                  </a:lnTo>
                  <a:cubicBezTo>
                    <a:pt x="825915" y="0"/>
                    <a:pt x="879697" y="53782"/>
                    <a:pt x="879697" y="120126"/>
                  </a:cubicBezTo>
                  <a:lnTo>
                    <a:pt x="879697" y="318598"/>
                  </a:lnTo>
                  <a:cubicBezTo>
                    <a:pt x="879697" y="384941"/>
                    <a:pt x="825915" y="438724"/>
                    <a:pt x="759571" y="438724"/>
                  </a:cubicBezTo>
                  <a:lnTo>
                    <a:pt x="120126" y="438724"/>
                  </a:lnTo>
                  <a:cubicBezTo>
                    <a:pt x="88267" y="438724"/>
                    <a:pt x="57712" y="426068"/>
                    <a:pt x="35184" y="403540"/>
                  </a:cubicBezTo>
                  <a:cubicBezTo>
                    <a:pt x="12656" y="381012"/>
                    <a:pt x="0" y="350457"/>
                    <a:pt x="0" y="318598"/>
                  </a:cubicBezTo>
                  <a:lnTo>
                    <a:pt x="0" y="120126"/>
                  </a:lnTo>
                  <a:cubicBezTo>
                    <a:pt x="0" y="88267"/>
                    <a:pt x="12656" y="57712"/>
                    <a:pt x="35184" y="35184"/>
                  </a:cubicBezTo>
                  <a:cubicBezTo>
                    <a:pt x="57712" y="12656"/>
                    <a:pt x="88267" y="0"/>
                    <a:pt x="120126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66675"/>
              <a:ext cx="879697" cy="5053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Data Preprocessing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500570" y="3992166"/>
            <a:ext cx="3286860" cy="1639228"/>
            <a:chOff x="0" y="0"/>
            <a:chExt cx="879697" cy="43872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79697" cy="438724"/>
            </a:xfrm>
            <a:custGeom>
              <a:avLst/>
              <a:gdLst/>
              <a:ahLst/>
              <a:cxnLst/>
              <a:rect l="l" t="t" r="r" b="b"/>
              <a:pathLst>
                <a:path w="879697" h="438724">
                  <a:moveTo>
                    <a:pt x="120126" y="0"/>
                  </a:moveTo>
                  <a:lnTo>
                    <a:pt x="759571" y="0"/>
                  </a:lnTo>
                  <a:cubicBezTo>
                    <a:pt x="825915" y="0"/>
                    <a:pt x="879697" y="53782"/>
                    <a:pt x="879697" y="120126"/>
                  </a:cubicBezTo>
                  <a:lnTo>
                    <a:pt x="879697" y="318598"/>
                  </a:lnTo>
                  <a:cubicBezTo>
                    <a:pt x="879697" y="384941"/>
                    <a:pt x="825915" y="438724"/>
                    <a:pt x="759571" y="438724"/>
                  </a:cubicBezTo>
                  <a:lnTo>
                    <a:pt x="120126" y="438724"/>
                  </a:lnTo>
                  <a:cubicBezTo>
                    <a:pt x="88267" y="438724"/>
                    <a:pt x="57712" y="426068"/>
                    <a:pt x="35184" y="403540"/>
                  </a:cubicBezTo>
                  <a:cubicBezTo>
                    <a:pt x="12656" y="381012"/>
                    <a:pt x="0" y="350457"/>
                    <a:pt x="0" y="318598"/>
                  </a:cubicBezTo>
                  <a:lnTo>
                    <a:pt x="0" y="120126"/>
                  </a:lnTo>
                  <a:cubicBezTo>
                    <a:pt x="0" y="88267"/>
                    <a:pt x="12656" y="57712"/>
                    <a:pt x="35184" y="35184"/>
                  </a:cubicBezTo>
                  <a:cubicBezTo>
                    <a:pt x="57712" y="12656"/>
                    <a:pt x="88267" y="0"/>
                    <a:pt x="120126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66675"/>
              <a:ext cx="879697" cy="5053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GWRF </a:t>
              </a:r>
            </a:p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Overview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1124865" y="3992166"/>
            <a:ext cx="3286860" cy="1639228"/>
            <a:chOff x="0" y="0"/>
            <a:chExt cx="879697" cy="43872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79697" cy="438724"/>
            </a:xfrm>
            <a:custGeom>
              <a:avLst/>
              <a:gdLst/>
              <a:ahLst/>
              <a:cxnLst/>
              <a:rect l="l" t="t" r="r" b="b"/>
              <a:pathLst>
                <a:path w="879697" h="438724">
                  <a:moveTo>
                    <a:pt x="120126" y="0"/>
                  </a:moveTo>
                  <a:lnTo>
                    <a:pt x="759571" y="0"/>
                  </a:lnTo>
                  <a:cubicBezTo>
                    <a:pt x="825915" y="0"/>
                    <a:pt x="879697" y="53782"/>
                    <a:pt x="879697" y="120126"/>
                  </a:cubicBezTo>
                  <a:lnTo>
                    <a:pt x="879697" y="318598"/>
                  </a:lnTo>
                  <a:cubicBezTo>
                    <a:pt x="879697" y="384941"/>
                    <a:pt x="825915" y="438724"/>
                    <a:pt x="759571" y="438724"/>
                  </a:cubicBezTo>
                  <a:lnTo>
                    <a:pt x="120126" y="438724"/>
                  </a:lnTo>
                  <a:cubicBezTo>
                    <a:pt x="88267" y="438724"/>
                    <a:pt x="57712" y="426068"/>
                    <a:pt x="35184" y="403540"/>
                  </a:cubicBezTo>
                  <a:cubicBezTo>
                    <a:pt x="12656" y="381012"/>
                    <a:pt x="0" y="350457"/>
                    <a:pt x="0" y="318598"/>
                  </a:cubicBezTo>
                  <a:lnTo>
                    <a:pt x="0" y="120126"/>
                  </a:lnTo>
                  <a:cubicBezTo>
                    <a:pt x="0" y="88267"/>
                    <a:pt x="12656" y="57712"/>
                    <a:pt x="35184" y="35184"/>
                  </a:cubicBezTo>
                  <a:cubicBezTo>
                    <a:pt x="57712" y="12656"/>
                    <a:pt x="88267" y="0"/>
                    <a:pt x="120126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66675"/>
              <a:ext cx="879697" cy="5053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50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Model</a:t>
              </a:r>
            </a:p>
            <a:p>
              <a:pPr algn="ctr">
                <a:lnSpc>
                  <a:spcPts val="3919"/>
                </a:lnSpc>
              </a:pPr>
              <a:r>
                <a:rPr lang="en-US" sz="2750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Implementation</a:t>
              </a:r>
              <a:endParaRPr lang="en-US" sz="2750">
                <a:solidFill>
                  <a:srgbClr val="FFFFFF"/>
                </a:solidFill>
                <a:latin typeface="Archivo Black"/>
                <a:ea typeface="Archivo Black"/>
                <a:cs typeface="Archivo Black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4664801" y="3873387"/>
            <a:ext cx="3286860" cy="1888349"/>
            <a:chOff x="0" y="-31790"/>
            <a:chExt cx="879697" cy="50539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79697" cy="438724"/>
            </a:xfrm>
            <a:custGeom>
              <a:avLst/>
              <a:gdLst/>
              <a:ahLst/>
              <a:cxnLst/>
              <a:rect l="l" t="t" r="r" b="b"/>
              <a:pathLst>
                <a:path w="879697" h="438724">
                  <a:moveTo>
                    <a:pt x="120126" y="0"/>
                  </a:moveTo>
                  <a:lnTo>
                    <a:pt x="759571" y="0"/>
                  </a:lnTo>
                  <a:cubicBezTo>
                    <a:pt x="825915" y="0"/>
                    <a:pt x="879697" y="53782"/>
                    <a:pt x="879697" y="120126"/>
                  </a:cubicBezTo>
                  <a:lnTo>
                    <a:pt x="879697" y="318598"/>
                  </a:lnTo>
                  <a:cubicBezTo>
                    <a:pt x="879697" y="384941"/>
                    <a:pt x="825915" y="438724"/>
                    <a:pt x="759571" y="438724"/>
                  </a:cubicBezTo>
                  <a:lnTo>
                    <a:pt x="120126" y="438724"/>
                  </a:lnTo>
                  <a:cubicBezTo>
                    <a:pt x="88267" y="438724"/>
                    <a:pt x="57712" y="426068"/>
                    <a:pt x="35184" y="403540"/>
                  </a:cubicBezTo>
                  <a:cubicBezTo>
                    <a:pt x="12656" y="381012"/>
                    <a:pt x="0" y="350457"/>
                    <a:pt x="0" y="318598"/>
                  </a:cubicBezTo>
                  <a:lnTo>
                    <a:pt x="0" y="120126"/>
                  </a:lnTo>
                  <a:cubicBezTo>
                    <a:pt x="0" y="88267"/>
                    <a:pt x="12656" y="57712"/>
                    <a:pt x="35184" y="35184"/>
                  </a:cubicBezTo>
                  <a:cubicBezTo>
                    <a:pt x="57712" y="12656"/>
                    <a:pt x="88267" y="0"/>
                    <a:pt x="120126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1790"/>
              <a:ext cx="879697" cy="5053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Result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028700" y="8997950"/>
            <a:ext cx="2514600" cy="260350"/>
            <a:chOff x="0" y="0"/>
            <a:chExt cx="662281" cy="685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2281" cy="68570"/>
            </a:xfrm>
            <a:custGeom>
              <a:avLst/>
              <a:gdLst/>
              <a:ahLst/>
              <a:cxnLst/>
              <a:rect l="l" t="t" r="r" b="b"/>
              <a:pathLst>
                <a:path w="662281" h="68570">
                  <a:moveTo>
                    <a:pt x="0" y="0"/>
                  </a:moveTo>
                  <a:lnTo>
                    <a:pt x="662281" y="0"/>
                  </a:lnTo>
                  <a:lnTo>
                    <a:pt x="662281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662281" cy="116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755592" y="2383042"/>
            <a:ext cx="8115300" cy="4605433"/>
          </a:xfrm>
          <a:custGeom>
            <a:avLst/>
            <a:gdLst/>
            <a:ahLst/>
            <a:cxnLst/>
            <a:rect l="l" t="t" r="r" b="b"/>
            <a:pathLst>
              <a:path w="8115300" h="4605433">
                <a:moveTo>
                  <a:pt x="0" y="0"/>
                </a:moveTo>
                <a:lnTo>
                  <a:pt x="8115300" y="0"/>
                </a:lnTo>
                <a:lnTo>
                  <a:pt x="8115300" y="4605433"/>
                </a:lnTo>
                <a:lnTo>
                  <a:pt x="0" y="46054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9144000" y="2383042"/>
            <a:ext cx="8718177" cy="4827690"/>
          </a:xfrm>
          <a:custGeom>
            <a:avLst/>
            <a:gdLst/>
            <a:ahLst/>
            <a:cxnLst/>
            <a:rect l="l" t="t" r="r" b="b"/>
            <a:pathLst>
              <a:path w="8718177" h="4827690">
                <a:moveTo>
                  <a:pt x="0" y="0"/>
                </a:moveTo>
                <a:lnTo>
                  <a:pt x="8718177" y="0"/>
                </a:lnTo>
                <a:lnTo>
                  <a:pt x="8718177" y="4827691"/>
                </a:lnTo>
                <a:lnTo>
                  <a:pt x="0" y="48276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028700" y="923925"/>
            <a:ext cx="11829705" cy="912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sz="53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EXPLORATORY DATA ANALYSIS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71636" y="7706033"/>
            <a:ext cx="14297849" cy="666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209" lvl="1" indent="-205105" algn="l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Most of the points are clustered within asthma rates of approximately 10 to 12%.</a:t>
            </a:r>
          </a:p>
          <a:p>
            <a:pPr marL="410209" lvl="1" indent="-205105" algn="ctr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There doesn’t appear to be a strong positive or negative trend between population size and asthma rate.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028700" y="8997950"/>
            <a:ext cx="2514600" cy="260350"/>
            <a:chOff x="0" y="0"/>
            <a:chExt cx="662281" cy="685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2281" cy="68570"/>
            </a:xfrm>
            <a:custGeom>
              <a:avLst/>
              <a:gdLst/>
              <a:ahLst/>
              <a:cxnLst/>
              <a:rect l="l" t="t" r="r" b="b"/>
              <a:pathLst>
                <a:path w="662281" h="68570">
                  <a:moveTo>
                    <a:pt x="0" y="0"/>
                  </a:moveTo>
                  <a:lnTo>
                    <a:pt x="662281" y="0"/>
                  </a:lnTo>
                  <a:lnTo>
                    <a:pt x="662281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662281" cy="116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028700" y="2097707"/>
            <a:ext cx="11307425" cy="6530038"/>
          </a:xfrm>
          <a:custGeom>
            <a:avLst/>
            <a:gdLst/>
            <a:ahLst/>
            <a:cxnLst/>
            <a:rect l="l" t="t" r="r" b="b"/>
            <a:pathLst>
              <a:path w="11307425" h="6530038">
                <a:moveTo>
                  <a:pt x="0" y="0"/>
                </a:moveTo>
                <a:lnTo>
                  <a:pt x="11307425" y="0"/>
                </a:lnTo>
                <a:lnTo>
                  <a:pt x="11307425" y="6530038"/>
                </a:lnTo>
                <a:lnTo>
                  <a:pt x="0" y="653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923925"/>
            <a:ext cx="11829705" cy="912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sz="53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EXPLORATORY DATA ANALYSIS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582037" y="2434060"/>
            <a:ext cx="5178893" cy="2481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37"/>
              </a:lnSpc>
            </a:pPr>
            <a:endParaRPr/>
          </a:p>
          <a:p>
            <a:pPr marL="433494" lvl="1" indent="-216747" algn="l">
              <a:lnSpc>
                <a:spcPts val="2810"/>
              </a:lnSpc>
              <a:buFont typeface="Arial"/>
              <a:buChar char="•"/>
            </a:pPr>
            <a:r>
              <a:rPr lang="en-US" sz="2007" b="1">
                <a:solidFill>
                  <a:srgbClr val="494F56"/>
                </a:solidFill>
                <a:latin typeface="Lato Heavy"/>
                <a:ea typeface="Lato Heavy"/>
                <a:cs typeface="Lato Heavy"/>
                <a:sym typeface="Lato Heavy"/>
              </a:rPr>
              <a:t>Data_Value has weak correlation with all other variables, with the strongest being Latitude (0.11), indicating a very slight positive relationship.</a:t>
            </a:r>
          </a:p>
          <a:p>
            <a:pPr algn="l">
              <a:lnSpc>
                <a:spcPts val="2810"/>
              </a:lnSpc>
            </a:pPr>
            <a:endParaRPr lang="en-US" sz="2007" b="1">
              <a:solidFill>
                <a:srgbClr val="494F56"/>
              </a:solidFill>
              <a:latin typeface="Lato Heavy"/>
              <a:ea typeface="Lato Heavy"/>
              <a:cs typeface="Lato Heavy"/>
              <a:sym typeface="Lato Heavy"/>
            </a:endParaRPr>
          </a:p>
          <a:p>
            <a:pPr algn="l">
              <a:lnSpc>
                <a:spcPts val="2810"/>
              </a:lnSpc>
            </a:pPr>
            <a:endParaRPr lang="en-US" sz="2007" b="1">
              <a:solidFill>
                <a:srgbClr val="494F56"/>
              </a:solidFill>
              <a:latin typeface="Lato Heavy"/>
              <a:ea typeface="Lato Heavy"/>
              <a:cs typeface="Lato Heavy"/>
              <a:sym typeface="Lato Heavy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410266" y="2008648"/>
            <a:ext cx="10014415" cy="7247933"/>
          </a:xfrm>
          <a:custGeom>
            <a:avLst/>
            <a:gdLst/>
            <a:ahLst/>
            <a:cxnLst/>
            <a:rect l="l" t="t" r="r" b="b"/>
            <a:pathLst>
              <a:path w="10014415" h="7247933">
                <a:moveTo>
                  <a:pt x="0" y="0"/>
                </a:moveTo>
                <a:lnTo>
                  <a:pt x="10014415" y="0"/>
                </a:lnTo>
                <a:lnTo>
                  <a:pt x="10014415" y="7247933"/>
                </a:lnTo>
                <a:lnTo>
                  <a:pt x="0" y="72479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558243" y="4854204"/>
            <a:ext cx="7114953" cy="4402377"/>
          </a:xfrm>
          <a:custGeom>
            <a:avLst/>
            <a:gdLst/>
            <a:ahLst/>
            <a:cxnLst/>
            <a:rect l="l" t="t" r="r" b="b"/>
            <a:pathLst>
              <a:path w="7114953" h="4402377">
                <a:moveTo>
                  <a:pt x="0" y="0"/>
                </a:moveTo>
                <a:lnTo>
                  <a:pt x="7114953" y="0"/>
                </a:lnTo>
                <a:lnTo>
                  <a:pt x="7114953" y="4402377"/>
                </a:lnTo>
                <a:lnTo>
                  <a:pt x="0" y="4402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923925"/>
            <a:ext cx="11829705" cy="912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sz="53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EXPLORATORY DATA ANALYSIS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1807552" y="2008648"/>
            <a:ext cx="5169070" cy="2746973"/>
            <a:chOff x="0" y="0"/>
            <a:chExt cx="6892093" cy="3662630"/>
          </a:xfrm>
        </p:grpSpPr>
        <p:sp>
          <p:nvSpPr>
            <p:cNvPr id="7" name="TextBox 7"/>
            <p:cNvSpPr txBox="1"/>
            <p:nvPr/>
          </p:nvSpPr>
          <p:spPr>
            <a:xfrm>
              <a:off x="0" y="-38100"/>
              <a:ext cx="6604314" cy="37007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98153" lvl="1" indent="-199077" algn="l">
                <a:lnSpc>
                  <a:spcPts val="2581"/>
                </a:lnSpc>
                <a:buFont typeface="Arial"/>
                <a:buChar char="•"/>
              </a:pPr>
              <a:r>
                <a:rPr lang="en-US" sz="1844">
                  <a:solidFill>
                    <a:srgbClr val="004AAD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The Top 10 States With The Highest Mean of Asthma Rate:</a:t>
              </a:r>
            </a:p>
            <a:p>
              <a:pPr algn="l">
                <a:lnSpc>
                  <a:spcPts val="2581"/>
                </a:lnSpc>
              </a:pPr>
              <a:endParaRPr lang="en-US" sz="1844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endParaRPr>
            </a:p>
            <a:p>
              <a:pPr algn="l">
                <a:lnSpc>
                  <a:spcPts val="2445"/>
                </a:lnSpc>
              </a:pPr>
              <a:r>
                <a:rPr lang="en-US" sz="1747">
                  <a:solidFill>
                    <a:srgbClr val="494F56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1. Oklahoma</a:t>
              </a:r>
            </a:p>
            <a:p>
              <a:pPr algn="l">
                <a:lnSpc>
                  <a:spcPts val="2445"/>
                </a:lnSpc>
              </a:pPr>
              <a:r>
                <a:rPr lang="en-US" sz="1747">
                  <a:solidFill>
                    <a:srgbClr val="494F56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2. West Virginia</a:t>
              </a:r>
            </a:p>
            <a:p>
              <a:pPr algn="l">
                <a:lnSpc>
                  <a:spcPts val="2445"/>
                </a:lnSpc>
              </a:pPr>
              <a:r>
                <a:rPr lang="en-US" sz="1747">
                  <a:solidFill>
                    <a:srgbClr val="494F56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3. Maine</a:t>
              </a:r>
            </a:p>
            <a:p>
              <a:pPr algn="l">
                <a:lnSpc>
                  <a:spcPts val="2445"/>
                </a:lnSpc>
              </a:pPr>
              <a:r>
                <a:rPr lang="en-US" sz="1747">
                  <a:solidFill>
                    <a:srgbClr val="494F56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4. Vermont</a:t>
              </a:r>
            </a:p>
            <a:p>
              <a:pPr algn="l">
                <a:lnSpc>
                  <a:spcPts val="2445"/>
                </a:lnSpc>
              </a:pPr>
              <a:r>
                <a:rPr lang="en-US" sz="1747">
                  <a:solidFill>
                    <a:srgbClr val="494F56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5. Connecticut</a:t>
              </a:r>
            </a:p>
            <a:p>
              <a:pPr algn="l">
                <a:lnSpc>
                  <a:spcPts val="2445"/>
                </a:lnSpc>
              </a:pPr>
              <a:endParaRPr lang="en-US" sz="1747">
                <a:solidFill>
                  <a:srgbClr val="494F56"/>
                </a:solidFill>
                <a:latin typeface="Archivo Black"/>
                <a:ea typeface="Archivo Black"/>
                <a:cs typeface="Archivo Black"/>
                <a:sym typeface="Archivo Black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3415814" y="1187651"/>
              <a:ext cx="3476279" cy="2031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24"/>
                </a:lnSpc>
                <a:spcBef>
                  <a:spcPct val="0"/>
                </a:spcBef>
              </a:pPr>
              <a:r>
                <a:rPr lang="en-US" sz="1731">
                  <a:solidFill>
                    <a:srgbClr val="494F56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6. Washington</a:t>
              </a:r>
            </a:p>
            <a:p>
              <a:pPr algn="l">
                <a:lnSpc>
                  <a:spcPts val="2424"/>
                </a:lnSpc>
                <a:spcBef>
                  <a:spcPct val="0"/>
                </a:spcBef>
              </a:pPr>
              <a:r>
                <a:rPr lang="en-US" sz="1731">
                  <a:solidFill>
                    <a:srgbClr val="494F56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7. Tenessee</a:t>
              </a:r>
            </a:p>
            <a:p>
              <a:pPr algn="l">
                <a:lnSpc>
                  <a:spcPts val="2424"/>
                </a:lnSpc>
                <a:spcBef>
                  <a:spcPct val="0"/>
                </a:spcBef>
              </a:pPr>
              <a:r>
                <a:rPr lang="en-US" sz="1731">
                  <a:solidFill>
                    <a:srgbClr val="494F56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8. Rhode Island</a:t>
              </a:r>
            </a:p>
            <a:p>
              <a:pPr algn="l">
                <a:lnSpc>
                  <a:spcPts val="2424"/>
                </a:lnSpc>
                <a:spcBef>
                  <a:spcPct val="0"/>
                </a:spcBef>
              </a:pPr>
              <a:r>
                <a:rPr lang="en-US" sz="1731">
                  <a:solidFill>
                    <a:srgbClr val="494F56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9. Oregon</a:t>
              </a:r>
            </a:p>
            <a:p>
              <a:pPr algn="l">
                <a:lnSpc>
                  <a:spcPts val="2424"/>
                </a:lnSpc>
                <a:spcBef>
                  <a:spcPct val="0"/>
                </a:spcBef>
              </a:pPr>
              <a:r>
                <a:rPr lang="en-US" sz="1731">
                  <a:solidFill>
                    <a:srgbClr val="494F56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10. Massachusetts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417575" y="2569031"/>
            <a:ext cx="13798737" cy="6997554"/>
          </a:xfrm>
          <a:custGeom>
            <a:avLst/>
            <a:gdLst/>
            <a:ahLst/>
            <a:cxnLst/>
            <a:rect l="l" t="t" r="r" b="b"/>
            <a:pathLst>
              <a:path w="9855387" h="5654529">
                <a:moveTo>
                  <a:pt x="0" y="0"/>
                </a:moveTo>
                <a:lnTo>
                  <a:pt x="9855387" y="0"/>
                </a:lnTo>
                <a:lnTo>
                  <a:pt x="9855387" y="5654529"/>
                </a:lnTo>
                <a:lnTo>
                  <a:pt x="0" y="56545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923925"/>
            <a:ext cx="11829705" cy="912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sz="53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GWRF OVERVIEW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4566773" y="1992083"/>
            <a:ext cx="7718789" cy="6020655"/>
          </a:xfrm>
          <a:custGeom>
            <a:avLst/>
            <a:gdLst/>
            <a:ahLst/>
            <a:cxnLst/>
            <a:rect l="l" t="t" r="r" b="b"/>
            <a:pathLst>
              <a:path w="7718789" h="6020655">
                <a:moveTo>
                  <a:pt x="0" y="0"/>
                </a:moveTo>
                <a:lnTo>
                  <a:pt x="7718789" y="0"/>
                </a:lnTo>
                <a:lnTo>
                  <a:pt x="7718789" y="6020655"/>
                </a:lnTo>
                <a:lnTo>
                  <a:pt x="0" y="60206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923925"/>
            <a:ext cx="11829705" cy="912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sz="53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GWRF OVERVIEW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166330" y="8362243"/>
            <a:ext cx="12646580" cy="673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09575" lvl="1" indent="-205105">
              <a:lnSpc>
                <a:spcPts val="2659"/>
              </a:lnSpc>
              <a:buFont typeface="Arial"/>
              <a:buChar char="•"/>
            </a:pPr>
            <a:r>
              <a:rPr lang="en-US" sz="1850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Right skewed shape with a long tail towards higher prevalence rate </a:t>
            </a:r>
            <a:endParaRPr lang="en-US"/>
          </a:p>
          <a:p>
            <a:pPr marL="409575" lvl="1" indent="-205105" algn="l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50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The overall distribution covers a wide range of asthma prevalence from as low as 8% to 16%</a:t>
            </a:r>
            <a:endParaRPr lang="en-US" sz="1850">
              <a:solidFill>
                <a:srgbClr val="004AAD"/>
              </a:solidFill>
              <a:latin typeface="Archivo Black"/>
              <a:ea typeface="Archivo Black"/>
              <a:cs typeface="Archivo Black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1444" y="296669"/>
            <a:ext cx="11829705" cy="912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sz="53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MODEL IMPLEMENTATION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C66CE-66BF-15D5-C993-7DB9CEEA5EAB}"/>
              </a:ext>
            </a:extLst>
          </p:cNvPr>
          <p:cNvSpPr txBox="1"/>
          <p:nvPr/>
        </p:nvSpPr>
        <p:spPr>
          <a:xfrm>
            <a:off x="139204" y="2165195"/>
            <a:ext cx="9006840" cy="70634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0070C0"/>
                </a:solidFill>
                <a:latin typeface="ui-sans-serif"/>
                <a:ea typeface="ui-sans-serif"/>
                <a:cs typeface="ui-sans-serif"/>
              </a:rPr>
              <a:t>Asthma Rate Prediction Model</a:t>
            </a:r>
          </a:p>
          <a:p>
            <a:endParaRPr lang="en-US" sz="2000" b="1">
              <a:solidFill>
                <a:srgbClr val="000000"/>
              </a:solidFill>
              <a:latin typeface="ui-sans-serif"/>
              <a:ea typeface="ui-sans-serif"/>
              <a:cs typeface="ui-sans-serif"/>
            </a:endParaRPr>
          </a:p>
          <a:p>
            <a:r>
              <a:rPr lang="en-US" sz="2000" b="1">
                <a:solidFill>
                  <a:srgbClr val="030712"/>
                </a:solidFill>
                <a:latin typeface="ui-sans-serif"/>
                <a:ea typeface="ui-sans-serif"/>
                <a:cs typeface="ui-sans-serif"/>
              </a:rPr>
              <a:t>Data Processing</a:t>
            </a:r>
          </a:p>
          <a:p>
            <a:pPr>
              <a:buFont typeface="Calibri"/>
              <a:buChar char="-"/>
            </a:pPr>
            <a:r>
              <a:rPr lang="en-US" sz="2000">
                <a:solidFill>
                  <a:srgbClr val="030712"/>
                </a:solidFill>
                <a:latin typeface="ui-sans-serif"/>
                <a:ea typeface="ui-sans-serif"/>
                <a:cs typeface="ui-sans-serif"/>
              </a:rPr>
              <a:t> Filtered CASTHMA records from CDC</a:t>
            </a:r>
          </a:p>
          <a:p>
            <a:r>
              <a:rPr lang="en-US" sz="2000">
                <a:solidFill>
                  <a:srgbClr val="030712"/>
                </a:solidFill>
                <a:latin typeface="ui-sans-serif"/>
                <a:ea typeface="ui-sans-serif"/>
                <a:cs typeface="ui-sans-serif"/>
              </a:rPr>
              <a:t>  dataset</a:t>
            </a:r>
            <a:endParaRPr lang="en-US" sz="2000">
              <a:ea typeface="Calibri"/>
              <a:cs typeface="Calibri"/>
            </a:endParaRPr>
          </a:p>
          <a:p>
            <a:pPr>
              <a:buFont typeface="Calibri"/>
              <a:buChar char="-"/>
            </a:pPr>
            <a:r>
              <a:rPr lang="en-US" sz="2000">
                <a:solidFill>
                  <a:srgbClr val="030712"/>
                </a:solidFill>
                <a:latin typeface="ui-sans-serif"/>
                <a:ea typeface="ui-sans-serif"/>
                <a:cs typeface="ui-sans-serif"/>
              </a:rPr>
              <a:t> Extracted geographical coordinates</a:t>
            </a:r>
          </a:p>
          <a:p>
            <a:pPr>
              <a:buFont typeface="Calibri"/>
              <a:buChar char="-"/>
            </a:pPr>
            <a:r>
              <a:rPr lang="en-US" sz="2000">
                <a:solidFill>
                  <a:srgbClr val="030712"/>
                </a:solidFill>
                <a:latin typeface="ui-sans-serif"/>
                <a:ea typeface="ui-sans-serif"/>
                <a:cs typeface="ui-sans-serif"/>
              </a:rPr>
              <a:t> Numeric conversion of asthma rates</a:t>
            </a:r>
          </a:p>
          <a:p>
            <a:endParaRPr lang="en-US" sz="2000">
              <a:solidFill>
                <a:srgbClr val="030712"/>
              </a:solidFill>
              <a:latin typeface="ui-sans-serif"/>
              <a:ea typeface="ui-sans-serif"/>
              <a:cs typeface="ui-sans-serif"/>
            </a:endParaRPr>
          </a:p>
          <a:p>
            <a:pPr>
              <a:buFont typeface="Calibri"/>
              <a:buChar char="-"/>
            </a:pPr>
            <a:endParaRPr lang="en-US" sz="2000">
              <a:solidFill>
                <a:srgbClr val="030712"/>
              </a:solidFill>
              <a:latin typeface="ui-sans-serif"/>
              <a:ea typeface="ui-sans-serif"/>
              <a:cs typeface="ui-sans-serif"/>
            </a:endParaRPr>
          </a:p>
          <a:p>
            <a:pPr>
              <a:buFont typeface="Calibri"/>
              <a:buChar char="-"/>
            </a:pPr>
            <a:endParaRPr lang="en-US" sz="2000">
              <a:solidFill>
                <a:srgbClr val="030712"/>
              </a:solidFill>
              <a:latin typeface="ui-sans-serif"/>
              <a:ea typeface="ui-sans-serif"/>
              <a:cs typeface="ui-sans-serif"/>
            </a:endParaRPr>
          </a:p>
          <a:p>
            <a:r>
              <a:rPr lang="en-US" sz="2000" b="1"/>
              <a:t>Model Architecture</a:t>
            </a:r>
            <a:endParaRPr lang="en-US" sz="2000">
              <a:solidFill>
                <a:srgbClr val="030712"/>
              </a:solidFill>
              <a:latin typeface="ui-sans-serif"/>
              <a:ea typeface="+mn-lt"/>
              <a:cs typeface="+mn-lt"/>
            </a:endParaRPr>
          </a:p>
          <a:p>
            <a:pPr>
              <a:buFont typeface="Calibri"/>
              <a:buChar char="-"/>
            </a:pPr>
            <a:r>
              <a:rPr lang="en-US" sz="2000">
                <a:solidFill>
                  <a:srgbClr val="030712"/>
                </a:solidFill>
                <a:ea typeface="+mn-lt"/>
                <a:cs typeface="+mn-lt"/>
              </a:rPr>
              <a:t> Geographically Weighted Random Forest</a:t>
            </a:r>
            <a:endParaRPr lang="en-US" sz="2000">
              <a:ea typeface="Calibri"/>
              <a:cs typeface="Calibri"/>
            </a:endParaRPr>
          </a:p>
          <a:p>
            <a:pPr>
              <a:buFont typeface="Calibri"/>
              <a:buChar char="-"/>
            </a:pPr>
            <a:r>
              <a:rPr lang="en-US" sz="2000">
                <a:solidFill>
                  <a:srgbClr val="030712"/>
                </a:solidFill>
                <a:ea typeface="+mn-lt"/>
                <a:cs typeface="+mn-lt"/>
              </a:rPr>
              <a:t>Gaussian distance weighting</a:t>
            </a:r>
            <a:endParaRPr lang="en-US" sz="2000">
              <a:ea typeface="Calibri"/>
              <a:cs typeface="Calibri"/>
            </a:endParaRPr>
          </a:p>
          <a:p>
            <a:pPr>
              <a:buFont typeface="Calibri"/>
              <a:buChar char="-"/>
            </a:pPr>
            <a:r>
              <a:rPr lang="en-US" sz="2000">
                <a:solidFill>
                  <a:srgbClr val="030712"/>
                </a:solidFill>
                <a:ea typeface="+mn-lt"/>
                <a:cs typeface="+mn-lt"/>
              </a:rPr>
              <a:t>100 estimators per forest</a:t>
            </a:r>
            <a:endParaRPr lang="en-US" sz="2000">
              <a:solidFill>
                <a:srgbClr val="030712"/>
              </a:solidFill>
              <a:ea typeface="Calibri"/>
              <a:cs typeface="Calibri"/>
            </a:endParaRPr>
          </a:p>
          <a:p>
            <a:pPr>
              <a:buFont typeface="Calibri"/>
              <a:buChar char="-"/>
            </a:pPr>
            <a:endParaRPr lang="en-US" sz="2000">
              <a:solidFill>
                <a:srgbClr val="030712"/>
              </a:solidFill>
              <a:ea typeface="Calibri"/>
              <a:cs typeface="Calibri"/>
            </a:endParaRPr>
          </a:p>
          <a:p>
            <a:pPr>
              <a:buFont typeface="Calibri"/>
              <a:buChar char="-"/>
            </a:pPr>
            <a:endParaRPr lang="en-US" sz="2000">
              <a:solidFill>
                <a:srgbClr val="030712"/>
              </a:solidFill>
              <a:ea typeface="Calibri"/>
              <a:cs typeface="Calibri"/>
            </a:endParaRPr>
          </a:p>
          <a:p>
            <a:r>
              <a:rPr lang="en-US" sz="2000" b="1"/>
              <a:t>Training Configuration</a:t>
            </a:r>
            <a:endParaRPr lang="en-US" sz="2000">
              <a:ea typeface="Calibri"/>
              <a:cs typeface="Calibri"/>
            </a:endParaRPr>
          </a:p>
          <a:p>
            <a:pPr>
              <a:buFont typeface="Calibri"/>
              <a:buChar char="-"/>
            </a:pPr>
            <a:r>
              <a:rPr lang="en-US" sz="2000">
                <a:solidFill>
                  <a:srgbClr val="030712"/>
                </a:solidFill>
                <a:ea typeface="+mn-lt"/>
                <a:cs typeface="+mn-lt"/>
              </a:rPr>
              <a:t> 80/20 train-test split</a:t>
            </a:r>
            <a:endParaRPr lang="en-US" sz="2000">
              <a:ea typeface="Calibri"/>
              <a:cs typeface="Calibri"/>
            </a:endParaRPr>
          </a:p>
          <a:p>
            <a:pPr>
              <a:buFont typeface="Calibri"/>
              <a:buChar char="-"/>
            </a:pPr>
            <a:r>
              <a:rPr lang="en-US" sz="2000">
                <a:solidFill>
                  <a:srgbClr val="030712"/>
                </a:solidFill>
                <a:ea typeface="+mn-lt"/>
                <a:cs typeface="+mn-lt"/>
              </a:rPr>
              <a:t> Random seed: 42</a:t>
            </a:r>
            <a:endParaRPr lang="en-US" sz="2000">
              <a:ea typeface="Calibri"/>
              <a:cs typeface="Calibri"/>
            </a:endParaRPr>
          </a:p>
          <a:p>
            <a:pPr>
              <a:buFont typeface="Calibri"/>
              <a:buChar char="-"/>
            </a:pPr>
            <a:r>
              <a:rPr lang="en-US" sz="2000">
                <a:solidFill>
                  <a:srgbClr val="030712"/>
                </a:solidFill>
                <a:ea typeface="+mn-lt"/>
                <a:cs typeface="+mn-lt"/>
              </a:rPr>
              <a:t> Location-specific model adaptation</a:t>
            </a:r>
            <a:endParaRPr lang="en-US" sz="2000">
              <a:ea typeface="Calibri"/>
              <a:cs typeface="Calibri"/>
            </a:endParaRPr>
          </a:p>
          <a:p>
            <a:pPr>
              <a:buFont typeface="Calibri"/>
              <a:buChar char="-"/>
            </a:pPr>
            <a:endParaRPr lang="en-US" sz="1900">
              <a:solidFill>
                <a:srgbClr val="030712"/>
              </a:solidFill>
              <a:latin typeface="ui-sans-serif"/>
              <a:ea typeface="ui-sans-serif"/>
              <a:cs typeface="ui-sans-serif"/>
            </a:endParaRPr>
          </a:p>
          <a:p>
            <a:endParaRPr lang="en-US">
              <a:solidFill>
                <a:srgbClr val="030712"/>
              </a:solidFill>
              <a:latin typeface="ui-sans-serif"/>
              <a:ea typeface="ui-sans-serif"/>
              <a:cs typeface="ui-sans-serif"/>
            </a:endParaRPr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44E95EE6-767E-F18B-218E-1F4F6592B611}"/>
              </a:ext>
            </a:extLst>
          </p:cNvPr>
          <p:cNvSpPr/>
          <p:nvPr/>
        </p:nvSpPr>
        <p:spPr>
          <a:xfrm>
            <a:off x="4645346" y="2165566"/>
            <a:ext cx="8760538" cy="6447138"/>
          </a:xfrm>
          <a:custGeom>
            <a:avLst/>
            <a:gdLst/>
            <a:ahLst/>
            <a:cxnLst/>
            <a:rect l="l" t="t" r="r" b="b"/>
            <a:pathLst>
              <a:path w="9931416" h="6976820">
                <a:moveTo>
                  <a:pt x="0" y="0"/>
                </a:moveTo>
                <a:lnTo>
                  <a:pt x="9931416" y="0"/>
                </a:lnTo>
                <a:lnTo>
                  <a:pt x="9931416" y="6976820"/>
                </a:lnTo>
                <a:lnTo>
                  <a:pt x="0" y="69768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0" name="Picture 9" descr="A screenshot of a score&#10;&#10;Description automatically generated">
            <a:extLst>
              <a:ext uri="{FF2B5EF4-FFF2-40B4-BE49-F238E27FC236}">
                <a16:creationId xmlns:a16="http://schemas.microsoft.com/office/drawing/2014/main" id="{AD36B806-3C14-8665-6C41-9C62F5D50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393" y="3121529"/>
            <a:ext cx="5469163" cy="40549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BDD740-F573-27A1-8254-E434E868942A}"/>
              </a:ext>
            </a:extLst>
          </p:cNvPr>
          <p:cNvSpPr txBox="1"/>
          <p:nvPr/>
        </p:nvSpPr>
        <p:spPr>
          <a:xfrm>
            <a:off x="350520" y="160020"/>
            <a:ext cx="18288000" cy="9079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300">
                <a:solidFill>
                  <a:srgbClr val="004AAD"/>
                </a:solidFill>
                <a:latin typeface="League Spartan"/>
              </a:rPr>
              <a:t>MODEL IMPLEMENTATION</a:t>
            </a:r>
            <a:r>
              <a:rPr lang="en-US" sz="5300">
                <a:latin typeface="League Spartan"/>
              </a:rPr>
              <a:t>​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1FD8D-E5E3-5DA8-C07C-CE8383BB1ED9}"/>
              </a:ext>
            </a:extLst>
          </p:cNvPr>
          <p:cNvSpPr txBox="1"/>
          <p:nvPr/>
        </p:nvSpPr>
        <p:spPr>
          <a:xfrm>
            <a:off x="487680" y="1295400"/>
            <a:ext cx="629412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0070C0"/>
                </a:solidFill>
              </a:rPr>
              <a:t>• After Applying Feature Engineering</a:t>
            </a:r>
            <a:endParaRPr lang="en-US">
              <a:solidFill>
                <a:srgbClr val="0070C0"/>
              </a:solidFill>
              <a:ea typeface="Calibri"/>
              <a:cs typeface="Calibri"/>
            </a:endParaRPr>
          </a:p>
          <a:p>
            <a:endParaRPr lang="en-US" b="1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- Population density calculation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- Adult ratio computation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- Geographic coordinates (latitude, longitude)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- State-level statistical features (mean, std)</a:t>
            </a:r>
            <a:endParaRPr lang="en-US" sz="2400"/>
          </a:p>
          <a:p>
            <a:endParaRPr lang="en-US">
              <a:ea typeface="Calibri"/>
              <a:cs typeface="Calibri"/>
            </a:endParaRPr>
          </a:p>
        </p:txBody>
      </p:sp>
      <p:pic>
        <p:nvPicPr>
          <p:cNvPr id="5" name="Picture 4" descr="A graph of a person with a blue arrow&#10;&#10;Description automatically generated">
            <a:extLst>
              <a:ext uri="{FF2B5EF4-FFF2-40B4-BE49-F238E27FC236}">
                <a16:creationId xmlns:a16="http://schemas.microsoft.com/office/drawing/2014/main" id="{456A3964-BF7F-76AD-4EA2-E587DE130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3" y="3858578"/>
            <a:ext cx="8288655" cy="58159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E0DD84-AAF6-8290-0B2B-7326CE9CF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363" y="1301115"/>
            <a:ext cx="6528435" cy="1847850"/>
          </a:xfrm>
          <a:prstGeom prst="rect">
            <a:avLst/>
          </a:prstGeom>
        </p:spPr>
      </p:pic>
      <p:pic>
        <p:nvPicPr>
          <p:cNvPr id="7" name="Picture 6" descr="A graph with blue bars&#10;&#10;Description automatically generated">
            <a:extLst>
              <a:ext uri="{FF2B5EF4-FFF2-40B4-BE49-F238E27FC236}">
                <a16:creationId xmlns:a16="http://schemas.microsoft.com/office/drawing/2014/main" id="{DA37B385-7177-19C4-72A4-4177E7E5C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5885" y="3396615"/>
            <a:ext cx="7829550" cy="6648450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A84FF1DE-DB46-6974-3706-81C4DA32808C}"/>
              </a:ext>
            </a:extLst>
          </p:cNvPr>
          <p:cNvSpPr txBox="1"/>
          <p:nvPr/>
        </p:nvSpPr>
        <p:spPr>
          <a:xfrm>
            <a:off x="17252945" y="9210675"/>
            <a:ext cx="165110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41787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466</Words>
  <Application>Microsoft Office PowerPoint</Application>
  <PresentationFormat>Custom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Lato Bold</vt:lpstr>
      <vt:lpstr>Canva Sans</vt:lpstr>
      <vt:lpstr>Arial</vt:lpstr>
      <vt:lpstr>League Spartan</vt:lpstr>
      <vt:lpstr>Calibri</vt:lpstr>
      <vt:lpstr>Archivo Black</vt:lpstr>
      <vt:lpstr>Poppins</vt:lpstr>
      <vt:lpstr>Lato Heavy</vt:lpstr>
      <vt:lpstr>ui-sans-serif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6</dc:title>
  <dc:creator>Vaijayanti Deshmukh</dc:creator>
  <cp:lastModifiedBy>Vaijayanti Deshmukh</cp:lastModifiedBy>
  <cp:revision>6</cp:revision>
  <dcterms:created xsi:type="dcterms:W3CDTF">2006-08-16T00:00:00Z</dcterms:created>
  <dcterms:modified xsi:type="dcterms:W3CDTF">2025-01-22T18:15:33Z</dcterms:modified>
  <dc:identifier>DAGY6PR9h5U</dc:identifier>
</cp:coreProperties>
</file>