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66" r:id="rId4"/>
    <p:sldId id="269" r:id="rId5"/>
    <p:sldId id="273" r:id="rId6"/>
    <p:sldId id="274" r:id="rId7"/>
    <p:sldId id="275" r:id="rId8"/>
    <p:sldId id="267" r:id="rId9"/>
    <p:sldId id="268" r:id="rId10"/>
    <p:sldId id="280" r:id="rId11"/>
    <p:sldId id="258" r:id="rId12"/>
    <p:sldId id="276" r:id="rId13"/>
    <p:sldId id="277" r:id="rId14"/>
    <p:sldId id="278" r:id="rId15"/>
    <p:sldId id="272" r:id="rId16"/>
    <p:sldId id="263" r:id="rId17"/>
    <p:sldId id="279"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B068E-9CA0-4FC9-9939-0813695B8D02}" type="datetimeFigureOut">
              <a:rPr lang="en-IN" smtClean="0"/>
              <a:t>27-05-2024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7A2FF-F85D-405A-A863-AB9B9BA3770D}" type="slidenum">
              <a:rPr lang="en-IN" smtClean="0"/>
              <a:t>‹#›</a:t>
            </a:fld>
            <a:endParaRPr lang="en-IN" dirty="0"/>
          </a:p>
        </p:txBody>
      </p:sp>
    </p:spTree>
    <p:extLst>
      <p:ext uri="{BB962C8B-B14F-4D97-AF65-F5344CB8AC3E}">
        <p14:creationId xmlns:p14="http://schemas.microsoft.com/office/powerpoint/2010/main" val="271446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9007A2FF-F85D-405A-A863-AB9B9BA3770D}" type="slidenum">
              <a:rPr lang="en-IN" smtClean="0"/>
              <a:t>13</a:t>
            </a:fld>
            <a:endParaRPr lang="en-IN" dirty="0"/>
          </a:p>
        </p:txBody>
      </p:sp>
    </p:spTree>
    <p:extLst>
      <p:ext uri="{BB962C8B-B14F-4D97-AF65-F5344CB8AC3E}">
        <p14:creationId xmlns:p14="http://schemas.microsoft.com/office/powerpoint/2010/main" val="247112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9007A2FF-F85D-405A-A863-AB9B9BA3770D}" type="slidenum">
              <a:rPr lang="en-IN" smtClean="0"/>
              <a:t>14</a:t>
            </a:fld>
            <a:endParaRPr lang="en-IN" dirty="0"/>
          </a:p>
        </p:txBody>
      </p:sp>
    </p:spTree>
    <p:extLst>
      <p:ext uri="{BB962C8B-B14F-4D97-AF65-F5344CB8AC3E}">
        <p14:creationId xmlns:p14="http://schemas.microsoft.com/office/powerpoint/2010/main" val="1232764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E3E3E3"/>
              </a:solidFill>
              <a:effectLst/>
              <a:latin typeface="Google Sans"/>
            </a:endParaRPr>
          </a:p>
        </p:txBody>
      </p:sp>
      <p:sp>
        <p:nvSpPr>
          <p:cNvPr id="4" name="Slide Number Placeholder 3"/>
          <p:cNvSpPr>
            <a:spLocks noGrp="1"/>
          </p:cNvSpPr>
          <p:nvPr>
            <p:ph type="sldNum" sz="quarter" idx="5"/>
          </p:nvPr>
        </p:nvSpPr>
        <p:spPr/>
        <p:txBody>
          <a:bodyPr/>
          <a:lstStyle/>
          <a:p>
            <a:fld id="{9007A2FF-F85D-405A-A863-AB9B9BA3770D}" type="slidenum">
              <a:rPr lang="en-IN" smtClean="0"/>
              <a:t>15</a:t>
            </a:fld>
            <a:endParaRPr lang="en-IN" dirty="0"/>
          </a:p>
        </p:txBody>
      </p:sp>
    </p:spTree>
    <p:extLst>
      <p:ext uri="{BB962C8B-B14F-4D97-AF65-F5344CB8AC3E}">
        <p14:creationId xmlns:p14="http://schemas.microsoft.com/office/powerpoint/2010/main" val="2736731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BB722-F071-22E0-AF11-E679A1ABFE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E9CE34-4854-5E1C-68EE-646E106210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022340-025A-51C7-B24D-17074D56C6BB}"/>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5" name="Footer Placeholder 4">
            <a:extLst>
              <a:ext uri="{FF2B5EF4-FFF2-40B4-BE49-F238E27FC236}">
                <a16:creationId xmlns:a16="http://schemas.microsoft.com/office/drawing/2014/main" id="{AC6CF5E0-2475-D0FD-BAE3-5B865867DE1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34733FD-5C5E-C930-A1F8-4CDB66B11026}"/>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666911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946AF-77F1-3691-B1F5-AB1636F1D1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D64B8-AE78-7BF5-3BA0-25908161AE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658A15-3C8A-D546-8D01-12C6E3DDE5D2}"/>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5" name="Footer Placeholder 4">
            <a:extLst>
              <a:ext uri="{FF2B5EF4-FFF2-40B4-BE49-F238E27FC236}">
                <a16:creationId xmlns:a16="http://schemas.microsoft.com/office/drawing/2014/main" id="{DAFD5FCD-4BF3-97FD-BDBA-EA18E6A6F9C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8F8C3B9-9904-60B9-01D4-D808B8701415}"/>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81989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6A214E-E67B-6927-2826-5042B96D05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D66B82-15DE-0FB3-DE7A-5D4158C9B3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5ABA1F-C074-7475-8DBC-C8093806FFBC}"/>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5" name="Footer Placeholder 4">
            <a:extLst>
              <a:ext uri="{FF2B5EF4-FFF2-40B4-BE49-F238E27FC236}">
                <a16:creationId xmlns:a16="http://schemas.microsoft.com/office/drawing/2014/main" id="{DCC28A51-D19C-20A7-2CB8-93808D4A4A9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78EE3D2-6B59-9D1D-A243-54C6EA691C43}"/>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126839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066F0-4B8C-0D22-C22A-CF02A05FFF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978E1B-8D86-E09E-ACD0-35467934B7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AC7D5-316A-AADF-C641-DE898DA3BC28}"/>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5" name="Footer Placeholder 4">
            <a:extLst>
              <a:ext uri="{FF2B5EF4-FFF2-40B4-BE49-F238E27FC236}">
                <a16:creationId xmlns:a16="http://schemas.microsoft.com/office/drawing/2014/main" id="{E5623541-90B9-9D82-072B-1BEADC58AC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A2EEB61-3495-2FBE-4295-B8B9BF5A0F22}"/>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62457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B17B-7779-B49F-6A44-8E6C02651E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33F03A-68F7-D52A-7D24-9298B08C34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9836CF-E4C2-9F2D-6BCF-21E4964E2111}"/>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5" name="Footer Placeholder 4">
            <a:extLst>
              <a:ext uri="{FF2B5EF4-FFF2-40B4-BE49-F238E27FC236}">
                <a16:creationId xmlns:a16="http://schemas.microsoft.com/office/drawing/2014/main" id="{91A0C910-8D31-D3FB-208F-BF8C671AE29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EA1BAF1-6591-ED66-CBDE-B681CBE1EDAD}"/>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365411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45AB6-3153-AF11-2544-93153F4F7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07AE2E-CA2A-ECF1-DCBF-EEC3084BF1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06F4C0-B1BA-20B5-7D67-BE571B507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7758CE4-A452-CBD9-F76F-118BD02C9C84}"/>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6" name="Footer Placeholder 5">
            <a:extLst>
              <a:ext uri="{FF2B5EF4-FFF2-40B4-BE49-F238E27FC236}">
                <a16:creationId xmlns:a16="http://schemas.microsoft.com/office/drawing/2014/main" id="{B83A0988-47A6-F052-230A-9F420501F70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848EC01-1B52-8469-7B9A-A69532AC1347}"/>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261265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C5D05-87C1-64CA-CA7A-268F4E6A41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1A7D8E-2D69-FBF7-22C6-A42C941EF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A15E67-E11E-CBAE-07D0-0CD201261B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C681D1-41A9-6C7C-5407-C9990B6E05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E4FAED-464F-5EBB-A365-381ED6B25A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2F98EE5-FB44-DCDB-17F5-C0611B5DF553}"/>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8" name="Footer Placeholder 7">
            <a:extLst>
              <a:ext uri="{FF2B5EF4-FFF2-40B4-BE49-F238E27FC236}">
                <a16:creationId xmlns:a16="http://schemas.microsoft.com/office/drawing/2014/main" id="{2608520E-39E4-8F47-9D38-23FDA86A7B68}"/>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864EEF9-0B20-E6EA-F75B-A0A7736DD6B4}"/>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18009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1445-058F-ED3A-9A7E-FD67B62FE5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409C5A-84DF-EE13-8BA8-2ACDA9E10188}"/>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4" name="Footer Placeholder 3">
            <a:extLst>
              <a:ext uri="{FF2B5EF4-FFF2-40B4-BE49-F238E27FC236}">
                <a16:creationId xmlns:a16="http://schemas.microsoft.com/office/drawing/2014/main" id="{FE4D7D97-3B1A-DFBB-3810-11D57EA65CE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5681AAA-08F9-DD43-8340-B9AC338EC55A}"/>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4051668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A2A7D-3B30-6B30-04F6-B8B87CDBFE44}"/>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3" name="Footer Placeholder 2">
            <a:extLst>
              <a:ext uri="{FF2B5EF4-FFF2-40B4-BE49-F238E27FC236}">
                <a16:creationId xmlns:a16="http://schemas.microsoft.com/office/drawing/2014/main" id="{6502F17B-4E3E-973B-E420-34267CA7C6A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38A52BB-C636-A7EC-A431-415C41D24D6A}"/>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847891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1EA7-E204-0EAB-A97E-273D4153BE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1283DB-3682-5D8C-69CF-F0F785C81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8D8CE4-E602-1AD1-4E58-893DE28E3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EA348-9F10-F67F-C1B7-6C47D15A4940}"/>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6" name="Footer Placeholder 5">
            <a:extLst>
              <a:ext uri="{FF2B5EF4-FFF2-40B4-BE49-F238E27FC236}">
                <a16:creationId xmlns:a16="http://schemas.microsoft.com/office/drawing/2014/main" id="{A0EE2079-2573-88B3-FB51-DB5EA581FE4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849A45-C260-F01C-56DA-A3C0071AF13C}"/>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344855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60CA-D4A3-EFC1-A14B-252C903EA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458D5D-C415-E4F2-E6D3-AA1C51186F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CEDAC3A-C4C8-6270-4B77-35D7F2696F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99AF2-765F-1C07-07AB-4D22D0576B79}"/>
              </a:ext>
            </a:extLst>
          </p:cNvPr>
          <p:cNvSpPr>
            <a:spLocks noGrp="1"/>
          </p:cNvSpPr>
          <p:nvPr>
            <p:ph type="dt" sz="half" idx="10"/>
          </p:nvPr>
        </p:nvSpPr>
        <p:spPr/>
        <p:txBody>
          <a:bodyPr/>
          <a:lstStyle/>
          <a:p>
            <a:fld id="{B626B607-8A6B-40C5-9439-085FFADA8B6D}" type="datetimeFigureOut">
              <a:rPr lang="en-IN" smtClean="0"/>
              <a:t>27-05-2024</a:t>
            </a:fld>
            <a:endParaRPr lang="en-IN" dirty="0"/>
          </a:p>
        </p:txBody>
      </p:sp>
      <p:sp>
        <p:nvSpPr>
          <p:cNvPr id="6" name="Footer Placeholder 5">
            <a:extLst>
              <a:ext uri="{FF2B5EF4-FFF2-40B4-BE49-F238E27FC236}">
                <a16:creationId xmlns:a16="http://schemas.microsoft.com/office/drawing/2014/main" id="{C6E2ACE2-DE55-BA38-A24D-A576C4D19DA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C93A004-FBE9-55C0-60BE-516281CDEC63}"/>
              </a:ext>
            </a:extLst>
          </p:cNvPr>
          <p:cNvSpPr>
            <a:spLocks noGrp="1"/>
          </p:cNvSpPr>
          <p:nvPr>
            <p:ph type="sldNum" sz="quarter" idx="12"/>
          </p:nvPr>
        </p:nvSpPr>
        <p:spPr/>
        <p:txBody>
          <a:bodyPr/>
          <a:lstStyle/>
          <a:p>
            <a:fld id="{AB457EF2-371F-4AD0-A9CA-E1878DA6FC4F}" type="slidenum">
              <a:rPr lang="en-IN" smtClean="0"/>
              <a:t>‹#›</a:t>
            </a:fld>
            <a:endParaRPr lang="en-IN" dirty="0"/>
          </a:p>
        </p:txBody>
      </p:sp>
    </p:spTree>
    <p:extLst>
      <p:ext uri="{BB962C8B-B14F-4D97-AF65-F5344CB8AC3E}">
        <p14:creationId xmlns:p14="http://schemas.microsoft.com/office/powerpoint/2010/main" val="411829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467BA8-F75C-E7D2-D80C-5525FB18C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924AF2-A596-E569-9490-BA0710F68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C43DF-094B-B43A-E1EB-0D2D17A13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6B607-8A6B-40C5-9439-085FFADA8B6D}" type="datetimeFigureOut">
              <a:rPr lang="en-IN" smtClean="0"/>
              <a:t>27-05-2024</a:t>
            </a:fld>
            <a:endParaRPr lang="en-IN" dirty="0"/>
          </a:p>
        </p:txBody>
      </p:sp>
      <p:sp>
        <p:nvSpPr>
          <p:cNvPr id="5" name="Footer Placeholder 4">
            <a:extLst>
              <a:ext uri="{FF2B5EF4-FFF2-40B4-BE49-F238E27FC236}">
                <a16:creationId xmlns:a16="http://schemas.microsoft.com/office/drawing/2014/main" id="{473418EA-7DFA-6DC7-8DD3-E1F9621CE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1DF7A6E-3E8C-6EF8-2D20-E4ADB1601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57EF2-371F-4AD0-A9CA-E1878DA6FC4F}" type="slidenum">
              <a:rPr lang="en-IN" smtClean="0"/>
              <a:t>‹#›</a:t>
            </a:fld>
            <a:endParaRPr lang="en-IN" dirty="0"/>
          </a:p>
        </p:txBody>
      </p:sp>
    </p:spTree>
    <p:extLst>
      <p:ext uri="{BB962C8B-B14F-4D97-AF65-F5344CB8AC3E}">
        <p14:creationId xmlns:p14="http://schemas.microsoft.com/office/powerpoint/2010/main" val="52666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JIT logo">
            <a:extLst>
              <a:ext uri="{FF2B5EF4-FFF2-40B4-BE49-F238E27FC236}">
                <a16:creationId xmlns:a16="http://schemas.microsoft.com/office/drawing/2014/main" id="{B901AC1E-56B6-0F4F-7CA0-78963A8E1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153F750-4BE6-299C-9604-B00CA98A104A}"/>
              </a:ext>
            </a:extLst>
          </p:cNvPr>
          <p:cNvSpPr txBox="1"/>
          <p:nvPr/>
        </p:nvSpPr>
        <p:spPr>
          <a:xfrm>
            <a:off x="0" y="2844280"/>
            <a:ext cx="12192000" cy="1323439"/>
          </a:xfrm>
          <a:prstGeom prst="rect">
            <a:avLst/>
          </a:prstGeom>
          <a:noFill/>
        </p:spPr>
        <p:txBody>
          <a:bodyPr wrap="square" rtlCol="0">
            <a:spAutoFit/>
          </a:bodyPr>
          <a:lstStyle/>
          <a:p>
            <a:pPr algn="ctr"/>
            <a:r>
              <a:rPr lang="en-US" sz="8000" b="1" dirty="0"/>
              <a:t>DISTANCE INDICATOR</a:t>
            </a:r>
            <a:endParaRPr lang="en-IN" sz="8000" b="1" dirty="0"/>
          </a:p>
        </p:txBody>
      </p:sp>
      <p:sp>
        <p:nvSpPr>
          <p:cNvPr id="7" name="TextBox 6">
            <a:extLst>
              <a:ext uri="{FF2B5EF4-FFF2-40B4-BE49-F238E27FC236}">
                <a16:creationId xmlns:a16="http://schemas.microsoft.com/office/drawing/2014/main" id="{8E6A167F-C638-1337-8F58-C1F78FC61CBC}"/>
              </a:ext>
            </a:extLst>
          </p:cNvPr>
          <p:cNvSpPr txBox="1"/>
          <p:nvPr/>
        </p:nvSpPr>
        <p:spPr>
          <a:xfrm>
            <a:off x="0" y="2354421"/>
            <a:ext cx="12192000" cy="584775"/>
          </a:xfrm>
          <a:prstGeom prst="rect">
            <a:avLst/>
          </a:prstGeom>
          <a:noFill/>
        </p:spPr>
        <p:txBody>
          <a:bodyPr wrap="square" rtlCol="0">
            <a:spAutoFit/>
          </a:bodyPr>
          <a:lstStyle/>
          <a:p>
            <a:pPr algn="ctr"/>
            <a:r>
              <a:rPr lang="en-US" sz="3200" b="1" dirty="0"/>
              <a:t>BEE PROJECT</a:t>
            </a:r>
            <a:endParaRPr lang="en-IN" sz="3200" b="1" dirty="0"/>
          </a:p>
        </p:txBody>
      </p:sp>
      <p:sp>
        <p:nvSpPr>
          <p:cNvPr id="8" name="TextBox 7">
            <a:extLst>
              <a:ext uri="{FF2B5EF4-FFF2-40B4-BE49-F238E27FC236}">
                <a16:creationId xmlns:a16="http://schemas.microsoft.com/office/drawing/2014/main" id="{E65B9F1C-4B10-9FD0-D8E9-DB52A51030C6}"/>
              </a:ext>
            </a:extLst>
          </p:cNvPr>
          <p:cNvSpPr txBox="1"/>
          <p:nvPr/>
        </p:nvSpPr>
        <p:spPr>
          <a:xfrm>
            <a:off x="60165" y="6273225"/>
            <a:ext cx="4787849" cy="584775"/>
          </a:xfrm>
          <a:prstGeom prst="rect">
            <a:avLst/>
          </a:prstGeom>
          <a:noFill/>
        </p:spPr>
        <p:txBody>
          <a:bodyPr wrap="none" rtlCol="0">
            <a:spAutoFit/>
          </a:bodyPr>
          <a:lstStyle/>
          <a:p>
            <a:r>
              <a:rPr lang="en-IN" sz="3200" dirty="0"/>
              <a:t>Vijay Guttula (23911A1225)</a:t>
            </a:r>
          </a:p>
        </p:txBody>
      </p:sp>
      <p:sp>
        <p:nvSpPr>
          <p:cNvPr id="9" name="Freeform: Shape 8">
            <a:extLst>
              <a:ext uri="{FF2B5EF4-FFF2-40B4-BE49-F238E27FC236}">
                <a16:creationId xmlns:a16="http://schemas.microsoft.com/office/drawing/2014/main" id="{97EDB2EC-3325-F211-B028-90758988D95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10" name="Freeform: Shape 9">
            <a:extLst>
              <a:ext uri="{FF2B5EF4-FFF2-40B4-BE49-F238E27FC236}">
                <a16:creationId xmlns:a16="http://schemas.microsoft.com/office/drawing/2014/main" id="{62B4F45A-2D71-4941-0C32-9418B72A39A0}"/>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3" name="TextBox 2">
            <a:extLst>
              <a:ext uri="{FF2B5EF4-FFF2-40B4-BE49-F238E27FC236}">
                <a16:creationId xmlns:a16="http://schemas.microsoft.com/office/drawing/2014/main" id="{0C612659-A319-C01F-328F-A22C0830BE58}"/>
              </a:ext>
            </a:extLst>
          </p:cNvPr>
          <p:cNvSpPr txBox="1"/>
          <p:nvPr/>
        </p:nvSpPr>
        <p:spPr>
          <a:xfrm>
            <a:off x="60165" y="5464205"/>
            <a:ext cx="2520242" cy="584775"/>
          </a:xfrm>
          <a:prstGeom prst="rect">
            <a:avLst/>
          </a:prstGeom>
          <a:noFill/>
        </p:spPr>
        <p:txBody>
          <a:bodyPr wrap="none" rtlCol="0">
            <a:spAutoFit/>
          </a:bodyPr>
          <a:lstStyle/>
          <a:p>
            <a:r>
              <a:rPr lang="en-US" sz="3200" b="1" dirty="0"/>
              <a:t>Section: IT - A</a:t>
            </a:r>
          </a:p>
        </p:txBody>
      </p:sp>
    </p:spTree>
    <p:extLst>
      <p:ext uri="{BB962C8B-B14F-4D97-AF65-F5344CB8AC3E}">
        <p14:creationId xmlns:p14="http://schemas.microsoft.com/office/powerpoint/2010/main" val="3032102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826260"/>
            <a:ext cx="12192000" cy="646331"/>
          </a:xfrm>
          <a:prstGeom prst="rect">
            <a:avLst/>
          </a:prstGeom>
          <a:noFill/>
        </p:spPr>
        <p:txBody>
          <a:bodyPr wrap="square" rtlCol="0">
            <a:spAutoFit/>
          </a:bodyPr>
          <a:lstStyle/>
          <a:p>
            <a:pPr algn="ctr"/>
            <a:r>
              <a:rPr lang="en-US" sz="3600" b="1" dirty="0"/>
              <a:t>LED Bulb</a:t>
            </a:r>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3535651" y="11017"/>
            <a:ext cx="5120697" cy="707886"/>
          </a:xfrm>
          <a:prstGeom prst="rect">
            <a:avLst/>
          </a:prstGeom>
          <a:noFill/>
        </p:spPr>
        <p:txBody>
          <a:bodyPr wrap="none" rtlCol="0">
            <a:spAutoFit/>
          </a:bodyPr>
          <a:lstStyle/>
          <a:p>
            <a:r>
              <a:rPr lang="en-US" sz="4000" b="1" dirty="0"/>
              <a:t>SMART FLOOD SENSOR</a:t>
            </a:r>
            <a:endParaRPr lang="en-IN" sz="4000" b="1" dirty="0"/>
          </a:p>
        </p:txBody>
      </p:sp>
      <p:sp>
        <p:nvSpPr>
          <p:cNvPr id="3" name="TextBox 2">
            <a:extLst>
              <a:ext uri="{FF2B5EF4-FFF2-40B4-BE49-F238E27FC236}">
                <a16:creationId xmlns:a16="http://schemas.microsoft.com/office/drawing/2014/main" id="{10995973-37B4-2FA2-8C38-1A47A3621013}"/>
              </a:ext>
            </a:extLst>
          </p:cNvPr>
          <p:cNvSpPr txBox="1"/>
          <p:nvPr/>
        </p:nvSpPr>
        <p:spPr>
          <a:xfrm>
            <a:off x="0" y="1628924"/>
            <a:ext cx="12192000" cy="1815882"/>
          </a:xfrm>
          <a:prstGeom prst="rect">
            <a:avLst/>
          </a:prstGeom>
          <a:noFill/>
        </p:spPr>
        <p:txBody>
          <a:bodyPr wrap="square">
            <a:spAutoFit/>
          </a:bodyPr>
          <a:lstStyle/>
          <a:p>
            <a:pPr marL="514350" indent="-514350">
              <a:buFont typeface="Arial" panose="020B0604020202020204" pitchFamily="34" charset="0"/>
              <a:buChar char="•"/>
            </a:pPr>
            <a:r>
              <a:rPr lang="en-US" sz="2800" b="0" i="0" dirty="0">
                <a:effectLst/>
              </a:rPr>
              <a:t>An LED bulb can be used with an Arduino to create a variety of projects, such as a simple night light or a more complex lighting system. To use an LED bulb with an Arduino, you will need to connect the bulb to an Arduino digital pin and GND pin.</a:t>
            </a:r>
            <a:endParaRPr lang="en-IN" sz="2800" dirty="0"/>
          </a:p>
        </p:txBody>
      </p:sp>
      <p:pic>
        <p:nvPicPr>
          <p:cNvPr id="3074" name="Picture 2">
            <a:extLst>
              <a:ext uri="{FF2B5EF4-FFF2-40B4-BE49-F238E27FC236}">
                <a16:creationId xmlns:a16="http://schemas.microsoft.com/office/drawing/2014/main" id="{BD6F1824-9769-7004-0236-593AFC655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4434" y="3601139"/>
            <a:ext cx="2983131" cy="2983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62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JIT logo">
            <a:extLst>
              <a:ext uri="{FF2B5EF4-FFF2-40B4-BE49-F238E27FC236}">
                <a16:creationId xmlns:a16="http://schemas.microsoft.com/office/drawing/2014/main" id="{E90C4160-B65B-1020-3C47-3B2A1BE28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01D2E74B-0551-2FAF-7DC3-D5D81BE89A0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7" name="TextBox 6">
            <a:extLst>
              <a:ext uri="{FF2B5EF4-FFF2-40B4-BE49-F238E27FC236}">
                <a16:creationId xmlns:a16="http://schemas.microsoft.com/office/drawing/2014/main" id="{74422A63-B49D-A6BC-7F13-7DC6E92E6BF9}"/>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8" name="TextBox 7">
            <a:extLst>
              <a:ext uri="{FF2B5EF4-FFF2-40B4-BE49-F238E27FC236}">
                <a16:creationId xmlns:a16="http://schemas.microsoft.com/office/drawing/2014/main" id="{A45582E0-C813-E981-0A07-D115468AA569}"/>
              </a:ext>
            </a:extLst>
          </p:cNvPr>
          <p:cNvSpPr txBox="1"/>
          <p:nvPr/>
        </p:nvSpPr>
        <p:spPr>
          <a:xfrm>
            <a:off x="0" y="718903"/>
            <a:ext cx="3255378" cy="646331"/>
          </a:xfrm>
          <a:prstGeom prst="rect">
            <a:avLst/>
          </a:prstGeom>
          <a:noFill/>
        </p:spPr>
        <p:txBody>
          <a:bodyPr wrap="none" rtlCol="0">
            <a:spAutoFit/>
          </a:bodyPr>
          <a:lstStyle/>
          <a:p>
            <a:r>
              <a:rPr lang="en-US" sz="3600" b="1" dirty="0"/>
              <a:t>Circuit Diagram:</a:t>
            </a:r>
            <a:endParaRPr lang="en-IN" sz="3600" b="1" dirty="0"/>
          </a:p>
        </p:txBody>
      </p:sp>
      <p:sp>
        <p:nvSpPr>
          <p:cNvPr id="5" name="Freeform: Shape 4">
            <a:extLst>
              <a:ext uri="{FF2B5EF4-FFF2-40B4-BE49-F238E27FC236}">
                <a16:creationId xmlns:a16="http://schemas.microsoft.com/office/drawing/2014/main" id="{08EDB2B2-53CF-09F2-131F-669677598316}"/>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pic>
        <p:nvPicPr>
          <p:cNvPr id="9" name="Picture 8">
            <a:extLst>
              <a:ext uri="{FF2B5EF4-FFF2-40B4-BE49-F238E27FC236}">
                <a16:creationId xmlns:a16="http://schemas.microsoft.com/office/drawing/2014/main" id="{568A3FE7-315A-DF22-5170-F04661FFC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2446" y="774674"/>
            <a:ext cx="3927107" cy="6083326"/>
          </a:xfrm>
          <a:prstGeom prst="rect">
            <a:avLst/>
          </a:prstGeom>
        </p:spPr>
      </p:pic>
      <p:cxnSp>
        <p:nvCxnSpPr>
          <p:cNvPr id="14" name="Straight Arrow Connector 13">
            <a:extLst>
              <a:ext uri="{FF2B5EF4-FFF2-40B4-BE49-F238E27FC236}">
                <a16:creationId xmlns:a16="http://schemas.microsoft.com/office/drawing/2014/main" id="{829510F7-838D-3C5B-9724-FF9A9F3F834A}"/>
              </a:ext>
            </a:extLst>
          </p:cNvPr>
          <p:cNvCxnSpPr>
            <a:cxnSpLocks/>
          </p:cNvCxnSpPr>
          <p:nvPr/>
        </p:nvCxnSpPr>
        <p:spPr>
          <a:xfrm>
            <a:off x="7719237" y="3503428"/>
            <a:ext cx="70174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AA845F9-1A9B-66C0-7414-557408971E09}"/>
              </a:ext>
            </a:extLst>
          </p:cNvPr>
          <p:cNvSpPr txBox="1"/>
          <p:nvPr/>
        </p:nvSpPr>
        <p:spPr>
          <a:xfrm>
            <a:off x="8420986" y="3180262"/>
            <a:ext cx="1848619" cy="646331"/>
          </a:xfrm>
          <a:prstGeom prst="rect">
            <a:avLst/>
          </a:prstGeom>
          <a:noFill/>
        </p:spPr>
        <p:txBody>
          <a:bodyPr wrap="square" rtlCol="0">
            <a:spAutoFit/>
          </a:bodyPr>
          <a:lstStyle/>
          <a:p>
            <a:r>
              <a:rPr lang="en-US" dirty="0"/>
              <a:t>HC-SR04 Ultrasonic Sensor</a:t>
            </a:r>
            <a:endParaRPr lang="en-IN" dirty="0"/>
          </a:p>
        </p:txBody>
      </p:sp>
      <p:cxnSp>
        <p:nvCxnSpPr>
          <p:cNvPr id="18" name="Straight Arrow Connector 17">
            <a:extLst>
              <a:ext uri="{FF2B5EF4-FFF2-40B4-BE49-F238E27FC236}">
                <a16:creationId xmlns:a16="http://schemas.microsoft.com/office/drawing/2014/main" id="{6AF12D7C-587F-0769-4799-4B0FA6F7BE95}"/>
              </a:ext>
            </a:extLst>
          </p:cNvPr>
          <p:cNvCxnSpPr>
            <a:cxnSpLocks/>
          </p:cNvCxnSpPr>
          <p:nvPr/>
        </p:nvCxnSpPr>
        <p:spPr>
          <a:xfrm>
            <a:off x="7368362" y="5964786"/>
            <a:ext cx="70174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A28496A-1AC7-96D0-069D-FA131919A924}"/>
              </a:ext>
            </a:extLst>
          </p:cNvPr>
          <p:cNvSpPr txBox="1"/>
          <p:nvPr/>
        </p:nvSpPr>
        <p:spPr>
          <a:xfrm>
            <a:off x="8012311" y="5641621"/>
            <a:ext cx="1848619" cy="646331"/>
          </a:xfrm>
          <a:prstGeom prst="rect">
            <a:avLst/>
          </a:prstGeom>
          <a:noFill/>
        </p:spPr>
        <p:txBody>
          <a:bodyPr wrap="square" rtlCol="0">
            <a:spAutoFit/>
          </a:bodyPr>
          <a:lstStyle/>
          <a:p>
            <a:r>
              <a:rPr lang="en-US" dirty="0"/>
              <a:t>Servo Motor SG90</a:t>
            </a:r>
            <a:endParaRPr lang="en-IN" dirty="0"/>
          </a:p>
        </p:txBody>
      </p:sp>
      <p:cxnSp>
        <p:nvCxnSpPr>
          <p:cNvPr id="21" name="Straight Arrow Connector 20">
            <a:extLst>
              <a:ext uri="{FF2B5EF4-FFF2-40B4-BE49-F238E27FC236}">
                <a16:creationId xmlns:a16="http://schemas.microsoft.com/office/drawing/2014/main" id="{1FC13350-9B33-7653-3DBB-D55D5A8D3B49}"/>
              </a:ext>
            </a:extLst>
          </p:cNvPr>
          <p:cNvCxnSpPr>
            <a:cxnSpLocks/>
          </p:cNvCxnSpPr>
          <p:nvPr/>
        </p:nvCxnSpPr>
        <p:spPr>
          <a:xfrm flipH="1">
            <a:off x="3535651" y="4963633"/>
            <a:ext cx="8626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FEFD8D5-2456-0796-142E-2F81E49314F5}"/>
              </a:ext>
            </a:extLst>
          </p:cNvPr>
          <p:cNvSpPr txBox="1"/>
          <p:nvPr/>
        </p:nvSpPr>
        <p:spPr>
          <a:xfrm>
            <a:off x="2182129" y="4640467"/>
            <a:ext cx="1848619" cy="646331"/>
          </a:xfrm>
          <a:prstGeom prst="rect">
            <a:avLst/>
          </a:prstGeom>
          <a:noFill/>
        </p:spPr>
        <p:txBody>
          <a:bodyPr wrap="square" rtlCol="0">
            <a:spAutoFit/>
          </a:bodyPr>
          <a:lstStyle/>
          <a:p>
            <a:r>
              <a:rPr lang="en-US" dirty="0"/>
              <a:t>Arduino UNO SMD Board</a:t>
            </a:r>
            <a:endParaRPr lang="en-IN" dirty="0"/>
          </a:p>
        </p:txBody>
      </p:sp>
      <p:cxnSp>
        <p:nvCxnSpPr>
          <p:cNvPr id="27" name="Straight Arrow Connector 26">
            <a:extLst>
              <a:ext uri="{FF2B5EF4-FFF2-40B4-BE49-F238E27FC236}">
                <a16:creationId xmlns:a16="http://schemas.microsoft.com/office/drawing/2014/main" id="{3B8C5E1E-0EC8-DF24-52E6-DDE9E174C1E0}"/>
              </a:ext>
            </a:extLst>
          </p:cNvPr>
          <p:cNvCxnSpPr>
            <a:cxnSpLocks/>
          </p:cNvCxnSpPr>
          <p:nvPr/>
        </p:nvCxnSpPr>
        <p:spPr>
          <a:xfrm>
            <a:off x="7368362" y="1869644"/>
            <a:ext cx="70174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72F9A81-2BDC-7A76-A11B-DFEB1AEE71DD}"/>
              </a:ext>
            </a:extLst>
          </p:cNvPr>
          <p:cNvSpPr txBox="1"/>
          <p:nvPr/>
        </p:nvSpPr>
        <p:spPr>
          <a:xfrm>
            <a:off x="8070111" y="1684978"/>
            <a:ext cx="1848619" cy="369332"/>
          </a:xfrm>
          <a:prstGeom prst="rect">
            <a:avLst/>
          </a:prstGeom>
          <a:noFill/>
        </p:spPr>
        <p:txBody>
          <a:bodyPr wrap="square" rtlCol="0">
            <a:spAutoFit/>
          </a:bodyPr>
          <a:lstStyle/>
          <a:p>
            <a:r>
              <a:rPr lang="en-US" dirty="0"/>
              <a:t>Breadboard</a:t>
            </a:r>
            <a:endParaRPr lang="en-IN" dirty="0"/>
          </a:p>
        </p:txBody>
      </p:sp>
      <p:cxnSp>
        <p:nvCxnSpPr>
          <p:cNvPr id="36" name="Straight Arrow Connector 35">
            <a:extLst>
              <a:ext uri="{FF2B5EF4-FFF2-40B4-BE49-F238E27FC236}">
                <a16:creationId xmlns:a16="http://schemas.microsoft.com/office/drawing/2014/main" id="{52501777-CDE0-2A19-8BBE-47BB4543BDC7}"/>
              </a:ext>
            </a:extLst>
          </p:cNvPr>
          <p:cNvCxnSpPr>
            <a:cxnSpLocks/>
          </p:cNvCxnSpPr>
          <p:nvPr/>
        </p:nvCxnSpPr>
        <p:spPr>
          <a:xfrm>
            <a:off x="6799757" y="978668"/>
            <a:ext cx="70174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3AA6B17-54D4-B8EE-631A-12AC03828DFB}"/>
              </a:ext>
            </a:extLst>
          </p:cNvPr>
          <p:cNvSpPr txBox="1"/>
          <p:nvPr/>
        </p:nvSpPr>
        <p:spPr>
          <a:xfrm>
            <a:off x="7496676" y="792979"/>
            <a:ext cx="1848619" cy="369332"/>
          </a:xfrm>
          <a:prstGeom prst="rect">
            <a:avLst/>
          </a:prstGeom>
          <a:noFill/>
        </p:spPr>
        <p:txBody>
          <a:bodyPr wrap="square" rtlCol="0">
            <a:spAutoFit/>
          </a:bodyPr>
          <a:lstStyle/>
          <a:p>
            <a:r>
              <a:rPr lang="en-US" dirty="0"/>
              <a:t>LED’s</a:t>
            </a:r>
            <a:endParaRPr lang="en-IN" dirty="0"/>
          </a:p>
        </p:txBody>
      </p:sp>
      <p:cxnSp>
        <p:nvCxnSpPr>
          <p:cNvPr id="38" name="Straight Arrow Connector 37">
            <a:extLst>
              <a:ext uri="{FF2B5EF4-FFF2-40B4-BE49-F238E27FC236}">
                <a16:creationId xmlns:a16="http://schemas.microsoft.com/office/drawing/2014/main" id="{84BA8980-F6FF-DA75-AB13-386B1566A2CB}"/>
              </a:ext>
            </a:extLst>
          </p:cNvPr>
          <p:cNvCxnSpPr>
            <a:cxnSpLocks/>
          </p:cNvCxnSpPr>
          <p:nvPr/>
        </p:nvCxnSpPr>
        <p:spPr>
          <a:xfrm flipH="1">
            <a:off x="3952297" y="1010302"/>
            <a:ext cx="1495825" cy="6746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DE0CAEA-590A-97BE-4B2F-D368E4D859D3}"/>
              </a:ext>
            </a:extLst>
          </p:cNvPr>
          <p:cNvSpPr txBox="1"/>
          <p:nvPr/>
        </p:nvSpPr>
        <p:spPr>
          <a:xfrm>
            <a:off x="3535651" y="1617944"/>
            <a:ext cx="1848619" cy="369332"/>
          </a:xfrm>
          <a:prstGeom prst="rect">
            <a:avLst/>
          </a:prstGeom>
          <a:noFill/>
        </p:spPr>
        <p:txBody>
          <a:bodyPr wrap="square" rtlCol="0">
            <a:spAutoFit/>
          </a:bodyPr>
          <a:lstStyle/>
          <a:p>
            <a:r>
              <a:rPr lang="en-US" dirty="0"/>
              <a:t>Buzzer</a:t>
            </a:r>
            <a:endParaRPr lang="en-IN" dirty="0"/>
          </a:p>
        </p:txBody>
      </p:sp>
    </p:spTree>
    <p:extLst>
      <p:ext uri="{BB962C8B-B14F-4D97-AF65-F5344CB8AC3E}">
        <p14:creationId xmlns:p14="http://schemas.microsoft.com/office/powerpoint/2010/main" val="2243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VJIT logo">
            <a:extLst>
              <a:ext uri="{FF2B5EF4-FFF2-40B4-BE49-F238E27FC236}">
                <a16:creationId xmlns:a16="http://schemas.microsoft.com/office/drawing/2014/main" id="{E90C4160-B65B-1020-3C47-3B2A1BE28A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Shape 5">
            <a:extLst>
              <a:ext uri="{FF2B5EF4-FFF2-40B4-BE49-F238E27FC236}">
                <a16:creationId xmlns:a16="http://schemas.microsoft.com/office/drawing/2014/main" id="{01D2E74B-0551-2FAF-7DC3-D5D81BE89A0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7" name="TextBox 6">
            <a:extLst>
              <a:ext uri="{FF2B5EF4-FFF2-40B4-BE49-F238E27FC236}">
                <a16:creationId xmlns:a16="http://schemas.microsoft.com/office/drawing/2014/main" id="{74422A63-B49D-A6BC-7F13-7DC6E92E6BF9}"/>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5" name="Freeform: Shape 4">
            <a:extLst>
              <a:ext uri="{FF2B5EF4-FFF2-40B4-BE49-F238E27FC236}">
                <a16:creationId xmlns:a16="http://schemas.microsoft.com/office/drawing/2014/main" id="{08EDB2B2-53CF-09F2-131F-669677598316}"/>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2" name="TextBox 1">
            <a:extLst>
              <a:ext uri="{FF2B5EF4-FFF2-40B4-BE49-F238E27FC236}">
                <a16:creationId xmlns:a16="http://schemas.microsoft.com/office/drawing/2014/main" id="{3D6910C9-1037-1AAF-446B-8F04F34DFD3A}"/>
              </a:ext>
            </a:extLst>
          </p:cNvPr>
          <p:cNvSpPr txBox="1"/>
          <p:nvPr/>
        </p:nvSpPr>
        <p:spPr>
          <a:xfrm>
            <a:off x="0" y="718903"/>
            <a:ext cx="5993244" cy="646331"/>
          </a:xfrm>
          <a:prstGeom prst="rect">
            <a:avLst/>
          </a:prstGeom>
          <a:noFill/>
        </p:spPr>
        <p:txBody>
          <a:bodyPr wrap="none" rtlCol="0">
            <a:spAutoFit/>
          </a:bodyPr>
          <a:lstStyle/>
          <a:p>
            <a:r>
              <a:rPr lang="en-US" sz="3600" b="1" dirty="0"/>
              <a:t>Working of Distance Indicator:</a:t>
            </a:r>
            <a:endParaRPr lang="en-IN" sz="3600" b="1" dirty="0"/>
          </a:p>
        </p:txBody>
      </p:sp>
      <p:sp>
        <p:nvSpPr>
          <p:cNvPr id="3" name="TextBox 2">
            <a:extLst>
              <a:ext uri="{FF2B5EF4-FFF2-40B4-BE49-F238E27FC236}">
                <a16:creationId xmlns:a16="http://schemas.microsoft.com/office/drawing/2014/main" id="{F5C34DE8-A1D4-A203-0EFA-FFE0440A9D71}"/>
              </a:ext>
            </a:extLst>
          </p:cNvPr>
          <p:cNvSpPr txBox="1"/>
          <p:nvPr/>
        </p:nvSpPr>
        <p:spPr>
          <a:xfrm>
            <a:off x="0" y="1550101"/>
            <a:ext cx="12192000" cy="4662815"/>
          </a:xfrm>
          <a:prstGeom prst="rect">
            <a:avLst/>
          </a:prstGeom>
          <a:noFill/>
        </p:spPr>
        <p:txBody>
          <a:bodyPr wrap="square" rtlCol="0">
            <a:spAutoFit/>
          </a:bodyPr>
          <a:lstStyle/>
          <a:p>
            <a:pPr marL="457200" indent="-457200">
              <a:buFont typeface="Arial" panose="020B0604020202020204" pitchFamily="34" charset="0"/>
              <a:buChar char="•"/>
            </a:pPr>
            <a:r>
              <a:rPr lang="en-US" sz="3300" dirty="0"/>
              <a:t>When the Arduino gets power input, the ultrasonic sensor sends an ultrasonic pulse and measures the time for the echo to return. This time is used the distance to an object.</a:t>
            </a:r>
          </a:p>
          <a:p>
            <a:pPr marL="457200" indent="-457200">
              <a:buFont typeface="Arial" panose="020B0604020202020204" pitchFamily="34" charset="0"/>
              <a:buChar char="•"/>
            </a:pPr>
            <a:r>
              <a:rPr lang="en-US" sz="3300" dirty="0"/>
              <a:t>The servo motor’s position is adjusted based on the measured distance, with the angle being mapped proportionally to the distance.</a:t>
            </a:r>
          </a:p>
          <a:p>
            <a:pPr marL="457200" indent="-457200">
              <a:buFont typeface="Arial" panose="020B0604020202020204" pitchFamily="34" charset="0"/>
              <a:buChar char="•"/>
            </a:pPr>
            <a:r>
              <a:rPr lang="en-US" sz="3300" dirty="0"/>
              <a:t>LEDs are used to indicate different ranges, and a buzzer is activated if the distance is less than or equal to 30 cm, providing additional feedback on the proximity of objects.</a:t>
            </a:r>
            <a:endParaRPr lang="en-IN" sz="3300" dirty="0"/>
          </a:p>
        </p:txBody>
      </p:sp>
      <p:sp>
        <p:nvSpPr>
          <p:cNvPr id="10" name="Rectangle 1">
            <a:extLst>
              <a:ext uri="{FF2B5EF4-FFF2-40B4-BE49-F238E27FC236}">
                <a16:creationId xmlns:a16="http://schemas.microsoft.com/office/drawing/2014/main" id="{01686FC1-702B-9F08-83D0-3F8BC399E9E3}"/>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940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JIT logo">
            <a:extLst>
              <a:ext uri="{FF2B5EF4-FFF2-40B4-BE49-F238E27FC236}">
                <a16:creationId xmlns:a16="http://schemas.microsoft.com/office/drawing/2014/main" id="{40C54C8D-72FE-EDA6-8CD3-12D4B17F5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Shape 2">
            <a:extLst>
              <a:ext uri="{FF2B5EF4-FFF2-40B4-BE49-F238E27FC236}">
                <a16:creationId xmlns:a16="http://schemas.microsoft.com/office/drawing/2014/main" id="{96ECE96D-106A-D565-288E-FC3D96DD813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4" name="Freeform: Shape 3">
            <a:extLst>
              <a:ext uri="{FF2B5EF4-FFF2-40B4-BE49-F238E27FC236}">
                <a16:creationId xmlns:a16="http://schemas.microsoft.com/office/drawing/2014/main" id="{DA8B5C8E-5C89-395A-27D3-8309732167CD}"/>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5" name="TextBox 4">
            <a:extLst>
              <a:ext uri="{FF2B5EF4-FFF2-40B4-BE49-F238E27FC236}">
                <a16:creationId xmlns:a16="http://schemas.microsoft.com/office/drawing/2014/main" id="{D8F8C0D3-F930-094B-ABCF-4A02F2857BA2}"/>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4" name="TextBox 33">
            <a:extLst>
              <a:ext uri="{FF2B5EF4-FFF2-40B4-BE49-F238E27FC236}">
                <a16:creationId xmlns:a16="http://schemas.microsoft.com/office/drawing/2014/main" id="{8BBE8466-CD7F-9EC3-365D-5A0A9DE57AC4}"/>
              </a:ext>
            </a:extLst>
          </p:cNvPr>
          <p:cNvSpPr txBox="1"/>
          <p:nvPr/>
        </p:nvSpPr>
        <p:spPr>
          <a:xfrm>
            <a:off x="0" y="848978"/>
            <a:ext cx="2538259" cy="646331"/>
          </a:xfrm>
          <a:prstGeom prst="rect">
            <a:avLst/>
          </a:prstGeom>
          <a:noFill/>
        </p:spPr>
        <p:txBody>
          <a:bodyPr wrap="none" rtlCol="0">
            <a:spAutoFit/>
          </a:bodyPr>
          <a:lstStyle/>
          <a:p>
            <a:r>
              <a:rPr lang="en-US" sz="3600" b="1" dirty="0"/>
              <a:t>Advantages:</a:t>
            </a:r>
            <a:endParaRPr lang="en-IN" sz="3600" b="1" dirty="0"/>
          </a:p>
        </p:txBody>
      </p:sp>
      <p:sp>
        <p:nvSpPr>
          <p:cNvPr id="7" name="TextBox 6">
            <a:extLst>
              <a:ext uri="{FF2B5EF4-FFF2-40B4-BE49-F238E27FC236}">
                <a16:creationId xmlns:a16="http://schemas.microsoft.com/office/drawing/2014/main" id="{3A6274A0-4762-F4FE-7ACA-CC588CF26274}"/>
              </a:ext>
            </a:extLst>
          </p:cNvPr>
          <p:cNvSpPr txBox="1"/>
          <p:nvPr/>
        </p:nvSpPr>
        <p:spPr>
          <a:xfrm>
            <a:off x="0" y="1705903"/>
            <a:ext cx="12192000" cy="4031873"/>
          </a:xfrm>
          <a:prstGeom prst="rect">
            <a:avLst/>
          </a:prstGeom>
          <a:noFill/>
        </p:spPr>
        <p:txBody>
          <a:bodyPr wrap="square">
            <a:spAutoFit/>
          </a:bodyPr>
          <a:lstStyle/>
          <a:p>
            <a:pPr marL="457200" indent="-457200">
              <a:buFont typeface="Arial" panose="020B0604020202020204" pitchFamily="34" charset="0"/>
              <a:buChar char="•"/>
            </a:pPr>
            <a:r>
              <a:rPr lang="en-US" sz="3200" b="0" i="0" dirty="0">
                <a:effectLst/>
              </a:rPr>
              <a:t>The setup can be used for practical applications like obstacle detection and avoidance, which are essential in robotics and automation systems.</a:t>
            </a:r>
          </a:p>
          <a:p>
            <a:pPr marL="457200" indent="-457200">
              <a:buFont typeface="Arial" panose="020B0604020202020204" pitchFamily="34" charset="0"/>
              <a:buChar char="•"/>
            </a:pPr>
            <a:r>
              <a:rPr lang="en-US" sz="3200" b="0" i="0" dirty="0">
                <a:effectLst/>
              </a:rPr>
              <a:t>It can serve as a foundation for more complex projects, such as automated car parking systems or home security systems.</a:t>
            </a:r>
          </a:p>
          <a:p>
            <a:pPr marL="457200" indent="-457200">
              <a:buFont typeface="Arial" panose="020B0604020202020204" pitchFamily="34" charset="0"/>
              <a:buChar char="•"/>
            </a:pPr>
            <a:r>
              <a:rPr lang="en-US" sz="3200" b="0" i="0" dirty="0">
                <a:effectLst/>
              </a:rPr>
              <a:t>The project includes interactive elements like LEDs, a buzzer, and a servo motor, making it engaging and providing immediate feedback on the system's status and performance.</a:t>
            </a:r>
          </a:p>
        </p:txBody>
      </p:sp>
    </p:spTree>
    <p:extLst>
      <p:ext uri="{BB962C8B-B14F-4D97-AF65-F5344CB8AC3E}">
        <p14:creationId xmlns:p14="http://schemas.microsoft.com/office/powerpoint/2010/main" val="375270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JIT logo">
            <a:extLst>
              <a:ext uri="{FF2B5EF4-FFF2-40B4-BE49-F238E27FC236}">
                <a16:creationId xmlns:a16="http://schemas.microsoft.com/office/drawing/2014/main" id="{40C54C8D-72FE-EDA6-8CD3-12D4B17F5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Shape 2">
            <a:extLst>
              <a:ext uri="{FF2B5EF4-FFF2-40B4-BE49-F238E27FC236}">
                <a16:creationId xmlns:a16="http://schemas.microsoft.com/office/drawing/2014/main" id="{96ECE96D-106A-D565-288E-FC3D96DD813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4" name="Freeform: Shape 3">
            <a:extLst>
              <a:ext uri="{FF2B5EF4-FFF2-40B4-BE49-F238E27FC236}">
                <a16:creationId xmlns:a16="http://schemas.microsoft.com/office/drawing/2014/main" id="{DA8B5C8E-5C89-395A-27D3-8309732167CD}"/>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5" name="TextBox 4">
            <a:extLst>
              <a:ext uri="{FF2B5EF4-FFF2-40B4-BE49-F238E27FC236}">
                <a16:creationId xmlns:a16="http://schemas.microsoft.com/office/drawing/2014/main" id="{D8F8C0D3-F930-094B-ABCF-4A02F2857BA2}"/>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6" name="TextBox 5">
            <a:extLst>
              <a:ext uri="{FF2B5EF4-FFF2-40B4-BE49-F238E27FC236}">
                <a16:creationId xmlns:a16="http://schemas.microsoft.com/office/drawing/2014/main" id="{E80BC0BA-4EF6-F71C-1703-7E5C9A4B87C9}"/>
              </a:ext>
            </a:extLst>
          </p:cNvPr>
          <p:cNvSpPr txBox="1"/>
          <p:nvPr/>
        </p:nvSpPr>
        <p:spPr>
          <a:xfrm>
            <a:off x="0" y="878502"/>
            <a:ext cx="3075265" cy="646331"/>
          </a:xfrm>
          <a:prstGeom prst="rect">
            <a:avLst/>
          </a:prstGeom>
          <a:noFill/>
        </p:spPr>
        <p:txBody>
          <a:bodyPr wrap="none" rtlCol="0">
            <a:spAutoFit/>
          </a:bodyPr>
          <a:lstStyle/>
          <a:p>
            <a:r>
              <a:rPr lang="en-US" sz="3600" b="1" dirty="0"/>
              <a:t>Disadvantages:</a:t>
            </a:r>
            <a:endParaRPr lang="en-IN" sz="3600" b="1" dirty="0"/>
          </a:p>
        </p:txBody>
      </p:sp>
      <p:sp>
        <p:nvSpPr>
          <p:cNvPr id="8" name="TextBox 7">
            <a:extLst>
              <a:ext uri="{FF2B5EF4-FFF2-40B4-BE49-F238E27FC236}">
                <a16:creationId xmlns:a16="http://schemas.microsoft.com/office/drawing/2014/main" id="{3B56B6C3-AEF5-E3EE-C6FD-46A88BFF2E23}"/>
              </a:ext>
            </a:extLst>
          </p:cNvPr>
          <p:cNvSpPr txBox="1"/>
          <p:nvPr/>
        </p:nvSpPr>
        <p:spPr>
          <a:xfrm>
            <a:off x="0" y="1748127"/>
            <a:ext cx="12192000" cy="4031873"/>
          </a:xfrm>
          <a:prstGeom prst="rect">
            <a:avLst/>
          </a:prstGeom>
          <a:noFill/>
        </p:spPr>
        <p:txBody>
          <a:bodyPr wrap="square">
            <a:spAutoFit/>
          </a:bodyPr>
          <a:lstStyle/>
          <a:p>
            <a:pPr marL="457200" indent="-457200" algn="l">
              <a:buFont typeface="Arial" panose="020B0604020202020204" pitchFamily="34" charset="0"/>
              <a:buChar char="•"/>
            </a:pPr>
            <a:r>
              <a:rPr lang="en-US" sz="3200" b="0" i="0" dirty="0">
                <a:effectLst/>
              </a:rPr>
              <a:t>The sensor's accuracy can be affected by environmental factors such as temperature, humidity, and the surface material of the object being detected.</a:t>
            </a:r>
          </a:p>
          <a:p>
            <a:pPr marL="457200" indent="-457200">
              <a:buFont typeface="Arial" panose="020B0604020202020204" pitchFamily="34" charset="0"/>
              <a:buChar char="•"/>
            </a:pPr>
            <a:r>
              <a:rPr lang="en-US" sz="3200" b="0" i="0" dirty="0">
                <a:effectLst/>
              </a:rPr>
              <a:t>The project might require a stable power source, especially if additional components are added. Battery-powered setups might need frequent recharging or replacement.</a:t>
            </a:r>
          </a:p>
          <a:p>
            <a:pPr marL="457200" indent="-457200">
              <a:buFont typeface="Arial" panose="020B0604020202020204" pitchFamily="34" charset="0"/>
              <a:buChar char="•"/>
            </a:pPr>
            <a:r>
              <a:rPr lang="en-US" sz="3200" b="0" i="0" dirty="0">
                <a:effectLst/>
              </a:rPr>
              <a:t>Ultrasonic sensors can have blind spots where objects are not detected properly, particularly very close objects.</a:t>
            </a:r>
          </a:p>
        </p:txBody>
      </p:sp>
    </p:spTree>
    <p:extLst>
      <p:ext uri="{BB962C8B-B14F-4D97-AF65-F5344CB8AC3E}">
        <p14:creationId xmlns:p14="http://schemas.microsoft.com/office/powerpoint/2010/main" val="32342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JIT logo">
            <a:extLst>
              <a:ext uri="{FF2B5EF4-FFF2-40B4-BE49-F238E27FC236}">
                <a16:creationId xmlns:a16="http://schemas.microsoft.com/office/drawing/2014/main" id="{40C54C8D-72FE-EDA6-8CD3-12D4B17F5A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Shape 2">
            <a:extLst>
              <a:ext uri="{FF2B5EF4-FFF2-40B4-BE49-F238E27FC236}">
                <a16:creationId xmlns:a16="http://schemas.microsoft.com/office/drawing/2014/main" id="{96ECE96D-106A-D565-288E-FC3D96DD813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4" name="Freeform: Shape 3">
            <a:extLst>
              <a:ext uri="{FF2B5EF4-FFF2-40B4-BE49-F238E27FC236}">
                <a16:creationId xmlns:a16="http://schemas.microsoft.com/office/drawing/2014/main" id="{DA8B5C8E-5C89-395A-27D3-8309732167CD}"/>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5" name="TextBox 4">
            <a:extLst>
              <a:ext uri="{FF2B5EF4-FFF2-40B4-BE49-F238E27FC236}">
                <a16:creationId xmlns:a16="http://schemas.microsoft.com/office/drawing/2014/main" id="{D8F8C0D3-F930-094B-ABCF-4A02F2857BA2}"/>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4" name="TextBox 33">
            <a:extLst>
              <a:ext uri="{FF2B5EF4-FFF2-40B4-BE49-F238E27FC236}">
                <a16:creationId xmlns:a16="http://schemas.microsoft.com/office/drawing/2014/main" id="{8BBE8466-CD7F-9EC3-365D-5A0A9DE57AC4}"/>
              </a:ext>
            </a:extLst>
          </p:cNvPr>
          <p:cNvSpPr txBox="1"/>
          <p:nvPr/>
        </p:nvSpPr>
        <p:spPr>
          <a:xfrm>
            <a:off x="0" y="709278"/>
            <a:ext cx="2686376" cy="646331"/>
          </a:xfrm>
          <a:prstGeom prst="rect">
            <a:avLst/>
          </a:prstGeom>
          <a:noFill/>
        </p:spPr>
        <p:txBody>
          <a:bodyPr wrap="none" rtlCol="0">
            <a:spAutoFit/>
          </a:bodyPr>
          <a:lstStyle/>
          <a:p>
            <a:r>
              <a:rPr lang="en-US" sz="3600" b="1" dirty="0"/>
              <a:t>Applications:</a:t>
            </a:r>
            <a:endParaRPr lang="en-IN" sz="3600" b="1" dirty="0"/>
          </a:p>
        </p:txBody>
      </p:sp>
      <p:sp>
        <p:nvSpPr>
          <p:cNvPr id="7" name="TextBox 6">
            <a:extLst>
              <a:ext uri="{FF2B5EF4-FFF2-40B4-BE49-F238E27FC236}">
                <a16:creationId xmlns:a16="http://schemas.microsoft.com/office/drawing/2014/main" id="{3A6274A0-4762-F4FE-7ACA-CC588CF26274}"/>
              </a:ext>
            </a:extLst>
          </p:cNvPr>
          <p:cNvSpPr txBox="1"/>
          <p:nvPr/>
        </p:nvSpPr>
        <p:spPr>
          <a:xfrm>
            <a:off x="0" y="1605783"/>
            <a:ext cx="12192000" cy="5016758"/>
          </a:xfrm>
          <a:prstGeom prst="rect">
            <a:avLst/>
          </a:prstGeom>
          <a:noFill/>
        </p:spPr>
        <p:txBody>
          <a:bodyPr wrap="square">
            <a:spAutoFit/>
          </a:bodyPr>
          <a:lstStyle/>
          <a:p>
            <a:pPr marL="457200" indent="-457200" algn="l">
              <a:buFont typeface="Arial" panose="020B0604020202020204" pitchFamily="34" charset="0"/>
              <a:buChar char="•"/>
            </a:pPr>
            <a:r>
              <a:rPr lang="en-US" sz="3200" i="0" dirty="0">
                <a:effectLst/>
              </a:rPr>
              <a:t>Obstacle Detection and Avoidance</a:t>
            </a:r>
          </a:p>
          <a:p>
            <a:pPr marL="457200" indent="-457200" algn="l">
              <a:buFont typeface="Arial" panose="020B0604020202020204" pitchFamily="34" charset="0"/>
              <a:buChar char="•"/>
            </a:pPr>
            <a:r>
              <a:rPr lang="en-IN" sz="3200" i="0" dirty="0">
                <a:effectLst/>
                <a:latin typeface="ui-sans-serif"/>
              </a:rPr>
              <a:t>Automated Parking Systems</a:t>
            </a:r>
          </a:p>
          <a:p>
            <a:pPr marL="457200" indent="-457200" algn="l">
              <a:buFont typeface="Arial" panose="020B0604020202020204" pitchFamily="34" charset="0"/>
              <a:buChar char="•"/>
            </a:pPr>
            <a:r>
              <a:rPr lang="en-IN" sz="3200" i="0" dirty="0">
                <a:effectLst/>
                <a:latin typeface="ui-sans-serif"/>
              </a:rPr>
              <a:t>Distance Measurement Tools</a:t>
            </a:r>
          </a:p>
          <a:p>
            <a:pPr marL="457200" indent="-457200" algn="l">
              <a:buFont typeface="Arial" panose="020B0604020202020204" pitchFamily="34" charset="0"/>
              <a:buChar char="•"/>
            </a:pPr>
            <a:r>
              <a:rPr lang="en-IN" sz="3200" i="0" dirty="0">
                <a:effectLst/>
                <a:latin typeface="ui-sans-serif"/>
              </a:rPr>
              <a:t>Home Security Systems</a:t>
            </a:r>
          </a:p>
          <a:p>
            <a:pPr marL="457200" indent="-457200" algn="l">
              <a:buFont typeface="Arial" panose="020B0604020202020204" pitchFamily="34" charset="0"/>
              <a:buChar char="•"/>
            </a:pPr>
            <a:r>
              <a:rPr lang="en-IN" sz="3200" i="0" dirty="0">
                <a:effectLst/>
                <a:latin typeface="ui-sans-serif"/>
              </a:rPr>
              <a:t>Level Sensing</a:t>
            </a:r>
            <a:endParaRPr lang="en-IN" sz="3200" dirty="0">
              <a:latin typeface="ui-sans-serif"/>
            </a:endParaRPr>
          </a:p>
          <a:p>
            <a:pPr marL="457200" indent="-457200" algn="l">
              <a:buFont typeface="Arial" panose="020B0604020202020204" pitchFamily="34" charset="0"/>
              <a:buChar char="•"/>
            </a:pPr>
            <a:r>
              <a:rPr lang="en-IN" sz="3200" i="0" dirty="0">
                <a:effectLst/>
                <a:latin typeface="ui-sans-serif"/>
              </a:rPr>
              <a:t>Interactive Art Installations</a:t>
            </a:r>
          </a:p>
          <a:p>
            <a:pPr marL="457200" indent="-457200" algn="l">
              <a:buFont typeface="Arial" panose="020B0604020202020204" pitchFamily="34" charset="0"/>
              <a:buChar char="•"/>
            </a:pPr>
            <a:r>
              <a:rPr lang="en-IN" sz="3200" i="0" dirty="0">
                <a:effectLst/>
                <a:latin typeface="ui-sans-serif"/>
              </a:rPr>
              <a:t>Automated Doors</a:t>
            </a:r>
            <a:endParaRPr lang="en-IN" sz="3200" dirty="0">
              <a:latin typeface="ui-sans-serif"/>
            </a:endParaRPr>
          </a:p>
          <a:p>
            <a:pPr marL="457200" indent="-457200" algn="l">
              <a:buFont typeface="Arial" panose="020B0604020202020204" pitchFamily="34" charset="0"/>
              <a:buChar char="•"/>
            </a:pPr>
            <a:r>
              <a:rPr lang="en-IN" sz="3200" i="0" dirty="0">
                <a:effectLst/>
                <a:latin typeface="ui-sans-serif"/>
              </a:rPr>
              <a:t>Proximity Alerts</a:t>
            </a:r>
          </a:p>
          <a:p>
            <a:pPr marL="457200" indent="-457200" algn="l">
              <a:buFont typeface="Arial" panose="020B0604020202020204" pitchFamily="34" charset="0"/>
              <a:buChar char="•"/>
            </a:pPr>
            <a:r>
              <a:rPr lang="en-IN" sz="3200" i="0" dirty="0">
                <a:effectLst/>
                <a:latin typeface="ui-sans-serif"/>
              </a:rPr>
              <a:t>Factory Automation</a:t>
            </a:r>
            <a:endParaRPr lang="en-IN" sz="3200" dirty="0">
              <a:latin typeface="ui-sans-serif"/>
            </a:endParaRPr>
          </a:p>
          <a:p>
            <a:pPr marL="457200" indent="-457200" algn="l">
              <a:buFont typeface="Arial" panose="020B0604020202020204" pitchFamily="34" charset="0"/>
              <a:buChar char="•"/>
            </a:pPr>
            <a:r>
              <a:rPr lang="en-IN" sz="3200" i="0" dirty="0">
                <a:effectLst/>
                <a:latin typeface="ui-sans-serif"/>
              </a:rPr>
              <a:t>Agricultural Automation</a:t>
            </a:r>
            <a:endParaRPr lang="en-IN" sz="3200" dirty="0">
              <a:latin typeface="ui-sans-serif"/>
            </a:endParaRPr>
          </a:p>
        </p:txBody>
      </p:sp>
    </p:spTree>
    <p:extLst>
      <p:ext uri="{BB962C8B-B14F-4D97-AF65-F5344CB8AC3E}">
        <p14:creationId xmlns:p14="http://schemas.microsoft.com/office/powerpoint/2010/main" val="218116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JIT logo">
            <a:extLst>
              <a:ext uri="{FF2B5EF4-FFF2-40B4-BE49-F238E27FC236}">
                <a16:creationId xmlns:a16="http://schemas.microsoft.com/office/drawing/2014/main" id="{40C54C8D-72FE-EDA6-8CD3-12D4B17F5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Shape 2">
            <a:extLst>
              <a:ext uri="{FF2B5EF4-FFF2-40B4-BE49-F238E27FC236}">
                <a16:creationId xmlns:a16="http://schemas.microsoft.com/office/drawing/2014/main" id="{96ECE96D-106A-D565-288E-FC3D96DD813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4" name="Freeform: Shape 3">
            <a:extLst>
              <a:ext uri="{FF2B5EF4-FFF2-40B4-BE49-F238E27FC236}">
                <a16:creationId xmlns:a16="http://schemas.microsoft.com/office/drawing/2014/main" id="{DA8B5C8E-5C89-395A-27D3-8309732167CD}"/>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5" name="TextBox 4">
            <a:extLst>
              <a:ext uri="{FF2B5EF4-FFF2-40B4-BE49-F238E27FC236}">
                <a16:creationId xmlns:a16="http://schemas.microsoft.com/office/drawing/2014/main" id="{D8F8C0D3-F930-094B-ABCF-4A02F2857BA2}"/>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4" name="TextBox 33">
            <a:extLst>
              <a:ext uri="{FF2B5EF4-FFF2-40B4-BE49-F238E27FC236}">
                <a16:creationId xmlns:a16="http://schemas.microsoft.com/office/drawing/2014/main" id="{8BBE8466-CD7F-9EC3-365D-5A0A9DE57AC4}"/>
              </a:ext>
            </a:extLst>
          </p:cNvPr>
          <p:cNvSpPr txBox="1"/>
          <p:nvPr/>
        </p:nvSpPr>
        <p:spPr>
          <a:xfrm>
            <a:off x="0" y="718903"/>
            <a:ext cx="1558440" cy="646331"/>
          </a:xfrm>
          <a:prstGeom prst="rect">
            <a:avLst/>
          </a:prstGeom>
          <a:noFill/>
        </p:spPr>
        <p:txBody>
          <a:bodyPr wrap="none" rtlCol="0">
            <a:spAutoFit/>
          </a:bodyPr>
          <a:lstStyle/>
          <a:p>
            <a:r>
              <a:rPr lang="en-US" sz="3600" b="1" dirty="0"/>
              <a:t>Model:</a:t>
            </a:r>
            <a:endParaRPr lang="en-IN" sz="3600" b="1" dirty="0"/>
          </a:p>
        </p:txBody>
      </p:sp>
      <p:pic>
        <p:nvPicPr>
          <p:cNvPr id="7" name="Picture 6">
            <a:extLst>
              <a:ext uri="{FF2B5EF4-FFF2-40B4-BE49-F238E27FC236}">
                <a16:creationId xmlns:a16="http://schemas.microsoft.com/office/drawing/2014/main" id="{6F212B90-74F3-2DE1-650E-90800EB24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3045" y="1329144"/>
            <a:ext cx="6205910" cy="4654433"/>
          </a:xfrm>
          <a:prstGeom prst="rect">
            <a:avLst/>
          </a:prstGeom>
        </p:spPr>
      </p:pic>
    </p:spTree>
    <p:extLst>
      <p:ext uri="{BB962C8B-B14F-4D97-AF65-F5344CB8AC3E}">
        <p14:creationId xmlns:p14="http://schemas.microsoft.com/office/powerpoint/2010/main" val="436330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JIT logo">
            <a:extLst>
              <a:ext uri="{FF2B5EF4-FFF2-40B4-BE49-F238E27FC236}">
                <a16:creationId xmlns:a16="http://schemas.microsoft.com/office/drawing/2014/main" id="{40C54C8D-72FE-EDA6-8CD3-12D4B17F5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Shape 2">
            <a:extLst>
              <a:ext uri="{FF2B5EF4-FFF2-40B4-BE49-F238E27FC236}">
                <a16:creationId xmlns:a16="http://schemas.microsoft.com/office/drawing/2014/main" id="{96ECE96D-106A-D565-288E-FC3D96DD813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4" name="Freeform: Shape 3">
            <a:extLst>
              <a:ext uri="{FF2B5EF4-FFF2-40B4-BE49-F238E27FC236}">
                <a16:creationId xmlns:a16="http://schemas.microsoft.com/office/drawing/2014/main" id="{DA8B5C8E-5C89-395A-27D3-8309732167CD}"/>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5" name="TextBox 4">
            <a:extLst>
              <a:ext uri="{FF2B5EF4-FFF2-40B4-BE49-F238E27FC236}">
                <a16:creationId xmlns:a16="http://schemas.microsoft.com/office/drawing/2014/main" id="{D8F8C0D3-F930-094B-ABCF-4A02F2857BA2}"/>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4" name="TextBox 33">
            <a:extLst>
              <a:ext uri="{FF2B5EF4-FFF2-40B4-BE49-F238E27FC236}">
                <a16:creationId xmlns:a16="http://schemas.microsoft.com/office/drawing/2014/main" id="{8BBE8466-CD7F-9EC3-365D-5A0A9DE57AC4}"/>
              </a:ext>
            </a:extLst>
          </p:cNvPr>
          <p:cNvSpPr txBox="1"/>
          <p:nvPr/>
        </p:nvSpPr>
        <p:spPr>
          <a:xfrm>
            <a:off x="0" y="718903"/>
            <a:ext cx="1558440" cy="646331"/>
          </a:xfrm>
          <a:prstGeom prst="rect">
            <a:avLst/>
          </a:prstGeom>
          <a:noFill/>
        </p:spPr>
        <p:txBody>
          <a:bodyPr wrap="none" rtlCol="0">
            <a:spAutoFit/>
          </a:bodyPr>
          <a:lstStyle/>
          <a:p>
            <a:r>
              <a:rPr lang="en-US" sz="3600" b="1" dirty="0"/>
              <a:t>Model:</a:t>
            </a:r>
            <a:endParaRPr lang="en-IN" sz="3600" b="1" dirty="0"/>
          </a:p>
        </p:txBody>
      </p:sp>
      <p:pic>
        <p:nvPicPr>
          <p:cNvPr id="9" name="Picture 8">
            <a:extLst>
              <a:ext uri="{FF2B5EF4-FFF2-40B4-BE49-F238E27FC236}">
                <a16:creationId xmlns:a16="http://schemas.microsoft.com/office/drawing/2014/main" id="{0F7C5881-3FDE-AAE5-9A93-13012261F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831880" y="700633"/>
            <a:ext cx="4528238" cy="6037650"/>
          </a:xfrm>
          <a:prstGeom prst="rect">
            <a:avLst/>
          </a:prstGeom>
        </p:spPr>
      </p:pic>
    </p:spTree>
    <p:extLst>
      <p:ext uri="{BB962C8B-B14F-4D97-AF65-F5344CB8AC3E}">
        <p14:creationId xmlns:p14="http://schemas.microsoft.com/office/powerpoint/2010/main" val="2725293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VJIT logo">
            <a:extLst>
              <a:ext uri="{FF2B5EF4-FFF2-40B4-BE49-F238E27FC236}">
                <a16:creationId xmlns:a16="http://schemas.microsoft.com/office/drawing/2014/main" id="{40C54C8D-72FE-EDA6-8CD3-12D4B17F5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Shape 2">
            <a:extLst>
              <a:ext uri="{FF2B5EF4-FFF2-40B4-BE49-F238E27FC236}">
                <a16:creationId xmlns:a16="http://schemas.microsoft.com/office/drawing/2014/main" id="{96ECE96D-106A-D565-288E-FC3D96DD813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4" name="Freeform: Shape 3">
            <a:extLst>
              <a:ext uri="{FF2B5EF4-FFF2-40B4-BE49-F238E27FC236}">
                <a16:creationId xmlns:a16="http://schemas.microsoft.com/office/drawing/2014/main" id="{DA8B5C8E-5C89-395A-27D3-8309732167CD}"/>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sp>
        <p:nvSpPr>
          <p:cNvPr id="6" name="TextBox 5">
            <a:extLst>
              <a:ext uri="{FF2B5EF4-FFF2-40B4-BE49-F238E27FC236}">
                <a16:creationId xmlns:a16="http://schemas.microsoft.com/office/drawing/2014/main" id="{34831CCA-0088-5EB1-B002-98C838C02069}"/>
              </a:ext>
            </a:extLst>
          </p:cNvPr>
          <p:cNvSpPr txBox="1"/>
          <p:nvPr/>
        </p:nvSpPr>
        <p:spPr>
          <a:xfrm>
            <a:off x="0" y="2243244"/>
            <a:ext cx="12191999" cy="2215991"/>
          </a:xfrm>
          <a:prstGeom prst="rect">
            <a:avLst/>
          </a:prstGeom>
          <a:noFill/>
        </p:spPr>
        <p:txBody>
          <a:bodyPr wrap="square" rtlCol="0">
            <a:spAutoFit/>
          </a:bodyPr>
          <a:lstStyle/>
          <a:p>
            <a:pPr algn="ctr"/>
            <a:r>
              <a:rPr lang="en-US" sz="13800" b="1" dirty="0"/>
              <a:t>THANK YOU</a:t>
            </a:r>
            <a:endParaRPr lang="en-IN" sz="13800" b="1" dirty="0"/>
          </a:p>
        </p:txBody>
      </p:sp>
      <p:sp>
        <p:nvSpPr>
          <p:cNvPr id="7" name="TextBox 6">
            <a:extLst>
              <a:ext uri="{FF2B5EF4-FFF2-40B4-BE49-F238E27FC236}">
                <a16:creationId xmlns:a16="http://schemas.microsoft.com/office/drawing/2014/main" id="{4EE25F8E-DDDD-9AA9-43F0-7FBBFD7899FB}"/>
              </a:ext>
            </a:extLst>
          </p:cNvPr>
          <p:cNvSpPr txBox="1"/>
          <p:nvPr/>
        </p:nvSpPr>
        <p:spPr>
          <a:xfrm>
            <a:off x="0" y="4156092"/>
            <a:ext cx="12192000" cy="707886"/>
          </a:xfrm>
          <a:prstGeom prst="rect">
            <a:avLst/>
          </a:prstGeom>
          <a:noFill/>
        </p:spPr>
        <p:txBody>
          <a:bodyPr wrap="square" rtlCol="0">
            <a:spAutoFit/>
          </a:bodyPr>
          <a:lstStyle/>
          <a:p>
            <a:pPr algn="ctr"/>
            <a:r>
              <a:rPr lang="en-US" sz="4000" b="1" dirty="0"/>
              <a:t>DISTANCE INDICATOR</a:t>
            </a:r>
            <a:endParaRPr lang="en-IN" sz="4000" b="1" dirty="0"/>
          </a:p>
        </p:txBody>
      </p:sp>
    </p:spTree>
    <p:extLst>
      <p:ext uri="{BB962C8B-B14F-4D97-AF65-F5344CB8AC3E}">
        <p14:creationId xmlns:p14="http://schemas.microsoft.com/office/powerpoint/2010/main" val="382488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1155032"/>
            <a:ext cx="12192000" cy="5016758"/>
          </a:xfrm>
          <a:prstGeom prst="rect">
            <a:avLst/>
          </a:prstGeom>
          <a:noFill/>
        </p:spPr>
        <p:txBody>
          <a:bodyPr wrap="square" rtlCol="0">
            <a:spAutoFit/>
          </a:bodyPr>
          <a:lstStyle/>
          <a:p>
            <a:r>
              <a:rPr lang="en-US" sz="3200" b="1" dirty="0"/>
              <a:t>Components and Devices Used:</a:t>
            </a:r>
          </a:p>
          <a:p>
            <a:endParaRPr lang="en-US" sz="3200" dirty="0"/>
          </a:p>
          <a:p>
            <a:pPr marL="742950" indent="-742950">
              <a:buAutoNum type="arabicParenR"/>
            </a:pPr>
            <a:r>
              <a:rPr lang="en-US" sz="3200" dirty="0"/>
              <a:t>Arduino UNO SMD Board</a:t>
            </a:r>
          </a:p>
          <a:p>
            <a:pPr marL="742950" indent="-742950">
              <a:buAutoNum type="arabicParenR"/>
            </a:pPr>
            <a:r>
              <a:rPr lang="en-US" sz="3200" dirty="0"/>
              <a:t>Breadboard</a:t>
            </a:r>
          </a:p>
          <a:p>
            <a:pPr marL="742950" indent="-742950">
              <a:buAutoNum type="arabicParenR"/>
            </a:pPr>
            <a:r>
              <a:rPr lang="en-US" sz="3200" dirty="0"/>
              <a:t>Servo Motor SG90</a:t>
            </a:r>
          </a:p>
          <a:p>
            <a:pPr marL="742950" indent="-742950">
              <a:buAutoNum type="arabicParenR"/>
            </a:pPr>
            <a:r>
              <a:rPr lang="en-US" sz="3200" dirty="0"/>
              <a:t>Ultrasonic Sensor</a:t>
            </a:r>
          </a:p>
          <a:p>
            <a:pPr marL="742950" indent="-742950">
              <a:buAutoNum type="arabicParenR"/>
            </a:pPr>
            <a:r>
              <a:rPr lang="en-IN" sz="3200" dirty="0"/>
              <a:t>5V Buzzer</a:t>
            </a:r>
          </a:p>
          <a:p>
            <a:pPr marL="742950" indent="-742950">
              <a:buAutoNum type="arabicParenR"/>
            </a:pPr>
            <a:r>
              <a:rPr lang="en-IN" sz="3200" dirty="0"/>
              <a:t>LED Bulbs (7)</a:t>
            </a:r>
          </a:p>
          <a:p>
            <a:pPr marL="742950" indent="-742950">
              <a:buAutoNum type="arabicParenR"/>
            </a:pPr>
            <a:r>
              <a:rPr lang="en-IN" sz="3200" dirty="0"/>
              <a:t>1K</a:t>
            </a:r>
            <a:r>
              <a:rPr lang="el-GR" sz="3200" b="0" i="0" dirty="0">
                <a:effectLst/>
                <a:latin typeface="Inter"/>
              </a:rPr>
              <a:t>Ω</a:t>
            </a:r>
            <a:r>
              <a:rPr lang="en-US" sz="3200" b="0" i="0" dirty="0">
                <a:effectLst/>
                <a:latin typeface="Inter"/>
              </a:rPr>
              <a:t> Resistors (7)</a:t>
            </a:r>
            <a:endParaRPr lang="en-IN" sz="3200" dirty="0"/>
          </a:p>
          <a:p>
            <a:pPr marL="742950" indent="-742950">
              <a:buAutoNum type="arabicParenR"/>
            </a:pPr>
            <a:r>
              <a:rPr lang="en-IN" sz="3200" dirty="0"/>
              <a:t>Jumper Cables (16)</a:t>
            </a:r>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0" y="11017"/>
            <a:ext cx="12191999" cy="707886"/>
          </a:xfrm>
          <a:prstGeom prst="rect">
            <a:avLst/>
          </a:prstGeom>
          <a:noFill/>
        </p:spPr>
        <p:txBody>
          <a:bodyPr wrap="square" rtlCol="0">
            <a:spAutoFit/>
          </a:bodyPr>
          <a:lstStyle/>
          <a:p>
            <a:pPr algn="ctr"/>
            <a:r>
              <a:rPr lang="en-US" sz="4000" b="1" dirty="0"/>
              <a:t>DISTANCE INDICATOR</a:t>
            </a:r>
            <a:endParaRPr lang="en-IN" sz="4000" b="1" dirty="0"/>
          </a:p>
        </p:txBody>
      </p:sp>
    </p:spTree>
    <p:extLst>
      <p:ext uri="{BB962C8B-B14F-4D97-AF65-F5344CB8AC3E}">
        <p14:creationId xmlns:p14="http://schemas.microsoft.com/office/powerpoint/2010/main" val="103465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826260"/>
            <a:ext cx="12192000" cy="646331"/>
          </a:xfrm>
          <a:prstGeom prst="rect">
            <a:avLst/>
          </a:prstGeom>
          <a:noFill/>
        </p:spPr>
        <p:txBody>
          <a:bodyPr wrap="square" rtlCol="0">
            <a:spAutoFit/>
          </a:bodyPr>
          <a:lstStyle/>
          <a:p>
            <a:pPr algn="ctr"/>
            <a:r>
              <a:rPr lang="en-US" sz="3600" b="1" dirty="0"/>
              <a:t>Arduino UNO SMD Board</a:t>
            </a:r>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 name="TextBox 2">
            <a:extLst>
              <a:ext uri="{FF2B5EF4-FFF2-40B4-BE49-F238E27FC236}">
                <a16:creationId xmlns:a16="http://schemas.microsoft.com/office/drawing/2014/main" id="{10995973-37B4-2FA2-8C38-1A47A3621013}"/>
              </a:ext>
            </a:extLst>
          </p:cNvPr>
          <p:cNvSpPr txBox="1"/>
          <p:nvPr/>
        </p:nvSpPr>
        <p:spPr>
          <a:xfrm>
            <a:off x="0" y="1546732"/>
            <a:ext cx="12192000" cy="5262979"/>
          </a:xfrm>
          <a:prstGeom prst="rect">
            <a:avLst/>
          </a:prstGeom>
          <a:noFill/>
        </p:spPr>
        <p:txBody>
          <a:bodyPr wrap="square">
            <a:spAutoFit/>
          </a:bodyPr>
          <a:lstStyle/>
          <a:p>
            <a:pPr marL="457200" indent="-457200">
              <a:buFont typeface="Arial" panose="020B0604020202020204" pitchFamily="34" charset="0"/>
              <a:buChar char="•"/>
            </a:pPr>
            <a:r>
              <a:rPr lang="en-US" sz="2800" i="0" dirty="0">
                <a:effectLst/>
              </a:rPr>
              <a:t>The Arduino UNO Board is a microcontroller board based on the ATmega328P.</a:t>
            </a:r>
          </a:p>
          <a:p>
            <a:pPr marL="457200" indent="-457200">
              <a:buFont typeface="Arial" panose="020B0604020202020204" pitchFamily="34" charset="0"/>
              <a:buChar char="•"/>
            </a:pPr>
            <a:r>
              <a:rPr lang="en-US" sz="2800" b="0" i="0" dirty="0">
                <a:effectLst/>
              </a:rPr>
              <a:t>It has 14 digital input/output pins (of which 6 can be used as PWM outputs), 6 analog inputs, a 16 MHz ceramic resonator, a USB connection, a power jack, an ICSP header and a reset button.</a:t>
            </a:r>
          </a:p>
          <a:p>
            <a:pPr marL="457200" indent="-457200">
              <a:buFont typeface="Arial" panose="020B0604020202020204" pitchFamily="34" charset="0"/>
              <a:buChar char="•"/>
            </a:pPr>
            <a:r>
              <a:rPr lang="en-US" sz="2800" dirty="0"/>
              <a:t>Advantages of using an Arduino UNO Board:</a:t>
            </a:r>
          </a:p>
          <a:p>
            <a:endParaRPr lang="en-US" dirty="0"/>
          </a:p>
          <a:p>
            <a:pPr marL="514350" indent="-514350">
              <a:buFont typeface="+mj-lt"/>
              <a:buAutoNum type="arabicPeriod"/>
            </a:pPr>
            <a:r>
              <a:rPr lang="en-IN" sz="2800" b="0" i="0" dirty="0">
                <a:effectLst/>
              </a:rPr>
              <a:t>It is relatively inexpensive.</a:t>
            </a:r>
          </a:p>
          <a:p>
            <a:pPr marL="514350" indent="-514350">
              <a:buFont typeface="+mj-lt"/>
              <a:buAutoNum type="arabicPeriod"/>
            </a:pPr>
            <a:r>
              <a:rPr lang="en-US" sz="2800" b="0" i="0" dirty="0">
                <a:effectLst/>
              </a:rPr>
              <a:t>It is easy to use and has a large community of support.</a:t>
            </a:r>
          </a:p>
          <a:p>
            <a:pPr marL="514350" indent="-514350">
              <a:buFont typeface="+mj-lt"/>
              <a:buAutoNum type="arabicPeriod"/>
            </a:pPr>
            <a:r>
              <a:rPr lang="en-US" sz="2800" b="0" i="0" dirty="0">
                <a:effectLst/>
              </a:rPr>
              <a:t>It is versatile and can be used to create a wide variety of projects.</a:t>
            </a:r>
          </a:p>
          <a:p>
            <a:pPr marL="514350" indent="-514350">
              <a:buFont typeface="+mj-lt"/>
              <a:buAutoNum type="arabicPeriod"/>
            </a:pPr>
            <a:r>
              <a:rPr lang="en-US" sz="2800" b="0" i="0" dirty="0">
                <a:effectLst/>
              </a:rPr>
              <a:t>It is open source, which means that the software and hardware are freely available for anyone to use and modify.</a:t>
            </a:r>
          </a:p>
          <a:p>
            <a:pPr marL="514350" indent="-514350">
              <a:buFont typeface="+mj-lt"/>
              <a:buAutoNum type="arabicPeriod"/>
            </a:pPr>
            <a:endParaRPr lang="en-IN" sz="2800" dirty="0"/>
          </a:p>
        </p:txBody>
      </p:sp>
    </p:spTree>
    <p:extLst>
      <p:ext uri="{BB962C8B-B14F-4D97-AF65-F5344CB8AC3E}">
        <p14:creationId xmlns:p14="http://schemas.microsoft.com/office/powerpoint/2010/main" val="1471770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826260"/>
            <a:ext cx="12192000" cy="646331"/>
          </a:xfrm>
          <a:prstGeom prst="rect">
            <a:avLst/>
          </a:prstGeom>
          <a:noFill/>
        </p:spPr>
        <p:txBody>
          <a:bodyPr wrap="square" rtlCol="0">
            <a:spAutoFit/>
          </a:bodyPr>
          <a:lstStyle/>
          <a:p>
            <a:pPr algn="ctr"/>
            <a:r>
              <a:rPr lang="en-US" sz="3600" b="1" dirty="0"/>
              <a:t>Arduino UNO Board</a:t>
            </a:r>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25" name="TextBox 24">
            <a:extLst>
              <a:ext uri="{FF2B5EF4-FFF2-40B4-BE49-F238E27FC236}">
                <a16:creationId xmlns:a16="http://schemas.microsoft.com/office/drawing/2014/main" id="{275A9F02-7757-E91B-E1EF-6E89EE044F74}"/>
              </a:ext>
            </a:extLst>
          </p:cNvPr>
          <p:cNvSpPr txBox="1"/>
          <p:nvPr/>
        </p:nvSpPr>
        <p:spPr>
          <a:xfrm>
            <a:off x="4630821" y="1542759"/>
            <a:ext cx="4272132" cy="5262979"/>
          </a:xfrm>
          <a:prstGeom prst="rect">
            <a:avLst/>
          </a:prstGeom>
          <a:noFill/>
        </p:spPr>
        <p:txBody>
          <a:bodyPr wrap="none" rtlCol="0">
            <a:spAutoFit/>
          </a:bodyPr>
          <a:lstStyle/>
          <a:p>
            <a:pPr marL="342900" indent="-342900">
              <a:buFont typeface="Arial" panose="020B0604020202020204" pitchFamily="34" charset="0"/>
              <a:buChar char="•"/>
            </a:pPr>
            <a:r>
              <a:rPr lang="en-US" sz="2800" dirty="0"/>
              <a:t>1 - Power USB</a:t>
            </a:r>
          </a:p>
          <a:p>
            <a:pPr marL="342900" indent="-342900">
              <a:buFont typeface="Arial" panose="020B0604020202020204" pitchFamily="34" charset="0"/>
              <a:buChar char="•"/>
            </a:pPr>
            <a:r>
              <a:rPr lang="en-US" sz="2800" dirty="0"/>
              <a:t>2 - Power (Barrel Jack)</a:t>
            </a:r>
          </a:p>
          <a:p>
            <a:pPr marL="342900" indent="-342900">
              <a:buFont typeface="Arial" panose="020B0604020202020204" pitchFamily="34" charset="0"/>
              <a:buChar char="•"/>
            </a:pPr>
            <a:r>
              <a:rPr lang="en-US" sz="2800" dirty="0"/>
              <a:t>3 - Voltage Regulator</a:t>
            </a:r>
          </a:p>
          <a:p>
            <a:pPr marL="342900" indent="-342900">
              <a:buFont typeface="Arial" panose="020B0604020202020204" pitchFamily="34" charset="0"/>
              <a:buChar char="•"/>
            </a:pPr>
            <a:r>
              <a:rPr lang="en-US" sz="2800" dirty="0"/>
              <a:t>4 - Crystal Oscillator</a:t>
            </a:r>
          </a:p>
          <a:p>
            <a:pPr marL="342900" indent="-342900">
              <a:buFont typeface="Arial" panose="020B0604020202020204" pitchFamily="34" charset="0"/>
              <a:buChar char="•"/>
            </a:pPr>
            <a:r>
              <a:rPr lang="en-US" sz="2800" dirty="0"/>
              <a:t>5 - Reset</a:t>
            </a:r>
          </a:p>
          <a:p>
            <a:pPr marL="342900" indent="-342900">
              <a:buFont typeface="Arial" panose="020B0604020202020204" pitchFamily="34" charset="0"/>
              <a:buChar char="•"/>
            </a:pPr>
            <a:r>
              <a:rPr lang="en-US" sz="2800" dirty="0"/>
              <a:t>Pins (6 - 3.3, 7 - 5, </a:t>
            </a:r>
          </a:p>
          <a:p>
            <a:pPr marL="342900" indent="-342900">
              <a:buFont typeface="Arial" panose="020B0604020202020204" pitchFamily="34" charset="0"/>
              <a:buChar char="•"/>
            </a:pPr>
            <a:r>
              <a:rPr lang="en-US" sz="2800" dirty="0"/>
              <a:t>8 - GND, 9 - Vin)</a:t>
            </a:r>
          </a:p>
          <a:p>
            <a:pPr marL="342900" indent="-342900">
              <a:buFont typeface="Arial" panose="020B0604020202020204" pitchFamily="34" charset="0"/>
              <a:buChar char="•"/>
            </a:pPr>
            <a:r>
              <a:rPr lang="en-IN" sz="2800" dirty="0"/>
              <a:t>10 - Analog Pins</a:t>
            </a:r>
          </a:p>
          <a:p>
            <a:pPr marL="342900" indent="-342900">
              <a:buFont typeface="Arial" panose="020B0604020202020204" pitchFamily="34" charset="0"/>
              <a:buChar char="•"/>
            </a:pPr>
            <a:r>
              <a:rPr lang="en-IN" sz="2800" dirty="0"/>
              <a:t>11 - Main Microcontroller</a:t>
            </a:r>
          </a:p>
          <a:p>
            <a:pPr marL="342900" indent="-342900">
              <a:buFont typeface="Arial" panose="020B0604020202020204" pitchFamily="34" charset="0"/>
              <a:buChar char="•"/>
            </a:pPr>
            <a:r>
              <a:rPr lang="en-IN" sz="2800" dirty="0"/>
              <a:t>12 - ICSP Pin</a:t>
            </a:r>
          </a:p>
          <a:p>
            <a:pPr marL="342900" indent="-342900">
              <a:buFont typeface="Arial" panose="020B0604020202020204" pitchFamily="34" charset="0"/>
              <a:buChar char="•"/>
            </a:pPr>
            <a:r>
              <a:rPr lang="en-IN" sz="2800" dirty="0"/>
              <a:t>13 - Power LED Indicator</a:t>
            </a:r>
          </a:p>
          <a:p>
            <a:pPr marL="342900" indent="-342900">
              <a:buFont typeface="Arial" panose="020B0604020202020204" pitchFamily="34" charset="0"/>
              <a:buChar char="•"/>
            </a:pPr>
            <a:r>
              <a:rPr lang="en-IN" sz="2800" dirty="0"/>
              <a:t>14 - TX and RX LED’s</a:t>
            </a:r>
          </a:p>
        </p:txBody>
      </p:sp>
      <p:sp>
        <p:nvSpPr>
          <p:cNvPr id="26" name="TextBox 25">
            <a:extLst>
              <a:ext uri="{FF2B5EF4-FFF2-40B4-BE49-F238E27FC236}">
                <a16:creationId xmlns:a16="http://schemas.microsoft.com/office/drawing/2014/main" id="{43471AAA-ADD9-FA29-0E5F-24FA484ADFB3}"/>
              </a:ext>
            </a:extLst>
          </p:cNvPr>
          <p:cNvSpPr txBox="1"/>
          <p:nvPr/>
        </p:nvSpPr>
        <p:spPr>
          <a:xfrm>
            <a:off x="8669238" y="1551640"/>
            <a:ext cx="2640916" cy="1384995"/>
          </a:xfrm>
          <a:prstGeom prst="rect">
            <a:avLst/>
          </a:prstGeom>
          <a:noFill/>
        </p:spPr>
        <p:txBody>
          <a:bodyPr wrap="none" rtlCol="0">
            <a:spAutoFit/>
          </a:bodyPr>
          <a:lstStyle/>
          <a:p>
            <a:pPr marL="342900" indent="-342900">
              <a:buFont typeface="Arial" panose="020B0604020202020204" pitchFamily="34" charset="0"/>
              <a:buChar char="•"/>
            </a:pPr>
            <a:r>
              <a:rPr lang="en-US" sz="2800" dirty="0"/>
              <a:t>15 - Digital I/O</a:t>
            </a:r>
          </a:p>
          <a:p>
            <a:pPr marL="342900" indent="-342900">
              <a:buFont typeface="Arial" panose="020B0604020202020204" pitchFamily="34" charset="0"/>
              <a:buChar char="•"/>
            </a:pPr>
            <a:r>
              <a:rPr lang="en-US" sz="2800" dirty="0"/>
              <a:t>16 - AREF</a:t>
            </a:r>
          </a:p>
          <a:p>
            <a:pPr marL="342900" indent="-342900">
              <a:buFont typeface="Arial" panose="020B0604020202020204" pitchFamily="34" charset="0"/>
              <a:buChar char="•"/>
            </a:pPr>
            <a:r>
              <a:rPr lang="en-US" sz="2800" dirty="0"/>
              <a:t>17 - Reset</a:t>
            </a:r>
            <a:endParaRPr lang="en-IN" sz="2800" dirty="0"/>
          </a:p>
        </p:txBody>
      </p:sp>
      <p:grpSp>
        <p:nvGrpSpPr>
          <p:cNvPr id="2155" name="Group 2154">
            <a:extLst>
              <a:ext uri="{FF2B5EF4-FFF2-40B4-BE49-F238E27FC236}">
                <a16:creationId xmlns:a16="http://schemas.microsoft.com/office/drawing/2014/main" id="{21AA562B-97B5-F198-9018-CAFA517A7FCC}"/>
              </a:ext>
            </a:extLst>
          </p:cNvPr>
          <p:cNvGrpSpPr/>
          <p:nvPr/>
        </p:nvGrpSpPr>
        <p:grpSpPr>
          <a:xfrm>
            <a:off x="0" y="1579948"/>
            <a:ext cx="4740818" cy="4733987"/>
            <a:chOff x="-14470" y="1503287"/>
            <a:chExt cx="4740818" cy="4733987"/>
          </a:xfrm>
        </p:grpSpPr>
        <p:grpSp>
          <p:nvGrpSpPr>
            <p:cNvPr id="2122" name="Group 2121">
              <a:extLst>
                <a:ext uri="{FF2B5EF4-FFF2-40B4-BE49-F238E27FC236}">
                  <a16:creationId xmlns:a16="http://schemas.microsoft.com/office/drawing/2014/main" id="{51369453-0360-AC5A-1A26-2F9983EBD4D1}"/>
                </a:ext>
              </a:extLst>
            </p:cNvPr>
            <p:cNvGrpSpPr/>
            <p:nvPr/>
          </p:nvGrpSpPr>
          <p:grpSpPr>
            <a:xfrm>
              <a:off x="84977" y="1784134"/>
              <a:ext cx="4641371" cy="4453140"/>
              <a:chOff x="84977" y="1784134"/>
              <a:chExt cx="4641371" cy="4453140"/>
            </a:xfrm>
          </p:grpSpPr>
          <p:grpSp>
            <p:nvGrpSpPr>
              <p:cNvPr id="1027" name="Group 1026">
                <a:extLst>
                  <a:ext uri="{FF2B5EF4-FFF2-40B4-BE49-F238E27FC236}">
                    <a16:creationId xmlns:a16="http://schemas.microsoft.com/office/drawing/2014/main" id="{03F09089-0463-495F-4B6B-0A1B6E186F93}"/>
                  </a:ext>
                </a:extLst>
              </p:cNvPr>
              <p:cNvGrpSpPr/>
              <p:nvPr/>
            </p:nvGrpSpPr>
            <p:grpSpPr>
              <a:xfrm>
                <a:off x="4038291" y="4858322"/>
                <a:ext cx="688057" cy="341471"/>
                <a:chOff x="746028" y="939088"/>
                <a:chExt cx="800900" cy="410215"/>
              </a:xfrm>
            </p:grpSpPr>
            <p:sp>
              <p:nvSpPr>
                <p:cNvPr id="1029" name="Oval 1028">
                  <a:extLst>
                    <a:ext uri="{FF2B5EF4-FFF2-40B4-BE49-F238E27FC236}">
                      <a16:creationId xmlns:a16="http://schemas.microsoft.com/office/drawing/2014/main" id="{C8853522-99FC-DD07-176C-E42506243723}"/>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0" name="TextBox 1029">
                  <a:extLst>
                    <a:ext uri="{FF2B5EF4-FFF2-40B4-BE49-F238E27FC236}">
                      <a16:creationId xmlns:a16="http://schemas.microsoft.com/office/drawing/2014/main" id="{91E486AB-BA94-0364-3853-E7A5EE5549E3}"/>
                    </a:ext>
                  </a:extLst>
                </p:cNvPr>
                <p:cNvSpPr txBox="1"/>
                <p:nvPr/>
              </p:nvSpPr>
              <p:spPr>
                <a:xfrm>
                  <a:off x="746028" y="939088"/>
                  <a:ext cx="800900" cy="406711"/>
                </a:xfrm>
                <a:prstGeom prst="rect">
                  <a:avLst/>
                </a:prstGeom>
                <a:noFill/>
              </p:spPr>
              <p:txBody>
                <a:bodyPr wrap="square" rtlCol="0">
                  <a:spAutoFit/>
                </a:bodyPr>
                <a:lstStyle/>
                <a:p>
                  <a:r>
                    <a:rPr lang="en-US" sz="1600" b="1" dirty="0"/>
                    <a:t>10</a:t>
                  </a:r>
                  <a:endParaRPr lang="en-IN" sz="1600" b="1" dirty="0"/>
                </a:p>
              </p:txBody>
            </p:sp>
          </p:grpSp>
          <p:grpSp>
            <p:nvGrpSpPr>
              <p:cNvPr id="1058" name="Group 1057">
                <a:extLst>
                  <a:ext uri="{FF2B5EF4-FFF2-40B4-BE49-F238E27FC236}">
                    <a16:creationId xmlns:a16="http://schemas.microsoft.com/office/drawing/2014/main" id="{5CA4D274-1834-7401-5C58-4A24115AAA16}"/>
                  </a:ext>
                </a:extLst>
              </p:cNvPr>
              <p:cNvGrpSpPr/>
              <p:nvPr/>
            </p:nvGrpSpPr>
            <p:grpSpPr>
              <a:xfrm>
                <a:off x="84977" y="1784134"/>
                <a:ext cx="3957873" cy="4453140"/>
                <a:chOff x="228783" y="1837297"/>
                <a:chExt cx="3957873" cy="4453140"/>
              </a:xfrm>
            </p:grpSpPr>
            <p:pic>
              <p:nvPicPr>
                <p:cNvPr id="1028" name="Picture 4" descr="ARDUINO UNO R3 SMD – Economic">
                  <a:extLst>
                    <a:ext uri="{FF2B5EF4-FFF2-40B4-BE49-F238E27FC236}">
                      <a16:creationId xmlns:a16="http://schemas.microsoft.com/office/drawing/2014/main" id="{D1479402-4AAD-5A5C-AFA7-5D793F214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584" y="1837297"/>
                  <a:ext cx="3926072" cy="392607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5C9AB9C3-C7C8-7FAE-30E8-16B6C8B3C870}"/>
                    </a:ext>
                  </a:extLst>
                </p:cNvPr>
                <p:cNvGrpSpPr/>
                <p:nvPr/>
              </p:nvGrpSpPr>
              <p:grpSpPr>
                <a:xfrm>
                  <a:off x="555160" y="3088727"/>
                  <a:ext cx="337976" cy="404071"/>
                  <a:chOff x="774032" y="863886"/>
                  <a:chExt cx="393405" cy="485417"/>
                </a:xfrm>
              </p:grpSpPr>
              <p:sp>
                <p:nvSpPr>
                  <p:cNvPr id="3" name="Oval 2">
                    <a:extLst>
                      <a:ext uri="{FF2B5EF4-FFF2-40B4-BE49-F238E27FC236}">
                        <a16:creationId xmlns:a16="http://schemas.microsoft.com/office/drawing/2014/main" id="{0EC21152-41C6-84AA-1C6E-6FCBA87BEEDA}"/>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BBC1AB5-045F-8631-BDCB-AAF127EFCDD1}"/>
                      </a:ext>
                    </a:extLst>
                  </p:cNvPr>
                  <p:cNvSpPr txBox="1"/>
                  <p:nvPr/>
                </p:nvSpPr>
                <p:spPr>
                  <a:xfrm>
                    <a:off x="776388" y="863886"/>
                    <a:ext cx="271789" cy="485417"/>
                  </a:xfrm>
                  <a:prstGeom prst="rect">
                    <a:avLst/>
                  </a:prstGeom>
                  <a:noFill/>
                </p:spPr>
                <p:txBody>
                  <a:bodyPr wrap="square" rtlCol="0">
                    <a:spAutoFit/>
                  </a:bodyPr>
                  <a:lstStyle/>
                  <a:p>
                    <a:r>
                      <a:rPr lang="en-US" sz="2400" b="1" dirty="0"/>
                      <a:t>1</a:t>
                    </a:r>
                    <a:endParaRPr lang="en-IN" sz="2400" b="1" dirty="0"/>
                  </a:p>
                </p:txBody>
              </p:sp>
            </p:grpSp>
            <p:grpSp>
              <p:nvGrpSpPr>
                <p:cNvPr id="10" name="Group 9">
                  <a:extLst>
                    <a:ext uri="{FF2B5EF4-FFF2-40B4-BE49-F238E27FC236}">
                      <a16:creationId xmlns:a16="http://schemas.microsoft.com/office/drawing/2014/main" id="{0E39E79E-56D8-B3E9-21BA-038AA81F4A72}"/>
                    </a:ext>
                  </a:extLst>
                </p:cNvPr>
                <p:cNvGrpSpPr/>
                <p:nvPr/>
              </p:nvGrpSpPr>
              <p:grpSpPr>
                <a:xfrm>
                  <a:off x="621691" y="4457946"/>
                  <a:ext cx="337976" cy="461665"/>
                  <a:chOff x="774032" y="863886"/>
                  <a:chExt cx="393405" cy="554606"/>
                </a:xfrm>
              </p:grpSpPr>
              <p:sp>
                <p:nvSpPr>
                  <p:cNvPr id="11" name="Oval 10">
                    <a:extLst>
                      <a:ext uri="{FF2B5EF4-FFF2-40B4-BE49-F238E27FC236}">
                        <a16:creationId xmlns:a16="http://schemas.microsoft.com/office/drawing/2014/main" id="{2B8137E9-BFE6-1968-5547-D3994A4C88B4}"/>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AF0C56AB-4F8E-422A-5200-0FC277EC9287}"/>
                      </a:ext>
                    </a:extLst>
                  </p:cNvPr>
                  <p:cNvSpPr txBox="1"/>
                  <p:nvPr/>
                </p:nvSpPr>
                <p:spPr>
                  <a:xfrm>
                    <a:off x="776388" y="863886"/>
                    <a:ext cx="271789" cy="554606"/>
                  </a:xfrm>
                  <a:prstGeom prst="rect">
                    <a:avLst/>
                  </a:prstGeom>
                  <a:noFill/>
                </p:spPr>
                <p:txBody>
                  <a:bodyPr wrap="square" rtlCol="0">
                    <a:spAutoFit/>
                  </a:bodyPr>
                  <a:lstStyle/>
                  <a:p>
                    <a:r>
                      <a:rPr lang="en-US" sz="2400" b="1" dirty="0"/>
                      <a:t>2</a:t>
                    </a:r>
                    <a:endParaRPr lang="en-IN" sz="2400" b="1" dirty="0"/>
                  </a:p>
                </p:txBody>
              </p:sp>
            </p:grpSp>
            <p:grpSp>
              <p:nvGrpSpPr>
                <p:cNvPr id="13" name="Group 12">
                  <a:extLst>
                    <a:ext uri="{FF2B5EF4-FFF2-40B4-BE49-F238E27FC236}">
                      <a16:creationId xmlns:a16="http://schemas.microsoft.com/office/drawing/2014/main" id="{197333F0-A4D6-C079-81E2-06872AD822CE}"/>
                    </a:ext>
                  </a:extLst>
                </p:cNvPr>
                <p:cNvGrpSpPr/>
                <p:nvPr/>
              </p:nvGrpSpPr>
              <p:grpSpPr>
                <a:xfrm>
                  <a:off x="335955" y="4006428"/>
                  <a:ext cx="337976" cy="461665"/>
                  <a:chOff x="774032" y="863886"/>
                  <a:chExt cx="393405" cy="554606"/>
                </a:xfrm>
              </p:grpSpPr>
              <p:sp>
                <p:nvSpPr>
                  <p:cNvPr id="14" name="Oval 13">
                    <a:extLst>
                      <a:ext uri="{FF2B5EF4-FFF2-40B4-BE49-F238E27FC236}">
                        <a16:creationId xmlns:a16="http://schemas.microsoft.com/office/drawing/2014/main" id="{77A930E6-5FD1-CF66-457D-1DFEA5688454}"/>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106E38D1-327B-8F2C-59A8-35C7356F2A44}"/>
                      </a:ext>
                    </a:extLst>
                  </p:cNvPr>
                  <p:cNvSpPr txBox="1"/>
                  <p:nvPr/>
                </p:nvSpPr>
                <p:spPr>
                  <a:xfrm>
                    <a:off x="776388" y="863886"/>
                    <a:ext cx="271789" cy="554606"/>
                  </a:xfrm>
                  <a:prstGeom prst="rect">
                    <a:avLst/>
                  </a:prstGeom>
                  <a:noFill/>
                </p:spPr>
                <p:txBody>
                  <a:bodyPr wrap="square" rtlCol="0">
                    <a:spAutoFit/>
                  </a:bodyPr>
                  <a:lstStyle/>
                  <a:p>
                    <a:r>
                      <a:rPr lang="en-US" sz="2400" b="1" dirty="0"/>
                      <a:t>3</a:t>
                    </a:r>
                    <a:endParaRPr lang="en-IN" sz="2400" b="1" dirty="0"/>
                  </a:p>
                </p:txBody>
              </p:sp>
            </p:grpSp>
            <p:cxnSp>
              <p:nvCxnSpPr>
                <p:cNvPr id="17" name="Straight Arrow Connector 16">
                  <a:extLst>
                    <a:ext uri="{FF2B5EF4-FFF2-40B4-BE49-F238E27FC236}">
                      <a16:creationId xmlns:a16="http://schemas.microsoft.com/office/drawing/2014/main" id="{9E115926-E80C-63EC-C4C5-BAA28CEA9848}"/>
                    </a:ext>
                  </a:extLst>
                </p:cNvPr>
                <p:cNvCxnSpPr>
                  <a:endCxn id="14" idx="6"/>
                </p:cNvCxnSpPr>
                <p:nvPr/>
              </p:nvCxnSpPr>
              <p:spPr>
                <a:xfrm flipH="1">
                  <a:off x="673931" y="4237260"/>
                  <a:ext cx="183279" cy="5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253B797-5436-CC21-1D54-153EA63B0ED5}"/>
                    </a:ext>
                  </a:extLst>
                </p:cNvPr>
                <p:cNvGrpSpPr/>
                <p:nvPr/>
              </p:nvGrpSpPr>
              <p:grpSpPr>
                <a:xfrm>
                  <a:off x="228783" y="2232328"/>
                  <a:ext cx="337976" cy="461665"/>
                  <a:chOff x="-599610" y="1032764"/>
                  <a:chExt cx="393405" cy="554606"/>
                </a:xfrm>
              </p:grpSpPr>
              <p:sp>
                <p:nvSpPr>
                  <p:cNvPr id="19" name="Oval 18">
                    <a:extLst>
                      <a:ext uri="{FF2B5EF4-FFF2-40B4-BE49-F238E27FC236}">
                        <a16:creationId xmlns:a16="http://schemas.microsoft.com/office/drawing/2014/main" id="{4565D1BF-C373-5B5F-C1C0-87BC01D08088}"/>
                      </a:ext>
                    </a:extLst>
                  </p:cNvPr>
                  <p:cNvSpPr/>
                  <p:nvPr/>
                </p:nvSpPr>
                <p:spPr>
                  <a:xfrm>
                    <a:off x="-599610" y="1114142"/>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B595FEB7-B63E-06C7-C9D9-881227091B35}"/>
                      </a:ext>
                    </a:extLst>
                  </p:cNvPr>
                  <p:cNvSpPr txBox="1"/>
                  <p:nvPr/>
                </p:nvSpPr>
                <p:spPr>
                  <a:xfrm>
                    <a:off x="-597255" y="1032764"/>
                    <a:ext cx="271789" cy="554606"/>
                  </a:xfrm>
                  <a:prstGeom prst="rect">
                    <a:avLst/>
                  </a:prstGeom>
                  <a:noFill/>
                </p:spPr>
                <p:txBody>
                  <a:bodyPr wrap="square" rtlCol="0">
                    <a:spAutoFit/>
                  </a:bodyPr>
                  <a:lstStyle/>
                  <a:p>
                    <a:r>
                      <a:rPr lang="en-US" sz="2400" b="1" dirty="0"/>
                      <a:t>4</a:t>
                    </a:r>
                    <a:endParaRPr lang="en-IN" sz="2400" b="1" dirty="0"/>
                  </a:p>
                </p:txBody>
              </p:sp>
            </p:grpSp>
            <p:cxnSp>
              <p:nvCxnSpPr>
                <p:cNvPr id="21" name="Straight Arrow Connector 20">
                  <a:extLst>
                    <a:ext uri="{FF2B5EF4-FFF2-40B4-BE49-F238E27FC236}">
                      <a16:creationId xmlns:a16="http://schemas.microsoft.com/office/drawing/2014/main" id="{2A94AC35-ED4E-C2BA-4576-30081D82B5AD}"/>
                    </a:ext>
                  </a:extLst>
                </p:cNvPr>
                <p:cNvCxnSpPr>
                  <a:cxnSpLocks/>
                  <a:endCxn id="19" idx="5"/>
                </p:cNvCxnSpPr>
                <p:nvPr/>
              </p:nvCxnSpPr>
              <p:spPr>
                <a:xfrm flipH="1" flipV="1">
                  <a:off x="517264" y="2587143"/>
                  <a:ext cx="1049795" cy="7595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DE0B4A0-50C9-BC18-5A57-96E5A5C66E1E}"/>
                    </a:ext>
                  </a:extLst>
                </p:cNvPr>
                <p:cNvGrpSpPr/>
                <p:nvPr/>
              </p:nvGrpSpPr>
              <p:grpSpPr>
                <a:xfrm>
                  <a:off x="1527657" y="4992571"/>
                  <a:ext cx="337976" cy="461665"/>
                  <a:chOff x="774032" y="863886"/>
                  <a:chExt cx="393405" cy="554606"/>
                </a:xfrm>
              </p:grpSpPr>
              <p:sp>
                <p:nvSpPr>
                  <p:cNvPr id="30" name="Oval 29">
                    <a:extLst>
                      <a:ext uri="{FF2B5EF4-FFF2-40B4-BE49-F238E27FC236}">
                        <a16:creationId xmlns:a16="http://schemas.microsoft.com/office/drawing/2014/main" id="{00AFD0C1-5D29-B0C7-9D7C-866EDC3D303A}"/>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FBA744A5-B376-4D38-C5A8-357EEE0B5358}"/>
                      </a:ext>
                    </a:extLst>
                  </p:cNvPr>
                  <p:cNvSpPr txBox="1"/>
                  <p:nvPr/>
                </p:nvSpPr>
                <p:spPr>
                  <a:xfrm>
                    <a:off x="776388" y="863886"/>
                    <a:ext cx="271789" cy="554606"/>
                  </a:xfrm>
                  <a:prstGeom prst="rect">
                    <a:avLst/>
                  </a:prstGeom>
                  <a:noFill/>
                </p:spPr>
                <p:txBody>
                  <a:bodyPr wrap="square" rtlCol="0">
                    <a:spAutoFit/>
                  </a:bodyPr>
                  <a:lstStyle/>
                  <a:p>
                    <a:r>
                      <a:rPr lang="en-US" sz="2400" b="1" dirty="0"/>
                      <a:t>6</a:t>
                    </a:r>
                    <a:endParaRPr lang="en-IN" sz="2400" b="1" dirty="0"/>
                  </a:p>
                </p:txBody>
              </p:sp>
            </p:grpSp>
            <p:cxnSp>
              <p:nvCxnSpPr>
                <p:cNvPr id="32" name="Straight Arrow Connector 31">
                  <a:extLst>
                    <a:ext uri="{FF2B5EF4-FFF2-40B4-BE49-F238E27FC236}">
                      <a16:creationId xmlns:a16="http://schemas.microsoft.com/office/drawing/2014/main" id="{5A04EA3F-E97E-9767-DB45-AE9542FF20EA}"/>
                    </a:ext>
                  </a:extLst>
                </p:cNvPr>
                <p:cNvCxnSpPr>
                  <a:cxnSpLocks/>
                </p:cNvCxnSpPr>
                <p:nvPr/>
              </p:nvCxnSpPr>
              <p:spPr>
                <a:xfrm flipV="1">
                  <a:off x="2483846" y="4983409"/>
                  <a:ext cx="0" cy="2399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6685857-D8D4-6269-ED41-EFB8FA8E3EBF}"/>
                    </a:ext>
                  </a:extLst>
                </p:cNvPr>
                <p:cNvCxnSpPr>
                  <a:cxnSpLocks/>
                </p:cNvCxnSpPr>
                <p:nvPr/>
              </p:nvCxnSpPr>
              <p:spPr>
                <a:xfrm flipV="1">
                  <a:off x="2604661" y="4983409"/>
                  <a:ext cx="0" cy="10741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34BA99-1AA1-5C2A-3184-3C950ECD17EA}"/>
                    </a:ext>
                  </a:extLst>
                </p:cNvPr>
                <p:cNvCxnSpPr>
                  <a:cxnSpLocks/>
                </p:cNvCxnSpPr>
                <p:nvPr/>
              </p:nvCxnSpPr>
              <p:spPr>
                <a:xfrm flipV="1">
                  <a:off x="1865633" y="5651205"/>
                  <a:ext cx="505112" cy="50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A402E74-C0B3-03FE-17A0-7721ECD0E57D}"/>
                    </a:ext>
                  </a:extLst>
                </p:cNvPr>
                <p:cNvCxnSpPr>
                  <a:cxnSpLocks/>
                </p:cNvCxnSpPr>
                <p:nvPr/>
              </p:nvCxnSpPr>
              <p:spPr>
                <a:xfrm flipV="1">
                  <a:off x="2370745" y="4983483"/>
                  <a:ext cx="0" cy="6736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CD572E18-D39D-496A-1AB6-F25067465558}"/>
                    </a:ext>
                  </a:extLst>
                </p:cNvPr>
                <p:cNvGrpSpPr/>
                <p:nvPr/>
              </p:nvGrpSpPr>
              <p:grpSpPr>
                <a:xfrm>
                  <a:off x="1527657" y="5413640"/>
                  <a:ext cx="337976" cy="461665"/>
                  <a:chOff x="774032" y="863886"/>
                  <a:chExt cx="393405" cy="554606"/>
                </a:xfrm>
              </p:grpSpPr>
              <p:sp>
                <p:nvSpPr>
                  <p:cNvPr id="46" name="Oval 45">
                    <a:extLst>
                      <a:ext uri="{FF2B5EF4-FFF2-40B4-BE49-F238E27FC236}">
                        <a16:creationId xmlns:a16="http://schemas.microsoft.com/office/drawing/2014/main" id="{8962BAC1-4C91-0114-30C9-EF427104A368}"/>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7F8EAE8F-7F53-43C3-320F-09746845BF7A}"/>
                      </a:ext>
                    </a:extLst>
                  </p:cNvPr>
                  <p:cNvSpPr txBox="1"/>
                  <p:nvPr/>
                </p:nvSpPr>
                <p:spPr>
                  <a:xfrm>
                    <a:off x="776388" y="863886"/>
                    <a:ext cx="271789" cy="554606"/>
                  </a:xfrm>
                  <a:prstGeom prst="rect">
                    <a:avLst/>
                  </a:prstGeom>
                  <a:noFill/>
                </p:spPr>
                <p:txBody>
                  <a:bodyPr wrap="square" rtlCol="0">
                    <a:spAutoFit/>
                  </a:bodyPr>
                  <a:lstStyle/>
                  <a:p>
                    <a:r>
                      <a:rPr lang="en-US" sz="2400" b="1" dirty="0"/>
                      <a:t>5</a:t>
                    </a:r>
                    <a:endParaRPr lang="en-IN" sz="2400" b="1" dirty="0"/>
                  </a:p>
                </p:txBody>
              </p:sp>
            </p:grpSp>
            <p:cxnSp>
              <p:nvCxnSpPr>
                <p:cNvPr id="48" name="Straight Connector 47">
                  <a:extLst>
                    <a:ext uri="{FF2B5EF4-FFF2-40B4-BE49-F238E27FC236}">
                      <a16:creationId xmlns:a16="http://schemas.microsoft.com/office/drawing/2014/main" id="{2CEF45AB-CA43-8683-019C-F8822790B8D3}"/>
                    </a:ext>
                  </a:extLst>
                </p:cNvPr>
                <p:cNvCxnSpPr>
                  <a:cxnSpLocks/>
                </p:cNvCxnSpPr>
                <p:nvPr/>
              </p:nvCxnSpPr>
              <p:spPr>
                <a:xfrm>
                  <a:off x="1865633" y="5223403"/>
                  <a:ext cx="630913"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5EF6CA8D-AB49-E0FD-AEF0-65E8620CDD2E}"/>
                    </a:ext>
                  </a:extLst>
                </p:cNvPr>
                <p:cNvGrpSpPr/>
                <p:nvPr/>
              </p:nvGrpSpPr>
              <p:grpSpPr>
                <a:xfrm>
                  <a:off x="1527657" y="5828772"/>
                  <a:ext cx="337976" cy="461665"/>
                  <a:chOff x="774032" y="863886"/>
                  <a:chExt cx="393405" cy="554606"/>
                </a:xfrm>
              </p:grpSpPr>
              <p:sp>
                <p:nvSpPr>
                  <p:cNvPr id="52" name="Oval 51">
                    <a:extLst>
                      <a:ext uri="{FF2B5EF4-FFF2-40B4-BE49-F238E27FC236}">
                        <a16:creationId xmlns:a16="http://schemas.microsoft.com/office/drawing/2014/main" id="{86552924-9888-2343-93CB-005F9FDC421A}"/>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a:extLst>
                      <a:ext uri="{FF2B5EF4-FFF2-40B4-BE49-F238E27FC236}">
                        <a16:creationId xmlns:a16="http://schemas.microsoft.com/office/drawing/2014/main" id="{66BCC039-0462-521C-C99F-810AEE0B0514}"/>
                      </a:ext>
                    </a:extLst>
                  </p:cNvPr>
                  <p:cNvSpPr txBox="1"/>
                  <p:nvPr/>
                </p:nvSpPr>
                <p:spPr>
                  <a:xfrm>
                    <a:off x="776388" y="863886"/>
                    <a:ext cx="271789" cy="554606"/>
                  </a:xfrm>
                  <a:prstGeom prst="rect">
                    <a:avLst/>
                  </a:prstGeom>
                  <a:noFill/>
                </p:spPr>
                <p:txBody>
                  <a:bodyPr wrap="square" rtlCol="0">
                    <a:spAutoFit/>
                  </a:bodyPr>
                  <a:lstStyle/>
                  <a:p>
                    <a:r>
                      <a:rPr lang="en-US" sz="2400" b="1" dirty="0"/>
                      <a:t>7</a:t>
                    </a:r>
                    <a:endParaRPr lang="en-IN" sz="2400" b="1" dirty="0"/>
                  </a:p>
                </p:txBody>
              </p:sp>
            </p:grpSp>
            <p:cxnSp>
              <p:nvCxnSpPr>
                <p:cNvPr id="58" name="Straight Arrow Connector 57">
                  <a:extLst>
                    <a:ext uri="{FF2B5EF4-FFF2-40B4-BE49-F238E27FC236}">
                      <a16:creationId xmlns:a16="http://schemas.microsoft.com/office/drawing/2014/main" id="{EBD166F0-C2A1-0402-0FC2-B458DA2D58D2}"/>
                    </a:ext>
                  </a:extLst>
                </p:cNvPr>
                <p:cNvCxnSpPr>
                  <a:cxnSpLocks/>
                </p:cNvCxnSpPr>
                <p:nvPr/>
              </p:nvCxnSpPr>
              <p:spPr>
                <a:xfrm flipH="1">
                  <a:off x="3838353" y="5094489"/>
                  <a:ext cx="3483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0764DF9-5DB7-F542-5DF4-E08438F57EFB}"/>
                    </a:ext>
                  </a:extLst>
                </p:cNvPr>
                <p:cNvCxnSpPr>
                  <a:cxnSpLocks/>
                </p:cNvCxnSpPr>
                <p:nvPr/>
              </p:nvCxnSpPr>
              <p:spPr>
                <a:xfrm>
                  <a:off x="3166349" y="5000216"/>
                  <a:ext cx="0" cy="2778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F1B5908-A505-E48C-192F-711CBF2BC217}"/>
                    </a:ext>
                  </a:extLst>
                </p:cNvPr>
                <p:cNvCxnSpPr>
                  <a:cxnSpLocks/>
                </p:cNvCxnSpPr>
                <p:nvPr/>
              </p:nvCxnSpPr>
              <p:spPr>
                <a:xfrm>
                  <a:off x="3166349" y="5268212"/>
                  <a:ext cx="67200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4" name="Straight Connector 1023">
                  <a:extLst>
                    <a:ext uri="{FF2B5EF4-FFF2-40B4-BE49-F238E27FC236}">
                      <a16:creationId xmlns:a16="http://schemas.microsoft.com/office/drawing/2014/main" id="{69125780-D2E7-B28D-BB50-D9E77A8592D7}"/>
                    </a:ext>
                  </a:extLst>
                </p:cNvPr>
                <p:cNvCxnSpPr>
                  <a:cxnSpLocks/>
                </p:cNvCxnSpPr>
                <p:nvPr/>
              </p:nvCxnSpPr>
              <p:spPr>
                <a:xfrm>
                  <a:off x="3838353" y="4983409"/>
                  <a:ext cx="0" cy="2778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83FAF6ED-C09E-4AF7-DF7A-3887574BE4A4}"/>
                    </a:ext>
                  </a:extLst>
                </p:cNvPr>
                <p:cNvCxnSpPr>
                  <a:cxnSpLocks/>
                </p:cNvCxnSpPr>
                <p:nvPr/>
              </p:nvCxnSpPr>
              <p:spPr>
                <a:xfrm flipV="1">
                  <a:off x="2223620" y="4983409"/>
                  <a:ext cx="7511" cy="10761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4D317015-008C-7944-38C7-2556250ACEE3}"/>
                    </a:ext>
                  </a:extLst>
                </p:cNvPr>
                <p:cNvCxnSpPr>
                  <a:cxnSpLocks/>
                </p:cNvCxnSpPr>
                <p:nvPr/>
              </p:nvCxnSpPr>
              <p:spPr>
                <a:xfrm>
                  <a:off x="1866753" y="6057514"/>
                  <a:ext cx="7379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D37B9905-B907-DC13-827B-B9B176A3DF81}"/>
                    </a:ext>
                  </a:extLst>
                </p:cNvPr>
                <p:cNvCxnSpPr>
                  <a:cxnSpLocks/>
                </p:cNvCxnSpPr>
                <p:nvPr/>
              </p:nvCxnSpPr>
              <p:spPr>
                <a:xfrm>
                  <a:off x="2734549" y="5000216"/>
                  <a:ext cx="0" cy="2778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546350DE-F817-BCE7-B8C0-8E85261FAF84}"/>
                    </a:ext>
                  </a:extLst>
                </p:cNvPr>
                <p:cNvCxnSpPr>
                  <a:cxnSpLocks/>
                </p:cNvCxnSpPr>
                <p:nvPr/>
              </p:nvCxnSpPr>
              <p:spPr>
                <a:xfrm flipV="1">
                  <a:off x="2728199" y="5256389"/>
                  <a:ext cx="148075" cy="406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38F8713F-C6F3-0E47-448D-8995A7B3E033}"/>
                    </a:ext>
                  </a:extLst>
                </p:cNvPr>
                <p:cNvCxnSpPr>
                  <a:cxnSpLocks/>
                </p:cNvCxnSpPr>
                <p:nvPr/>
              </p:nvCxnSpPr>
              <p:spPr>
                <a:xfrm>
                  <a:off x="2870200" y="4992571"/>
                  <a:ext cx="0" cy="2778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50BBD092-B714-8E9B-DEB5-800B16976CA5}"/>
                    </a:ext>
                  </a:extLst>
                </p:cNvPr>
                <p:cNvCxnSpPr>
                  <a:cxnSpLocks/>
                </p:cNvCxnSpPr>
                <p:nvPr/>
              </p:nvCxnSpPr>
              <p:spPr>
                <a:xfrm flipV="1">
                  <a:off x="2802236" y="5268212"/>
                  <a:ext cx="0" cy="3926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049" name="Group 1048">
                  <a:extLst>
                    <a:ext uri="{FF2B5EF4-FFF2-40B4-BE49-F238E27FC236}">
                      <a16:creationId xmlns:a16="http://schemas.microsoft.com/office/drawing/2014/main" id="{485344C1-97DF-4C65-851C-204EC0FD037F}"/>
                    </a:ext>
                  </a:extLst>
                </p:cNvPr>
                <p:cNvGrpSpPr/>
                <p:nvPr/>
              </p:nvGrpSpPr>
              <p:grpSpPr>
                <a:xfrm>
                  <a:off x="2645922" y="5599109"/>
                  <a:ext cx="337976" cy="461665"/>
                  <a:chOff x="774032" y="863886"/>
                  <a:chExt cx="393405" cy="554606"/>
                </a:xfrm>
              </p:grpSpPr>
              <p:sp>
                <p:nvSpPr>
                  <p:cNvPr id="1050" name="Oval 1049">
                    <a:extLst>
                      <a:ext uri="{FF2B5EF4-FFF2-40B4-BE49-F238E27FC236}">
                        <a16:creationId xmlns:a16="http://schemas.microsoft.com/office/drawing/2014/main" id="{2E96EED6-78F0-95BA-14F6-EC3F08F4EE83}"/>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1" name="TextBox 1050">
                    <a:extLst>
                      <a:ext uri="{FF2B5EF4-FFF2-40B4-BE49-F238E27FC236}">
                        <a16:creationId xmlns:a16="http://schemas.microsoft.com/office/drawing/2014/main" id="{F4D3F5E2-CF43-D6A3-4B0F-9AA349EB5DA9}"/>
                      </a:ext>
                    </a:extLst>
                  </p:cNvPr>
                  <p:cNvSpPr txBox="1"/>
                  <p:nvPr/>
                </p:nvSpPr>
                <p:spPr>
                  <a:xfrm>
                    <a:off x="776388" y="863886"/>
                    <a:ext cx="271789" cy="554606"/>
                  </a:xfrm>
                  <a:prstGeom prst="rect">
                    <a:avLst/>
                  </a:prstGeom>
                  <a:noFill/>
                </p:spPr>
                <p:txBody>
                  <a:bodyPr wrap="square" rtlCol="0">
                    <a:spAutoFit/>
                  </a:bodyPr>
                  <a:lstStyle/>
                  <a:p>
                    <a:r>
                      <a:rPr lang="en-US" sz="2400" b="1" dirty="0"/>
                      <a:t>8</a:t>
                    </a:r>
                    <a:endParaRPr lang="en-IN" sz="2400" b="1" dirty="0"/>
                  </a:p>
                </p:txBody>
              </p:sp>
            </p:grpSp>
            <p:cxnSp>
              <p:nvCxnSpPr>
                <p:cNvPr id="1052" name="Straight Arrow Connector 1051">
                  <a:extLst>
                    <a:ext uri="{FF2B5EF4-FFF2-40B4-BE49-F238E27FC236}">
                      <a16:creationId xmlns:a16="http://schemas.microsoft.com/office/drawing/2014/main" id="{D542C07E-A8A1-03C1-57CD-30423813A21D}"/>
                    </a:ext>
                  </a:extLst>
                </p:cNvPr>
                <p:cNvCxnSpPr>
                  <a:cxnSpLocks/>
                </p:cNvCxnSpPr>
                <p:nvPr/>
              </p:nvCxnSpPr>
              <p:spPr>
                <a:xfrm flipV="1">
                  <a:off x="2971198" y="4987186"/>
                  <a:ext cx="0" cy="5332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9D08B6FA-CB09-0FD3-E6D2-E1A7753D9EBD}"/>
                    </a:ext>
                  </a:extLst>
                </p:cNvPr>
                <p:cNvCxnSpPr>
                  <a:cxnSpLocks/>
                </p:cNvCxnSpPr>
                <p:nvPr/>
              </p:nvCxnSpPr>
              <p:spPr>
                <a:xfrm flipV="1">
                  <a:off x="2956527" y="5500432"/>
                  <a:ext cx="505112" cy="5074"/>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055" name="Group 1054">
                  <a:extLst>
                    <a:ext uri="{FF2B5EF4-FFF2-40B4-BE49-F238E27FC236}">
                      <a16:creationId xmlns:a16="http://schemas.microsoft.com/office/drawing/2014/main" id="{DD3E70F3-D24D-2CF7-CC4D-745422D33EB7}"/>
                    </a:ext>
                  </a:extLst>
                </p:cNvPr>
                <p:cNvGrpSpPr/>
                <p:nvPr/>
              </p:nvGrpSpPr>
              <p:grpSpPr>
                <a:xfrm>
                  <a:off x="3464828" y="5269599"/>
                  <a:ext cx="337976" cy="461665"/>
                  <a:chOff x="774032" y="863886"/>
                  <a:chExt cx="393405" cy="554606"/>
                </a:xfrm>
              </p:grpSpPr>
              <p:sp>
                <p:nvSpPr>
                  <p:cNvPr id="1056" name="Oval 1055">
                    <a:extLst>
                      <a:ext uri="{FF2B5EF4-FFF2-40B4-BE49-F238E27FC236}">
                        <a16:creationId xmlns:a16="http://schemas.microsoft.com/office/drawing/2014/main" id="{890FBAA7-037E-1AEE-A493-53D8B816DBE2}"/>
                      </a:ext>
                    </a:extLst>
                  </p:cNvPr>
                  <p:cNvSpPr/>
                  <p:nvPr/>
                </p:nvSpPr>
                <p:spPr>
                  <a:xfrm>
                    <a:off x="774032" y="945266"/>
                    <a:ext cx="393405" cy="404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7" name="TextBox 1056">
                    <a:extLst>
                      <a:ext uri="{FF2B5EF4-FFF2-40B4-BE49-F238E27FC236}">
                        <a16:creationId xmlns:a16="http://schemas.microsoft.com/office/drawing/2014/main" id="{7C1C904B-7C3A-BE10-04D7-088D9629E024}"/>
                      </a:ext>
                    </a:extLst>
                  </p:cNvPr>
                  <p:cNvSpPr txBox="1"/>
                  <p:nvPr/>
                </p:nvSpPr>
                <p:spPr>
                  <a:xfrm>
                    <a:off x="776388" y="863886"/>
                    <a:ext cx="271789" cy="554606"/>
                  </a:xfrm>
                  <a:prstGeom prst="rect">
                    <a:avLst/>
                  </a:prstGeom>
                  <a:noFill/>
                </p:spPr>
                <p:txBody>
                  <a:bodyPr wrap="square" rtlCol="0">
                    <a:spAutoFit/>
                  </a:bodyPr>
                  <a:lstStyle/>
                  <a:p>
                    <a:r>
                      <a:rPr lang="en-US" sz="2400" b="1" dirty="0"/>
                      <a:t>9</a:t>
                    </a:r>
                    <a:endParaRPr lang="en-IN" sz="2400" b="1" dirty="0"/>
                  </a:p>
                </p:txBody>
              </p:sp>
            </p:grpSp>
          </p:grpSp>
        </p:grpSp>
        <p:cxnSp>
          <p:nvCxnSpPr>
            <p:cNvPr id="1060" name="Straight Arrow Connector 1059">
              <a:extLst>
                <a:ext uri="{FF2B5EF4-FFF2-40B4-BE49-F238E27FC236}">
                  <a16:creationId xmlns:a16="http://schemas.microsoft.com/office/drawing/2014/main" id="{A8967DEB-4CC8-DB52-438B-8496FDA0D746}"/>
                </a:ext>
              </a:extLst>
            </p:cNvPr>
            <p:cNvCxnSpPr>
              <a:cxnSpLocks/>
            </p:cNvCxnSpPr>
            <p:nvPr/>
          </p:nvCxnSpPr>
          <p:spPr>
            <a:xfrm flipV="1">
              <a:off x="2658430" y="3035564"/>
              <a:ext cx="1403919" cy="6235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065" name="Group 1064">
              <a:extLst>
                <a:ext uri="{FF2B5EF4-FFF2-40B4-BE49-F238E27FC236}">
                  <a16:creationId xmlns:a16="http://schemas.microsoft.com/office/drawing/2014/main" id="{FE8CB36D-7789-267B-51C0-33928CF2AC3D}"/>
                </a:ext>
              </a:extLst>
            </p:cNvPr>
            <p:cNvGrpSpPr/>
            <p:nvPr/>
          </p:nvGrpSpPr>
          <p:grpSpPr>
            <a:xfrm>
              <a:off x="3987069" y="2696702"/>
              <a:ext cx="528504" cy="430887"/>
              <a:chOff x="2147826" y="1431030"/>
              <a:chExt cx="528504" cy="430887"/>
            </a:xfrm>
          </p:grpSpPr>
          <p:sp>
            <p:nvSpPr>
              <p:cNvPr id="1063" name="Oval 1062">
                <a:extLst>
                  <a:ext uri="{FF2B5EF4-FFF2-40B4-BE49-F238E27FC236}">
                    <a16:creationId xmlns:a16="http://schemas.microsoft.com/office/drawing/2014/main" id="{7A62FEAB-2584-A190-A659-9C74528C5814}"/>
                  </a:ext>
                </a:extLst>
              </p:cNvPr>
              <p:cNvSpPr/>
              <p:nvPr/>
            </p:nvSpPr>
            <p:spPr>
              <a:xfrm>
                <a:off x="2207106" y="1487898"/>
                <a:ext cx="337976" cy="336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4" name="TextBox 1063">
                <a:extLst>
                  <a:ext uri="{FF2B5EF4-FFF2-40B4-BE49-F238E27FC236}">
                    <a16:creationId xmlns:a16="http://schemas.microsoft.com/office/drawing/2014/main" id="{69853BBC-EA6D-8B37-312A-73869D153129}"/>
                  </a:ext>
                </a:extLst>
              </p:cNvPr>
              <p:cNvSpPr txBox="1"/>
              <p:nvPr/>
            </p:nvSpPr>
            <p:spPr>
              <a:xfrm>
                <a:off x="2147826" y="1431030"/>
                <a:ext cx="528504" cy="430887"/>
              </a:xfrm>
              <a:prstGeom prst="rect">
                <a:avLst/>
              </a:prstGeom>
              <a:noFill/>
            </p:spPr>
            <p:txBody>
              <a:bodyPr wrap="square" rtlCol="0">
                <a:spAutoFit/>
              </a:bodyPr>
              <a:lstStyle/>
              <a:p>
                <a:r>
                  <a:rPr lang="en-US" sz="2200" b="1" dirty="0"/>
                  <a:t>11</a:t>
                </a:r>
                <a:endParaRPr lang="en-IN" sz="2200" b="1" dirty="0"/>
              </a:p>
            </p:txBody>
          </p:sp>
        </p:grpSp>
        <p:cxnSp>
          <p:nvCxnSpPr>
            <p:cNvPr id="1066" name="Straight Arrow Connector 1065">
              <a:extLst>
                <a:ext uri="{FF2B5EF4-FFF2-40B4-BE49-F238E27FC236}">
                  <a16:creationId xmlns:a16="http://schemas.microsoft.com/office/drawing/2014/main" id="{AB6DF24F-8BBF-C7DC-35F7-2939428179C4}"/>
                </a:ext>
              </a:extLst>
            </p:cNvPr>
            <p:cNvCxnSpPr>
              <a:cxnSpLocks/>
              <a:endCxn id="1028" idx="3"/>
            </p:cNvCxnSpPr>
            <p:nvPr/>
          </p:nvCxnSpPr>
          <p:spPr>
            <a:xfrm>
              <a:off x="3730279" y="3730411"/>
              <a:ext cx="312571" cy="167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068" name="Group 1067">
              <a:extLst>
                <a:ext uri="{FF2B5EF4-FFF2-40B4-BE49-F238E27FC236}">
                  <a16:creationId xmlns:a16="http://schemas.microsoft.com/office/drawing/2014/main" id="{9997110B-8249-A546-39B2-54FD93F5B523}"/>
                </a:ext>
              </a:extLst>
            </p:cNvPr>
            <p:cNvGrpSpPr/>
            <p:nvPr/>
          </p:nvGrpSpPr>
          <p:grpSpPr>
            <a:xfrm>
              <a:off x="3987069" y="3531726"/>
              <a:ext cx="528504" cy="430887"/>
              <a:chOff x="2147826" y="1431030"/>
              <a:chExt cx="528504" cy="430887"/>
            </a:xfrm>
          </p:grpSpPr>
          <p:sp>
            <p:nvSpPr>
              <p:cNvPr id="1069" name="Oval 1068">
                <a:extLst>
                  <a:ext uri="{FF2B5EF4-FFF2-40B4-BE49-F238E27FC236}">
                    <a16:creationId xmlns:a16="http://schemas.microsoft.com/office/drawing/2014/main" id="{54BD759D-3B41-1803-3628-FEAA80456695}"/>
                  </a:ext>
                </a:extLst>
              </p:cNvPr>
              <p:cNvSpPr/>
              <p:nvPr/>
            </p:nvSpPr>
            <p:spPr>
              <a:xfrm>
                <a:off x="2207106" y="1487898"/>
                <a:ext cx="337976" cy="336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0" name="TextBox 1069">
                <a:extLst>
                  <a:ext uri="{FF2B5EF4-FFF2-40B4-BE49-F238E27FC236}">
                    <a16:creationId xmlns:a16="http://schemas.microsoft.com/office/drawing/2014/main" id="{031E766B-5A91-F9D3-243B-7D7130EC0C24}"/>
                  </a:ext>
                </a:extLst>
              </p:cNvPr>
              <p:cNvSpPr txBox="1"/>
              <p:nvPr/>
            </p:nvSpPr>
            <p:spPr>
              <a:xfrm>
                <a:off x="2147826" y="1431030"/>
                <a:ext cx="528504" cy="430887"/>
              </a:xfrm>
              <a:prstGeom prst="rect">
                <a:avLst/>
              </a:prstGeom>
              <a:noFill/>
            </p:spPr>
            <p:txBody>
              <a:bodyPr wrap="square" rtlCol="0">
                <a:spAutoFit/>
              </a:bodyPr>
              <a:lstStyle/>
              <a:p>
                <a:r>
                  <a:rPr lang="en-US" sz="2200" b="1" dirty="0"/>
                  <a:t>12</a:t>
                </a:r>
                <a:endParaRPr lang="en-IN" sz="2200" b="1" dirty="0"/>
              </a:p>
            </p:txBody>
          </p:sp>
        </p:grpSp>
        <p:cxnSp>
          <p:nvCxnSpPr>
            <p:cNvPr id="1071" name="Straight Arrow Connector 1070">
              <a:extLst>
                <a:ext uri="{FF2B5EF4-FFF2-40B4-BE49-F238E27FC236}">
                  <a16:creationId xmlns:a16="http://schemas.microsoft.com/office/drawing/2014/main" id="{F60E5D08-8EF1-1608-9630-DDE3F95B2897}"/>
                </a:ext>
              </a:extLst>
            </p:cNvPr>
            <p:cNvCxnSpPr>
              <a:cxnSpLocks/>
            </p:cNvCxnSpPr>
            <p:nvPr/>
          </p:nvCxnSpPr>
          <p:spPr>
            <a:xfrm flipH="1" flipV="1">
              <a:off x="361137" y="2800081"/>
              <a:ext cx="1528182" cy="2354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072" name="Group 1071">
              <a:extLst>
                <a:ext uri="{FF2B5EF4-FFF2-40B4-BE49-F238E27FC236}">
                  <a16:creationId xmlns:a16="http://schemas.microsoft.com/office/drawing/2014/main" id="{4AB722AD-5781-5153-0A4A-60720B41D33F}"/>
                </a:ext>
              </a:extLst>
            </p:cNvPr>
            <p:cNvGrpSpPr/>
            <p:nvPr/>
          </p:nvGrpSpPr>
          <p:grpSpPr>
            <a:xfrm>
              <a:off x="-14470" y="2556841"/>
              <a:ext cx="528504" cy="430887"/>
              <a:chOff x="2147826" y="1431030"/>
              <a:chExt cx="528504" cy="430887"/>
            </a:xfrm>
          </p:grpSpPr>
          <p:sp>
            <p:nvSpPr>
              <p:cNvPr id="1073" name="Oval 1072">
                <a:extLst>
                  <a:ext uri="{FF2B5EF4-FFF2-40B4-BE49-F238E27FC236}">
                    <a16:creationId xmlns:a16="http://schemas.microsoft.com/office/drawing/2014/main" id="{2708C6E7-8429-76A6-8E1F-54C433B9AA40}"/>
                  </a:ext>
                </a:extLst>
              </p:cNvPr>
              <p:cNvSpPr/>
              <p:nvPr/>
            </p:nvSpPr>
            <p:spPr>
              <a:xfrm>
                <a:off x="2207106" y="1487898"/>
                <a:ext cx="337976" cy="336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4" name="TextBox 1073">
                <a:extLst>
                  <a:ext uri="{FF2B5EF4-FFF2-40B4-BE49-F238E27FC236}">
                    <a16:creationId xmlns:a16="http://schemas.microsoft.com/office/drawing/2014/main" id="{40A4CE4D-476E-8E65-23DE-1358B49E32CB}"/>
                  </a:ext>
                </a:extLst>
              </p:cNvPr>
              <p:cNvSpPr txBox="1"/>
              <p:nvPr/>
            </p:nvSpPr>
            <p:spPr>
              <a:xfrm>
                <a:off x="2147826" y="1431030"/>
                <a:ext cx="528504" cy="430887"/>
              </a:xfrm>
              <a:prstGeom prst="rect">
                <a:avLst/>
              </a:prstGeom>
              <a:noFill/>
            </p:spPr>
            <p:txBody>
              <a:bodyPr wrap="square" rtlCol="0">
                <a:spAutoFit/>
              </a:bodyPr>
              <a:lstStyle/>
              <a:p>
                <a:r>
                  <a:rPr lang="en-US" sz="2200" b="1" dirty="0"/>
                  <a:t>13</a:t>
                </a:r>
                <a:endParaRPr lang="en-IN" sz="2200" b="1" dirty="0"/>
              </a:p>
            </p:txBody>
          </p:sp>
        </p:grpSp>
        <p:cxnSp>
          <p:nvCxnSpPr>
            <p:cNvPr id="1075" name="Straight Connector 1074">
              <a:extLst>
                <a:ext uri="{FF2B5EF4-FFF2-40B4-BE49-F238E27FC236}">
                  <a16:creationId xmlns:a16="http://schemas.microsoft.com/office/drawing/2014/main" id="{4EAD8802-85B8-963F-8C70-8217B3D5E1E2}"/>
                </a:ext>
              </a:extLst>
            </p:cNvPr>
            <p:cNvCxnSpPr>
              <a:cxnSpLocks/>
            </p:cNvCxnSpPr>
            <p:nvPr/>
          </p:nvCxnSpPr>
          <p:spPr>
            <a:xfrm>
              <a:off x="1898655" y="3349490"/>
              <a:ext cx="3282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F1106DE4-02F8-3E78-F9BF-9C081AB16993}"/>
                </a:ext>
              </a:extLst>
            </p:cNvPr>
            <p:cNvCxnSpPr>
              <a:cxnSpLocks/>
            </p:cNvCxnSpPr>
            <p:nvPr/>
          </p:nvCxnSpPr>
          <p:spPr>
            <a:xfrm>
              <a:off x="1873141" y="3651162"/>
              <a:ext cx="34820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8" name="Straight Arrow Connector 1077">
              <a:extLst>
                <a:ext uri="{FF2B5EF4-FFF2-40B4-BE49-F238E27FC236}">
                  <a16:creationId xmlns:a16="http://schemas.microsoft.com/office/drawing/2014/main" id="{B7D48E28-5427-0D20-05A1-224AC2C2C6BE}"/>
                </a:ext>
              </a:extLst>
            </p:cNvPr>
            <p:cNvCxnSpPr>
              <a:cxnSpLocks/>
            </p:cNvCxnSpPr>
            <p:nvPr/>
          </p:nvCxnSpPr>
          <p:spPr>
            <a:xfrm flipV="1">
              <a:off x="2190150" y="3347338"/>
              <a:ext cx="1967948" cy="6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081" name="Group 1080">
              <a:extLst>
                <a:ext uri="{FF2B5EF4-FFF2-40B4-BE49-F238E27FC236}">
                  <a16:creationId xmlns:a16="http://schemas.microsoft.com/office/drawing/2014/main" id="{BC084377-E1DA-1A5A-DA2F-675CEF5970EC}"/>
                </a:ext>
              </a:extLst>
            </p:cNvPr>
            <p:cNvGrpSpPr/>
            <p:nvPr/>
          </p:nvGrpSpPr>
          <p:grpSpPr>
            <a:xfrm>
              <a:off x="4085022" y="3114214"/>
              <a:ext cx="528504" cy="430887"/>
              <a:chOff x="2147826" y="1431030"/>
              <a:chExt cx="528504" cy="430887"/>
            </a:xfrm>
          </p:grpSpPr>
          <p:sp>
            <p:nvSpPr>
              <p:cNvPr id="1082" name="Oval 1081">
                <a:extLst>
                  <a:ext uri="{FF2B5EF4-FFF2-40B4-BE49-F238E27FC236}">
                    <a16:creationId xmlns:a16="http://schemas.microsoft.com/office/drawing/2014/main" id="{3845561C-D005-4535-92CB-57ED1102DEBA}"/>
                  </a:ext>
                </a:extLst>
              </p:cNvPr>
              <p:cNvSpPr/>
              <p:nvPr/>
            </p:nvSpPr>
            <p:spPr>
              <a:xfrm>
                <a:off x="2207106" y="1487898"/>
                <a:ext cx="337976" cy="336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3" name="TextBox 1082">
                <a:extLst>
                  <a:ext uri="{FF2B5EF4-FFF2-40B4-BE49-F238E27FC236}">
                    <a16:creationId xmlns:a16="http://schemas.microsoft.com/office/drawing/2014/main" id="{CCB97E9D-1D5E-822C-DD20-2ED94DD65C17}"/>
                  </a:ext>
                </a:extLst>
              </p:cNvPr>
              <p:cNvSpPr txBox="1"/>
              <p:nvPr/>
            </p:nvSpPr>
            <p:spPr>
              <a:xfrm>
                <a:off x="2147826" y="1431030"/>
                <a:ext cx="528504" cy="430887"/>
              </a:xfrm>
              <a:prstGeom prst="rect">
                <a:avLst/>
              </a:prstGeom>
              <a:noFill/>
            </p:spPr>
            <p:txBody>
              <a:bodyPr wrap="square" rtlCol="0">
                <a:spAutoFit/>
              </a:bodyPr>
              <a:lstStyle/>
              <a:p>
                <a:r>
                  <a:rPr lang="en-US" sz="2200" b="1" dirty="0"/>
                  <a:t>14</a:t>
                </a:r>
                <a:endParaRPr lang="en-IN" sz="2200" b="1" dirty="0"/>
              </a:p>
            </p:txBody>
          </p:sp>
        </p:grpSp>
        <p:cxnSp>
          <p:nvCxnSpPr>
            <p:cNvPr id="2120" name="Straight Connector 2119">
              <a:extLst>
                <a:ext uri="{FF2B5EF4-FFF2-40B4-BE49-F238E27FC236}">
                  <a16:creationId xmlns:a16="http://schemas.microsoft.com/office/drawing/2014/main" id="{B6D26FF1-2BE4-1C8C-4824-DE2F73F3193D}"/>
                </a:ext>
              </a:extLst>
            </p:cNvPr>
            <p:cNvCxnSpPr>
              <a:cxnSpLocks/>
            </p:cNvCxnSpPr>
            <p:nvPr/>
          </p:nvCxnSpPr>
          <p:spPr>
            <a:xfrm>
              <a:off x="2206279" y="3345290"/>
              <a:ext cx="0" cy="3168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5B046D25-4851-7C30-FB26-337B6A90F6C9}"/>
                </a:ext>
              </a:extLst>
            </p:cNvPr>
            <p:cNvCxnSpPr>
              <a:cxnSpLocks/>
            </p:cNvCxnSpPr>
            <p:nvPr/>
          </p:nvCxnSpPr>
          <p:spPr>
            <a:xfrm>
              <a:off x="1986426" y="2272963"/>
              <a:ext cx="0" cy="2778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9BF1F132-50EF-FA9F-8F03-B55126302AB8}"/>
                </a:ext>
              </a:extLst>
            </p:cNvPr>
            <p:cNvCxnSpPr>
              <a:cxnSpLocks/>
            </p:cNvCxnSpPr>
            <p:nvPr/>
          </p:nvCxnSpPr>
          <p:spPr>
            <a:xfrm>
              <a:off x="3677154" y="2272963"/>
              <a:ext cx="0" cy="2778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15C869C3-1F5E-8457-E035-62E1335F0BBD}"/>
                </a:ext>
              </a:extLst>
            </p:cNvPr>
            <p:cNvCxnSpPr>
              <a:cxnSpLocks/>
            </p:cNvCxnSpPr>
            <p:nvPr/>
          </p:nvCxnSpPr>
          <p:spPr>
            <a:xfrm>
              <a:off x="1978198" y="2272963"/>
              <a:ext cx="16808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30" name="Straight Arrow Connector 2129">
              <a:extLst>
                <a:ext uri="{FF2B5EF4-FFF2-40B4-BE49-F238E27FC236}">
                  <a16:creationId xmlns:a16="http://schemas.microsoft.com/office/drawing/2014/main" id="{6C87E9A4-2439-83B9-42E2-8BE95B0546B5}"/>
                </a:ext>
              </a:extLst>
            </p:cNvPr>
            <p:cNvCxnSpPr>
              <a:cxnSpLocks/>
            </p:cNvCxnSpPr>
            <p:nvPr/>
          </p:nvCxnSpPr>
          <p:spPr>
            <a:xfrm flipV="1">
              <a:off x="2849970" y="1880319"/>
              <a:ext cx="0" cy="3926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131" name="Group 2130">
              <a:extLst>
                <a:ext uri="{FF2B5EF4-FFF2-40B4-BE49-F238E27FC236}">
                  <a16:creationId xmlns:a16="http://schemas.microsoft.com/office/drawing/2014/main" id="{97198B87-69A4-6BFE-423E-17915F082F32}"/>
                </a:ext>
              </a:extLst>
            </p:cNvPr>
            <p:cNvGrpSpPr/>
            <p:nvPr/>
          </p:nvGrpSpPr>
          <p:grpSpPr>
            <a:xfrm>
              <a:off x="2601338" y="1503287"/>
              <a:ext cx="528504" cy="430887"/>
              <a:chOff x="2147826" y="1431030"/>
              <a:chExt cx="528504" cy="430887"/>
            </a:xfrm>
          </p:grpSpPr>
          <p:sp>
            <p:nvSpPr>
              <p:cNvPr id="2132" name="Oval 2131">
                <a:extLst>
                  <a:ext uri="{FF2B5EF4-FFF2-40B4-BE49-F238E27FC236}">
                    <a16:creationId xmlns:a16="http://schemas.microsoft.com/office/drawing/2014/main" id="{FA4B3EE0-B974-A7AD-7AD1-88F6D024BD1B}"/>
                  </a:ext>
                </a:extLst>
              </p:cNvPr>
              <p:cNvSpPr/>
              <p:nvPr/>
            </p:nvSpPr>
            <p:spPr>
              <a:xfrm>
                <a:off x="2207106" y="1487898"/>
                <a:ext cx="337976" cy="336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33" name="TextBox 2132">
                <a:extLst>
                  <a:ext uri="{FF2B5EF4-FFF2-40B4-BE49-F238E27FC236}">
                    <a16:creationId xmlns:a16="http://schemas.microsoft.com/office/drawing/2014/main" id="{6D7E537C-0BFD-CEA1-B0A4-8940747886CB}"/>
                  </a:ext>
                </a:extLst>
              </p:cNvPr>
              <p:cNvSpPr txBox="1"/>
              <p:nvPr/>
            </p:nvSpPr>
            <p:spPr>
              <a:xfrm>
                <a:off x="2147826" y="1431030"/>
                <a:ext cx="528504" cy="430887"/>
              </a:xfrm>
              <a:prstGeom prst="rect">
                <a:avLst/>
              </a:prstGeom>
              <a:noFill/>
            </p:spPr>
            <p:txBody>
              <a:bodyPr wrap="square" rtlCol="0">
                <a:spAutoFit/>
              </a:bodyPr>
              <a:lstStyle/>
              <a:p>
                <a:r>
                  <a:rPr lang="en-US" sz="2200" b="1" dirty="0"/>
                  <a:t>15</a:t>
                </a:r>
                <a:endParaRPr lang="en-IN" sz="2200" b="1" dirty="0"/>
              </a:p>
            </p:txBody>
          </p:sp>
        </p:grpSp>
        <p:cxnSp>
          <p:nvCxnSpPr>
            <p:cNvPr id="2134" name="Straight Arrow Connector 2133">
              <a:extLst>
                <a:ext uri="{FF2B5EF4-FFF2-40B4-BE49-F238E27FC236}">
                  <a16:creationId xmlns:a16="http://schemas.microsoft.com/office/drawing/2014/main" id="{2C24A6CF-576C-EE73-4401-FAD76710D3DE}"/>
                </a:ext>
              </a:extLst>
            </p:cNvPr>
            <p:cNvCxnSpPr>
              <a:cxnSpLocks/>
            </p:cNvCxnSpPr>
            <p:nvPr/>
          </p:nvCxnSpPr>
          <p:spPr>
            <a:xfrm flipV="1">
              <a:off x="1908533" y="1934174"/>
              <a:ext cx="0" cy="6490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39" name="Oval 2138">
              <a:extLst>
                <a:ext uri="{FF2B5EF4-FFF2-40B4-BE49-F238E27FC236}">
                  <a16:creationId xmlns:a16="http://schemas.microsoft.com/office/drawing/2014/main" id="{336014A1-54D5-0473-1E1B-BDE08B851560}"/>
                </a:ext>
              </a:extLst>
            </p:cNvPr>
            <p:cNvSpPr/>
            <p:nvPr/>
          </p:nvSpPr>
          <p:spPr>
            <a:xfrm>
              <a:off x="1729667" y="1586838"/>
              <a:ext cx="337976" cy="336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0" name="TextBox 2139">
              <a:extLst>
                <a:ext uri="{FF2B5EF4-FFF2-40B4-BE49-F238E27FC236}">
                  <a16:creationId xmlns:a16="http://schemas.microsoft.com/office/drawing/2014/main" id="{37A4974F-9F76-D4F1-674C-F01A712B8072}"/>
                </a:ext>
              </a:extLst>
            </p:cNvPr>
            <p:cNvSpPr txBox="1"/>
            <p:nvPr/>
          </p:nvSpPr>
          <p:spPr>
            <a:xfrm>
              <a:off x="1731772" y="1520924"/>
              <a:ext cx="233495" cy="461665"/>
            </a:xfrm>
            <a:prstGeom prst="rect">
              <a:avLst/>
            </a:prstGeom>
            <a:noFill/>
          </p:spPr>
          <p:txBody>
            <a:bodyPr wrap="square" rtlCol="0">
              <a:spAutoFit/>
            </a:bodyPr>
            <a:lstStyle/>
            <a:p>
              <a:r>
                <a:rPr lang="en-US" sz="2400" b="1" dirty="0"/>
                <a:t>8</a:t>
              </a:r>
              <a:endParaRPr lang="en-IN" sz="2400" b="1" dirty="0"/>
            </a:p>
          </p:txBody>
        </p:sp>
        <p:cxnSp>
          <p:nvCxnSpPr>
            <p:cNvPr id="2142" name="Straight Connector 2141">
              <a:extLst>
                <a:ext uri="{FF2B5EF4-FFF2-40B4-BE49-F238E27FC236}">
                  <a16:creationId xmlns:a16="http://schemas.microsoft.com/office/drawing/2014/main" id="{BFD8D764-8095-A9D6-585E-FB21B007015A}"/>
                </a:ext>
              </a:extLst>
            </p:cNvPr>
            <p:cNvCxnSpPr>
              <a:cxnSpLocks/>
            </p:cNvCxnSpPr>
            <p:nvPr/>
          </p:nvCxnSpPr>
          <p:spPr>
            <a:xfrm>
              <a:off x="1797044" y="2280710"/>
              <a:ext cx="0" cy="27782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43" name="Straight Connector 2142">
              <a:extLst>
                <a:ext uri="{FF2B5EF4-FFF2-40B4-BE49-F238E27FC236}">
                  <a16:creationId xmlns:a16="http://schemas.microsoft.com/office/drawing/2014/main" id="{FDA01CEE-6C1E-CDB7-032E-8FD25EC52C53}"/>
                </a:ext>
              </a:extLst>
            </p:cNvPr>
            <p:cNvCxnSpPr>
              <a:cxnSpLocks/>
            </p:cNvCxnSpPr>
            <p:nvPr/>
          </p:nvCxnSpPr>
          <p:spPr>
            <a:xfrm flipH="1">
              <a:off x="1513703" y="2290083"/>
              <a:ext cx="287941"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2146" name="Group 2145">
              <a:extLst>
                <a:ext uri="{FF2B5EF4-FFF2-40B4-BE49-F238E27FC236}">
                  <a16:creationId xmlns:a16="http://schemas.microsoft.com/office/drawing/2014/main" id="{345421A1-ED88-AB61-CBCF-376D802F2C7E}"/>
                </a:ext>
              </a:extLst>
            </p:cNvPr>
            <p:cNvGrpSpPr/>
            <p:nvPr/>
          </p:nvGrpSpPr>
          <p:grpSpPr>
            <a:xfrm>
              <a:off x="1134203" y="2058135"/>
              <a:ext cx="528504" cy="430887"/>
              <a:chOff x="2147826" y="1431030"/>
              <a:chExt cx="528504" cy="430887"/>
            </a:xfrm>
          </p:grpSpPr>
          <p:sp>
            <p:nvSpPr>
              <p:cNvPr id="2147" name="Oval 2146">
                <a:extLst>
                  <a:ext uri="{FF2B5EF4-FFF2-40B4-BE49-F238E27FC236}">
                    <a16:creationId xmlns:a16="http://schemas.microsoft.com/office/drawing/2014/main" id="{6B6CFF1A-1E30-C21D-DFB8-03DEEAC1832B}"/>
                  </a:ext>
                </a:extLst>
              </p:cNvPr>
              <p:cNvSpPr/>
              <p:nvPr/>
            </p:nvSpPr>
            <p:spPr>
              <a:xfrm>
                <a:off x="2207106" y="1487898"/>
                <a:ext cx="337976" cy="336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48" name="TextBox 2147">
                <a:extLst>
                  <a:ext uri="{FF2B5EF4-FFF2-40B4-BE49-F238E27FC236}">
                    <a16:creationId xmlns:a16="http://schemas.microsoft.com/office/drawing/2014/main" id="{C05CA9B9-14C8-4A7F-87F7-D08E8F45D432}"/>
                  </a:ext>
                </a:extLst>
              </p:cNvPr>
              <p:cNvSpPr txBox="1"/>
              <p:nvPr/>
            </p:nvSpPr>
            <p:spPr>
              <a:xfrm>
                <a:off x="2147826" y="1431030"/>
                <a:ext cx="528504" cy="430887"/>
              </a:xfrm>
              <a:prstGeom prst="rect">
                <a:avLst/>
              </a:prstGeom>
              <a:noFill/>
            </p:spPr>
            <p:txBody>
              <a:bodyPr wrap="square" rtlCol="0">
                <a:spAutoFit/>
              </a:bodyPr>
              <a:lstStyle/>
              <a:p>
                <a:r>
                  <a:rPr lang="en-US" sz="2200" b="1" dirty="0"/>
                  <a:t>16</a:t>
                </a:r>
                <a:endParaRPr lang="en-IN" sz="2200" b="1" dirty="0"/>
              </a:p>
            </p:txBody>
          </p:sp>
        </p:grpSp>
        <p:cxnSp>
          <p:nvCxnSpPr>
            <p:cNvPr id="2150" name="Straight Arrow Connector 2149">
              <a:extLst>
                <a:ext uri="{FF2B5EF4-FFF2-40B4-BE49-F238E27FC236}">
                  <a16:creationId xmlns:a16="http://schemas.microsoft.com/office/drawing/2014/main" id="{68FA8D56-FF4B-036C-EAFF-969FF21B9EF3}"/>
                </a:ext>
              </a:extLst>
            </p:cNvPr>
            <p:cNvCxnSpPr>
              <a:cxnSpLocks/>
            </p:cNvCxnSpPr>
            <p:nvPr/>
          </p:nvCxnSpPr>
          <p:spPr>
            <a:xfrm flipH="1" flipV="1">
              <a:off x="785319" y="1956323"/>
              <a:ext cx="115336" cy="68879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2152" name="Group 2151">
              <a:extLst>
                <a:ext uri="{FF2B5EF4-FFF2-40B4-BE49-F238E27FC236}">
                  <a16:creationId xmlns:a16="http://schemas.microsoft.com/office/drawing/2014/main" id="{1FCA57BE-AB0C-5A85-6007-45431D503967}"/>
                </a:ext>
              </a:extLst>
            </p:cNvPr>
            <p:cNvGrpSpPr/>
            <p:nvPr/>
          </p:nvGrpSpPr>
          <p:grpSpPr>
            <a:xfrm>
              <a:off x="549673" y="1561265"/>
              <a:ext cx="528504" cy="430887"/>
              <a:chOff x="2147826" y="1431030"/>
              <a:chExt cx="528504" cy="430887"/>
            </a:xfrm>
          </p:grpSpPr>
          <p:sp>
            <p:nvSpPr>
              <p:cNvPr id="2153" name="Oval 2152">
                <a:extLst>
                  <a:ext uri="{FF2B5EF4-FFF2-40B4-BE49-F238E27FC236}">
                    <a16:creationId xmlns:a16="http://schemas.microsoft.com/office/drawing/2014/main" id="{62626B94-7136-C173-301E-F9309705E9A1}"/>
                  </a:ext>
                </a:extLst>
              </p:cNvPr>
              <p:cNvSpPr/>
              <p:nvPr/>
            </p:nvSpPr>
            <p:spPr>
              <a:xfrm>
                <a:off x="2207106" y="1487898"/>
                <a:ext cx="337976" cy="3363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54" name="TextBox 2153">
                <a:extLst>
                  <a:ext uri="{FF2B5EF4-FFF2-40B4-BE49-F238E27FC236}">
                    <a16:creationId xmlns:a16="http://schemas.microsoft.com/office/drawing/2014/main" id="{3353216B-CB9B-91F4-D154-83283537F57C}"/>
                  </a:ext>
                </a:extLst>
              </p:cNvPr>
              <p:cNvSpPr txBox="1"/>
              <p:nvPr/>
            </p:nvSpPr>
            <p:spPr>
              <a:xfrm>
                <a:off x="2147826" y="1431030"/>
                <a:ext cx="528504" cy="430887"/>
              </a:xfrm>
              <a:prstGeom prst="rect">
                <a:avLst/>
              </a:prstGeom>
              <a:noFill/>
            </p:spPr>
            <p:txBody>
              <a:bodyPr wrap="square" rtlCol="0">
                <a:spAutoFit/>
              </a:bodyPr>
              <a:lstStyle/>
              <a:p>
                <a:r>
                  <a:rPr lang="en-US" sz="2200" b="1" dirty="0"/>
                  <a:t>17</a:t>
                </a:r>
                <a:endParaRPr lang="en-IN" sz="2200" b="1" dirty="0"/>
              </a:p>
            </p:txBody>
          </p:sp>
        </p:grpSp>
      </p:grpSp>
    </p:spTree>
    <p:extLst>
      <p:ext uri="{BB962C8B-B14F-4D97-AF65-F5344CB8AC3E}">
        <p14:creationId xmlns:p14="http://schemas.microsoft.com/office/powerpoint/2010/main" val="402410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826260"/>
            <a:ext cx="12192000" cy="646331"/>
          </a:xfrm>
          <a:prstGeom prst="rect">
            <a:avLst/>
          </a:prstGeom>
          <a:noFill/>
        </p:spPr>
        <p:txBody>
          <a:bodyPr wrap="square" rtlCol="0">
            <a:spAutoFit/>
          </a:bodyPr>
          <a:lstStyle/>
          <a:p>
            <a:pPr algn="ctr"/>
            <a:r>
              <a:rPr lang="en-US" sz="3600" b="1" dirty="0"/>
              <a:t>Breadboard</a:t>
            </a:r>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 name="TextBox 2">
            <a:extLst>
              <a:ext uri="{FF2B5EF4-FFF2-40B4-BE49-F238E27FC236}">
                <a16:creationId xmlns:a16="http://schemas.microsoft.com/office/drawing/2014/main" id="{10995973-37B4-2FA2-8C38-1A47A3621013}"/>
              </a:ext>
            </a:extLst>
          </p:cNvPr>
          <p:cNvSpPr txBox="1"/>
          <p:nvPr/>
        </p:nvSpPr>
        <p:spPr>
          <a:xfrm>
            <a:off x="0" y="1546732"/>
            <a:ext cx="12192000" cy="2677656"/>
          </a:xfrm>
          <a:prstGeom prst="rect">
            <a:avLst/>
          </a:prstGeom>
          <a:noFill/>
        </p:spPr>
        <p:txBody>
          <a:bodyPr wrap="square">
            <a:spAutoFit/>
          </a:bodyPr>
          <a:lstStyle/>
          <a:p>
            <a:pPr marL="457200" indent="-457200">
              <a:buFont typeface="Arial" panose="020B0604020202020204" pitchFamily="34" charset="0"/>
              <a:buChar char="•"/>
            </a:pPr>
            <a:r>
              <a:rPr lang="en-US" sz="2800" i="0" dirty="0">
                <a:effectLst/>
                <a:latin typeface="Inter"/>
              </a:rPr>
              <a:t>A breadboard is a rectangular plastic board with a bunch of tiny holes in it. These holes let you easily insert electronic components to prototype an electronic circuit. Breadboards are great for beginners who are new to electronics. You can use breadboards to make all sorts of fun electronics projects. Unlike PCB’s, </a:t>
            </a:r>
            <a:r>
              <a:rPr lang="en-US" sz="2800" b="0" i="0" dirty="0">
                <a:effectLst/>
                <a:latin typeface="Inter"/>
              </a:rPr>
              <a:t>breadboards do not require soldering or destruction of tracks and are hence reusable.</a:t>
            </a:r>
            <a:endParaRPr lang="en-IN" sz="2800" dirty="0"/>
          </a:p>
        </p:txBody>
      </p:sp>
      <p:pic>
        <p:nvPicPr>
          <p:cNvPr id="2050" name="Picture 2" descr="Breadboard BB-32621">
            <a:extLst>
              <a:ext uri="{FF2B5EF4-FFF2-40B4-BE49-F238E27FC236}">
                <a16:creationId xmlns:a16="http://schemas.microsoft.com/office/drawing/2014/main" id="{C8ADA975-3501-32B7-D158-7F5818AA07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439" t="17666" r="31353" b="11972"/>
          <a:stretch/>
        </p:blipFill>
        <p:spPr bwMode="auto">
          <a:xfrm rot="5561812">
            <a:off x="4859458" y="3793356"/>
            <a:ext cx="2473083" cy="3483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11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826260"/>
            <a:ext cx="12192000" cy="646331"/>
          </a:xfrm>
          <a:prstGeom prst="rect">
            <a:avLst/>
          </a:prstGeom>
          <a:noFill/>
        </p:spPr>
        <p:txBody>
          <a:bodyPr wrap="square" rtlCol="0">
            <a:spAutoFit/>
          </a:bodyPr>
          <a:lstStyle/>
          <a:p>
            <a:pPr algn="ctr"/>
            <a:r>
              <a:rPr lang="en-US" sz="3600" b="1" dirty="0"/>
              <a:t>Servo Motor SG90</a:t>
            </a:r>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 name="TextBox 2">
            <a:extLst>
              <a:ext uri="{FF2B5EF4-FFF2-40B4-BE49-F238E27FC236}">
                <a16:creationId xmlns:a16="http://schemas.microsoft.com/office/drawing/2014/main" id="{10995973-37B4-2FA2-8C38-1A47A3621013}"/>
              </a:ext>
            </a:extLst>
          </p:cNvPr>
          <p:cNvSpPr txBox="1"/>
          <p:nvPr/>
        </p:nvSpPr>
        <p:spPr>
          <a:xfrm>
            <a:off x="0" y="1546732"/>
            <a:ext cx="12192000" cy="3416320"/>
          </a:xfrm>
          <a:prstGeom prst="rect">
            <a:avLst/>
          </a:prstGeom>
          <a:noFill/>
        </p:spPr>
        <p:txBody>
          <a:bodyPr wrap="square">
            <a:spAutoFit/>
          </a:bodyPr>
          <a:lstStyle/>
          <a:p>
            <a:pPr marL="457200" indent="-457200">
              <a:buFont typeface="Arial" panose="020B0604020202020204" pitchFamily="34" charset="0"/>
              <a:buChar char="•"/>
            </a:pPr>
            <a:r>
              <a:rPr lang="en-US" sz="2400" i="0" dirty="0">
                <a:effectLst/>
                <a:latin typeface="Inter"/>
              </a:rPr>
              <a:t>The SG90 servo motor is a popular and inexpensive micro servo motor in a compact package, ideal for many small projects. This micro servo is very easy to use for beginners, with no need for a dedicated servo-drive board with feedback control and a complicated gearbox.</a:t>
            </a:r>
            <a:endParaRPr lang="en-US" sz="2400" dirty="0">
              <a:latin typeface="Inter"/>
            </a:endParaRPr>
          </a:p>
          <a:p>
            <a:pPr marL="457200" indent="-457200" algn="l">
              <a:buFont typeface="Arial" panose="020B0604020202020204" pitchFamily="34" charset="0"/>
              <a:buChar char="•"/>
            </a:pPr>
            <a:r>
              <a:rPr lang="en-US" sz="2400" b="0" i="0" dirty="0">
                <a:effectLst/>
                <a:latin typeface="Inter"/>
              </a:rPr>
              <a:t>To use the SG90 servo motor, you can connect it to a microcontroller or a dedicated servo driver board. The connections are as follows:</a:t>
            </a:r>
          </a:p>
          <a:p>
            <a:pPr marL="514350" indent="-514350" algn="l">
              <a:buFont typeface="+mj-lt"/>
              <a:buAutoNum type="arabicPeriod"/>
            </a:pPr>
            <a:r>
              <a:rPr lang="en-US" sz="2400" b="0" i="0" dirty="0">
                <a:effectLst/>
                <a:latin typeface="Inter"/>
              </a:rPr>
              <a:t>Red wire: 5V</a:t>
            </a:r>
          </a:p>
          <a:p>
            <a:pPr marL="514350" indent="-514350" algn="l">
              <a:buFont typeface="+mj-lt"/>
              <a:buAutoNum type="arabicPeriod"/>
            </a:pPr>
            <a:r>
              <a:rPr lang="en-US" sz="2400" b="0" i="0" dirty="0">
                <a:effectLst/>
                <a:latin typeface="Inter"/>
              </a:rPr>
              <a:t>Brown wire: Ground</a:t>
            </a:r>
          </a:p>
          <a:p>
            <a:pPr marL="514350" indent="-514350" algn="l">
              <a:buFont typeface="+mj-lt"/>
              <a:buAutoNum type="arabicPeriod"/>
            </a:pPr>
            <a:r>
              <a:rPr lang="en-US" sz="2400" b="0" i="0" dirty="0">
                <a:effectLst/>
                <a:latin typeface="Inter"/>
              </a:rPr>
              <a:t>Yellow wire: Digital pin 9 (or any other digital pin)</a:t>
            </a:r>
          </a:p>
          <a:p>
            <a:endParaRPr lang="en-IN" sz="2400" dirty="0"/>
          </a:p>
        </p:txBody>
      </p:sp>
      <p:pic>
        <p:nvPicPr>
          <p:cNvPr id="3074" name="Picture 2" descr="SG90-Servo-Motor">
            <a:extLst>
              <a:ext uri="{FF2B5EF4-FFF2-40B4-BE49-F238E27FC236}">
                <a16:creationId xmlns:a16="http://schemas.microsoft.com/office/drawing/2014/main" id="{DB378593-8C5B-0950-3355-849CC27F7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858" y="4681772"/>
            <a:ext cx="3722282" cy="206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439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826260"/>
            <a:ext cx="12192000" cy="646331"/>
          </a:xfrm>
          <a:prstGeom prst="rect">
            <a:avLst/>
          </a:prstGeom>
          <a:noFill/>
        </p:spPr>
        <p:txBody>
          <a:bodyPr wrap="square" rtlCol="0">
            <a:spAutoFit/>
          </a:bodyPr>
          <a:lstStyle/>
          <a:p>
            <a:pPr algn="ctr"/>
            <a:r>
              <a:rPr lang="en-US" sz="3600" b="1" dirty="0"/>
              <a:t>Ultrasonic Sensor HC-SR04</a:t>
            </a:r>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 name="TextBox 2">
            <a:extLst>
              <a:ext uri="{FF2B5EF4-FFF2-40B4-BE49-F238E27FC236}">
                <a16:creationId xmlns:a16="http://schemas.microsoft.com/office/drawing/2014/main" id="{10995973-37B4-2FA2-8C38-1A47A3621013}"/>
              </a:ext>
            </a:extLst>
          </p:cNvPr>
          <p:cNvSpPr txBox="1"/>
          <p:nvPr/>
        </p:nvSpPr>
        <p:spPr>
          <a:xfrm>
            <a:off x="0" y="1546732"/>
            <a:ext cx="12192000" cy="3416320"/>
          </a:xfrm>
          <a:prstGeom prst="rect">
            <a:avLst/>
          </a:prstGeom>
          <a:noFill/>
        </p:spPr>
        <p:txBody>
          <a:bodyPr wrap="square">
            <a:spAutoFit/>
          </a:bodyPr>
          <a:lstStyle/>
          <a:p>
            <a:pPr marL="342900" indent="-342900" algn="l">
              <a:buFont typeface="Arial" panose="020B0604020202020204" pitchFamily="34" charset="0"/>
              <a:buChar char="•"/>
            </a:pPr>
            <a:r>
              <a:rPr lang="en-US" sz="2400" b="0" i="0" dirty="0">
                <a:effectLst/>
                <a:latin typeface="Inter"/>
              </a:rPr>
              <a:t>The HC-SR04 ultrasonic sensor is a popular choice for measuring distance in various applications, including robotics, automation, and IoT projects. It works by sending out an ultrasonic burst and measuring the time it takes for the sound wave to bounce back from an object.</a:t>
            </a:r>
          </a:p>
          <a:p>
            <a:pPr marL="342900" indent="-342900" algn="l">
              <a:buFont typeface="Arial" panose="020B0604020202020204" pitchFamily="34" charset="0"/>
              <a:buChar char="•"/>
            </a:pPr>
            <a:r>
              <a:rPr lang="en-US" sz="2400" b="0" i="0" dirty="0">
                <a:effectLst/>
                <a:latin typeface="Inter"/>
              </a:rPr>
              <a:t>The HC-SR04 module has four pins:</a:t>
            </a:r>
          </a:p>
          <a:p>
            <a:pPr marL="457200" indent="-457200" algn="l">
              <a:buFont typeface="+mj-lt"/>
              <a:buAutoNum type="arabicPeriod"/>
            </a:pPr>
            <a:r>
              <a:rPr lang="en-US" sz="2400" b="0" i="0" dirty="0">
                <a:effectLst/>
                <a:latin typeface="Inter"/>
              </a:rPr>
              <a:t>VCC (Power): Connect to the Arduino’s 5V pin</a:t>
            </a:r>
          </a:p>
          <a:p>
            <a:pPr marL="457200" indent="-457200" algn="l">
              <a:buFont typeface="+mj-lt"/>
              <a:buAutoNum type="arabicPeriod"/>
            </a:pPr>
            <a:r>
              <a:rPr lang="en-US" sz="2400" b="0" i="0" dirty="0">
                <a:effectLst/>
                <a:latin typeface="Inter"/>
              </a:rPr>
              <a:t>Trig (Trigger): Connect to any digital pin on the Arduino (e.g., pin 2)</a:t>
            </a:r>
          </a:p>
          <a:p>
            <a:pPr marL="457200" indent="-457200" algn="l">
              <a:buFont typeface="+mj-lt"/>
              <a:buAutoNum type="arabicPeriod"/>
            </a:pPr>
            <a:r>
              <a:rPr lang="en-US" sz="2400" b="0" i="0" dirty="0">
                <a:effectLst/>
                <a:latin typeface="Inter"/>
              </a:rPr>
              <a:t>Echo (Receive): Connect to any digital pin on the Arduino (e.g., pin 3)</a:t>
            </a:r>
          </a:p>
          <a:p>
            <a:pPr marL="457200" indent="-457200" algn="l">
              <a:buFont typeface="+mj-lt"/>
              <a:buAutoNum type="arabicPeriod"/>
            </a:pPr>
            <a:r>
              <a:rPr lang="en-US" sz="2400" b="0" i="0" dirty="0">
                <a:effectLst/>
                <a:latin typeface="Inter"/>
              </a:rPr>
              <a:t>GND (Ground): Connect to the Arduino’s GND pin</a:t>
            </a:r>
          </a:p>
        </p:txBody>
      </p:sp>
      <p:pic>
        <p:nvPicPr>
          <p:cNvPr id="4098" name="Picture 2" descr="ultrasonic sensor hc-sr04">
            <a:extLst>
              <a:ext uri="{FF2B5EF4-FFF2-40B4-BE49-F238E27FC236}">
                <a16:creationId xmlns:a16="http://schemas.microsoft.com/office/drawing/2014/main" id="{CF453686-E076-C7B4-710D-A6312ABB9B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919" b="18919"/>
          <a:stretch/>
        </p:blipFill>
        <p:spPr bwMode="auto">
          <a:xfrm>
            <a:off x="4621951" y="5037193"/>
            <a:ext cx="2948097" cy="1724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30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733794"/>
            <a:ext cx="12192000" cy="646331"/>
          </a:xfrm>
          <a:prstGeom prst="rect">
            <a:avLst/>
          </a:prstGeom>
          <a:noFill/>
        </p:spPr>
        <p:txBody>
          <a:bodyPr wrap="square" rtlCol="0">
            <a:spAutoFit/>
          </a:bodyPr>
          <a:lstStyle/>
          <a:p>
            <a:pPr algn="ctr"/>
            <a:r>
              <a:rPr lang="en-US" sz="3600" b="1" dirty="0"/>
              <a:t>5V Buzzer</a:t>
            </a:r>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 name="TextBox 2">
            <a:extLst>
              <a:ext uri="{FF2B5EF4-FFF2-40B4-BE49-F238E27FC236}">
                <a16:creationId xmlns:a16="http://schemas.microsoft.com/office/drawing/2014/main" id="{10995973-37B4-2FA2-8C38-1A47A3621013}"/>
              </a:ext>
            </a:extLst>
          </p:cNvPr>
          <p:cNvSpPr txBox="1"/>
          <p:nvPr/>
        </p:nvSpPr>
        <p:spPr>
          <a:xfrm>
            <a:off x="0" y="1443992"/>
            <a:ext cx="12192000" cy="3539430"/>
          </a:xfrm>
          <a:prstGeom prst="rect">
            <a:avLst/>
          </a:prstGeom>
          <a:noFill/>
        </p:spPr>
        <p:txBody>
          <a:bodyPr wrap="square">
            <a:spAutoFit/>
          </a:bodyPr>
          <a:lstStyle/>
          <a:p>
            <a:pPr marL="514350" indent="-514350">
              <a:buFont typeface="Arial" panose="020B0604020202020204" pitchFamily="34" charset="0"/>
              <a:buChar char="•"/>
            </a:pPr>
            <a:r>
              <a:rPr lang="en-US" sz="2800" b="0" i="0" dirty="0">
                <a:effectLst/>
              </a:rPr>
              <a:t>A 5V buzzer is a small, inexpensive electronic device that can generate sound. It is commonly used in Arduino projects to provide audible feedback or alerts.</a:t>
            </a:r>
          </a:p>
          <a:p>
            <a:pPr marL="514350" indent="-514350">
              <a:buFont typeface="Arial" panose="020B0604020202020204" pitchFamily="34" charset="0"/>
              <a:buChar char="•"/>
            </a:pPr>
            <a:r>
              <a:rPr lang="en-US" sz="2800" b="0" i="0" dirty="0">
                <a:effectLst/>
              </a:rPr>
              <a:t>5V buzzers are typically very small and lightweight, making them easy to use in Arduino projects. They are also very inexpensive, often costing less than $1/70 INR.</a:t>
            </a:r>
          </a:p>
          <a:p>
            <a:pPr marL="514350" indent="-514350">
              <a:buFont typeface="Arial" panose="020B0604020202020204" pitchFamily="34" charset="0"/>
              <a:buChar char="•"/>
            </a:pPr>
            <a:r>
              <a:rPr lang="en-US" sz="2800" b="0" i="0" dirty="0">
                <a:effectLst/>
              </a:rPr>
              <a:t>To use a 5V buzzer with an Arduino, you will need to connect it to one of the Arduino's digital pins. You will also need to write a sketch that tells the Arduino when to turn the buzzer on and off.</a:t>
            </a:r>
            <a:endParaRPr lang="en-IN" sz="2800" dirty="0"/>
          </a:p>
        </p:txBody>
      </p:sp>
      <p:pic>
        <p:nvPicPr>
          <p:cNvPr id="1026" name="Picture 2" descr="Electronic Spices DC Big Buzzer with Small Enclosed Piezo Electronic Buzzer Alarm 95DB with Wires PACK OF 2">
            <a:extLst>
              <a:ext uri="{FF2B5EF4-FFF2-40B4-BE49-F238E27FC236}">
                <a16:creationId xmlns:a16="http://schemas.microsoft.com/office/drawing/2014/main" id="{40271D22-B807-AFC1-F697-CCF5F64E3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445" y="5047289"/>
            <a:ext cx="2989107" cy="1679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82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7A1929-A94A-95FC-38F1-D71BD881103F}"/>
              </a:ext>
            </a:extLst>
          </p:cNvPr>
          <p:cNvSpPr txBox="1"/>
          <p:nvPr/>
        </p:nvSpPr>
        <p:spPr>
          <a:xfrm>
            <a:off x="1" y="826260"/>
            <a:ext cx="12192000" cy="646331"/>
          </a:xfrm>
          <a:prstGeom prst="rect">
            <a:avLst/>
          </a:prstGeom>
          <a:noFill/>
        </p:spPr>
        <p:txBody>
          <a:bodyPr wrap="square" rtlCol="0">
            <a:spAutoFit/>
          </a:bodyPr>
          <a:lstStyle/>
          <a:p>
            <a:pPr algn="ctr"/>
            <a:r>
              <a:rPr lang="en-US" sz="3600" b="1" dirty="0"/>
              <a:t>1K</a:t>
            </a:r>
            <a:r>
              <a:rPr lang="el-GR" sz="3600" b="1" i="0" dirty="0">
                <a:effectLst/>
                <a:latin typeface="Inter"/>
              </a:rPr>
              <a:t>Ω</a:t>
            </a:r>
            <a:r>
              <a:rPr lang="en-US" sz="3600" b="1" dirty="0"/>
              <a:t> Ohm Resistor</a:t>
            </a:r>
          </a:p>
        </p:txBody>
      </p:sp>
      <p:sp>
        <p:nvSpPr>
          <p:cNvPr id="5" name="Freeform: Shape 4">
            <a:extLst>
              <a:ext uri="{FF2B5EF4-FFF2-40B4-BE49-F238E27FC236}">
                <a16:creationId xmlns:a16="http://schemas.microsoft.com/office/drawing/2014/main" id="{6742EE8E-E91A-CF96-B6AF-67D801BE5412}"/>
              </a:ext>
            </a:extLst>
          </p:cNvPr>
          <p:cNvSpPr/>
          <p:nvPr/>
        </p:nvSpPr>
        <p:spPr>
          <a:xfrm>
            <a:off x="8656348" y="6128075"/>
            <a:ext cx="5061098"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385776 w 5061098"/>
              <a:gd name="connsiteY8" fmla="*/ 729925 h 729925"/>
              <a:gd name="connsiteX9" fmla="*/ 1503 w 5061098"/>
              <a:gd name="connsiteY9" fmla="*/ 1 h 729925"/>
              <a:gd name="connsiteX10" fmla="*/ 0 w 5061098"/>
              <a:gd name="connsiteY10" fmla="*/ 2856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385776" y="729925"/>
                </a:lnTo>
                <a:lnTo>
                  <a:pt x="1503" y="1"/>
                </a:lnTo>
                <a:lnTo>
                  <a:pt x="0" y="2856"/>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5400" b="1" dirty="0"/>
          </a:p>
        </p:txBody>
      </p:sp>
      <p:sp>
        <p:nvSpPr>
          <p:cNvPr id="6" name="Freeform: Shape 5">
            <a:extLst>
              <a:ext uri="{FF2B5EF4-FFF2-40B4-BE49-F238E27FC236}">
                <a16:creationId xmlns:a16="http://schemas.microsoft.com/office/drawing/2014/main" id="{7F79B437-DB71-C6CF-586B-5EA8FF7836BF}"/>
              </a:ext>
            </a:extLst>
          </p:cNvPr>
          <p:cNvSpPr/>
          <p:nvPr/>
        </p:nvSpPr>
        <p:spPr>
          <a:xfrm>
            <a:off x="-733775" y="-11022"/>
            <a:ext cx="4269426" cy="729925"/>
          </a:xfrm>
          <a:custGeom>
            <a:avLst/>
            <a:gdLst>
              <a:gd name="connsiteX0" fmla="*/ 5061098 w 5061098"/>
              <a:gd name="connsiteY0" fmla="*/ 712368 h 729925"/>
              <a:gd name="connsiteX1" fmla="*/ 5061098 w 5061098"/>
              <a:gd name="connsiteY1" fmla="*/ 729925 h 729925"/>
              <a:gd name="connsiteX2" fmla="*/ 5052365 w 5061098"/>
              <a:gd name="connsiteY2" fmla="*/ 729925 h 729925"/>
              <a:gd name="connsiteX3" fmla="*/ 0 w 5061098"/>
              <a:gd name="connsiteY3" fmla="*/ 0 h 729925"/>
              <a:gd name="connsiteX4" fmla="*/ 5061098 w 5061098"/>
              <a:gd name="connsiteY4" fmla="*/ 0 h 729925"/>
              <a:gd name="connsiteX5" fmla="*/ 5061098 w 5061098"/>
              <a:gd name="connsiteY5" fmla="*/ 1 h 729925"/>
              <a:gd name="connsiteX6" fmla="*/ 4689302 w 5061098"/>
              <a:gd name="connsiteY6" fmla="*/ 1 h 729925"/>
              <a:gd name="connsiteX7" fmla="*/ 5052365 w 5061098"/>
              <a:gd name="connsiteY7" fmla="*/ 729925 h 729925"/>
              <a:gd name="connsiteX8" fmla="*/ 0 w 5061098"/>
              <a:gd name="connsiteY8" fmla="*/ 729925 h 729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61098" h="729925">
                <a:moveTo>
                  <a:pt x="5061098" y="712368"/>
                </a:moveTo>
                <a:lnTo>
                  <a:pt x="5061098" y="729925"/>
                </a:lnTo>
                <a:lnTo>
                  <a:pt x="5052365" y="729925"/>
                </a:lnTo>
                <a:close/>
                <a:moveTo>
                  <a:pt x="0" y="0"/>
                </a:moveTo>
                <a:lnTo>
                  <a:pt x="5061098" y="0"/>
                </a:lnTo>
                <a:lnTo>
                  <a:pt x="5061098" y="1"/>
                </a:lnTo>
                <a:lnTo>
                  <a:pt x="4689302" y="1"/>
                </a:lnTo>
                <a:lnTo>
                  <a:pt x="5052365" y="729925"/>
                </a:lnTo>
                <a:lnTo>
                  <a:pt x="0" y="729925"/>
                </a:lnTo>
                <a:close/>
              </a:path>
            </a:pathLst>
          </a:custGeom>
          <a:solidFill>
            <a:srgbClr val="0A66C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4800" b="1" dirty="0"/>
          </a:p>
        </p:txBody>
      </p:sp>
      <p:pic>
        <p:nvPicPr>
          <p:cNvPr id="7" name="Picture 2" descr="VJIT logo">
            <a:extLst>
              <a:ext uri="{FF2B5EF4-FFF2-40B4-BE49-F238E27FC236}">
                <a16:creationId xmlns:a16="http://schemas.microsoft.com/office/drawing/2014/main" id="{BE63C4A7-13EB-821E-8023-9016C44A4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9642" y="2404"/>
            <a:ext cx="2422358" cy="86099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88AE3EA-28E8-51E0-9D53-9BA657983F27}"/>
              </a:ext>
            </a:extLst>
          </p:cNvPr>
          <p:cNvSpPr txBox="1"/>
          <p:nvPr/>
        </p:nvSpPr>
        <p:spPr>
          <a:xfrm>
            <a:off x="3730512" y="11017"/>
            <a:ext cx="4730974" cy="707886"/>
          </a:xfrm>
          <a:prstGeom prst="rect">
            <a:avLst/>
          </a:prstGeom>
          <a:noFill/>
        </p:spPr>
        <p:txBody>
          <a:bodyPr wrap="none" rtlCol="0">
            <a:spAutoFit/>
          </a:bodyPr>
          <a:lstStyle/>
          <a:p>
            <a:pPr algn="ctr"/>
            <a:r>
              <a:rPr lang="en-US" sz="4000" b="1" dirty="0"/>
              <a:t>DISTANCE INDICATOR</a:t>
            </a:r>
            <a:endParaRPr lang="en-IN" sz="4000" b="1" dirty="0"/>
          </a:p>
        </p:txBody>
      </p:sp>
      <p:sp>
        <p:nvSpPr>
          <p:cNvPr id="3" name="TextBox 2">
            <a:extLst>
              <a:ext uri="{FF2B5EF4-FFF2-40B4-BE49-F238E27FC236}">
                <a16:creationId xmlns:a16="http://schemas.microsoft.com/office/drawing/2014/main" id="{10995973-37B4-2FA2-8C38-1A47A3621013}"/>
              </a:ext>
            </a:extLst>
          </p:cNvPr>
          <p:cNvSpPr txBox="1"/>
          <p:nvPr/>
        </p:nvSpPr>
        <p:spPr>
          <a:xfrm>
            <a:off x="0" y="1628924"/>
            <a:ext cx="12192000" cy="2677656"/>
          </a:xfrm>
          <a:prstGeom prst="rect">
            <a:avLst/>
          </a:prstGeom>
          <a:noFill/>
        </p:spPr>
        <p:txBody>
          <a:bodyPr wrap="square">
            <a:spAutoFit/>
          </a:bodyPr>
          <a:lstStyle/>
          <a:p>
            <a:pPr marL="514350" indent="-514350">
              <a:buFont typeface="Arial" panose="020B0604020202020204" pitchFamily="34" charset="0"/>
              <a:buChar char="•"/>
            </a:pPr>
            <a:r>
              <a:rPr lang="en-US" sz="2800" b="0" i="0" dirty="0">
                <a:effectLst/>
                <a:latin typeface="Inter"/>
              </a:rPr>
              <a:t>A 1000 ohm resistor, also known as a 1k ohm resistor, is a common value of resistor used in various electronic circuits. Its purpose can vary depending on the specific application, but here are some general uses:</a:t>
            </a:r>
          </a:p>
          <a:p>
            <a:pPr marL="514350" indent="-514350">
              <a:buFont typeface="Arial" panose="020B0604020202020204" pitchFamily="34" charset="0"/>
              <a:buChar char="•"/>
            </a:pPr>
            <a:endParaRPr lang="en-US" sz="2800" b="0" i="0" dirty="0">
              <a:effectLst/>
              <a:latin typeface="Inter"/>
            </a:endParaRPr>
          </a:p>
          <a:p>
            <a:pPr marL="514350" indent="-514350">
              <a:buFont typeface="+mj-lt"/>
              <a:buAutoNum type="arabicPeriod"/>
            </a:pPr>
            <a:r>
              <a:rPr lang="en-US" sz="2800" dirty="0">
                <a:latin typeface="Inter"/>
              </a:rPr>
              <a:t>Voltage Division</a:t>
            </a:r>
          </a:p>
          <a:p>
            <a:pPr marL="514350" indent="-514350">
              <a:buFont typeface="+mj-lt"/>
              <a:buAutoNum type="arabicPeriod"/>
            </a:pPr>
            <a:r>
              <a:rPr lang="en-US" sz="2800" dirty="0">
                <a:latin typeface="Inter"/>
              </a:rPr>
              <a:t>Current Limiting</a:t>
            </a:r>
          </a:p>
        </p:txBody>
      </p:sp>
      <p:pic>
        <p:nvPicPr>
          <p:cNvPr id="5122" name="Picture 2" descr="1K Ohm 0.5W Carbon Film Resistor 5% - Medium Quality (Min Order Quantity 1pc for this Product)">
            <a:extLst>
              <a:ext uri="{FF2B5EF4-FFF2-40B4-BE49-F238E27FC236}">
                <a16:creationId xmlns:a16="http://schemas.microsoft.com/office/drawing/2014/main" id="{D5D7A8AD-6314-AC9E-5810-5EC65EBB9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3495" y="4462913"/>
            <a:ext cx="2145009" cy="2145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060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1103</Words>
  <Application>Microsoft Office PowerPoint</Application>
  <PresentationFormat>Widescreen</PresentationFormat>
  <Paragraphs>136</Paragraphs>
  <Slides>18</Slides>
  <Notes>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Google Sans</vt:lpstr>
      <vt:lpstr>Inter</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Ramakrishna g</dc:creator>
  <cp:lastModifiedBy>Ramakrishna g</cp:lastModifiedBy>
  <cp:revision>20</cp:revision>
  <dcterms:created xsi:type="dcterms:W3CDTF">2023-12-02T18:53:21Z</dcterms:created>
  <dcterms:modified xsi:type="dcterms:W3CDTF">2024-05-27T06:55:22Z</dcterms:modified>
</cp:coreProperties>
</file>