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9"/>
  </p:notesMasterIdLst>
  <p:sldIdLst>
    <p:sldId id="256" r:id="rId2"/>
    <p:sldId id="280" r:id="rId3"/>
    <p:sldId id="288" r:id="rId4"/>
    <p:sldId id="281" r:id="rId5"/>
    <p:sldId id="289" r:id="rId6"/>
    <p:sldId id="282" r:id="rId7"/>
    <p:sldId id="29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Lopez Leiva" initials="CLL" lastIdx="2" clrIdx="0">
    <p:extLst>
      <p:ext uri="{19B8F6BF-5375-455C-9EA6-DF929625EA0E}">
        <p15:presenceInfo xmlns:p15="http://schemas.microsoft.com/office/powerpoint/2012/main" userId="0de32e1d-1c04-4a1a-bd58-37ee805e2a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p:restoredTop sz="93153"/>
  </p:normalViewPr>
  <p:slideViewPr>
    <p:cSldViewPr snapToGrid="0" snapToObjects="1">
      <p:cViewPr>
        <p:scale>
          <a:sx n="98" d="100"/>
          <a:sy n="98" d="100"/>
        </p:scale>
        <p:origin x="157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2F88A-8A99-E24E-A6E6-7FD7EC0CD37F}" type="datetimeFigureOut">
              <a:rPr lang="en-US" smtClean="0"/>
              <a:t>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3B43C0-C5C1-6741-993C-1565D6488D8B}" type="slidenum">
              <a:rPr lang="en-US" smtClean="0"/>
              <a:t>‹#›</a:t>
            </a:fld>
            <a:endParaRPr lang="en-US"/>
          </a:p>
        </p:txBody>
      </p:sp>
    </p:spTree>
    <p:extLst>
      <p:ext uri="{BB962C8B-B14F-4D97-AF65-F5344CB8AC3E}">
        <p14:creationId xmlns:p14="http://schemas.microsoft.com/office/powerpoint/2010/main" val="502153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3B43C0-C5C1-6741-993C-1565D6488D8B}" type="slidenum">
              <a:rPr lang="en-US" smtClean="0"/>
              <a:t>2</a:t>
            </a:fld>
            <a:endParaRPr lang="en-US"/>
          </a:p>
        </p:txBody>
      </p:sp>
    </p:spTree>
    <p:extLst>
      <p:ext uri="{BB962C8B-B14F-4D97-AF65-F5344CB8AC3E}">
        <p14:creationId xmlns:p14="http://schemas.microsoft.com/office/powerpoint/2010/main" val="1897905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a:t>
            </a:r>
            <a:r>
              <a:rPr lang="en-US" baseline="0" dirty="0"/>
              <a:t> number of codes P</a:t>
            </a:r>
          </a:p>
          <a:p>
            <a:r>
              <a:rPr lang="en-US" baseline="0" dirty="0"/>
              <a:t>Provide examples of images and how they were pixelated</a:t>
            </a:r>
          </a:p>
          <a:p>
            <a:endParaRPr lang="en-US" dirty="0"/>
          </a:p>
        </p:txBody>
      </p:sp>
      <p:sp>
        <p:nvSpPr>
          <p:cNvPr id="4" name="Slide Number Placeholder 3"/>
          <p:cNvSpPr>
            <a:spLocks noGrp="1"/>
          </p:cNvSpPr>
          <p:nvPr>
            <p:ph type="sldNum" sz="quarter" idx="10"/>
          </p:nvPr>
        </p:nvSpPr>
        <p:spPr/>
        <p:txBody>
          <a:bodyPr/>
          <a:lstStyle/>
          <a:p>
            <a:fld id="{6D3B43C0-C5C1-6741-993C-1565D6488D8B}" type="slidenum">
              <a:rPr lang="en-US" smtClean="0"/>
              <a:t>3</a:t>
            </a:fld>
            <a:endParaRPr lang="en-US"/>
          </a:p>
        </p:txBody>
      </p:sp>
    </p:spTree>
    <p:extLst>
      <p:ext uri="{BB962C8B-B14F-4D97-AF65-F5344CB8AC3E}">
        <p14:creationId xmlns:p14="http://schemas.microsoft.com/office/powerpoint/2010/main" val="2750988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a:t>
            </a:r>
            <a:r>
              <a:rPr lang="en-US" baseline="0" dirty="0"/>
              <a:t> number of codes P</a:t>
            </a:r>
          </a:p>
          <a:p>
            <a:r>
              <a:rPr lang="en-US" baseline="0" dirty="0"/>
              <a:t>Provide examples of images and how they were pixelated</a:t>
            </a:r>
          </a:p>
          <a:p>
            <a:endParaRPr lang="en-US" dirty="0"/>
          </a:p>
        </p:txBody>
      </p:sp>
      <p:sp>
        <p:nvSpPr>
          <p:cNvPr id="4" name="Slide Number Placeholder 3"/>
          <p:cNvSpPr>
            <a:spLocks noGrp="1"/>
          </p:cNvSpPr>
          <p:nvPr>
            <p:ph type="sldNum" sz="quarter" idx="10"/>
          </p:nvPr>
        </p:nvSpPr>
        <p:spPr/>
        <p:txBody>
          <a:bodyPr/>
          <a:lstStyle/>
          <a:p>
            <a:fld id="{6D3B43C0-C5C1-6741-993C-1565D6488D8B}" type="slidenum">
              <a:rPr lang="en-US" smtClean="0"/>
              <a:t>4</a:t>
            </a:fld>
            <a:endParaRPr lang="en-US"/>
          </a:p>
        </p:txBody>
      </p:sp>
    </p:spTree>
    <p:extLst>
      <p:ext uri="{BB962C8B-B14F-4D97-AF65-F5344CB8AC3E}">
        <p14:creationId xmlns:p14="http://schemas.microsoft.com/office/powerpoint/2010/main" val="978661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a:t>
            </a:r>
            <a:r>
              <a:rPr lang="en-US" baseline="0" dirty="0"/>
              <a:t> number of codes P</a:t>
            </a:r>
          </a:p>
          <a:p>
            <a:r>
              <a:rPr lang="en-US" baseline="0" dirty="0"/>
              <a:t>Provide examples of images and how they were pixelated</a:t>
            </a:r>
          </a:p>
          <a:p>
            <a:endParaRPr lang="en-US" dirty="0"/>
          </a:p>
        </p:txBody>
      </p:sp>
      <p:sp>
        <p:nvSpPr>
          <p:cNvPr id="4" name="Slide Number Placeholder 3"/>
          <p:cNvSpPr>
            <a:spLocks noGrp="1"/>
          </p:cNvSpPr>
          <p:nvPr>
            <p:ph type="sldNum" sz="quarter" idx="10"/>
          </p:nvPr>
        </p:nvSpPr>
        <p:spPr/>
        <p:txBody>
          <a:bodyPr/>
          <a:lstStyle/>
          <a:p>
            <a:fld id="{6D3B43C0-C5C1-6741-993C-1565D6488D8B}" type="slidenum">
              <a:rPr lang="en-US" smtClean="0"/>
              <a:t>5</a:t>
            </a:fld>
            <a:endParaRPr lang="en-US"/>
          </a:p>
        </p:txBody>
      </p:sp>
    </p:spTree>
    <p:extLst>
      <p:ext uri="{BB962C8B-B14F-4D97-AF65-F5344CB8AC3E}">
        <p14:creationId xmlns:p14="http://schemas.microsoft.com/office/powerpoint/2010/main" val="627959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3B43C0-C5C1-6741-993C-1565D6488D8B}" type="slidenum">
              <a:rPr lang="en-US" smtClean="0"/>
              <a:t>6</a:t>
            </a:fld>
            <a:endParaRPr lang="en-US"/>
          </a:p>
        </p:txBody>
      </p:sp>
    </p:spTree>
    <p:extLst>
      <p:ext uri="{BB962C8B-B14F-4D97-AF65-F5344CB8AC3E}">
        <p14:creationId xmlns:p14="http://schemas.microsoft.com/office/powerpoint/2010/main" val="139478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a:t>
            </a:r>
            <a:r>
              <a:rPr lang="en-US" baseline="0" dirty="0"/>
              <a:t> number of codes P</a:t>
            </a:r>
          </a:p>
          <a:p>
            <a:r>
              <a:rPr lang="en-US" baseline="0" dirty="0"/>
              <a:t>Provide examples of images and how they were pixelated</a:t>
            </a:r>
          </a:p>
          <a:p>
            <a:endParaRPr lang="en-US" dirty="0"/>
          </a:p>
        </p:txBody>
      </p:sp>
      <p:sp>
        <p:nvSpPr>
          <p:cNvPr id="4" name="Slide Number Placeholder 3"/>
          <p:cNvSpPr>
            <a:spLocks noGrp="1"/>
          </p:cNvSpPr>
          <p:nvPr>
            <p:ph type="sldNum" sz="quarter" idx="10"/>
          </p:nvPr>
        </p:nvSpPr>
        <p:spPr/>
        <p:txBody>
          <a:bodyPr/>
          <a:lstStyle/>
          <a:p>
            <a:fld id="{6D3B43C0-C5C1-6741-993C-1565D6488D8B}" type="slidenum">
              <a:rPr lang="en-US" smtClean="0"/>
              <a:t>7</a:t>
            </a:fld>
            <a:endParaRPr lang="en-US"/>
          </a:p>
        </p:txBody>
      </p:sp>
    </p:spTree>
    <p:extLst>
      <p:ext uri="{BB962C8B-B14F-4D97-AF65-F5344CB8AC3E}">
        <p14:creationId xmlns:p14="http://schemas.microsoft.com/office/powerpoint/2010/main" val="466764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2/2/18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2/2/18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2/2/18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2/2/18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55" y="0"/>
            <a:ext cx="465429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20925" y="2255634"/>
            <a:ext cx="3374137" cy="851919"/>
          </a:xfrm>
          <a:prstGeom prst="rect">
            <a:avLst/>
          </a:prstGeom>
        </p:spPr>
      </p:pic>
      <p:sp>
        <p:nvSpPr>
          <p:cNvPr id="2" name="Title 1"/>
          <p:cNvSpPr>
            <a:spLocks noGrp="1"/>
          </p:cNvSpPr>
          <p:nvPr>
            <p:ph type="ctrTitle"/>
          </p:nvPr>
        </p:nvSpPr>
        <p:spPr>
          <a:xfrm>
            <a:off x="5458970" y="2386744"/>
            <a:ext cx="5928358" cy="1645920"/>
          </a:xfrm>
        </p:spPr>
        <p:txBody>
          <a:bodyPr>
            <a:normAutofit/>
          </a:bodyPr>
          <a:lstStyle/>
          <a:p>
            <a:r>
              <a:rPr lang="en-US" dirty="0"/>
              <a:t>AOLME Curriculum</a:t>
            </a:r>
            <a:br>
              <a:rPr lang="en-US" dirty="0"/>
            </a:br>
            <a:r>
              <a:rPr lang="en-US" sz="1600" dirty="0"/>
              <a:t>SESSION 1</a:t>
            </a:r>
          </a:p>
        </p:txBody>
      </p:sp>
      <p:sp>
        <p:nvSpPr>
          <p:cNvPr id="6" name="Rectangle 115"/>
          <p:cNvSpPr>
            <a:spLocks noChangeArrowheads="1"/>
          </p:cNvSpPr>
          <p:nvPr/>
        </p:nvSpPr>
        <p:spPr bwMode="auto">
          <a:xfrm>
            <a:off x="4635142" y="6487072"/>
            <a:ext cx="75336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bg1">
                    <a:lumMod val="75000"/>
                  </a:schemeClr>
                </a:solidFill>
                <a:effectLst/>
                <a:latin typeface="Arial Unicode MS" charset="0"/>
                <a:ea typeface="Times New Roman" charset="0"/>
                <a:cs typeface="Courier New" charset="0"/>
              </a:rPr>
              <a:t>MATERIALS DEVELOPED BY </a:t>
            </a:r>
            <a:r>
              <a:rPr kumimoji="0" lang="en-US" altLang="en-US" sz="800" b="0" i="0" u="none" strike="noStrike" cap="none" normalizeH="0" baseline="0">
                <a:ln>
                  <a:noFill/>
                </a:ln>
                <a:solidFill>
                  <a:schemeClr val="bg1">
                    <a:lumMod val="75000"/>
                  </a:schemeClr>
                </a:solidFill>
                <a:effectLst/>
                <a:latin typeface="Arial Unicode MS" charset="0"/>
                <a:ea typeface="Times New Roman" charset="0"/>
                <a:cs typeface="Courier New" charset="0"/>
              </a:rPr>
              <a:t>THE AOLME</a:t>
            </a:r>
            <a:r>
              <a:rPr lang="en-US" altLang="en-US" sz="800">
                <a:solidFill>
                  <a:schemeClr val="bg1">
                    <a:lumMod val="75000"/>
                  </a:schemeClr>
                </a:solidFill>
                <a:latin typeface="Arial Unicode MS" charset="0"/>
                <a:ea typeface="Times New Roman" charset="0"/>
                <a:cs typeface="Courier New" charset="0"/>
              </a:rPr>
              <a:t> PROJECT</a:t>
            </a:r>
            <a:r>
              <a:rPr kumimoji="0" lang="en-US" altLang="en-US" sz="800" b="0" i="0" u="none" strike="noStrike" cap="none" normalizeH="0" baseline="0">
                <a:ln>
                  <a:noFill/>
                </a:ln>
                <a:solidFill>
                  <a:schemeClr val="bg1">
                    <a:lumMod val="75000"/>
                  </a:schemeClr>
                </a:solidFill>
                <a:effectLst/>
                <a:latin typeface="Arial Unicode MS" charset="0"/>
                <a:ea typeface="Times New Roman" charset="0"/>
                <a:cs typeface="Courier New" charset="0"/>
              </a:rPr>
              <a:t> </a:t>
            </a:r>
            <a:r>
              <a:rPr kumimoji="0" lang="en-US" altLang="en-US" sz="800" b="0" i="0" u="none" strike="noStrike" cap="none" normalizeH="0" baseline="0" dirty="0">
                <a:ln>
                  <a:noFill/>
                </a:ln>
                <a:solidFill>
                  <a:schemeClr val="bg1">
                    <a:lumMod val="75000"/>
                  </a:schemeClr>
                </a:solidFill>
                <a:effectLst/>
                <a:latin typeface="Arial Unicode MS" charset="0"/>
                <a:ea typeface="Times New Roman" charset="0"/>
                <a:cs typeface="Courier New" charset="0"/>
              </a:rPr>
              <a:t>AT THE UNIVERSITY OF NEW MEXICO, PLEASE DO NOT COPY OR DISTRIBUTE ANY OF THESE COPYRIGHTED TASKS WITHOUT PROPER AUTHORIZATION OF PROJECT</a:t>
            </a:r>
            <a:r>
              <a:rPr kumimoji="0" lang="en-US" altLang="en-US" sz="800" b="0" i="0" u="none" strike="noStrike" cap="none" normalizeH="0" baseline="0" dirty="0">
                <a:ln>
                  <a:noFill/>
                </a:ln>
                <a:solidFill>
                  <a:schemeClr val="bg1">
                    <a:lumMod val="75000"/>
                  </a:schemeClr>
                </a:solidFill>
                <a:effectLst/>
              </a:rPr>
              <a:t> </a:t>
            </a:r>
            <a:endParaRPr kumimoji="0" lang="en-US" altLang="en-US" sz="800" b="0" i="0" u="none" strike="noStrike" cap="none" normalizeH="0" baseline="0" dirty="0">
              <a:ln>
                <a:noFill/>
              </a:ln>
              <a:solidFill>
                <a:schemeClr val="bg1">
                  <a:lumMod val="75000"/>
                </a:schemeClr>
              </a:solidFill>
              <a:effectLst/>
              <a:latin typeface="Arial" charset="0"/>
            </a:endParaRPr>
          </a:p>
        </p:txBody>
      </p:sp>
    </p:spTree>
    <p:extLst>
      <p:ext uri="{BB962C8B-B14F-4D97-AF65-F5344CB8AC3E}">
        <p14:creationId xmlns:p14="http://schemas.microsoft.com/office/powerpoint/2010/main" val="131098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a:cxnSpLocks/>
          </p:cNvCxnSpPr>
          <p:nvPr/>
        </p:nvCxnSpPr>
        <p:spPr>
          <a:xfrm flipV="1">
            <a:off x="5980973" y="1312224"/>
            <a:ext cx="0" cy="4237238"/>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344149" y="1086623"/>
            <a:ext cx="7566536"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26976" y="1803180"/>
            <a:ext cx="5153552" cy="1754326"/>
          </a:xfrm>
          <a:prstGeom prst="rect">
            <a:avLst/>
          </a:prstGeom>
          <a:noFill/>
        </p:spPr>
        <p:txBody>
          <a:bodyPr wrap="square" rtlCol="0">
            <a:spAutoFit/>
          </a:bodyPr>
          <a:lstStyle/>
          <a:p>
            <a:pPr marL="360362" indent="-342900">
              <a:buAutoNum type="arabicPeriod"/>
            </a:pPr>
            <a:r>
              <a:rPr lang="en-US" dirty="0"/>
              <a:t>Activity Card</a:t>
            </a:r>
          </a:p>
          <a:p>
            <a:pPr marL="360362" indent="-342900">
              <a:buAutoNum type="arabicPeriod"/>
            </a:pPr>
            <a:r>
              <a:rPr lang="en-US" dirty="0"/>
              <a:t>3 decks of cards (white, yellow, green) with names, definition, visual of computer parts</a:t>
            </a:r>
          </a:p>
          <a:p>
            <a:pPr marL="360362" indent="-342900">
              <a:buAutoNum type="arabicPeriod"/>
            </a:pPr>
            <a:r>
              <a:rPr lang="en-US" dirty="0"/>
              <a:t>Raspberry Pi </a:t>
            </a:r>
          </a:p>
          <a:p>
            <a:pPr marL="360362" indent="-342900">
              <a:buAutoNum type="arabicPeriod"/>
            </a:pPr>
            <a:r>
              <a:rPr lang="en-US" dirty="0"/>
              <a:t>Old real-life computer</a:t>
            </a:r>
          </a:p>
          <a:p>
            <a:pPr marL="360362" indent="-342900">
              <a:buAutoNum type="arabicPeriod"/>
            </a:pPr>
            <a:r>
              <a:rPr lang="en-US" dirty="0"/>
              <a:t>Student journal</a:t>
            </a:r>
          </a:p>
        </p:txBody>
      </p:sp>
      <p:pic>
        <p:nvPicPr>
          <p:cNvPr id="63" name="Picture 62" descr="Resultado de imagen para python programming icon"/>
          <p:cNvPicPr/>
          <p:nvPr/>
        </p:nvPicPr>
        <p:blipFill rotWithShape="1">
          <a:blip r:embed="rId3" cstate="hqprint">
            <a:extLst>
              <a:ext uri="{28A0092B-C50C-407E-A947-70E740481C1C}">
                <a14:useLocalDpi xmlns:a14="http://schemas.microsoft.com/office/drawing/2010/main"/>
              </a:ext>
            </a:extLst>
          </a:blip>
          <a:srcRect/>
          <a:stretch/>
        </p:blipFill>
        <p:spPr bwMode="auto">
          <a:xfrm>
            <a:off x="338036" y="990392"/>
            <a:ext cx="707015" cy="623379"/>
          </a:xfrm>
          <a:prstGeom prst="rect">
            <a:avLst/>
          </a:prstGeom>
          <a:noFill/>
          <a:ln>
            <a:noFill/>
          </a:ln>
          <a:extLst>
            <a:ext uri="{53640926-AAD7-44D8-BBD7-CCE9431645EC}">
              <a14:shadowObscured xmlns:a14="http://schemas.microsoft.com/office/drawing/2010/main"/>
            </a:ext>
          </a:extLst>
        </p:spPr>
      </p:pic>
      <p:sp>
        <p:nvSpPr>
          <p:cNvPr id="19" name="Rectangle 18"/>
          <p:cNvSpPr/>
          <p:nvPr/>
        </p:nvSpPr>
        <p:spPr>
          <a:xfrm>
            <a:off x="160969" y="6420133"/>
            <a:ext cx="4371581" cy="369332"/>
          </a:xfrm>
          <a:prstGeom prst="rect">
            <a:avLst/>
          </a:prstGeom>
        </p:spPr>
        <p:txBody>
          <a:bodyPr wrap="none">
            <a:spAutoFit/>
          </a:bodyPr>
          <a:lstStyle/>
          <a:p>
            <a:r>
              <a:rPr lang="en-US" dirty="0">
                <a:latin typeface="Calibri" charset="0"/>
                <a:ea typeface="Times New Roman" charset="0"/>
                <a:cs typeface="Times New Roman" charset="0"/>
              </a:rPr>
              <a:t>AOLME PROJECT - LEVEL 1- SESSION 1- 2018</a:t>
            </a:r>
            <a:r>
              <a:rPr lang="en-US" dirty="0"/>
              <a:t> </a:t>
            </a:r>
          </a:p>
        </p:txBody>
      </p:sp>
      <p:sp>
        <p:nvSpPr>
          <p:cNvPr id="41" name="Rectangle 115"/>
          <p:cNvSpPr>
            <a:spLocks noChangeArrowheads="1"/>
          </p:cNvSpPr>
          <p:nvPr/>
        </p:nvSpPr>
        <p:spPr bwMode="auto">
          <a:xfrm>
            <a:off x="4932157" y="6487072"/>
            <a:ext cx="72366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bg1">
                    <a:lumMod val="75000"/>
                  </a:schemeClr>
                </a:solidFill>
                <a:effectLst/>
                <a:latin typeface="Arial Unicode MS" charset="0"/>
                <a:ea typeface="Times New Roman" charset="0"/>
                <a:cs typeface="Courier New" charset="0"/>
              </a:rPr>
              <a:t>MATERIALS DEVELOPED BY </a:t>
            </a:r>
            <a:r>
              <a:rPr kumimoji="0" lang="en-US" altLang="en-US" sz="800" b="0" i="0" u="none" strike="noStrike" cap="none" normalizeH="0" baseline="0">
                <a:ln>
                  <a:noFill/>
                </a:ln>
                <a:solidFill>
                  <a:schemeClr val="bg1">
                    <a:lumMod val="75000"/>
                  </a:schemeClr>
                </a:solidFill>
                <a:effectLst/>
                <a:latin typeface="Arial Unicode MS" charset="0"/>
                <a:ea typeface="Times New Roman" charset="0"/>
                <a:cs typeface="Courier New" charset="0"/>
              </a:rPr>
              <a:t>THE AOLME</a:t>
            </a:r>
            <a:r>
              <a:rPr lang="en-US" altLang="en-US" sz="800">
                <a:solidFill>
                  <a:schemeClr val="bg1">
                    <a:lumMod val="75000"/>
                  </a:schemeClr>
                </a:solidFill>
                <a:latin typeface="Arial Unicode MS" charset="0"/>
                <a:ea typeface="Times New Roman" charset="0"/>
                <a:cs typeface="Courier New" charset="0"/>
              </a:rPr>
              <a:t> PROJECT</a:t>
            </a:r>
            <a:r>
              <a:rPr kumimoji="0" lang="en-US" altLang="en-US" sz="800" b="0" i="0" u="none" strike="noStrike" cap="none" normalizeH="0" baseline="0">
                <a:ln>
                  <a:noFill/>
                </a:ln>
                <a:solidFill>
                  <a:schemeClr val="bg1">
                    <a:lumMod val="75000"/>
                  </a:schemeClr>
                </a:solidFill>
                <a:effectLst/>
                <a:latin typeface="Arial Unicode MS" charset="0"/>
                <a:ea typeface="Times New Roman" charset="0"/>
                <a:cs typeface="Courier New" charset="0"/>
              </a:rPr>
              <a:t> </a:t>
            </a:r>
            <a:r>
              <a:rPr kumimoji="0" lang="en-US" altLang="en-US" sz="800" b="0" i="0" u="none" strike="noStrike" cap="none" normalizeH="0" baseline="0" dirty="0">
                <a:ln>
                  <a:noFill/>
                </a:ln>
                <a:solidFill>
                  <a:schemeClr val="bg1">
                    <a:lumMod val="75000"/>
                  </a:schemeClr>
                </a:solidFill>
                <a:effectLst/>
                <a:latin typeface="Arial Unicode MS" charset="0"/>
                <a:ea typeface="Times New Roman" charset="0"/>
                <a:cs typeface="Courier New" charset="0"/>
              </a:rPr>
              <a:t>AT THE UNIVERSITY OF NEW MEXICO, PLEASE DO NOT COPY OR DISTRIBUTE ANY OF THESE COPYRIGHTED TASKS WITHOUT PROPER AUTHORIZATION OF PROJECT</a:t>
            </a:r>
            <a:r>
              <a:rPr kumimoji="0" lang="en-US" altLang="en-US" sz="800" b="0" i="0" u="none" strike="noStrike" cap="none" normalizeH="0" baseline="0" dirty="0">
                <a:ln>
                  <a:noFill/>
                </a:ln>
                <a:solidFill>
                  <a:schemeClr val="bg1">
                    <a:lumMod val="75000"/>
                  </a:schemeClr>
                </a:solidFill>
                <a:effectLst/>
              </a:rPr>
              <a:t> </a:t>
            </a:r>
            <a:endParaRPr kumimoji="0" lang="en-US" altLang="en-US" sz="800" b="0" i="0" u="none" strike="noStrike" cap="none" normalizeH="0" baseline="0" dirty="0">
              <a:ln>
                <a:noFill/>
              </a:ln>
              <a:solidFill>
                <a:schemeClr val="bg1">
                  <a:lumMod val="75000"/>
                </a:schemeClr>
              </a:solidFill>
              <a:effectLst/>
              <a:latin typeface="Arial" charset="0"/>
            </a:endParaRPr>
          </a:p>
        </p:txBody>
      </p:sp>
      <p:sp>
        <p:nvSpPr>
          <p:cNvPr id="32" name="TextBox 31"/>
          <p:cNvSpPr txBox="1"/>
          <p:nvPr/>
        </p:nvSpPr>
        <p:spPr>
          <a:xfrm>
            <a:off x="1576708" y="1246225"/>
            <a:ext cx="3355449" cy="369332"/>
          </a:xfrm>
          <a:prstGeom prst="rect">
            <a:avLst/>
          </a:prstGeom>
          <a:solidFill>
            <a:schemeClr val="accent2">
              <a:lumMod val="60000"/>
              <a:lumOff val="40000"/>
            </a:schemeClr>
          </a:solidFill>
        </p:spPr>
        <p:txBody>
          <a:bodyPr wrap="square" rtlCol="0">
            <a:spAutoFit/>
          </a:bodyPr>
          <a:lstStyle/>
          <a:p>
            <a:pPr algn="ctr"/>
            <a:r>
              <a:rPr lang="en-US" b="1" dirty="0"/>
              <a:t>Resources for the Activity</a:t>
            </a:r>
          </a:p>
        </p:txBody>
      </p:sp>
      <p:sp>
        <p:nvSpPr>
          <p:cNvPr id="40" name="TextBox 39"/>
          <p:cNvSpPr txBox="1"/>
          <p:nvPr/>
        </p:nvSpPr>
        <p:spPr>
          <a:xfrm>
            <a:off x="6702487" y="1247639"/>
            <a:ext cx="4466257" cy="369332"/>
          </a:xfrm>
          <a:prstGeom prst="rect">
            <a:avLst/>
          </a:prstGeom>
          <a:solidFill>
            <a:schemeClr val="accent2">
              <a:lumMod val="60000"/>
              <a:lumOff val="40000"/>
            </a:schemeClr>
          </a:solidFill>
        </p:spPr>
        <p:txBody>
          <a:bodyPr wrap="square" rtlCol="0">
            <a:spAutoFit/>
          </a:bodyPr>
          <a:lstStyle/>
          <a:p>
            <a:pPr algn="ctr"/>
            <a:r>
              <a:rPr lang="en-US" b="1" dirty="0"/>
              <a:t>Recommended Steps for the Activity</a:t>
            </a:r>
          </a:p>
        </p:txBody>
      </p:sp>
      <p:sp>
        <p:nvSpPr>
          <p:cNvPr id="42" name="TextBox 41"/>
          <p:cNvSpPr txBox="1"/>
          <p:nvPr/>
        </p:nvSpPr>
        <p:spPr>
          <a:xfrm>
            <a:off x="6281419" y="1856143"/>
            <a:ext cx="5605781" cy="3970318"/>
          </a:xfrm>
          <a:prstGeom prst="rect">
            <a:avLst/>
          </a:prstGeom>
          <a:noFill/>
        </p:spPr>
        <p:txBody>
          <a:bodyPr wrap="square" rtlCol="0">
            <a:spAutoFit/>
          </a:bodyPr>
          <a:lstStyle/>
          <a:p>
            <a:pPr marL="360362" indent="-342900">
              <a:buAutoNum type="arabicPeriod"/>
            </a:pPr>
            <a:r>
              <a:rPr lang="en-US" dirty="0"/>
              <a:t>Have students have an informal conversation about computers that can lead to recalling the names of the parts of a computer.</a:t>
            </a:r>
          </a:p>
          <a:p>
            <a:pPr marL="360362" indent="-342900">
              <a:buAutoNum type="arabicPeriod"/>
            </a:pPr>
            <a:r>
              <a:rPr lang="en-US" dirty="0"/>
              <a:t>Use a real computer to ID those parts.</a:t>
            </a:r>
          </a:p>
          <a:p>
            <a:pPr marL="360362" indent="-342900">
              <a:buAutoNum type="arabicPeriod"/>
            </a:pPr>
            <a:r>
              <a:rPr lang="en-US" dirty="0"/>
              <a:t>Before playing the memory game, make sure students (mostly on their own) accurately connect the names, visuals, and descriptions of the parts.</a:t>
            </a:r>
          </a:p>
          <a:p>
            <a:pPr marL="360362" indent="-342900">
              <a:buAutoNum type="arabicPeriod"/>
            </a:pPr>
            <a:r>
              <a:rPr lang="en-US" dirty="0"/>
              <a:t>Have students practice these links by playing memory. Make it less about a competition, and focus on understanding. Check if words in cards make sense.</a:t>
            </a:r>
          </a:p>
          <a:p>
            <a:pPr marL="360362" indent="-342900">
              <a:buAutoNum type="arabicPeriod"/>
            </a:pPr>
            <a:r>
              <a:rPr lang="en-US" dirty="0"/>
              <a:t>Make it fun! Have students make decisions on playing the game.</a:t>
            </a:r>
          </a:p>
          <a:p>
            <a:pPr marL="360362" indent="-342900">
              <a:buAutoNum type="arabicPeriod"/>
            </a:pPr>
            <a:r>
              <a:rPr lang="en-US" dirty="0"/>
              <a:t>Have students lead the making connections across computer systems. Use the Raspberry Pi!!</a:t>
            </a:r>
          </a:p>
        </p:txBody>
      </p:sp>
      <p:sp>
        <p:nvSpPr>
          <p:cNvPr id="12" name="Rectangle 11"/>
          <p:cNvSpPr/>
          <p:nvPr/>
        </p:nvSpPr>
        <p:spPr>
          <a:xfrm>
            <a:off x="237804" y="135864"/>
            <a:ext cx="11838193" cy="646331"/>
          </a:xfrm>
          <a:prstGeom prst="rect">
            <a:avLst/>
          </a:prstGeom>
        </p:spPr>
        <p:txBody>
          <a:bodyPr wrap="square">
            <a:spAutoFit/>
          </a:bodyPr>
          <a:lstStyle/>
          <a:p>
            <a:r>
              <a:rPr lang="en-US" sz="3600" b="1" dirty="0"/>
              <a:t>1.1. </a:t>
            </a:r>
            <a:r>
              <a:rPr lang="en-US" sz="3600" b="1" dirty="0">
                <a:effectLst>
                  <a:outerShdw blurRad="50800" dist="76200" dir="2700000" algn="tl" rotWithShape="0">
                    <a:prstClr val="black">
                      <a:alpha val="40000"/>
                    </a:prstClr>
                  </a:outerShdw>
                </a:effectLst>
              </a:rPr>
              <a:t>Components of a Computer &amp; the Raspberry Pi</a:t>
            </a:r>
            <a:endParaRPr lang="en-US" sz="3600" dirty="0"/>
          </a:p>
        </p:txBody>
      </p:sp>
      <p:sp>
        <p:nvSpPr>
          <p:cNvPr id="3" name="Rectangle 2">
            <a:extLst>
              <a:ext uri="{FF2B5EF4-FFF2-40B4-BE49-F238E27FC236}">
                <a16:creationId xmlns:a16="http://schemas.microsoft.com/office/drawing/2014/main" id="{6DA6E1F2-3AC0-5D4E-BF31-32803E3D712F}"/>
              </a:ext>
            </a:extLst>
          </p:cNvPr>
          <p:cNvSpPr/>
          <p:nvPr/>
        </p:nvSpPr>
        <p:spPr>
          <a:xfrm>
            <a:off x="1153532" y="5868754"/>
            <a:ext cx="10015212" cy="646331"/>
          </a:xfrm>
          <a:prstGeom prst="rect">
            <a:avLst/>
          </a:prstGeom>
        </p:spPr>
        <p:txBody>
          <a:bodyPr wrap="square">
            <a:spAutoFit/>
          </a:bodyPr>
          <a:lstStyle/>
          <a:p>
            <a:pPr lvl="0"/>
            <a:r>
              <a:rPr lang="en-US" b="1" dirty="0"/>
              <a:t>Activity 1 Goal: </a:t>
            </a:r>
            <a:r>
              <a:rPr lang="en-US" dirty="0"/>
              <a:t>Explore, identify, and name a computer’s components across systems (PC and Raspberry).</a:t>
            </a:r>
          </a:p>
        </p:txBody>
      </p:sp>
      <p:sp>
        <p:nvSpPr>
          <p:cNvPr id="2" name="Rectangle 1">
            <a:extLst>
              <a:ext uri="{FF2B5EF4-FFF2-40B4-BE49-F238E27FC236}">
                <a16:creationId xmlns:a16="http://schemas.microsoft.com/office/drawing/2014/main" id="{AE169816-5D51-E84F-84EB-B93079498C69}"/>
              </a:ext>
            </a:extLst>
          </p:cNvPr>
          <p:cNvSpPr/>
          <p:nvPr/>
        </p:nvSpPr>
        <p:spPr>
          <a:xfrm>
            <a:off x="338036" y="3539284"/>
            <a:ext cx="5474096" cy="2308324"/>
          </a:xfrm>
          <a:prstGeom prst="rect">
            <a:avLst/>
          </a:prstGeom>
        </p:spPr>
        <p:txBody>
          <a:bodyPr wrap="square">
            <a:spAutoFit/>
          </a:bodyPr>
          <a:lstStyle/>
          <a:p>
            <a:r>
              <a:rPr lang="en-US" sz="1600" b="1" dirty="0">
                <a:latin typeface="Calibri" panose="020F0502020204030204" pitchFamily="34" charset="0"/>
                <a:ea typeface="Calibri" panose="020F0502020204030204" pitchFamily="34" charset="0"/>
                <a:cs typeface="Times New Roman" panose="02020603050405020304" pitchFamily="18" charset="0"/>
              </a:rPr>
              <a:t>Everyone in the team gets to play a role:</a:t>
            </a:r>
          </a:p>
          <a:p>
            <a:r>
              <a:rPr lang="en-US" sz="1600" u="sng" dirty="0">
                <a:latin typeface="Calibri" panose="020F0502020204030204" pitchFamily="34" charset="0"/>
                <a:ea typeface="Calibri" panose="020F0502020204030204" pitchFamily="34" charset="0"/>
                <a:cs typeface="Times New Roman" panose="02020603050405020304" pitchFamily="18" charset="0"/>
              </a:rPr>
              <a:t>Discussion Expert</a:t>
            </a:r>
            <a:r>
              <a:rPr lang="en-US" sz="1600" dirty="0">
                <a:latin typeface="Calibri" panose="020F0502020204030204" pitchFamily="34" charset="0"/>
                <a:ea typeface="Calibri" panose="020F0502020204030204" pitchFamily="34" charset="0"/>
                <a:cs typeface="Times New Roman" panose="02020603050405020304" pitchFamily="18" charset="0"/>
              </a:rPr>
              <a:t>: Leads the team discussion asking questions about the session.</a:t>
            </a:r>
          </a:p>
          <a:p>
            <a:r>
              <a:rPr lang="en-US" sz="1600" u="sng" dirty="0">
                <a:latin typeface="Calibri" panose="020F0502020204030204" pitchFamily="34" charset="0"/>
                <a:ea typeface="Calibri" panose="020F0502020204030204" pitchFamily="34" charset="0"/>
                <a:cs typeface="Times New Roman" panose="02020603050405020304" pitchFamily="18" charset="0"/>
              </a:rPr>
              <a:t>Fair Participation Expert</a:t>
            </a:r>
            <a:r>
              <a:rPr lang="en-US" sz="1600" dirty="0">
                <a:latin typeface="Calibri" panose="020F0502020204030204" pitchFamily="34" charset="0"/>
                <a:ea typeface="Calibri" panose="020F0502020204030204" pitchFamily="34" charset="0"/>
                <a:cs typeface="Times New Roman" panose="02020603050405020304" pitchFamily="18" charset="0"/>
              </a:rPr>
              <a:t>: makes sure of fair participation of everyone. </a:t>
            </a:r>
          </a:p>
          <a:p>
            <a:r>
              <a:rPr lang="en-US" sz="1600" u="sng" dirty="0">
                <a:latin typeface="Calibri" panose="020F0502020204030204" pitchFamily="34" charset="0"/>
                <a:ea typeface="Calibri" panose="020F0502020204030204" pitchFamily="34" charset="0"/>
                <a:cs typeface="Times New Roman" panose="02020603050405020304" pitchFamily="18" charset="0"/>
              </a:rPr>
              <a:t>Hardware Setup/Teardown Expert</a:t>
            </a:r>
            <a:r>
              <a:rPr lang="en-US" sz="1600" dirty="0">
                <a:latin typeface="Calibri" panose="020F0502020204030204" pitchFamily="34" charset="0"/>
                <a:ea typeface="Calibri" panose="020F0502020204030204" pitchFamily="34" charset="0"/>
                <a:cs typeface="Times New Roman" panose="02020603050405020304" pitchFamily="18" charset="0"/>
              </a:rPr>
              <a:t>: in charge of setting up &amp; putting away materials and computer equipment. </a:t>
            </a:r>
          </a:p>
          <a:p>
            <a:r>
              <a:rPr lang="en-US" sz="1600" u="sng" dirty="0">
                <a:latin typeface="Calibri" panose="020F0502020204030204" pitchFamily="34" charset="0"/>
                <a:ea typeface="Calibri" panose="020F0502020204030204" pitchFamily="34" charset="0"/>
                <a:cs typeface="Times New Roman" panose="02020603050405020304" pitchFamily="18" charset="0"/>
              </a:rPr>
              <a:t>Summary Expert</a:t>
            </a:r>
            <a:r>
              <a:rPr lang="en-US" sz="1600" dirty="0">
                <a:latin typeface="Calibri" panose="020F0502020204030204" pitchFamily="34" charset="0"/>
                <a:ea typeface="Calibri" panose="020F0502020204030204" pitchFamily="34" charset="0"/>
                <a:cs typeface="Times New Roman" panose="02020603050405020304" pitchFamily="18" charset="0"/>
              </a:rPr>
              <a:t>: summarizes and records team questions and what the teams has learned. </a:t>
            </a:r>
          </a:p>
        </p:txBody>
      </p:sp>
    </p:spTree>
    <p:extLst>
      <p:ext uri="{BB962C8B-B14F-4D97-AF65-F5344CB8AC3E}">
        <p14:creationId xmlns:p14="http://schemas.microsoft.com/office/powerpoint/2010/main" val="2024551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a:cxnSpLocks/>
          </p:cNvCxnSpPr>
          <p:nvPr/>
        </p:nvCxnSpPr>
        <p:spPr>
          <a:xfrm flipV="1">
            <a:off x="5980973" y="1312224"/>
            <a:ext cx="0" cy="4237238"/>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344149" y="1086623"/>
            <a:ext cx="7566536"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26976" y="1728357"/>
            <a:ext cx="5153552" cy="2308324"/>
          </a:xfrm>
          <a:prstGeom prst="rect">
            <a:avLst/>
          </a:prstGeom>
          <a:noFill/>
        </p:spPr>
        <p:txBody>
          <a:bodyPr wrap="square" rtlCol="0">
            <a:spAutoFit/>
          </a:bodyPr>
          <a:lstStyle/>
          <a:p>
            <a:pPr marL="360362" indent="-342900">
              <a:buAutoNum type="arabicPeriod"/>
            </a:pPr>
            <a:r>
              <a:rPr lang="es-ES_tradnl"/>
              <a:t>Tarjeta explicativa 1.1</a:t>
            </a:r>
          </a:p>
          <a:p>
            <a:pPr marL="360362" indent="-342900">
              <a:buAutoNum type="arabicPeriod"/>
            </a:pPr>
            <a:r>
              <a:rPr lang="es-ES_tradnl"/>
              <a:t>Tres barajas de cartas (blanca, amarilla y verde) con los nombres, definiciones y dibujos de las partes de una computadora,</a:t>
            </a:r>
          </a:p>
          <a:p>
            <a:pPr marL="360362" indent="-342900">
              <a:buAutoNum type="arabicPeriod"/>
            </a:pPr>
            <a:r>
              <a:rPr lang="es-ES_tradnl"/>
              <a:t>Una Raspberry Pi. </a:t>
            </a:r>
          </a:p>
          <a:p>
            <a:pPr marL="360362" indent="-342900">
              <a:buAutoNum type="arabicPeriod"/>
            </a:pPr>
            <a:r>
              <a:rPr lang="es-ES_tradnl"/>
              <a:t>Una computadora vieja.</a:t>
            </a:r>
          </a:p>
          <a:p>
            <a:pPr marL="360362" indent="-342900">
              <a:buAutoNum type="arabicPeriod"/>
            </a:pPr>
            <a:r>
              <a:rPr lang="es-ES_tradnl"/>
              <a:t>Cuaderno del estudiante.</a:t>
            </a:r>
          </a:p>
          <a:p>
            <a:pPr marL="360362" indent="-342900">
              <a:buAutoNum type="arabicPeriod"/>
            </a:pPr>
            <a:endParaRPr lang="es-ES_tradnl"/>
          </a:p>
        </p:txBody>
      </p:sp>
      <p:pic>
        <p:nvPicPr>
          <p:cNvPr id="63" name="Picture 62" descr="Resultado de imagen para python programming icon"/>
          <p:cNvPicPr/>
          <p:nvPr/>
        </p:nvPicPr>
        <p:blipFill rotWithShape="1">
          <a:blip r:embed="rId3" cstate="hqprint">
            <a:extLst>
              <a:ext uri="{28A0092B-C50C-407E-A947-70E740481C1C}">
                <a14:useLocalDpi xmlns:a14="http://schemas.microsoft.com/office/drawing/2010/main"/>
              </a:ext>
            </a:extLst>
          </a:blip>
          <a:srcRect/>
          <a:stretch/>
        </p:blipFill>
        <p:spPr bwMode="auto">
          <a:xfrm>
            <a:off x="4440853" y="3130596"/>
            <a:ext cx="707015" cy="623379"/>
          </a:xfrm>
          <a:prstGeom prst="rect">
            <a:avLst/>
          </a:prstGeom>
          <a:noFill/>
          <a:ln>
            <a:noFill/>
          </a:ln>
          <a:extLst>
            <a:ext uri="{53640926-AAD7-44D8-BBD7-CCE9431645EC}">
              <a14:shadowObscured xmlns:a14="http://schemas.microsoft.com/office/drawing/2010/main"/>
            </a:ext>
          </a:extLst>
        </p:spPr>
      </p:pic>
      <p:sp>
        <p:nvSpPr>
          <p:cNvPr id="19" name="Rectangle 18"/>
          <p:cNvSpPr/>
          <p:nvPr/>
        </p:nvSpPr>
        <p:spPr>
          <a:xfrm>
            <a:off x="160969" y="6496208"/>
            <a:ext cx="4432111" cy="369332"/>
          </a:xfrm>
          <a:prstGeom prst="rect">
            <a:avLst/>
          </a:prstGeom>
        </p:spPr>
        <p:txBody>
          <a:bodyPr wrap="none">
            <a:spAutoFit/>
          </a:bodyPr>
          <a:lstStyle/>
          <a:p>
            <a:r>
              <a:rPr lang="es-ES_tradnl" dirty="0">
                <a:latin typeface="Calibri" charset="0"/>
                <a:ea typeface="Times New Roman" charset="0"/>
                <a:cs typeface="Times New Roman" charset="0"/>
              </a:rPr>
              <a:t>PROYECTO AOLME - NIVEL 1- SESIÓN 1- 2018 </a:t>
            </a:r>
          </a:p>
        </p:txBody>
      </p:sp>
      <p:sp>
        <p:nvSpPr>
          <p:cNvPr id="41" name="Rectangle 115"/>
          <p:cNvSpPr>
            <a:spLocks noChangeArrowheads="1"/>
          </p:cNvSpPr>
          <p:nvPr/>
        </p:nvSpPr>
        <p:spPr bwMode="auto">
          <a:xfrm>
            <a:off x="4794361" y="6526986"/>
            <a:ext cx="72366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s-ES_tradnl" altLang="en-US" sz="800" dirty="0">
                <a:solidFill>
                  <a:schemeClr val="bg1">
                    <a:lumMod val="75000"/>
                  </a:schemeClr>
                </a:solidFill>
                <a:latin typeface="Arial Unicode MS" charset="0"/>
                <a:ea typeface="Times New Roman" charset="0"/>
                <a:cs typeface="Courier New" charset="0"/>
              </a:rPr>
              <a:t>MATERIAL DESARROLLADO POR EL PROYECTO AOLME EN LA UNIVERSIDAD DE NUEVO MEXICO, SE RUEGA NO COPIAR NI DISTRIBUIR TOTAL O PARCIALMENTE SIN EXPRESA AUTORIZACIÓN DEL PROYECTO</a:t>
            </a:r>
          </a:p>
        </p:txBody>
      </p:sp>
      <p:sp>
        <p:nvSpPr>
          <p:cNvPr id="32" name="TextBox 31"/>
          <p:cNvSpPr txBox="1"/>
          <p:nvPr/>
        </p:nvSpPr>
        <p:spPr>
          <a:xfrm>
            <a:off x="1576708" y="1246225"/>
            <a:ext cx="3355449" cy="369332"/>
          </a:xfrm>
          <a:prstGeom prst="rect">
            <a:avLst/>
          </a:prstGeom>
          <a:solidFill>
            <a:schemeClr val="accent2">
              <a:lumMod val="60000"/>
              <a:lumOff val="40000"/>
            </a:schemeClr>
          </a:solidFill>
        </p:spPr>
        <p:txBody>
          <a:bodyPr wrap="square" rtlCol="0">
            <a:spAutoFit/>
          </a:bodyPr>
          <a:lstStyle/>
          <a:p>
            <a:pPr algn="ctr"/>
            <a:r>
              <a:rPr lang="es-ES_tradnl" b="1"/>
              <a:t>Materiales para la actividad</a:t>
            </a:r>
          </a:p>
        </p:txBody>
      </p:sp>
      <p:sp>
        <p:nvSpPr>
          <p:cNvPr id="40" name="TextBox 39"/>
          <p:cNvSpPr txBox="1"/>
          <p:nvPr/>
        </p:nvSpPr>
        <p:spPr>
          <a:xfrm>
            <a:off x="6702487" y="1247639"/>
            <a:ext cx="4466257" cy="369332"/>
          </a:xfrm>
          <a:prstGeom prst="rect">
            <a:avLst/>
          </a:prstGeom>
          <a:solidFill>
            <a:schemeClr val="accent2">
              <a:lumMod val="60000"/>
              <a:lumOff val="40000"/>
            </a:schemeClr>
          </a:solidFill>
        </p:spPr>
        <p:txBody>
          <a:bodyPr wrap="square" rtlCol="0">
            <a:spAutoFit/>
          </a:bodyPr>
          <a:lstStyle/>
          <a:p>
            <a:pPr algn="ctr"/>
            <a:r>
              <a:rPr lang="es-ES_tradnl" b="1"/>
              <a:t>Pasos recomendados</a:t>
            </a:r>
          </a:p>
        </p:txBody>
      </p:sp>
      <p:sp>
        <p:nvSpPr>
          <p:cNvPr id="42" name="TextBox 41"/>
          <p:cNvSpPr txBox="1"/>
          <p:nvPr/>
        </p:nvSpPr>
        <p:spPr>
          <a:xfrm>
            <a:off x="6281419" y="1693318"/>
            <a:ext cx="5605781" cy="4524315"/>
          </a:xfrm>
          <a:prstGeom prst="rect">
            <a:avLst/>
          </a:prstGeom>
          <a:noFill/>
        </p:spPr>
        <p:txBody>
          <a:bodyPr wrap="square" rtlCol="0">
            <a:spAutoFit/>
          </a:bodyPr>
          <a:lstStyle/>
          <a:p>
            <a:pPr marL="360362" indent="-342900">
              <a:buAutoNum type="arabicPeriod"/>
            </a:pPr>
            <a:r>
              <a:rPr lang="es-ES_tradnl"/>
              <a:t>Anima a los estudiantes a platicar informalmente sobre computadoras y sus componentes.</a:t>
            </a:r>
          </a:p>
          <a:p>
            <a:pPr marL="360362" indent="-342900">
              <a:buAutoNum type="arabicPeriod"/>
            </a:pPr>
            <a:r>
              <a:rPr lang="es-ES_tradnl"/>
              <a:t>Anímales a identificar y tocar las partes de una computadora de verdad.</a:t>
            </a:r>
          </a:p>
          <a:p>
            <a:pPr marL="360362" indent="-342900">
              <a:buAutoNum type="arabicPeriod"/>
            </a:pPr>
            <a:r>
              <a:rPr lang="es-ES_tradnl"/>
              <a:t>Asegúrate de que todos los estudiantes (mayormente de forma individual) son capaces de casar nombres, dibujos y descripciones (cartas)</a:t>
            </a:r>
          </a:p>
          <a:p>
            <a:pPr marL="360362" indent="-342900">
              <a:buAutoNum type="arabicPeriod"/>
            </a:pPr>
            <a:r>
              <a:rPr lang="es-ES_tradnl"/>
              <a:t>Hora de practicar: jugamos con las cartas a recordar los nombres y descripciones de los componentes. Más que de competir, se trata de comprender.  Comprueba si tiene sentido lo escrito en las cartas.</a:t>
            </a:r>
          </a:p>
          <a:p>
            <a:pPr marL="360362" indent="-342900">
              <a:buAutoNum type="arabicPeriod"/>
            </a:pPr>
            <a:r>
              <a:rPr lang="es-ES_tradnl"/>
              <a:t>Hazlo divertido!, que los esudiantes tomen decisiones sobre cómo jugar.</a:t>
            </a:r>
          </a:p>
          <a:p>
            <a:pPr marL="360362" indent="-342900">
              <a:buAutoNum type="arabicPeriod"/>
            </a:pPr>
            <a:r>
              <a:rPr lang="es-ES_tradnl"/>
              <a:t>Incítales a que comparen ambos sistemas de computación y sus componentes. ¡¡Utiliza la Raspberry Pi!!</a:t>
            </a:r>
          </a:p>
        </p:txBody>
      </p:sp>
      <p:sp>
        <p:nvSpPr>
          <p:cNvPr id="12" name="Rectangle 11"/>
          <p:cNvSpPr/>
          <p:nvPr/>
        </p:nvSpPr>
        <p:spPr>
          <a:xfrm>
            <a:off x="-95293" y="274346"/>
            <a:ext cx="12192000" cy="646331"/>
          </a:xfrm>
          <a:prstGeom prst="rect">
            <a:avLst/>
          </a:prstGeom>
        </p:spPr>
        <p:txBody>
          <a:bodyPr wrap="square">
            <a:spAutoFit/>
          </a:bodyPr>
          <a:lstStyle/>
          <a:p>
            <a:pPr algn="ctr"/>
            <a:r>
              <a:rPr lang="en-US" sz="3600" b="1" dirty="0"/>
              <a:t>1.1. </a:t>
            </a:r>
            <a:r>
              <a:rPr lang="es-ES_tradnl" sz="3500" b="1" dirty="0">
                <a:effectLst>
                  <a:outerShdw blurRad="50800" dist="76200" dir="2700000" algn="tl" rotWithShape="0">
                    <a:prstClr val="black">
                      <a:alpha val="40000"/>
                    </a:prstClr>
                  </a:outerShdw>
                </a:effectLst>
              </a:rPr>
              <a:t>Componentes de la computadora y el Raspberry Pi</a:t>
            </a:r>
            <a:endParaRPr lang="en-US" sz="3500" dirty="0"/>
          </a:p>
        </p:txBody>
      </p:sp>
      <p:sp>
        <p:nvSpPr>
          <p:cNvPr id="3" name="Rectangle 2">
            <a:extLst>
              <a:ext uri="{FF2B5EF4-FFF2-40B4-BE49-F238E27FC236}">
                <a16:creationId xmlns:a16="http://schemas.microsoft.com/office/drawing/2014/main" id="{6DA6E1F2-3AC0-5D4E-BF31-32803E3D712F}"/>
              </a:ext>
            </a:extLst>
          </p:cNvPr>
          <p:cNvSpPr/>
          <p:nvPr/>
        </p:nvSpPr>
        <p:spPr>
          <a:xfrm>
            <a:off x="85017" y="6008638"/>
            <a:ext cx="12106983" cy="353943"/>
          </a:xfrm>
          <a:prstGeom prst="rect">
            <a:avLst/>
          </a:prstGeom>
        </p:spPr>
        <p:txBody>
          <a:bodyPr wrap="square">
            <a:spAutoFit/>
          </a:bodyPr>
          <a:lstStyle/>
          <a:p>
            <a:pPr lvl="0"/>
            <a:r>
              <a:rPr lang="es-ES_tradnl" sz="1700" b="1"/>
              <a:t>Actividad 1: Objetivo: Explorar, identificar y nombrar las partes de distintos sistemas de computación </a:t>
            </a:r>
            <a:r>
              <a:rPr lang="es-ES_tradnl" sz="1700"/>
              <a:t>(PC y Raspberry).</a:t>
            </a:r>
          </a:p>
        </p:txBody>
      </p:sp>
      <p:sp>
        <p:nvSpPr>
          <p:cNvPr id="14" name="Rectangle 13">
            <a:extLst>
              <a:ext uri="{FF2B5EF4-FFF2-40B4-BE49-F238E27FC236}">
                <a16:creationId xmlns:a16="http://schemas.microsoft.com/office/drawing/2014/main" id="{87348EBB-0237-2448-BC5F-78581E9D349F}"/>
              </a:ext>
            </a:extLst>
          </p:cNvPr>
          <p:cNvSpPr/>
          <p:nvPr/>
        </p:nvSpPr>
        <p:spPr>
          <a:xfrm>
            <a:off x="356655" y="3728709"/>
            <a:ext cx="5619964" cy="2308324"/>
          </a:xfrm>
          <a:prstGeom prst="rect">
            <a:avLst/>
          </a:prstGeom>
        </p:spPr>
        <p:txBody>
          <a:bodyPr wrap="square">
            <a:spAutoFit/>
          </a:bodyPr>
          <a:lstStyle/>
          <a:p>
            <a:r>
              <a:rPr lang="es-ES_tradnl" sz="1600" b="1">
                <a:latin typeface="Calibri" panose="020F0502020204030204" pitchFamily="34" charset="0"/>
                <a:ea typeface="Calibri" panose="020F0502020204030204" pitchFamily="34" charset="0"/>
                <a:cs typeface="Times New Roman" panose="02020603050405020304" pitchFamily="18" charset="0"/>
              </a:rPr>
              <a:t>Todos en el equipo deben tener un rol:</a:t>
            </a:r>
          </a:p>
          <a:p>
            <a:r>
              <a:rPr lang="es-ES_tradnl" sz="1600" u="sng">
                <a:latin typeface="Calibri" panose="020F0502020204030204" pitchFamily="34" charset="0"/>
                <a:ea typeface="Calibri" panose="020F0502020204030204" pitchFamily="34" charset="0"/>
                <a:cs typeface="Times New Roman" panose="02020603050405020304" pitchFamily="18" charset="0"/>
              </a:rPr>
              <a:t>Experta/o de Discusión</a:t>
            </a:r>
            <a:r>
              <a:rPr lang="es-ES_tradnl" sz="1600">
                <a:latin typeface="Calibri" panose="020F0502020204030204" pitchFamily="34" charset="0"/>
                <a:ea typeface="Calibri" panose="020F0502020204030204" pitchFamily="34" charset="0"/>
                <a:cs typeface="Times New Roman" panose="02020603050405020304" pitchFamily="18" charset="0"/>
              </a:rPr>
              <a:t>: Dirige la discusión del equipo hacienda preguntas acerca de la sesión.</a:t>
            </a:r>
          </a:p>
          <a:p>
            <a:r>
              <a:rPr lang="es-ES_tradnl" sz="1600" u="sng">
                <a:latin typeface="Calibri" panose="020F0502020204030204" pitchFamily="34" charset="0"/>
                <a:ea typeface="Calibri" panose="020F0502020204030204" pitchFamily="34" charset="0"/>
                <a:cs typeface="Times New Roman" panose="02020603050405020304" pitchFamily="18" charset="0"/>
              </a:rPr>
              <a:t>Experta/o  de Participación Justa</a:t>
            </a:r>
            <a:r>
              <a:rPr lang="es-ES_tradnl" sz="1600">
                <a:latin typeface="Calibri" panose="020F0502020204030204" pitchFamily="34" charset="0"/>
                <a:ea typeface="Calibri" panose="020F0502020204030204" pitchFamily="34" charset="0"/>
                <a:cs typeface="Times New Roman" panose="02020603050405020304" pitchFamily="18" charset="0"/>
              </a:rPr>
              <a:t>: se asegura que todos participen equitativamente. </a:t>
            </a:r>
          </a:p>
          <a:p>
            <a:r>
              <a:rPr lang="es-ES_tradnl" sz="1600" u="sng">
                <a:latin typeface="Calibri" panose="020F0502020204030204" pitchFamily="34" charset="0"/>
                <a:ea typeface="Calibri" panose="020F0502020204030204" pitchFamily="34" charset="0"/>
                <a:cs typeface="Times New Roman" panose="02020603050405020304" pitchFamily="18" charset="0"/>
              </a:rPr>
              <a:t>Experta/o de Poner y Quitar el Hardware</a:t>
            </a:r>
            <a:r>
              <a:rPr lang="es-ES_tradnl" sz="1600">
                <a:latin typeface="Calibri" panose="020F0502020204030204" pitchFamily="34" charset="0"/>
                <a:ea typeface="Calibri" panose="020F0502020204030204" pitchFamily="34" charset="0"/>
                <a:cs typeface="Times New Roman" panose="02020603050405020304" pitchFamily="18" charset="0"/>
              </a:rPr>
              <a:t>: Se encarga de poner y guardar los materiales y el equipo de la computadora. </a:t>
            </a:r>
          </a:p>
          <a:p>
            <a:r>
              <a:rPr lang="es-ES_tradnl" sz="1600" u="sng">
                <a:latin typeface="Calibri" panose="020F0502020204030204" pitchFamily="34" charset="0"/>
                <a:ea typeface="Calibri" panose="020F0502020204030204" pitchFamily="34" charset="0"/>
                <a:cs typeface="Times New Roman" panose="02020603050405020304" pitchFamily="18" charset="0"/>
              </a:rPr>
              <a:t>Experta/o de Resumen</a:t>
            </a:r>
            <a:r>
              <a:rPr lang="es-ES_tradnl" sz="1600">
                <a:latin typeface="Calibri" panose="020F0502020204030204" pitchFamily="34" charset="0"/>
                <a:ea typeface="Calibri" panose="020F0502020204030204" pitchFamily="34" charset="0"/>
                <a:cs typeface="Times New Roman" panose="02020603050405020304" pitchFamily="18" charset="0"/>
              </a:rPr>
              <a:t>: resume y registra las preguntas del equipo como también lo que el equipo aprender. </a:t>
            </a:r>
          </a:p>
        </p:txBody>
      </p:sp>
    </p:spTree>
    <p:extLst>
      <p:ext uri="{BB962C8B-B14F-4D97-AF65-F5344CB8AC3E}">
        <p14:creationId xmlns:p14="http://schemas.microsoft.com/office/powerpoint/2010/main" val="3952185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a:cxnSpLocks/>
          </p:cNvCxnSpPr>
          <p:nvPr/>
        </p:nvCxnSpPr>
        <p:spPr>
          <a:xfrm flipV="1">
            <a:off x="5980973" y="1312224"/>
            <a:ext cx="0" cy="4158490"/>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344149" y="1086623"/>
            <a:ext cx="7566536"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26976" y="2143591"/>
            <a:ext cx="5153552" cy="1477328"/>
          </a:xfrm>
          <a:prstGeom prst="rect">
            <a:avLst/>
          </a:prstGeom>
          <a:noFill/>
        </p:spPr>
        <p:txBody>
          <a:bodyPr wrap="square" rtlCol="0">
            <a:spAutoFit/>
          </a:bodyPr>
          <a:lstStyle/>
          <a:p>
            <a:pPr marL="360362" indent="-342900">
              <a:buAutoNum type="arabicPeriod"/>
            </a:pPr>
            <a:r>
              <a:rPr lang="en-US" dirty="0"/>
              <a:t>Activity Card</a:t>
            </a:r>
          </a:p>
          <a:p>
            <a:pPr marL="360362" indent="-342900">
              <a:buAutoNum type="arabicPeriod"/>
            </a:pPr>
            <a:r>
              <a:rPr lang="en-US" dirty="0"/>
              <a:t>Raspberry Pi kit per group</a:t>
            </a:r>
          </a:p>
          <a:p>
            <a:pPr marL="360362" indent="-342900">
              <a:buAutoNum type="arabicPeriod"/>
            </a:pPr>
            <a:r>
              <a:rPr lang="en-US" dirty="0"/>
              <a:t>Power strip</a:t>
            </a:r>
          </a:p>
          <a:p>
            <a:pPr marL="360362" indent="-342900">
              <a:buAutoNum type="arabicPeriod"/>
            </a:pPr>
            <a:r>
              <a:rPr lang="en-US" dirty="0"/>
              <a:t>Monitor</a:t>
            </a:r>
          </a:p>
          <a:p>
            <a:pPr marL="360362" indent="-342900">
              <a:buAutoNum type="arabicPeriod"/>
            </a:pPr>
            <a:endParaRPr lang="en-US" dirty="0"/>
          </a:p>
        </p:txBody>
      </p:sp>
      <p:pic>
        <p:nvPicPr>
          <p:cNvPr id="63" name="Picture 62" descr="Resultado de imagen para python programming icon"/>
          <p:cNvPicPr/>
          <p:nvPr/>
        </p:nvPicPr>
        <p:blipFill rotWithShape="1">
          <a:blip r:embed="rId3" cstate="hqprint">
            <a:extLst>
              <a:ext uri="{28A0092B-C50C-407E-A947-70E740481C1C}">
                <a14:useLocalDpi xmlns:a14="http://schemas.microsoft.com/office/drawing/2010/main"/>
              </a:ext>
            </a:extLst>
          </a:blip>
          <a:srcRect/>
          <a:stretch/>
        </p:blipFill>
        <p:spPr bwMode="auto">
          <a:xfrm>
            <a:off x="2547417" y="3926658"/>
            <a:ext cx="707015" cy="623379"/>
          </a:xfrm>
          <a:prstGeom prst="rect">
            <a:avLst/>
          </a:prstGeom>
          <a:noFill/>
          <a:ln>
            <a:noFill/>
          </a:ln>
          <a:extLst>
            <a:ext uri="{53640926-AAD7-44D8-BBD7-CCE9431645EC}">
              <a14:shadowObscured xmlns:a14="http://schemas.microsoft.com/office/drawing/2010/main"/>
            </a:ext>
          </a:extLst>
        </p:spPr>
      </p:pic>
      <p:sp>
        <p:nvSpPr>
          <p:cNvPr id="19" name="Rectangle 18"/>
          <p:cNvSpPr/>
          <p:nvPr/>
        </p:nvSpPr>
        <p:spPr>
          <a:xfrm>
            <a:off x="160969" y="6420133"/>
            <a:ext cx="4371581" cy="369332"/>
          </a:xfrm>
          <a:prstGeom prst="rect">
            <a:avLst/>
          </a:prstGeom>
        </p:spPr>
        <p:txBody>
          <a:bodyPr wrap="none">
            <a:spAutoFit/>
          </a:bodyPr>
          <a:lstStyle/>
          <a:p>
            <a:r>
              <a:rPr lang="en-US" dirty="0">
                <a:latin typeface="Calibri" charset="0"/>
                <a:ea typeface="Times New Roman" charset="0"/>
                <a:cs typeface="Times New Roman" charset="0"/>
              </a:rPr>
              <a:t>AOLME PROJECT - LEVEL 1- SESSION 1- 2018</a:t>
            </a:r>
            <a:r>
              <a:rPr lang="en-US" dirty="0"/>
              <a:t> </a:t>
            </a:r>
          </a:p>
        </p:txBody>
      </p:sp>
      <p:sp>
        <p:nvSpPr>
          <p:cNvPr id="41" name="Rectangle 115"/>
          <p:cNvSpPr>
            <a:spLocks noChangeArrowheads="1"/>
          </p:cNvSpPr>
          <p:nvPr/>
        </p:nvSpPr>
        <p:spPr bwMode="auto">
          <a:xfrm>
            <a:off x="4932157" y="6487072"/>
            <a:ext cx="72366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bg1">
                    <a:lumMod val="75000"/>
                  </a:schemeClr>
                </a:solidFill>
                <a:effectLst/>
                <a:latin typeface="Arial Unicode MS" charset="0"/>
                <a:ea typeface="Times New Roman" charset="0"/>
                <a:cs typeface="Courier New" charset="0"/>
              </a:rPr>
              <a:t>MATERIALS DEVELOPED BY </a:t>
            </a:r>
            <a:r>
              <a:rPr kumimoji="0" lang="en-US" altLang="en-US" sz="800" b="0" i="0" u="none" strike="noStrike" cap="none" normalizeH="0" baseline="0">
                <a:ln>
                  <a:noFill/>
                </a:ln>
                <a:solidFill>
                  <a:schemeClr val="bg1">
                    <a:lumMod val="75000"/>
                  </a:schemeClr>
                </a:solidFill>
                <a:effectLst/>
                <a:latin typeface="Arial Unicode MS" charset="0"/>
                <a:ea typeface="Times New Roman" charset="0"/>
                <a:cs typeface="Courier New" charset="0"/>
              </a:rPr>
              <a:t>THE AOLME</a:t>
            </a:r>
            <a:r>
              <a:rPr lang="en-US" altLang="en-US" sz="800">
                <a:solidFill>
                  <a:schemeClr val="bg1">
                    <a:lumMod val="75000"/>
                  </a:schemeClr>
                </a:solidFill>
                <a:latin typeface="Arial Unicode MS" charset="0"/>
                <a:ea typeface="Times New Roman" charset="0"/>
                <a:cs typeface="Courier New" charset="0"/>
              </a:rPr>
              <a:t> PROJECT</a:t>
            </a:r>
            <a:r>
              <a:rPr kumimoji="0" lang="en-US" altLang="en-US" sz="800" b="0" i="0" u="none" strike="noStrike" cap="none" normalizeH="0" baseline="0">
                <a:ln>
                  <a:noFill/>
                </a:ln>
                <a:solidFill>
                  <a:schemeClr val="bg1">
                    <a:lumMod val="75000"/>
                  </a:schemeClr>
                </a:solidFill>
                <a:effectLst/>
                <a:latin typeface="Arial Unicode MS" charset="0"/>
                <a:ea typeface="Times New Roman" charset="0"/>
                <a:cs typeface="Courier New" charset="0"/>
              </a:rPr>
              <a:t> </a:t>
            </a:r>
            <a:r>
              <a:rPr kumimoji="0" lang="en-US" altLang="en-US" sz="800" b="0" i="0" u="none" strike="noStrike" cap="none" normalizeH="0" baseline="0" dirty="0">
                <a:ln>
                  <a:noFill/>
                </a:ln>
                <a:solidFill>
                  <a:schemeClr val="bg1">
                    <a:lumMod val="75000"/>
                  </a:schemeClr>
                </a:solidFill>
                <a:effectLst/>
                <a:latin typeface="Arial Unicode MS" charset="0"/>
                <a:ea typeface="Times New Roman" charset="0"/>
                <a:cs typeface="Courier New" charset="0"/>
              </a:rPr>
              <a:t>AT THE UNIVERSITY OF NEW MEXICO, PLEASE DO NOT COPY OR DISTRIBUTE ANY OF THESE COPYRIGHTED TASKS WITHOUT PROPER AUTHORIZATION OF PROJECT</a:t>
            </a:r>
            <a:r>
              <a:rPr kumimoji="0" lang="en-US" altLang="en-US" sz="800" b="0" i="0" u="none" strike="noStrike" cap="none" normalizeH="0" baseline="0" dirty="0">
                <a:ln>
                  <a:noFill/>
                </a:ln>
                <a:solidFill>
                  <a:schemeClr val="bg1">
                    <a:lumMod val="75000"/>
                  </a:schemeClr>
                </a:solidFill>
                <a:effectLst/>
              </a:rPr>
              <a:t> </a:t>
            </a:r>
            <a:endParaRPr kumimoji="0" lang="en-US" altLang="en-US" sz="800" b="0" i="0" u="none" strike="noStrike" cap="none" normalizeH="0" baseline="0" dirty="0">
              <a:ln>
                <a:noFill/>
              </a:ln>
              <a:solidFill>
                <a:schemeClr val="bg1">
                  <a:lumMod val="75000"/>
                </a:schemeClr>
              </a:solidFill>
              <a:effectLst/>
              <a:latin typeface="Arial" charset="0"/>
            </a:endParaRPr>
          </a:p>
        </p:txBody>
      </p:sp>
      <p:sp>
        <p:nvSpPr>
          <p:cNvPr id="32" name="TextBox 31"/>
          <p:cNvSpPr txBox="1"/>
          <p:nvPr/>
        </p:nvSpPr>
        <p:spPr>
          <a:xfrm>
            <a:off x="1576708" y="1191521"/>
            <a:ext cx="3355449" cy="369332"/>
          </a:xfrm>
          <a:prstGeom prst="rect">
            <a:avLst/>
          </a:prstGeom>
          <a:solidFill>
            <a:schemeClr val="accent2">
              <a:lumMod val="60000"/>
              <a:lumOff val="40000"/>
            </a:schemeClr>
          </a:solidFill>
        </p:spPr>
        <p:txBody>
          <a:bodyPr wrap="square" rtlCol="0">
            <a:spAutoFit/>
          </a:bodyPr>
          <a:lstStyle/>
          <a:p>
            <a:pPr algn="ctr"/>
            <a:r>
              <a:rPr lang="en-US" b="1" dirty="0"/>
              <a:t>Resources for the Activity</a:t>
            </a:r>
          </a:p>
        </p:txBody>
      </p:sp>
      <p:sp>
        <p:nvSpPr>
          <p:cNvPr id="40" name="TextBox 39"/>
          <p:cNvSpPr txBox="1"/>
          <p:nvPr/>
        </p:nvSpPr>
        <p:spPr>
          <a:xfrm>
            <a:off x="6702487" y="1181729"/>
            <a:ext cx="4466257" cy="369332"/>
          </a:xfrm>
          <a:prstGeom prst="rect">
            <a:avLst/>
          </a:prstGeom>
          <a:solidFill>
            <a:schemeClr val="accent2">
              <a:lumMod val="60000"/>
              <a:lumOff val="40000"/>
            </a:schemeClr>
          </a:solidFill>
        </p:spPr>
        <p:txBody>
          <a:bodyPr wrap="square" rtlCol="0">
            <a:spAutoFit/>
          </a:bodyPr>
          <a:lstStyle/>
          <a:p>
            <a:pPr algn="ctr"/>
            <a:r>
              <a:rPr lang="en-US" b="1" dirty="0"/>
              <a:t>Recommended Steps for the Activity</a:t>
            </a:r>
          </a:p>
        </p:txBody>
      </p:sp>
      <p:sp>
        <p:nvSpPr>
          <p:cNvPr id="42" name="TextBox 41"/>
          <p:cNvSpPr txBox="1"/>
          <p:nvPr/>
        </p:nvSpPr>
        <p:spPr>
          <a:xfrm>
            <a:off x="6032492" y="1580064"/>
            <a:ext cx="5748845" cy="4247317"/>
          </a:xfrm>
          <a:prstGeom prst="rect">
            <a:avLst/>
          </a:prstGeom>
          <a:noFill/>
        </p:spPr>
        <p:txBody>
          <a:bodyPr wrap="square" rtlCol="0">
            <a:spAutoFit/>
          </a:bodyPr>
          <a:lstStyle/>
          <a:p>
            <a:pPr marL="360362" indent="-342900">
              <a:buAutoNum type="arabicPeriod"/>
            </a:pPr>
            <a:r>
              <a:rPr lang="en-US" dirty="0"/>
              <a:t>Have students describe the illustration of taking pictures as an example of data flow and create a story-like about the data flow. Elaborate on data flow ideas by having them further think about their own experiences at school using data on a computer. </a:t>
            </a:r>
          </a:p>
          <a:p>
            <a:pPr marL="360362" indent="-342900">
              <a:buAutoNum type="arabicPeriod"/>
            </a:pPr>
            <a:r>
              <a:rPr lang="en-US" dirty="0"/>
              <a:t>Motivate students to use the names of the components of the computer as they talk. Model that type of talk to them as the team puts the computer system together.</a:t>
            </a:r>
          </a:p>
          <a:p>
            <a:pPr marL="360362" indent="-342900">
              <a:buAutoNum type="arabicPeriod"/>
            </a:pPr>
            <a:r>
              <a:rPr lang="en-US" dirty="0"/>
              <a:t>Make sure all students participate in the assembly and ask them to describe using related vocabulary on what they are doing or how they connected those parts.</a:t>
            </a:r>
          </a:p>
          <a:p>
            <a:pPr marL="360362" indent="-342900">
              <a:buAutoNum type="arabicPeriod"/>
            </a:pPr>
            <a:r>
              <a:rPr lang="en-US" dirty="0"/>
              <a:t>Have students describe their own experiences assembling computers at home or school. </a:t>
            </a:r>
          </a:p>
          <a:p>
            <a:pPr marL="360362" indent="-342900">
              <a:buAutoNum type="arabicPeriod"/>
            </a:pPr>
            <a:r>
              <a:rPr lang="en-US" dirty="0"/>
              <a:t>Ask for any questions they might have and encourage team members to respond.</a:t>
            </a:r>
          </a:p>
        </p:txBody>
      </p:sp>
      <p:sp>
        <p:nvSpPr>
          <p:cNvPr id="12" name="Rectangle 11"/>
          <p:cNvSpPr/>
          <p:nvPr/>
        </p:nvSpPr>
        <p:spPr>
          <a:xfrm>
            <a:off x="803769" y="149368"/>
            <a:ext cx="10977569" cy="646331"/>
          </a:xfrm>
          <a:prstGeom prst="rect">
            <a:avLst/>
          </a:prstGeom>
        </p:spPr>
        <p:txBody>
          <a:bodyPr wrap="square">
            <a:spAutoFit/>
          </a:bodyPr>
          <a:lstStyle/>
          <a:p>
            <a:r>
              <a:rPr lang="en-US" sz="3600" b="1" dirty="0"/>
              <a:t>1.2. </a:t>
            </a:r>
            <a:r>
              <a:rPr lang="en-US" sz="3600" b="1" dirty="0">
                <a:effectLst>
                  <a:outerShdw blurRad="50800" dist="38100" dir="2700000" algn="tl" rotWithShape="0">
                    <a:prstClr val="black">
                      <a:alpha val="40000"/>
                    </a:prstClr>
                  </a:outerShdw>
                </a:effectLst>
              </a:rPr>
              <a:t>Computer Components and Data Flow </a:t>
            </a:r>
            <a:endParaRPr lang="en-US" sz="3600" dirty="0"/>
          </a:p>
        </p:txBody>
      </p:sp>
      <p:sp>
        <p:nvSpPr>
          <p:cNvPr id="3" name="Rectangle 2">
            <a:extLst>
              <a:ext uri="{FF2B5EF4-FFF2-40B4-BE49-F238E27FC236}">
                <a16:creationId xmlns:a16="http://schemas.microsoft.com/office/drawing/2014/main" id="{77C0F3B2-E58C-8A4D-8775-03D552814282}"/>
              </a:ext>
            </a:extLst>
          </p:cNvPr>
          <p:cNvSpPr/>
          <p:nvPr/>
        </p:nvSpPr>
        <p:spPr>
          <a:xfrm>
            <a:off x="1189823" y="5761073"/>
            <a:ext cx="9978922" cy="646331"/>
          </a:xfrm>
          <a:prstGeom prst="rect">
            <a:avLst/>
          </a:prstGeom>
        </p:spPr>
        <p:txBody>
          <a:bodyPr wrap="square">
            <a:spAutoFit/>
          </a:bodyPr>
          <a:lstStyle/>
          <a:p>
            <a:r>
              <a:rPr lang="en-US" b="1" dirty="0"/>
              <a:t>Activity 2 Goals: </a:t>
            </a:r>
            <a:r>
              <a:rPr lang="en-US" dirty="0"/>
              <a:t>(a) Describe how information flows in a computer system. (b) Practice assembling components and cables of a computer system.</a:t>
            </a:r>
          </a:p>
        </p:txBody>
      </p:sp>
    </p:spTree>
    <p:extLst>
      <p:ext uri="{BB962C8B-B14F-4D97-AF65-F5344CB8AC3E}">
        <p14:creationId xmlns:p14="http://schemas.microsoft.com/office/powerpoint/2010/main" val="1518003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a:cxnSpLocks/>
          </p:cNvCxnSpPr>
          <p:nvPr/>
        </p:nvCxnSpPr>
        <p:spPr>
          <a:xfrm flipV="1">
            <a:off x="5980973" y="1312224"/>
            <a:ext cx="0" cy="4158490"/>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344149" y="1086623"/>
            <a:ext cx="7566536"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26976" y="2143591"/>
            <a:ext cx="5153552" cy="1477328"/>
          </a:xfrm>
          <a:prstGeom prst="rect">
            <a:avLst/>
          </a:prstGeom>
          <a:noFill/>
        </p:spPr>
        <p:txBody>
          <a:bodyPr wrap="square" rtlCol="0">
            <a:spAutoFit/>
          </a:bodyPr>
          <a:lstStyle/>
          <a:p>
            <a:pPr marL="360362" indent="-342900">
              <a:buAutoNum type="arabicPeriod"/>
            </a:pPr>
            <a:r>
              <a:rPr lang="es-ES_tradnl"/>
              <a:t>Tarjeta explicativa 1.2</a:t>
            </a:r>
          </a:p>
          <a:p>
            <a:pPr marL="360362" indent="-342900">
              <a:buAutoNum type="arabicPeriod"/>
            </a:pPr>
            <a:r>
              <a:rPr lang="es-ES_tradnl"/>
              <a:t>Una Raspberry Pi completa</a:t>
            </a:r>
          </a:p>
          <a:p>
            <a:pPr marL="360362" indent="-342900">
              <a:buAutoNum type="arabicPeriod"/>
            </a:pPr>
            <a:r>
              <a:rPr lang="es-ES_tradnl"/>
              <a:t>Un multienchufe</a:t>
            </a:r>
          </a:p>
          <a:p>
            <a:pPr marL="360362" indent="-342900">
              <a:buAutoNum type="arabicPeriod"/>
            </a:pPr>
            <a:r>
              <a:rPr lang="es-ES_tradnl"/>
              <a:t>Un monitor</a:t>
            </a:r>
          </a:p>
          <a:p>
            <a:pPr marL="360362" indent="-342900">
              <a:buAutoNum type="arabicPeriod"/>
            </a:pPr>
            <a:endParaRPr lang="es-ES_tradnl"/>
          </a:p>
        </p:txBody>
      </p:sp>
      <p:pic>
        <p:nvPicPr>
          <p:cNvPr id="63" name="Picture 62" descr="Resultado de imagen para python programming icon"/>
          <p:cNvPicPr/>
          <p:nvPr/>
        </p:nvPicPr>
        <p:blipFill rotWithShape="1">
          <a:blip r:embed="rId3" cstate="hqprint">
            <a:extLst>
              <a:ext uri="{28A0092B-C50C-407E-A947-70E740481C1C}">
                <a14:useLocalDpi xmlns:a14="http://schemas.microsoft.com/office/drawing/2010/main"/>
              </a:ext>
            </a:extLst>
          </a:blip>
          <a:srcRect/>
          <a:stretch/>
        </p:blipFill>
        <p:spPr bwMode="auto">
          <a:xfrm>
            <a:off x="2547417" y="3926658"/>
            <a:ext cx="707015" cy="623379"/>
          </a:xfrm>
          <a:prstGeom prst="rect">
            <a:avLst/>
          </a:prstGeom>
          <a:noFill/>
          <a:ln>
            <a:noFill/>
          </a:ln>
          <a:extLst>
            <a:ext uri="{53640926-AAD7-44D8-BBD7-CCE9431645EC}">
              <a14:shadowObscured xmlns:a14="http://schemas.microsoft.com/office/drawing/2010/main"/>
            </a:ext>
          </a:extLst>
        </p:spPr>
      </p:pic>
      <p:sp>
        <p:nvSpPr>
          <p:cNvPr id="19" name="Rectangle 18"/>
          <p:cNvSpPr/>
          <p:nvPr/>
        </p:nvSpPr>
        <p:spPr>
          <a:xfrm>
            <a:off x="112804" y="6551361"/>
            <a:ext cx="4432111" cy="369332"/>
          </a:xfrm>
          <a:prstGeom prst="rect">
            <a:avLst/>
          </a:prstGeom>
        </p:spPr>
        <p:txBody>
          <a:bodyPr wrap="none">
            <a:spAutoFit/>
          </a:bodyPr>
          <a:lstStyle/>
          <a:p>
            <a:r>
              <a:rPr lang="es-ES_tradnl" dirty="0">
                <a:latin typeface="Calibri" charset="0"/>
                <a:ea typeface="Times New Roman" charset="0"/>
                <a:cs typeface="Times New Roman" charset="0"/>
              </a:rPr>
              <a:t>PROYECTO AOLME - NIVEL 1- SESIÓN 1- 2018 </a:t>
            </a:r>
          </a:p>
        </p:txBody>
      </p:sp>
      <p:sp>
        <p:nvSpPr>
          <p:cNvPr id="41" name="Rectangle 115"/>
          <p:cNvSpPr>
            <a:spLocks noChangeArrowheads="1"/>
          </p:cNvSpPr>
          <p:nvPr/>
        </p:nvSpPr>
        <p:spPr bwMode="auto">
          <a:xfrm>
            <a:off x="4932157" y="6487072"/>
            <a:ext cx="72366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s-ES_tradnl" altLang="en-US" sz="800" dirty="0">
                <a:solidFill>
                  <a:schemeClr val="bg1">
                    <a:lumMod val="75000"/>
                  </a:schemeClr>
                </a:solidFill>
                <a:latin typeface="Arial Unicode MS" charset="0"/>
                <a:ea typeface="Times New Roman" charset="0"/>
                <a:cs typeface="Courier New" charset="0"/>
              </a:rPr>
              <a:t>MATERIAL DESARROLLADO POR EL PROYECTO AOLME EN LA UNIVERSIDAD DE NUEVO MEXICO, SE RUEGA NO COPIAR NI DISTRIBUIR TOTAL O PARCIALMENTE SIN EXPRESA AUTORIZACIÓN DEL PROYECTO</a:t>
            </a:r>
          </a:p>
        </p:txBody>
      </p:sp>
      <p:sp>
        <p:nvSpPr>
          <p:cNvPr id="32" name="TextBox 31"/>
          <p:cNvSpPr txBox="1"/>
          <p:nvPr/>
        </p:nvSpPr>
        <p:spPr>
          <a:xfrm>
            <a:off x="1576708" y="1191521"/>
            <a:ext cx="3355449" cy="369332"/>
          </a:xfrm>
          <a:prstGeom prst="rect">
            <a:avLst/>
          </a:prstGeom>
          <a:solidFill>
            <a:schemeClr val="accent2">
              <a:lumMod val="60000"/>
              <a:lumOff val="40000"/>
            </a:schemeClr>
          </a:solidFill>
        </p:spPr>
        <p:txBody>
          <a:bodyPr wrap="square" rtlCol="0">
            <a:spAutoFit/>
          </a:bodyPr>
          <a:lstStyle/>
          <a:p>
            <a:pPr algn="ctr"/>
            <a:r>
              <a:rPr lang="es-ES_tradnl" b="1"/>
              <a:t>Materiales para la actividad</a:t>
            </a:r>
          </a:p>
        </p:txBody>
      </p:sp>
      <p:sp>
        <p:nvSpPr>
          <p:cNvPr id="40" name="TextBox 39"/>
          <p:cNvSpPr txBox="1"/>
          <p:nvPr/>
        </p:nvSpPr>
        <p:spPr>
          <a:xfrm>
            <a:off x="6702487" y="1181729"/>
            <a:ext cx="4466257" cy="369332"/>
          </a:xfrm>
          <a:prstGeom prst="rect">
            <a:avLst/>
          </a:prstGeom>
          <a:solidFill>
            <a:schemeClr val="accent2">
              <a:lumMod val="60000"/>
              <a:lumOff val="40000"/>
            </a:schemeClr>
          </a:solidFill>
        </p:spPr>
        <p:txBody>
          <a:bodyPr wrap="square" rtlCol="0">
            <a:spAutoFit/>
          </a:bodyPr>
          <a:lstStyle/>
          <a:p>
            <a:pPr algn="ctr"/>
            <a:r>
              <a:rPr lang="es-ES_tradnl" b="1"/>
              <a:t>Pasos Sugeridos</a:t>
            </a:r>
          </a:p>
        </p:txBody>
      </p:sp>
      <p:sp>
        <p:nvSpPr>
          <p:cNvPr id="42" name="TextBox 41"/>
          <p:cNvSpPr txBox="1"/>
          <p:nvPr/>
        </p:nvSpPr>
        <p:spPr>
          <a:xfrm>
            <a:off x="6032491" y="1580064"/>
            <a:ext cx="6136333" cy="4247317"/>
          </a:xfrm>
          <a:prstGeom prst="rect">
            <a:avLst/>
          </a:prstGeom>
          <a:noFill/>
        </p:spPr>
        <p:txBody>
          <a:bodyPr wrap="square" rtlCol="0">
            <a:spAutoFit/>
          </a:bodyPr>
          <a:lstStyle/>
          <a:p>
            <a:pPr marL="360362" indent="-342900">
              <a:buAutoNum type="arabicPeriod"/>
            </a:pPr>
            <a:r>
              <a:rPr lang="es-ES_tradnl" dirty="0"/>
              <a:t>Pide a tus estudiantes que describan el flujo de data implicado en la toma de una foto y anímales a que le den forma de historieta.  Para enriquecer la conversación, hazles pensar en sus propias experiencias con data en la escuela cuando utilizan las computadoras.</a:t>
            </a:r>
          </a:p>
          <a:p>
            <a:pPr marL="360362" indent="-342900">
              <a:buAutoNum type="arabicPeriod"/>
            </a:pPr>
            <a:r>
              <a:rPr lang="es-ES_tradnl" dirty="0"/>
              <a:t>Incítales a incorporar a su discurso los nombres de los componentes de las computadoras. Modela el uso de dicho vocabulario mientras arman los sistemas de computación.  </a:t>
            </a:r>
          </a:p>
          <a:p>
            <a:pPr marL="360362" indent="-342900">
              <a:buAutoNum type="arabicPeriod"/>
            </a:pPr>
            <a:r>
              <a:rPr lang="es-ES_tradnl" dirty="0"/>
              <a:t>Asegúrate de que todos participan en el ensamblaje y pídeles que vayan describiendo lo que están haciendo con el vocabulario aprendido.</a:t>
            </a:r>
          </a:p>
          <a:p>
            <a:pPr marL="360362" indent="-342900">
              <a:buAutoNum type="arabicPeriod"/>
            </a:pPr>
            <a:r>
              <a:rPr lang="es-ES_tradnl" dirty="0"/>
              <a:t>Pídeles que describan cualquier experiencia previa, de casa o de la escuela.</a:t>
            </a:r>
          </a:p>
          <a:p>
            <a:pPr marL="360362" indent="-342900">
              <a:buAutoNum type="arabicPeriod"/>
            </a:pPr>
            <a:r>
              <a:rPr lang="es-ES_tradnl" dirty="0"/>
              <a:t>Pregunta si tienen alguna duda y anima al propio grupo a resolverla.</a:t>
            </a:r>
          </a:p>
        </p:txBody>
      </p:sp>
      <p:sp>
        <p:nvSpPr>
          <p:cNvPr id="12" name="Rectangle 11"/>
          <p:cNvSpPr/>
          <p:nvPr/>
        </p:nvSpPr>
        <p:spPr>
          <a:xfrm>
            <a:off x="160966" y="229659"/>
            <a:ext cx="12007858" cy="646331"/>
          </a:xfrm>
          <a:prstGeom prst="rect">
            <a:avLst/>
          </a:prstGeom>
        </p:spPr>
        <p:txBody>
          <a:bodyPr wrap="square">
            <a:spAutoFit/>
          </a:bodyPr>
          <a:lstStyle/>
          <a:p>
            <a:pPr algn="ctr"/>
            <a:r>
              <a:rPr lang="en-US" sz="3600" b="1" dirty="0"/>
              <a:t>1.2. </a:t>
            </a:r>
            <a:r>
              <a:rPr lang="es-ES_tradnl" sz="3600" b="1" dirty="0">
                <a:effectLst>
                  <a:outerShdw blurRad="50800" dist="38100" dir="2700000" algn="tl" rotWithShape="0">
                    <a:prstClr val="black">
                      <a:alpha val="40000"/>
                    </a:prstClr>
                  </a:outerShdw>
                </a:effectLst>
              </a:rPr>
              <a:t>Componentes de la computadora y flujo de datos</a:t>
            </a:r>
            <a:endParaRPr lang="en-US" sz="3600" dirty="0"/>
          </a:p>
        </p:txBody>
      </p:sp>
      <p:sp>
        <p:nvSpPr>
          <p:cNvPr id="3" name="Rectangle 2">
            <a:extLst>
              <a:ext uri="{FF2B5EF4-FFF2-40B4-BE49-F238E27FC236}">
                <a16:creationId xmlns:a16="http://schemas.microsoft.com/office/drawing/2014/main" id="{77C0F3B2-E58C-8A4D-8775-03D552814282}"/>
              </a:ext>
            </a:extLst>
          </p:cNvPr>
          <p:cNvSpPr/>
          <p:nvPr/>
        </p:nvSpPr>
        <p:spPr>
          <a:xfrm>
            <a:off x="410662" y="5905030"/>
            <a:ext cx="11668529" cy="646331"/>
          </a:xfrm>
          <a:prstGeom prst="rect">
            <a:avLst/>
          </a:prstGeom>
        </p:spPr>
        <p:txBody>
          <a:bodyPr wrap="square">
            <a:spAutoFit/>
          </a:bodyPr>
          <a:lstStyle/>
          <a:p>
            <a:r>
              <a:rPr lang="es-ES_tradnl" b="1"/>
              <a:t>Actividad 2: Objetivos: </a:t>
            </a:r>
            <a:r>
              <a:rPr lang="es-ES_tradnl"/>
              <a:t>(a) Describir el flujo de información en un sistema de computación. (b) Practicar el ensamblaje de los componentes y cables de un sistema de computación. </a:t>
            </a:r>
          </a:p>
        </p:txBody>
      </p:sp>
    </p:spTree>
    <p:extLst>
      <p:ext uri="{BB962C8B-B14F-4D97-AF65-F5344CB8AC3E}">
        <p14:creationId xmlns:p14="http://schemas.microsoft.com/office/powerpoint/2010/main" val="215680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a:cxnSpLocks/>
          </p:cNvCxnSpPr>
          <p:nvPr/>
        </p:nvCxnSpPr>
        <p:spPr>
          <a:xfrm flipV="1">
            <a:off x="5980973" y="1312224"/>
            <a:ext cx="0" cy="4108075"/>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344149" y="1086623"/>
            <a:ext cx="7566536"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26976" y="2143591"/>
            <a:ext cx="5153552" cy="1200329"/>
          </a:xfrm>
          <a:prstGeom prst="rect">
            <a:avLst/>
          </a:prstGeom>
          <a:noFill/>
        </p:spPr>
        <p:txBody>
          <a:bodyPr wrap="square" rtlCol="0">
            <a:spAutoFit/>
          </a:bodyPr>
          <a:lstStyle/>
          <a:p>
            <a:pPr marL="360362" indent="-342900">
              <a:buAutoNum type="arabicPeriod"/>
            </a:pPr>
            <a:r>
              <a:rPr lang="en-US" dirty="0"/>
              <a:t>Activity Card</a:t>
            </a:r>
          </a:p>
          <a:p>
            <a:pPr marL="360362" indent="-342900">
              <a:buAutoNum type="arabicPeriod"/>
            </a:pPr>
            <a:r>
              <a:rPr lang="en-US" dirty="0"/>
              <a:t>Raspberry Pi kit</a:t>
            </a:r>
          </a:p>
          <a:p>
            <a:pPr marL="360362" indent="-342900">
              <a:buAutoNum type="arabicPeriod"/>
            </a:pPr>
            <a:r>
              <a:rPr lang="en-US" dirty="0"/>
              <a:t>Student journal</a:t>
            </a:r>
          </a:p>
          <a:p>
            <a:pPr marL="360362" indent="-342900">
              <a:buAutoNum type="arabicPeriod"/>
            </a:pPr>
            <a:endParaRPr lang="en-US" dirty="0"/>
          </a:p>
        </p:txBody>
      </p:sp>
      <p:pic>
        <p:nvPicPr>
          <p:cNvPr id="63" name="Picture 62" descr="Resultado de imagen para python programming icon"/>
          <p:cNvPicPr/>
          <p:nvPr/>
        </p:nvPicPr>
        <p:blipFill rotWithShape="1">
          <a:blip r:embed="rId3" cstate="hqprint">
            <a:extLst>
              <a:ext uri="{28A0092B-C50C-407E-A947-70E740481C1C}">
                <a14:useLocalDpi xmlns:a14="http://schemas.microsoft.com/office/drawing/2010/main"/>
              </a:ext>
            </a:extLst>
          </a:blip>
          <a:srcRect/>
          <a:stretch/>
        </p:blipFill>
        <p:spPr bwMode="auto">
          <a:xfrm>
            <a:off x="10461729" y="424810"/>
            <a:ext cx="707015" cy="623379"/>
          </a:xfrm>
          <a:prstGeom prst="rect">
            <a:avLst/>
          </a:prstGeom>
          <a:noFill/>
          <a:ln>
            <a:noFill/>
          </a:ln>
          <a:extLst>
            <a:ext uri="{53640926-AAD7-44D8-BBD7-CCE9431645EC}">
              <a14:shadowObscured xmlns:a14="http://schemas.microsoft.com/office/drawing/2010/main"/>
            </a:ext>
          </a:extLst>
        </p:spPr>
      </p:pic>
      <p:sp>
        <p:nvSpPr>
          <p:cNvPr id="19" name="Rectangle 18"/>
          <p:cNvSpPr/>
          <p:nvPr/>
        </p:nvSpPr>
        <p:spPr>
          <a:xfrm>
            <a:off x="160969" y="6420133"/>
            <a:ext cx="4371581" cy="369332"/>
          </a:xfrm>
          <a:prstGeom prst="rect">
            <a:avLst/>
          </a:prstGeom>
        </p:spPr>
        <p:txBody>
          <a:bodyPr wrap="none">
            <a:spAutoFit/>
          </a:bodyPr>
          <a:lstStyle/>
          <a:p>
            <a:r>
              <a:rPr lang="en-US" dirty="0">
                <a:latin typeface="Calibri" charset="0"/>
                <a:ea typeface="Times New Roman" charset="0"/>
                <a:cs typeface="Times New Roman" charset="0"/>
              </a:rPr>
              <a:t>AOLME PROJECT - LEVEL 1- SESSION 1- 2018</a:t>
            </a:r>
            <a:r>
              <a:rPr lang="en-US" dirty="0"/>
              <a:t> </a:t>
            </a:r>
          </a:p>
        </p:txBody>
      </p:sp>
      <p:sp>
        <p:nvSpPr>
          <p:cNvPr id="41" name="Rectangle 115"/>
          <p:cNvSpPr>
            <a:spLocks noChangeArrowheads="1"/>
          </p:cNvSpPr>
          <p:nvPr/>
        </p:nvSpPr>
        <p:spPr bwMode="auto">
          <a:xfrm>
            <a:off x="4932157" y="6487072"/>
            <a:ext cx="72366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bg1">
                    <a:lumMod val="75000"/>
                  </a:schemeClr>
                </a:solidFill>
                <a:effectLst/>
                <a:latin typeface="Arial Unicode MS" charset="0"/>
                <a:ea typeface="Times New Roman" charset="0"/>
                <a:cs typeface="Courier New" charset="0"/>
              </a:rPr>
              <a:t>MATERIALS DEVELOPED BY </a:t>
            </a:r>
            <a:r>
              <a:rPr kumimoji="0" lang="en-US" altLang="en-US" sz="800" b="0" i="0" u="none" strike="noStrike" cap="none" normalizeH="0" baseline="0">
                <a:ln>
                  <a:noFill/>
                </a:ln>
                <a:solidFill>
                  <a:schemeClr val="bg1">
                    <a:lumMod val="75000"/>
                  </a:schemeClr>
                </a:solidFill>
                <a:effectLst/>
                <a:latin typeface="Arial Unicode MS" charset="0"/>
                <a:ea typeface="Times New Roman" charset="0"/>
                <a:cs typeface="Courier New" charset="0"/>
              </a:rPr>
              <a:t>THE AOLME</a:t>
            </a:r>
            <a:r>
              <a:rPr lang="en-US" altLang="en-US" sz="800">
                <a:solidFill>
                  <a:schemeClr val="bg1">
                    <a:lumMod val="75000"/>
                  </a:schemeClr>
                </a:solidFill>
                <a:latin typeface="Arial Unicode MS" charset="0"/>
                <a:ea typeface="Times New Roman" charset="0"/>
                <a:cs typeface="Courier New" charset="0"/>
              </a:rPr>
              <a:t> PROJECT</a:t>
            </a:r>
            <a:r>
              <a:rPr kumimoji="0" lang="en-US" altLang="en-US" sz="800" b="0" i="0" u="none" strike="noStrike" cap="none" normalizeH="0" baseline="0">
                <a:ln>
                  <a:noFill/>
                </a:ln>
                <a:solidFill>
                  <a:schemeClr val="bg1">
                    <a:lumMod val="75000"/>
                  </a:schemeClr>
                </a:solidFill>
                <a:effectLst/>
                <a:latin typeface="Arial Unicode MS" charset="0"/>
                <a:ea typeface="Times New Roman" charset="0"/>
                <a:cs typeface="Courier New" charset="0"/>
              </a:rPr>
              <a:t> </a:t>
            </a:r>
            <a:r>
              <a:rPr kumimoji="0" lang="en-US" altLang="en-US" sz="800" b="0" i="0" u="none" strike="noStrike" cap="none" normalizeH="0" baseline="0" dirty="0">
                <a:ln>
                  <a:noFill/>
                </a:ln>
                <a:solidFill>
                  <a:schemeClr val="bg1">
                    <a:lumMod val="75000"/>
                  </a:schemeClr>
                </a:solidFill>
                <a:effectLst/>
                <a:latin typeface="Arial Unicode MS" charset="0"/>
                <a:ea typeface="Times New Roman" charset="0"/>
                <a:cs typeface="Courier New" charset="0"/>
              </a:rPr>
              <a:t>AT THE UNIVERSITY OF NEW MEXICO, PLEASE DO NOT COPY OR DISTRIBUTE ANY OF THESE COPYRIGHTED TASKS WITHOUT PROPER AUTHORIZATION OF PROJECT</a:t>
            </a:r>
            <a:r>
              <a:rPr kumimoji="0" lang="en-US" altLang="en-US" sz="800" b="0" i="0" u="none" strike="noStrike" cap="none" normalizeH="0" baseline="0" dirty="0">
                <a:ln>
                  <a:noFill/>
                </a:ln>
                <a:solidFill>
                  <a:schemeClr val="bg1">
                    <a:lumMod val="75000"/>
                  </a:schemeClr>
                </a:solidFill>
                <a:effectLst/>
              </a:rPr>
              <a:t> </a:t>
            </a:r>
            <a:endParaRPr kumimoji="0" lang="en-US" altLang="en-US" sz="800" b="0" i="0" u="none" strike="noStrike" cap="none" normalizeH="0" baseline="0" dirty="0">
              <a:ln>
                <a:noFill/>
              </a:ln>
              <a:solidFill>
                <a:schemeClr val="bg1">
                  <a:lumMod val="75000"/>
                </a:schemeClr>
              </a:solidFill>
              <a:effectLst/>
              <a:latin typeface="Arial" charset="0"/>
            </a:endParaRPr>
          </a:p>
        </p:txBody>
      </p:sp>
      <p:sp>
        <p:nvSpPr>
          <p:cNvPr id="32" name="TextBox 31"/>
          <p:cNvSpPr txBox="1"/>
          <p:nvPr/>
        </p:nvSpPr>
        <p:spPr>
          <a:xfrm>
            <a:off x="1576708" y="1466946"/>
            <a:ext cx="3355449" cy="369332"/>
          </a:xfrm>
          <a:prstGeom prst="rect">
            <a:avLst/>
          </a:prstGeom>
          <a:solidFill>
            <a:schemeClr val="accent2">
              <a:lumMod val="60000"/>
              <a:lumOff val="40000"/>
            </a:schemeClr>
          </a:solidFill>
        </p:spPr>
        <p:txBody>
          <a:bodyPr wrap="square" rtlCol="0">
            <a:spAutoFit/>
          </a:bodyPr>
          <a:lstStyle/>
          <a:p>
            <a:pPr algn="ctr"/>
            <a:r>
              <a:rPr lang="en-US" b="1"/>
              <a:t>Resources for the Activity</a:t>
            </a:r>
          </a:p>
        </p:txBody>
      </p:sp>
      <p:sp>
        <p:nvSpPr>
          <p:cNvPr id="40" name="TextBox 39"/>
          <p:cNvSpPr txBox="1"/>
          <p:nvPr/>
        </p:nvSpPr>
        <p:spPr>
          <a:xfrm>
            <a:off x="6702487" y="1358001"/>
            <a:ext cx="4466257" cy="369332"/>
          </a:xfrm>
          <a:prstGeom prst="rect">
            <a:avLst/>
          </a:prstGeom>
          <a:solidFill>
            <a:schemeClr val="accent2">
              <a:lumMod val="60000"/>
              <a:lumOff val="40000"/>
            </a:schemeClr>
          </a:solidFill>
        </p:spPr>
        <p:txBody>
          <a:bodyPr wrap="square" rtlCol="0">
            <a:spAutoFit/>
          </a:bodyPr>
          <a:lstStyle/>
          <a:p>
            <a:pPr algn="ctr"/>
            <a:r>
              <a:rPr lang="en-US" b="1" dirty="0"/>
              <a:t>Recommended Steps for the Activity</a:t>
            </a:r>
          </a:p>
        </p:txBody>
      </p:sp>
      <p:sp>
        <p:nvSpPr>
          <p:cNvPr id="42" name="TextBox 41"/>
          <p:cNvSpPr txBox="1"/>
          <p:nvPr/>
        </p:nvSpPr>
        <p:spPr>
          <a:xfrm>
            <a:off x="6084414" y="1764092"/>
            <a:ext cx="5585835" cy="3693319"/>
          </a:xfrm>
          <a:prstGeom prst="rect">
            <a:avLst/>
          </a:prstGeom>
          <a:noFill/>
        </p:spPr>
        <p:txBody>
          <a:bodyPr wrap="square" rtlCol="0">
            <a:spAutoFit/>
          </a:bodyPr>
          <a:lstStyle/>
          <a:p>
            <a:pPr marL="360362" indent="-342900">
              <a:buAutoNum type="arabicPeriod"/>
            </a:pPr>
            <a:r>
              <a:rPr lang="en-US" dirty="0"/>
              <a:t>Have students think about how they usually navigate computers and use that to think about this session.</a:t>
            </a:r>
          </a:p>
          <a:p>
            <a:pPr marL="360362" indent="-342900">
              <a:buAutoNum type="arabicPeriod"/>
            </a:pPr>
            <a:r>
              <a:rPr lang="en-US" dirty="0"/>
              <a:t>Motivate students to take turns typing in commands, so that all of them have similar participation.</a:t>
            </a:r>
          </a:p>
          <a:p>
            <a:pPr marL="360362" indent="-342900">
              <a:buAutoNum type="arabicPeriod"/>
            </a:pPr>
            <a:r>
              <a:rPr lang="en-US" dirty="0"/>
              <a:t>Let students pay attention to what is happening when commands are typed, and ask students who are not typing to describe what is happening and why. If the group wants, create own names for directories. </a:t>
            </a:r>
          </a:p>
          <a:p>
            <a:pPr marL="360362" indent="-342900">
              <a:buAutoNum type="arabicPeriod"/>
            </a:pPr>
            <a:r>
              <a:rPr lang="en-US" dirty="0"/>
              <a:t>Have students debrief what they learned at the end of the session and write in their journal at least 3 thoughts.</a:t>
            </a:r>
          </a:p>
          <a:p>
            <a:pPr marL="360362" indent="-342900">
              <a:buAutoNum type="arabicPeriod"/>
            </a:pPr>
            <a:r>
              <a:rPr lang="en-US" dirty="0"/>
              <a:t>Promote collaboration by listening to and helping each other.  An error is just a step to get better.</a:t>
            </a:r>
          </a:p>
        </p:txBody>
      </p:sp>
      <p:sp>
        <p:nvSpPr>
          <p:cNvPr id="12" name="Rectangle 11"/>
          <p:cNvSpPr/>
          <p:nvPr/>
        </p:nvSpPr>
        <p:spPr>
          <a:xfrm>
            <a:off x="1" y="241989"/>
            <a:ext cx="12168826" cy="769441"/>
          </a:xfrm>
          <a:prstGeom prst="rect">
            <a:avLst/>
          </a:prstGeom>
        </p:spPr>
        <p:txBody>
          <a:bodyPr wrap="square">
            <a:spAutoFit/>
          </a:bodyPr>
          <a:lstStyle/>
          <a:p>
            <a:r>
              <a:rPr lang="en-US" sz="3600" b="1" dirty="0"/>
              <a:t>1.3. </a:t>
            </a:r>
            <a:r>
              <a:rPr lang="en-US" sz="4400" b="1" dirty="0">
                <a:effectLst>
                  <a:outerShdw blurRad="50800" dist="38100" dir="2700000" algn="tl" rotWithShape="0">
                    <a:prstClr val="black">
                      <a:alpha val="40000"/>
                    </a:prstClr>
                  </a:outerShdw>
                </a:effectLst>
              </a:rPr>
              <a:t>Linux: </a:t>
            </a:r>
            <a:r>
              <a:rPr lang="en-US" sz="2800" b="1" dirty="0">
                <a:effectLst>
                  <a:outerShdw blurRad="50800" dist="38100" dir="2700000" algn="tl" rotWithShape="0">
                    <a:prstClr val="black">
                      <a:alpha val="40000"/>
                    </a:prstClr>
                  </a:outerShdw>
                </a:effectLst>
              </a:rPr>
              <a:t>Directory Navigation &amp; Basic Commands</a:t>
            </a:r>
            <a:endParaRPr lang="en-US" sz="2800" dirty="0"/>
          </a:p>
        </p:txBody>
      </p:sp>
      <p:sp>
        <p:nvSpPr>
          <p:cNvPr id="3" name="Rectangle 2">
            <a:extLst>
              <a:ext uri="{FF2B5EF4-FFF2-40B4-BE49-F238E27FC236}">
                <a16:creationId xmlns:a16="http://schemas.microsoft.com/office/drawing/2014/main" id="{7CA6641C-6141-C04F-BF00-359190455E4A}"/>
              </a:ext>
            </a:extLst>
          </p:cNvPr>
          <p:cNvSpPr/>
          <p:nvPr/>
        </p:nvSpPr>
        <p:spPr>
          <a:xfrm>
            <a:off x="1814760" y="5654005"/>
            <a:ext cx="8839201" cy="369332"/>
          </a:xfrm>
          <a:prstGeom prst="rect">
            <a:avLst/>
          </a:prstGeom>
        </p:spPr>
        <p:txBody>
          <a:bodyPr wrap="square">
            <a:spAutoFit/>
          </a:bodyPr>
          <a:lstStyle/>
          <a:p>
            <a:pPr lvl="0"/>
            <a:r>
              <a:rPr lang="en-US" b="1" dirty="0"/>
              <a:t>Activity 3 Goal: </a:t>
            </a:r>
            <a:r>
              <a:rPr lang="en-US" dirty="0"/>
              <a:t>Utilize basic Linux commands to navigate filesystems in a Raspberry Pi.</a:t>
            </a:r>
          </a:p>
        </p:txBody>
      </p:sp>
      <p:sp>
        <p:nvSpPr>
          <p:cNvPr id="14" name="Rectangle 13">
            <a:extLst>
              <a:ext uri="{FF2B5EF4-FFF2-40B4-BE49-F238E27FC236}">
                <a16:creationId xmlns:a16="http://schemas.microsoft.com/office/drawing/2014/main" id="{D21A3A6D-704E-7440-8826-2999FDFDF719}"/>
              </a:ext>
            </a:extLst>
          </p:cNvPr>
          <p:cNvSpPr/>
          <p:nvPr/>
        </p:nvSpPr>
        <p:spPr>
          <a:xfrm>
            <a:off x="356655" y="3219419"/>
            <a:ext cx="5474096" cy="2308324"/>
          </a:xfrm>
          <a:prstGeom prst="rect">
            <a:avLst/>
          </a:prstGeom>
        </p:spPr>
        <p:txBody>
          <a:bodyPr wrap="square">
            <a:spAutoFit/>
          </a:bodyPr>
          <a:lstStyle/>
          <a:p>
            <a:r>
              <a:rPr lang="en-US" sz="1600" b="1" dirty="0">
                <a:latin typeface="Calibri" panose="020F0502020204030204" pitchFamily="34" charset="0"/>
                <a:ea typeface="Calibri" panose="020F0502020204030204" pitchFamily="34" charset="0"/>
                <a:cs typeface="Times New Roman" panose="02020603050405020304" pitchFamily="18" charset="0"/>
              </a:rPr>
              <a:t>Evaluate how did the team roles work?</a:t>
            </a:r>
          </a:p>
          <a:p>
            <a:r>
              <a:rPr lang="en-US" sz="1600" u="sng" dirty="0">
                <a:latin typeface="Calibri" panose="020F0502020204030204" pitchFamily="34" charset="0"/>
                <a:ea typeface="Calibri" panose="020F0502020204030204" pitchFamily="34" charset="0"/>
                <a:cs typeface="Times New Roman" panose="02020603050405020304" pitchFamily="18" charset="0"/>
              </a:rPr>
              <a:t>Discussion Expert</a:t>
            </a:r>
            <a:r>
              <a:rPr lang="en-US" sz="1600" dirty="0">
                <a:latin typeface="Calibri" panose="020F0502020204030204" pitchFamily="34" charset="0"/>
                <a:ea typeface="Calibri" panose="020F0502020204030204" pitchFamily="34" charset="0"/>
                <a:cs typeface="Times New Roman" panose="02020603050405020304" pitchFamily="18" charset="0"/>
              </a:rPr>
              <a:t>: Leads the team discussion asking questions about the session.</a:t>
            </a:r>
          </a:p>
          <a:p>
            <a:r>
              <a:rPr lang="en-US" sz="1600" u="sng" dirty="0">
                <a:latin typeface="Calibri" panose="020F0502020204030204" pitchFamily="34" charset="0"/>
                <a:ea typeface="Calibri" panose="020F0502020204030204" pitchFamily="34" charset="0"/>
                <a:cs typeface="Times New Roman" panose="02020603050405020304" pitchFamily="18" charset="0"/>
              </a:rPr>
              <a:t>Fair Participation Expert</a:t>
            </a:r>
            <a:r>
              <a:rPr lang="en-US" sz="1600" dirty="0">
                <a:latin typeface="Calibri" panose="020F0502020204030204" pitchFamily="34" charset="0"/>
                <a:ea typeface="Calibri" panose="020F0502020204030204" pitchFamily="34" charset="0"/>
                <a:cs typeface="Times New Roman" panose="02020603050405020304" pitchFamily="18" charset="0"/>
              </a:rPr>
              <a:t>: makes sure of fair participation of everyone. </a:t>
            </a:r>
          </a:p>
          <a:p>
            <a:r>
              <a:rPr lang="en-US" sz="1600" u="sng" dirty="0">
                <a:latin typeface="Calibri" panose="020F0502020204030204" pitchFamily="34" charset="0"/>
                <a:ea typeface="Calibri" panose="020F0502020204030204" pitchFamily="34" charset="0"/>
                <a:cs typeface="Times New Roman" panose="02020603050405020304" pitchFamily="18" charset="0"/>
              </a:rPr>
              <a:t>Hardware Setup/Teardown Expert</a:t>
            </a:r>
            <a:r>
              <a:rPr lang="en-US" sz="1600" dirty="0">
                <a:latin typeface="Calibri" panose="020F0502020204030204" pitchFamily="34" charset="0"/>
                <a:ea typeface="Calibri" panose="020F0502020204030204" pitchFamily="34" charset="0"/>
                <a:cs typeface="Times New Roman" panose="02020603050405020304" pitchFamily="18" charset="0"/>
              </a:rPr>
              <a:t>: in charge of setting up &amp; putting away materials and computer equipment. </a:t>
            </a:r>
          </a:p>
          <a:p>
            <a:r>
              <a:rPr lang="en-US" sz="1600" u="sng" dirty="0">
                <a:latin typeface="Calibri" panose="020F0502020204030204" pitchFamily="34" charset="0"/>
                <a:ea typeface="Calibri" panose="020F0502020204030204" pitchFamily="34" charset="0"/>
                <a:cs typeface="Times New Roman" panose="02020603050405020304" pitchFamily="18" charset="0"/>
              </a:rPr>
              <a:t>Summary Expert</a:t>
            </a:r>
            <a:r>
              <a:rPr lang="en-US" sz="1600" dirty="0">
                <a:latin typeface="Calibri" panose="020F0502020204030204" pitchFamily="34" charset="0"/>
                <a:ea typeface="Calibri" panose="020F0502020204030204" pitchFamily="34" charset="0"/>
                <a:cs typeface="Times New Roman" panose="02020603050405020304" pitchFamily="18" charset="0"/>
              </a:rPr>
              <a:t>: summarizes and records team questions and what the teams has learned. </a:t>
            </a:r>
          </a:p>
        </p:txBody>
      </p:sp>
    </p:spTree>
    <p:extLst>
      <p:ext uri="{BB962C8B-B14F-4D97-AF65-F5344CB8AC3E}">
        <p14:creationId xmlns:p14="http://schemas.microsoft.com/office/powerpoint/2010/main" val="780830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a:cxnSpLocks/>
          </p:cNvCxnSpPr>
          <p:nvPr/>
        </p:nvCxnSpPr>
        <p:spPr>
          <a:xfrm flipV="1">
            <a:off x="5980973" y="1312224"/>
            <a:ext cx="0" cy="4108075"/>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344149" y="1086623"/>
            <a:ext cx="7566536"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973865" y="1670610"/>
            <a:ext cx="4860665" cy="1200329"/>
          </a:xfrm>
          <a:prstGeom prst="rect">
            <a:avLst/>
          </a:prstGeom>
          <a:noFill/>
        </p:spPr>
        <p:txBody>
          <a:bodyPr wrap="square" rtlCol="0">
            <a:spAutoFit/>
          </a:bodyPr>
          <a:lstStyle/>
          <a:p>
            <a:pPr marL="360362" indent="-342900">
              <a:buAutoNum type="arabicPeriod"/>
            </a:pPr>
            <a:r>
              <a:rPr lang="es-ES_tradnl"/>
              <a:t>Tarjeta explicativa 1.3</a:t>
            </a:r>
          </a:p>
          <a:p>
            <a:pPr marL="360362" indent="-342900">
              <a:buAutoNum type="arabicPeriod"/>
            </a:pPr>
            <a:r>
              <a:rPr lang="es-ES_tradnl"/>
              <a:t>Una Raspberry Pi completa</a:t>
            </a:r>
          </a:p>
          <a:p>
            <a:pPr marL="360362" indent="-342900">
              <a:buAutoNum type="arabicPeriod"/>
            </a:pPr>
            <a:r>
              <a:rPr lang="es-ES_tradnl"/>
              <a:t>Cuaderno del estudiante</a:t>
            </a:r>
          </a:p>
          <a:p>
            <a:pPr marL="360362" indent="-342900">
              <a:buAutoNum type="arabicPeriod"/>
            </a:pPr>
            <a:endParaRPr lang="es-ES_tradnl"/>
          </a:p>
        </p:txBody>
      </p:sp>
      <p:pic>
        <p:nvPicPr>
          <p:cNvPr id="63" name="Picture 62" descr="Resultado de imagen para python programming icon"/>
          <p:cNvPicPr/>
          <p:nvPr/>
        </p:nvPicPr>
        <p:blipFill rotWithShape="1">
          <a:blip r:embed="rId3" cstate="hqprint">
            <a:extLst>
              <a:ext uri="{28A0092B-C50C-407E-A947-70E740481C1C}">
                <a14:useLocalDpi xmlns:a14="http://schemas.microsoft.com/office/drawing/2010/main"/>
              </a:ext>
            </a:extLst>
          </a:blip>
          <a:srcRect/>
          <a:stretch/>
        </p:blipFill>
        <p:spPr bwMode="auto">
          <a:xfrm>
            <a:off x="191875" y="1066927"/>
            <a:ext cx="707015" cy="623379"/>
          </a:xfrm>
          <a:prstGeom prst="rect">
            <a:avLst/>
          </a:prstGeom>
          <a:noFill/>
          <a:ln>
            <a:noFill/>
          </a:ln>
          <a:extLst>
            <a:ext uri="{53640926-AAD7-44D8-BBD7-CCE9431645EC}">
              <a14:shadowObscured xmlns:a14="http://schemas.microsoft.com/office/drawing/2010/main"/>
            </a:ext>
          </a:extLst>
        </p:spPr>
      </p:pic>
      <p:sp>
        <p:nvSpPr>
          <p:cNvPr id="19" name="Rectangle 18"/>
          <p:cNvSpPr/>
          <p:nvPr/>
        </p:nvSpPr>
        <p:spPr>
          <a:xfrm>
            <a:off x="607183" y="6341824"/>
            <a:ext cx="4432111" cy="369332"/>
          </a:xfrm>
          <a:prstGeom prst="rect">
            <a:avLst/>
          </a:prstGeom>
        </p:spPr>
        <p:txBody>
          <a:bodyPr wrap="none">
            <a:spAutoFit/>
          </a:bodyPr>
          <a:lstStyle/>
          <a:p>
            <a:r>
              <a:rPr lang="es-ES_tradnl" dirty="0">
                <a:latin typeface="Calibri" charset="0"/>
                <a:ea typeface="Times New Roman" charset="0"/>
                <a:cs typeface="Times New Roman" charset="0"/>
              </a:rPr>
              <a:t>PROYECTO AOLME - NIVEL 1- SESIÓN 1- 2018 </a:t>
            </a:r>
          </a:p>
        </p:txBody>
      </p:sp>
      <p:sp>
        <p:nvSpPr>
          <p:cNvPr id="41" name="Rectangle 115"/>
          <p:cNvSpPr>
            <a:spLocks noChangeArrowheads="1"/>
          </p:cNvSpPr>
          <p:nvPr/>
        </p:nvSpPr>
        <p:spPr bwMode="auto">
          <a:xfrm>
            <a:off x="4932157" y="6487072"/>
            <a:ext cx="72366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s-ES_tradnl" altLang="en-US" sz="800" dirty="0">
                <a:solidFill>
                  <a:schemeClr val="bg1">
                    <a:lumMod val="75000"/>
                  </a:schemeClr>
                </a:solidFill>
                <a:latin typeface="Arial Unicode MS" charset="0"/>
                <a:ea typeface="Times New Roman" charset="0"/>
                <a:cs typeface="Courier New" charset="0"/>
              </a:rPr>
              <a:t>MATERIAL DESARROLLADO POR EL PROYECTO AOLME EN LA UNIVERSIDAD DE NUEVO MEXICO, SE RUEGA NO COPIAR NI DISTRIBUIR TOTAL O PARCIALMENTE SIN EXPRESA AUTORIZACIÓN DEL PROYECTO</a:t>
            </a:r>
          </a:p>
        </p:txBody>
      </p:sp>
      <p:sp>
        <p:nvSpPr>
          <p:cNvPr id="32" name="TextBox 31"/>
          <p:cNvSpPr txBox="1"/>
          <p:nvPr/>
        </p:nvSpPr>
        <p:spPr>
          <a:xfrm>
            <a:off x="1576708" y="1243771"/>
            <a:ext cx="3355449" cy="369332"/>
          </a:xfrm>
          <a:prstGeom prst="rect">
            <a:avLst/>
          </a:prstGeom>
          <a:solidFill>
            <a:schemeClr val="accent2">
              <a:lumMod val="60000"/>
              <a:lumOff val="40000"/>
            </a:schemeClr>
          </a:solidFill>
        </p:spPr>
        <p:txBody>
          <a:bodyPr wrap="square" rtlCol="0">
            <a:spAutoFit/>
          </a:bodyPr>
          <a:lstStyle/>
          <a:p>
            <a:pPr algn="ctr"/>
            <a:r>
              <a:rPr lang="es-ES_tradnl" b="1"/>
              <a:t>Materiales para la actividad</a:t>
            </a:r>
          </a:p>
        </p:txBody>
      </p:sp>
      <p:sp>
        <p:nvSpPr>
          <p:cNvPr id="40" name="TextBox 39"/>
          <p:cNvSpPr txBox="1"/>
          <p:nvPr/>
        </p:nvSpPr>
        <p:spPr>
          <a:xfrm>
            <a:off x="6702487" y="1245775"/>
            <a:ext cx="4466257" cy="369332"/>
          </a:xfrm>
          <a:prstGeom prst="rect">
            <a:avLst/>
          </a:prstGeom>
          <a:solidFill>
            <a:schemeClr val="accent2">
              <a:lumMod val="60000"/>
              <a:lumOff val="40000"/>
            </a:schemeClr>
          </a:solidFill>
        </p:spPr>
        <p:txBody>
          <a:bodyPr wrap="square" rtlCol="0">
            <a:spAutoFit/>
          </a:bodyPr>
          <a:lstStyle/>
          <a:p>
            <a:pPr algn="ctr"/>
            <a:r>
              <a:rPr lang="es-ES_tradnl" b="1"/>
              <a:t>Pasos recomendados</a:t>
            </a:r>
          </a:p>
        </p:txBody>
      </p:sp>
      <p:sp>
        <p:nvSpPr>
          <p:cNvPr id="42" name="TextBox 41"/>
          <p:cNvSpPr txBox="1"/>
          <p:nvPr/>
        </p:nvSpPr>
        <p:spPr>
          <a:xfrm>
            <a:off x="6074775" y="1930470"/>
            <a:ext cx="6094052" cy="3693319"/>
          </a:xfrm>
          <a:prstGeom prst="rect">
            <a:avLst/>
          </a:prstGeom>
          <a:noFill/>
        </p:spPr>
        <p:txBody>
          <a:bodyPr wrap="square" rtlCol="0">
            <a:spAutoFit/>
          </a:bodyPr>
          <a:lstStyle/>
          <a:p>
            <a:pPr marL="360362" indent="-342900">
              <a:buAutoNum type="arabicPeriod"/>
            </a:pPr>
            <a:r>
              <a:rPr lang="es-ES_tradnl"/>
              <a:t>Ayuda a los estudiantes a pensar y platicar acerca de cómo ellos mismos navegan en las computadoras normalmente. Utiliza esta información para pensar sobre esta sesión. </a:t>
            </a:r>
          </a:p>
          <a:p>
            <a:pPr marL="360362" indent="-342900">
              <a:buAutoNum type="arabicPeriod"/>
            </a:pPr>
            <a:r>
              <a:rPr lang="es-ES_tradnl"/>
              <a:t>Deja a los estudiantes tiempo para prestar atención a lo que pasa cuando introducen un comando y pide a los que no están tecleando en ese momento que describan lo que está pasando y por qué. Si el grupo quiere, asignen a los directorios nombres de su propia creación. </a:t>
            </a:r>
          </a:p>
          <a:p>
            <a:pPr marL="360362" indent="-342900">
              <a:buAutoNum type="arabicPeriod"/>
            </a:pPr>
            <a:r>
              <a:rPr lang="es-ES_tradnl"/>
              <a:t>Pide a sus estudiantes que dialoguen sobre lo que han aprendido y que escriban en su cuaderno al menos 3 ideas. </a:t>
            </a:r>
          </a:p>
          <a:p>
            <a:pPr marL="360362" indent="-342900">
              <a:buAutoNum type="arabicPeriod"/>
            </a:pPr>
            <a:r>
              <a:rPr lang="es-ES_tradnl"/>
              <a:t>Trata de fomentar la colaboración, y anímales a escucharse activamente y a ayudarse unos a otros. Un error no es más que un paso en el camino para seguir aprendiendo. </a:t>
            </a:r>
          </a:p>
        </p:txBody>
      </p:sp>
      <p:sp>
        <p:nvSpPr>
          <p:cNvPr id="12" name="Rectangle 11"/>
          <p:cNvSpPr/>
          <p:nvPr/>
        </p:nvSpPr>
        <p:spPr>
          <a:xfrm>
            <a:off x="176640" y="177056"/>
            <a:ext cx="11901554" cy="584775"/>
          </a:xfrm>
          <a:prstGeom prst="rect">
            <a:avLst/>
          </a:prstGeom>
        </p:spPr>
        <p:txBody>
          <a:bodyPr wrap="square">
            <a:spAutoFit/>
          </a:bodyPr>
          <a:lstStyle/>
          <a:p>
            <a:r>
              <a:rPr lang="es-ES_tradnl" sz="3200" b="1"/>
              <a:t>1.3. </a:t>
            </a:r>
            <a:r>
              <a:rPr lang="es-ES_tradnl" sz="3200" b="1">
                <a:effectLst>
                  <a:outerShdw blurRad="50800" dist="38100" dir="2700000" algn="tl" rotWithShape="0">
                    <a:prstClr val="black">
                      <a:alpha val="40000"/>
                    </a:prstClr>
                  </a:outerShdw>
                </a:effectLst>
              </a:rPr>
              <a:t>Linux: navegación de los directorios y comandos básicos</a:t>
            </a:r>
            <a:endParaRPr lang="es-ES_tradnl" sz="2800"/>
          </a:p>
        </p:txBody>
      </p:sp>
      <p:sp>
        <p:nvSpPr>
          <p:cNvPr id="3" name="Rectangle 2">
            <a:extLst>
              <a:ext uri="{FF2B5EF4-FFF2-40B4-BE49-F238E27FC236}">
                <a16:creationId xmlns:a16="http://schemas.microsoft.com/office/drawing/2014/main" id="{7CA6641C-6141-C04F-BF00-359190455E4A}"/>
              </a:ext>
            </a:extLst>
          </p:cNvPr>
          <p:cNvSpPr/>
          <p:nvPr/>
        </p:nvSpPr>
        <p:spPr>
          <a:xfrm>
            <a:off x="382421" y="5615986"/>
            <a:ext cx="11519134" cy="646331"/>
          </a:xfrm>
          <a:prstGeom prst="rect">
            <a:avLst/>
          </a:prstGeom>
        </p:spPr>
        <p:txBody>
          <a:bodyPr wrap="square">
            <a:spAutoFit/>
          </a:bodyPr>
          <a:lstStyle/>
          <a:p>
            <a:pPr lvl="0"/>
            <a:r>
              <a:rPr lang="es-ES_tradnl" b="1"/>
              <a:t>Actividad 3:  Objetivo: </a:t>
            </a:r>
            <a:r>
              <a:rPr lang="es-ES_tradnl"/>
              <a:t>Utilizar comandos Lynux básicos, necesarios para navegar sistemas de archivos en una Raspberry Pi.</a:t>
            </a:r>
          </a:p>
        </p:txBody>
      </p:sp>
      <p:sp>
        <p:nvSpPr>
          <p:cNvPr id="14" name="Rectangle 13">
            <a:extLst>
              <a:ext uri="{FF2B5EF4-FFF2-40B4-BE49-F238E27FC236}">
                <a16:creationId xmlns:a16="http://schemas.microsoft.com/office/drawing/2014/main" id="{3A019E66-C8A9-B142-8052-299942E22886}"/>
              </a:ext>
            </a:extLst>
          </p:cNvPr>
          <p:cNvSpPr/>
          <p:nvPr/>
        </p:nvSpPr>
        <p:spPr>
          <a:xfrm>
            <a:off x="360433" y="2876021"/>
            <a:ext cx="5620539" cy="2308324"/>
          </a:xfrm>
          <a:prstGeom prst="rect">
            <a:avLst/>
          </a:prstGeom>
        </p:spPr>
        <p:txBody>
          <a:bodyPr wrap="square">
            <a:spAutoFit/>
          </a:bodyPr>
          <a:lstStyle/>
          <a:p>
            <a:r>
              <a:rPr lang="es-ES_tradnl" sz="1600" b="1">
                <a:latin typeface="Calibri" panose="020F0502020204030204" pitchFamily="34" charset="0"/>
                <a:ea typeface="Calibri" panose="020F0502020204030204" pitchFamily="34" charset="0"/>
                <a:cs typeface="Times New Roman" panose="02020603050405020304" pitchFamily="18" charset="0"/>
              </a:rPr>
              <a:t>Evalúa cómo se desarrollaron estos roles durante la sesión?</a:t>
            </a:r>
          </a:p>
          <a:p>
            <a:r>
              <a:rPr lang="es-ES_tradnl" sz="1600" u="sng">
                <a:latin typeface="Calibri" panose="020F0502020204030204" pitchFamily="34" charset="0"/>
                <a:ea typeface="Calibri" panose="020F0502020204030204" pitchFamily="34" charset="0"/>
                <a:cs typeface="Times New Roman" panose="02020603050405020304" pitchFamily="18" charset="0"/>
              </a:rPr>
              <a:t>Experta/o de Discusión</a:t>
            </a:r>
            <a:r>
              <a:rPr lang="es-ES_tradnl" sz="1600">
                <a:latin typeface="Calibri" panose="020F0502020204030204" pitchFamily="34" charset="0"/>
                <a:ea typeface="Calibri" panose="020F0502020204030204" pitchFamily="34" charset="0"/>
                <a:cs typeface="Times New Roman" panose="02020603050405020304" pitchFamily="18" charset="0"/>
              </a:rPr>
              <a:t>: Dirige la discusión del equipo hacienda preguntas acerca de la sesión.</a:t>
            </a:r>
          </a:p>
          <a:p>
            <a:r>
              <a:rPr lang="es-ES_tradnl" sz="1600" u="sng">
                <a:latin typeface="Calibri" panose="020F0502020204030204" pitchFamily="34" charset="0"/>
                <a:ea typeface="Calibri" panose="020F0502020204030204" pitchFamily="34" charset="0"/>
                <a:cs typeface="Times New Roman" panose="02020603050405020304" pitchFamily="18" charset="0"/>
              </a:rPr>
              <a:t>Experta/o  de Participación Justa</a:t>
            </a:r>
            <a:r>
              <a:rPr lang="es-ES_tradnl" sz="1600">
                <a:latin typeface="Calibri" panose="020F0502020204030204" pitchFamily="34" charset="0"/>
                <a:ea typeface="Calibri" panose="020F0502020204030204" pitchFamily="34" charset="0"/>
                <a:cs typeface="Times New Roman" panose="02020603050405020304" pitchFamily="18" charset="0"/>
              </a:rPr>
              <a:t>: se asegura que todos participen equitativamente. </a:t>
            </a:r>
          </a:p>
          <a:p>
            <a:r>
              <a:rPr lang="es-ES_tradnl" sz="1600" u="sng">
                <a:latin typeface="Calibri" panose="020F0502020204030204" pitchFamily="34" charset="0"/>
                <a:ea typeface="Calibri" panose="020F0502020204030204" pitchFamily="34" charset="0"/>
                <a:cs typeface="Times New Roman" panose="02020603050405020304" pitchFamily="18" charset="0"/>
              </a:rPr>
              <a:t>Experta/o de Poner y Quitar el Hardware</a:t>
            </a:r>
            <a:r>
              <a:rPr lang="es-ES_tradnl" sz="1600">
                <a:latin typeface="Calibri" panose="020F0502020204030204" pitchFamily="34" charset="0"/>
                <a:ea typeface="Calibri" panose="020F0502020204030204" pitchFamily="34" charset="0"/>
                <a:cs typeface="Times New Roman" panose="02020603050405020304" pitchFamily="18" charset="0"/>
              </a:rPr>
              <a:t>: Se encarga de poner y guardar los materiales y el equipo de la computadora. </a:t>
            </a:r>
          </a:p>
          <a:p>
            <a:r>
              <a:rPr lang="es-ES_tradnl" sz="1600" u="sng">
                <a:latin typeface="Calibri" panose="020F0502020204030204" pitchFamily="34" charset="0"/>
                <a:ea typeface="Calibri" panose="020F0502020204030204" pitchFamily="34" charset="0"/>
                <a:cs typeface="Times New Roman" panose="02020603050405020304" pitchFamily="18" charset="0"/>
              </a:rPr>
              <a:t>Experta/o de Resumen</a:t>
            </a:r>
            <a:r>
              <a:rPr lang="es-ES_tradnl" sz="1600">
                <a:latin typeface="Calibri" panose="020F0502020204030204" pitchFamily="34" charset="0"/>
                <a:ea typeface="Calibri" panose="020F0502020204030204" pitchFamily="34" charset="0"/>
                <a:cs typeface="Times New Roman" panose="02020603050405020304" pitchFamily="18" charset="0"/>
              </a:rPr>
              <a:t>: resume y registra las preguntas del equipo como también lo que el equipo aprender. </a:t>
            </a:r>
          </a:p>
        </p:txBody>
      </p:sp>
    </p:spTree>
    <p:extLst>
      <p:ext uri="{BB962C8B-B14F-4D97-AF65-F5344CB8AC3E}">
        <p14:creationId xmlns:p14="http://schemas.microsoft.com/office/powerpoint/2010/main" val="306253837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43908</TotalTime>
  <Words>1716</Words>
  <Application>Microsoft Macintosh PowerPoint</Application>
  <PresentationFormat>Widescreen</PresentationFormat>
  <Paragraphs>127</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 Unicode MS</vt:lpstr>
      <vt:lpstr>Arial</vt:lpstr>
      <vt:lpstr>Calibri</vt:lpstr>
      <vt:lpstr>Courier New</vt:lpstr>
      <vt:lpstr>Gill Sans MT</vt:lpstr>
      <vt:lpstr>Times New Roman</vt:lpstr>
      <vt:lpstr>Parcel</vt:lpstr>
      <vt:lpstr>AOLME Curriculum SESSION 1</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AOLME Curriculum</dc:title>
  <dc:creator>Carlos Lopez Leiva</dc:creator>
  <cp:lastModifiedBy>Carlos Lopez Leiva</cp:lastModifiedBy>
  <cp:revision>216</cp:revision>
  <cp:lastPrinted>2018-02-03T01:21:27Z</cp:lastPrinted>
  <dcterms:created xsi:type="dcterms:W3CDTF">2017-05-22T00:10:34Z</dcterms:created>
  <dcterms:modified xsi:type="dcterms:W3CDTF">2018-02-03T01:21:34Z</dcterms:modified>
</cp:coreProperties>
</file>