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8"/>
  </p:notesMasterIdLst>
  <p:sldIdLst>
    <p:sldId id="256" r:id="rId2"/>
    <p:sldId id="258" r:id="rId3"/>
    <p:sldId id="259" r:id="rId4"/>
    <p:sldId id="284" r:id="rId5"/>
    <p:sldId id="285" r:id="rId6"/>
    <p:sldId id="28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49"/>
    <p:restoredTop sz="93195"/>
  </p:normalViewPr>
  <p:slideViewPr>
    <p:cSldViewPr snapToGrid="0" snapToObjects="1">
      <p:cViewPr varScale="1">
        <p:scale>
          <a:sx n="75" d="100"/>
          <a:sy n="75" d="100"/>
        </p:scale>
        <p:origin x="1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2F88A-8A99-E24E-A6E6-7FD7EC0CD37F}" type="datetimeFigureOut">
              <a:rPr lang="en-US" smtClean="0"/>
              <a:t>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B43C0-C5C1-6741-993C-1565D6488D8B}" type="slidenum">
              <a:rPr lang="en-US" smtClean="0"/>
              <a:t>‹#›</a:t>
            </a:fld>
            <a:endParaRPr lang="en-US"/>
          </a:p>
        </p:txBody>
      </p:sp>
    </p:spTree>
    <p:extLst>
      <p:ext uri="{BB962C8B-B14F-4D97-AF65-F5344CB8AC3E}">
        <p14:creationId xmlns:p14="http://schemas.microsoft.com/office/powerpoint/2010/main" val="502153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4</a:t>
            </a:fld>
            <a:endParaRPr lang="en-US"/>
          </a:p>
        </p:txBody>
      </p:sp>
    </p:spTree>
    <p:extLst>
      <p:ext uri="{BB962C8B-B14F-4D97-AF65-F5344CB8AC3E}">
        <p14:creationId xmlns:p14="http://schemas.microsoft.com/office/powerpoint/2010/main" val="171189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5</a:t>
            </a:fld>
            <a:endParaRPr lang="en-US"/>
          </a:p>
        </p:txBody>
      </p:sp>
    </p:spTree>
    <p:extLst>
      <p:ext uri="{BB962C8B-B14F-4D97-AF65-F5344CB8AC3E}">
        <p14:creationId xmlns:p14="http://schemas.microsoft.com/office/powerpoint/2010/main" val="3003778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3B43C0-C5C1-6741-993C-1565D6488D8B}" type="slidenum">
              <a:rPr lang="en-US" smtClean="0"/>
              <a:t>6</a:t>
            </a:fld>
            <a:endParaRPr lang="en-US"/>
          </a:p>
        </p:txBody>
      </p:sp>
    </p:spTree>
    <p:extLst>
      <p:ext uri="{BB962C8B-B14F-4D97-AF65-F5344CB8AC3E}">
        <p14:creationId xmlns:p14="http://schemas.microsoft.com/office/powerpoint/2010/main" val="3910432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2/9/19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2/9/19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2/9/19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2/9/19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2/9/19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2/9/19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2/9/19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2/9/19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55" y="0"/>
            <a:ext cx="465429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0925" y="2255634"/>
            <a:ext cx="3374137" cy="851919"/>
          </a:xfrm>
          <a:prstGeom prst="rect">
            <a:avLst/>
          </a:prstGeom>
        </p:spPr>
      </p:pic>
      <p:sp>
        <p:nvSpPr>
          <p:cNvPr id="2" name="Title 1"/>
          <p:cNvSpPr>
            <a:spLocks noGrp="1"/>
          </p:cNvSpPr>
          <p:nvPr>
            <p:ph type="ctrTitle"/>
          </p:nvPr>
        </p:nvSpPr>
        <p:spPr>
          <a:xfrm>
            <a:off x="5458970" y="2386744"/>
            <a:ext cx="5928358" cy="1645920"/>
          </a:xfrm>
        </p:spPr>
        <p:txBody>
          <a:bodyPr>
            <a:normAutofit/>
          </a:bodyPr>
          <a:lstStyle/>
          <a:p>
            <a:r>
              <a:rPr lang="en-US" dirty="0"/>
              <a:t>AOLME Curriculum</a:t>
            </a:r>
            <a:br>
              <a:rPr lang="en-US" dirty="0"/>
            </a:br>
            <a:r>
              <a:rPr lang="en-US" sz="1600" dirty="0"/>
              <a:t>SESSION 2</a:t>
            </a:r>
          </a:p>
        </p:txBody>
      </p:sp>
      <p:sp>
        <p:nvSpPr>
          <p:cNvPr id="6" name="Rectangle 115"/>
          <p:cNvSpPr>
            <a:spLocks noChangeArrowheads="1"/>
          </p:cNvSpPr>
          <p:nvPr/>
        </p:nvSpPr>
        <p:spPr bwMode="auto">
          <a:xfrm>
            <a:off x="4635142" y="6487072"/>
            <a:ext cx="753368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MATERIALS DEVELOPED BY THE AOLME</a:t>
            </a:r>
            <a:r>
              <a:rPr lang="en-US" altLang="en-US" sz="800" dirty="0">
                <a:solidFill>
                  <a:schemeClr val="bg1">
                    <a:lumMod val="75000"/>
                  </a:schemeClr>
                </a:solidFill>
                <a:latin typeface="Arial Unicode MS" charset="0"/>
                <a:ea typeface="Times New Roman" charset="0"/>
                <a:cs typeface="Courier New" charset="0"/>
              </a:rPr>
              <a:t> PROJECT</a:t>
            </a: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 AT THE UNIVERSITY OF NEW MEXICO, PLEASE DO NOT COPY OR DISTRIBUTE ANY OF THESE COPYRIGHTED TASKS WITHOUT PROPER </a:t>
            </a:r>
            <a:r>
              <a:rPr kumimoji="0" lang="en-US" altLang="en-US" sz="800" b="0" i="0" u="none" strike="noStrike" cap="none" normalizeH="0" baseline="0" dirty="0" smtClean="0">
                <a:ln>
                  <a:noFill/>
                </a:ln>
                <a:solidFill>
                  <a:schemeClr val="bg1">
                    <a:lumMod val="75000"/>
                  </a:schemeClr>
                </a:solidFill>
                <a:effectLst/>
                <a:latin typeface="Arial Unicode MS" charset="0"/>
                <a:ea typeface="Times New Roman" charset="0"/>
                <a:cs typeface="Courier New" charset="0"/>
              </a:rPr>
              <a:t>AUTHORIZATION</a:t>
            </a:r>
            <a:r>
              <a:rPr kumimoji="0" lang="en-US" altLang="en-US" sz="800" b="0" i="0" u="none" strike="noStrike" cap="none" normalizeH="0" baseline="0" dirty="0" smtClean="0">
                <a:ln>
                  <a:noFill/>
                </a:ln>
                <a:solidFill>
                  <a:schemeClr val="bg1">
                    <a:lumMod val="75000"/>
                  </a:schemeClr>
                </a:solidFill>
                <a:effectLst/>
              </a:rPr>
              <a:t> </a:t>
            </a:r>
            <a:endParaRPr kumimoji="0" lang="en-US" altLang="en-US" sz="800" b="0" i="0" u="none" strike="noStrike" cap="none" normalizeH="0" baseline="0" dirty="0">
              <a:ln>
                <a:noFill/>
              </a:ln>
              <a:solidFill>
                <a:schemeClr val="bg1">
                  <a:lumMod val="75000"/>
                </a:schemeClr>
              </a:solidFill>
              <a:effectLst/>
              <a:latin typeface="Arial" charset="0"/>
            </a:endParaRPr>
          </a:p>
        </p:txBody>
      </p:sp>
    </p:spTree>
    <p:extLst>
      <p:ext uri="{BB962C8B-B14F-4D97-AF65-F5344CB8AC3E}">
        <p14:creationId xmlns:p14="http://schemas.microsoft.com/office/powerpoint/2010/main" val="131098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artisticPaintBrush/>
                    </a14:imgEffect>
                  </a14:imgLayer>
                </a14:imgProps>
              </a:ext>
            </a:extLst>
          </a:blip>
          <a:srcRect/>
          <a:stretch/>
        </p:blipFill>
        <p:spPr bwMode="auto">
          <a:xfrm>
            <a:off x="27941" y="0"/>
            <a:ext cx="1812472" cy="2155104"/>
          </a:xfrm>
          <a:prstGeom prst="rect">
            <a:avLst/>
          </a:prstGeom>
          <a:noFill/>
          <a:ln w="31750" cap="sq">
            <a:noFill/>
            <a:miter lim="800000"/>
          </a:ln>
        </p:spPr>
      </p:pic>
      <p:sp>
        <p:nvSpPr>
          <p:cNvPr id="2" name="Title 1"/>
          <p:cNvSpPr>
            <a:spLocks noGrp="1"/>
          </p:cNvSpPr>
          <p:nvPr>
            <p:ph type="title"/>
          </p:nvPr>
        </p:nvSpPr>
        <p:spPr>
          <a:xfrm>
            <a:off x="2641601" y="329304"/>
            <a:ext cx="7220856" cy="895338"/>
          </a:xfrm>
        </p:spPr>
        <p:txBody>
          <a:bodyPr>
            <a:normAutofit/>
          </a:bodyPr>
          <a:lstStyle/>
          <a:p>
            <a:r>
              <a:rPr lang="en-US" dirty="0"/>
              <a:t>Level 1</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27866174"/>
              </p:ext>
            </p:extLst>
          </p:nvPr>
        </p:nvGraphicFramePr>
        <p:xfrm>
          <a:off x="320393" y="1589214"/>
          <a:ext cx="10923340" cy="5195570"/>
        </p:xfrm>
        <a:graphic>
          <a:graphicData uri="http://schemas.openxmlformats.org/drawingml/2006/table">
            <a:tbl>
              <a:tblPr>
                <a:tableStyleId>{5C22544A-7EE6-4342-B048-85BDC9FD1C3A}</a:tableStyleId>
              </a:tblPr>
              <a:tblGrid>
                <a:gridCol w="10923340">
                  <a:extLst>
                    <a:ext uri="{9D8B030D-6E8A-4147-A177-3AD203B41FA5}">
                      <a16:colId xmlns:a16="http://schemas.microsoft.com/office/drawing/2014/main" xmlns="" val="20000"/>
                    </a:ext>
                  </a:extLst>
                </a:gridCol>
              </a:tblGrid>
              <a:tr h="5166893">
                <a:tc>
                  <a:txBody>
                    <a:bodyPr/>
                    <a:lstStyle/>
                    <a:p>
                      <a:pPr marL="646113" marR="0" indent="-347663" algn="l">
                        <a:lnSpc>
                          <a:spcPct val="107000"/>
                        </a:lnSpc>
                        <a:spcBef>
                          <a:spcPts val="0"/>
                        </a:spcBef>
                        <a:spcAft>
                          <a:spcPts val="800"/>
                        </a:spcAft>
                        <a:buFont typeface="Arial" charset="0"/>
                        <a:buChar char="•"/>
                        <a:tabLst/>
                      </a:pPr>
                      <a:r>
                        <a:rPr lang="en-US" sz="2500" dirty="0">
                          <a:effectLst/>
                          <a:highlight>
                            <a:srgbClr val="FFFF00"/>
                          </a:highlight>
                        </a:rPr>
                        <a:t>SESSION 1: </a:t>
                      </a:r>
                      <a:r>
                        <a:rPr lang="en-US" sz="2500" b="1" i="1" dirty="0">
                          <a:effectLst/>
                          <a:highlight>
                            <a:srgbClr val="FFFF00"/>
                          </a:highlight>
                        </a:rPr>
                        <a:t>Basic of Raspberry PI and Linux-</a:t>
                      </a:r>
                      <a:r>
                        <a:rPr lang="en-US" sz="2500" b="0" i="1" dirty="0">
                          <a:effectLst/>
                          <a:highlight>
                            <a:srgbClr val="FFFF00"/>
                          </a:highlight>
                        </a:rPr>
                        <a:t>(motivational overview</a:t>
                      </a:r>
                      <a:r>
                        <a:rPr lang="en-US" sz="2500" b="0" i="1" baseline="0" dirty="0">
                          <a:effectLst/>
                          <a:highlight>
                            <a:srgbClr val="FFFF00"/>
                          </a:highlight>
                        </a:rPr>
                        <a:t> of projects-images, ls, cd)</a:t>
                      </a:r>
                      <a:endParaRPr lang="en-US" sz="2500" b="0" i="1" dirty="0">
                        <a:effectLst/>
                        <a:highlight>
                          <a:srgbClr val="FFFF00"/>
                        </a:highlight>
                      </a:endParaRPr>
                    </a:p>
                    <a:p>
                      <a:pPr marL="646113" marR="0" indent="-347663" algn="l">
                        <a:lnSpc>
                          <a:spcPct val="107000"/>
                        </a:lnSpc>
                        <a:spcBef>
                          <a:spcPts val="0"/>
                        </a:spcBef>
                        <a:spcAft>
                          <a:spcPts val="800"/>
                        </a:spcAft>
                        <a:buFont typeface="Arial" charset="0"/>
                        <a:buChar char="•"/>
                        <a:tabLst/>
                      </a:pPr>
                      <a:r>
                        <a:rPr lang="en-US" sz="2500" dirty="0">
                          <a:effectLst/>
                          <a:highlight>
                            <a:srgbClr val="FFFF00"/>
                          </a:highlight>
                        </a:rPr>
                        <a:t>SESSION 2: </a:t>
                      </a:r>
                      <a:r>
                        <a:rPr lang="en-US" sz="2500" b="1" i="1" dirty="0">
                          <a:effectLst/>
                          <a:highlight>
                            <a:srgbClr val="FFFF00"/>
                          </a:highlight>
                        </a:rPr>
                        <a:t>Introduction to Python Programming </a:t>
                      </a:r>
                      <a:r>
                        <a:rPr lang="en-US" sz="2500" b="0" i="1" dirty="0">
                          <a:effectLst/>
                          <a:highlight>
                            <a:srgbClr val="FFFF00"/>
                          </a:highlight>
                        </a:rPr>
                        <a:t>(print, algebra, strings, binary images)</a:t>
                      </a:r>
                    </a:p>
                    <a:p>
                      <a:pPr marL="646113" marR="0" indent="-347663" algn="l">
                        <a:lnSpc>
                          <a:spcPct val="107000"/>
                        </a:lnSpc>
                        <a:spcBef>
                          <a:spcPts val="0"/>
                        </a:spcBef>
                        <a:spcAft>
                          <a:spcPts val="800"/>
                        </a:spcAft>
                        <a:buFont typeface="Arial" charset="0"/>
                        <a:buChar char="•"/>
                        <a:tabLst/>
                      </a:pPr>
                      <a:r>
                        <a:rPr lang="en-US" sz="2500" dirty="0">
                          <a:effectLst/>
                          <a:highlight>
                            <a:srgbClr val="FFFF00"/>
                          </a:highlight>
                        </a:rPr>
                        <a:t>SESSION 3:  </a:t>
                      </a:r>
                      <a:r>
                        <a:rPr lang="en-US" sz="2500" b="1" i="1" dirty="0">
                          <a:effectLst/>
                          <a:highlight>
                            <a:srgbClr val="FFFF00"/>
                          </a:highlight>
                        </a:rPr>
                        <a:t>Algorithms </a:t>
                      </a:r>
                      <a:r>
                        <a:rPr lang="en-US" sz="2500" b="0" i="1" dirty="0">
                          <a:effectLst/>
                          <a:highlight>
                            <a:srgbClr val="FFFF00"/>
                          </a:highlight>
                        </a:rPr>
                        <a:t>(for and while loops, range commands, if statements,</a:t>
                      </a:r>
                      <a:r>
                        <a:rPr lang="en-US" sz="2500" b="0" i="1" baseline="0" dirty="0">
                          <a:effectLst/>
                          <a:highlight>
                            <a:srgbClr val="FFFF00"/>
                          </a:highlight>
                        </a:rPr>
                        <a:t> inequalities)</a:t>
                      </a:r>
                      <a:endParaRPr lang="en-US" sz="2500" b="0" i="1" dirty="0">
                        <a:effectLst/>
                        <a:highlight>
                          <a:srgbClr val="FFFF00"/>
                        </a:highlight>
                      </a:endParaRPr>
                    </a:p>
                    <a:p>
                      <a:pPr marL="646113" marR="0" indent="-347663" algn="l" defTabSz="914400" rtl="0" eaLnBrk="1" fontAlgn="auto" latinLnBrk="0" hangingPunct="1">
                        <a:lnSpc>
                          <a:spcPct val="107000"/>
                        </a:lnSpc>
                        <a:spcBef>
                          <a:spcPts val="0"/>
                        </a:spcBef>
                        <a:spcAft>
                          <a:spcPts val="800"/>
                        </a:spcAft>
                        <a:buClrTx/>
                        <a:buSzTx/>
                        <a:buFont typeface="Arial" charset="0"/>
                        <a:buChar char="•"/>
                        <a:tabLst/>
                        <a:defRPr/>
                      </a:pPr>
                      <a:r>
                        <a:rPr lang="en-US" sz="2500" dirty="0">
                          <a:solidFill>
                            <a:schemeClr val="tx1"/>
                          </a:solidFill>
                          <a:effectLst/>
                        </a:rPr>
                        <a:t>SESSION 4:  </a:t>
                      </a:r>
                      <a:r>
                        <a:rPr lang="en-US" sz="2500" b="1" i="1" kern="1200" dirty="0">
                          <a:solidFill>
                            <a:schemeClr val="tx1"/>
                          </a:solidFill>
                          <a:effectLst/>
                          <a:latin typeface="+mn-lt"/>
                          <a:ea typeface="+mn-ea"/>
                          <a:cs typeface="+mn-cs"/>
                        </a:rPr>
                        <a:t>The Coordinate Plane and Black &amp; White Images in Python</a:t>
                      </a:r>
                      <a:endParaRPr lang="en-US" sz="2500" dirty="0">
                        <a:solidFill>
                          <a:schemeClr val="tx1"/>
                        </a:solidFill>
                        <a:effectLst/>
                      </a:endParaRPr>
                    </a:p>
                    <a:p>
                      <a:pPr marL="646113" marR="0" indent="-347663" algn="l" defTabSz="914400" rtl="0" eaLnBrk="1" fontAlgn="auto" latinLnBrk="0" hangingPunct="1">
                        <a:lnSpc>
                          <a:spcPct val="107000"/>
                        </a:lnSpc>
                        <a:spcBef>
                          <a:spcPts val="0"/>
                        </a:spcBef>
                        <a:spcAft>
                          <a:spcPts val="800"/>
                        </a:spcAft>
                        <a:buClrTx/>
                        <a:buSzTx/>
                        <a:buFont typeface="Arial" charset="0"/>
                        <a:buChar char="•"/>
                        <a:tabLst/>
                        <a:defRPr/>
                      </a:pPr>
                      <a:r>
                        <a:rPr lang="en-US" sz="2500" dirty="0">
                          <a:effectLst/>
                        </a:rPr>
                        <a:t>SESSION 5: </a:t>
                      </a:r>
                      <a:r>
                        <a:rPr lang="en-US" sz="2500" b="1" i="1" kern="1200" dirty="0">
                          <a:solidFill>
                            <a:schemeClr val="dk1"/>
                          </a:solidFill>
                          <a:effectLst/>
                          <a:latin typeface="+mn-lt"/>
                          <a:ea typeface="+mn-ea"/>
                          <a:cs typeface="+mn-cs"/>
                        </a:rPr>
                        <a:t>Binary and Hexadecimal number systems</a:t>
                      </a:r>
                      <a:endParaRPr lang="en-US" sz="2500" dirty="0">
                        <a:effectLst/>
                      </a:endParaRPr>
                    </a:p>
                    <a:p>
                      <a:pPr marL="646113" marR="0" indent="-347663" algn="l" defTabSz="914400" rtl="0" eaLnBrk="1" fontAlgn="auto" latinLnBrk="0" hangingPunct="1">
                        <a:lnSpc>
                          <a:spcPct val="107000"/>
                        </a:lnSpc>
                        <a:spcBef>
                          <a:spcPts val="0"/>
                        </a:spcBef>
                        <a:spcAft>
                          <a:spcPts val="800"/>
                        </a:spcAft>
                        <a:buClrTx/>
                        <a:buSzTx/>
                        <a:buFont typeface="Arial" charset="0"/>
                        <a:buChar char="•"/>
                        <a:tabLst/>
                        <a:defRPr/>
                      </a:pPr>
                      <a:r>
                        <a:rPr lang="en-US" sz="2500" dirty="0">
                          <a:effectLst/>
                        </a:rPr>
                        <a:t>SESSION 6: </a:t>
                      </a:r>
                      <a:r>
                        <a:rPr lang="en-US" sz="2500" b="1" i="1" kern="1200" dirty="0">
                          <a:solidFill>
                            <a:schemeClr val="dk1"/>
                          </a:solidFill>
                          <a:effectLst/>
                          <a:latin typeface="+mn-lt"/>
                          <a:ea typeface="+mn-ea"/>
                          <a:cs typeface="+mn-cs"/>
                        </a:rPr>
                        <a:t>Images and Their Components (histograms)</a:t>
                      </a:r>
                      <a:endParaRPr lang="en-US" sz="2500" dirty="0">
                        <a:effectLst/>
                      </a:endParaRPr>
                    </a:p>
                    <a:p>
                      <a:pPr marL="646113" marR="0" indent="-347663" algn="l" defTabSz="914400" rtl="0" eaLnBrk="1" fontAlgn="auto" latinLnBrk="0" hangingPunct="1">
                        <a:lnSpc>
                          <a:spcPct val="107000"/>
                        </a:lnSpc>
                        <a:spcBef>
                          <a:spcPts val="0"/>
                        </a:spcBef>
                        <a:spcAft>
                          <a:spcPts val="800"/>
                        </a:spcAft>
                        <a:buClrTx/>
                        <a:buSzTx/>
                        <a:buFont typeface="Arial" charset="0"/>
                        <a:buChar char="•"/>
                        <a:tabLst/>
                        <a:defRPr/>
                      </a:pPr>
                      <a:r>
                        <a:rPr lang="en-US" sz="2500" dirty="0">
                          <a:effectLst/>
                        </a:rPr>
                        <a:t>SESSION 7: </a:t>
                      </a:r>
                      <a:r>
                        <a:rPr lang="en-US" sz="2500" b="1" i="1" kern="1200" dirty="0">
                          <a:solidFill>
                            <a:schemeClr val="dk1"/>
                          </a:solidFill>
                          <a:effectLst/>
                          <a:latin typeface="+mn-lt"/>
                          <a:ea typeface="+mn-ea"/>
                          <a:cs typeface="+mn-cs"/>
                        </a:rPr>
                        <a:t>Creation of Images and Video</a:t>
                      </a:r>
                      <a:endParaRPr lang="en-US" sz="2500" dirty="0">
                        <a:effectLst/>
                      </a:endParaRPr>
                    </a:p>
                    <a:p>
                      <a:pPr marL="646113" marR="0" indent="-347663" algn="l">
                        <a:lnSpc>
                          <a:spcPct val="107000"/>
                        </a:lnSpc>
                        <a:spcBef>
                          <a:spcPts val="0"/>
                        </a:spcBef>
                        <a:spcAft>
                          <a:spcPts val="800"/>
                        </a:spcAft>
                        <a:buFont typeface="Arial" charset="0"/>
                        <a:buChar char="•"/>
                        <a:tabLst/>
                      </a:pPr>
                      <a:r>
                        <a:rPr lang="en-US" sz="2500" dirty="0">
                          <a:effectLst/>
                        </a:rPr>
                        <a:t>FINAL PROJECT:  VIDEO</a:t>
                      </a:r>
                      <a:endParaRPr lang="en-US" sz="2500" dirty="0">
                        <a:effectLst/>
                        <a:latin typeface="Calibri" charset="0"/>
                        <a:ea typeface="Calibri" charset="0"/>
                        <a:cs typeface="Times New Roman" charset="0"/>
                      </a:endParaRPr>
                    </a:p>
                  </a:txBody>
                  <a:tcPr marL="54803" marR="54803" marT="0" marB="0"/>
                </a:tc>
                <a:extLst>
                  <a:ext uri="{0D108BD9-81ED-4DB2-BD59-A6C34878D82A}">
                    <a16:rowId xmlns:a16="http://schemas.microsoft.com/office/drawing/2014/main" xmlns="" val="10000"/>
                  </a:ext>
                </a:extLst>
              </a:tr>
            </a:tbl>
          </a:graphicData>
        </a:graphic>
      </p:graphicFrame>
      <p:pic>
        <p:nvPicPr>
          <p:cNvPr id="4" name="Picture 3"/>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10116457" y="4540518"/>
            <a:ext cx="1982285" cy="2269671"/>
          </a:xfrm>
          <a:prstGeom prst="rect">
            <a:avLst/>
          </a:prstGeom>
          <a:ln w="31750" cap="sq">
            <a:noFill/>
            <a:miter lim="800000"/>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117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600" y="888492"/>
            <a:ext cx="10468864" cy="1188720"/>
          </a:xfrm>
        </p:spPr>
        <p:txBody>
          <a:bodyPr>
            <a:normAutofit/>
          </a:bodyPr>
          <a:lstStyle/>
          <a:p>
            <a:r>
              <a:rPr lang="en-US" b="1" i="1" dirty="0">
                <a:solidFill>
                  <a:schemeClr val="tx1"/>
                </a:solidFill>
              </a:rPr>
              <a:t>introduction to Python Programming</a:t>
            </a:r>
            <a:endParaRPr lang="en-US" dirty="0"/>
          </a:p>
        </p:txBody>
      </p:sp>
      <p:sp>
        <p:nvSpPr>
          <p:cNvPr id="3" name="Content Placeholder 2"/>
          <p:cNvSpPr>
            <a:spLocks noGrp="1"/>
          </p:cNvSpPr>
          <p:nvPr>
            <p:ph idx="1"/>
          </p:nvPr>
        </p:nvSpPr>
        <p:spPr>
          <a:xfrm>
            <a:off x="736599" y="2512787"/>
            <a:ext cx="10905671" cy="3784600"/>
          </a:xfrm>
        </p:spPr>
        <p:txBody>
          <a:bodyPr>
            <a:noAutofit/>
          </a:bodyPr>
          <a:lstStyle/>
          <a:p>
            <a:pPr marL="0" lvl="0" indent="0">
              <a:buNone/>
            </a:pPr>
            <a:r>
              <a:rPr lang="en-US" sz="3200" dirty="0"/>
              <a:t>OBJECTIVES:</a:t>
            </a:r>
          </a:p>
          <a:p>
            <a:pPr marL="342900" lvl="0" indent="-342900">
              <a:buFont typeface="+mj-lt"/>
              <a:buAutoNum type="arabicPeriod"/>
            </a:pPr>
            <a:r>
              <a:rPr lang="en-US" sz="2800" dirty="0"/>
              <a:t>Apply basics of Python Programming.</a:t>
            </a:r>
          </a:p>
          <a:p>
            <a:pPr marL="342900" lvl="0" indent="-342900">
              <a:buFont typeface="+mj-lt"/>
              <a:buAutoNum type="arabicPeriod"/>
            </a:pPr>
            <a:r>
              <a:rPr lang="en-US" sz="2800" dirty="0"/>
              <a:t>Program basic operations and variables in Python.</a:t>
            </a:r>
          </a:p>
          <a:p>
            <a:pPr marL="342900" lvl="0" indent="-342900">
              <a:buFont typeface="+mj-lt"/>
              <a:buAutoNum type="arabicPeriod"/>
            </a:pPr>
            <a:r>
              <a:rPr lang="en-US" sz="2800" dirty="0"/>
              <a:t>Solve and create own operations, and arithmetic-algebraic expressions. </a:t>
            </a:r>
          </a:p>
          <a:p>
            <a:pPr marL="342900" lvl="0" indent="-342900">
              <a:buFont typeface="+mj-lt"/>
              <a:buAutoNum type="arabicPeriod"/>
            </a:pPr>
            <a:r>
              <a:rPr lang="en-US" sz="2800" dirty="0"/>
              <a:t>Program a number guessing game using Python.</a:t>
            </a:r>
          </a:p>
        </p:txBody>
      </p:sp>
    </p:spTree>
    <p:extLst>
      <p:ext uri="{BB962C8B-B14F-4D97-AF65-F5344CB8AC3E}">
        <p14:creationId xmlns:p14="http://schemas.microsoft.com/office/powerpoint/2010/main" val="111294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5980973" y="1312224"/>
            <a:ext cx="0" cy="4099993"/>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344149" y="1086623"/>
            <a:ext cx="756653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043855" y="1673599"/>
            <a:ext cx="4412710" cy="2031325"/>
          </a:xfrm>
          <a:prstGeom prst="rect">
            <a:avLst/>
          </a:prstGeom>
          <a:noFill/>
        </p:spPr>
        <p:txBody>
          <a:bodyPr wrap="square" rtlCol="0">
            <a:spAutoFit/>
          </a:bodyPr>
          <a:lstStyle/>
          <a:p>
            <a:pPr marL="360362" indent="-342900">
              <a:buAutoNum type="arabicPeriod"/>
            </a:pPr>
            <a:r>
              <a:rPr lang="en-US" dirty="0"/>
              <a:t>Activity Card</a:t>
            </a:r>
          </a:p>
          <a:p>
            <a:pPr marL="360362" indent="-342900">
              <a:buAutoNum type="arabicPeriod"/>
            </a:pPr>
            <a:r>
              <a:rPr lang="en-US" dirty="0"/>
              <a:t>Folder: /pi/AOLME/Session 2/  </a:t>
            </a:r>
          </a:p>
          <a:p>
            <a:pPr marL="360362" indent="-342900">
              <a:buAutoNum type="arabicPeriod"/>
            </a:pPr>
            <a:r>
              <a:rPr lang="en-US" dirty="0"/>
              <a:t>the </a:t>
            </a:r>
            <a:r>
              <a:rPr lang="en-US" b="1" dirty="0"/>
              <a:t>“</a:t>
            </a:r>
            <a:r>
              <a:rPr lang="en-US" b="1" dirty="0" err="1"/>
              <a:t>Jupyter</a:t>
            </a:r>
            <a:r>
              <a:rPr lang="en-US" b="1" dirty="0"/>
              <a:t>” </a:t>
            </a:r>
            <a:r>
              <a:rPr lang="en-US" dirty="0"/>
              <a:t>notebook accessed via Terminal </a:t>
            </a:r>
          </a:p>
          <a:p>
            <a:pPr marL="360362" indent="-342900">
              <a:buAutoNum type="arabicPeriod"/>
            </a:pPr>
            <a:r>
              <a:rPr lang="en-US" dirty="0"/>
              <a:t>Raspberry Pi and Monitor</a:t>
            </a:r>
          </a:p>
          <a:p>
            <a:pPr marL="360362" indent="-342900">
              <a:buAutoNum type="arabicPeriod"/>
            </a:pPr>
            <a:r>
              <a:rPr lang="en-US" dirty="0"/>
              <a:t>Student journal</a:t>
            </a:r>
          </a:p>
          <a:p>
            <a:pPr marL="360362" indent="-342900">
              <a:buAutoNum type="arabicPeriod"/>
            </a:pPr>
            <a:endParaRPr lang="en-US" dirty="0"/>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160969" y="926653"/>
            <a:ext cx="707015" cy="623379"/>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60969" y="6420133"/>
            <a:ext cx="4371581" cy="369332"/>
          </a:xfrm>
          <a:prstGeom prst="rect">
            <a:avLst/>
          </a:prstGeom>
        </p:spPr>
        <p:txBody>
          <a:bodyPr wrap="none">
            <a:spAutoFit/>
          </a:bodyPr>
          <a:lstStyle/>
          <a:p>
            <a:r>
              <a:rPr lang="en-US" dirty="0">
                <a:latin typeface="Calibri" charset="0"/>
                <a:ea typeface="Times New Roman" charset="0"/>
                <a:cs typeface="Times New Roman" charset="0"/>
              </a:rPr>
              <a:t>AOLME PROJECT - LEVEL 1- SESSION 2- </a:t>
            </a:r>
            <a:r>
              <a:rPr lang="en-US" dirty="0" smtClean="0">
                <a:latin typeface="Calibri" charset="0"/>
                <a:ea typeface="Times New Roman" charset="0"/>
                <a:cs typeface="Times New Roman" charset="0"/>
              </a:rPr>
              <a:t>2019</a:t>
            </a:r>
            <a:r>
              <a:rPr lang="en-US" dirty="0" smtClean="0"/>
              <a:t> </a:t>
            </a:r>
            <a:endParaRPr lang="en-US" dirty="0"/>
          </a:p>
        </p:txBody>
      </p:sp>
      <p:sp>
        <p:nvSpPr>
          <p:cNvPr id="41" name="Rectangle 115"/>
          <p:cNvSpPr>
            <a:spLocks noChangeArrowheads="1"/>
          </p:cNvSpPr>
          <p:nvPr/>
        </p:nvSpPr>
        <p:spPr bwMode="auto">
          <a:xfrm>
            <a:off x="4932157" y="6487072"/>
            <a:ext cx="72366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MATERIALS DEVELOPED BY THE AOLME</a:t>
            </a:r>
            <a:r>
              <a:rPr lang="en-US" altLang="en-US" sz="800" dirty="0">
                <a:solidFill>
                  <a:schemeClr val="bg1">
                    <a:lumMod val="75000"/>
                  </a:schemeClr>
                </a:solidFill>
                <a:latin typeface="Arial Unicode MS" charset="0"/>
                <a:ea typeface="Times New Roman" charset="0"/>
                <a:cs typeface="Courier New" charset="0"/>
              </a:rPr>
              <a:t> PROJECT</a:t>
            </a: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 AT THE UNIVERSITY OF NEW MEXICO, PLEASE DO NOT COPY OR DISTRIBUTE ANY OF THESE COPYRIGHTED TASKS WITHOUT PROPER </a:t>
            </a:r>
            <a:r>
              <a:rPr kumimoji="0" lang="en-US" altLang="en-US" sz="800" b="0" i="0" u="none" strike="noStrike" cap="none" normalizeH="0" baseline="0" dirty="0" smtClean="0">
                <a:ln>
                  <a:noFill/>
                </a:ln>
                <a:solidFill>
                  <a:schemeClr val="bg1">
                    <a:lumMod val="75000"/>
                  </a:schemeClr>
                </a:solidFill>
                <a:effectLst/>
                <a:latin typeface="Arial Unicode MS" charset="0"/>
                <a:ea typeface="Times New Roman" charset="0"/>
                <a:cs typeface="Courier New" charset="0"/>
              </a:rPr>
              <a:t>AUTHORIZATION</a:t>
            </a:r>
            <a:r>
              <a:rPr kumimoji="0" lang="en-US" altLang="en-US" sz="800" b="0" i="0" u="none" strike="noStrike" cap="none" normalizeH="0" baseline="0" dirty="0" smtClean="0">
                <a:ln>
                  <a:noFill/>
                </a:ln>
                <a:solidFill>
                  <a:schemeClr val="bg1">
                    <a:lumMod val="75000"/>
                  </a:schemeClr>
                </a:solidFill>
                <a:effectLst/>
              </a:rPr>
              <a:t> </a:t>
            </a:r>
            <a:endParaRPr kumimoji="0" lang="en-US" altLang="en-US" sz="800" b="0" i="0" u="none" strike="noStrike" cap="none" normalizeH="0" baseline="0" dirty="0">
              <a:ln>
                <a:noFill/>
              </a:ln>
              <a:solidFill>
                <a:schemeClr val="bg1">
                  <a:lumMod val="75000"/>
                </a:schemeClr>
              </a:solidFill>
              <a:effectLst/>
              <a:latin typeface="Arial" charset="0"/>
            </a:endParaRPr>
          </a:p>
        </p:txBody>
      </p:sp>
      <p:sp>
        <p:nvSpPr>
          <p:cNvPr id="32" name="TextBox 31"/>
          <p:cNvSpPr txBox="1"/>
          <p:nvPr/>
        </p:nvSpPr>
        <p:spPr>
          <a:xfrm>
            <a:off x="1576708" y="1238343"/>
            <a:ext cx="3355449" cy="369332"/>
          </a:xfrm>
          <a:prstGeom prst="rect">
            <a:avLst/>
          </a:prstGeom>
          <a:solidFill>
            <a:schemeClr val="accent2">
              <a:lumMod val="60000"/>
              <a:lumOff val="40000"/>
            </a:schemeClr>
          </a:solidFill>
        </p:spPr>
        <p:txBody>
          <a:bodyPr wrap="square" rtlCol="0">
            <a:spAutoFit/>
          </a:bodyPr>
          <a:lstStyle/>
          <a:p>
            <a:pPr algn="ctr"/>
            <a:r>
              <a:rPr lang="en-US" b="1" dirty="0"/>
              <a:t>Resources for the Activity</a:t>
            </a:r>
          </a:p>
        </p:txBody>
      </p:sp>
      <p:sp>
        <p:nvSpPr>
          <p:cNvPr id="40" name="TextBox 39"/>
          <p:cNvSpPr txBox="1"/>
          <p:nvPr/>
        </p:nvSpPr>
        <p:spPr>
          <a:xfrm>
            <a:off x="6702487" y="1227371"/>
            <a:ext cx="4466257" cy="369332"/>
          </a:xfrm>
          <a:prstGeom prst="rect">
            <a:avLst/>
          </a:prstGeom>
          <a:solidFill>
            <a:schemeClr val="accent2">
              <a:lumMod val="60000"/>
              <a:lumOff val="40000"/>
            </a:schemeClr>
          </a:solidFill>
        </p:spPr>
        <p:txBody>
          <a:bodyPr wrap="square" rtlCol="0">
            <a:spAutoFit/>
          </a:bodyPr>
          <a:lstStyle/>
          <a:p>
            <a:pPr algn="ctr"/>
            <a:r>
              <a:rPr lang="en-US" b="1" dirty="0"/>
              <a:t>Recommended Steps for the Activity</a:t>
            </a:r>
          </a:p>
        </p:txBody>
      </p:sp>
      <p:sp>
        <p:nvSpPr>
          <p:cNvPr id="42" name="TextBox 41"/>
          <p:cNvSpPr txBox="1"/>
          <p:nvPr/>
        </p:nvSpPr>
        <p:spPr>
          <a:xfrm>
            <a:off x="5980973" y="1989165"/>
            <a:ext cx="5906227" cy="3416320"/>
          </a:xfrm>
          <a:prstGeom prst="rect">
            <a:avLst/>
          </a:prstGeom>
          <a:noFill/>
        </p:spPr>
        <p:txBody>
          <a:bodyPr wrap="square" rtlCol="0">
            <a:spAutoFit/>
          </a:bodyPr>
          <a:lstStyle/>
          <a:p>
            <a:pPr marL="360362" indent="-342900">
              <a:buAutoNum type="arabicPeriod"/>
            </a:pPr>
            <a:r>
              <a:rPr lang="en-US" dirty="0"/>
              <a:t>Make sure that for the first task students open the ‘Untitled’ file in Session 2 folder.  Have them type and try all icons in taskbar.  Have them explore and then talk about what the discover.  They might make connections to what they’ve done in other computers.</a:t>
            </a:r>
          </a:p>
          <a:p>
            <a:pPr marL="360362" indent="-342900">
              <a:buAutoNum type="arabicPeriod"/>
            </a:pPr>
            <a:r>
              <a:rPr lang="en-US" dirty="0"/>
              <a:t>Have students realize different types of cells.</a:t>
            </a:r>
          </a:p>
          <a:p>
            <a:pPr marL="360362" indent="-342900">
              <a:buAutoNum type="arabicPeriod"/>
            </a:pPr>
            <a:r>
              <a:rPr lang="en-US" dirty="0"/>
              <a:t>When playing guessing game, let students take turns playing game, maybe by pairs? Taking turns typing?</a:t>
            </a:r>
          </a:p>
          <a:p>
            <a:pPr marL="360362" indent="-342900">
              <a:buAutoNum type="arabicPeriod"/>
            </a:pPr>
            <a:r>
              <a:rPr lang="en-US" dirty="0"/>
              <a:t>Task 3 it’s important to notice ‘print’ and what if they didn’t typed print? What happens? Let them experiment.</a:t>
            </a:r>
          </a:p>
          <a:p>
            <a:pPr marL="360362" indent="-342900">
              <a:buAutoNum type="arabicPeriod"/>
            </a:pPr>
            <a:r>
              <a:rPr lang="en-US" dirty="0"/>
              <a:t> Have students debrief what they learned by experimenting and have them write notes in journal. </a:t>
            </a:r>
          </a:p>
        </p:txBody>
      </p:sp>
      <p:sp>
        <p:nvSpPr>
          <p:cNvPr id="12" name="Rectangle 11"/>
          <p:cNvSpPr/>
          <p:nvPr/>
        </p:nvSpPr>
        <p:spPr>
          <a:xfrm>
            <a:off x="237804" y="135864"/>
            <a:ext cx="11838193" cy="646331"/>
          </a:xfrm>
          <a:prstGeom prst="rect">
            <a:avLst/>
          </a:prstGeom>
        </p:spPr>
        <p:txBody>
          <a:bodyPr wrap="square">
            <a:spAutoFit/>
          </a:bodyPr>
          <a:lstStyle/>
          <a:p>
            <a:r>
              <a:rPr lang="en-US" sz="3600" b="1" dirty="0"/>
              <a:t>2.1. Exploring Programming with Python</a:t>
            </a:r>
            <a:endParaRPr lang="en-US" sz="3600" dirty="0"/>
          </a:p>
        </p:txBody>
      </p:sp>
      <p:sp>
        <p:nvSpPr>
          <p:cNvPr id="3" name="Rectangle 2">
            <a:extLst>
              <a:ext uri="{FF2B5EF4-FFF2-40B4-BE49-F238E27FC236}">
                <a16:creationId xmlns:a16="http://schemas.microsoft.com/office/drawing/2014/main" xmlns="" id="{A43ED614-A273-BE4C-9BFE-04A7DB0E888E}"/>
              </a:ext>
            </a:extLst>
          </p:cNvPr>
          <p:cNvSpPr/>
          <p:nvPr/>
        </p:nvSpPr>
        <p:spPr>
          <a:xfrm>
            <a:off x="3103752" y="5761612"/>
            <a:ext cx="5380319" cy="369332"/>
          </a:xfrm>
          <a:prstGeom prst="rect">
            <a:avLst/>
          </a:prstGeom>
        </p:spPr>
        <p:txBody>
          <a:bodyPr wrap="none">
            <a:spAutoFit/>
          </a:bodyPr>
          <a:lstStyle/>
          <a:p>
            <a:pPr lvl="0"/>
            <a:r>
              <a:rPr lang="en-US" b="1" dirty="0"/>
              <a:t>Activity 1 Goal</a:t>
            </a:r>
            <a:r>
              <a:rPr lang="en-US" dirty="0"/>
              <a:t>:  Apply basics of Python Programming.</a:t>
            </a:r>
          </a:p>
        </p:txBody>
      </p:sp>
      <p:sp>
        <p:nvSpPr>
          <p:cNvPr id="14" name="Rectangle 13">
            <a:extLst>
              <a:ext uri="{FF2B5EF4-FFF2-40B4-BE49-F238E27FC236}">
                <a16:creationId xmlns:a16="http://schemas.microsoft.com/office/drawing/2014/main" xmlns="" id="{86D8A9EC-ED6F-6648-B8A6-2A8269CAD8F9}"/>
              </a:ext>
            </a:extLst>
          </p:cNvPr>
          <p:cNvSpPr/>
          <p:nvPr/>
        </p:nvSpPr>
        <p:spPr>
          <a:xfrm>
            <a:off x="338036" y="3604600"/>
            <a:ext cx="5474096" cy="2308324"/>
          </a:xfrm>
          <a:prstGeom prst="rect">
            <a:avLst/>
          </a:prstGeom>
        </p:spPr>
        <p:txBody>
          <a:bodyPr wrap="square">
            <a:spAutoFit/>
          </a:bodyPr>
          <a:lstStyle/>
          <a:p>
            <a:r>
              <a:rPr lang="en-US" sz="1600" b="1" dirty="0">
                <a:latin typeface="Calibri" panose="020F0502020204030204" pitchFamily="34" charset="0"/>
                <a:ea typeface="Calibri" panose="020F0502020204030204" pitchFamily="34" charset="0"/>
                <a:cs typeface="Times New Roman" panose="02020603050405020304" pitchFamily="18" charset="0"/>
              </a:rPr>
              <a:t>Everyone in the team gets to play a role:</a:t>
            </a:r>
          </a:p>
          <a:p>
            <a:r>
              <a:rPr lang="en-US" sz="1600" u="sng" dirty="0">
                <a:latin typeface="Calibri" panose="020F0502020204030204" pitchFamily="34" charset="0"/>
                <a:ea typeface="Calibri" panose="020F0502020204030204" pitchFamily="34" charset="0"/>
                <a:cs typeface="Times New Roman" panose="02020603050405020304" pitchFamily="18" charset="0"/>
              </a:rPr>
              <a:t>Discussion Expert</a:t>
            </a:r>
            <a:r>
              <a:rPr lang="en-US" sz="1600" dirty="0">
                <a:latin typeface="Calibri" panose="020F0502020204030204" pitchFamily="34" charset="0"/>
                <a:ea typeface="Calibri" panose="020F0502020204030204" pitchFamily="34" charset="0"/>
                <a:cs typeface="Times New Roman" panose="02020603050405020304" pitchFamily="18" charset="0"/>
              </a:rPr>
              <a:t>: Leads the team discussion asking questions about what the session is about.</a:t>
            </a:r>
          </a:p>
          <a:p>
            <a:r>
              <a:rPr lang="en-US" sz="1600" u="sng" dirty="0">
                <a:latin typeface="Calibri" panose="020F0502020204030204" pitchFamily="34" charset="0"/>
                <a:ea typeface="Calibri" panose="020F0502020204030204" pitchFamily="34" charset="0"/>
                <a:cs typeface="Times New Roman" panose="02020603050405020304" pitchFamily="18" charset="0"/>
              </a:rPr>
              <a:t>Fair Participation Expert</a:t>
            </a:r>
            <a:r>
              <a:rPr lang="en-US" sz="1600" dirty="0">
                <a:latin typeface="Calibri" panose="020F0502020204030204" pitchFamily="34" charset="0"/>
                <a:ea typeface="Calibri" panose="020F0502020204030204" pitchFamily="34" charset="0"/>
                <a:cs typeface="Times New Roman" panose="02020603050405020304" pitchFamily="18" charset="0"/>
              </a:rPr>
              <a:t>: makes sure of fair participation of everyone. </a:t>
            </a:r>
          </a:p>
          <a:p>
            <a:r>
              <a:rPr lang="en-US" sz="1600" u="sng" dirty="0">
                <a:latin typeface="Calibri" panose="020F0502020204030204" pitchFamily="34" charset="0"/>
                <a:ea typeface="Calibri" panose="020F0502020204030204" pitchFamily="34" charset="0"/>
                <a:cs typeface="Times New Roman" panose="02020603050405020304" pitchFamily="18" charset="0"/>
              </a:rPr>
              <a:t>Hardware Setup/Teardown Expert</a:t>
            </a:r>
            <a:r>
              <a:rPr lang="en-US" sz="1600" dirty="0">
                <a:latin typeface="Calibri" panose="020F0502020204030204" pitchFamily="34" charset="0"/>
                <a:ea typeface="Calibri" panose="020F0502020204030204" pitchFamily="34" charset="0"/>
                <a:cs typeface="Times New Roman" panose="02020603050405020304" pitchFamily="18" charset="0"/>
              </a:rPr>
              <a:t>: in charge of setting up &amp; putting away materials and computer equipment. </a:t>
            </a:r>
          </a:p>
          <a:p>
            <a:r>
              <a:rPr lang="en-US" sz="1600" u="sng" dirty="0">
                <a:latin typeface="Calibri" panose="020F0502020204030204" pitchFamily="34" charset="0"/>
                <a:ea typeface="Calibri" panose="020F0502020204030204" pitchFamily="34" charset="0"/>
                <a:cs typeface="Times New Roman" panose="02020603050405020304" pitchFamily="18" charset="0"/>
              </a:rPr>
              <a:t>Summary Expert</a:t>
            </a:r>
            <a:r>
              <a:rPr lang="en-US" sz="1600" dirty="0">
                <a:latin typeface="Calibri" panose="020F0502020204030204" pitchFamily="34" charset="0"/>
                <a:ea typeface="Calibri" panose="020F0502020204030204" pitchFamily="34" charset="0"/>
                <a:cs typeface="Times New Roman" panose="02020603050405020304" pitchFamily="18" charset="0"/>
              </a:rPr>
              <a:t>: summarizes and records team questions and what the teams has learned. </a:t>
            </a:r>
          </a:p>
        </p:txBody>
      </p:sp>
      <p:sp>
        <p:nvSpPr>
          <p:cNvPr id="15" name="TextBox 14">
            <a:extLst>
              <a:ext uri="{FF2B5EF4-FFF2-40B4-BE49-F238E27FC236}">
                <a16:creationId xmlns:a16="http://schemas.microsoft.com/office/drawing/2014/main" xmlns="" id="{288928BA-78F6-B24D-A345-6A08AE5EEB78}"/>
              </a:ext>
            </a:extLst>
          </p:cNvPr>
          <p:cNvSpPr txBox="1"/>
          <p:nvPr/>
        </p:nvSpPr>
        <p:spPr>
          <a:xfrm>
            <a:off x="7102928" y="785830"/>
            <a:ext cx="4854578" cy="276999"/>
          </a:xfrm>
          <a:prstGeom prst="rect">
            <a:avLst/>
          </a:prstGeom>
          <a:solidFill>
            <a:schemeClr val="bg2">
              <a:lumMod val="90000"/>
            </a:schemeClr>
          </a:solidFill>
          <a:ln>
            <a:solidFill>
              <a:schemeClr val="accent1"/>
            </a:solidFill>
          </a:ln>
        </p:spPr>
        <p:txBody>
          <a:bodyPr wrap="square" rtlCol="0">
            <a:spAutoFit/>
          </a:bodyPr>
          <a:lstStyle/>
          <a:p>
            <a:r>
              <a:rPr lang="en-US" sz="1200" b="1" dirty="0"/>
              <a:t>Note</a:t>
            </a:r>
            <a:r>
              <a:rPr lang="en-US" sz="1200" dirty="0"/>
              <a:t>: The numbers in Card match the Tasks numbers in </a:t>
            </a:r>
            <a:r>
              <a:rPr lang="en-US" sz="1200" dirty="0" err="1"/>
              <a:t>Jupyter</a:t>
            </a:r>
            <a:r>
              <a:rPr lang="en-US" sz="1200" dirty="0"/>
              <a:t> Notebook. </a:t>
            </a:r>
          </a:p>
        </p:txBody>
      </p:sp>
    </p:spTree>
    <p:extLst>
      <p:ext uri="{BB962C8B-B14F-4D97-AF65-F5344CB8AC3E}">
        <p14:creationId xmlns:p14="http://schemas.microsoft.com/office/powerpoint/2010/main" val="92760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5980973" y="1312224"/>
            <a:ext cx="0" cy="3945576"/>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344149" y="1086623"/>
            <a:ext cx="756653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26571" y="2143591"/>
            <a:ext cx="5654401" cy="1477328"/>
          </a:xfrm>
          <a:prstGeom prst="rect">
            <a:avLst/>
          </a:prstGeom>
          <a:noFill/>
        </p:spPr>
        <p:txBody>
          <a:bodyPr wrap="square" rtlCol="0">
            <a:spAutoFit/>
          </a:bodyPr>
          <a:lstStyle/>
          <a:p>
            <a:pPr marL="360362" indent="-342900">
              <a:buAutoNum type="arabicPeriod"/>
            </a:pPr>
            <a:r>
              <a:rPr lang="en-US" dirty="0"/>
              <a:t>Activity Card</a:t>
            </a:r>
          </a:p>
          <a:p>
            <a:pPr marL="360362" indent="-342900">
              <a:buAutoNum type="arabicPeriod"/>
            </a:pPr>
            <a:r>
              <a:rPr lang="en-US" dirty="0"/>
              <a:t>the </a:t>
            </a:r>
            <a:r>
              <a:rPr lang="en-US" b="1" dirty="0"/>
              <a:t>“</a:t>
            </a:r>
            <a:r>
              <a:rPr lang="en-US" b="1" dirty="0" err="1"/>
              <a:t>Jupyter</a:t>
            </a:r>
            <a:r>
              <a:rPr lang="en-US" b="1" dirty="0"/>
              <a:t>” </a:t>
            </a:r>
            <a:r>
              <a:rPr lang="en-US" dirty="0"/>
              <a:t>notebook accessed via Terminal </a:t>
            </a:r>
          </a:p>
          <a:p>
            <a:pPr marL="360362" indent="-342900">
              <a:buFontTx/>
              <a:buAutoNum type="arabicPeriod"/>
            </a:pPr>
            <a:r>
              <a:rPr lang="en-US" dirty="0"/>
              <a:t>Folder: /pi/AOLME/Session 2/  </a:t>
            </a:r>
          </a:p>
          <a:p>
            <a:pPr marL="360362" indent="-342900">
              <a:buAutoNum type="arabicPeriod"/>
            </a:pPr>
            <a:r>
              <a:rPr lang="en-US" dirty="0"/>
              <a:t>Raspberry Pi and Monitor</a:t>
            </a:r>
          </a:p>
          <a:p>
            <a:pPr marL="360362" indent="-342900">
              <a:buAutoNum type="arabicPeriod"/>
            </a:pPr>
            <a:r>
              <a:rPr lang="en-US" dirty="0"/>
              <a:t>Student journal</a:t>
            </a:r>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448351" y="1086623"/>
            <a:ext cx="707015" cy="623379"/>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60969" y="6420133"/>
            <a:ext cx="4371581" cy="369332"/>
          </a:xfrm>
          <a:prstGeom prst="rect">
            <a:avLst/>
          </a:prstGeom>
        </p:spPr>
        <p:txBody>
          <a:bodyPr wrap="none">
            <a:spAutoFit/>
          </a:bodyPr>
          <a:lstStyle/>
          <a:p>
            <a:r>
              <a:rPr lang="en-US" dirty="0">
                <a:latin typeface="Calibri" charset="0"/>
                <a:ea typeface="Times New Roman" charset="0"/>
                <a:cs typeface="Times New Roman" charset="0"/>
              </a:rPr>
              <a:t>AOLME PROJECT - LEVEL 1- SESSION 2- </a:t>
            </a:r>
            <a:r>
              <a:rPr lang="en-US" dirty="0" smtClean="0">
                <a:latin typeface="Calibri" charset="0"/>
                <a:ea typeface="Times New Roman" charset="0"/>
                <a:cs typeface="Times New Roman" charset="0"/>
              </a:rPr>
              <a:t>2019</a:t>
            </a:r>
            <a:r>
              <a:rPr lang="en-US" dirty="0" smtClean="0"/>
              <a:t> </a:t>
            </a:r>
            <a:endParaRPr lang="en-US" dirty="0"/>
          </a:p>
        </p:txBody>
      </p:sp>
      <p:sp>
        <p:nvSpPr>
          <p:cNvPr id="41" name="Rectangle 115"/>
          <p:cNvSpPr>
            <a:spLocks noChangeArrowheads="1"/>
          </p:cNvSpPr>
          <p:nvPr/>
        </p:nvSpPr>
        <p:spPr bwMode="auto">
          <a:xfrm>
            <a:off x="4932157" y="6487072"/>
            <a:ext cx="72366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MATERIALS DEVELOPED BY THE AOLME</a:t>
            </a:r>
            <a:r>
              <a:rPr lang="en-US" altLang="en-US" sz="800" dirty="0">
                <a:solidFill>
                  <a:schemeClr val="bg1">
                    <a:lumMod val="75000"/>
                  </a:schemeClr>
                </a:solidFill>
                <a:latin typeface="Arial Unicode MS" charset="0"/>
                <a:ea typeface="Times New Roman" charset="0"/>
                <a:cs typeface="Courier New" charset="0"/>
              </a:rPr>
              <a:t> PROJECT</a:t>
            </a: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 AT THE UNIVERSITY OF NEW MEXICO, PLEASE DO NOT COPY OR DISTRIBUTE ANY OF THESE COPYRIGHTED TASKS WITHOUT PROPER </a:t>
            </a:r>
            <a:r>
              <a:rPr kumimoji="0" lang="en-US" altLang="en-US" sz="800" b="0" i="0" u="none" strike="noStrike" cap="none" normalizeH="0" baseline="0" dirty="0" smtClean="0">
                <a:ln>
                  <a:noFill/>
                </a:ln>
                <a:solidFill>
                  <a:schemeClr val="bg1">
                    <a:lumMod val="75000"/>
                  </a:schemeClr>
                </a:solidFill>
                <a:effectLst/>
                <a:latin typeface="Arial Unicode MS" charset="0"/>
                <a:ea typeface="Times New Roman" charset="0"/>
                <a:cs typeface="Courier New" charset="0"/>
              </a:rPr>
              <a:t>AUTHORIZATION</a:t>
            </a:r>
            <a:r>
              <a:rPr kumimoji="0" lang="en-US" altLang="en-US" sz="800" b="0" i="0" u="none" strike="noStrike" cap="none" normalizeH="0" baseline="0" dirty="0" smtClean="0">
                <a:ln>
                  <a:noFill/>
                </a:ln>
                <a:solidFill>
                  <a:schemeClr val="bg1">
                    <a:lumMod val="75000"/>
                  </a:schemeClr>
                </a:solidFill>
                <a:effectLst/>
              </a:rPr>
              <a:t> </a:t>
            </a:r>
            <a:endParaRPr kumimoji="0" lang="en-US" altLang="en-US" sz="800" b="0" i="0" u="none" strike="noStrike" cap="none" normalizeH="0" baseline="0" dirty="0">
              <a:ln>
                <a:noFill/>
              </a:ln>
              <a:solidFill>
                <a:schemeClr val="bg1">
                  <a:lumMod val="75000"/>
                </a:schemeClr>
              </a:solidFill>
              <a:effectLst/>
              <a:latin typeface="Arial" charset="0"/>
            </a:endParaRPr>
          </a:p>
        </p:txBody>
      </p:sp>
      <p:sp>
        <p:nvSpPr>
          <p:cNvPr id="32" name="TextBox 31"/>
          <p:cNvSpPr txBox="1"/>
          <p:nvPr/>
        </p:nvSpPr>
        <p:spPr>
          <a:xfrm>
            <a:off x="1576708" y="1466946"/>
            <a:ext cx="3355449" cy="369332"/>
          </a:xfrm>
          <a:prstGeom prst="rect">
            <a:avLst/>
          </a:prstGeom>
          <a:solidFill>
            <a:schemeClr val="accent2">
              <a:lumMod val="60000"/>
              <a:lumOff val="40000"/>
            </a:schemeClr>
          </a:solidFill>
        </p:spPr>
        <p:txBody>
          <a:bodyPr wrap="square" rtlCol="0">
            <a:spAutoFit/>
          </a:bodyPr>
          <a:lstStyle/>
          <a:p>
            <a:pPr algn="ctr"/>
            <a:r>
              <a:rPr lang="en-US" b="1"/>
              <a:t>Resources for the Activity</a:t>
            </a:r>
          </a:p>
        </p:txBody>
      </p:sp>
      <p:sp>
        <p:nvSpPr>
          <p:cNvPr id="40" name="TextBox 39"/>
          <p:cNvSpPr txBox="1"/>
          <p:nvPr/>
        </p:nvSpPr>
        <p:spPr>
          <a:xfrm>
            <a:off x="6702487" y="1358001"/>
            <a:ext cx="4466257" cy="369332"/>
          </a:xfrm>
          <a:prstGeom prst="rect">
            <a:avLst/>
          </a:prstGeom>
          <a:solidFill>
            <a:schemeClr val="accent2">
              <a:lumMod val="60000"/>
              <a:lumOff val="40000"/>
            </a:schemeClr>
          </a:solidFill>
        </p:spPr>
        <p:txBody>
          <a:bodyPr wrap="square" rtlCol="0">
            <a:spAutoFit/>
          </a:bodyPr>
          <a:lstStyle/>
          <a:p>
            <a:pPr algn="ctr"/>
            <a:r>
              <a:rPr lang="en-US" b="1" dirty="0"/>
              <a:t>Recommended steps for the Activity</a:t>
            </a:r>
          </a:p>
        </p:txBody>
      </p:sp>
      <p:sp>
        <p:nvSpPr>
          <p:cNvPr id="42" name="TextBox 41"/>
          <p:cNvSpPr txBox="1"/>
          <p:nvPr/>
        </p:nvSpPr>
        <p:spPr>
          <a:xfrm>
            <a:off x="6127417" y="1876045"/>
            <a:ext cx="5698256" cy="2585323"/>
          </a:xfrm>
          <a:prstGeom prst="rect">
            <a:avLst/>
          </a:prstGeom>
          <a:noFill/>
        </p:spPr>
        <p:txBody>
          <a:bodyPr wrap="square" rtlCol="0">
            <a:spAutoFit/>
          </a:bodyPr>
          <a:lstStyle/>
          <a:p>
            <a:pPr marL="360362" indent="-342900">
              <a:buAutoNum type="arabicPeriod"/>
            </a:pPr>
            <a:r>
              <a:rPr lang="en-US" dirty="0"/>
              <a:t>Make sure that students understand that variables can be determined in many way. Have them identify and talk about them every time they define them </a:t>
            </a:r>
          </a:p>
          <a:p>
            <a:pPr marL="360362" indent="-342900">
              <a:buAutoNum type="arabicPeriod"/>
            </a:pPr>
            <a:r>
              <a:rPr lang="en-US" dirty="0"/>
              <a:t>When running each cell, make sure to have them predict and then try to identify what each code lines does. Perhaps changing numbers can help figure out better what the codes do.</a:t>
            </a:r>
          </a:p>
          <a:p>
            <a:pPr marL="360362" indent="-342900">
              <a:buAutoNum type="arabicPeriod"/>
            </a:pPr>
            <a:r>
              <a:rPr lang="en-US" dirty="0"/>
              <a:t>Discuss how the order of operations, grouping and definitions of variables might help solving a problem.</a:t>
            </a:r>
          </a:p>
        </p:txBody>
      </p:sp>
      <p:sp>
        <p:nvSpPr>
          <p:cNvPr id="12" name="Rectangle 11"/>
          <p:cNvSpPr/>
          <p:nvPr/>
        </p:nvSpPr>
        <p:spPr>
          <a:xfrm>
            <a:off x="326571" y="198355"/>
            <a:ext cx="11454767" cy="646331"/>
          </a:xfrm>
          <a:prstGeom prst="rect">
            <a:avLst/>
          </a:prstGeom>
        </p:spPr>
        <p:txBody>
          <a:bodyPr wrap="square">
            <a:spAutoFit/>
          </a:bodyPr>
          <a:lstStyle/>
          <a:p>
            <a:r>
              <a:rPr lang="en-US" sz="3600" b="1" dirty="0"/>
              <a:t>2.2. Programming Number Operations w/ Python</a:t>
            </a:r>
            <a:endParaRPr lang="en-US" sz="3600" dirty="0"/>
          </a:p>
        </p:txBody>
      </p:sp>
      <p:sp>
        <p:nvSpPr>
          <p:cNvPr id="3" name="Rectangle 2">
            <a:extLst>
              <a:ext uri="{FF2B5EF4-FFF2-40B4-BE49-F238E27FC236}">
                <a16:creationId xmlns:a16="http://schemas.microsoft.com/office/drawing/2014/main" xmlns="" id="{0B634073-5DCD-8A4C-90DC-95F1CE6D53F9}"/>
              </a:ext>
            </a:extLst>
          </p:cNvPr>
          <p:cNvSpPr/>
          <p:nvPr/>
        </p:nvSpPr>
        <p:spPr>
          <a:xfrm>
            <a:off x="1155366" y="5353143"/>
            <a:ext cx="9944101" cy="646331"/>
          </a:xfrm>
          <a:prstGeom prst="rect">
            <a:avLst/>
          </a:prstGeom>
        </p:spPr>
        <p:txBody>
          <a:bodyPr wrap="square">
            <a:spAutoFit/>
          </a:bodyPr>
          <a:lstStyle/>
          <a:p>
            <a:pPr lvl="0"/>
            <a:r>
              <a:rPr lang="en-US" b="1" dirty="0"/>
              <a:t>Activity 2 Goal 1: </a:t>
            </a:r>
            <a:r>
              <a:rPr lang="en-US" dirty="0"/>
              <a:t>Program basic operations and variables in Python. </a:t>
            </a:r>
            <a:r>
              <a:rPr lang="en-US" b="1" dirty="0"/>
              <a:t>Goal 2</a:t>
            </a:r>
            <a:r>
              <a:rPr lang="en-US" dirty="0"/>
              <a:t>: Solve and create own operations, and arithmetic-algebraic expressions.</a:t>
            </a:r>
          </a:p>
        </p:txBody>
      </p:sp>
      <p:sp>
        <p:nvSpPr>
          <p:cNvPr id="14" name="TextBox 13">
            <a:extLst>
              <a:ext uri="{FF2B5EF4-FFF2-40B4-BE49-F238E27FC236}">
                <a16:creationId xmlns:a16="http://schemas.microsoft.com/office/drawing/2014/main" xmlns="" id="{8289753B-FD97-C84A-B729-7612B2784670}"/>
              </a:ext>
            </a:extLst>
          </p:cNvPr>
          <p:cNvSpPr txBox="1"/>
          <p:nvPr/>
        </p:nvSpPr>
        <p:spPr>
          <a:xfrm>
            <a:off x="7102928" y="785830"/>
            <a:ext cx="4854578" cy="276999"/>
          </a:xfrm>
          <a:prstGeom prst="rect">
            <a:avLst/>
          </a:prstGeom>
          <a:solidFill>
            <a:schemeClr val="bg2">
              <a:lumMod val="90000"/>
            </a:schemeClr>
          </a:solidFill>
          <a:ln>
            <a:solidFill>
              <a:schemeClr val="accent1"/>
            </a:solidFill>
          </a:ln>
        </p:spPr>
        <p:txBody>
          <a:bodyPr wrap="square" rtlCol="0">
            <a:spAutoFit/>
          </a:bodyPr>
          <a:lstStyle/>
          <a:p>
            <a:r>
              <a:rPr lang="en-US" sz="1200" b="1" dirty="0"/>
              <a:t>Note</a:t>
            </a:r>
            <a:r>
              <a:rPr lang="en-US" sz="1200" dirty="0"/>
              <a:t>: The numbers in Card match the Tasks numbers in </a:t>
            </a:r>
            <a:r>
              <a:rPr lang="en-US" sz="1200" dirty="0" err="1"/>
              <a:t>Jupyter</a:t>
            </a:r>
            <a:r>
              <a:rPr lang="en-US" sz="1200" dirty="0"/>
              <a:t> Notebook. </a:t>
            </a:r>
          </a:p>
        </p:txBody>
      </p:sp>
    </p:spTree>
    <p:extLst>
      <p:ext uri="{BB962C8B-B14F-4D97-AF65-F5344CB8AC3E}">
        <p14:creationId xmlns:p14="http://schemas.microsoft.com/office/powerpoint/2010/main" val="1115799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cxnSpLocks/>
          </p:cNvCxnSpPr>
          <p:nvPr/>
        </p:nvCxnSpPr>
        <p:spPr>
          <a:xfrm flipV="1">
            <a:off x="5980973" y="1312225"/>
            <a:ext cx="0" cy="3667989"/>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344149" y="1086623"/>
            <a:ext cx="756653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513121" y="1832584"/>
            <a:ext cx="5153552" cy="1754326"/>
          </a:xfrm>
          <a:prstGeom prst="rect">
            <a:avLst/>
          </a:prstGeom>
          <a:noFill/>
        </p:spPr>
        <p:txBody>
          <a:bodyPr wrap="square" rtlCol="0">
            <a:spAutoFit/>
          </a:bodyPr>
          <a:lstStyle/>
          <a:p>
            <a:pPr marL="360362" indent="-342900">
              <a:buAutoNum type="arabicPeriod"/>
            </a:pPr>
            <a:r>
              <a:rPr lang="en-US" dirty="0"/>
              <a:t>Activity Card</a:t>
            </a:r>
          </a:p>
          <a:p>
            <a:pPr marL="360362" indent="-342900">
              <a:buAutoNum type="arabicPeriod"/>
            </a:pPr>
            <a:r>
              <a:rPr lang="en-US" dirty="0"/>
              <a:t>Folder: </a:t>
            </a:r>
            <a:r>
              <a:rPr lang="en-US" dirty="0">
                <a:highlight>
                  <a:srgbClr val="FFFF00"/>
                </a:highlight>
              </a:rPr>
              <a:t>/home/pi/AOLME/Session2</a:t>
            </a:r>
            <a:endParaRPr lang="en-US" dirty="0"/>
          </a:p>
          <a:p>
            <a:pPr marL="360362" indent="-342900">
              <a:buAutoNum type="arabicPeriod"/>
            </a:pPr>
            <a:r>
              <a:rPr lang="en-US" dirty="0"/>
              <a:t>the </a:t>
            </a:r>
            <a:r>
              <a:rPr lang="en-US" b="1" dirty="0"/>
              <a:t>“</a:t>
            </a:r>
            <a:r>
              <a:rPr lang="en-US" b="1" dirty="0" err="1"/>
              <a:t>Jupyter</a:t>
            </a:r>
            <a:r>
              <a:rPr lang="en-US" b="1" dirty="0"/>
              <a:t>” </a:t>
            </a:r>
            <a:r>
              <a:rPr lang="en-US" dirty="0"/>
              <a:t>notebook accessed via Terminal </a:t>
            </a:r>
          </a:p>
          <a:p>
            <a:pPr marL="360362" indent="-342900">
              <a:buAutoNum type="arabicPeriod"/>
            </a:pPr>
            <a:r>
              <a:rPr lang="en-US" dirty="0"/>
              <a:t>Raspberry Pi kit</a:t>
            </a:r>
          </a:p>
          <a:p>
            <a:pPr marL="360362" indent="-342900">
              <a:buAutoNum type="arabicPeriod"/>
            </a:pPr>
            <a:r>
              <a:rPr lang="en-US" dirty="0"/>
              <a:t>Student journal</a:t>
            </a:r>
          </a:p>
          <a:p>
            <a:pPr marL="360362" indent="-342900">
              <a:buAutoNum type="arabicPeriod"/>
            </a:pPr>
            <a:endParaRPr lang="en-US" dirty="0"/>
          </a:p>
        </p:txBody>
      </p:sp>
      <p:pic>
        <p:nvPicPr>
          <p:cNvPr id="63" name="Picture 62" descr="Resultado de imagen para python programming icon"/>
          <p:cNvPicPr/>
          <p:nvPr/>
        </p:nvPicPr>
        <p:blipFill rotWithShape="1">
          <a:blip r:embed="rId3" cstate="hqprint">
            <a:extLst>
              <a:ext uri="{28A0092B-C50C-407E-A947-70E740481C1C}">
                <a14:useLocalDpi xmlns:a14="http://schemas.microsoft.com/office/drawing/2010/main"/>
              </a:ext>
            </a:extLst>
          </a:blip>
          <a:srcRect/>
          <a:stretch/>
        </p:blipFill>
        <p:spPr bwMode="auto">
          <a:xfrm>
            <a:off x="437611" y="1134736"/>
            <a:ext cx="707015" cy="623379"/>
          </a:xfrm>
          <a:prstGeom prst="rect">
            <a:avLst/>
          </a:prstGeom>
          <a:noFill/>
          <a:ln>
            <a:noFill/>
          </a:ln>
          <a:extLst>
            <a:ext uri="{53640926-AAD7-44D8-BBD7-CCE9431645EC}">
              <a14:shadowObscured xmlns:a14="http://schemas.microsoft.com/office/drawing/2010/main"/>
            </a:ext>
          </a:extLst>
        </p:spPr>
      </p:pic>
      <p:sp>
        <p:nvSpPr>
          <p:cNvPr id="19" name="Rectangle 18"/>
          <p:cNvSpPr/>
          <p:nvPr/>
        </p:nvSpPr>
        <p:spPr>
          <a:xfrm>
            <a:off x="160969" y="6420133"/>
            <a:ext cx="4371581" cy="369332"/>
          </a:xfrm>
          <a:prstGeom prst="rect">
            <a:avLst/>
          </a:prstGeom>
        </p:spPr>
        <p:txBody>
          <a:bodyPr wrap="none">
            <a:spAutoFit/>
          </a:bodyPr>
          <a:lstStyle/>
          <a:p>
            <a:r>
              <a:rPr lang="en-US" dirty="0">
                <a:latin typeface="Calibri" charset="0"/>
                <a:ea typeface="Times New Roman" charset="0"/>
                <a:cs typeface="Times New Roman" charset="0"/>
              </a:rPr>
              <a:t>AOLME PROJECT - LEVEL 1- SESSION 2- </a:t>
            </a:r>
            <a:r>
              <a:rPr lang="en-US" dirty="0" smtClean="0">
                <a:latin typeface="Calibri" charset="0"/>
                <a:ea typeface="Times New Roman" charset="0"/>
                <a:cs typeface="Times New Roman" charset="0"/>
              </a:rPr>
              <a:t>2019</a:t>
            </a:r>
            <a:r>
              <a:rPr lang="en-US" dirty="0" smtClean="0"/>
              <a:t> </a:t>
            </a:r>
            <a:endParaRPr lang="en-US" dirty="0"/>
          </a:p>
        </p:txBody>
      </p:sp>
      <p:sp>
        <p:nvSpPr>
          <p:cNvPr id="41" name="Rectangle 115"/>
          <p:cNvSpPr>
            <a:spLocks noChangeArrowheads="1"/>
          </p:cNvSpPr>
          <p:nvPr/>
        </p:nvSpPr>
        <p:spPr bwMode="auto">
          <a:xfrm>
            <a:off x="4932157" y="6487072"/>
            <a:ext cx="72366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MATERIALS DEVELOPED BY THE AOLME</a:t>
            </a:r>
            <a:r>
              <a:rPr lang="en-US" altLang="en-US" sz="800" dirty="0">
                <a:solidFill>
                  <a:schemeClr val="bg1">
                    <a:lumMod val="75000"/>
                  </a:schemeClr>
                </a:solidFill>
                <a:latin typeface="Arial Unicode MS" charset="0"/>
                <a:ea typeface="Times New Roman" charset="0"/>
                <a:cs typeface="Courier New" charset="0"/>
              </a:rPr>
              <a:t> PROJECT</a:t>
            </a:r>
            <a:r>
              <a:rPr kumimoji="0" lang="en-US" altLang="en-US" sz="800" b="0" i="0" u="none" strike="noStrike" cap="none" normalizeH="0" baseline="0" dirty="0">
                <a:ln>
                  <a:noFill/>
                </a:ln>
                <a:solidFill>
                  <a:schemeClr val="bg1">
                    <a:lumMod val="75000"/>
                  </a:schemeClr>
                </a:solidFill>
                <a:effectLst/>
                <a:latin typeface="Arial Unicode MS" charset="0"/>
                <a:ea typeface="Times New Roman" charset="0"/>
                <a:cs typeface="Courier New" charset="0"/>
              </a:rPr>
              <a:t> AT THE UNIVERSITY OF NEW MEXICO, PLEASE DO NOT COPY OR DISTRIBUTE ANY OF THESE COPYRIGHTED TASKS WITHOUT PROPER </a:t>
            </a:r>
            <a:r>
              <a:rPr kumimoji="0" lang="en-US" altLang="en-US" sz="800" b="0" i="0" u="none" strike="noStrike" cap="none" normalizeH="0" baseline="0" dirty="0" smtClean="0">
                <a:ln>
                  <a:noFill/>
                </a:ln>
                <a:solidFill>
                  <a:schemeClr val="bg1">
                    <a:lumMod val="75000"/>
                  </a:schemeClr>
                </a:solidFill>
                <a:effectLst/>
                <a:latin typeface="Arial Unicode MS" charset="0"/>
                <a:ea typeface="Times New Roman" charset="0"/>
                <a:cs typeface="Courier New" charset="0"/>
              </a:rPr>
              <a:t>AUTHORIZATION</a:t>
            </a:r>
            <a:endParaRPr kumimoji="0" lang="en-US" altLang="en-US" sz="800" b="0" i="0" u="none" strike="noStrike" cap="none" normalizeH="0" baseline="0" dirty="0">
              <a:ln>
                <a:noFill/>
              </a:ln>
              <a:solidFill>
                <a:schemeClr val="bg1">
                  <a:lumMod val="75000"/>
                </a:schemeClr>
              </a:solidFill>
              <a:effectLst/>
              <a:latin typeface="Arial" charset="0"/>
            </a:endParaRPr>
          </a:p>
        </p:txBody>
      </p:sp>
      <p:sp>
        <p:nvSpPr>
          <p:cNvPr id="32" name="TextBox 31"/>
          <p:cNvSpPr txBox="1"/>
          <p:nvPr/>
        </p:nvSpPr>
        <p:spPr>
          <a:xfrm>
            <a:off x="1576708" y="1245775"/>
            <a:ext cx="3355449" cy="369332"/>
          </a:xfrm>
          <a:prstGeom prst="rect">
            <a:avLst/>
          </a:prstGeom>
          <a:solidFill>
            <a:schemeClr val="accent2">
              <a:lumMod val="60000"/>
              <a:lumOff val="40000"/>
            </a:schemeClr>
          </a:solidFill>
        </p:spPr>
        <p:txBody>
          <a:bodyPr wrap="square" rtlCol="0">
            <a:spAutoFit/>
          </a:bodyPr>
          <a:lstStyle/>
          <a:p>
            <a:pPr algn="ctr"/>
            <a:r>
              <a:rPr lang="en-US" b="1"/>
              <a:t>Resources for the Activity</a:t>
            </a:r>
          </a:p>
        </p:txBody>
      </p:sp>
      <p:sp>
        <p:nvSpPr>
          <p:cNvPr id="40" name="TextBox 39"/>
          <p:cNvSpPr txBox="1"/>
          <p:nvPr/>
        </p:nvSpPr>
        <p:spPr>
          <a:xfrm>
            <a:off x="6702487" y="1233306"/>
            <a:ext cx="4466257" cy="369332"/>
          </a:xfrm>
          <a:prstGeom prst="rect">
            <a:avLst/>
          </a:prstGeom>
          <a:solidFill>
            <a:schemeClr val="accent2">
              <a:lumMod val="60000"/>
              <a:lumOff val="40000"/>
            </a:schemeClr>
          </a:solidFill>
        </p:spPr>
        <p:txBody>
          <a:bodyPr wrap="square" rtlCol="0">
            <a:spAutoFit/>
          </a:bodyPr>
          <a:lstStyle/>
          <a:p>
            <a:pPr algn="ctr"/>
            <a:r>
              <a:rPr lang="en-US" b="1" dirty="0"/>
              <a:t>Recommended steps for the Activity</a:t>
            </a:r>
          </a:p>
        </p:txBody>
      </p:sp>
      <p:sp>
        <p:nvSpPr>
          <p:cNvPr id="42" name="TextBox 41"/>
          <p:cNvSpPr txBox="1"/>
          <p:nvPr/>
        </p:nvSpPr>
        <p:spPr>
          <a:xfrm>
            <a:off x="5980973" y="1601518"/>
            <a:ext cx="6187854" cy="2862322"/>
          </a:xfrm>
          <a:prstGeom prst="rect">
            <a:avLst/>
          </a:prstGeom>
          <a:noFill/>
        </p:spPr>
        <p:txBody>
          <a:bodyPr wrap="square" rtlCol="0">
            <a:spAutoFit/>
          </a:bodyPr>
          <a:lstStyle/>
          <a:p>
            <a:pPr marL="360362" indent="-342900">
              <a:buAutoNum type="arabicPeriod"/>
            </a:pPr>
            <a:r>
              <a:rPr lang="en-US" dirty="0"/>
              <a:t>Have students reflect on how numbers cancel each other through inverse operations.</a:t>
            </a:r>
          </a:p>
          <a:p>
            <a:pPr marL="360362" indent="-342900">
              <a:buAutoNum type="arabicPeriod"/>
            </a:pPr>
            <a:r>
              <a:rPr lang="en-US" dirty="0"/>
              <a:t>Have them practice on paper getting rid of numbers to ’guess’ the number.</a:t>
            </a:r>
          </a:p>
          <a:p>
            <a:pPr marL="360362" indent="-342900">
              <a:buAutoNum type="arabicPeriod"/>
            </a:pPr>
            <a:r>
              <a:rPr lang="en-US" dirty="0"/>
              <a:t>Let students collaborate and have fun and encourage creativity and communication</a:t>
            </a:r>
          </a:p>
          <a:p>
            <a:pPr marL="360362" indent="-342900">
              <a:buAutoNum type="arabicPeriod"/>
            </a:pPr>
            <a:r>
              <a:rPr lang="en-US" dirty="0"/>
              <a:t>Try not to tell them, instead ask questions to prompt their thinking.</a:t>
            </a:r>
          </a:p>
          <a:p>
            <a:pPr marL="360362" indent="-342900">
              <a:buAutoNum type="arabicPeriod"/>
            </a:pPr>
            <a:r>
              <a:rPr lang="en-US" dirty="0"/>
              <a:t>Invite members from other teams to play the game of your team.</a:t>
            </a:r>
          </a:p>
        </p:txBody>
      </p:sp>
      <p:sp>
        <p:nvSpPr>
          <p:cNvPr id="12" name="Rectangle 11"/>
          <p:cNvSpPr/>
          <p:nvPr/>
        </p:nvSpPr>
        <p:spPr>
          <a:xfrm>
            <a:off x="791118" y="143924"/>
            <a:ext cx="10977569" cy="646331"/>
          </a:xfrm>
          <a:prstGeom prst="rect">
            <a:avLst/>
          </a:prstGeom>
        </p:spPr>
        <p:txBody>
          <a:bodyPr wrap="square">
            <a:spAutoFit/>
          </a:bodyPr>
          <a:lstStyle/>
          <a:p>
            <a:r>
              <a:rPr lang="en-US" sz="3600" b="1" dirty="0"/>
              <a:t>2.3. Creating Your # Guessing Game w/ Python</a:t>
            </a:r>
            <a:endParaRPr lang="en-US" sz="3600" dirty="0"/>
          </a:p>
        </p:txBody>
      </p:sp>
      <p:sp>
        <p:nvSpPr>
          <p:cNvPr id="2" name="Rectangle 1">
            <a:extLst>
              <a:ext uri="{FF2B5EF4-FFF2-40B4-BE49-F238E27FC236}">
                <a16:creationId xmlns:a16="http://schemas.microsoft.com/office/drawing/2014/main" xmlns="" id="{4766689A-B8A8-3B41-B725-F654AB746E46}"/>
              </a:ext>
            </a:extLst>
          </p:cNvPr>
          <p:cNvSpPr/>
          <p:nvPr/>
        </p:nvSpPr>
        <p:spPr>
          <a:xfrm>
            <a:off x="2857676" y="5719705"/>
            <a:ext cx="7689622" cy="369332"/>
          </a:xfrm>
          <a:prstGeom prst="rect">
            <a:avLst/>
          </a:prstGeom>
        </p:spPr>
        <p:txBody>
          <a:bodyPr wrap="square">
            <a:spAutoFit/>
          </a:bodyPr>
          <a:lstStyle/>
          <a:p>
            <a:pPr lvl="0"/>
            <a:r>
              <a:rPr lang="en-US" b="1" dirty="0"/>
              <a:t>Activity 3 Goal: </a:t>
            </a:r>
            <a:r>
              <a:rPr lang="en-US" dirty="0"/>
              <a:t>Program a number guessing game using Python.</a:t>
            </a:r>
          </a:p>
        </p:txBody>
      </p:sp>
      <p:sp>
        <p:nvSpPr>
          <p:cNvPr id="14" name="Rectangle 13">
            <a:extLst>
              <a:ext uri="{FF2B5EF4-FFF2-40B4-BE49-F238E27FC236}">
                <a16:creationId xmlns:a16="http://schemas.microsoft.com/office/drawing/2014/main" xmlns="" id="{E6A90184-0F16-EB4A-99CB-6EF95A70951F}"/>
              </a:ext>
            </a:extLst>
          </p:cNvPr>
          <p:cNvSpPr/>
          <p:nvPr/>
        </p:nvSpPr>
        <p:spPr>
          <a:xfrm>
            <a:off x="349727" y="3499146"/>
            <a:ext cx="5474096" cy="2308324"/>
          </a:xfrm>
          <a:prstGeom prst="rect">
            <a:avLst/>
          </a:prstGeom>
        </p:spPr>
        <p:txBody>
          <a:bodyPr wrap="square">
            <a:spAutoFit/>
          </a:bodyPr>
          <a:lstStyle/>
          <a:p>
            <a:r>
              <a:rPr lang="en-US" sz="1600" b="1" dirty="0">
                <a:latin typeface="Calibri" panose="020F0502020204030204" pitchFamily="34" charset="0"/>
                <a:ea typeface="Calibri" panose="020F0502020204030204" pitchFamily="34" charset="0"/>
                <a:cs typeface="Times New Roman" panose="02020603050405020304" pitchFamily="18" charset="0"/>
              </a:rPr>
              <a:t>Evaluate how did the team roles work?</a:t>
            </a:r>
          </a:p>
          <a:p>
            <a:r>
              <a:rPr lang="en-US" sz="1600" u="sng" dirty="0">
                <a:latin typeface="Calibri" panose="020F0502020204030204" pitchFamily="34" charset="0"/>
                <a:ea typeface="Calibri" panose="020F0502020204030204" pitchFamily="34" charset="0"/>
                <a:cs typeface="Times New Roman" panose="02020603050405020304" pitchFamily="18" charset="0"/>
              </a:rPr>
              <a:t>Discussion Expert</a:t>
            </a:r>
            <a:r>
              <a:rPr lang="en-US" sz="1600" dirty="0">
                <a:latin typeface="Calibri" panose="020F0502020204030204" pitchFamily="34" charset="0"/>
                <a:ea typeface="Calibri" panose="020F0502020204030204" pitchFamily="34" charset="0"/>
                <a:cs typeface="Times New Roman" panose="02020603050405020304" pitchFamily="18" charset="0"/>
              </a:rPr>
              <a:t>: Leads the team discussion asking questions about what the session is about.</a:t>
            </a:r>
          </a:p>
          <a:p>
            <a:r>
              <a:rPr lang="en-US" sz="1600" u="sng" dirty="0">
                <a:latin typeface="Calibri" panose="020F0502020204030204" pitchFamily="34" charset="0"/>
                <a:ea typeface="Calibri" panose="020F0502020204030204" pitchFamily="34" charset="0"/>
                <a:cs typeface="Times New Roman" panose="02020603050405020304" pitchFamily="18" charset="0"/>
              </a:rPr>
              <a:t>Fair Participation Expert</a:t>
            </a:r>
            <a:r>
              <a:rPr lang="en-US" sz="1600" dirty="0">
                <a:latin typeface="Calibri" panose="020F0502020204030204" pitchFamily="34" charset="0"/>
                <a:ea typeface="Calibri" panose="020F0502020204030204" pitchFamily="34" charset="0"/>
                <a:cs typeface="Times New Roman" panose="02020603050405020304" pitchFamily="18" charset="0"/>
              </a:rPr>
              <a:t>: makes sure of fair participation of everyone. </a:t>
            </a:r>
          </a:p>
          <a:p>
            <a:r>
              <a:rPr lang="en-US" sz="1600" u="sng" dirty="0">
                <a:latin typeface="Calibri" panose="020F0502020204030204" pitchFamily="34" charset="0"/>
                <a:ea typeface="Calibri" panose="020F0502020204030204" pitchFamily="34" charset="0"/>
                <a:cs typeface="Times New Roman" panose="02020603050405020304" pitchFamily="18" charset="0"/>
              </a:rPr>
              <a:t>Hardware Setup/Teardown Expert</a:t>
            </a:r>
            <a:r>
              <a:rPr lang="en-US" sz="1600" dirty="0">
                <a:latin typeface="Calibri" panose="020F0502020204030204" pitchFamily="34" charset="0"/>
                <a:ea typeface="Calibri" panose="020F0502020204030204" pitchFamily="34" charset="0"/>
                <a:cs typeface="Times New Roman" panose="02020603050405020304" pitchFamily="18" charset="0"/>
              </a:rPr>
              <a:t>: in charge of setting up &amp; putting away materials and computer equipment. </a:t>
            </a:r>
          </a:p>
          <a:p>
            <a:r>
              <a:rPr lang="en-US" sz="1600" u="sng" dirty="0">
                <a:latin typeface="Calibri" panose="020F0502020204030204" pitchFamily="34" charset="0"/>
                <a:ea typeface="Calibri" panose="020F0502020204030204" pitchFamily="34" charset="0"/>
                <a:cs typeface="Times New Roman" panose="02020603050405020304" pitchFamily="18" charset="0"/>
              </a:rPr>
              <a:t>Summary Expert</a:t>
            </a:r>
            <a:r>
              <a:rPr lang="en-US" sz="1600" dirty="0">
                <a:latin typeface="Calibri" panose="020F0502020204030204" pitchFamily="34" charset="0"/>
                <a:ea typeface="Calibri" panose="020F0502020204030204" pitchFamily="34" charset="0"/>
                <a:cs typeface="Times New Roman" panose="02020603050405020304" pitchFamily="18" charset="0"/>
              </a:rPr>
              <a:t>: summarizes and records team questions and what the teams has learned. </a:t>
            </a:r>
          </a:p>
        </p:txBody>
      </p:sp>
      <p:sp>
        <p:nvSpPr>
          <p:cNvPr id="15" name="TextBox 14">
            <a:extLst>
              <a:ext uri="{FF2B5EF4-FFF2-40B4-BE49-F238E27FC236}">
                <a16:creationId xmlns:a16="http://schemas.microsoft.com/office/drawing/2014/main" xmlns="" id="{15CE9347-F7F2-6141-96C4-AF1B85759FCE}"/>
              </a:ext>
            </a:extLst>
          </p:cNvPr>
          <p:cNvSpPr txBox="1"/>
          <p:nvPr/>
        </p:nvSpPr>
        <p:spPr>
          <a:xfrm>
            <a:off x="7102928" y="785830"/>
            <a:ext cx="4854578" cy="276999"/>
          </a:xfrm>
          <a:prstGeom prst="rect">
            <a:avLst/>
          </a:prstGeom>
          <a:solidFill>
            <a:schemeClr val="bg2">
              <a:lumMod val="90000"/>
            </a:schemeClr>
          </a:solidFill>
          <a:ln>
            <a:solidFill>
              <a:schemeClr val="accent1"/>
            </a:solidFill>
          </a:ln>
        </p:spPr>
        <p:txBody>
          <a:bodyPr wrap="square" rtlCol="0">
            <a:spAutoFit/>
          </a:bodyPr>
          <a:lstStyle/>
          <a:p>
            <a:r>
              <a:rPr lang="en-US" sz="1200" b="1" dirty="0"/>
              <a:t>Note</a:t>
            </a:r>
            <a:r>
              <a:rPr lang="en-US" sz="1200" dirty="0"/>
              <a:t>: The numbers in Card match the Tasks numbers in </a:t>
            </a:r>
            <a:r>
              <a:rPr lang="en-US" sz="1200" dirty="0" err="1"/>
              <a:t>Jupyter</a:t>
            </a:r>
            <a:r>
              <a:rPr lang="en-US" sz="1200" dirty="0"/>
              <a:t> Notebook. </a:t>
            </a:r>
          </a:p>
        </p:txBody>
      </p:sp>
    </p:spTree>
    <p:extLst>
      <p:ext uri="{BB962C8B-B14F-4D97-AF65-F5344CB8AC3E}">
        <p14:creationId xmlns:p14="http://schemas.microsoft.com/office/powerpoint/2010/main" val="175407119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42024</TotalTime>
  <Words>882</Words>
  <Application>Microsoft Macintosh PowerPoint</Application>
  <PresentationFormat>Widescreen</PresentationFormat>
  <Paragraphs>79</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 Unicode MS</vt:lpstr>
      <vt:lpstr>Calibri</vt:lpstr>
      <vt:lpstr>Courier New</vt:lpstr>
      <vt:lpstr>Gill Sans MT</vt:lpstr>
      <vt:lpstr>Times New Roman</vt:lpstr>
      <vt:lpstr>Arial</vt:lpstr>
      <vt:lpstr>Parcel</vt:lpstr>
      <vt:lpstr>AOLME Curriculum SESSION 2</vt:lpstr>
      <vt:lpstr>Level 1</vt:lpstr>
      <vt:lpstr>introduction to Python Programming</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AOLME Curriculum</dc:title>
  <dc:creator>Carlos Lopez Leiva</dc:creator>
  <cp:lastModifiedBy>Microsoft Office User</cp:lastModifiedBy>
  <cp:revision>151</cp:revision>
  <dcterms:created xsi:type="dcterms:W3CDTF">2017-05-22T00:10:34Z</dcterms:created>
  <dcterms:modified xsi:type="dcterms:W3CDTF">2019-02-10T04:17:57Z</dcterms:modified>
</cp:coreProperties>
</file>