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notesMasterIdLst>
    <p:notesMasterId r:id="rId12"/>
  </p:notesMasterIdLst>
  <p:sldIdLst>
    <p:sldId id="256" r:id="rId2"/>
    <p:sldId id="258" r:id="rId3"/>
    <p:sldId id="259" r:id="rId4"/>
    <p:sldId id="261" r:id="rId5"/>
    <p:sldId id="278" r:id="rId6"/>
    <p:sldId id="280" r:id="rId7"/>
    <p:sldId id="287" r:id="rId8"/>
    <p:sldId id="281" r:id="rId9"/>
    <p:sldId id="286" r:id="rId10"/>
    <p:sldId id="282" r:id="rId11"/>
  </p:sldIdLst>
  <p:sldSz cx="12801600" cy="7772400"/>
  <p:notesSz cx="6858000" cy="9144000"/>
  <p:defaultTextStyle>
    <a:defPPr>
      <a:defRPr lang="en-US"/>
    </a:defPPr>
    <a:lvl1pPr marL="0" algn="l" defTabSz="493776" rtl="0" eaLnBrk="1" latinLnBrk="0" hangingPunct="1">
      <a:defRPr sz="1944" kern="1200">
        <a:solidFill>
          <a:schemeClr val="tx1"/>
        </a:solidFill>
        <a:latin typeface="+mn-lt"/>
        <a:ea typeface="+mn-ea"/>
        <a:cs typeface="+mn-cs"/>
      </a:defRPr>
    </a:lvl1pPr>
    <a:lvl2pPr marL="493776" algn="l" defTabSz="493776" rtl="0" eaLnBrk="1" latinLnBrk="0" hangingPunct="1">
      <a:defRPr sz="1944" kern="1200">
        <a:solidFill>
          <a:schemeClr val="tx1"/>
        </a:solidFill>
        <a:latin typeface="+mn-lt"/>
        <a:ea typeface="+mn-ea"/>
        <a:cs typeface="+mn-cs"/>
      </a:defRPr>
    </a:lvl2pPr>
    <a:lvl3pPr marL="987552" algn="l" defTabSz="493776" rtl="0" eaLnBrk="1" latinLnBrk="0" hangingPunct="1">
      <a:defRPr sz="1944" kern="1200">
        <a:solidFill>
          <a:schemeClr val="tx1"/>
        </a:solidFill>
        <a:latin typeface="+mn-lt"/>
        <a:ea typeface="+mn-ea"/>
        <a:cs typeface="+mn-cs"/>
      </a:defRPr>
    </a:lvl3pPr>
    <a:lvl4pPr marL="1481328" algn="l" defTabSz="493776" rtl="0" eaLnBrk="1" latinLnBrk="0" hangingPunct="1">
      <a:defRPr sz="1944" kern="1200">
        <a:solidFill>
          <a:schemeClr val="tx1"/>
        </a:solidFill>
        <a:latin typeface="+mn-lt"/>
        <a:ea typeface="+mn-ea"/>
        <a:cs typeface="+mn-cs"/>
      </a:defRPr>
    </a:lvl4pPr>
    <a:lvl5pPr marL="1975104" algn="l" defTabSz="493776" rtl="0" eaLnBrk="1" latinLnBrk="0" hangingPunct="1">
      <a:defRPr sz="1944" kern="1200">
        <a:solidFill>
          <a:schemeClr val="tx1"/>
        </a:solidFill>
        <a:latin typeface="+mn-lt"/>
        <a:ea typeface="+mn-ea"/>
        <a:cs typeface="+mn-cs"/>
      </a:defRPr>
    </a:lvl5pPr>
    <a:lvl6pPr marL="2468880" algn="l" defTabSz="493776" rtl="0" eaLnBrk="1" latinLnBrk="0" hangingPunct="1">
      <a:defRPr sz="1944" kern="1200">
        <a:solidFill>
          <a:schemeClr val="tx1"/>
        </a:solidFill>
        <a:latin typeface="+mn-lt"/>
        <a:ea typeface="+mn-ea"/>
        <a:cs typeface="+mn-cs"/>
      </a:defRPr>
    </a:lvl6pPr>
    <a:lvl7pPr marL="2962656" algn="l" defTabSz="493776" rtl="0" eaLnBrk="1" latinLnBrk="0" hangingPunct="1">
      <a:defRPr sz="1944" kern="1200">
        <a:solidFill>
          <a:schemeClr val="tx1"/>
        </a:solidFill>
        <a:latin typeface="+mn-lt"/>
        <a:ea typeface="+mn-ea"/>
        <a:cs typeface="+mn-cs"/>
      </a:defRPr>
    </a:lvl7pPr>
    <a:lvl8pPr marL="3456432" algn="l" defTabSz="493776" rtl="0" eaLnBrk="1" latinLnBrk="0" hangingPunct="1">
      <a:defRPr sz="1944" kern="1200">
        <a:solidFill>
          <a:schemeClr val="tx1"/>
        </a:solidFill>
        <a:latin typeface="+mn-lt"/>
        <a:ea typeface="+mn-ea"/>
        <a:cs typeface="+mn-cs"/>
      </a:defRPr>
    </a:lvl8pPr>
    <a:lvl9pPr marL="3950208" algn="l" defTabSz="493776" rtl="0" eaLnBrk="1" latinLnBrk="0" hangingPunct="1">
      <a:defRPr sz="194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rlos Lopez Leiva" initials="CLL" lastIdx="2" clrIdx="0">
    <p:extLst>
      <p:ext uri="{19B8F6BF-5375-455C-9EA6-DF929625EA0E}">
        <p15:presenceInfo xmlns:p15="http://schemas.microsoft.com/office/powerpoint/2012/main" userId="0de32e1d-1c04-4a1a-bd58-37ee805e2a2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187"/>
    <p:restoredTop sz="93194"/>
  </p:normalViewPr>
  <p:slideViewPr>
    <p:cSldViewPr snapToGrid="0" snapToObjects="1">
      <p:cViewPr varScale="1">
        <p:scale>
          <a:sx n="54" d="100"/>
          <a:sy n="54" d="100"/>
        </p:scale>
        <p:origin x="1300" y="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D2F88A-8A99-E24E-A6E6-7FD7EC0CD37F}" type="datetimeFigureOut">
              <a:rPr lang="en-US" smtClean="0"/>
              <a:t>2/16/2019</a:t>
            </a:fld>
            <a:endParaRPr lang="en-US"/>
          </a:p>
        </p:txBody>
      </p:sp>
      <p:sp>
        <p:nvSpPr>
          <p:cNvPr id="4" name="Slide Image Placeholder 3"/>
          <p:cNvSpPr>
            <a:spLocks noGrp="1" noRot="1" noChangeAspect="1"/>
          </p:cNvSpPr>
          <p:nvPr>
            <p:ph type="sldImg" idx="2"/>
          </p:nvPr>
        </p:nvSpPr>
        <p:spPr>
          <a:xfrm>
            <a:off x="887413" y="1143000"/>
            <a:ext cx="50831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3B43C0-C5C1-6741-993C-1565D6488D8B}" type="slidenum">
              <a:rPr lang="en-US" smtClean="0"/>
              <a:t>‹#›</a:t>
            </a:fld>
            <a:endParaRPr lang="en-US"/>
          </a:p>
        </p:txBody>
      </p:sp>
    </p:spTree>
    <p:extLst>
      <p:ext uri="{BB962C8B-B14F-4D97-AF65-F5344CB8AC3E}">
        <p14:creationId xmlns:p14="http://schemas.microsoft.com/office/powerpoint/2010/main" val="502153284"/>
      </p:ext>
    </p:extLst>
  </p:cSld>
  <p:clrMap bg1="lt1" tx1="dk1" bg2="lt2" tx2="dk2" accent1="accent1" accent2="accent2" accent3="accent3" accent4="accent4" accent5="accent5" accent6="accent6" hlink="hlink" folHlink="folHlink"/>
  <p:notesStyle>
    <a:lvl1pPr marL="0" algn="l" defTabSz="987552" rtl="0" eaLnBrk="1" latinLnBrk="0" hangingPunct="1">
      <a:defRPr sz="1296" kern="1200">
        <a:solidFill>
          <a:schemeClr val="tx1"/>
        </a:solidFill>
        <a:latin typeface="+mn-lt"/>
        <a:ea typeface="+mn-ea"/>
        <a:cs typeface="+mn-cs"/>
      </a:defRPr>
    </a:lvl1pPr>
    <a:lvl2pPr marL="493776" algn="l" defTabSz="987552" rtl="0" eaLnBrk="1" latinLnBrk="0" hangingPunct="1">
      <a:defRPr sz="1296" kern="1200">
        <a:solidFill>
          <a:schemeClr val="tx1"/>
        </a:solidFill>
        <a:latin typeface="+mn-lt"/>
        <a:ea typeface="+mn-ea"/>
        <a:cs typeface="+mn-cs"/>
      </a:defRPr>
    </a:lvl2pPr>
    <a:lvl3pPr marL="987552" algn="l" defTabSz="987552" rtl="0" eaLnBrk="1" latinLnBrk="0" hangingPunct="1">
      <a:defRPr sz="1296" kern="1200">
        <a:solidFill>
          <a:schemeClr val="tx1"/>
        </a:solidFill>
        <a:latin typeface="+mn-lt"/>
        <a:ea typeface="+mn-ea"/>
        <a:cs typeface="+mn-cs"/>
      </a:defRPr>
    </a:lvl3pPr>
    <a:lvl4pPr marL="1481328" algn="l" defTabSz="987552" rtl="0" eaLnBrk="1" latinLnBrk="0" hangingPunct="1">
      <a:defRPr sz="1296" kern="1200">
        <a:solidFill>
          <a:schemeClr val="tx1"/>
        </a:solidFill>
        <a:latin typeface="+mn-lt"/>
        <a:ea typeface="+mn-ea"/>
        <a:cs typeface="+mn-cs"/>
      </a:defRPr>
    </a:lvl4pPr>
    <a:lvl5pPr marL="1975104" algn="l" defTabSz="987552" rtl="0" eaLnBrk="1" latinLnBrk="0" hangingPunct="1">
      <a:defRPr sz="1296" kern="1200">
        <a:solidFill>
          <a:schemeClr val="tx1"/>
        </a:solidFill>
        <a:latin typeface="+mn-lt"/>
        <a:ea typeface="+mn-ea"/>
        <a:cs typeface="+mn-cs"/>
      </a:defRPr>
    </a:lvl5pPr>
    <a:lvl6pPr marL="2468880" algn="l" defTabSz="987552" rtl="0" eaLnBrk="1" latinLnBrk="0" hangingPunct="1">
      <a:defRPr sz="1296" kern="1200">
        <a:solidFill>
          <a:schemeClr val="tx1"/>
        </a:solidFill>
        <a:latin typeface="+mn-lt"/>
        <a:ea typeface="+mn-ea"/>
        <a:cs typeface="+mn-cs"/>
      </a:defRPr>
    </a:lvl6pPr>
    <a:lvl7pPr marL="2962656" algn="l" defTabSz="987552" rtl="0" eaLnBrk="1" latinLnBrk="0" hangingPunct="1">
      <a:defRPr sz="1296" kern="1200">
        <a:solidFill>
          <a:schemeClr val="tx1"/>
        </a:solidFill>
        <a:latin typeface="+mn-lt"/>
        <a:ea typeface="+mn-ea"/>
        <a:cs typeface="+mn-cs"/>
      </a:defRPr>
    </a:lvl7pPr>
    <a:lvl8pPr marL="3456432" algn="l" defTabSz="987552" rtl="0" eaLnBrk="1" latinLnBrk="0" hangingPunct="1">
      <a:defRPr sz="1296" kern="1200">
        <a:solidFill>
          <a:schemeClr val="tx1"/>
        </a:solidFill>
        <a:latin typeface="+mn-lt"/>
        <a:ea typeface="+mn-ea"/>
        <a:cs typeface="+mn-cs"/>
      </a:defRPr>
    </a:lvl8pPr>
    <a:lvl9pPr marL="3950208" algn="l" defTabSz="987552" rtl="0" eaLnBrk="1" latinLnBrk="0" hangingPunct="1">
      <a:defRPr sz="129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87413" y="1143000"/>
            <a:ext cx="5083175"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3B43C0-C5C1-6741-993C-1565D6488D8B}" type="slidenum">
              <a:rPr lang="en-US" smtClean="0"/>
              <a:t>5</a:t>
            </a:fld>
            <a:endParaRPr lang="en-US"/>
          </a:p>
        </p:txBody>
      </p:sp>
    </p:spTree>
    <p:extLst>
      <p:ext uri="{BB962C8B-B14F-4D97-AF65-F5344CB8AC3E}">
        <p14:creationId xmlns:p14="http://schemas.microsoft.com/office/powerpoint/2010/main" val="689805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87413" y="1143000"/>
            <a:ext cx="5083175"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3B43C0-C5C1-6741-993C-1565D6488D8B}" type="slidenum">
              <a:rPr lang="en-US" smtClean="0"/>
              <a:t>6</a:t>
            </a:fld>
            <a:endParaRPr lang="en-US"/>
          </a:p>
        </p:txBody>
      </p:sp>
    </p:spTree>
    <p:extLst>
      <p:ext uri="{BB962C8B-B14F-4D97-AF65-F5344CB8AC3E}">
        <p14:creationId xmlns:p14="http://schemas.microsoft.com/office/powerpoint/2010/main" val="18979051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87413" y="1143000"/>
            <a:ext cx="5083175"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3B43C0-C5C1-6741-993C-1565D6488D8B}" type="slidenum">
              <a:rPr lang="en-US" smtClean="0"/>
              <a:t>7</a:t>
            </a:fld>
            <a:endParaRPr lang="en-US"/>
          </a:p>
        </p:txBody>
      </p:sp>
    </p:spTree>
    <p:extLst>
      <p:ext uri="{BB962C8B-B14F-4D97-AF65-F5344CB8AC3E}">
        <p14:creationId xmlns:p14="http://schemas.microsoft.com/office/powerpoint/2010/main" val="38742042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87413" y="1143000"/>
            <a:ext cx="5083175" cy="3086100"/>
          </a:xfrm>
        </p:spPr>
      </p:sp>
      <p:sp>
        <p:nvSpPr>
          <p:cNvPr id="3" name="Notes Placeholder 2"/>
          <p:cNvSpPr>
            <a:spLocks noGrp="1"/>
          </p:cNvSpPr>
          <p:nvPr>
            <p:ph type="body" idx="1"/>
          </p:nvPr>
        </p:nvSpPr>
        <p:spPr/>
        <p:txBody>
          <a:bodyPr/>
          <a:lstStyle/>
          <a:p>
            <a:r>
              <a:rPr lang="en-US" dirty="0"/>
              <a:t>Reduce</a:t>
            </a:r>
            <a:r>
              <a:rPr lang="en-US" baseline="0" dirty="0"/>
              <a:t> number of codes P</a:t>
            </a:r>
          </a:p>
          <a:p>
            <a:r>
              <a:rPr lang="en-US" baseline="0" dirty="0"/>
              <a:t>Provide examples of images and how they were pixelated</a:t>
            </a:r>
          </a:p>
          <a:p>
            <a:endParaRPr lang="en-US" dirty="0"/>
          </a:p>
        </p:txBody>
      </p:sp>
      <p:sp>
        <p:nvSpPr>
          <p:cNvPr id="4" name="Slide Number Placeholder 3"/>
          <p:cNvSpPr>
            <a:spLocks noGrp="1"/>
          </p:cNvSpPr>
          <p:nvPr>
            <p:ph type="sldNum" sz="quarter" idx="10"/>
          </p:nvPr>
        </p:nvSpPr>
        <p:spPr/>
        <p:txBody>
          <a:bodyPr/>
          <a:lstStyle/>
          <a:p>
            <a:fld id="{6D3B43C0-C5C1-6741-993C-1565D6488D8B}" type="slidenum">
              <a:rPr lang="en-US" smtClean="0"/>
              <a:t>8</a:t>
            </a:fld>
            <a:endParaRPr lang="en-US"/>
          </a:p>
        </p:txBody>
      </p:sp>
    </p:spTree>
    <p:extLst>
      <p:ext uri="{BB962C8B-B14F-4D97-AF65-F5344CB8AC3E}">
        <p14:creationId xmlns:p14="http://schemas.microsoft.com/office/powerpoint/2010/main" val="978661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87413" y="1143000"/>
            <a:ext cx="5083175"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3B43C0-C5C1-6741-993C-1565D6488D8B}" type="slidenum">
              <a:rPr lang="en-US" smtClean="0"/>
              <a:t>9</a:t>
            </a:fld>
            <a:endParaRPr lang="en-US"/>
          </a:p>
        </p:txBody>
      </p:sp>
    </p:spTree>
    <p:extLst>
      <p:ext uri="{BB962C8B-B14F-4D97-AF65-F5344CB8AC3E}">
        <p14:creationId xmlns:p14="http://schemas.microsoft.com/office/powerpoint/2010/main" val="6173174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87413" y="1143000"/>
            <a:ext cx="5083175"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3B43C0-C5C1-6741-993C-1565D6488D8B}" type="slidenum">
              <a:rPr lang="en-US" smtClean="0"/>
              <a:t>10</a:t>
            </a:fld>
            <a:endParaRPr lang="en-US"/>
          </a:p>
        </p:txBody>
      </p:sp>
    </p:spTree>
    <p:extLst>
      <p:ext uri="{BB962C8B-B14F-4D97-AF65-F5344CB8AC3E}">
        <p14:creationId xmlns:p14="http://schemas.microsoft.com/office/powerpoint/2010/main" val="139478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80210" y="2704977"/>
            <a:ext cx="9441180" cy="1865376"/>
          </a:xfrm>
          <a:solidFill>
            <a:srgbClr val="FFFFFF"/>
          </a:solidFill>
          <a:ln w="38100">
            <a:solidFill>
              <a:srgbClr val="404040"/>
            </a:solidFill>
          </a:ln>
        </p:spPr>
        <p:txBody>
          <a:bodyPr lIns="274320" rIns="274320" anchor="ctr" anchorCtr="1">
            <a:normAutofit/>
          </a:bodyPr>
          <a:lstStyle>
            <a:lvl1pPr algn="ctr">
              <a:defRPr sz="399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829954" y="4932883"/>
            <a:ext cx="7141693" cy="1405213"/>
          </a:xfrm>
          <a:noFill/>
        </p:spPr>
        <p:txBody>
          <a:bodyPr>
            <a:normAutofit/>
          </a:bodyPr>
          <a:lstStyle>
            <a:lvl1pPr marL="0" indent="0" algn="ctr">
              <a:buNone/>
              <a:defRPr sz="2100">
                <a:solidFill>
                  <a:schemeClr val="tx1">
                    <a:lumMod val="75000"/>
                    <a:lumOff val="25000"/>
                  </a:schemeClr>
                </a:solidFill>
              </a:defRPr>
            </a:lvl1pPr>
            <a:lvl2pPr marL="480060" indent="0" algn="ctr">
              <a:buNone/>
              <a:defRPr sz="2100"/>
            </a:lvl2pPr>
            <a:lvl3pPr marL="960120" indent="0" algn="ctr">
              <a:buNone/>
              <a:defRPr sz="1890"/>
            </a:lvl3pPr>
            <a:lvl4pPr marL="1440180" indent="0" algn="ctr">
              <a:buNone/>
              <a:defRPr sz="1680"/>
            </a:lvl4pPr>
            <a:lvl5pPr marL="1920240" indent="0" algn="ctr">
              <a:buNone/>
              <a:defRPr sz="1680"/>
            </a:lvl5pPr>
            <a:lvl6pPr marL="2400300" indent="0" algn="ctr">
              <a:buNone/>
              <a:defRPr sz="1680"/>
            </a:lvl6pPr>
            <a:lvl7pPr marL="2880360" indent="0" algn="ctr">
              <a:buNone/>
              <a:defRPr sz="1680"/>
            </a:lvl7pPr>
            <a:lvl8pPr marL="3360420" indent="0" algn="ctr">
              <a:buNone/>
              <a:defRPr sz="1680"/>
            </a:lvl8pPr>
            <a:lvl9pPr marL="3840480" indent="0" algn="ctr">
              <a:buNone/>
              <a:defRPr sz="168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2/16/2019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83250572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2/16/2019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386225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85768" y="1062228"/>
            <a:ext cx="1363538" cy="56479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342694" y="1062228"/>
            <a:ext cx="6508413" cy="56479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2/16/2019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520503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smtClean="0"/>
              <a:t>2/16/2019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446763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80210" y="2704977"/>
            <a:ext cx="9441180" cy="1865376"/>
          </a:xfrm>
          <a:solidFill>
            <a:srgbClr val="FFFFFF"/>
          </a:solidFill>
          <a:ln w="38100">
            <a:solidFill>
              <a:srgbClr val="404040"/>
            </a:solidFill>
          </a:ln>
        </p:spPr>
        <p:txBody>
          <a:bodyPr lIns="274320" rIns="274320" anchor="ctr" anchorCtr="1">
            <a:normAutofit/>
          </a:bodyPr>
          <a:lstStyle>
            <a:lvl1pPr>
              <a:defRPr sz="399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829954" y="4932793"/>
            <a:ext cx="7141693" cy="1433760"/>
          </a:xfrm>
        </p:spPr>
        <p:txBody>
          <a:bodyPr anchor="t" anchorCtr="1">
            <a:normAutofit/>
          </a:bodyPr>
          <a:lstStyle>
            <a:lvl1pPr marL="0" indent="0">
              <a:buNone/>
              <a:defRPr sz="2100">
                <a:solidFill>
                  <a:schemeClr val="tx1"/>
                </a:solidFill>
              </a:defRPr>
            </a:lvl1pPr>
            <a:lvl2pPr marL="480060" indent="0">
              <a:buNone/>
              <a:defRPr sz="2100">
                <a:solidFill>
                  <a:schemeClr val="tx1">
                    <a:tint val="75000"/>
                  </a:schemeClr>
                </a:solidFill>
              </a:defRPr>
            </a:lvl2pPr>
            <a:lvl3pPr marL="960120" indent="0">
              <a:buNone/>
              <a:defRPr sz="1890">
                <a:solidFill>
                  <a:schemeClr val="tx1">
                    <a:tint val="75000"/>
                  </a:schemeClr>
                </a:solidFill>
              </a:defRPr>
            </a:lvl3pPr>
            <a:lvl4pPr marL="1440180" indent="0">
              <a:buNone/>
              <a:defRPr sz="1680">
                <a:solidFill>
                  <a:schemeClr val="tx1">
                    <a:tint val="75000"/>
                  </a:schemeClr>
                </a:solidFill>
              </a:defRPr>
            </a:lvl4pPr>
            <a:lvl5pPr marL="1920240" indent="0">
              <a:buNone/>
              <a:defRPr sz="1680">
                <a:solidFill>
                  <a:schemeClr val="tx1">
                    <a:tint val="75000"/>
                  </a:schemeClr>
                </a:solidFill>
              </a:defRPr>
            </a:lvl5pPr>
            <a:lvl6pPr marL="2400300" indent="0">
              <a:buNone/>
              <a:defRPr sz="1680">
                <a:solidFill>
                  <a:schemeClr val="tx1">
                    <a:tint val="75000"/>
                  </a:schemeClr>
                </a:solidFill>
              </a:defRPr>
            </a:lvl6pPr>
            <a:lvl7pPr marL="2880360" indent="0">
              <a:buNone/>
              <a:defRPr sz="1680">
                <a:solidFill>
                  <a:schemeClr val="tx1">
                    <a:tint val="75000"/>
                  </a:schemeClr>
                </a:solidFill>
              </a:defRPr>
            </a:lvl7pPr>
            <a:lvl8pPr marL="3360420" indent="0">
              <a:buNone/>
              <a:defRPr sz="1680">
                <a:solidFill>
                  <a:schemeClr val="tx1">
                    <a:tint val="75000"/>
                  </a:schemeClr>
                </a:solidFill>
              </a:defRPr>
            </a:lvl8pPr>
            <a:lvl9pPr marL="3840480" indent="0">
              <a:buNone/>
              <a:defRPr sz="168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smtClean="0"/>
              <a:t>2/16/2019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00452475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661008" y="2989783"/>
            <a:ext cx="4485360" cy="351558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55231" y="2989783"/>
            <a:ext cx="4483759" cy="351558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smtClean="0"/>
              <a:t>2/16/2019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495452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662608" y="2621891"/>
            <a:ext cx="4483760" cy="797965"/>
          </a:xfrm>
        </p:spPr>
        <p:txBody>
          <a:bodyPr anchor="b" anchorCtr="1">
            <a:normAutofit/>
          </a:bodyPr>
          <a:lstStyle>
            <a:lvl1pPr marL="0" indent="0" algn="ctr">
              <a:buNone/>
              <a:defRPr sz="1995" b="0" cap="all" spc="105" baseline="0">
                <a:solidFill>
                  <a:schemeClr val="accent2">
                    <a:lumMod val="75000"/>
                  </a:schemeClr>
                </a:solidFill>
              </a:defRPr>
            </a:lvl1pPr>
            <a:lvl2pPr marL="480060" indent="0">
              <a:buNone/>
              <a:defRPr sz="1995"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n-US"/>
              <a:t>Edit Master text styles</a:t>
            </a:r>
          </a:p>
        </p:txBody>
      </p:sp>
      <p:sp>
        <p:nvSpPr>
          <p:cNvPr id="4" name="Content Placeholder 3"/>
          <p:cNvSpPr>
            <a:spLocks noGrp="1"/>
          </p:cNvSpPr>
          <p:nvPr>
            <p:ph sz="half" idx="2"/>
          </p:nvPr>
        </p:nvSpPr>
        <p:spPr>
          <a:xfrm>
            <a:off x="1662608" y="3562350"/>
            <a:ext cx="4483760" cy="29430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655232" y="3562350"/>
            <a:ext cx="4466158" cy="2943013"/>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655232" y="2621891"/>
            <a:ext cx="4483760" cy="797965"/>
          </a:xfrm>
        </p:spPr>
        <p:txBody>
          <a:bodyPr anchor="b" anchorCtr="1">
            <a:normAutofit/>
          </a:bodyPr>
          <a:lstStyle>
            <a:lvl1pPr marL="0" indent="0" algn="ctr">
              <a:buNone/>
              <a:defRPr sz="1995" b="0" cap="all" spc="105" baseline="0">
                <a:solidFill>
                  <a:schemeClr val="accent2">
                    <a:lumMod val="75000"/>
                  </a:schemeClr>
                </a:solidFill>
              </a:defRPr>
            </a:lvl1pPr>
            <a:lvl2pPr marL="480060" indent="0">
              <a:buNone/>
              <a:defRPr sz="1995"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n-US"/>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smtClean="0"/>
              <a:t>2/16/2019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40731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2/16/2019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117574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2/16/2019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233883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400800" cy="7772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44906" y="2543005"/>
            <a:ext cx="4710989" cy="1293697"/>
          </a:xfrm>
          <a:solidFill>
            <a:srgbClr val="FFFFFF"/>
          </a:solidFill>
          <a:ln>
            <a:solidFill>
              <a:srgbClr val="404040"/>
            </a:solidFill>
          </a:ln>
        </p:spPr>
        <p:txBody>
          <a:bodyPr anchor="ctr" anchorCtr="1">
            <a:normAutofit/>
          </a:bodyPr>
          <a:lstStyle>
            <a:lvl1pPr>
              <a:defRPr sz="231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7072884" y="911962"/>
            <a:ext cx="5056632" cy="5948477"/>
          </a:xfrm>
        </p:spPr>
        <p:txBody>
          <a:bodyPr>
            <a:normAutofit/>
          </a:bodyPr>
          <a:lstStyle>
            <a:lvl1pPr>
              <a:defRPr sz="1995">
                <a:solidFill>
                  <a:schemeClr val="tx1"/>
                </a:solidFill>
              </a:defRPr>
            </a:lvl1pPr>
            <a:lvl2pPr>
              <a:defRPr sz="1680">
                <a:solidFill>
                  <a:schemeClr val="tx1"/>
                </a:solidFill>
              </a:defRPr>
            </a:lvl2pPr>
            <a:lvl3pPr>
              <a:defRPr sz="1680">
                <a:solidFill>
                  <a:schemeClr val="tx1"/>
                </a:solidFill>
              </a:defRPr>
            </a:lvl3pPr>
            <a:lvl4pPr>
              <a:defRPr sz="1680">
                <a:solidFill>
                  <a:schemeClr val="tx1"/>
                </a:solidFill>
              </a:defRPr>
            </a:lvl4pPr>
            <a:lvl5pPr>
              <a:defRPr sz="1680">
                <a:solidFill>
                  <a:schemeClr val="tx1"/>
                </a:solidFill>
              </a:defRPr>
            </a:lvl5pPr>
            <a:lvl6pPr>
              <a:defRPr sz="1680"/>
            </a:lvl6pPr>
            <a:lvl7pPr>
              <a:defRPr sz="1680"/>
            </a:lvl7pPr>
            <a:lvl8pPr>
              <a:defRPr sz="1680"/>
            </a:lvl8pPr>
            <a:lvl9pPr>
              <a:defRPr sz="168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71346" y="4023240"/>
            <a:ext cx="3984498" cy="2486574"/>
          </a:xfrm>
        </p:spPr>
        <p:txBody>
          <a:bodyPr anchor="t" anchorCtr="1">
            <a:normAutofit/>
          </a:bodyPr>
          <a:lstStyle>
            <a:lvl1pPr marL="0" indent="0" algn="ctr">
              <a:buNone/>
              <a:defRPr sz="1575">
                <a:solidFill>
                  <a:srgbClr val="FFFFFF"/>
                </a:solidFill>
              </a:defRPr>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en-US"/>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smtClean="0"/>
              <a:t>2/16/2019</a:t>
            </a:fld>
            <a:endParaRPr lang="en-US" dirty="0"/>
          </a:p>
        </p:txBody>
      </p:sp>
      <p:sp>
        <p:nvSpPr>
          <p:cNvPr id="10" name="Footer Placeholder 9"/>
          <p:cNvSpPr>
            <a:spLocks noGrp="1"/>
          </p:cNvSpPr>
          <p:nvPr>
            <p:ph type="ftr" sz="quarter" idx="11"/>
          </p:nvPr>
        </p:nvSpPr>
        <p:spPr>
          <a:xfrm>
            <a:off x="844906" y="7067702"/>
            <a:ext cx="5381037" cy="362712"/>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2230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1" y="0"/>
            <a:ext cx="6400799" cy="7772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48949" y="2543005"/>
            <a:ext cx="4719748" cy="1285925"/>
          </a:xfrm>
          <a:solidFill>
            <a:srgbClr val="FFFFFF"/>
          </a:solidFill>
          <a:ln>
            <a:solidFill>
              <a:srgbClr val="404040"/>
            </a:solidFill>
          </a:ln>
        </p:spPr>
        <p:txBody>
          <a:bodyPr anchor="ctr" anchorCtr="1">
            <a:noAutofit/>
          </a:bodyPr>
          <a:lstStyle>
            <a:lvl1pPr>
              <a:defRPr sz="231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400799" y="0"/>
            <a:ext cx="6407202" cy="7772400"/>
          </a:xfrm>
          <a:solidFill>
            <a:schemeClr val="bg1">
              <a:lumMod val="75000"/>
            </a:schemeClr>
          </a:solidFill>
        </p:spPr>
        <p:txBody>
          <a:bodyPr anchor="t"/>
          <a:lstStyle>
            <a:lvl1pPr marL="0" indent="0">
              <a:buNone/>
              <a:defRPr sz="3360">
                <a:solidFill>
                  <a:schemeClr val="bg1">
                    <a:lumMod val="85000"/>
                    <a:lumOff val="15000"/>
                  </a:schemeClr>
                </a:solidFill>
              </a:defRPr>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t>Click icon to add picture</a:t>
            </a:r>
            <a:endParaRPr lang="en-US" dirty="0"/>
          </a:p>
        </p:txBody>
      </p:sp>
      <p:sp>
        <p:nvSpPr>
          <p:cNvPr id="4" name="Text Placeholder 3"/>
          <p:cNvSpPr>
            <a:spLocks noGrp="1"/>
          </p:cNvSpPr>
          <p:nvPr>
            <p:ph type="body" sz="half" idx="2"/>
          </p:nvPr>
        </p:nvSpPr>
        <p:spPr>
          <a:xfrm>
            <a:off x="1171346" y="4023241"/>
            <a:ext cx="3984498" cy="2486575"/>
          </a:xfrm>
        </p:spPr>
        <p:txBody>
          <a:bodyPr anchor="t" anchorCtr="1">
            <a:normAutofit/>
          </a:bodyPr>
          <a:lstStyle>
            <a:lvl1pPr marL="0" indent="0" algn="ctr">
              <a:buNone/>
              <a:defRPr sz="1575">
                <a:solidFill>
                  <a:srgbClr val="FFFFFF"/>
                </a:solidFill>
              </a:defRPr>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smtClean="0"/>
              <a:t>2/16/2019</a:t>
            </a:fld>
            <a:endParaRPr lang="en-US" dirty="0"/>
          </a:p>
        </p:txBody>
      </p:sp>
      <p:sp>
        <p:nvSpPr>
          <p:cNvPr id="9" name="Footer Placeholder 8"/>
          <p:cNvSpPr>
            <a:spLocks noGrp="1"/>
          </p:cNvSpPr>
          <p:nvPr>
            <p:ph type="ftr" sz="quarter" idx="11"/>
          </p:nvPr>
        </p:nvSpPr>
        <p:spPr>
          <a:xfrm>
            <a:off x="844906" y="7067702"/>
            <a:ext cx="5381037" cy="362712"/>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334454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342693" y="1093318"/>
            <a:ext cx="8116214" cy="1347216"/>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342693" y="2989784"/>
            <a:ext cx="8116214" cy="351558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212501" y="7070658"/>
            <a:ext cx="2891433" cy="367164"/>
          </a:xfrm>
          <a:prstGeom prst="rect">
            <a:avLst/>
          </a:prstGeom>
        </p:spPr>
        <p:txBody>
          <a:bodyPr vert="horz" lIns="91440" tIns="45720" rIns="91440" bIns="45720" rtlCol="0" anchor="ctr"/>
          <a:lstStyle>
            <a:lvl1pPr algn="r">
              <a:defRPr sz="1103">
                <a:solidFill>
                  <a:schemeClr val="tx1">
                    <a:alpha val="70000"/>
                  </a:schemeClr>
                </a:solidFill>
              </a:defRPr>
            </a:lvl1pPr>
          </a:lstStyle>
          <a:p>
            <a:fld id="{1160EA64-D806-43AC-9DF2-F8C432F32B4C}" type="datetimeFigureOut">
              <a:rPr lang="en-US" smtClean="0"/>
              <a:t>2/16/2019</a:t>
            </a:fld>
            <a:endParaRPr lang="en-US" dirty="0"/>
          </a:p>
        </p:txBody>
      </p:sp>
      <p:sp>
        <p:nvSpPr>
          <p:cNvPr id="5" name="Footer Placeholder 4"/>
          <p:cNvSpPr>
            <a:spLocks noGrp="1"/>
          </p:cNvSpPr>
          <p:nvPr>
            <p:ph type="ftr" sz="quarter" idx="3"/>
          </p:nvPr>
        </p:nvSpPr>
        <p:spPr>
          <a:xfrm>
            <a:off x="1680211" y="7067702"/>
            <a:ext cx="6196248" cy="362712"/>
          </a:xfrm>
          <a:prstGeom prst="rect">
            <a:avLst/>
          </a:prstGeom>
        </p:spPr>
        <p:txBody>
          <a:bodyPr vert="horz" lIns="91440" tIns="45720" rIns="91440" bIns="45720" rtlCol="0" anchor="ctr"/>
          <a:lstStyle>
            <a:lvl1pPr algn="l">
              <a:defRPr sz="1103">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1296868" y="7046976"/>
            <a:ext cx="384048" cy="414528"/>
          </a:xfrm>
          <a:prstGeom prst="ellipse">
            <a:avLst/>
          </a:prstGeom>
          <a:solidFill>
            <a:srgbClr val="1D1D1D">
              <a:alpha val="70000"/>
            </a:srgbClr>
          </a:solidFill>
        </p:spPr>
        <p:txBody>
          <a:bodyPr vert="horz" lIns="18288" tIns="45720" rIns="18288" bIns="45720" rtlCol="0" anchor="ctr">
            <a:noAutofit/>
          </a:bodyPr>
          <a:lstStyle>
            <a:lvl1pPr algn="ctr">
              <a:defRPr sz="1155" spc="0" baseline="0">
                <a:solidFill>
                  <a:srgbClr val="FFFFFF"/>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54334623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algn="ctr" defTabSz="960120" rtl="0" eaLnBrk="1" latinLnBrk="0" hangingPunct="1">
        <a:lnSpc>
          <a:spcPct val="90000"/>
        </a:lnSpc>
        <a:spcBef>
          <a:spcPct val="0"/>
        </a:spcBef>
        <a:buNone/>
        <a:defRPr sz="2940" kern="1200" cap="all" spc="210" baseline="0">
          <a:solidFill>
            <a:srgbClr val="262626"/>
          </a:solidFill>
          <a:latin typeface="+mj-lt"/>
          <a:ea typeface="+mj-ea"/>
          <a:cs typeface="+mj-cs"/>
        </a:defRPr>
      </a:lvl1pPr>
    </p:titleStyle>
    <p:bodyStyle>
      <a:lvl1pPr marL="240030" indent="-240030" algn="l" defTabSz="960120" rtl="0" eaLnBrk="1" latinLnBrk="0" hangingPunct="1">
        <a:lnSpc>
          <a:spcPct val="100000"/>
        </a:lnSpc>
        <a:spcBef>
          <a:spcPts val="1050"/>
        </a:spcBef>
        <a:buClr>
          <a:schemeClr val="accent2"/>
        </a:buClr>
        <a:buFont typeface="Arial" panose="020B0604020202020204" pitchFamily="34" charset="0"/>
        <a:buChar char="•"/>
        <a:defRPr sz="1890" kern="1200">
          <a:solidFill>
            <a:schemeClr val="tx1">
              <a:lumMod val="85000"/>
              <a:lumOff val="15000"/>
            </a:schemeClr>
          </a:solidFill>
          <a:latin typeface="+mn-lt"/>
          <a:ea typeface="+mn-ea"/>
          <a:cs typeface="+mn-cs"/>
        </a:defRPr>
      </a:lvl1pPr>
      <a:lvl2pPr marL="480060" indent="-240030" algn="l" defTabSz="960120" rtl="0" eaLnBrk="1" latinLnBrk="0" hangingPunct="1">
        <a:lnSpc>
          <a:spcPct val="100000"/>
        </a:lnSpc>
        <a:spcBef>
          <a:spcPts val="1050"/>
        </a:spcBef>
        <a:buClr>
          <a:schemeClr val="accent2"/>
        </a:buClr>
        <a:buFont typeface="Arial" panose="020B0604020202020204" pitchFamily="34" charset="0"/>
        <a:buChar char="•"/>
        <a:defRPr sz="1680" kern="1200">
          <a:solidFill>
            <a:schemeClr val="tx1">
              <a:lumMod val="85000"/>
              <a:lumOff val="15000"/>
            </a:schemeClr>
          </a:solidFill>
          <a:latin typeface="+mn-lt"/>
          <a:ea typeface="+mn-ea"/>
          <a:cs typeface="+mn-cs"/>
        </a:defRPr>
      </a:lvl2pPr>
      <a:lvl3pPr marL="720090" indent="-240030" algn="l" defTabSz="960120" rtl="0" eaLnBrk="1" latinLnBrk="0" hangingPunct="1">
        <a:lnSpc>
          <a:spcPct val="100000"/>
        </a:lnSpc>
        <a:spcBef>
          <a:spcPts val="1050"/>
        </a:spcBef>
        <a:buClr>
          <a:schemeClr val="accent2"/>
        </a:buClr>
        <a:buFont typeface="Arial" panose="020B0604020202020204" pitchFamily="34" charset="0"/>
        <a:buChar char="•"/>
        <a:defRPr sz="1680" kern="1200">
          <a:solidFill>
            <a:schemeClr val="tx1">
              <a:lumMod val="85000"/>
              <a:lumOff val="15000"/>
            </a:schemeClr>
          </a:solidFill>
          <a:latin typeface="+mn-lt"/>
          <a:ea typeface="+mn-ea"/>
          <a:cs typeface="+mn-cs"/>
        </a:defRPr>
      </a:lvl3pPr>
      <a:lvl4pPr marL="960120" indent="-240030" algn="l" defTabSz="960120" rtl="0" eaLnBrk="1" latinLnBrk="0" hangingPunct="1">
        <a:lnSpc>
          <a:spcPct val="100000"/>
        </a:lnSpc>
        <a:spcBef>
          <a:spcPts val="1050"/>
        </a:spcBef>
        <a:buClr>
          <a:schemeClr val="accent2"/>
        </a:buClr>
        <a:buFont typeface="Arial" panose="020B0604020202020204" pitchFamily="34" charset="0"/>
        <a:buChar char="•"/>
        <a:defRPr sz="1680" kern="1200">
          <a:solidFill>
            <a:schemeClr val="tx1">
              <a:lumMod val="85000"/>
              <a:lumOff val="15000"/>
            </a:schemeClr>
          </a:solidFill>
          <a:latin typeface="+mn-lt"/>
          <a:ea typeface="+mn-ea"/>
          <a:cs typeface="+mn-cs"/>
        </a:defRPr>
      </a:lvl4pPr>
      <a:lvl5pPr marL="1200150" indent="-240030" algn="l" defTabSz="960120" rtl="0" eaLnBrk="1" latinLnBrk="0" hangingPunct="1">
        <a:lnSpc>
          <a:spcPct val="100000"/>
        </a:lnSpc>
        <a:spcBef>
          <a:spcPts val="1050"/>
        </a:spcBef>
        <a:buClr>
          <a:schemeClr val="accent2"/>
        </a:buClr>
        <a:buFont typeface="Arial" panose="020B0604020202020204" pitchFamily="34" charset="0"/>
        <a:buChar char="•"/>
        <a:defRPr sz="1680" kern="1200">
          <a:solidFill>
            <a:schemeClr val="tx1">
              <a:lumMod val="85000"/>
              <a:lumOff val="15000"/>
            </a:schemeClr>
          </a:solidFill>
          <a:latin typeface="+mn-lt"/>
          <a:ea typeface="+mn-ea"/>
          <a:cs typeface="+mn-cs"/>
        </a:defRPr>
      </a:lvl5pPr>
      <a:lvl6pPr marL="1378506" indent="-240030" algn="l" defTabSz="960120" rtl="0" eaLnBrk="1" latinLnBrk="0" hangingPunct="1">
        <a:lnSpc>
          <a:spcPct val="100000"/>
        </a:lnSpc>
        <a:spcBef>
          <a:spcPts val="1050"/>
        </a:spcBef>
        <a:buClr>
          <a:schemeClr val="accent2"/>
        </a:buClr>
        <a:buFont typeface="Arial" panose="020B0604020202020204" pitchFamily="34" charset="0"/>
        <a:buChar char="•"/>
        <a:defRPr sz="1680" kern="1200">
          <a:solidFill>
            <a:schemeClr val="tx1"/>
          </a:solidFill>
          <a:latin typeface="+mn-lt"/>
          <a:ea typeface="+mn-ea"/>
          <a:cs typeface="+mn-cs"/>
        </a:defRPr>
      </a:lvl6pPr>
      <a:lvl7pPr marL="1558529" indent="-240030" algn="l" defTabSz="960120" rtl="0" eaLnBrk="1" latinLnBrk="0" hangingPunct="1">
        <a:lnSpc>
          <a:spcPct val="100000"/>
        </a:lnSpc>
        <a:spcBef>
          <a:spcPts val="1050"/>
        </a:spcBef>
        <a:buClr>
          <a:schemeClr val="accent2"/>
        </a:buClr>
        <a:buFont typeface="Arial" panose="020B0604020202020204" pitchFamily="34" charset="0"/>
        <a:buChar char="•"/>
        <a:defRPr sz="1680" kern="1200">
          <a:solidFill>
            <a:schemeClr val="tx1"/>
          </a:solidFill>
          <a:latin typeface="+mn-lt"/>
          <a:ea typeface="+mn-ea"/>
          <a:cs typeface="+mn-cs"/>
        </a:defRPr>
      </a:lvl7pPr>
      <a:lvl8pPr marL="1740218" indent="-240030" algn="l" defTabSz="960120" rtl="0" eaLnBrk="1" latinLnBrk="0" hangingPunct="1">
        <a:lnSpc>
          <a:spcPct val="100000"/>
        </a:lnSpc>
        <a:spcBef>
          <a:spcPts val="1050"/>
        </a:spcBef>
        <a:buClr>
          <a:schemeClr val="accent2"/>
        </a:buClr>
        <a:buFont typeface="Arial" panose="020B0604020202020204" pitchFamily="34" charset="0"/>
        <a:buChar char="•"/>
        <a:defRPr sz="1680" kern="1200" baseline="0">
          <a:solidFill>
            <a:schemeClr val="tx1"/>
          </a:solidFill>
          <a:latin typeface="+mn-lt"/>
          <a:ea typeface="+mn-ea"/>
          <a:cs typeface="+mn-cs"/>
        </a:defRPr>
      </a:lvl8pPr>
      <a:lvl9pPr marL="1976914" indent="-240030" algn="l" defTabSz="960120" rtl="0" eaLnBrk="1" latinLnBrk="0" hangingPunct="1">
        <a:lnSpc>
          <a:spcPct val="100000"/>
        </a:lnSpc>
        <a:spcBef>
          <a:spcPts val="1050"/>
        </a:spcBef>
        <a:buClr>
          <a:schemeClr val="accent2"/>
        </a:buClr>
        <a:buFont typeface="Arial" panose="020B0604020202020204" pitchFamily="34" charset="0"/>
        <a:buChar char="•"/>
        <a:defRPr sz="1680" kern="1200" baseline="0">
          <a:solidFill>
            <a:schemeClr val="tx1"/>
          </a:solidFill>
          <a:latin typeface="+mn-lt"/>
          <a:ea typeface="+mn-ea"/>
          <a:cs typeface="+mn-cs"/>
        </a:defRPr>
      </a:lvl9pPr>
    </p:bodyStyle>
    <p:otherStyle>
      <a:defPPr>
        <a:defRPr lang="en-US"/>
      </a:defPPr>
      <a:lvl1pPr marL="0" algn="l" defTabSz="960120" rtl="0" eaLnBrk="1" latinLnBrk="0" hangingPunct="1">
        <a:defRPr sz="1890" kern="1200">
          <a:solidFill>
            <a:schemeClr val="tx1"/>
          </a:solidFill>
          <a:latin typeface="+mn-lt"/>
          <a:ea typeface="+mn-ea"/>
          <a:cs typeface="+mn-cs"/>
        </a:defRPr>
      </a:lvl1pPr>
      <a:lvl2pPr marL="480060" algn="l" defTabSz="960120" rtl="0" eaLnBrk="1" latinLnBrk="0" hangingPunct="1">
        <a:defRPr sz="1890" kern="1200">
          <a:solidFill>
            <a:schemeClr val="tx1"/>
          </a:solidFill>
          <a:latin typeface="+mn-lt"/>
          <a:ea typeface="+mn-ea"/>
          <a:cs typeface="+mn-cs"/>
        </a:defRPr>
      </a:lvl2pPr>
      <a:lvl3pPr marL="960120" algn="l" defTabSz="960120" rtl="0" eaLnBrk="1" latinLnBrk="0" hangingPunct="1">
        <a:defRPr sz="1890" kern="1200">
          <a:solidFill>
            <a:schemeClr val="tx1"/>
          </a:solidFill>
          <a:latin typeface="+mn-lt"/>
          <a:ea typeface="+mn-ea"/>
          <a:cs typeface="+mn-cs"/>
        </a:defRPr>
      </a:lvl3pPr>
      <a:lvl4pPr marL="1440180" algn="l" defTabSz="960120" rtl="0" eaLnBrk="1" latinLnBrk="0" hangingPunct="1">
        <a:defRPr sz="1890" kern="1200">
          <a:solidFill>
            <a:schemeClr val="tx1"/>
          </a:solidFill>
          <a:latin typeface="+mn-lt"/>
          <a:ea typeface="+mn-ea"/>
          <a:cs typeface="+mn-cs"/>
        </a:defRPr>
      </a:lvl4pPr>
      <a:lvl5pPr marL="1920240" algn="l" defTabSz="960120" rtl="0" eaLnBrk="1" latinLnBrk="0" hangingPunct="1">
        <a:defRPr sz="1890" kern="1200">
          <a:solidFill>
            <a:schemeClr val="tx1"/>
          </a:solidFill>
          <a:latin typeface="+mn-lt"/>
          <a:ea typeface="+mn-ea"/>
          <a:cs typeface="+mn-cs"/>
        </a:defRPr>
      </a:lvl5pPr>
      <a:lvl6pPr marL="2400300" algn="l" defTabSz="960120" rtl="0" eaLnBrk="1" latinLnBrk="0" hangingPunct="1">
        <a:defRPr sz="1890" kern="1200">
          <a:solidFill>
            <a:schemeClr val="tx1"/>
          </a:solidFill>
          <a:latin typeface="+mn-lt"/>
          <a:ea typeface="+mn-ea"/>
          <a:cs typeface="+mn-cs"/>
        </a:defRPr>
      </a:lvl6pPr>
      <a:lvl7pPr marL="2880360" algn="l" defTabSz="960120" rtl="0" eaLnBrk="1" latinLnBrk="0" hangingPunct="1">
        <a:defRPr sz="1890" kern="1200">
          <a:solidFill>
            <a:schemeClr val="tx1"/>
          </a:solidFill>
          <a:latin typeface="+mn-lt"/>
          <a:ea typeface="+mn-ea"/>
          <a:cs typeface="+mn-cs"/>
        </a:defRPr>
      </a:lvl7pPr>
      <a:lvl8pPr marL="3360420" algn="l" defTabSz="960120" rtl="0" eaLnBrk="1" latinLnBrk="0" hangingPunct="1">
        <a:defRPr sz="1890" kern="1200">
          <a:solidFill>
            <a:schemeClr val="tx1"/>
          </a:solidFill>
          <a:latin typeface="+mn-lt"/>
          <a:ea typeface="+mn-ea"/>
          <a:cs typeface="+mn-cs"/>
        </a:defRPr>
      </a:lvl8pPr>
      <a:lvl9pPr marL="3840480" algn="l" defTabSz="960120" rtl="0" eaLnBrk="1" latinLnBrk="0" hangingPunct="1">
        <a:defRPr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0.jpeg"/><Relationship Id="rId13" Type="http://schemas.microsoft.com/office/2007/relationships/hdphoto" Target="../media/hdphoto1.wdp"/><Relationship Id="rId3" Type="http://schemas.openxmlformats.org/officeDocument/2006/relationships/image" Target="../media/image5.png"/><Relationship Id="rId7" Type="http://schemas.openxmlformats.org/officeDocument/2006/relationships/image" Target="../media/image9.jpeg"/><Relationship Id="rId12"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jpe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jpg"/><Relationship Id="rId1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19.jpeg"/><Relationship Id="rId3" Type="http://schemas.openxmlformats.org/officeDocument/2006/relationships/image" Target="../media/image13.png"/><Relationship Id="rId7"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17.png"/><Relationship Id="rId10" Type="http://schemas.openxmlformats.org/officeDocument/2006/relationships/image" Target="../media/image21.png"/><Relationship Id="rId4" Type="http://schemas.openxmlformats.org/officeDocument/2006/relationships/image" Target="../media/image16.png"/><Relationship Id="rId9"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2.png"/><Relationship Id="rId7" Type="http://schemas.microsoft.com/office/2007/relationships/hdphoto" Target="../media/hdphoto1.wdp"/><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24.png"/><Relationship Id="rId4" Type="http://schemas.openxmlformats.org/officeDocument/2006/relationships/image" Target="../media/image23.emf"/><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651972" y="2654166"/>
            <a:ext cx="3542844" cy="894515"/>
          </a:xfrm>
          <a:prstGeom prst="rect">
            <a:avLst/>
          </a:prstGeom>
        </p:spPr>
      </p:pic>
      <p:sp>
        <p:nvSpPr>
          <p:cNvPr id="2" name="Title 1"/>
          <p:cNvSpPr>
            <a:spLocks noGrp="1"/>
          </p:cNvSpPr>
          <p:nvPr>
            <p:ph type="ctrTitle"/>
          </p:nvPr>
        </p:nvSpPr>
        <p:spPr>
          <a:xfrm>
            <a:off x="5731918" y="2791831"/>
            <a:ext cx="6224776" cy="1728216"/>
          </a:xfrm>
        </p:spPr>
        <p:txBody>
          <a:bodyPr>
            <a:normAutofit/>
          </a:bodyPr>
          <a:lstStyle/>
          <a:p>
            <a:r>
              <a:rPr lang="en-US" dirty="0"/>
              <a:t>AOLME Curriculum</a:t>
            </a:r>
            <a:br>
              <a:rPr lang="en-US" dirty="0"/>
            </a:br>
            <a:r>
              <a:rPr lang="en-US" sz="1680" dirty="0"/>
              <a:t>SESSION 4</a:t>
            </a:r>
          </a:p>
        </p:txBody>
      </p:sp>
      <p:sp>
        <p:nvSpPr>
          <p:cNvPr id="6" name="Rectangle 115"/>
          <p:cNvSpPr>
            <a:spLocks noChangeArrowheads="1"/>
          </p:cNvSpPr>
          <p:nvPr/>
        </p:nvSpPr>
        <p:spPr bwMode="auto">
          <a:xfrm>
            <a:off x="4866900" y="7090714"/>
            <a:ext cx="7910369" cy="368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6012" tIns="48006" rIns="96012" bIns="48006" numCol="1" anchor="ctr" anchorCtr="0" compatLnSpc="1">
            <a:prstTxWarp prst="textNoShape">
              <a:avLst/>
            </a:prstTxWarp>
            <a:spAutoFit/>
          </a:bodyPr>
          <a:lstStyle/>
          <a:p>
            <a:pPr algn="ctr" defTabSz="960120" eaLnBrk="0" fontAlgn="base" hangingPunct="0">
              <a:spcBef>
                <a:spcPct val="0"/>
              </a:spcBef>
              <a:spcAft>
                <a:spcPct val="0"/>
              </a:spcAft>
            </a:pPr>
            <a:r>
              <a:rPr lang="en-US" altLang="en-US" sz="840" dirty="0">
                <a:solidFill>
                  <a:schemeClr val="bg1">
                    <a:lumMod val="75000"/>
                  </a:schemeClr>
                </a:solidFill>
                <a:latin typeface="Arial Unicode MS" charset="0"/>
                <a:ea typeface="Times New Roman" charset="0"/>
                <a:cs typeface="Courier New" charset="0"/>
              </a:rPr>
              <a:t>MATERIALS DEVELOPED BY THE AOLME PROJECT AT THE UNIVERSITY OF NEW MEXICO, PLEASE DO NOT COPY OR DISTRIBUTE ANY OF THESE COPYRIGHTED TASKS WITHOUT PROPER AUTHORIZATION</a:t>
            </a:r>
            <a:endParaRPr lang="en-US" altLang="en-US" sz="840" dirty="0">
              <a:solidFill>
                <a:schemeClr val="bg1">
                  <a:lumMod val="75000"/>
                </a:schemeClr>
              </a:solidFill>
              <a:latin typeface="Arial" charset="0"/>
            </a:endParaRPr>
          </a:p>
        </p:txBody>
      </p:sp>
    </p:spTree>
    <p:extLst>
      <p:ext uri="{BB962C8B-B14F-4D97-AF65-F5344CB8AC3E}">
        <p14:creationId xmlns:p14="http://schemas.microsoft.com/office/powerpoint/2010/main" val="13109808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p:cNvCxnSpPr>
            <a:cxnSpLocks/>
          </p:cNvCxnSpPr>
          <p:nvPr/>
        </p:nvCxnSpPr>
        <p:spPr>
          <a:xfrm flipV="1">
            <a:off x="6280022" y="1663586"/>
            <a:ext cx="0" cy="4313479"/>
          </a:xfrm>
          <a:prstGeom prst="line">
            <a:avLst/>
          </a:prstGeom>
          <a:ln w="28575"/>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2461356" y="1426704"/>
            <a:ext cx="7944863" cy="0"/>
          </a:xfrm>
          <a:prstGeom prst="line">
            <a:avLst/>
          </a:prstGeom>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553325" y="2536520"/>
            <a:ext cx="5411230" cy="1348574"/>
          </a:xfrm>
          <a:prstGeom prst="rect">
            <a:avLst/>
          </a:prstGeom>
          <a:noFill/>
        </p:spPr>
        <p:txBody>
          <a:bodyPr wrap="square" rtlCol="0">
            <a:spAutoFit/>
          </a:bodyPr>
          <a:lstStyle/>
          <a:p>
            <a:pPr marL="378380" indent="-360045">
              <a:buAutoNum type="arabicPeriod"/>
            </a:pPr>
            <a:r>
              <a:rPr lang="en-US" sz="2041" dirty="0"/>
              <a:t>Activity Card</a:t>
            </a:r>
          </a:p>
          <a:p>
            <a:pPr marL="378380" indent="-360045">
              <a:buAutoNum type="arabicPeriod"/>
            </a:pPr>
            <a:r>
              <a:rPr lang="en-US" sz="2041" dirty="0"/>
              <a:t>Raspberry Pi kit</a:t>
            </a:r>
          </a:p>
          <a:p>
            <a:pPr marL="378380" indent="-360045">
              <a:buAutoNum type="arabicPeriod"/>
            </a:pPr>
            <a:r>
              <a:rPr lang="en-US" sz="2041" dirty="0"/>
              <a:t>Student journal</a:t>
            </a:r>
          </a:p>
          <a:p>
            <a:pPr marL="378380" indent="-360045">
              <a:buAutoNum type="arabicPeriod"/>
            </a:pPr>
            <a:endParaRPr lang="en-US" sz="2041" dirty="0"/>
          </a:p>
        </p:txBody>
      </p:sp>
      <p:pic>
        <p:nvPicPr>
          <p:cNvPr id="63" name="Picture 62" descr="Resultado de imagen para python programming icon"/>
          <p:cNvPicPr/>
          <p:nvPr/>
        </p:nvPicPr>
        <p:blipFill rotWithShape="1">
          <a:blip r:embed="rId3" cstate="hqprint">
            <a:extLst>
              <a:ext uri="{28A0092B-C50C-407E-A947-70E740481C1C}">
                <a14:useLocalDpi xmlns:a14="http://schemas.microsoft.com/office/drawing/2010/main"/>
              </a:ext>
            </a:extLst>
          </a:blip>
          <a:srcRect/>
          <a:stretch/>
        </p:blipFill>
        <p:spPr bwMode="auto">
          <a:xfrm>
            <a:off x="10984816" y="731801"/>
            <a:ext cx="742366" cy="654548"/>
          </a:xfrm>
          <a:prstGeom prst="rect">
            <a:avLst/>
          </a:prstGeom>
          <a:noFill/>
          <a:ln>
            <a:noFill/>
          </a:ln>
          <a:extLst>
            <a:ext uri="{53640926-AAD7-44D8-BBD7-CCE9431645EC}">
              <a14:shadowObscured xmlns:a14="http://schemas.microsoft.com/office/drawing/2010/main"/>
            </a:ext>
          </a:extLst>
        </p:spPr>
      </p:pic>
      <p:sp>
        <p:nvSpPr>
          <p:cNvPr id="19" name="Rectangle 18"/>
          <p:cNvSpPr/>
          <p:nvPr/>
        </p:nvSpPr>
        <p:spPr>
          <a:xfrm>
            <a:off x="169018" y="7026890"/>
            <a:ext cx="4937057" cy="406393"/>
          </a:xfrm>
          <a:prstGeom prst="rect">
            <a:avLst/>
          </a:prstGeom>
        </p:spPr>
        <p:txBody>
          <a:bodyPr wrap="none">
            <a:spAutoFit/>
          </a:bodyPr>
          <a:lstStyle/>
          <a:p>
            <a:r>
              <a:rPr lang="en-US" sz="2041" dirty="0">
                <a:latin typeface="Calibri" charset="0"/>
                <a:ea typeface="Times New Roman" charset="0"/>
                <a:cs typeface="Times New Roman" charset="0"/>
              </a:rPr>
              <a:t>AOLME PROJECT - LEVEL 1- SESSION 5- 2018</a:t>
            </a:r>
            <a:r>
              <a:rPr lang="en-US" sz="2041" dirty="0"/>
              <a:t> </a:t>
            </a:r>
          </a:p>
        </p:txBody>
      </p:sp>
      <p:sp>
        <p:nvSpPr>
          <p:cNvPr id="41" name="Rectangle 115"/>
          <p:cNvSpPr>
            <a:spLocks noChangeArrowheads="1"/>
          </p:cNvSpPr>
          <p:nvPr/>
        </p:nvSpPr>
        <p:spPr bwMode="auto">
          <a:xfrm>
            <a:off x="5178765" y="7090714"/>
            <a:ext cx="7598504" cy="368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6012" tIns="48006" rIns="96012" bIns="48006" numCol="1" anchor="ctr" anchorCtr="0" compatLnSpc="1">
            <a:prstTxWarp prst="textNoShape">
              <a:avLst/>
            </a:prstTxWarp>
            <a:spAutoFit/>
          </a:bodyPr>
          <a:lstStyle/>
          <a:p>
            <a:pPr algn="ctr" defTabSz="960120" eaLnBrk="0" fontAlgn="base" hangingPunct="0">
              <a:spcBef>
                <a:spcPct val="0"/>
              </a:spcBef>
              <a:spcAft>
                <a:spcPct val="0"/>
              </a:spcAft>
            </a:pPr>
            <a:r>
              <a:rPr lang="en-US" altLang="en-US" sz="840" dirty="0">
                <a:solidFill>
                  <a:schemeClr val="bg1">
                    <a:lumMod val="75000"/>
                  </a:schemeClr>
                </a:solidFill>
                <a:latin typeface="Arial Unicode MS" charset="0"/>
                <a:ea typeface="Times New Roman" charset="0"/>
                <a:cs typeface="Courier New" charset="0"/>
              </a:rPr>
              <a:t>MATERIALS DEVELOPED BY </a:t>
            </a:r>
            <a:r>
              <a:rPr lang="en-US" altLang="en-US" sz="840">
                <a:solidFill>
                  <a:schemeClr val="bg1">
                    <a:lumMod val="75000"/>
                  </a:schemeClr>
                </a:solidFill>
                <a:latin typeface="Arial Unicode MS" charset="0"/>
                <a:ea typeface="Times New Roman" charset="0"/>
                <a:cs typeface="Courier New" charset="0"/>
              </a:rPr>
              <a:t>THE AOLME PROJECT </a:t>
            </a:r>
            <a:r>
              <a:rPr lang="en-US" altLang="en-US" sz="840" dirty="0">
                <a:solidFill>
                  <a:schemeClr val="bg1">
                    <a:lumMod val="75000"/>
                  </a:schemeClr>
                </a:solidFill>
                <a:latin typeface="Arial Unicode MS" charset="0"/>
                <a:ea typeface="Times New Roman" charset="0"/>
                <a:cs typeface="Courier New" charset="0"/>
              </a:rPr>
              <a:t>AT THE UNIVERSITY OF NEW MEXICO, PLEASE DO NOT COPY OR DISTRIBUTE ANY OF THESE COPYRIGHTED TASKS WITHOUT PROPER AUTHORIZATION OF PROJECT</a:t>
            </a:r>
            <a:r>
              <a:rPr lang="en-US" altLang="en-US" sz="840" dirty="0">
                <a:solidFill>
                  <a:schemeClr val="bg1">
                    <a:lumMod val="75000"/>
                  </a:schemeClr>
                </a:solidFill>
              </a:rPr>
              <a:t> </a:t>
            </a:r>
            <a:endParaRPr lang="en-US" altLang="en-US" sz="840" dirty="0">
              <a:solidFill>
                <a:schemeClr val="bg1">
                  <a:lumMod val="75000"/>
                </a:schemeClr>
              </a:solidFill>
              <a:latin typeface="Arial" charset="0"/>
            </a:endParaRPr>
          </a:p>
        </p:txBody>
      </p:sp>
      <p:sp>
        <p:nvSpPr>
          <p:cNvPr id="32" name="TextBox 31"/>
          <p:cNvSpPr txBox="1"/>
          <p:nvPr/>
        </p:nvSpPr>
        <p:spPr>
          <a:xfrm>
            <a:off x="1655544" y="1826044"/>
            <a:ext cx="3523221" cy="406393"/>
          </a:xfrm>
          <a:prstGeom prst="rect">
            <a:avLst/>
          </a:prstGeom>
          <a:solidFill>
            <a:schemeClr val="accent2">
              <a:lumMod val="60000"/>
              <a:lumOff val="40000"/>
            </a:schemeClr>
          </a:solidFill>
        </p:spPr>
        <p:txBody>
          <a:bodyPr wrap="square" rtlCol="0">
            <a:spAutoFit/>
          </a:bodyPr>
          <a:lstStyle/>
          <a:p>
            <a:pPr algn="ctr"/>
            <a:r>
              <a:rPr lang="en-US" sz="2041" b="1"/>
              <a:t>Resources for the Activity</a:t>
            </a:r>
          </a:p>
        </p:txBody>
      </p:sp>
      <p:sp>
        <p:nvSpPr>
          <p:cNvPr id="40" name="TextBox 39"/>
          <p:cNvSpPr txBox="1"/>
          <p:nvPr/>
        </p:nvSpPr>
        <p:spPr>
          <a:xfrm>
            <a:off x="7037612" y="1711651"/>
            <a:ext cx="4689570" cy="406393"/>
          </a:xfrm>
          <a:prstGeom prst="rect">
            <a:avLst/>
          </a:prstGeom>
          <a:solidFill>
            <a:schemeClr val="accent2">
              <a:lumMod val="60000"/>
              <a:lumOff val="40000"/>
            </a:schemeClr>
          </a:solidFill>
        </p:spPr>
        <p:txBody>
          <a:bodyPr wrap="square" rtlCol="0">
            <a:spAutoFit/>
          </a:bodyPr>
          <a:lstStyle/>
          <a:p>
            <a:pPr algn="ctr"/>
            <a:r>
              <a:rPr lang="en-US" sz="2041" b="1" dirty="0"/>
              <a:t>Recommended Steps for the Activity</a:t>
            </a:r>
          </a:p>
        </p:txBody>
      </p:sp>
      <p:sp>
        <p:nvSpPr>
          <p:cNvPr id="42" name="TextBox 41"/>
          <p:cNvSpPr txBox="1"/>
          <p:nvPr/>
        </p:nvSpPr>
        <p:spPr>
          <a:xfrm>
            <a:off x="6388635" y="2138047"/>
            <a:ext cx="5865127" cy="5117298"/>
          </a:xfrm>
          <a:prstGeom prst="rect">
            <a:avLst/>
          </a:prstGeom>
          <a:noFill/>
        </p:spPr>
        <p:txBody>
          <a:bodyPr wrap="square" rtlCol="0">
            <a:spAutoFit/>
          </a:bodyPr>
          <a:lstStyle/>
          <a:p>
            <a:pPr marL="378380" indent="-360045">
              <a:buAutoNum type="arabicPeriod"/>
            </a:pPr>
            <a:r>
              <a:rPr lang="en-US" sz="2041" dirty="0"/>
              <a:t>Have students think about how they usually navigate computers and use that to think about this session.</a:t>
            </a:r>
          </a:p>
          <a:p>
            <a:pPr marL="378380" indent="-360045">
              <a:buAutoNum type="arabicPeriod"/>
            </a:pPr>
            <a:r>
              <a:rPr lang="en-US" sz="2041" dirty="0"/>
              <a:t>Motivate students to take turns typing in commands, so that all of them have similar participation.</a:t>
            </a:r>
          </a:p>
          <a:p>
            <a:pPr marL="378380" indent="-360045">
              <a:buAutoNum type="arabicPeriod"/>
            </a:pPr>
            <a:r>
              <a:rPr lang="en-US" sz="2041" dirty="0"/>
              <a:t>Let students pay attention to what is happening when commands are typed, and ask students who are not typing to describe what is happening and why. If the group wants, create own names for directories. </a:t>
            </a:r>
          </a:p>
          <a:p>
            <a:pPr marL="378380" indent="-360045">
              <a:buAutoNum type="arabicPeriod"/>
            </a:pPr>
            <a:r>
              <a:rPr lang="en-US" sz="2041" dirty="0"/>
              <a:t>Have students debrief what they learned at the end of the session and write in their journal at least 3 thoughts.</a:t>
            </a:r>
          </a:p>
          <a:p>
            <a:pPr marL="378380" indent="-360045">
              <a:buAutoNum type="arabicPeriod"/>
            </a:pPr>
            <a:r>
              <a:rPr lang="en-US" sz="2041" dirty="0"/>
              <a:t>Promote collaboration by listening to and helping each other.  An error is just a step to get better.</a:t>
            </a:r>
          </a:p>
        </p:txBody>
      </p:sp>
      <p:sp>
        <p:nvSpPr>
          <p:cNvPr id="12" name="Rectangle 11"/>
          <p:cNvSpPr/>
          <p:nvPr/>
        </p:nvSpPr>
        <p:spPr>
          <a:xfrm>
            <a:off x="932291" y="752942"/>
            <a:ext cx="12777267" cy="674031"/>
          </a:xfrm>
          <a:prstGeom prst="rect">
            <a:avLst/>
          </a:prstGeom>
        </p:spPr>
        <p:txBody>
          <a:bodyPr wrap="square">
            <a:spAutoFit/>
          </a:bodyPr>
          <a:lstStyle/>
          <a:p>
            <a:r>
              <a:rPr lang="en-US" sz="3780" b="1" dirty="0"/>
              <a:t>4.3. </a:t>
            </a:r>
            <a:r>
              <a:rPr lang="en-US" sz="3780" b="1" dirty="0">
                <a:effectLst>
                  <a:outerShdw blurRad="50800" dist="76200" dir="2700000" algn="tl" rotWithShape="0">
                    <a:prstClr val="black">
                      <a:alpha val="40000"/>
                    </a:prstClr>
                  </a:outerShdw>
                </a:effectLst>
              </a:rPr>
              <a:t>under construction</a:t>
            </a:r>
            <a:endParaRPr lang="en-US" sz="3780" dirty="0"/>
          </a:p>
        </p:txBody>
      </p:sp>
      <p:sp>
        <p:nvSpPr>
          <p:cNvPr id="3" name="Rectangle 2">
            <a:extLst>
              <a:ext uri="{FF2B5EF4-FFF2-40B4-BE49-F238E27FC236}">
                <a16:creationId xmlns:a16="http://schemas.microsoft.com/office/drawing/2014/main" id="{7CA6641C-6141-C04F-BF00-359190455E4A}"/>
              </a:ext>
            </a:extLst>
          </p:cNvPr>
          <p:cNvSpPr/>
          <p:nvPr/>
        </p:nvSpPr>
        <p:spPr>
          <a:xfrm>
            <a:off x="1905499" y="6222455"/>
            <a:ext cx="9281161" cy="720454"/>
          </a:xfrm>
          <a:prstGeom prst="rect">
            <a:avLst/>
          </a:prstGeom>
        </p:spPr>
        <p:txBody>
          <a:bodyPr wrap="square">
            <a:spAutoFit/>
          </a:bodyPr>
          <a:lstStyle/>
          <a:p>
            <a:r>
              <a:rPr lang="en-US" sz="2041" b="1" dirty="0"/>
              <a:t>Activity 3 Goal: </a:t>
            </a:r>
            <a:r>
              <a:rPr lang="en-US" sz="2041" dirty="0"/>
              <a:t>Develop connections and number sense across decimal, binary, and hexadecimal systems. (b) Convert number values across systems.</a:t>
            </a:r>
          </a:p>
        </p:txBody>
      </p:sp>
      <p:sp>
        <p:nvSpPr>
          <p:cNvPr id="14" name="Rectangle 13">
            <a:extLst>
              <a:ext uri="{FF2B5EF4-FFF2-40B4-BE49-F238E27FC236}">
                <a16:creationId xmlns:a16="http://schemas.microsoft.com/office/drawing/2014/main" id="{D21A3A6D-704E-7440-8826-2999FDFDF719}"/>
              </a:ext>
            </a:extLst>
          </p:cNvPr>
          <p:cNvSpPr/>
          <p:nvPr/>
        </p:nvSpPr>
        <p:spPr>
          <a:xfrm>
            <a:off x="374488" y="3666140"/>
            <a:ext cx="5747801" cy="2419124"/>
          </a:xfrm>
          <a:prstGeom prst="rect">
            <a:avLst/>
          </a:prstGeom>
        </p:spPr>
        <p:txBody>
          <a:bodyPr wrap="square">
            <a:spAutoFit/>
          </a:bodyPr>
          <a:lstStyle/>
          <a:p>
            <a:r>
              <a:rPr lang="en-US" sz="1680" b="1" dirty="0">
                <a:latin typeface="Calibri" panose="020F0502020204030204" pitchFamily="34" charset="0"/>
                <a:ea typeface="Calibri" panose="020F0502020204030204" pitchFamily="34" charset="0"/>
                <a:cs typeface="Times New Roman" panose="02020603050405020304" pitchFamily="18" charset="0"/>
              </a:rPr>
              <a:t>Evaluate how did the team roles work?</a:t>
            </a:r>
          </a:p>
          <a:p>
            <a:r>
              <a:rPr lang="en-US" sz="1680" u="sng" dirty="0">
                <a:latin typeface="Calibri" panose="020F0502020204030204" pitchFamily="34" charset="0"/>
                <a:ea typeface="Calibri" panose="020F0502020204030204" pitchFamily="34" charset="0"/>
                <a:cs typeface="Times New Roman" panose="02020603050405020304" pitchFamily="18" charset="0"/>
              </a:rPr>
              <a:t>Discussion Expert</a:t>
            </a:r>
            <a:r>
              <a:rPr lang="en-US" sz="1680" dirty="0">
                <a:latin typeface="Calibri" panose="020F0502020204030204" pitchFamily="34" charset="0"/>
                <a:ea typeface="Calibri" panose="020F0502020204030204" pitchFamily="34" charset="0"/>
                <a:cs typeface="Times New Roman" panose="02020603050405020304" pitchFamily="18" charset="0"/>
              </a:rPr>
              <a:t>: Leads the team discussion asking questions about the session.</a:t>
            </a:r>
          </a:p>
          <a:p>
            <a:r>
              <a:rPr lang="en-US" sz="1680" u="sng" dirty="0">
                <a:latin typeface="Calibri" panose="020F0502020204030204" pitchFamily="34" charset="0"/>
                <a:ea typeface="Calibri" panose="020F0502020204030204" pitchFamily="34" charset="0"/>
                <a:cs typeface="Times New Roman" panose="02020603050405020304" pitchFamily="18" charset="0"/>
              </a:rPr>
              <a:t>Fair Participation Expert</a:t>
            </a:r>
            <a:r>
              <a:rPr lang="en-US" sz="1680" dirty="0">
                <a:latin typeface="Calibri" panose="020F0502020204030204" pitchFamily="34" charset="0"/>
                <a:ea typeface="Calibri" panose="020F0502020204030204" pitchFamily="34" charset="0"/>
                <a:cs typeface="Times New Roman" panose="02020603050405020304" pitchFamily="18" charset="0"/>
              </a:rPr>
              <a:t>: makes sure of fair participation of everyone. </a:t>
            </a:r>
          </a:p>
          <a:p>
            <a:r>
              <a:rPr lang="en-US" sz="1680" u="sng" dirty="0">
                <a:latin typeface="Calibri" panose="020F0502020204030204" pitchFamily="34" charset="0"/>
                <a:ea typeface="Calibri" panose="020F0502020204030204" pitchFamily="34" charset="0"/>
                <a:cs typeface="Times New Roman" panose="02020603050405020304" pitchFamily="18" charset="0"/>
              </a:rPr>
              <a:t>Hardware Setup/Teardown Expert</a:t>
            </a:r>
            <a:r>
              <a:rPr lang="en-US" sz="1680" dirty="0">
                <a:latin typeface="Calibri" panose="020F0502020204030204" pitchFamily="34" charset="0"/>
                <a:ea typeface="Calibri" panose="020F0502020204030204" pitchFamily="34" charset="0"/>
                <a:cs typeface="Times New Roman" panose="02020603050405020304" pitchFamily="18" charset="0"/>
              </a:rPr>
              <a:t>: in charge of setting up &amp; putting away materials and computer equipment. </a:t>
            </a:r>
          </a:p>
          <a:p>
            <a:r>
              <a:rPr lang="en-US" sz="1680" u="sng" dirty="0">
                <a:latin typeface="Calibri" panose="020F0502020204030204" pitchFamily="34" charset="0"/>
                <a:ea typeface="Calibri" panose="020F0502020204030204" pitchFamily="34" charset="0"/>
                <a:cs typeface="Times New Roman" panose="02020603050405020304" pitchFamily="18" charset="0"/>
              </a:rPr>
              <a:t>Summary Expert</a:t>
            </a:r>
            <a:r>
              <a:rPr lang="en-US" sz="1680" dirty="0">
                <a:latin typeface="Calibri" panose="020F0502020204030204" pitchFamily="34" charset="0"/>
                <a:ea typeface="Calibri" panose="020F0502020204030204" pitchFamily="34" charset="0"/>
                <a:cs typeface="Times New Roman" panose="02020603050405020304" pitchFamily="18" charset="0"/>
              </a:rPr>
              <a:t>: summarizes and records team questions and what the teams has learned. </a:t>
            </a:r>
          </a:p>
        </p:txBody>
      </p:sp>
    </p:spTree>
    <p:extLst>
      <p:ext uri="{BB962C8B-B14F-4D97-AF65-F5344CB8AC3E}">
        <p14:creationId xmlns:p14="http://schemas.microsoft.com/office/powerpoint/2010/main" val="780830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1"/>
          <p:cNvPicPr/>
          <p:nvPr/>
        </p:nvPicPr>
        <p:blipFill rotWithShape="1">
          <a:blip r:embed="rId2" cstate="print">
            <a:clrChange>
              <a:clrFrom>
                <a:srgbClr val="FFFFFF"/>
              </a:clrFrom>
              <a:clrTo>
                <a:srgbClr val="FFFFFF">
                  <a:alpha val="0"/>
                </a:srgbClr>
              </a:clrTo>
            </a:clrChange>
            <a:extLst>
              <a:ext uri="{BEBA8EAE-BF5A-486C-A8C5-ECC9F3942E4B}">
                <a14:imgProps xmlns:a14="http://schemas.microsoft.com/office/drawing/2010/main">
                  <a14:imgLayer r:embed="rId3">
                    <a14:imgEffect>
                      <a14:artisticPaintBrush/>
                    </a14:imgEffect>
                  </a14:imgLayer>
                </a14:imgProps>
              </a:ext>
            </a:extLst>
          </a:blip>
          <a:srcRect/>
          <a:stretch/>
        </p:blipFill>
        <p:spPr bwMode="auto">
          <a:xfrm>
            <a:off x="29338" y="285750"/>
            <a:ext cx="1903096" cy="2262859"/>
          </a:xfrm>
          <a:prstGeom prst="rect">
            <a:avLst/>
          </a:prstGeom>
          <a:noFill/>
          <a:ln w="31750" cap="sq">
            <a:noFill/>
            <a:miter lim="800000"/>
          </a:ln>
        </p:spPr>
      </p:pic>
      <p:pic>
        <p:nvPicPr>
          <p:cNvPr id="4" name="Picture 3"/>
          <p:cNvPicPr/>
          <p:nvPr/>
        </p:nvPicPr>
        <p:blipFill rotWithShape="1">
          <a:blip r:embed="rId4" cstate="print">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bwMode="auto">
          <a:xfrm>
            <a:off x="10622281" y="4786599"/>
            <a:ext cx="2081399" cy="2383155"/>
          </a:xfrm>
          <a:prstGeom prst="rect">
            <a:avLst/>
          </a:prstGeom>
          <a:ln w="31750" cap="sq">
            <a:noFill/>
            <a:miter lim="800000"/>
          </a:ln>
          <a:extLst>
            <a:ext uri="{53640926-AAD7-44D8-BBD7-CCE9431645EC}">
              <a14:shadowObscured xmlns:a14="http://schemas.microsoft.com/office/drawing/2010/main"/>
            </a:ext>
          </a:extLst>
        </p:spPr>
      </p:pic>
      <p:sp>
        <p:nvSpPr>
          <p:cNvPr id="2" name="Title 1"/>
          <p:cNvSpPr>
            <a:spLocks noGrp="1"/>
          </p:cNvSpPr>
          <p:nvPr>
            <p:ph type="title"/>
          </p:nvPr>
        </p:nvSpPr>
        <p:spPr>
          <a:xfrm>
            <a:off x="2773681" y="631519"/>
            <a:ext cx="7581899" cy="940105"/>
          </a:xfrm>
        </p:spPr>
        <p:txBody>
          <a:bodyPr>
            <a:normAutofit/>
          </a:bodyPr>
          <a:lstStyle/>
          <a:p>
            <a:r>
              <a:rPr lang="en-US" dirty="0"/>
              <a:t>Level 1</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045895194"/>
              </p:ext>
            </p:extLst>
          </p:nvPr>
        </p:nvGraphicFramePr>
        <p:xfrm>
          <a:off x="336413" y="1954425"/>
          <a:ext cx="10285867" cy="5434480"/>
        </p:xfrm>
        <a:graphic>
          <a:graphicData uri="http://schemas.openxmlformats.org/drawingml/2006/table">
            <a:tbl>
              <a:tblPr>
                <a:tableStyleId>{5C22544A-7EE6-4342-B048-85BDC9FD1C3A}</a:tableStyleId>
              </a:tblPr>
              <a:tblGrid>
                <a:gridCol w="10285867">
                  <a:extLst>
                    <a:ext uri="{9D8B030D-6E8A-4147-A177-3AD203B41FA5}">
                      <a16:colId xmlns:a16="http://schemas.microsoft.com/office/drawing/2014/main" val="20000"/>
                    </a:ext>
                  </a:extLst>
                </a:gridCol>
              </a:tblGrid>
              <a:tr h="5434480">
                <a:tc>
                  <a:txBody>
                    <a:bodyPr/>
                    <a:lstStyle/>
                    <a:p>
                      <a:pPr marL="646113" marR="0" indent="-347663" algn="l">
                        <a:lnSpc>
                          <a:spcPct val="107000"/>
                        </a:lnSpc>
                        <a:spcBef>
                          <a:spcPts val="0"/>
                        </a:spcBef>
                        <a:spcAft>
                          <a:spcPts val="800"/>
                        </a:spcAft>
                        <a:buFont typeface="Arial" charset="0"/>
                        <a:buChar char="•"/>
                        <a:tabLst/>
                      </a:pPr>
                      <a:r>
                        <a:rPr lang="en-US" sz="2600" dirty="0">
                          <a:solidFill>
                            <a:schemeClr val="tx1"/>
                          </a:solidFill>
                          <a:effectLst/>
                        </a:rPr>
                        <a:t>SESSION 1: </a:t>
                      </a:r>
                      <a:r>
                        <a:rPr lang="en-US" sz="2600" b="1" i="1" dirty="0">
                          <a:solidFill>
                            <a:schemeClr val="tx1"/>
                          </a:solidFill>
                          <a:effectLst/>
                        </a:rPr>
                        <a:t>Basic of Raspberry PI and Linux-</a:t>
                      </a:r>
                      <a:r>
                        <a:rPr lang="en-US" sz="2600" b="0" i="1" dirty="0">
                          <a:solidFill>
                            <a:schemeClr val="tx1"/>
                          </a:solidFill>
                          <a:effectLst/>
                        </a:rPr>
                        <a:t>(motivational overview</a:t>
                      </a:r>
                      <a:r>
                        <a:rPr lang="en-US" sz="2600" b="0" i="1" baseline="0" dirty="0">
                          <a:solidFill>
                            <a:schemeClr val="tx1"/>
                          </a:solidFill>
                          <a:effectLst/>
                        </a:rPr>
                        <a:t> of projects-images, ls, cd, to find previously made files)</a:t>
                      </a:r>
                      <a:endParaRPr lang="en-US" sz="2600" b="0" i="1" dirty="0">
                        <a:solidFill>
                          <a:schemeClr val="tx1"/>
                        </a:solidFill>
                        <a:effectLst/>
                      </a:endParaRPr>
                    </a:p>
                    <a:p>
                      <a:pPr marL="646113" marR="0" indent="-347663" algn="l">
                        <a:lnSpc>
                          <a:spcPct val="107000"/>
                        </a:lnSpc>
                        <a:spcBef>
                          <a:spcPts val="0"/>
                        </a:spcBef>
                        <a:spcAft>
                          <a:spcPts val="800"/>
                        </a:spcAft>
                        <a:buFont typeface="Arial" charset="0"/>
                        <a:buChar char="•"/>
                        <a:tabLst/>
                      </a:pPr>
                      <a:r>
                        <a:rPr lang="en-US" sz="2600" dirty="0">
                          <a:solidFill>
                            <a:schemeClr val="tx1"/>
                          </a:solidFill>
                          <a:effectLst/>
                        </a:rPr>
                        <a:t>SESSION 2: </a:t>
                      </a:r>
                      <a:r>
                        <a:rPr lang="en-US" sz="2600" b="1" i="1" dirty="0">
                          <a:solidFill>
                            <a:schemeClr val="tx1"/>
                          </a:solidFill>
                          <a:effectLst/>
                        </a:rPr>
                        <a:t>Introduction to Python </a:t>
                      </a:r>
                      <a:r>
                        <a:rPr lang="en-US" sz="2600" b="0" i="1" dirty="0">
                          <a:solidFill>
                            <a:schemeClr val="tx1"/>
                          </a:solidFill>
                          <a:effectLst/>
                        </a:rPr>
                        <a:t>(print, for</a:t>
                      </a:r>
                      <a:r>
                        <a:rPr lang="en-US" sz="2600" b="0" i="1" baseline="0" dirty="0">
                          <a:solidFill>
                            <a:schemeClr val="tx1"/>
                          </a:solidFill>
                          <a:effectLst/>
                        </a:rPr>
                        <a:t>, if</a:t>
                      </a:r>
                      <a:r>
                        <a:rPr lang="en-US" sz="2600" b="0" i="1" dirty="0">
                          <a:solidFill>
                            <a:schemeClr val="tx1"/>
                          </a:solidFill>
                          <a:effectLst/>
                        </a:rPr>
                        <a:t>)</a:t>
                      </a:r>
                    </a:p>
                    <a:p>
                      <a:pPr marL="646113" marR="0" indent="-347663" algn="l">
                        <a:lnSpc>
                          <a:spcPct val="107000"/>
                        </a:lnSpc>
                        <a:spcBef>
                          <a:spcPts val="0"/>
                        </a:spcBef>
                        <a:spcAft>
                          <a:spcPts val="800"/>
                        </a:spcAft>
                        <a:buFont typeface="Arial" charset="0"/>
                        <a:buChar char="•"/>
                        <a:tabLst/>
                      </a:pPr>
                      <a:r>
                        <a:rPr lang="en-US" sz="2600" dirty="0">
                          <a:solidFill>
                            <a:schemeClr val="tx1"/>
                          </a:solidFill>
                          <a:effectLst/>
                        </a:rPr>
                        <a:t>SESSION 3:  </a:t>
                      </a:r>
                      <a:r>
                        <a:rPr lang="en-US" sz="2600" b="1" i="1" dirty="0">
                          <a:solidFill>
                            <a:schemeClr val="tx1"/>
                          </a:solidFill>
                          <a:effectLst/>
                        </a:rPr>
                        <a:t>Algorithms </a:t>
                      </a:r>
                      <a:r>
                        <a:rPr lang="en-US" sz="2600" b="0" i="1" dirty="0">
                          <a:solidFill>
                            <a:schemeClr val="tx1"/>
                          </a:solidFill>
                          <a:effectLst/>
                        </a:rPr>
                        <a:t>(for loops-arithmetic</a:t>
                      </a:r>
                      <a:r>
                        <a:rPr lang="en-US" sz="2600" b="0" i="1" baseline="0" dirty="0">
                          <a:solidFill>
                            <a:schemeClr val="tx1"/>
                          </a:solidFill>
                          <a:effectLst/>
                        </a:rPr>
                        <a:t> progressions</a:t>
                      </a:r>
                      <a:r>
                        <a:rPr lang="en-US" sz="2600" b="0" i="1" dirty="0">
                          <a:solidFill>
                            <a:schemeClr val="tx1"/>
                          </a:solidFill>
                          <a:effectLst/>
                        </a:rPr>
                        <a:t>, if statements-ranges,</a:t>
                      </a:r>
                      <a:r>
                        <a:rPr lang="en-US" sz="2600" b="0" i="1" baseline="0" dirty="0">
                          <a:solidFill>
                            <a:schemeClr val="tx1"/>
                          </a:solidFill>
                          <a:effectLst/>
                        </a:rPr>
                        <a:t> inequalities)</a:t>
                      </a:r>
                      <a:endParaRPr lang="en-US" sz="2600" b="0" i="1" dirty="0">
                        <a:solidFill>
                          <a:schemeClr val="tx1"/>
                        </a:solidFill>
                        <a:effectLst/>
                      </a:endParaRPr>
                    </a:p>
                    <a:p>
                      <a:pPr marL="646113" marR="0" lvl="0" indent="-347663" algn="l" defTabSz="914400" rtl="0" eaLnBrk="1" fontAlgn="auto" latinLnBrk="0" hangingPunct="1">
                        <a:lnSpc>
                          <a:spcPct val="107000"/>
                        </a:lnSpc>
                        <a:spcBef>
                          <a:spcPts val="0"/>
                        </a:spcBef>
                        <a:spcAft>
                          <a:spcPts val="800"/>
                        </a:spcAft>
                        <a:buClrTx/>
                        <a:buSzTx/>
                        <a:buFont typeface="Arial" charset="0"/>
                        <a:buChar char="•"/>
                        <a:tabLst/>
                        <a:defRPr/>
                      </a:pPr>
                      <a:r>
                        <a:rPr lang="en-US" sz="2600" dirty="0">
                          <a:solidFill>
                            <a:schemeClr val="tx1"/>
                          </a:solidFill>
                          <a:effectLst/>
                        </a:rPr>
                        <a:t>SESSION 4: </a:t>
                      </a:r>
                      <a:r>
                        <a:rPr lang="en-US" sz="2600" b="1" i="1" kern="1200" dirty="0">
                          <a:solidFill>
                            <a:schemeClr val="dk1"/>
                          </a:solidFill>
                          <a:effectLst/>
                          <a:latin typeface="+mn-lt"/>
                          <a:ea typeface="+mn-ea"/>
                          <a:cs typeface="+mn-cs"/>
                        </a:rPr>
                        <a:t>Binary and Hexadecimal number systems</a:t>
                      </a:r>
                      <a:endParaRPr lang="en-US" sz="2600" dirty="0">
                        <a:solidFill>
                          <a:schemeClr val="tx1"/>
                        </a:solidFill>
                        <a:effectLst/>
                      </a:endParaRPr>
                    </a:p>
                    <a:p>
                      <a:pPr marL="646113" marR="0" indent="-347663" algn="l" defTabSz="914400" rtl="0" eaLnBrk="1" fontAlgn="auto" latinLnBrk="0" hangingPunct="1">
                        <a:lnSpc>
                          <a:spcPct val="107000"/>
                        </a:lnSpc>
                        <a:spcBef>
                          <a:spcPts val="0"/>
                        </a:spcBef>
                        <a:spcAft>
                          <a:spcPts val="800"/>
                        </a:spcAft>
                        <a:buClrTx/>
                        <a:buSzTx/>
                        <a:buFont typeface="Arial" charset="0"/>
                        <a:buChar char="•"/>
                        <a:tabLst/>
                        <a:defRPr/>
                      </a:pPr>
                      <a:r>
                        <a:rPr lang="en-US" sz="2600" dirty="0">
                          <a:effectLst/>
                        </a:rPr>
                        <a:t>SESSION 5: </a:t>
                      </a:r>
                      <a:r>
                        <a:rPr lang="en-US" sz="2600" b="1" i="1" kern="1200" dirty="0">
                          <a:solidFill>
                            <a:schemeClr val="tx1"/>
                          </a:solidFill>
                          <a:effectLst/>
                          <a:latin typeface="+mn-lt"/>
                          <a:ea typeface="+mn-ea"/>
                          <a:cs typeface="+mn-cs"/>
                        </a:rPr>
                        <a:t>The Coordinate Plane and Black &amp; White Images in Python</a:t>
                      </a:r>
                    </a:p>
                    <a:p>
                      <a:pPr marL="646113" marR="0" indent="-347663" algn="l" defTabSz="914400" rtl="0" eaLnBrk="1" fontAlgn="auto" latinLnBrk="0" hangingPunct="1">
                        <a:lnSpc>
                          <a:spcPct val="107000"/>
                        </a:lnSpc>
                        <a:spcBef>
                          <a:spcPts val="0"/>
                        </a:spcBef>
                        <a:spcAft>
                          <a:spcPts val="800"/>
                        </a:spcAft>
                        <a:buClrTx/>
                        <a:buSzTx/>
                        <a:buFont typeface="Arial" charset="0"/>
                        <a:buChar char="•"/>
                        <a:tabLst/>
                        <a:defRPr/>
                      </a:pPr>
                      <a:r>
                        <a:rPr lang="en-US" sz="2600" dirty="0">
                          <a:effectLst/>
                        </a:rPr>
                        <a:t>SESSION 6: </a:t>
                      </a:r>
                      <a:r>
                        <a:rPr lang="en-US" sz="2600" b="1" i="1" kern="1200" dirty="0">
                          <a:solidFill>
                            <a:schemeClr val="dk1"/>
                          </a:solidFill>
                          <a:effectLst/>
                          <a:latin typeface="+mn-lt"/>
                          <a:ea typeface="+mn-ea"/>
                          <a:cs typeface="+mn-cs"/>
                        </a:rPr>
                        <a:t>Images and Their Components (histograms)</a:t>
                      </a:r>
                      <a:endParaRPr lang="en-US" sz="2600" dirty="0">
                        <a:effectLst/>
                      </a:endParaRPr>
                    </a:p>
                    <a:p>
                      <a:pPr marL="646113" marR="0" indent="-347663" algn="l" defTabSz="914400" rtl="0" eaLnBrk="1" fontAlgn="auto" latinLnBrk="0" hangingPunct="1">
                        <a:lnSpc>
                          <a:spcPct val="107000"/>
                        </a:lnSpc>
                        <a:spcBef>
                          <a:spcPts val="0"/>
                        </a:spcBef>
                        <a:spcAft>
                          <a:spcPts val="800"/>
                        </a:spcAft>
                        <a:buClrTx/>
                        <a:buSzTx/>
                        <a:buFont typeface="Arial" charset="0"/>
                        <a:buChar char="•"/>
                        <a:tabLst/>
                        <a:defRPr/>
                      </a:pPr>
                      <a:r>
                        <a:rPr lang="en-US" sz="2600" dirty="0">
                          <a:effectLst/>
                        </a:rPr>
                        <a:t>SESSION 7: </a:t>
                      </a:r>
                      <a:r>
                        <a:rPr lang="en-US" sz="2600" b="1" i="1" kern="1200" dirty="0">
                          <a:solidFill>
                            <a:schemeClr val="dk1"/>
                          </a:solidFill>
                          <a:effectLst/>
                          <a:latin typeface="+mn-lt"/>
                          <a:ea typeface="+mn-ea"/>
                          <a:cs typeface="+mn-cs"/>
                        </a:rPr>
                        <a:t>Creation of Images and Video</a:t>
                      </a:r>
                      <a:endParaRPr lang="en-US" sz="2600" dirty="0">
                        <a:effectLst/>
                      </a:endParaRPr>
                    </a:p>
                    <a:p>
                      <a:pPr marL="646113" marR="0" indent="-347663" algn="l">
                        <a:lnSpc>
                          <a:spcPct val="107000"/>
                        </a:lnSpc>
                        <a:spcBef>
                          <a:spcPts val="0"/>
                        </a:spcBef>
                        <a:spcAft>
                          <a:spcPts val="800"/>
                        </a:spcAft>
                        <a:buFont typeface="Arial" charset="0"/>
                        <a:buChar char="•"/>
                        <a:tabLst/>
                      </a:pPr>
                      <a:r>
                        <a:rPr lang="en-US" sz="2600" dirty="0">
                          <a:effectLst/>
                        </a:rPr>
                        <a:t>FINAL PROJECT:  VIDEO</a:t>
                      </a:r>
                      <a:endParaRPr lang="en-US" sz="2600" dirty="0">
                        <a:effectLst/>
                        <a:latin typeface="Calibri" charset="0"/>
                        <a:ea typeface="Calibri" charset="0"/>
                        <a:cs typeface="Times New Roman" charset="0"/>
                      </a:endParaRPr>
                    </a:p>
                  </a:txBody>
                  <a:tcPr marL="57543" marR="57543" marT="0" marB="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751173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3430" y="1218667"/>
            <a:ext cx="10992307" cy="1248156"/>
          </a:xfrm>
        </p:spPr>
        <p:txBody>
          <a:bodyPr>
            <a:normAutofit/>
          </a:bodyPr>
          <a:lstStyle/>
          <a:p>
            <a:r>
              <a:rPr lang="en-US" b="1" i="1" dirty="0"/>
              <a:t>BINARY &amp; HEXADECIMAL NUMBER SYSTEMS</a:t>
            </a:r>
            <a:endParaRPr lang="en-US" dirty="0"/>
          </a:p>
        </p:txBody>
      </p:sp>
      <p:sp>
        <p:nvSpPr>
          <p:cNvPr id="3" name="Content Placeholder 2"/>
          <p:cNvSpPr>
            <a:spLocks noGrp="1"/>
          </p:cNvSpPr>
          <p:nvPr>
            <p:ph idx="1"/>
          </p:nvPr>
        </p:nvSpPr>
        <p:spPr>
          <a:xfrm>
            <a:off x="773430" y="2680267"/>
            <a:ext cx="11625361" cy="4615883"/>
          </a:xfrm>
        </p:spPr>
        <p:txBody>
          <a:bodyPr>
            <a:noAutofit/>
          </a:bodyPr>
          <a:lstStyle/>
          <a:p>
            <a:pPr marL="0" indent="0">
              <a:buNone/>
            </a:pPr>
            <a:r>
              <a:rPr lang="en-US" sz="3360" dirty="0"/>
              <a:t>OBJECTIVES:</a:t>
            </a:r>
          </a:p>
          <a:p>
            <a:pPr marL="540068" indent="-540068">
              <a:buFont typeface="+mj-lt"/>
              <a:buAutoNum type="arabicPeriod"/>
            </a:pPr>
            <a:r>
              <a:rPr lang="en-US" sz="3360" dirty="0"/>
              <a:t>Develop connections and number sense across decimal, binary, and hexadecimal systems.</a:t>
            </a:r>
          </a:p>
          <a:p>
            <a:pPr marL="540068" indent="-540068">
              <a:buFont typeface="+mj-lt"/>
              <a:buAutoNum type="arabicPeriod"/>
            </a:pPr>
            <a:r>
              <a:rPr lang="en-US" sz="3360" dirty="0"/>
              <a:t>Identify real-world applications of binary numbers. </a:t>
            </a:r>
          </a:p>
          <a:p>
            <a:pPr marL="540068" indent="-540068">
              <a:buFont typeface="+mj-lt"/>
              <a:buAutoNum type="arabicPeriod"/>
            </a:pPr>
            <a:r>
              <a:rPr lang="en-US" sz="3360" dirty="0"/>
              <a:t>Convert number values across systems.</a:t>
            </a:r>
          </a:p>
        </p:txBody>
      </p:sp>
    </p:spTree>
    <p:extLst>
      <p:ext uri="{BB962C8B-B14F-4D97-AF65-F5344CB8AC3E}">
        <p14:creationId xmlns:p14="http://schemas.microsoft.com/office/powerpoint/2010/main" val="1112947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esultado de imagen para black and white image pixel"/>
          <p:cNvPicPr/>
          <p:nvPr/>
        </p:nvPicPr>
        <p:blipFill rotWithShape="1">
          <a:blip r:embed="rId2">
            <a:extLst>
              <a:ext uri="{28A0092B-C50C-407E-A947-70E740481C1C}">
                <a14:useLocalDpi xmlns:a14="http://schemas.microsoft.com/office/drawing/2010/main"/>
              </a:ext>
            </a:extLst>
          </a:blip>
          <a:srcRect/>
          <a:stretch/>
        </p:blipFill>
        <p:spPr bwMode="auto">
          <a:xfrm>
            <a:off x="7417927" y="2040123"/>
            <a:ext cx="4367546" cy="3359650"/>
          </a:xfrm>
          <a:prstGeom prst="rect">
            <a:avLst/>
          </a:prstGeom>
          <a:noFill/>
        </p:spPr>
      </p:pic>
      <p:sp>
        <p:nvSpPr>
          <p:cNvPr id="2" name="Title 1"/>
          <p:cNvSpPr>
            <a:spLocks noGrp="1"/>
          </p:cNvSpPr>
          <p:nvPr>
            <p:ph type="title"/>
          </p:nvPr>
        </p:nvSpPr>
        <p:spPr>
          <a:xfrm>
            <a:off x="755391" y="849253"/>
            <a:ext cx="4699687" cy="1042414"/>
          </a:xfrm>
          <a:solidFill>
            <a:srgbClr val="FFFFFF"/>
          </a:solidFill>
          <a:ln>
            <a:solidFill>
              <a:srgbClr val="404040"/>
            </a:solidFill>
          </a:ln>
        </p:spPr>
        <p:txBody>
          <a:bodyPr>
            <a:normAutofit/>
          </a:bodyPr>
          <a:lstStyle/>
          <a:p>
            <a:r>
              <a:rPr lang="en-US" dirty="0"/>
              <a:t>Selected ACTIVITIES</a:t>
            </a:r>
          </a:p>
        </p:txBody>
      </p:sp>
      <p:sp>
        <p:nvSpPr>
          <p:cNvPr id="3" name="Content Placeholder 2"/>
          <p:cNvSpPr>
            <a:spLocks noGrp="1"/>
          </p:cNvSpPr>
          <p:nvPr>
            <p:ph idx="1"/>
          </p:nvPr>
        </p:nvSpPr>
        <p:spPr>
          <a:xfrm>
            <a:off x="-43553" y="2000248"/>
            <a:ext cx="6297575" cy="5594984"/>
          </a:xfrm>
        </p:spPr>
        <p:txBody>
          <a:bodyPr>
            <a:noAutofit/>
          </a:bodyPr>
          <a:lstStyle/>
          <a:p>
            <a:pPr marL="675085" indent="-490061">
              <a:buNone/>
            </a:pPr>
            <a:r>
              <a:rPr lang="en-US" sz="2520" b="1" dirty="0">
                <a:solidFill>
                  <a:schemeClr val="accent1">
                    <a:lumMod val="40000"/>
                    <a:lumOff val="60000"/>
                  </a:schemeClr>
                </a:solidFill>
                <a:effectLst>
                  <a:outerShdw blurRad="50800" dist="76200" dir="2700000" algn="tl" rotWithShape="0">
                    <a:prstClr val="black">
                      <a:alpha val="40000"/>
                    </a:prstClr>
                  </a:outerShdw>
                </a:effectLst>
              </a:rPr>
              <a:t>1. </a:t>
            </a:r>
            <a:r>
              <a:rPr lang="en-US" sz="2520" b="1" dirty="0">
                <a:effectLst>
                  <a:outerShdw blurRad="50800" dist="76200" dir="2700000" algn="tl" rotWithShape="0">
                    <a:prstClr val="black">
                      <a:alpha val="40000"/>
                    </a:prstClr>
                  </a:outerShdw>
                </a:effectLst>
              </a:rPr>
              <a:t>How do Decimal &amp; Binary Numbers work?</a:t>
            </a:r>
            <a:endParaRPr lang="en-US" sz="2520" b="1" dirty="0">
              <a:solidFill>
                <a:schemeClr val="bg1"/>
              </a:solidFill>
              <a:effectLst>
                <a:outerShdw blurRad="50800" dist="76200" dir="2700000" algn="tl" rotWithShape="0">
                  <a:prstClr val="black">
                    <a:alpha val="40000"/>
                  </a:prstClr>
                </a:outerShdw>
              </a:effectLst>
            </a:endParaRPr>
          </a:p>
          <a:p>
            <a:pPr marL="675085" indent="-490061">
              <a:buNone/>
            </a:pPr>
            <a:r>
              <a:rPr lang="en-US" sz="2520" b="1" dirty="0">
                <a:solidFill>
                  <a:schemeClr val="accent1">
                    <a:lumMod val="40000"/>
                    <a:lumOff val="60000"/>
                  </a:schemeClr>
                </a:solidFill>
                <a:effectLst>
                  <a:outerShdw blurRad="50800" dist="76200" dir="2700000" algn="tl" rotWithShape="0">
                    <a:prstClr val="black">
                      <a:alpha val="40000"/>
                    </a:prstClr>
                  </a:outerShdw>
                </a:effectLst>
              </a:rPr>
              <a:t>2. </a:t>
            </a:r>
            <a:r>
              <a:rPr lang="en-US" sz="2520" b="1" dirty="0">
                <a:effectLst>
                  <a:outerShdw blurRad="50800" dist="76200" dir="2700000" algn="tl" rotWithShape="0">
                    <a:prstClr val="black">
                      <a:alpha val="40000"/>
                    </a:prstClr>
                  </a:outerShdw>
                </a:effectLst>
              </a:rPr>
              <a:t>Comparing Binary and Decimal Numbers</a:t>
            </a:r>
            <a:endParaRPr lang="en-US" sz="2520" b="1" dirty="0">
              <a:solidFill>
                <a:schemeClr val="bg1"/>
              </a:solidFill>
              <a:effectLst>
                <a:outerShdw blurRad="50800" dist="76200" dir="2700000" algn="tl" rotWithShape="0">
                  <a:prstClr val="black">
                    <a:alpha val="40000"/>
                  </a:prstClr>
                </a:outerShdw>
              </a:effectLst>
            </a:endParaRPr>
          </a:p>
          <a:p>
            <a:pPr marL="675085" indent="-490061">
              <a:buNone/>
            </a:pPr>
            <a:r>
              <a:rPr lang="en-US" sz="2520" b="1" dirty="0">
                <a:solidFill>
                  <a:srgbClr val="FFFFFF"/>
                </a:solidFill>
              </a:rPr>
              <a:t>3. </a:t>
            </a:r>
            <a:r>
              <a:rPr lang="en-US" sz="2520" b="1" dirty="0">
                <a:effectLst>
                  <a:outerShdw blurRad="50800" dist="38100" dir="2700000" algn="tl" rotWithShape="0">
                    <a:prstClr val="black">
                      <a:alpha val="40000"/>
                    </a:prstClr>
                  </a:outerShdw>
                </a:effectLst>
              </a:rPr>
              <a:t>Hexadecimal Numbers</a:t>
            </a:r>
            <a:endParaRPr lang="en-US" sz="2520" dirty="0">
              <a:solidFill>
                <a:srgbClr val="FFFFFF"/>
              </a:solidFill>
            </a:endParaRPr>
          </a:p>
        </p:txBody>
      </p:sp>
    </p:spTree>
    <p:extLst>
      <p:ext uri="{BB962C8B-B14F-4D97-AF65-F5344CB8AC3E}">
        <p14:creationId xmlns:p14="http://schemas.microsoft.com/office/powerpoint/2010/main" val="3185653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 name="Group 19"/>
          <p:cNvGrpSpPr/>
          <p:nvPr/>
        </p:nvGrpSpPr>
        <p:grpSpPr>
          <a:xfrm>
            <a:off x="564775" y="1663583"/>
            <a:ext cx="11476257" cy="5077470"/>
            <a:chOff x="549253" y="1301464"/>
            <a:chExt cx="7943264" cy="4835686"/>
          </a:xfrm>
        </p:grpSpPr>
        <p:cxnSp>
          <p:nvCxnSpPr>
            <p:cNvPr id="8" name="Straight Connector 7"/>
            <p:cNvCxnSpPr/>
            <p:nvPr/>
          </p:nvCxnSpPr>
          <p:spPr>
            <a:xfrm>
              <a:off x="549253" y="3725625"/>
              <a:ext cx="3895432"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4597085" y="3725625"/>
              <a:ext cx="3895432"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flipV="1">
              <a:off x="4517717" y="3772213"/>
              <a:ext cx="0" cy="2364937"/>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flipV="1">
              <a:off x="4505048" y="1301464"/>
              <a:ext cx="0" cy="2364937"/>
            </a:xfrm>
            <a:prstGeom prst="line">
              <a:avLst/>
            </a:prstGeom>
            <a:ln w="28575"/>
          </p:spPr>
          <p:style>
            <a:lnRef idx="1">
              <a:schemeClr val="dk1"/>
            </a:lnRef>
            <a:fillRef idx="0">
              <a:schemeClr val="dk1"/>
            </a:fillRef>
            <a:effectRef idx="0">
              <a:schemeClr val="dk1"/>
            </a:effectRef>
            <a:fontRef idx="minor">
              <a:schemeClr val="tx1"/>
            </a:fontRef>
          </p:style>
        </p:cxnSp>
      </p:grpSp>
      <p:sp>
        <p:nvSpPr>
          <p:cNvPr id="4" name="Rectangle 3"/>
          <p:cNvSpPr/>
          <p:nvPr/>
        </p:nvSpPr>
        <p:spPr>
          <a:xfrm>
            <a:off x="778542" y="426085"/>
            <a:ext cx="11299083" cy="674031"/>
          </a:xfrm>
          <a:prstGeom prst="rect">
            <a:avLst/>
          </a:prstGeom>
        </p:spPr>
        <p:txBody>
          <a:bodyPr wrap="square">
            <a:spAutoFit/>
          </a:bodyPr>
          <a:lstStyle/>
          <a:p>
            <a:r>
              <a:rPr lang="en-US" sz="3780" b="1" dirty="0"/>
              <a:t>4.1. </a:t>
            </a:r>
            <a:r>
              <a:rPr lang="en-US" sz="3780" b="1" dirty="0">
                <a:effectLst>
                  <a:outerShdw blurRad="50800" dist="76200" dir="2700000" algn="tl" rotWithShape="0">
                    <a:prstClr val="black">
                      <a:alpha val="40000"/>
                    </a:prstClr>
                  </a:outerShdw>
                </a:effectLst>
              </a:rPr>
              <a:t>How do Decimal &amp; Binary Numbers work?</a:t>
            </a:r>
          </a:p>
        </p:txBody>
      </p:sp>
      <p:cxnSp>
        <p:nvCxnSpPr>
          <p:cNvPr id="7" name="Straight Connector 6"/>
          <p:cNvCxnSpPr/>
          <p:nvPr/>
        </p:nvCxnSpPr>
        <p:spPr>
          <a:xfrm>
            <a:off x="2461356" y="1426704"/>
            <a:ext cx="7944863" cy="0"/>
          </a:xfrm>
          <a:prstGeom prst="line">
            <a:avLst/>
          </a:prstGeom>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124325" y="4198922"/>
            <a:ext cx="6121407" cy="720454"/>
          </a:xfrm>
          <a:prstGeom prst="rect">
            <a:avLst/>
          </a:prstGeom>
          <a:noFill/>
        </p:spPr>
        <p:txBody>
          <a:bodyPr wrap="square" rtlCol="0">
            <a:spAutoFit/>
          </a:bodyPr>
          <a:lstStyle/>
          <a:p>
            <a:pPr marL="246698" indent="-230029"/>
            <a:r>
              <a:rPr lang="en-US" sz="2000" b="1" dirty="0"/>
              <a:t>3. Think Binary Numbers:  </a:t>
            </a:r>
            <a:r>
              <a:rPr lang="en-US" sz="2000" dirty="0"/>
              <a:t>What do you know about binary numbers? Why are these binary numbers? </a:t>
            </a:r>
          </a:p>
        </p:txBody>
      </p:sp>
      <p:sp>
        <p:nvSpPr>
          <p:cNvPr id="30" name="TextBox 29"/>
          <p:cNvSpPr txBox="1"/>
          <p:nvPr/>
        </p:nvSpPr>
        <p:spPr>
          <a:xfrm>
            <a:off x="6294165" y="1516425"/>
            <a:ext cx="6036519" cy="406393"/>
          </a:xfrm>
          <a:prstGeom prst="rect">
            <a:avLst/>
          </a:prstGeom>
          <a:noFill/>
        </p:spPr>
        <p:txBody>
          <a:bodyPr wrap="square" rtlCol="0">
            <a:spAutoFit/>
          </a:bodyPr>
          <a:lstStyle/>
          <a:p>
            <a:pPr marL="293370" indent="-293370"/>
            <a:r>
              <a:rPr lang="en-US" sz="2041" dirty="0"/>
              <a:t>2. </a:t>
            </a:r>
            <a:r>
              <a:rPr lang="en-US" sz="2041" b="1" dirty="0"/>
              <a:t>Investigate:</a:t>
            </a:r>
            <a:r>
              <a:rPr lang="en-US" sz="2041" dirty="0"/>
              <a:t>  What’s wrong with the picture?  </a:t>
            </a:r>
          </a:p>
        </p:txBody>
      </p:sp>
      <p:sp>
        <p:nvSpPr>
          <p:cNvPr id="56" name="TextBox 55"/>
          <p:cNvSpPr txBox="1"/>
          <p:nvPr/>
        </p:nvSpPr>
        <p:spPr>
          <a:xfrm>
            <a:off x="-27432" y="1470875"/>
            <a:ext cx="6412995" cy="923330"/>
          </a:xfrm>
          <a:prstGeom prst="rect">
            <a:avLst/>
          </a:prstGeom>
          <a:noFill/>
        </p:spPr>
        <p:txBody>
          <a:bodyPr wrap="square" rtlCol="0">
            <a:spAutoFit/>
          </a:bodyPr>
          <a:lstStyle/>
          <a:p>
            <a:pPr marL="366713" indent="-300038"/>
            <a:r>
              <a:rPr lang="en-US" sz="1800" b="1" dirty="0"/>
              <a:t>1. Decimal Numbers</a:t>
            </a:r>
            <a:r>
              <a:rPr lang="en-US" sz="1800" dirty="0"/>
              <a:t>:  We use base-ten or decimal numbers all the time. For example, we are in the Year 2019. How would represent 2019 using blocks? </a:t>
            </a:r>
          </a:p>
        </p:txBody>
      </p:sp>
      <p:sp>
        <p:nvSpPr>
          <p:cNvPr id="19" name="Rectangle 18"/>
          <p:cNvSpPr/>
          <p:nvPr/>
        </p:nvSpPr>
        <p:spPr>
          <a:xfrm>
            <a:off x="169018" y="7026890"/>
            <a:ext cx="4937057" cy="406393"/>
          </a:xfrm>
          <a:prstGeom prst="rect">
            <a:avLst/>
          </a:prstGeom>
        </p:spPr>
        <p:txBody>
          <a:bodyPr wrap="none">
            <a:spAutoFit/>
          </a:bodyPr>
          <a:lstStyle/>
          <a:p>
            <a:r>
              <a:rPr lang="en-US" sz="2041" dirty="0">
                <a:latin typeface="Calibri" charset="0"/>
                <a:ea typeface="Times New Roman" charset="0"/>
                <a:cs typeface="Times New Roman" charset="0"/>
              </a:rPr>
              <a:t>AOLME PROJECT - LEVEL 1- SESSION 4- 2019</a:t>
            </a:r>
            <a:r>
              <a:rPr lang="en-US" sz="2041" dirty="0"/>
              <a:t> </a:t>
            </a:r>
          </a:p>
        </p:txBody>
      </p:sp>
      <p:sp>
        <p:nvSpPr>
          <p:cNvPr id="23" name="Rectangle 115"/>
          <p:cNvSpPr>
            <a:spLocks noChangeArrowheads="1"/>
          </p:cNvSpPr>
          <p:nvPr/>
        </p:nvSpPr>
        <p:spPr bwMode="auto">
          <a:xfrm>
            <a:off x="5178765" y="7090714"/>
            <a:ext cx="7598504" cy="368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6012" tIns="48006" rIns="96012" bIns="48006" numCol="1" anchor="ctr" anchorCtr="0" compatLnSpc="1">
            <a:prstTxWarp prst="textNoShape">
              <a:avLst/>
            </a:prstTxWarp>
            <a:spAutoFit/>
          </a:bodyPr>
          <a:lstStyle/>
          <a:p>
            <a:pPr algn="ctr" defTabSz="960120" eaLnBrk="0" fontAlgn="base" hangingPunct="0">
              <a:spcBef>
                <a:spcPct val="0"/>
              </a:spcBef>
              <a:spcAft>
                <a:spcPct val="0"/>
              </a:spcAft>
            </a:pPr>
            <a:r>
              <a:rPr lang="en-US" altLang="en-US" sz="840" dirty="0">
                <a:solidFill>
                  <a:schemeClr val="bg1">
                    <a:lumMod val="75000"/>
                  </a:schemeClr>
                </a:solidFill>
                <a:latin typeface="Arial Unicode MS" charset="0"/>
                <a:ea typeface="Times New Roman" charset="0"/>
                <a:cs typeface="Courier New" charset="0"/>
              </a:rPr>
              <a:t>MATERIALS DEVELOPED BY THE AOLME PROJECT AT THE UNIVERSITY OF NEW MEXICO, PLEASE DO NOT COPY OR DISTRIBUTE ANY OF THESE COPYRIGHTED TASKS WITHOUT PROPER AUTHORIZATION </a:t>
            </a:r>
            <a:endParaRPr lang="en-US" altLang="en-US" sz="840" dirty="0">
              <a:solidFill>
                <a:schemeClr val="bg1">
                  <a:lumMod val="75000"/>
                </a:schemeClr>
              </a:solidFill>
              <a:latin typeface="Arial" charset="0"/>
            </a:endParaRPr>
          </a:p>
        </p:txBody>
      </p:sp>
      <p:sp>
        <p:nvSpPr>
          <p:cNvPr id="33" name="TextBox 32"/>
          <p:cNvSpPr txBox="1"/>
          <p:nvPr/>
        </p:nvSpPr>
        <p:spPr>
          <a:xfrm>
            <a:off x="6300595" y="4164374"/>
            <a:ext cx="6531538" cy="923330"/>
          </a:xfrm>
          <a:prstGeom prst="rect">
            <a:avLst/>
          </a:prstGeom>
          <a:noFill/>
        </p:spPr>
        <p:txBody>
          <a:bodyPr wrap="square" rtlCol="0">
            <a:spAutoFit/>
          </a:bodyPr>
          <a:lstStyle/>
          <a:p>
            <a:pPr marL="241697" indent="-226695"/>
            <a:r>
              <a:rPr lang="en-US" sz="1800" dirty="0"/>
              <a:t>4. </a:t>
            </a:r>
            <a:r>
              <a:rPr lang="en-US" sz="1800" b="1" dirty="0"/>
              <a:t>Explore:  </a:t>
            </a:r>
            <a:r>
              <a:rPr lang="en-US" sz="1800" dirty="0"/>
              <a:t>Binary numbers with only ones and zeros create any value. Explore patterns of how the blocks representing binary numbers grow. How are the patterns and exponents related? </a:t>
            </a:r>
          </a:p>
        </p:txBody>
      </p:sp>
      <p:pic>
        <p:nvPicPr>
          <p:cNvPr id="29" name="Picture 28">
            <a:extLst>
              <a:ext uri="{FF2B5EF4-FFF2-40B4-BE49-F238E27FC236}">
                <a16:creationId xmlns:a16="http://schemas.microsoft.com/office/drawing/2014/main" id="{60DF802F-D79E-DB4C-9017-6F0E9E37B020}"/>
              </a:ext>
            </a:extLst>
          </p:cNvPr>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bwMode="auto">
          <a:xfrm>
            <a:off x="4783596" y="2066033"/>
            <a:ext cx="1078671" cy="1261621"/>
          </a:xfrm>
          <a:prstGeom prst="rect">
            <a:avLst/>
          </a:prstGeom>
          <a:ln>
            <a:noFill/>
          </a:ln>
          <a:extLst>
            <a:ext uri="{53640926-AAD7-44D8-BBD7-CCE9431645EC}">
              <a14:shadowObscured xmlns:a14="http://schemas.microsoft.com/office/drawing/2010/main"/>
            </a:ext>
          </a:extLst>
        </p:spPr>
      </p:pic>
      <p:pic>
        <p:nvPicPr>
          <p:cNvPr id="43" name="Picture 42">
            <a:extLst>
              <a:ext uri="{FF2B5EF4-FFF2-40B4-BE49-F238E27FC236}">
                <a16:creationId xmlns:a16="http://schemas.microsoft.com/office/drawing/2014/main" id="{9E1072A6-A20E-2E41-9910-77F71CB67855}"/>
              </a:ext>
            </a:extLst>
          </p:cNvPr>
          <p:cNvPicPr/>
          <p:nvPr/>
        </p:nvPicPr>
        <p:blipFill>
          <a:blip r:embed="rId4" cstate="print">
            <a:extLst>
              <a:ext uri="{28A0092B-C50C-407E-A947-70E740481C1C}">
                <a14:useLocalDpi xmlns:a14="http://schemas.microsoft.com/office/drawing/2010/main"/>
              </a:ext>
            </a:extLst>
          </a:blip>
          <a:srcRect/>
          <a:stretch>
            <a:fillRect/>
          </a:stretch>
        </p:blipFill>
        <p:spPr bwMode="auto">
          <a:xfrm>
            <a:off x="5106075" y="4877928"/>
            <a:ext cx="1021670" cy="902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43">
            <a:extLst>
              <a:ext uri="{FF2B5EF4-FFF2-40B4-BE49-F238E27FC236}">
                <a16:creationId xmlns:a16="http://schemas.microsoft.com/office/drawing/2014/main" id="{2113F242-35ED-3947-B63F-6C74B27815F1}"/>
              </a:ext>
            </a:extLst>
          </p:cNvPr>
          <p:cNvPicPr/>
          <p:nvPr/>
        </p:nvPicPr>
        <p:blipFill>
          <a:blip r:embed="rId5">
            <a:extLst>
              <a:ext uri="{28A0092B-C50C-407E-A947-70E740481C1C}">
                <a14:useLocalDpi xmlns:a14="http://schemas.microsoft.com/office/drawing/2010/main"/>
              </a:ext>
            </a:extLst>
          </a:blip>
          <a:srcRect/>
          <a:stretch>
            <a:fillRect/>
          </a:stretch>
        </p:blipFill>
        <p:spPr bwMode="auto">
          <a:xfrm>
            <a:off x="4938326" y="5757149"/>
            <a:ext cx="1355839" cy="1333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44">
            <a:extLst>
              <a:ext uri="{FF2B5EF4-FFF2-40B4-BE49-F238E27FC236}">
                <a16:creationId xmlns:a16="http://schemas.microsoft.com/office/drawing/2014/main" id="{827052D4-BFED-5947-96D7-0D5456FFA4F7}"/>
              </a:ext>
            </a:extLst>
          </p:cNvPr>
          <p:cNvPicPr/>
          <p:nvPr/>
        </p:nvPicPr>
        <p:blipFill rotWithShape="1">
          <a:blip r:embed="rId6">
            <a:extLst>
              <a:ext uri="{28A0092B-C50C-407E-A947-70E740481C1C}">
                <a14:useLocalDpi xmlns:a14="http://schemas.microsoft.com/office/drawing/2010/main"/>
              </a:ext>
            </a:extLst>
          </a:blip>
          <a:srcRect t="18634" r="31941"/>
          <a:stretch/>
        </p:blipFill>
        <p:spPr bwMode="auto">
          <a:xfrm>
            <a:off x="1351322" y="3376673"/>
            <a:ext cx="788099" cy="785432"/>
          </a:xfrm>
          <a:prstGeom prst="rect">
            <a:avLst/>
          </a:prstGeom>
          <a:noFill/>
          <a:ln>
            <a:noFill/>
          </a:ln>
          <a:extLst>
            <a:ext uri="{53640926-AAD7-44D8-BBD7-CCE9431645EC}">
              <a14:shadowObscured xmlns:a14="http://schemas.microsoft.com/office/drawing/2010/main"/>
            </a:ext>
          </a:extLst>
        </p:spPr>
      </p:pic>
      <p:pic>
        <p:nvPicPr>
          <p:cNvPr id="46" name="Picture 45">
            <a:extLst>
              <a:ext uri="{FF2B5EF4-FFF2-40B4-BE49-F238E27FC236}">
                <a16:creationId xmlns:a16="http://schemas.microsoft.com/office/drawing/2014/main" id="{28C5CD14-25D2-4048-8594-6EFEB8759D01}"/>
              </a:ext>
            </a:extLst>
          </p:cNvPr>
          <p:cNvPicPr/>
          <p:nvPr/>
        </p:nvPicPr>
        <p:blipFill>
          <a:blip r:embed="rId6">
            <a:extLst>
              <a:ext uri="{28A0092B-C50C-407E-A947-70E740481C1C}">
                <a14:useLocalDpi xmlns:a14="http://schemas.microsoft.com/office/drawing/2010/main"/>
              </a:ext>
            </a:extLst>
          </a:blip>
          <a:srcRect/>
          <a:stretch>
            <a:fillRect/>
          </a:stretch>
        </p:blipFill>
        <p:spPr bwMode="auto">
          <a:xfrm>
            <a:off x="253305" y="2331231"/>
            <a:ext cx="1158812" cy="966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 name="image98.jpeg">
            <a:extLst>
              <a:ext uri="{FF2B5EF4-FFF2-40B4-BE49-F238E27FC236}">
                <a16:creationId xmlns:a16="http://schemas.microsoft.com/office/drawing/2014/main" id="{9267A46B-1D6F-3A43-AA97-EB4075CB7A4E}"/>
              </a:ext>
            </a:extLst>
          </p:cNvPr>
          <p:cNvPicPr/>
          <p:nvPr/>
        </p:nvPicPr>
        <p:blipFill>
          <a:blip r:embed="rId7" cstate="print"/>
          <a:stretch>
            <a:fillRect/>
          </a:stretch>
        </p:blipFill>
        <p:spPr>
          <a:xfrm>
            <a:off x="3557937" y="3373896"/>
            <a:ext cx="194049" cy="797342"/>
          </a:xfrm>
          <a:prstGeom prst="rect">
            <a:avLst/>
          </a:prstGeom>
        </p:spPr>
      </p:pic>
      <p:pic>
        <p:nvPicPr>
          <p:cNvPr id="48" name="image99.jpeg">
            <a:extLst>
              <a:ext uri="{FF2B5EF4-FFF2-40B4-BE49-F238E27FC236}">
                <a16:creationId xmlns:a16="http://schemas.microsoft.com/office/drawing/2014/main" id="{97B2AE4A-9503-AE46-BAD0-1F311752A718}"/>
              </a:ext>
            </a:extLst>
          </p:cNvPr>
          <p:cNvPicPr/>
          <p:nvPr/>
        </p:nvPicPr>
        <p:blipFill>
          <a:blip r:embed="rId8" cstate="print"/>
          <a:stretch>
            <a:fillRect/>
          </a:stretch>
        </p:blipFill>
        <p:spPr>
          <a:xfrm>
            <a:off x="4151089" y="3015280"/>
            <a:ext cx="223361" cy="217361"/>
          </a:xfrm>
          <a:prstGeom prst="rect">
            <a:avLst/>
          </a:prstGeom>
        </p:spPr>
      </p:pic>
      <p:sp>
        <p:nvSpPr>
          <p:cNvPr id="71" name="TextBox 70">
            <a:extLst>
              <a:ext uri="{FF2B5EF4-FFF2-40B4-BE49-F238E27FC236}">
                <a16:creationId xmlns:a16="http://schemas.microsoft.com/office/drawing/2014/main" id="{669A5AF5-3353-AC48-A09A-AD0976145DC6}"/>
              </a:ext>
            </a:extLst>
          </p:cNvPr>
          <p:cNvSpPr txBox="1"/>
          <p:nvPr/>
        </p:nvSpPr>
        <p:spPr>
          <a:xfrm>
            <a:off x="168515" y="3321277"/>
            <a:ext cx="1144733" cy="830997"/>
          </a:xfrm>
          <a:prstGeom prst="rect">
            <a:avLst/>
          </a:prstGeom>
          <a:solidFill>
            <a:schemeClr val="accent1">
              <a:lumMod val="40000"/>
              <a:lumOff val="60000"/>
            </a:schemeClr>
          </a:solidFill>
          <a:ln>
            <a:solidFill>
              <a:schemeClr val="accent1"/>
            </a:solidFill>
          </a:ln>
        </p:spPr>
        <p:txBody>
          <a:bodyPr wrap="square" rtlCol="0">
            <a:spAutoFit/>
          </a:bodyPr>
          <a:lstStyle/>
          <a:p>
            <a:pPr algn="ctr"/>
            <a:r>
              <a:rPr lang="en-US" sz="1200" dirty="0"/>
              <a:t>Each symbol, number, or digit has a value</a:t>
            </a:r>
          </a:p>
        </p:txBody>
      </p:sp>
      <p:pic>
        <p:nvPicPr>
          <p:cNvPr id="17" name="Picture 16">
            <a:extLst>
              <a:ext uri="{FF2B5EF4-FFF2-40B4-BE49-F238E27FC236}">
                <a16:creationId xmlns:a16="http://schemas.microsoft.com/office/drawing/2014/main" id="{9ED5DAC9-9090-FF4F-8305-B8340B78E82D}"/>
              </a:ext>
            </a:extLst>
          </p:cNvPr>
          <p:cNvPicPr>
            <a:picLocks noChangeAspect="1"/>
          </p:cNvPicPr>
          <p:nvPr/>
        </p:nvPicPr>
        <p:blipFill>
          <a:blip r:embed="rId9"/>
          <a:stretch>
            <a:fillRect/>
          </a:stretch>
        </p:blipFill>
        <p:spPr>
          <a:xfrm>
            <a:off x="8863721" y="1904223"/>
            <a:ext cx="3657785" cy="2242544"/>
          </a:xfrm>
          <a:prstGeom prst="rect">
            <a:avLst/>
          </a:prstGeom>
        </p:spPr>
      </p:pic>
      <p:sp>
        <p:nvSpPr>
          <p:cNvPr id="50" name="TextBox 49">
            <a:extLst>
              <a:ext uri="{FF2B5EF4-FFF2-40B4-BE49-F238E27FC236}">
                <a16:creationId xmlns:a16="http://schemas.microsoft.com/office/drawing/2014/main" id="{B56DF739-4682-2C42-8F9D-FC847DF8D086}"/>
              </a:ext>
            </a:extLst>
          </p:cNvPr>
          <p:cNvSpPr txBox="1"/>
          <p:nvPr/>
        </p:nvSpPr>
        <p:spPr>
          <a:xfrm>
            <a:off x="3924232" y="3382247"/>
            <a:ext cx="2235829" cy="770980"/>
          </a:xfrm>
          <a:prstGeom prst="rect">
            <a:avLst/>
          </a:prstGeom>
          <a:solidFill>
            <a:schemeClr val="accent2">
              <a:lumMod val="40000"/>
              <a:lumOff val="60000"/>
            </a:schemeClr>
          </a:solidFill>
          <a:ln>
            <a:solidFill>
              <a:schemeClr val="accent2"/>
            </a:solidFill>
          </a:ln>
        </p:spPr>
        <p:txBody>
          <a:bodyPr wrap="square" rtlCol="0">
            <a:spAutoFit/>
          </a:bodyPr>
          <a:lstStyle/>
          <a:p>
            <a:pPr algn="ctr"/>
            <a:r>
              <a:rPr lang="en-US" sz="1470" dirty="0"/>
              <a:t>How come Decimal numbers grow in groups or exponents of ten?</a:t>
            </a:r>
          </a:p>
        </p:txBody>
      </p:sp>
      <p:sp>
        <p:nvSpPr>
          <p:cNvPr id="51" name="TextBox 50">
            <a:extLst>
              <a:ext uri="{FF2B5EF4-FFF2-40B4-BE49-F238E27FC236}">
                <a16:creationId xmlns:a16="http://schemas.microsoft.com/office/drawing/2014/main" id="{F09B2B73-7BDB-B141-A4F1-42DEF6441F80}"/>
              </a:ext>
            </a:extLst>
          </p:cNvPr>
          <p:cNvSpPr txBox="1"/>
          <p:nvPr/>
        </p:nvSpPr>
        <p:spPr>
          <a:xfrm>
            <a:off x="6451766" y="2126851"/>
            <a:ext cx="2306416" cy="1815882"/>
          </a:xfrm>
          <a:prstGeom prst="rect">
            <a:avLst/>
          </a:prstGeom>
          <a:solidFill>
            <a:schemeClr val="accent1">
              <a:lumMod val="40000"/>
              <a:lumOff val="60000"/>
            </a:schemeClr>
          </a:solidFill>
          <a:ln>
            <a:solidFill>
              <a:schemeClr val="accent1"/>
            </a:solidFill>
          </a:ln>
        </p:spPr>
        <p:txBody>
          <a:bodyPr wrap="square" rtlCol="0">
            <a:spAutoFit/>
          </a:bodyPr>
          <a:lstStyle/>
          <a:p>
            <a:pPr algn="ctr"/>
            <a:r>
              <a:rPr lang="en-US" sz="1400" b="1" dirty="0"/>
              <a:t>The place of a number affects its value!! </a:t>
            </a:r>
          </a:p>
          <a:p>
            <a:pPr algn="ctr"/>
            <a:r>
              <a:rPr lang="en-US" sz="1400" dirty="0"/>
              <a:t>In your team, take turns coming up with a decimal number and representing it using the blocks as the picture on the right shows. Describe why you did it.</a:t>
            </a:r>
          </a:p>
        </p:txBody>
      </p:sp>
      <p:pic>
        <p:nvPicPr>
          <p:cNvPr id="22" name="Picture 21">
            <a:extLst>
              <a:ext uri="{FF2B5EF4-FFF2-40B4-BE49-F238E27FC236}">
                <a16:creationId xmlns:a16="http://schemas.microsoft.com/office/drawing/2014/main" id="{DC2B5913-476C-7E4D-9A5E-E472895B789A}"/>
              </a:ext>
            </a:extLst>
          </p:cNvPr>
          <p:cNvPicPr>
            <a:picLocks noChangeAspect="1"/>
          </p:cNvPicPr>
          <p:nvPr/>
        </p:nvPicPr>
        <p:blipFill>
          <a:blip r:embed="rId10"/>
          <a:stretch>
            <a:fillRect/>
          </a:stretch>
        </p:blipFill>
        <p:spPr>
          <a:xfrm>
            <a:off x="85446" y="4849000"/>
            <a:ext cx="4852880" cy="2248175"/>
          </a:xfrm>
          <a:prstGeom prst="rect">
            <a:avLst/>
          </a:prstGeom>
        </p:spPr>
      </p:pic>
      <p:grpSp>
        <p:nvGrpSpPr>
          <p:cNvPr id="27" name="Group 26">
            <a:extLst>
              <a:ext uri="{FF2B5EF4-FFF2-40B4-BE49-F238E27FC236}">
                <a16:creationId xmlns:a16="http://schemas.microsoft.com/office/drawing/2014/main" id="{CE245881-9273-6A4F-9765-CABCFB463084}"/>
              </a:ext>
            </a:extLst>
          </p:cNvPr>
          <p:cNvGrpSpPr/>
          <p:nvPr/>
        </p:nvGrpSpPr>
        <p:grpSpPr>
          <a:xfrm>
            <a:off x="6617010" y="5062957"/>
            <a:ext cx="5947638" cy="1399724"/>
            <a:chOff x="6296296" y="4578069"/>
            <a:chExt cx="5690278" cy="1333070"/>
          </a:xfrm>
        </p:grpSpPr>
        <p:pic>
          <p:nvPicPr>
            <p:cNvPr id="26" name="Picture 25">
              <a:extLst>
                <a:ext uri="{FF2B5EF4-FFF2-40B4-BE49-F238E27FC236}">
                  <a16:creationId xmlns:a16="http://schemas.microsoft.com/office/drawing/2014/main" id="{49D2AD13-5C2F-4045-88C9-2DB355431D83}"/>
                </a:ext>
              </a:extLst>
            </p:cNvPr>
            <p:cNvPicPr>
              <a:picLocks noChangeAspect="1"/>
            </p:cNvPicPr>
            <p:nvPr/>
          </p:nvPicPr>
          <p:blipFill>
            <a:blip r:embed="rId11"/>
            <a:stretch>
              <a:fillRect/>
            </a:stretch>
          </p:blipFill>
          <p:spPr>
            <a:xfrm>
              <a:off x="6296296" y="4578069"/>
              <a:ext cx="5690278" cy="1333070"/>
            </a:xfrm>
            <a:prstGeom prst="rect">
              <a:avLst/>
            </a:prstGeom>
          </p:spPr>
        </p:pic>
        <p:sp>
          <p:nvSpPr>
            <p:cNvPr id="57" name="Rectangle 56">
              <a:extLst>
                <a:ext uri="{FF2B5EF4-FFF2-40B4-BE49-F238E27FC236}">
                  <a16:creationId xmlns:a16="http://schemas.microsoft.com/office/drawing/2014/main" id="{4A6DA068-E789-A147-8353-0385DDF5504A}"/>
                </a:ext>
              </a:extLst>
            </p:cNvPr>
            <p:cNvSpPr/>
            <p:nvPr/>
          </p:nvSpPr>
          <p:spPr>
            <a:xfrm>
              <a:off x="11323685" y="5555341"/>
              <a:ext cx="223880" cy="205380"/>
            </a:xfrm>
            <a:prstGeom prst="rect">
              <a:avLst/>
            </a:prstGeom>
            <a:solidFill>
              <a:schemeClr val="bg2">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6012" tIns="48006" rIns="96012" bIns="48006" numCol="1" spcCol="0" rtlCol="0" fromWordArt="0" anchor="ctr" anchorCtr="0" forceAA="0" compatLnSpc="1">
              <a:prstTxWarp prst="textNoShape">
                <a:avLst/>
              </a:prstTxWarp>
              <a:noAutofit/>
            </a:bodyPr>
            <a:lstStyle/>
            <a:p>
              <a:endParaRPr lang="en-US" sz="2041"/>
            </a:p>
          </p:txBody>
        </p:sp>
        <p:sp>
          <p:nvSpPr>
            <p:cNvPr id="59" name="Rectangle 58">
              <a:extLst>
                <a:ext uri="{FF2B5EF4-FFF2-40B4-BE49-F238E27FC236}">
                  <a16:creationId xmlns:a16="http://schemas.microsoft.com/office/drawing/2014/main" id="{513102D3-DAAB-6045-8636-C9D84E00307C}"/>
                </a:ext>
              </a:extLst>
            </p:cNvPr>
            <p:cNvSpPr/>
            <p:nvPr/>
          </p:nvSpPr>
          <p:spPr>
            <a:xfrm rot="5400000">
              <a:off x="10432490" y="5449091"/>
              <a:ext cx="419735" cy="212500"/>
            </a:xfrm>
            <a:prstGeom prst="rect">
              <a:avLst/>
            </a:prstGeom>
            <a:solidFill>
              <a:srgbClr val="C00000"/>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6012" tIns="48006" rIns="96012" bIns="48006" numCol="1" spcCol="0" rtlCol="0" fromWordArt="0" anchor="ctr" anchorCtr="0" forceAA="0" compatLnSpc="1">
              <a:prstTxWarp prst="textNoShape">
                <a:avLst/>
              </a:prstTxWarp>
              <a:noAutofit/>
            </a:bodyPr>
            <a:lstStyle/>
            <a:p>
              <a:endParaRPr lang="en-US" sz="2041"/>
            </a:p>
          </p:txBody>
        </p:sp>
        <p:sp>
          <p:nvSpPr>
            <p:cNvPr id="61" name="Rectangle 60">
              <a:extLst>
                <a:ext uri="{FF2B5EF4-FFF2-40B4-BE49-F238E27FC236}">
                  <a16:creationId xmlns:a16="http://schemas.microsoft.com/office/drawing/2014/main" id="{F5AB4A27-0C83-0940-B48E-76D53BA79A04}"/>
                </a:ext>
              </a:extLst>
            </p:cNvPr>
            <p:cNvSpPr/>
            <p:nvPr/>
          </p:nvSpPr>
          <p:spPr>
            <a:xfrm rot="5400000">
              <a:off x="9457973" y="5317605"/>
              <a:ext cx="698838" cy="203381"/>
            </a:xfrm>
            <a:prstGeom prst="rect">
              <a:avLst/>
            </a:prstGeom>
            <a:solidFill>
              <a:srgbClr val="E94AC6"/>
            </a:solidFill>
            <a:ln>
              <a:solidFill>
                <a:srgbClr val="C6339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6012" tIns="48006" rIns="96012" bIns="48006" numCol="1" spcCol="0" rtlCol="0" fromWordArt="0" anchor="ctr" anchorCtr="0" forceAA="0" compatLnSpc="1">
              <a:prstTxWarp prst="textNoShape">
                <a:avLst/>
              </a:prstTxWarp>
              <a:noAutofit/>
            </a:bodyPr>
            <a:lstStyle/>
            <a:p>
              <a:endParaRPr lang="en-US" sz="2041"/>
            </a:p>
          </p:txBody>
        </p:sp>
      </p:grpSp>
      <p:sp>
        <p:nvSpPr>
          <p:cNvPr id="62" name="TextBox 61">
            <a:extLst>
              <a:ext uri="{FF2B5EF4-FFF2-40B4-BE49-F238E27FC236}">
                <a16:creationId xmlns:a16="http://schemas.microsoft.com/office/drawing/2014/main" id="{0F70E0CE-6167-BD43-8216-FA5A7768FFEA}"/>
              </a:ext>
            </a:extLst>
          </p:cNvPr>
          <p:cNvSpPr txBox="1"/>
          <p:nvPr/>
        </p:nvSpPr>
        <p:spPr>
          <a:xfrm>
            <a:off x="6396860" y="6367600"/>
            <a:ext cx="6263873" cy="674031"/>
          </a:xfrm>
          <a:prstGeom prst="rect">
            <a:avLst/>
          </a:prstGeom>
          <a:solidFill>
            <a:schemeClr val="accent1">
              <a:lumMod val="40000"/>
              <a:lumOff val="60000"/>
            </a:schemeClr>
          </a:solidFill>
          <a:ln>
            <a:solidFill>
              <a:schemeClr val="accent1"/>
            </a:solidFill>
          </a:ln>
        </p:spPr>
        <p:txBody>
          <a:bodyPr wrap="square" rtlCol="0">
            <a:spAutoFit/>
          </a:bodyPr>
          <a:lstStyle/>
          <a:p>
            <a:pPr marL="12700"/>
            <a:r>
              <a:rPr lang="en-US" sz="1260" b="1" dirty="0"/>
              <a:t>Complete </a:t>
            </a:r>
            <a:r>
              <a:rPr lang="en-US" sz="1260" dirty="0"/>
              <a:t>this table using blocks.  </a:t>
            </a:r>
            <a:r>
              <a:rPr lang="en-US" sz="1260" dirty="0">
                <a:latin typeface="Arial" panose="020B0604020202020204" pitchFamily="34" charset="0"/>
                <a:cs typeface="Arial" panose="020B0604020202020204" pitchFamily="34" charset="0"/>
              </a:rPr>
              <a:t>Zeros </a:t>
            </a:r>
            <a:r>
              <a:rPr lang="en-US" sz="1260" b="1" dirty="0">
                <a:latin typeface="Arial" panose="020B0604020202020204" pitchFamily="34" charset="0"/>
                <a:cs typeface="Arial" panose="020B0604020202020204" pitchFamily="34" charset="0"/>
              </a:rPr>
              <a:t>turn off </a:t>
            </a:r>
            <a:r>
              <a:rPr lang="en-US" sz="1260" dirty="0">
                <a:latin typeface="Arial" panose="020B0604020202020204" pitchFamily="34" charset="0"/>
                <a:cs typeface="Arial" panose="020B0604020202020204" pitchFamily="34" charset="0"/>
              </a:rPr>
              <a:t>&amp; Ones </a:t>
            </a:r>
            <a:r>
              <a:rPr lang="en-US" sz="1260" b="1" dirty="0">
                <a:latin typeface="Arial" panose="020B0604020202020204" pitchFamily="34" charset="0"/>
                <a:cs typeface="Arial" panose="020B0604020202020204" pitchFamily="34" charset="0"/>
              </a:rPr>
              <a:t>turn on </a:t>
            </a:r>
            <a:r>
              <a:rPr lang="en-US" sz="1260" dirty="0">
                <a:latin typeface="Arial" panose="020B0604020202020204" pitchFamily="34" charset="0"/>
                <a:cs typeface="Arial" panose="020B0604020202020204" pitchFamily="34" charset="0"/>
              </a:rPr>
              <a:t>the values of the column wherein they are placed. </a:t>
            </a:r>
            <a:r>
              <a:rPr lang="en-US" sz="1260" b="1" i="1" dirty="0">
                <a:latin typeface="Arial" panose="020B0604020202020204" pitchFamily="34" charset="0"/>
                <a:cs typeface="Arial" panose="020B0604020202020204" pitchFamily="34" charset="0"/>
              </a:rPr>
              <a:t>Why do you think it is so? </a:t>
            </a:r>
            <a:r>
              <a:rPr lang="en-US" sz="1260" dirty="0">
                <a:latin typeface="Arial" panose="020B0604020202020204" pitchFamily="34" charset="0"/>
                <a:cs typeface="Arial" panose="020B0604020202020204" pitchFamily="34" charset="0"/>
              </a:rPr>
              <a:t>For example, the binary number of 101</a:t>
            </a:r>
            <a:r>
              <a:rPr lang="en-US" sz="1260" baseline="-25000" dirty="0">
                <a:latin typeface="Arial" panose="020B0604020202020204" pitchFamily="34" charset="0"/>
                <a:cs typeface="Arial" panose="020B0604020202020204" pitchFamily="34" charset="0"/>
              </a:rPr>
              <a:t>2</a:t>
            </a:r>
            <a:r>
              <a:rPr lang="en-US" sz="1260" dirty="0">
                <a:latin typeface="Arial" panose="020B0604020202020204" pitchFamily="34" charset="0"/>
                <a:cs typeface="Arial" panose="020B0604020202020204" pitchFamily="34" charset="0"/>
              </a:rPr>
              <a:t> is equivalent to the value of the decimal number of 5</a:t>
            </a:r>
            <a:r>
              <a:rPr lang="en-US" sz="1260" baseline="-25000" dirty="0">
                <a:latin typeface="Arial" panose="020B0604020202020204" pitchFamily="34" charset="0"/>
                <a:cs typeface="Arial" panose="020B0604020202020204" pitchFamily="34" charset="0"/>
              </a:rPr>
              <a:t>10</a:t>
            </a:r>
            <a:r>
              <a:rPr lang="en-US" sz="1260" dirty="0">
                <a:latin typeface="Arial" panose="020B0604020202020204" pitchFamily="34" charset="0"/>
                <a:cs typeface="Arial" panose="020B0604020202020204" pitchFamily="34" charset="0"/>
              </a:rPr>
              <a:t>.</a:t>
            </a:r>
            <a:r>
              <a:rPr lang="en-US" sz="1260" dirty="0"/>
              <a:t>  </a:t>
            </a:r>
            <a:r>
              <a:rPr lang="en-US" sz="1260" b="1" i="1" dirty="0"/>
              <a:t>Why?</a:t>
            </a:r>
          </a:p>
        </p:txBody>
      </p:sp>
      <p:pic>
        <p:nvPicPr>
          <p:cNvPr id="60" name="Imagen 1"/>
          <p:cNvPicPr/>
          <p:nvPr/>
        </p:nvPicPr>
        <p:blipFill rotWithShape="1">
          <a:blip r:embed="rId12" cstate="print">
            <a:clrChange>
              <a:clrFrom>
                <a:srgbClr val="FFFFFF"/>
              </a:clrFrom>
              <a:clrTo>
                <a:srgbClr val="FFFFFF">
                  <a:alpha val="0"/>
                </a:srgbClr>
              </a:clrTo>
            </a:clrChange>
            <a:extLst>
              <a:ext uri="{BEBA8EAE-BF5A-486C-A8C5-ECC9F3942E4B}">
                <a14:imgProps xmlns:a14="http://schemas.microsoft.com/office/drawing/2010/main">
                  <a14:imgLayer r:embed="rId13">
                    <a14:imgEffect>
                      <a14:artisticPaintBrush/>
                    </a14:imgEffect>
                  </a14:imgLayer>
                </a14:imgProps>
              </a:ext>
            </a:extLst>
          </a:blip>
          <a:srcRect/>
          <a:stretch/>
        </p:blipFill>
        <p:spPr bwMode="auto">
          <a:xfrm>
            <a:off x="6283062" y="5378849"/>
            <a:ext cx="648903" cy="834099"/>
          </a:xfrm>
          <a:prstGeom prst="rect">
            <a:avLst/>
          </a:prstGeom>
          <a:noFill/>
          <a:ln w="31750" cap="sq">
            <a:noFill/>
            <a:miter lim="800000"/>
          </a:ln>
        </p:spPr>
      </p:pic>
      <p:grpSp>
        <p:nvGrpSpPr>
          <p:cNvPr id="3" name="Group 2">
            <a:extLst>
              <a:ext uri="{FF2B5EF4-FFF2-40B4-BE49-F238E27FC236}">
                <a16:creationId xmlns:a16="http://schemas.microsoft.com/office/drawing/2014/main" id="{38DC3CA9-A551-394A-B0F8-A36B66143472}"/>
              </a:ext>
            </a:extLst>
          </p:cNvPr>
          <p:cNvGrpSpPr/>
          <p:nvPr/>
        </p:nvGrpSpPr>
        <p:grpSpPr>
          <a:xfrm>
            <a:off x="1203005" y="2248599"/>
            <a:ext cx="2917580" cy="1498925"/>
            <a:chOff x="1203005" y="2248599"/>
            <a:chExt cx="2917580" cy="1498925"/>
          </a:xfrm>
        </p:grpSpPr>
        <p:pic>
          <p:nvPicPr>
            <p:cNvPr id="15" name="Picture 14">
              <a:extLst>
                <a:ext uri="{FF2B5EF4-FFF2-40B4-BE49-F238E27FC236}">
                  <a16:creationId xmlns:a16="http://schemas.microsoft.com/office/drawing/2014/main" id="{171572FA-907A-BF44-A16C-BDF912691A5F}"/>
                </a:ext>
              </a:extLst>
            </p:cNvPr>
            <p:cNvPicPr>
              <a:picLocks noChangeAspect="1"/>
            </p:cNvPicPr>
            <p:nvPr/>
          </p:nvPicPr>
          <p:blipFill>
            <a:blip r:embed="rId14">
              <a:clrChange>
                <a:clrFrom>
                  <a:srgbClr val="FFFFFF"/>
                </a:clrFrom>
                <a:clrTo>
                  <a:srgbClr val="FFFFFF">
                    <a:alpha val="0"/>
                  </a:srgbClr>
                </a:clrTo>
              </a:clrChange>
            </a:blip>
            <a:stretch>
              <a:fillRect/>
            </a:stretch>
          </p:blipFill>
          <p:spPr>
            <a:xfrm>
              <a:off x="1203005" y="2248599"/>
              <a:ext cx="2917580" cy="1498925"/>
            </a:xfrm>
            <a:prstGeom prst="rect">
              <a:avLst/>
            </a:prstGeom>
          </p:spPr>
        </p:pic>
        <p:sp>
          <p:nvSpPr>
            <p:cNvPr id="2" name="TextBox 1">
              <a:extLst>
                <a:ext uri="{FF2B5EF4-FFF2-40B4-BE49-F238E27FC236}">
                  <a16:creationId xmlns:a16="http://schemas.microsoft.com/office/drawing/2014/main" id="{47AC73B6-D512-0045-BEC5-DD456E598ED8}"/>
                </a:ext>
              </a:extLst>
            </p:cNvPr>
            <p:cNvSpPr txBox="1"/>
            <p:nvPr/>
          </p:nvSpPr>
          <p:spPr>
            <a:xfrm>
              <a:off x="3244003" y="2413119"/>
              <a:ext cx="327552" cy="338554"/>
            </a:xfrm>
            <a:prstGeom prst="rect">
              <a:avLst/>
            </a:prstGeom>
            <a:solidFill>
              <a:schemeClr val="bg1"/>
            </a:solidFill>
            <a:ln>
              <a:solidFill>
                <a:schemeClr val="tx1">
                  <a:lumMod val="85000"/>
                  <a:lumOff val="15000"/>
                </a:schemeClr>
              </a:solidFill>
            </a:ln>
          </p:spPr>
          <p:txBody>
            <a:bodyPr wrap="square" rtlCol="0">
              <a:spAutoFit/>
            </a:bodyPr>
            <a:lstStyle/>
            <a:p>
              <a:r>
                <a:rPr lang="en-US" sz="1600" i="1" dirty="0">
                  <a:latin typeface="Verdana" panose="020B0604030504040204" pitchFamily="34" charset="0"/>
                  <a:ea typeface="Verdana" panose="020B0604030504040204" pitchFamily="34" charset="0"/>
                  <a:cs typeface="Verdana" panose="020B0604030504040204" pitchFamily="34" charset="0"/>
                </a:rPr>
                <a:t>9</a:t>
              </a:r>
            </a:p>
          </p:txBody>
        </p:sp>
      </p:grpSp>
      <p:sp>
        <p:nvSpPr>
          <p:cNvPr id="5" name="Rounded Rectangular Callout 4">
            <a:extLst>
              <a:ext uri="{FF2B5EF4-FFF2-40B4-BE49-F238E27FC236}">
                <a16:creationId xmlns:a16="http://schemas.microsoft.com/office/drawing/2014/main" id="{9B8A48E7-72CD-AA41-9C03-5EE046BA87B6}"/>
              </a:ext>
            </a:extLst>
          </p:cNvPr>
          <p:cNvSpPr/>
          <p:nvPr/>
        </p:nvSpPr>
        <p:spPr>
          <a:xfrm>
            <a:off x="7013553" y="5917534"/>
            <a:ext cx="1877570" cy="397658"/>
          </a:xfrm>
          <a:prstGeom prst="wedgeRoundRectCallout">
            <a:avLst>
              <a:gd name="adj1" fmla="val -62125"/>
              <a:gd name="adj2" fmla="val -131604"/>
              <a:gd name="adj3" fmla="val 16667"/>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What’s an exponent?</a:t>
            </a:r>
          </a:p>
        </p:txBody>
      </p:sp>
    </p:spTree>
    <p:extLst>
      <p:ext uri="{BB962C8B-B14F-4D97-AF65-F5344CB8AC3E}">
        <p14:creationId xmlns:p14="http://schemas.microsoft.com/office/powerpoint/2010/main" val="2018218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p:cNvCxnSpPr>
            <a:cxnSpLocks/>
          </p:cNvCxnSpPr>
          <p:nvPr/>
        </p:nvCxnSpPr>
        <p:spPr>
          <a:xfrm flipV="1">
            <a:off x="6280022" y="1663585"/>
            <a:ext cx="0" cy="4449100"/>
          </a:xfrm>
          <a:prstGeom prst="line">
            <a:avLst/>
          </a:prstGeom>
          <a:ln w="28575"/>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2461356" y="1426704"/>
            <a:ext cx="7944863" cy="0"/>
          </a:xfrm>
          <a:prstGeom prst="line">
            <a:avLst/>
          </a:prstGeom>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553325" y="2179089"/>
            <a:ext cx="5411230" cy="1976695"/>
          </a:xfrm>
          <a:prstGeom prst="rect">
            <a:avLst/>
          </a:prstGeom>
          <a:noFill/>
        </p:spPr>
        <p:txBody>
          <a:bodyPr wrap="square" rtlCol="0">
            <a:spAutoFit/>
          </a:bodyPr>
          <a:lstStyle/>
          <a:p>
            <a:pPr marL="378380" indent="-360045">
              <a:buAutoNum type="arabicPeriod"/>
            </a:pPr>
            <a:r>
              <a:rPr lang="en-US" sz="2041" dirty="0"/>
              <a:t>Activity Card</a:t>
            </a:r>
          </a:p>
          <a:p>
            <a:pPr marL="378380" indent="-360045">
              <a:buAutoNum type="arabicPeriod"/>
            </a:pPr>
            <a:r>
              <a:rPr lang="en-US" sz="2041" dirty="0"/>
              <a:t>3 decks of cards (white, yellow, green) with names, definition, visual of computer parts</a:t>
            </a:r>
          </a:p>
          <a:p>
            <a:pPr marL="378380" indent="-360045">
              <a:buAutoNum type="arabicPeriod"/>
            </a:pPr>
            <a:r>
              <a:rPr lang="en-US" sz="2041" dirty="0"/>
              <a:t>Raspberry Pi </a:t>
            </a:r>
          </a:p>
          <a:p>
            <a:pPr marL="378380" indent="-360045">
              <a:buAutoNum type="arabicPeriod"/>
            </a:pPr>
            <a:r>
              <a:rPr lang="en-US" sz="2041" dirty="0"/>
              <a:t>Old real-life computer</a:t>
            </a:r>
          </a:p>
          <a:p>
            <a:pPr marL="378380" indent="-360045">
              <a:buAutoNum type="arabicPeriod"/>
            </a:pPr>
            <a:r>
              <a:rPr lang="en-US" sz="2041" dirty="0"/>
              <a:t>Student journal</a:t>
            </a:r>
          </a:p>
        </p:txBody>
      </p:sp>
      <p:pic>
        <p:nvPicPr>
          <p:cNvPr id="63" name="Picture 62" descr="Resultado de imagen para python programming icon"/>
          <p:cNvPicPr/>
          <p:nvPr/>
        </p:nvPicPr>
        <p:blipFill rotWithShape="1">
          <a:blip r:embed="rId3" cstate="hqprint">
            <a:extLst>
              <a:ext uri="{28A0092B-C50C-407E-A947-70E740481C1C}">
                <a14:useLocalDpi xmlns:a14="http://schemas.microsoft.com/office/drawing/2010/main"/>
              </a:ext>
            </a:extLst>
          </a:blip>
          <a:srcRect/>
          <a:stretch/>
        </p:blipFill>
        <p:spPr bwMode="auto">
          <a:xfrm>
            <a:off x="354938" y="1325662"/>
            <a:ext cx="742366" cy="654548"/>
          </a:xfrm>
          <a:prstGeom prst="rect">
            <a:avLst/>
          </a:prstGeom>
          <a:noFill/>
          <a:ln>
            <a:noFill/>
          </a:ln>
          <a:extLst>
            <a:ext uri="{53640926-AAD7-44D8-BBD7-CCE9431645EC}">
              <a14:shadowObscured xmlns:a14="http://schemas.microsoft.com/office/drawing/2010/main"/>
            </a:ext>
          </a:extLst>
        </p:spPr>
      </p:pic>
      <p:sp>
        <p:nvSpPr>
          <p:cNvPr id="19" name="Rectangle 18"/>
          <p:cNvSpPr/>
          <p:nvPr/>
        </p:nvSpPr>
        <p:spPr>
          <a:xfrm>
            <a:off x="169018" y="7026890"/>
            <a:ext cx="4937057" cy="406393"/>
          </a:xfrm>
          <a:prstGeom prst="rect">
            <a:avLst/>
          </a:prstGeom>
        </p:spPr>
        <p:txBody>
          <a:bodyPr wrap="none">
            <a:spAutoFit/>
          </a:bodyPr>
          <a:lstStyle/>
          <a:p>
            <a:r>
              <a:rPr lang="en-US" sz="2041" dirty="0">
                <a:latin typeface="Calibri" charset="0"/>
                <a:ea typeface="Times New Roman" charset="0"/>
                <a:cs typeface="Times New Roman" charset="0"/>
              </a:rPr>
              <a:t>AOLME PROJECT - LEVEL 1- SESSION 5- 2018</a:t>
            </a:r>
            <a:r>
              <a:rPr lang="en-US" sz="2041" dirty="0"/>
              <a:t> </a:t>
            </a:r>
          </a:p>
        </p:txBody>
      </p:sp>
      <p:sp>
        <p:nvSpPr>
          <p:cNvPr id="41" name="Rectangle 115"/>
          <p:cNvSpPr>
            <a:spLocks noChangeArrowheads="1"/>
          </p:cNvSpPr>
          <p:nvPr/>
        </p:nvSpPr>
        <p:spPr bwMode="auto">
          <a:xfrm>
            <a:off x="5178765" y="7090714"/>
            <a:ext cx="7598504" cy="368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6012" tIns="48006" rIns="96012" bIns="48006" numCol="1" anchor="ctr" anchorCtr="0" compatLnSpc="1">
            <a:prstTxWarp prst="textNoShape">
              <a:avLst/>
            </a:prstTxWarp>
            <a:spAutoFit/>
          </a:bodyPr>
          <a:lstStyle/>
          <a:p>
            <a:pPr algn="ctr" defTabSz="960120" eaLnBrk="0" fontAlgn="base" hangingPunct="0">
              <a:spcBef>
                <a:spcPct val="0"/>
              </a:spcBef>
              <a:spcAft>
                <a:spcPct val="0"/>
              </a:spcAft>
            </a:pPr>
            <a:r>
              <a:rPr lang="en-US" altLang="en-US" sz="840" dirty="0">
                <a:solidFill>
                  <a:schemeClr val="bg1">
                    <a:lumMod val="75000"/>
                  </a:schemeClr>
                </a:solidFill>
                <a:latin typeface="Arial Unicode MS" charset="0"/>
                <a:ea typeface="Times New Roman" charset="0"/>
                <a:cs typeface="Courier New" charset="0"/>
              </a:rPr>
              <a:t>MATERIALS DEVELOPED BY </a:t>
            </a:r>
            <a:r>
              <a:rPr lang="en-US" altLang="en-US" sz="840">
                <a:solidFill>
                  <a:schemeClr val="bg1">
                    <a:lumMod val="75000"/>
                  </a:schemeClr>
                </a:solidFill>
                <a:latin typeface="Arial Unicode MS" charset="0"/>
                <a:ea typeface="Times New Roman" charset="0"/>
                <a:cs typeface="Courier New" charset="0"/>
              </a:rPr>
              <a:t>THE AOLME PROJECT </a:t>
            </a:r>
            <a:r>
              <a:rPr lang="en-US" altLang="en-US" sz="840" dirty="0">
                <a:solidFill>
                  <a:schemeClr val="bg1">
                    <a:lumMod val="75000"/>
                  </a:schemeClr>
                </a:solidFill>
                <a:latin typeface="Arial Unicode MS" charset="0"/>
                <a:ea typeface="Times New Roman" charset="0"/>
                <a:cs typeface="Courier New" charset="0"/>
              </a:rPr>
              <a:t>AT THE UNIVERSITY OF NEW MEXICO, PLEASE DO NOT COPY OR DISTRIBUTE ANY OF THESE COPYRIGHTED TASKS WITHOUT PROPER AUTHORIZATION OF PROJECT</a:t>
            </a:r>
            <a:r>
              <a:rPr lang="en-US" altLang="en-US" sz="840" dirty="0">
                <a:solidFill>
                  <a:schemeClr val="bg1">
                    <a:lumMod val="75000"/>
                  </a:schemeClr>
                </a:solidFill>
              </a:rPr>
              <a:t> </a:t>
            </a:r>
            <a:endParaRPr lang="en-US" altLang="en-US" sz="840" dirty="0">
              <a:solidFill>
                <a:schemeClr val="bg1">
                  <a:lumMod val="75000"/>
                </a:schemeClr>
              </a:solidFill>
              <a:latin typeface="Arial" charset="0"/>
            </a:endParaRPr>
          </a:p>
        </p:txBody>
      </p:sp>
      <p:sp>
        <p:nvSpPr>
          <p:cNvPr id="32" name="TextBox 31"/>
          <p:cNvSpPr txBox="1"/>
          <p:nvPr/>
        </p:nvSpPr>
        <p:spPr>
          <a:xfrm>
            <a:off x="1655544" y="1594287"/>
            <a:ext cx="3523221" cy="406393"/>
          </a:xfrm>
          <a:prstGeom prst="rect">
            <a:avLst/>
          </a:prstGeom>
          <a:solidFill>
            <a:schemeClr val="accent2">
              <a:lumMod val="60000"/>
              <a:lumOff val="40000"/>
            </a:schemeClr>
          </a:solidFill>
        </p:spPr>
        <p:txBody>
          <a:bodyPr wrap="square" rtlCol="0">
            <a:spAutoFit/>
          </a:bodyPr>
          <a:lstStyle/>
          <a:p>
            <a:pPr algn="ctr"/>
            <a:r>
              <a:rPr lang="en-US" sz="2041" b="1" dirty="0"/>
              <a:t>Resources for the Activity</a:t>
            </a:r>
          </a:p>
        </p:txBody>
      </p:sp>
      <p:sp>
        <p:nvSpPr>
          <p:cNvPr id="40" name="TextBox 39"/>
          <p:cNvSpPr txBox="1"/>
          <p:nvPr/>
        </p:nvSpPr>
        <p:spPr>
          <a:xfrm>
            <a:off x="7037612" y="1595771"/>
            <a:ext cx="4689570" cy="406393"/>
          </a:xfrm>
          <a:prstGeom prst="rect">
            <a:avLst/>
          </a:prstGeom>
          <a:solidFill>
            <a:schemeClr val="accent2">
              <a:lumMod val="60000"/>
              <a:lumOff val="40000"/>
            </a:schemeClr>
          </a:solidFill>
        </p:spPr>
        <p:txBody>
          <a:bodyPr wrap="square" rtlCol="0">
            <a:spAutoFit/>
          </a:bodyPr>
          <a:lstStyle/>
          <a:p>
            <a:pPr algn="ctr"/>
            <a:r>
              <a:rPr lang="en-US" sz="2041" b="1" dirty="0"/>
              <a:t>Recommended Steps for the Activity</a:t>
            </a:r>
          </a:p>
        </p:txBody>
      </p:sp>
      <p:sp>
        <p:nvSpPr>
          <p:cNvPr id="42" name="TextBox 41"/>
          <p:cNvSpPr txBox="1"/>
          <p:nvPr/>
        </p:nvSpPr>
        <p:spPr>
          <a:xfrm>
            <a:off x="6595491" y="2234701"/>
            <a:ext cx="5886070" cy="4803238"/>
          </a:xfrm>
          <a:prstGeom prst="rect">
            <a:avLst/>
          </a:prstGeom>
          <a:noFill/>
        </p:spPr>
        <p:txBody>
          <a:bodyPr wrap="square" rtlCol="0">
            <a:spAutoFit/>
          </a:bodyPr>
          <a:lstStyle/>
          <a:p>
            <a:pPr marL="378380" indent="-360045">
              <a:buAutoNum type="arabicPeriod"/>
            </a:pPr>
            <a:r>
              <a:rPr lang="en-US" sz="2041" dirty="0"/>
              <a:t>Have students have an informal conversation about computers that can lead to recalling the names of the parts of a computer.</a:t>
            </a:r>
          </a:p>
          <a:p>
            <a:pPr marL="378380" indent="-360045">
              <a:buAutoNum type="arabicPeriod"/>
            </a:pPr>
            <a:r>
              <a:rPr lang="en-US" sz="2041" dirty="0"/>
              <a:t>Use a real computer to ID those parts.</a:t>
            </a:r>
          </a:p>
          <a:p>
            <a:pPr marL="378380" indent="-360045">
              <a:buAutoNum type="arabicPeriod"/>
            </a:pPr>
            <a:r>
              <a:rPr lang="en-US" sz="2041" dirty="0"/>
              <a:t>Before playing the memory game, make sure students (mostly on their own) accurately connect the names, visuals, and descriptions of the parts.</a:t>
            </a:r>
          </a:p>
          <a:p>
            <a:pPr marL="378380" indent="-360045">
              <a:buAutoNum type="arabicPeriod"/>
            </a:pPr>
            <a:r>
              <a:rPr lang="en-US" sz="2041" dirty="0"/>
              <a:t>Have students practice these links by playing memory. Make it less about a competition, and focus on understanding. Check if words in cards make sense.</a:t>
            </a:r>
          </a:p>
          <a:p>
            <a:pPr marL="378380" indent="-360045">
              <a:buAutoNum type="arabicPeriod"/>
            </a:pPr>
            <a:r>
              <a:rPr lang="en-US" sz="2041" dirty="0"/>
              <a:t>Make it fun! Have students make decisions on playing the game.</a:t>
            </a:r>
          </a:p>
          <a:p>
            <a:pPr marL="378380" indent="-360045">
              <a:buAutoNum type="arabicPeriod"/>
            </a:pPr>
            <a:r>
              <a:rPr lang="en-US" sz="2041" dirty="0"/>
              <a:t>Have students lead the making connections across computer systems. Use the Raspberry Pi!!</a:t>
            </a:r>
          </a:p>
        </p:txBody>
      </p:sp>
      <p:sp>
        <p:nvSpPr>
          <p:cNvPr id="12" name="Rectangle 11"/>
          <p:cNvSpPr/>
          <p:nvPr/>
        </p:nvSpPr>
        <p:spPr>
          <a:xfrm>
            <a:off x="249695" y="428408"/>
            <a:ext cx="12430103" cy="674031"/>
          </a:xfrm>
          <a:prstGeom prst="rect">
            <a:avLst/>
          </a:prstGeom>
        </p:spPr>
        <p:txBody>
          <a:bodyPr wrap="square">
            <a:spAutoFit/>
          </a:bodyPr>
          <a:lstStyle/>
          <a:p>
            <a:r>
              <a:rPr lang="en-US" sz="3780" b="1" dirty="0"/>
              <a:t>4.1. </a:t>
            </a:r>
            <a:r>
              <a:rPr lang="en-US" sz="3780" b="1" dirty="0">
                <a:effectLst>
                  <a:outerShdw blurRad="50800" dist="76200" dir="2700000" algn="tl" rotWithShape="0">
                    <a:prstClr val="black">
                      <a:alpha val="40000"/>
                    </a:prstClr>
                  </a:outerShdw>
                </a:effectLst>
              </a:rPr>
              <a:t>under construction</a:t>
            </a:r>
            <a:endParaRPr lang="en-US" sz="3780" dirty="0"/>
          </a:p>
        </p:txBody>
      </p:sp>
      <p:sp>
        <p:nvSpPr>
          <p:cNvPr id="3" name="Rectangle 2">
            <a:extLst>
              <a:ext uri="{FF2B5EF4-FFF2-40B4-BE49-F238E27FC236}">
                <a16:creationId xmlns:a16="http://schemas.microsoft.com/office/drawing/2014/main" id="{6DA6E1F2-3AC0-5D4E-BF31-32803E3D712F}"/>
              </a:ext>
            </a:extLst>
          </p:cNvPr>
          <p:cNvSpPr/>
          <p:nvPr/>
        </p:nvSpPr>
        <p:spPr>
          <a:xfrm>
            <a:off x="1211208" y="6406198"/>
            <a:ext cx="10699845" cy="1034514"/>
          </a:xfrm>
          <a:prstGeom prst="rect">
            <a:avLst/>
          </a:prstGeom>
        </p:spPr>
        <p:txBody>
          <a:bodyPr wrap="square">
            <a:spAutoFit/>
          </a:bodyPr>
          <a:lstStyle/>
          <a:p>
            <a:r>
              <a:rPr lang="en-US" sz="2041" b="1" dirty="0"/>
              <a:t>Activity 1 Goal: </a:t>
            </a:r>
            <a:r>
              <a:rPr lang="en-US" sz="2041" dirty="0"/>
              <a:t>Develop connections and number sense across decimal, binary, and hexadecimal systems. (b) Convert number values across systems. © Identify real-world applications of binary numbers. </a:t>
            </a:r>
          </a:p>
        </p:txBody>
      </p:sp>
      <p:sp>
        <p:nvSpPr>
          <p:cNvPr id="2" name="Rectangle 1">
            <a:extLst>
              <a:ext uri="{FF2B5EF4-FFF2-40B4-BE49-F238E27FC236}">
                <a16:creationId xmlns:a16="http://schemas.microsoft.com/office/drawing/2014/main" id="{AE169816-5D51-E84F-84EB-B93079498C69}"/>
              </a:ext>
            </a:extLst>
          </p:cNvPr>
          <p:cNvSpPr/>
          <p:nvPr/>
        </p:nvSpPr>
        <p:spPr>
          <a:xfrm>
            <a:off x="354938" y="4001998"/>
            <a:ext cx="5747801" cy="2419124"/>
          </a:xfrm>
          <a:prstGeom prst="rect">
            <a:avLst/>
          </a:prstGeom>
        </p:spPr>
        <p:txBody>
          <a:bodyPr wrap="square">
            <a:spAutoFit/>
          </a:bodyPr>
          <a:lstStyle/>
          <a:p>
            <a:r>
              <a:rPr lang="en-US" sz="1680" b="1" dirty="0">
                <a:latin typeface="Calibri" panose="020F0502020204030204" pitchFamily="34" charset="0"/>
                <a:ea typeface="Calibri" panose="020F0502020204030204" pitchFamily="34" charset="0"/>
                <a:cs typeface="Times New Roman" panose="02020603050405020304" pitchFamily="18" charset="0"/>
              </a:rPr>
              <a:t>Everyone in the team gets to play a role:</a:t>
            </a:r>
          </a:p>
          <a:p>
            <a:r>
              <a:rPr lang="en-US" sz="1680" u="sng" dirty="0">
                <a:latin typeface="Calibri" panose="020F0502020204030204" pitchFamily="34" charset="0"/>
                <a:ea typeface="Calibri" panose="020F0502020204030204" pitchFamily="34" charset="0"/>
                <a:cs typeface="Times New Roman" panose="02020603050405020304" pitchFamily="18" charset="0"/>
              </a:rPr>
              <a:t>Discussion Expert</a:t>
            </a:r>
            <a:r>
              <a:rPr lang="en-US" sz="1680" dirty="0">
                <a:latin typeface="Calibri" panose="020F0502020204030204" pitchFamily="34" charset="0"/>
                <a:ea typeface="Calibri" panose="020F0502020204030204" pitchFamily="34" charset="0"/>
                <a:cs typeface="Times New Roman" panose="02020603050405020304" pitchFamily="18" charset="0"/>
              </a:rPr>
              <a:t>: Leads the team discussion asking questions about the session.</a:t>
            </a:r>
          </a:p>
          <a:p>
            <a:r>
              <a:rPr lang="en-US" sz="1680" u="sng" dirty="0">
                <a:latin typeface="Calibri" panose="020F0502020204030204" pitchFamily="34" charset="0"/>
                <a:ea typeface="Calibri" panose="020F0502020204030204" pitchFamily="34" charset="0"/>
                <a:cs typeface="Times New Roman" panose="02020603050405020304" pitchFamily="18" charset="0"/>
              </a:rPr>
              <a:t>Fair Participation Expert</a:t>
            </a:r>
            <a:r>
              <a:rPr lang="en-US" sz="1680" dirty="0">
                <a:latin typeface="Calibri" panose="020F0502020204030204" pitchFamily="34" charset="0"/>
                <a:ea typeface="Calibri" panose="020F0502020204030204" pitchFamily="34" charset="0"/>
                <a:cs typeface="Times New Roman" panose="02020603050405020304" pitchFamily="18" charset="0"/>
              </a:rPr>
              <a:t>: makes sure of fair participation of everyone. </a:t>
            </a:r>
          </a:p>
          <a:p>
            <a:r>
              <a:rPr lang="en-US" sz="1680" u="sng" dirty="0">
                <a:latin typeface="Calibri" panose="020F0502020204030204" pitchFamily="34" charset="0"/>
                <a:ea typeface="Calibri" panose="020F0502020204030204" pitchFamily="34" charset="0"/>
                <a:cs typeface="Times New Roman" panose="02020603050405020304" pitchFamily="18" charset="0"/>
              </a:rPr>
              <a:t>Hardware Setup/Teardown Expert</a:t>
            </a:r>
            <a:r>
              <a:rPr lang="en-US" sz="1680" dirty="0">
                <a:latin typeface="Calibri" panose="020F0502020204030204" pitchFamily="34" charset="0"/>
                <a:ea typeface="Calibri" panose="020F0502020204030204" pitchFamily="34" charset="0"/>
                <a:cs typeface="Times New Roman" panose="02020603050405020304" pitchFamily="18" charset="0"/>
              </a:rPr>
              <a:t>: in charge of setting up &amp; putting away materials and computer equipment. </a:t>
            </a:r>
          </a:p>
          <a:p>
            <a:r>
              <a:rPr lang="en-US" sz="1680" u="sng" dirty="0">
                <a:latin typeface="Calibri" panose="020F0502020204030204" pitchFamily="34" charset="0"/>
                <a:ea typeface="Calibri" panose="020F0502020204030204" pitchFamily="34" charset="0"/>
                <a:cs typeface="Times New Roman" panose="02020603050405020304" pitchFamily="18" charset="0"/>
              </a:rPr>
              <a:t>Summary Expert</a:t>
            </a:r>
            <a:r>
              <a:rPr lang="en-US" sz="1680" dirty="0">
                <a:latin typeface="Calibri" panose="020F0502020204030204" pitchFamily="34" charset="0"/>
                <a:ea typeface="Calibri" panose="020F0502020204030204" pitchFamily="34" charset="0"/>
                <a:cs typeface="Times New Roman" panose="02020603050405020304" pitchFamily="18" charset="0"/>
              </a:rPr>
              <a:t>: summarizes and records team questions and what the teams has learned. </a:t>
            </a:r>
          </a:p>
        </p:txBody>
      </p:sp>
    </p:spTree>
    <p:extLst>
      <p:ext uri="{BB962C8B-B14F-4D97-AF65-F5344CB8AC3E}">
        <p14:creationId xmlns:p14="http://schemas.microsoft.com/office/powerpoint/2010/main" val="2024551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 name="Group 19"/>
          <p:cNvGrpSpPr/>
          <p:nvPr/>
        </p:nvGrpSpPr>
        <p:grpSpPr>
          <a:xfrm>
            <a:off x="564775" y="1663583"/>
            <a:ext cx="11476257" cy="5077470"/>
            <a:chOff x="549253" y="1301464"/>
            <a:chExt cx="7943264" cy="4835686"/>
          </a:xfrm>
        </p:grpSpPr>
        <p:cxnSp>
          <p:nvCxnSpPr>
            <p:cNvPr id="8" name="Straight Connector 7"/>
            <p:cNvCxnSpPr/>
            <p:nvPr/>
          </p:nvCxnSpPr>
          <p:spPr>
            <a:xfrm>
              <a:off x="549253" y="3725625"/>
              <a:ext cx="3895432"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4597085" y="3725625"/>
              <a:ext cx="3895432"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flipV="1">
              <a:off x="4517717" y="3772213"/>
              <a:ext cx="0" cy="2364937"/>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flipV="1">
              <a:off x="4505048" y="1301464"/>
              <a:ext cx="0" cy="2364937"/>
            </a:xfrm>
            <a:prstGeom prst="line">
              <a:avLst/>
            </a:prstGeom>
            <a:ln w="28575"/>
          </p:spPr>
          <p:style>
            <a:lnRef idx="1">
              <a:schemeClr val="dk1"/>
            </a:lnRef>
            <a:fillRef idx="0">
              <a:schemeClr val="dk1"/>
            </a:fillRef>
            <a:effectRef idx="0">
              <a:schemeClr val="dk1"/>
            </a:effectRef>
            <a:fontRef idx="minor">
              <a:schemeClr val="tx1"/>
            </a:fontRef>
          </p:style>
        </p:cxnSp>
      </p:grpSp>
      <p:sp>
        <p:nvSpPr>
          <p:cNvPr id="4" name="Rectangle 3"/>
          <p:cNvSpPr/>
          <p:nvPr/>
        </p:nvSpPr>
        <p:spPr>
          <a:xfrm>
            <a:off x="648332" y="450663"/>
            <a:ext cx="12038223" cy="674031"/>
          </a:xfrm>
          <a:prstGeom prst="rect">
            <a:avLst/>
          </a:prstGeom>
        </p:spPr>
        <p:txBody>
          <a:bodyPr wrap="square">
            <a:spAutoFit/>
          </a:bodyPr>
          <a:lstStyle/>
          <a:p>
            <a:r>
              <a:rPr lang="en-US" sz="3780" b="1" dirty="0"/>
              <a:t>4.2. </a:t>
            </a:r>
            <a:r>
              <a:rPr lang="en-US" sz="3780" b="1" dirty="0">
                <a:effectLst>
                  <a:outerShdw blurRad="50800" dist="76200" dir="2700000" algn="tl" rotWithShape="0">
                    <a:prstClr val="black">
                      <a:alpha val="40000"/>
                    </a:prstClr>
                  </a:outerShdw>
                </a:effectLst>
              </a:rPr>
              <a:t>Comparing Binary and Decimal Numbers</a:t>
            </a:r>
          </a:p>
        </p:txBody>
      </p:sp>
      <p:cxnSp>
        <p:nvCxnSpPr>
          <p:cNvPr id="7" name="Straight Connector 6"/>
          <p:cNvCxnSpPr/>
          <p:nvPr/>
        </p:nvCxnSpPr>
        <p:spPr>
          <a:xfrm>
            <a:off x="2461356" y="1426704"/>
            <a:ext cx="7944863" cy="0"/>
          </a:xfrm>
          <a:prstGeom prst="line">
            <a:avLst/>
          </a:prstGeom>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29973" y="1468959"/>
            <a:ext cx="6268353" cy="1015663"/>
          </a:xfrm>
          <a:prstGeom prst="rect">
            <a:avLst/>
          </a:prstGeom>
          <a:noFill/>
        </p:spPr>
        <p:txBody>
          <a:bodyPr wrap="square" rtlCol="0">
            <a:spAutoFit/>
          </a:bodyPr>
          <a:lstStyle/>
          <a:p>
            <a:pPr marL="176213" indent="-163513">
              <a:buAutoNum type="arabicPeriod"/>
            </a:pPr>
            <a:r>
              <a:rPr lang="en-US" sz="2000" b="1" dirty="0"/>
              <a:t>Practice:  </a:t>
            </a:r>
            <a:r>
              <a:rPr lang="en-US" sz="2000" dirty="0"/>
              <a:t>Using the same table, blocks and binary digits (</a:t>
            </a:r>
            <a:r>
              <a:rPr lang="en-US" sz="2000" dirty="0">
                <a:latin typeface="Arial" panose="020B0604020202020204" pitchFamily="34" charset="0"/>
                <a:cs typeface="Arial" panose="020B0604020202020204" pitchFamily="34" charset="0"/>
              </a:rPr>
              <a:t>1 &amp; </a:t>
            </a:r>
            <a:r>
              <a:rPr lang="en-US" sz="2000" dirty="0"/>
              <a:t>0) represent binary numbers taking turns.  Then, represent the same value using decimal blocks/numbers.</a:t>
            </a:r>
          </a:p>
        </p:txBody>
      </p:sp>
      <p:sp>
        <p:nvSpPr>
          <p:cNvPr id="30" name="TextBox 29"/>
          <p:cNvSpPr txBox="1"/>
          <p:nvPr/>
        </p:nvSpPr>
        <p:spPr>
          <a:xfrm>
            <a:off x="-11245" y="4170493"/>
            <a:ext cx="6412995" cy="1200329"/>
          </a:xfrm>
          <a:prstGeom prst="rect">
            <a:avLst/>
          </a:prstGeom>
          <a:noFill/>
        </p:spPr>
        <p:txBody>
          <a:bodyPr wrap="square" rtlCol="0">
            <a:spAutoFit/>
          </a:bodyPr>
          <a:lstStyle/>
          <a:p>
            <a:pPr marL="293370" indent="-293370"/>
            <a:r>
              <a:rPr lang="en-US" sz="1800" dirty="0"/>
              <a:t>3. </a:t>
            </a:r>
            <a:r>
              <a:rPr lang="en-US" sz="1800" b="1" dirty="0"/>
              <a:t>Represent Binary Abacus </a:t>
            </a:r>
            <a:r>
              <a:rPr lang="en-US" sz="1800" dirty="0"/>
              <a:t>with the </a:t>
            </a:r>
            <a:r>
              <a:rPr lang="en-US" sz="1800" b="1" dirty="0"/>
              <a:t>Binary Abacus </a:t>
            </a:r>
            <a:r>
              <a:rPr lang="en-US" sz="1800" dirty="0"/>
              <a:t>on your laptop desktop. Take turns creating binary numbers by switching values </a:t>
            </a:r>
            <a:r>
              <a:rPr lang="en-US" sz="1800" b="1" dirty="0"/>
              <a:t>on</a:t>
            </a:r>
            <a:r>
              <a:rPr lang="en-US" sz="1800" dirty="0"/>
              <a:t> (1) or </a:t>
            </a:r>
            <a:r>
              <a:rPr lang="en-US" sz="1800" b="1" dirty="0"/>
              <a:t>off</a:t>
            </a:r>
            <a:r>
              <a:rPr lang="en-US" sz="1800" dirty="0"/>
              <a:t> (0). Write them down and justify how place of a digit affects its value. </a:t>
            </a:r>
          </a:p>
        </p:txBody>
      </p:sp>
      <p:sp>
        <p:nvSpPr>
          <p:cNvPr id="56" name="TextBox 55"/>
          <p:cNvSpPr txBox="1"/>
          <p:nvPr/>
        </p:nvSpPr>
        <p:spPr>
          <a:xfrm>
            <a:off x="6192811" y="1489427"/>
            <a:ext cx="6626154" cy="1034514"/>
          </a:xfrm>
          <a:prstGeom prst="rect">
            <a:avLst/>
          </a:prstGeom>
          <a:noFill/>
        </p:spPr>
        <p:txBody>
          <a:bodyPr wrap="square" rtlCol="0">
            <a:spAutoFit/>
          </a:bodyPr>
          <a:lstStyle/>
          <a:p>
            <a:pPr marL="423386" indent="-363379">
              <a:buAutoNum type="arabicPeriod" startAt="2"/>
            </a:pPr>
            <a:r>
              <a:rPr lang="en-US" sz="2000" b="1" dirty="0"/>
              <a:t>Compare</a:t>
            </a:r>
            <a:r>
              <a:rPr lang="en-US" sz="2000" dirty="0"/>
              <a:t>: These numbers look the same, but they don’t have the same value. On the left are decimal numbers and on the right binary.</a:t>
            </a:r>
          </a:p>
        </p:txBody>
      </p:sp>
      <p:sp>
        <p:nvSpPr>
          <p:cNvPr id="19" name="Rectangle 18"/>
          <p:cNvSpPr/>
          <p:nvPr/>
        </p:nvSpPr>
        <p:spPr>
          <a:xfrm>
            <a:off x="169018" y="7026890"/>
            <a:ext cx="4937057" cy="406393"/>
          </a:xfrm>
          <a:prstGeom prst="rect">
            <a:avLst/>
          </a:prstGeom>
        </p:spPr>
        <p:txBody>
          <a:bodyPr wrap="none">
            <a:spAutoFit/>
          </a:bodyPr>
          <a:lstStyle/>
          <a:p>
            <a:r>
              <a:rPr lang="en-US" sz="2041" dirty="0">
                <a:latin typeface="Calibri" charset="0"/>
                <a:ea typeface="Times New Roman" charset="0"/>
                <a:cs typeface="Times New Roman" charset="0"/>
              </a:rPr>
              <a:t>AOLME PROJECT - LEVEL 1- SESSION 4- 2019</a:t>
            </a:r>
            <a:r>
              <a:rPr lang="en-US" sz="2041" dirty="0"/>
              <a:t> </a:t>
            </a:r>
          </a:p>
        </p:txBody>
      </p:sp>
      <p:sp>
        <p:nvSpPr>
          <p:cNvPr id="23" name="Rectangle 115"/>
          <p:cNvSpPr>
            <a:spLocks noChangeArrowheads="1"/>
          </p:cNvSpPr>
          <p:nvPr/>
        </p:nvSpPr>
        <p:spPr bwMode="auto">
          <a:xfrm>
            <a:off x="5178765" y="7090714"/>
            <a:ext cx="7598504" cy="368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6012" tIns="48006" rIns="96012" bIns="48006" numCol="1" anchor="ctr" anchorCtr="0" compatLnSpc="1">
            <a:prstTxWarp prst="textNoShape">
              <a:avLst/>
            </a:prstTxWarp>
            <a:spAutoFit/>
          </a:bodyPr>
          <a:lstStyle/>
          <a:p>
            <a:pPr algn="ctr" defTabSz="960120" eaLnBrk="0" fontAlgn="base" hangingPunct="0">
              <a:spcBef>
                <a:spcPct val="0"/>
              </a:spcBef>
              <a:spcAft>
                <a:spcPct val="0"/>
              </a:spcAft>
            </a:pPr>
            <a:r>
              <a:rPr lang="en-US" altLang="en-US" sz="840" dirty="0">
                <a:solidFill>
                  <a:schemeClr val="bg1">
                    <a:lumMod val="75000"/>
                  </a:schemeClr>
                </a:solidFill>
                <a:latin typeface="Arial Unicode MS" charset="0"/>
                <a:ea typeface="Times New Roman" charset="0"/>
                <a:cs typeface="Courier New" charset="0"/>
              </a:rPr>
              <a:t>MATERIALS DEVELOPED BY THE AOLME PROJECT AT THE UNIVERSITY OF NEW MEXICO, PLEASE DO NOT COPY OR DISTRIBUTE ANY OF THESE COPYRIGHTED TASKS WITHOUT PROPER AUTHORIZATION </a:t>
            </a:r>
            <a:endParaRPr lang="en-US" altLang="en-US" sz="840" dirty="0">
              <a:solidFill>
                <a:schemeClr val="bg1">
                  <a:lumMod val="75000"/>
                </a:schemeClr>
              </a:solidFill>
              <a:latin typeface="Arial" charset="0"/>
            </a:endParaRPr>
          </a:p>
        </p:txBody>
      </p:sp>
      <p:sp>
        <p:nvSpPr>
          <p:cNvPr id="33" name="TextBox 32"/>
          <p:cNvSpPr txBox="1"/>
          <p:nvPr/>
        </p:nvSpPr>
        <p:spPr>
          <a:xfrm>
            <a:off x="6248030" y="4146230"/>
            <a:ext cx="6570935" cy="1015663"/>
          </a:xfrm>
          <a:prstGeom prst="rect">
            <a:avLst/>
          </a:prstGeom>
          <a:noFill/>
        </p:spPr>
        <p:txBody>
          <a:bodyPr wrap="square" rtlCol="0">
            <a:spAutoFit/>
          </a:bodyPr>
          <a:lstStyle/>
          <a:p>
            <a:pPr marL="241697" indent="-226695"/>
            <a:r>
              <a:rPr lang="en-US" sz="2000" dirty="0"/>
              <a:t>4. </a:t>
            </a:r>
            <a:r>
              <a:rPr lang="en-US" sz="2000" b="1" dirty="0"/>
              <a:t>Practice:  </a:t>
            </a:r>
            <a:r>
              <a:rPr lang="en-US" sz="2000" dirty="0"/>
              <a:t>Using the handout: </a:t>
            </a:r>
            <a:r>
              <a:rPr lang="en-US" sz="2000" b="1" dirty="0"/>
              <a:t>Creating, Writing and Comparing Numbers, </a:t>
            </a:r>
            <a:r>
              <a:rPr lang="en-US" sz="2000" dirty="0"/>
              <a:t>work in pairs and compare results of conversions. Check answers in Binary Abacus. </a:t>
            </a:r>
          </a:p>
        </p:txBody>
      </p:sp>
      <p:grpSp>
        <p:nvGrpSpPr>
          <p:cNvPr id="22" name="Group 21">
            <a:extLst>
              <a:ext uri="{FF2B5EF4-FFF2-40B4-BE49-F238E27FC236}">
                <a16:creationId xmlns:a16="http://schemas.microsoft.com/office/drawing/2014/main" id="{778B4B74-61C8-EE4B-8DB7-DDB453C3F973}"/>
              </a:ext>
            </a:extLst>
          </p:cNvPr>
          <p:cNvGrpSpPr/>
          <p:nvPr/>
        </p:nvGrpSpPr>
        <p:grpSpPr>
          <a:xfrm>
            <a:off x="276865" y="2468935"/>
            <a:ext cx="5974792" cy="1399724"/>
            <a:chOff x="6296296" y="4578069"/>
            <a:chExt cx="5690278" cy="1333070"/>
          </a:xfrm>
        </p:grpSpPr>
        <p:pic>
          <p:nvPicPr>
            <p:cNvPr id="24" name="Picture 23">
              <a:extLst>
                <a:ext uri="{FF2B5EF4-FFF2-40B4-BE49-F238E27FC236}">
                  <a16:creationId xmlns:a16="http://schemas.microsoft.com/office/drawing/2014/main" id="{1E0A8E3C-AB24-B947-B138-1AA0D9A6637B}"/>
                </a:ext>
              </a:extLst>
            </p:cNvPr>
            <p:cNvPicPr>
              <a:picLocks noChangeAspect="1"/>
            </p:cNvPicPr>
            <p:nvPr/>
          </p:nvPicPr>
          <p:blipFill>
            <a:blip r:embed="rId3"/>
            <a:stretch>
              <a:fillRect/>
            </a:stretch>
          </p:blipFill>
          <p:spPr>
            <a:xfrm>
              <a:off x="6296296" y="4578069"/>
              <a:ext cx="5690278" cy="1333070"/>
            </a:xfrm>
            <a:prstGeom prst="rect">
              <a:avLst/>
            </a:prstGeom>
          </p:spPr>
        </p:pic>
        <p:sp>
          <p:nvSpPr>
            <p:cNvPr id="25" name="Rectangle 24">
              <a:extLst>
                <a:ext uri="{FF2B5EF4-FFF2-40B4-BE49-F238E27FC236}">
                  <a16:creationId xmlns:a16="http://schemas.microsoft.com/office/drawing/2014/main" id="{1E798927-37C7-D34A-A878-C89F36A00132}"/>
                </a:ext>
              </a:extLst>
            </p:cNvPr>
            <p:cNvSpPr/>
            <p:nvPr/>
          </p:nvSpPr>
          <p:spPr>
            <a:xfrm>
              <a:off x="11323685" y="5555341"/>
              <a:ext cx="223880" cy="205380"/>
            </a:xfrm>
            <a:prstGeom prst="rect">
              <a:avLst/>
            </a:prstGeom>
            <a:solidFill>
              <a:schemeClr val="bg2">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6012" tIns="48006" rIns="96012" bIns="48006" numCol="1" spcCol="0" rtlCol="0" fromWordArt="0" anchor="ctr" anchorCtr="0" forceAA="0" compatLnSpc="1">
              <a:prstTxWarp prst="textNoShape">
                <a:avLst/>
              </a:prstTxWarp>
              <a:noAutofit/>
            </a:bodyPr>
            <a:lstStyle/>
            <a:p>
              <a:endParaRPr lang="en-US" sz="2041"/>
            </a:p>
          </p:txBody>
        </p:sp>
        <p:sp>
          <p:nvSpPr>
            <p:cNvPr id="26" name="Rectangle 25">
              <a:extLst>
                <a:ext uri="{FF2B5EF4-FFF2-40B4-BE49-F238E27FC236}">
                  <a16:creationId xmlns:a16="http://schemas.microsoft.com/office/drawing/2014/main" id="{1E3EC111-088F-F243-92DE-33D6E27F1B40}"/>
                </a:ext>
              </a:extLst>
            </p:cNvPr>
            <p:cNvSpPr/>
            <p:nvPr/>
          </p:nvSpPr>
          <p:spPr>
            <a:xfrm rot="5400000">
              <a:off x="10432490" y="5449091"/>
              <a:ext cx="419735" cy="212500"/>
            </a:xfrm>
            <a:prstGeom prst="rect">
              <a:avLst/>
            </a:prstGeom>
            <a:solidFill>
              <a:srgbClr val="C00000"/>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6012" tIns="48006" rIns="96012" bIns="48006" numCol="1" spcCol="0" rtlCol="0" fromWordArt="0" anchor="ctr" anchorCtr="0" forceAA="0" compatLnSpc="1">
              <a:prstTxWarp prst="textNoShape">
                <a:avLst/>
              </a:prstTxWarp>
              <a:noAutofit/>
            </a:bodyPr>
            <a:lstStyle/>
            <a:p>
              <a:endParaRPr lang="en-US" sz="2041"/>
            </a:p>
          </p:txBody>
        </p:sp>
        <p:sp>
          <p:nvSpPr>
            <p:cNvPr id="27" name="Rectangle 26">
              <a:extLst>
                <a:ext uri="{FF2B5EF4-FFF2-40B4-BE49-F238E27FC236}">
                  <a16:creationId xmlns:a16="http://schemas.microsoft.com/office/drawing/2014/main" id="{DC43B5A6-E713-6844-9376-802F06D3D77D}"/>
                </a:ext>
              </a:extLst>
            </p:cNvPr>
            <p:cNvSpPr/>
            <p:nvPr/>
          </p:nvSpPr>
          <p:spPr>
            <a:xfrm rot="5400000">
              <a:off x="9457973" y="5317605"/>
              <a:ext cx="698838" cy="203381"/>
            </a:xfrm>
            <a:prstGeom prst="rect">
              <a:avLst/>
            </a:prstGeom>
            <a:solidFill>
              <a:srgbClr val="E94AC6"/>
            </a:solidFill>
            <a:ln>
              <a:solidFill>
                <a:srgbClr val="C6339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6012" tIns="48006" rIns="96012" bIns="48006" numCol="1" spcCol="0" rtlCol="0" fromWordArt="0" anchor="ctr" anchorCtr="0" forceAA="0" compatLnSpc="1">
              <a:prstTxWarp prst="textNoShape">
                <a:avLst/>
              </a:prstTxWarp>
              <a:noAutofit/>
            </a:bodyPr>
            <a:lstStyle/>
            <a:p>
              <a:endParaRPr lang="en-US" sz="2041"/>
            </a:p>
          </p:txBody>
        </p:sp>
      </p:grpSp>
      <p:sp>
        <p:nvSpPr>
          <p:cNvPr id="71" name="TextBox 70">
            <a:extLst>
              <a:ext uri="{FF2B5EF4-FFF2-40B4-BE49-F238E27FC236}">
                <a16:creationId xmlns:a16="http://schemas.microsoft.com/office/drawing/2014/main" id="{669A5AF5-3353-AC48-A09A-AD0976145DC6}"/>
              </a:ext>
            </a:extLst>
          </p:cNvPr>
          <p:cNvSpPr txBox="1"/>
          <p:nvPr/>
        </p:nvSpPr>
        <p:spPr>
          <a:xfrm>
            <a:off x="262355" y="3826296"/>
            <a:ext cx="5944312" cy="318549"/>
          </a:xfrm>
          <a:prstGeom prst="rect">
            <a:avLst/>
          </a:prstGeom>
          <a:solidFill>
            <a:schemeClr val="accent1">
              <a:lumMod val="40000"/>
              <a:lumOff val="60000"/>
            </a:schemeClr>
          </a:solidFill>
          <a:ln>
            <a:solidFill>
              <a:schemeClr val="accent1"/>
            </a:solidFill>
          </a:ln>
        </p:spPr>
        <p:txBody>
          <a:bodyPr wrap="square" rtlCol="0">
            <a:spAutoFit/>
          </a:bodyPr>
          <a:lstStyle/>
          <a:p>
            <a:pPr algn="ctr"/>
            <a:r>
              <a:rPr lang="en-US" sz="1470" b="1" dirty="0"/>
              <a:t>Play: </a:t>
            </a:r>
            <a:r>
              <a:rPr lang="en-US" sz="1470" dirty="0"/>
              <a:t>Come up with a binary number and have your peers find out its value.</a:t>
            </a:r>
          </a:p>
        </p:txBody>
      </p:sp>
      <p:pic>
        <p:nvPicPr>
          <p:cNvPr id="3" name="Picture 2">
            <a:extLst>
              <a:ext uri="{FF2B5EF4-FFF2-40B4-BE49-F238E27FC236}">
                <a16:creationId xmlns:a16="http://schemas.microsoft.com/office/drawing/2014/main" id="{0BD859BC-6CF1-8948-9090-136C5AE3583E}"/>
              </a:ext>
            </a:extLst>
          </p:cNvPr>
          <p:cNvPicPr>
            <a:picLocks noChangeAspect="1"/>
          </p:cNvPicPr>
          <p:nvPr/>
        </p:nvPicPr>
        <p:blipFill>
          <a:blip r:embed="rId4"/>
          <a:stretch>
            <a:fillRect/>
          </a:stretch>
        </p:blipFill>
        <p:spPr>
          <a:xfrm>
            <a:off x="9568101" y="2463790"/>
            <a:ext cx="2953084" cy="1711016"/>
          </a:xfrm>
          <a:prstGeom prst="rect">
            <a:avLst/>
          </a:prstGeom>
        </p:spPr>
      </p:pic>
      <p:pic>
        <p:nvPicPr>
          <p:cNvPr id="6" name="Picture 5">
            <a:extLst>
              <a:ext uri="{FF2B5EF4-FFF2-40B4-BE49-F238E27FC236}">
                <a16:creationId xmlns:a16="http://schemas.microsoft.com/office/drawing/2014/main" id="{5B4AD277-56D6-494B-BF97-900F54541B56}"/>
              </a:ext>
            </a:extLst>
          </p:cNvPr>
          <p:cNvPicPr>
            <a:picLocks noChangeAspect="1"/>
          </p:cNvPicPr>
          <p:nvPr/>
        </p:nvPicPr>
        <p:blipFill>
          <a:blip r:embed="rId5"/>
          <a:stretch>
            <a:fillRect/>
          </a:stretch>
        </p:blipFill>
        <p:spPr>
          <a:xfrm>
            <a:off x="6460234" y="2468934"/>
            <a:ext cx="2860975" cy="1717728"/>
          </a:xfrm>
          <a:prstGeom prst="rect">
            <a:avLst/>
          </a:prstGeom>
        </p:spPr>
      </p:pic>
      <p:pic>
        <p:nvPicPr>
          <p:cNvPr id="29" name="Picture 28">
            <a:extLst>
              <a:ext uri="{FF2B5EF4-FFF2-40B4-BE49-F238E27FC236}">
                <a16:creationId xmlns:a16="http://schemas.microsoft.com/office/drawing/2014/main" id="{60DF802F-D79E-DB4C-9017-6F0E9E37B020}"/>
              </a:ext>
            </a:extLst>
          </p:cNvPr>
          <p:cNvPicPr/>
          <p:nvPr/>
        </p:nvPicPr>
        <p:blipFill rotWithShape="1">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bwMode="auto">
          <a:xfrm>
            <a:off x="9143095" y="3192413"/>
            <a:ext cx="646966" cy="883808"/>
          </a:xfrm>
          <a:prstGeom prst="rect">
            <a:avLst/>
          </a:prstGeom>
          <a:ln>
            <a:noFill/>
          </a:ln>
          <a:extLst>
            <a:ext uri="{53640926-AAD7-44D8-BBD7-CCE9431645EC}">
              <a14:shadowObscured xmlns:a14="http://schemas.microsoft.com/office/drawing/2010/main"/>
            </a:ext>
          </a:extLst>
        </p:spPr>
      </p:pic>
      <p:sp>
        <p:nvSpPr>
          <p:cNvPr id="31" name="Rounded Rectangular Callout 30">
            <a:extLst>
              <a:ext uri="{FF2B5EF4-FFF2-40B4-BE49-F238E27FC236}">
                <a16:creationId xmlns:a16="http://schemas.microsoft.com/office/drawing/2014/main" id="{C2B7116B-49E0-D74D-94BA-4C4A841183DF}"/>
              </a:ext>
            </a:extLst>
          </p:cNvPr>
          <p:cNvSpPr/>
          <p:nvPr/>
        </p:nvSpPr>
        <p:spPr>
          <a:xfrm>
            <a:off x="8879043" y="2166247"/>
            <a:ext cx="2252683" cy="280470"/>
          </a:xfrm>
          <a:prstGeom prst="wedgeRoundRectCallout">
            <a:avLst>
              <a:gd name="adj1" fmla="val -24084"/>
              <a:gd name="adj2" fmla="val 341603"/>
              <a:gd name="adj3" fmla="val 16667"/>
            </a:avLst>
          </a:prstGeom>
          <a:solidFill>
            <a:schemeClr val="accent1">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60" dirty="0">
                <a:solidFill>
                  <a:schemeClr val="tx1"/>
                </a:solidFill>
                <a:cs typeface="Courier New" panose="02070309020205020404" pitchFamily="49" charset="0"/>
              </a:rPr>
              <a:t>Which is worth more?</a:t>
            </a:r>
          </a:p>
        </p:txBody>
      </p:sp>
      <p:pic>
        <p:nvPicPr>
          <p:cNvPr id="12" name="Picture 11">
            <a:extLst>
              <a:ext uri="{FF2B5EF4-FFF2-40B4-BE49-F238E27FC236}">
                <a16:creationId xmlns:a16="http://schemas.microsoft.com/office/drawing/2014/main" id="{3F993870-79A7-B949-A853-BC02BC430E3C}"/>
              </a:ext>
            </a:extLst>
          </p:cNvPr>
          <p:cNvPicPr>
            <a:picLocks noChangeAspect="1"/>
          </p:cNvPicPr>
          <p:nvPr/>
        </p:nvPicPr>
        <p:blipFill>
          <a:blip r:embed="rId7">
            <a:clrChange>
              <a:clrFrom>
                <a:srgbClr val="FFFFFF"/>
              </a:clrFrom>
              <a:clrTo>
                <a:srgbClr val="FFFFFF">
                  <a:alpha val="0"/>
                </a:srgbClr>
              </a:clrTo>
            </a:clrChange>
          </a:blip>
          <a:stretch>
            <a:fillRect/>
          </a:stretch>
        </p:blipFill>
        <p:spPr>
          <a:xfrm>
            <a:off x="1142875" y="5151205"/>
            <a:ext cx="5079628" cy="1731919"/>
          </a:xfrm>
          <a:prstGeom prst="rect">
            <a:avLst/>
          </a:prstGeom>
        </p:spPr>
      </p:pic>
      <p:grpSp>
        <p:nvGrpSpPr>
          <p:cNvPr id="32" name="Group 31">
            <a:extLst>
              <a:ext uri="{FF2B5EF4-FFF2-40B4-BE49-F238E27FC236}">
                <a16:creationId xmlns:a16="http://schemas.microsoft.com/office/drawing/2014/main" id="{634281D0-EA31-264D-89A5-5A6F2C8AC399}"/>
              </a:ext>
            </a:extLst>
          </p:cNvPr>
          <p:cNvGrpSpPr/>
          <p:nvPr/>
        </p:nvGrpSpPr>
        <p:grpSpPr>
          <a:xfrm>
            <a:off x="351409" y="5460817"/>
            <a:ext cx="1245088" cy="1040091"/>
            <a:chOff x="0" y="0"/>
            <a:chExt cx="1226095" cy="798830"/>
          </a:xfrm>
        </p:grpSpPr>
        <p:pic>
          <p:nvPicPr>
            <p:cNvPr id="34" name="Picture 33">
              <a:extLst>
                <a:ext uri="{FF2B5EF4-FFF2-40B4-BE49-F238E27FC236}">
                  <a16:creationId xmlns:a16="http://schemas.microsoft.com/office/drawing/2014/main" id="{E04EF3B0-5A81-B24E-AA4D-537314F392C5}"/>
                </a:ext>
              </a:extLst>
            </p:cNvPr>
            <p:cNvPicPr>
              <a:picLocks noChangeAspect="1"/>
            </p:cNvPicPr>
            <p:nvPr/>
          </p:nvPicPr>
          <p:blipFill>
            <a:blip r:embed="rId8">
              <a:extLst>
                <a:ext uri="{28A0092B-C50C-407E-A947-70E740481C1C}">
                  <a14:useLocalDpi xmlns:a14="http://schemas.microsoft.com/office/drawing/2010/main"/>
                </a:ext>
              </a:extLst>
            </a:blip>
            <a:srcRect/>
            <a:stretch>
              <a:fillRect/>
            </a:stretch>
          </p:blipFill>
          <p:spPr bwMode="auto">
            <a:xfrm>
              <a:off x="0" y="0"/>
              <a:ext cx="768350" cy="798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34">
              <a:extLst>
                <a:ext uri="{FF2B5EF4-FFF2-40B4-BE49-F238E27FC236}">
                  <a16:creationId xmlns:a16="http://schemas.microsoft.com/office/drawing/2014/main" id="{7414BB9A-7921-DB4D-A4F6-938F03B2FDAC}"/>
                </a:ext>
              </a:extLst>
            </p:cNvPr>
            <p:cNvPicPr>
              <a:picLocks noChangeAspect="1"/>
            </p:cNvPicPr>
            <p:nvPr/>
          </p:nvPicPr>
          <p:blipFill>
            <a:blip r:embed="rId9" cstate="print">
              <a:extLst>
                <a:ext uri="{28A0092B-C50C-407E-A947-70E740481C1C}">
                  <a14:useLocalDpi xmlns:a14="http://schemas.microsoft.com/office/drawing/2010/main"/>
                </a:ext>
              </a:extLst>
            </a:blip>
            <a:srcRect/>
            <a:stretch>
              <a:fillRect/>
            </a:stretch>
          </p:blipFill>
          <p:spPr bwMode="auto">
            <a:xfrm>
              <a:off x="579665" y="187779"/>
              <a:ext cx="646430" cy="548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5" name="Picture 14">
            <a:extLst>
              <a:ext uri="{FF2B5EF4-FFF2-40B4-BE49-F238E27FC236}">
                <a16:creationId xmlns:a16="http://schemas.microsoft.com/office/drawing/2014/main" id="{36B9FDAA-DADF-7643-9775-1DE956BEB5CF}"/>
              </a:ext>
            </a:extLst>
          </p:cNvPr>
          <p:cNvPicPr>
            <a:picLocks noChangeAspect="1"/>
          </p:cNvPicPr>
          <p:nvPr/>
        </p:nvPicPr>
        <p:blipFill>
          <a:blip r:embed="rId10"/>
          <a:stretch>
            <a:fillRect/>
          </a:stretch>
        </p:blipFill>
        <p:spPr>
          <a:xfrm>
            <a:off x="6378750" y="5072071"/>
            <a:ext cx="6307805" cy="1718243"/>
          </a:xfrm>
          <a:prstGeom prst="rect">
            <a:avLst/>
          </a:prstGeom>
        </p:spPr>
      </p:pic>
      <p:sp>
        <p:nvSpPr>
          <p:cNvPr id="2" name="Rectangle 1">
            <a:extLst>
              <a:ext uri="{FF2B5EF4-FFF2-40B4-BE49-F238E27FC236}">
                <a16:creationId xmlns:a16="http://schemas.microsoft.com/office/drawing/2014/main" id="{5FBB6523-0975-3C42-A6AA-37CB6AAB031A}"/>
              </a:ext>
            </a:extLst>
          </p:cNvPr>
          <p:cNvSpPr/>
          <p:nvPr/>
        </p:nvSpPr>
        <p:spPr>
          <a:xfrm>
            <a:off x="6413763" y="6715682"/>
            <a:ext cx="6218259" cy="292388"/>
          </a:xfrm>
          <a:prstGeom prst="rect">
            <a:avLst/>
          </a:prstGeom>
          <a:solidFill>
            <a:schemeClr val="accent1">
              <a:lumMod val="40000"/>
              <a:lumOff val="60000"/>
            </a:schemeClr>
          </a:solidFill>
        </p:spPr>
        <p:txBody>
          <a:bodyPr wrap="square">
            <a:spAutoFit/>
          </a:bodyPr>
          <a:lstStyle/>
          <a:p>
            <a:pPr algn="ctr"/>
            <a:r>
              <a:rPr lang="en-US" sz="1300" dirty="0">
                <a:latin typeface="Helvetica" pitchFamily="2" charset="0"/>
              </a:rPr>
              <a:t>Why is it important to understand binary numbers when working with computers?</a:t>
            </a:r>
            <a:endParaRPr lang="en-US" sz="1300" dirty="0">
              <a:effectLst/>
              <a:latin typeface="Helvetica" pitchFamily="2" charset="0"/>
            </a:endParaRPr>
          </a:p>
        </p:txBody>
      </p:sp>
    </p:spTree>
    <p:extLst>
      <p:ext uri="{BB962C8B-B14F-4D97-AF65-F5344CB8AC3E}">
        <p14:creationId xmlns:p14="http://schemas.microsoft.com/office/powerpoint/2010/main" val="3892313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p:cNvCxnSpPr>
            <a:cxnSpLocks/>
          </p:cNvCxnSpPr>
          <p:nvPr/>
        </p:nvCxnSpPr>
        <p:spPr>
          <a:xfrm flipV="1">
            <a:off x="6280022" y="1663585"/>
            <a:ext cx="0" cy="4366415"/>
          </a:xfrm>
          <a:prstGeom prst="line">
            <a:avLst/>
          </a:prstGeom>
          <a:ln w="28575"/>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2461356" y="1426704"/>
            <a:ext cx="7944863" cy="0"/>
          </a:xfrm>
          <a:prstGeom prst="line">
            <a:avLst/>
          </a:prstGeom>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553325" y="2536521"/>
            <a:ext cx="5411230" cy="1662635"/>
          </a:xfrm>
          <a:prstGeom prst="rect">
            <a:avLst/>
          </a:prstGeom>
          <a:noFill/>
        </p:spPr>
        <p:txBody>
          <a:bodyPr wrap="square" rtlCol="0">
            <a:spAutoFit/>
          </a:bodyPr>
          <a:lstStyle/>
          <a:p>
            <a:pPr marL="378380" indent="-360045">
              <a:buAutoNum type="arabicPeriod"/>
            </a:pPr>
            <a:r>
              <a:rPr lang="en-US" sz="2041" dirty="0"/>
              <a:t>Activity Card</a:t>
            </a:r>
          </a:p>
          <a:p>
            <a:pPr marL="378380" indent="-360045">
              <a:buAutoNum type="arabicPeriod"/>
            </a:pPr>
            <a:r>
              <a:rPr lang="en-US" sz="2041" dirty="0"/>
              <a:t>Raspberry Pi kit per group</a:t>
            </a:r>
          </a:p>
          <a:p>
            <a:pPr marL="378380" indent="-360045">
              <a:buAutoNum type="arabicPeriod"/>
            </a:pPr>
            <a:r>
              <a:rPr lang="en-US" sz="2041" dirty="0"/>
              <a:t>Power strip</a:t>
            </a:r>
          </a:p>
          <a:p>
            <a:pPr marL="378380" indent="-360045">
              <a:buAutoNum type="arabicPeriod"/>
            </a:pPr>
            <a:r>
              <a:rPr lang="en-US" sz="2041" dirty="0"/>
              <a:t>Monitor</a:t>
            </a:r>
          </a:p>
          <a:p>
            <a:pPr marL="378380" indent="-360045">
              <a:buAutoNum type="arabicPeriod"/>
            </a:pPr>
            <a:endParaRPr lang="en-US" sz="2041" dirty="0"/>
          </a:p>
        </p:txBody>
      </p:sp>
      <p:pic>
        <p:nvPicPr>
          <p:cNvPr id="63" name="Picture 62" descr="Resultado de imagen para python programming icon"/>
          <p:cNvPicPr/>
          <p:nvPr/>
        </p:nvPicPr>
        <p:blipFill rotWithShape="1">
          <a:blip r:embed="rId3" cstate="hqprint">
            <a:extLst>
              <a:ext uri="{28A0092B-C50C-407E-A947-70E740481C1C}">
                <a14:useLocalDpi xmlns:a14="http://schemas.microsoft.com/office/drawing/2010/main"/>
              </a:ext>
            </a:extLst>
          </a:blip>
          <a:srcRect/>
          <a:stretch/>
        </p:blipFill>
        <p:spPr bwMode="auto">
          <a:xfrm>
            <a:off x="2674788" y="4408741"/>
            <a:ext cx="742366" cy="654548"/>
          </a:xfrm>
          <a:prstGeom prst="rect">
            <a:avLst/>
          </a:prstGeom>
          <a:noFill/>
          <a:ln>
            <a:noFill/>
          </a:ln>
          <a:extLst>
            <a:ext uri="{53640926-AAD7-44D8-BBD7-CCE9431645EC}">
              <a14:shadowObscured xmlns:a14="http://schemas.microsoft.com/office/drawing/2010/main"/>
            </a:ext>
          </a:extLst>
        </p:spPr>
      </p:pic>
      <p:sp>
        <p:nvSpPr>
          <p:cNvPr id="19" name="Rectangle 18"/>
          <p:cNvSpPr/>
          <p:nvPr/>
        </p:nvSpPr>
        <p:spPr>
          <a:xfrm>
            <a:off x="169018" y="7026890"/>
            <a:ext cx="4937057" cy="406393"/>
          </a:xfrm>
          <a:prstGeom prst="rect">
            <a:avLst/>
          </a:prstGeom>
        </p:spPr>
        <p:txBody>
          <a:bodyPr wrap="none">
            <a:spAutoFit/>
          </a:bodyPr>
          <a:lstStyle/>
          <a:p>
            <a:r>
              <a:rPr lang="en-US" sz="2041" dirty="0">
                <a:latin typeface="Calibri" charset="0"/>
                <a:ea typeface="Times New Roman" charset="0"/>
                <a:cs typeface="Times New Roman" charset="0"/>
              </a:rPr>
              <a:t>AOLME PROJECT - LEVEL 1- SESSION 5- 2018</a:t>
            </a:r>
            <a:r>
              <a:rPr lang="en-US" sz="2041" dirty="0"/>
              <a:t> </a:t>
            </a:r>
          </a:p>
        </p:txBody>
      </p:sp>
      <p:sp>
        <p:nvSpPr>
          <p:cNvPr id="41" name="Rectangle 115"/>
          <p:cNvSpPr>
            <a:spLocks noChangeArrowheads="1"/>
          </p:cNvSpPr>
          <p:nvPr/>
        </p:nvSpPr>
        <p:spPr bwMode="auto">
          <a:xfrm>
            <a:off x="5178765" y="7090714"/>
            <a:ext cx="7598504" cy="368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6012" tIns="48006" rIns="96012" bIns="48006" numCol="1" anchor="ctr" anchorCtr="0" compatLnSpc="1">
            <a:prstTxWarp prst="textNoShape">
              <a:avLst/>
            </a:prstTxWarp>
            <a:spAutoFit/>
          </a:bodyPr>
          <a:lstStyle/>
          <a:p>
            <a:pPr algn="ctr" defTabSz="960120" eaLnBrk="0" fontAlgn="base" hangingPunct="0">
              <a:spcBef>
                <a:spcPct val="0"/>
              </a:spcBef>
              <a:spcAft>
                <a:spcPct val="0"/>
              </a:spcAft>
            </a:pPr>
            <a:r>
              <a:rPr lang="en-US" altLang="en-US" sz="840" dirty="0">
                <a:solidFill>
                  <a:schemeClr val="bg1">
                    <a:lumMod val="75000"/>
                  </a:schemeClr>
                </a:solidFill>
                <a:latin typeface="Arial Unicode MS" charset="0"/>
                <a:ea typeface="Times New Roman" charset="0"/>
                <a:cs typeface="Courier New" charset="0"/>
              </a:rPr>
              <a:t>MATERIALS DEVELOPED BY </a:t>
            </a:r>
            <a:r>
              <a:rPr lang="en-US" altLang="en-US" sz="840">
                <a:solidFill>
                  <a:schemeClr val="bg1">
                    <a:lumMod val="75000"/>
                  </a:schemeClr>
                </a:solidFill>
                <a:latin typeface="Arial Unicode MS" charset="0"/>
                <a:ea typeface="Times New Roman" charset="0"/>
                <a:cs typeface="Courier New" charset="0"/>
              </a:rPr>
              <a:t>THE AOLME PROJECT </a:t>
            </a:r>
            <a:r>
              <a:rPr lang="en-US" altLang="en-US" sz="840" dirty="0">
                <a:solidFill>
                  <a:schemeClr val="bg1">
                    <a:lumMod val="75000"/>
                  </a:schemeClr>
                </a:solidFill>
                <a:latin typeface="Arial Unicode MS" charset="0"/>
                <a:ea typeface="Times New Roman" charset="0"/>
                <a:cs typeface="Courier New" charset="0"/>
              </a:rPr>
              <a:t>AT THE UNIVERSITY OF NEW MEXICO, PLEASE DO NOT COPY OR DISTRIBUTE ANY OF THESE COPYRIGHTED TASKS WITHOUT PROPER AUTHORIZATION OF PROJECT</a:t>
            </a:r>
            <a:r>
              <a:rPr lang="en-US" altLang="en-US" sz="840" dirty="0">
                <a:solidFill>
                  <a:schemeClr val="bg1">
                    <a:lumMod val="75000"/>
                  </a:schemeClr>
                </a:solidFill>
              </a:rPr>
              <a:t> </a:t>
            </a:r>
            <a:endParaRPr lang="en-US" altLang="en-US" sz="840" dirty="0">
              <a:solidFill>
                <a:schemeClr val="bg1">
                  <a:lumMod val="75000"/>
                </a:schemeClr>
              </a:solidFill>
              <a:latin typeface="Arial" charset="0"/>
            </a:endParaRPr>
          </a:p>
        </p:txBody>
      </p:sp>
      <p:sp>
        <p:nvSpPr>
          <p:cNvPr id="32" name="TextBox 31"/>
          <p:cNvSpPr txBox="1"/>
          <p:nvPr/>
        </p:nvSpPr>
        <p:spPr>
          <a:xfrm>
            <a:off x="1655544" y="1536847"/>
            <a:ext cx="3523221" cy="406393"/>
          </a:xfrm>
          <a:prstGeom prst="rect">
            <a:avLst/>
          </a:prstGeom>
          <a:solidFill>
            <a:schemeClr val="accent2">
              <a:lumMod val="60000"/>
              <a:lumOff val="40000"/>
            </a:schemeClr>
          </a:solidFill>
        </p:spPr>
        <p:txBody>
          <a:bodyPr wrap="square" rtlCol="0">
            <a:spAutoFit/>
          </a:bodyPr>
          <a:lstStyle/>
          <a:p>
            <a:pPr algn="ctr"/>
            <a:r>
              <a:rPr lang="en-US" sz="2041" b="1" dirty="0"/>
              <a:t>Resources for the Activity</a:t>
            </a:r>
          </a:p>
        </p:txBody>
      </p:sp>
      <p:sp>
        <p:nvSpPr>
          <p:cNvPr id="40" name="TextBox 39"/>
          <p:cNvSpPr txBox="1"/>
          <p:nvPr/>
        </p:nvSpPr>
        <p:spPr>
          <a:xfrm>
            <a:off x="7037612" y="1526565"/>
            <a:ext cx="4689570" cy="406393"/>
          </a:xfrm>
          <a:prstGeom prst="rect">
            <a:avLst/>
          </a:prstGeom>
          <a:solidFill>
            <a:schemeClr val="accent2">
              <a:lumMod val="60000"/>
              <a:lumOff val="40000"/>
            </a:schemeClr>
          </a:solidFill>
        </p:spPr>
        <p:txBody>
          <a:bodyPr wrap="square" rtlCol="0">
            <a:spAutoFit/>
          </a:bodyPr>
          <a:lstStyle/>
          <a:p>
            <a:pPr algn="ctr"/>
            <a:r>
              <a:rPr lang="en-US" sz="2041" b="1" dirty="0"/>
              <a:t>Recommended Steps for the Activity</a:t>
            </a:r>
          </a:p>
        </p:txBody>
      </p:sp>
      <p:sp>
        <p:nvSpPr>
          <p:cNvPr id="42" name="TextBox 41"/>
          <p:cNvSpPr txBox="1"/>
          <p:nvPr/>
        </p:nvSpPr>
        <p:spPr>
          <a:xfrm>
            <a:off x="6334117" y="1944818"/>
            <a:ext cx="6036287" cy="5745419"/>
          </a:xfrm>
          <a:prstGeom prst="rect">
            <a:avLst/>
          </a:prstGeom>
          <a:noFill/>
        </p:spPr>
        <p:txBody>
          <a:bodyPr wrap="square" rtlCol="0">
            <a:spAutoFit/>
          </a:bodyPr>
          <a:lstStyle/>
          <a:p>
            <a:pPr marL="378380" indent="-360045">
              <a:buAutoNum type="arabicPeriod"/>
            </a:pPr>
            <a:r>
              <a:rPr lang="en-US" sz="2041" dirty="0"/>
              <a:t>Have students describe the illustration of taking pictures as an example of data flow and create a story-like about the data flow. Elaborate on data flow ideas by having them further think about their own experiences at school using data on a computer. </a:t>
            </a:r>
          </a:p>
          <a:p>
            <a:pPr marL="378380" indent="-360045">
              <a:buAutoNum type="arabicPeriod"/>
            </a:pPr>
            <a:r>
              <a:rPr lang="en-US" sz="2041" dirty="0"/>
              <a:t>Motivate students to use the names of the components of the computer as they talk. Model that type of talk to them as the team puts the computer system together.</a:t>
            </a:r>
          </a:p>
          <a:p>
            <a:pPr marL="378380" indent="-360045">
              <a:buAutoNum type="arabicPeriod"/>
            </a:pPr>
            <a:r>
              <a:rPr lang="en-US" sz="2041" dirty="0"/>
              <a:t>Make sure all students participate in the assembly and ask them to describe using related vocabulary on what they are doing or how they connected those parts.</a:t>
            </a:r>
          </a:p>
          <a:p>
            <a:pPr marL="378380" indent="-360045">
              <a:buAutoNum type="arabicPeriod"/>
            </a:pPr>
            <a:r>
              <a:rPr lang="en-US" sz="2041" dirty="0"/>
              <a:t>Have students describe their own experiences assembling computers at home or school. </a:t>
            </a:r>
          </a:p>
          <a:p>
            <a:pPr marL="378380" indent="-360045">
              <a:buAutoNum type="arabicPeriod"/>
            </a:pPr>
            <a:r>
              <a:rPr lang="en-US" sz="2041" dirty="0"/>
              <a:t>Ask for any questions they might have and encourage team members to respond.</a:t>
            </a:r>
          </a:p>
        </p:txBody>
      </p:sp>
      <p:sp>
        <p:nvSpPr>
          <p:cNvPr id="12" name="Rectangle 11"/>
          <p:cNvSpPr/>
          <p:nvPr/>
        </p:nvSpPr>
        <p:spPr>
          <a:xfrm>
            <a:off x="843958" y="442587"/>
            <a:ext cx="11526447" cy="674031"/>
          </a:xfrm>
          <a:prstGeom prst="rect">
            <a:avLst/>
          </a:prstGeom>
        </p:spPr>
        <p:txBody>
          <a:bodyPr wrap="square">
            <a:spAutoFit/>
          </a:bodyPr>
          <a:lstStyle/>
          <a:p>
            <a:r>
              <a:rPr lang="en-US" sz="3780" b="1" dirty="0"/>
              <a:t>4.2. </a:t>
            </a:r>
            <a:r>
              <a:rPr lang="en-US" sz="3780" b="1" dirty="0">
                <a:effectLst>
                  <a:outerShdw blurRad="50800" dist="76200" dir="2700000" algn="tl" rotWithShape="0">
                    <a:prstClr val="black">
                      <a:alpha val="40000"/>
                    </a:prstClr>
                  </a:outerShdw>
                </a:effectLst>
              </a:rPr>
              <a:t>under construction</a:t>
            </a:r>
            <a:endParaRPr lang="en-US" sz="3780" dirty="0"/>
          </a:p>
        </p:txBody>
      </p:sp>
      <p:sp>
        <p:nvSpPr>
          <p:cNvPr id="3" name="Rectangle 2">
            <a:extLst>
              <a:ext uri="{FF2B5EF4-FFF2-40B4-BE49-F238E27FC236}">
                <a16:creationId xmlns:a16="http://schemas.microsoft.com/office/drawing/2014/main" id="{77C0F3B2-E58C-8A4D-8775-03D552814282}"/>
              </a:ext>
            </a:extLst>
          </p:cNvPr>
          <p:cNvSpPr/>
          <p:nvPr/>
        </p:nvSpPr>
        <p:spPr>
          <a:xfrm>
            <a:off x="1249314" y="6334877"/>
            <a:ext cx="10477868" cy="1034514"/>
          </a:xfrm>
          <a:prstGeom prst="rect">
            <a:avLst/>
          </a:prstGeom>
        </p:spPr>
        <p:txBody>
          <a:bodyPr wrap="square">
            <a:spAutoFit/>
          </a:bodyPr>
          <a:lstStyle/>
          <a:p>
            <a:r>
              <a:rPr lang="en-US" sz="2041" b="1" dirty="0"/>
              <a:t>Activity 2 Goals: </a:t>
            </a:r>
            <a:r>
              <a:rPr lang="en-US" sz="2041" dirty="0"/>
              <a:t>(a) Develop connections and number sense across decimal, binary, and hexadecimal systems. (b) Convert number values across systems. (c) Identify real-world applications of binary numbers. </a:t>
            </a:r>
          </a:p>
        </p:txBody>
      </p:sp>
    </p:spTree>
    <p:extLst>
      <p:ext uri="{BB962C8B-B14F-4D97-AF65-F5344CB8AC3E}">
        <p14:creationId xmlns:p14="http://schemas.microsoft.com/office/powerpoint/2010/main" val="1518003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13431C9A-1B66-C446-B8F0-78C30CEA1E23}"/>
              </a:ext>
            </a:extLst>
          </p:cNvPr>
          <p:cNvPicPr>
            <a:picLocks noChangeAspect="1"/>
          </p:cNvPicPr>
          <p:nvPr/>
        </p:nvPicPr>
        <p:blipFill>
          <a:blip r:embed="rId3"/>
          <a:stretch>
            <a:fillRect/>
          </a:stretch>
        </p:blipFill>
        <p:spPr>
          <a:xfrm>
            <a:off x="2334066" y="5767441"/>
            <a:ext cx="3402521" cy="1400054"/>
          </a:xfrm>
          <a:prstGeom prst="rect">
            <a:avLst/>
          </a:prstGeom>
        </p:spPr>
      </p:pic>
      <p:pic>
        <p:nvPicPr>
          <p:cNvPr id="38" name="Picture 37">
            <a:extLst>
              <a:ext uri="{FF2B5EF4-FFF2-40B4-BE49-F238E27FC236}">
                <a16:creationId xmlns:a16="http://schemas.microsoft.com/office/drawing/2014/main" id="{781DD7CB-C55C-1C49-A841-650134D5EFB1}"/>
              </a:ext>
            </a:extLst>
          </p:cNvPr>
          <p:cNvPicPr/>
          <p:nvPr/>
        </p:nvPicPr>
        <p:blipFill>
          <a:blip r:embed="rId4"/>
          <a:srcRect/>
          <a:stretch>
            <a:fillRect/>
          </a:stretch>
        </p:blipFill>
        <p:spPr bwMode="auto">
          <a:xfrm>
            <a:off x="435234" y="2723852"/>
            <a:ext cx="5770055" cy="1229024"/>
          </a:xfrm>
          <a:prstGeom prst="rect">
            <a:avLst/>
          </a:prstGeom>
          <a:noFill/>
          <a:ln w="9525">
            <a:noFill/>
            <a:miter lim="800000"/>
            <a:headEnd/>
            <a:tailEnd/>
          </a:ln>
        </p:spPr>
      </p:pic>
      <p:grpSp>
        <p:nvGrpSpPr>
          <p:cNvPr id="20" name="Group 19"/>
          <p:cNvGrpSpPr/>
          <p:nvPr/>
        </p:nvGrpSpPr>
        <p:grpSpPr>
          <a:xfrm>
            <a:off x="598664" y="1533906"/>
            <a:ext cx="11356125" cy="5395683"/>
            <a:chOff x="549253" y="1178543"/>
            <a:chExt cx="7943264" cy="4958607"/>
          </a:xfrm>
        </p:grpSpPr>
        <p:cxnSp>
          <p:nvCxnSpPr>
            <p:cNvPr id="8" name="Straight Connector 7"/>
            <p:cNvCxnSpPr/>
            <p:nvPr/>
          </p:nvCxnSpPr>
          <p:spPr>
            <a:xfrm>
              <a:off x="549253" y="3725625"/>
              <a:ext cx="3895432"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4597085" y="3725625"/>
              <a:ext cx="3895432"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flipV="1">
              <a:off x="4517717" y="3772213"/>
              <a:ext cx="0" cy="2364937"/>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cxnSpLocks/>
            </p:cNvCxnSpPr>
            <p:nvPr/>
          </p:nvCxnSpPr>
          <p:spPr>
            <a:xfrm flipV="1">
              <a:off x="4505048" y="1178543"/>
              <a:ext cx="12669" cy="2487859"/>
            </a:xfrm>
            <a:prstGeom prst="line">
              <a:avLst/>
            </a:prstGeom>
            <a:ln w="28575"/>
          </p:spPr>
          <p:style>
            <a:lnRef idx="1">
              <a:schemeClr val="dk1"/>
            </a:lnRef>
            <a:fillRef idx="0">
              <a:schemeClr val="dk1"/>
            </a:fillRef>
            <a:effectRef idx="0">
              <a:schemeClr val="dk1"/>
            </a:effectRef>
            <a:fontRef idx="minor">
              <a:schemeClr val="tx1"/>
            </a:fontRef>
          </p:style>
        </p:cxnSp>
      </p:grpSp>
      <p:cxnSp>
        <p:nvCxnSpPr>
          <p:cNvPr id="7" name="Straight Connector 6"/>
          <p:cNvCxnSpPr/>
          <p:nvPr/>
        </p:nvCxnSpPr>
        <p:spPr>
          <a:xfrm>
            <a:off x="2461356" y="1426704"/>
            <a:ext cx="7944863" cy="0"/>
          </a:xfrm>
          <a:prstGeom prst="line">
            <a:avLst/>
          </a:prstGeom>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143503" y="1468296"/>
            <a:ext cx="6110582" cy="1323439"/>
          </a:xfrm>
          <a:prstGeom prst="rect">
            <a:avLst/>
          </a:prstGeom>
          <a:noFill/>
        </p:spPr>
        <p:txBody>
          <a:bodyPr wrap="square" rtlCol="0">
            <a:spAutoFit/>
          </a:bodyPr>
          <a:lstStyle/>
          <a:p>
            <a:pPr marL="240030" indent="-240030">
              <a:buFontTx/>
              <a:buAutoNum type="arabicPeriod"/>
            </a:pPr>
            <a:r>
              <a:rPr lang="en-US" sz="2000" dirty="0"/>
              <a:t>“</a:t>
            </a:r>
            <a:r>
              <a:rPr lang="en-US" sz="2000" b="1" dirty="0"/>
              <a:t>Hexadecimal</a:t>
            </a:r>
            <a:r>
              <a:rPr lang="en-US" sz="2000" dirty="0"/>
              <a:t>” means  Hexa-(six) plus decimal (ten), or sixteen, or “</a:t>
            </a:r>
            <a:r>
              <a:rPr lang="en-US" sz="2000" b="1" dirty="0"/>
              <a:t>based 16</a:t>
            </a:r>
            <a:r>
              <a:rPr lang="en-US" sz="2000" dirty="0"/>
              <a:t>.”. People also call them </a:t>
            </a:r>
            <a:r>
              <a:rPr lang="en-US" sz="2000" b="1" dirty="0"/>
              <a:t>Hex</a:t>
            </a:r>
            <a:r>
              <a:rPr lang="en-US" sz="2000" dirty="0"/>
              <a:t>. Hex numbers have16 hexadecimal digits (or nibbles). To represent them we use the symbols below:</a:t>
            </a:r>
          </a:p>
        </p:txBody>
      </p:sp>
      <p:sp>
        <p:nvSpPr>
          <p:cNvPr id="22" name="TextBox 21"/>
          <p:cNvSpPr txBox="1"/>
          <p:nvPr/>
        </p:nvSpPr>
        <p:spPr>
          <a:xfrm>
            <a:off x="6261985" y="4334563"/>
            <a:ext cx="6404392" cy="1357679"/>
          </a:xfrm>
          <a:prstGeom prst="rect">
            <a:avLst/>
          </a:prstGeom>
          <a:noFill/>
        </p:spPr>
        <p:txBody>
          <a:bodyPr wrap="square" rtlCol="0">
            <a:spAutoFit/>
          </a:bodyPr>
          <a:lstStyle/>
          <a:p>
            <a:pPr marL="311706" indent="-245031"/>
            <a:r>
              <a:rPr lang="en-US" sz="1680" b="1" dirty="0"/>
              <a:t>4. </a:t>
            </a:r>
            <a:r>
              <a:rPr lang="en-US" sz="2100" b="1" dirty="0"/>
              <a:t>Challenge:</a:t>
            </a:r>
            <a:r>
              <a:rPr lang="en-US" sz="2100" dirty="0"/>
              <a:t> </a:t>
            </a:r>
            <a:r>
              <a:rPr lang="en-US" sz="2041" dirty="0"/>
              <a:t>Now that you have learned new numbers systems, complete the table called:  “</a:t>
            </a:r>
            <a:r>
              <a:rPr lang="en-US" sz="2041" b="1" dirty="0"/>
              <a:t>Table of  Three Numbers Systems from 0-15</a:t>
            </a:r>
            <a:r>
              <a:rPr lang="en-US" sz="2041" dirty="0"/>
              <a:t>”.  This table might help remember in the future how these numbers work.</a:t>
            </a:r>
          </a:p>
        </p:txBody>
      </p:sp>
      <p:sp>
        <p:nvSpPr>
          <p:cNvPr id="30" name="TextBox 29"/>
          <p:cNvSpPr txBox="1"/>
          <p:nvPr/>
        </p:nvSpPr>
        <p:spPr>
          <a:xfrm>
            <a:off x="6245941" y="1468296"/>
            <a:ext cx="6555659" cy="369332"/>
          </a:xfrm>
          <a:prstGeom prst="rect">
            <a:avLst/>
          </a:prstGeom>
          <a:noFill/>
        </p:spPr>
        <p:txBody>
          <a:bodyPr wrap="square" rtlCol="0">
            <a:spAutoFit/>
          </a:bodyPr>
          <a:lstStyle/>
          <a:p>
            <a:pPr marL="360045" indent="-360045">
              <a:buAutoNum type="arabicPeriod" startAt="2"/>
            </a:pPr>
            <a:r>
              <a:rPr lang="en-US" sz="1800" dirty="0"/>
              <a:t>Hex grow in groups of 16.  What’s the value of 2A</a:t>
            </a:r>
            <a:r>
              <a:rPr lang="en-US" sz="1800" baseline="-25000" dirty="0"/>
              <a:t>16 </a:t>
            </a:r>
            <a:r>
              <a:rPr lang="en-US" sz="1800" dirty="0"/>
              <a:t>and A2</a:t>
            </a:r>
            <a:r>
              <a:rPr lang="en-US" sz="1800" baseline="-25000" dirty="0"/>
              <a:t>16</a:t>
            </a:r>
            <a:r>
              <a:rPr lang="en-US" sz="1800" dirty="0"/>
              <a:t>?</a:t>
            </a:r>
          </a:p>
        </p:txBody>
      </p:sp>
      <p:sp>
        <p:nvSpPr>
          <p:cNvPr id="33" name="TextBox 32"/>
          <p:cNvSpPr txBox="1"/>
          <p:nvPr/>
        </p:nvSpPr>
        <p:spPr>
          <a:xfrm>
            <a:off x="0" y="4354884"/>
            <a:ext cx="6245941" cy="1323439"/>
          </a:xfrm>
          <a:prstGeom prst="rect">
            <a:avLst/>
          </a:prstGeom>
          <a:noFill/>
        </p:spPr>
        <p:txBody>
          <a:bodyPr wrap="square" rtlCol="0">
            <a:spAutoFit/>
          </a:bodyPr>
          <a:lstStyle/>
          <a:p>
            <a:pPr marL="255032" indent="-238364"/>
            <a:r>
              <a:rPr lang="en-US" sz="2000" b="1" dirty="0"/>
              <a:t>3. Conversions: Binary </a:t>
            </a:r>
            <a:r>
              <a:rPr lang="en-US" sz="2000" b="1" dirty="0">
                <a:sym typeface="Wingdings" pitchFamily="2" charset="2"/>
              </a:rPr>
              <a:t></a:t>
            </a:r>
            <a:r>
              <a:rPr lang="en-US" sz="2000" b="1" dirty="0"/>
              <a:t> Hexadecimals</a:t>
            </a:r>
            <a:r>
              <a:rPr lang="en-US" sz="2000" dirty="0"/>
              <a:t> </a:t>
            </a:r>
          </a:p>
          <a:p>
            <a:pPr marL="255032" indent="-238364"/>
            <a:r>
              <a:rPr lang="en-US" sz="2000" dirty="0"/>
              <a:t>    Hex help write binary numbers easier by grouping binary numbers in bits or sets of 4 binary digits. Each bit can be represented with a hex. For example, 101110</a:t>
            </a:r>
            <a:r>
              <a:rPr lang="en-US" sz="2000" baseline="-25000" dirty="0"/>
              <a:t>2</a:t>
            </a:r>
            <a:r>
              <a:rPr lang="en-US" sz="2000" dirty="0"/>
              <a:t>:</a:t>
            </a:r>
          </a:p>
        </p:txBody>
      </p:sp>
      <p:sp>
        <p:nvSpPr>
          <p:cNvPr id="19" name="Rectangle 14"/>
          <p:cNvSpPr>
            <a:spLocks noChangeArrowheads="1"/>
          </p:cNvSpPr>
          <p:nvPr/>
        </p:nvSpPr>
        <p:spPr bwMode="auto">
          <a:xfrm>
            <a:off x="1480435" y="4968763"/>
            <a:ext cx="193968" cy="42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6012" tIns="48006" rIns="96012" bIns="48006" numCol="1" anchor="ctr" anchorCtr="0" compatLnSpc="1">
            <a:prstTxWarp prst="textNoShape">
              <a:avLst/>
            </a:prstTxWarp>
            <a:spAutoFit/>
          </a:bodyPr>
          <a:lstStyle/>
          <a:p>
            <a:endParaRPr lang="en-US" sz="2041"/>
          </a:p>
        </p:txBody>
      </p:sp>
      <p:sp>
        <p:nvSpPr>
          <p:cNvPr id="24" name="TextBox 23"/>
          <p:cNvSpPr txBox="1"/>
          <p:nvPr/>
        </p:nvSpPr>
        <p:spPr>
          <a:xfrm>
            <a:off x="8399772" y="5654628"/>
            <a:ext cx="4120137" cy="1384995"/>
          </a:xfrm>
          <a:prstGeom prst="rect">
            <a:avLst/>
          </a:prstGeom>
          <a:solidFill>
            <a:schemeClr val="accent1">
              <a:lumMod val="40000"/>
              <a:lumOff val="60000"/>
            </a:schemeClr>
          </a:solidFill>
          <a:ln>
            <a:solidFill>
              <a:schemeClr val="accent1"/>
            </a:solidFill>
          </a:ln>
        </p:spPr>
        <p:txBody>
          <a:bodyPr wrap="square" rtlCol="0">
            <a:spAutoFit/>
          </a:bodyPr>
          <a:lstStyle/>
          <a:p>
            <a:pPr algn="r"/>
            <a:r>
              <a:rPr lang="en-US" sz="1680" b="1" dirty="0"/>
              <a:t>Write </a:t>
            </a:r>
            <a:r>
              <a:rPr lang="en-US" sz="1680" dirty="0"/>
              <a:t>about what you learned in Session 4. For example, write sentences that start with:</a:t>
            </a:r>
          </a:p>
          <a:p>
            <a:pPr algn="ctr"/>
            <a:r>
              <a:rPr lang="en-US" sz="1680" dirty="0"/>
              <a:t> </a:t>
            </a:r>
            <a:r>
              <a:rPr lang="en-US" sz="1680" i="1" dirty="0"/>
              <a:t>-Digits of binary numbers are … </a:t>
            </a:r>
          </a:p>
          <a:p>
            <a:pPr algn="r"/>
            <a:r>
              <a:rPr lang="en-US" sz="1680" i="1" dirty="0"/>
              <a:t>-Exponents are numbers that … They mean …</a:t>
            </a:r>
          </a:p>
          <a:p>
            <a:pPr algn="r"/>
            <a:r>
              <a:rPr lang="en-US" sz="1680" i="1" dirty="0"/>
              <a:t>-Hex and binary numbers are different in…</a:t>
            </a:r>
          </a:p>
        </p:txBody>
      </p:sp>
      <p:sp>
        <p:nvSpPr>
          <p:cNvPr id="32" name="Rectangle 115"/>
          <p:cNvSpPr>
            <a:spLocks noChangeArrowheads="1"/>
          </p:cNvSpPr>
          <p:nvPr/>
        </p:nvSpPr>
        <p:spPr bwMode="auto">
          <a:xfrm>
            <a:off x="5178765" y="7090714"/>
            <a:ext cx="7598504" cy="368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6012" tIns="48006" rIns="96012" bIns="48006" numCol="1" anchor="ctr" anchorCtr="0" compatLnSpc="1">
            <a:prstTxWarp prst="textNoShape">
              <a:avLst/>
            </a:prstTxWarp>
            <a:spAutoFit/>
          </a:bodyPr>
          <a:lstStyle/>
          <a:p>
            <a:pPr algn="ctr" defTabSz="960120" eaLnBrk="0" fontAlgn="base" hangingPunct="0">
              <a:spcBef>
                <a:spcPct val="0"/>
              </a:spcBef>
              <a:spcAft>
                <a:spcPct val="0"/>
              </a:spcAft>
            </a:pPr>
            <a:r>
              <a:rPr lang="en-US" altLang="en-US" sz="840" dirty="0">
                <a:solidFill>
                  <a:schemeClr val="bg1">
                    <a:lumMod val="75000"/>
                  </a:schemeClr>
                </a:solidFill>
                <a:latin typeface="Arial Unicode MS" charset="0"/>
                <a:ea typeface="Times New Roman" charset="0"/>
                <a:cs typeface="Courier New" charset="0"/>
              </a:rPr>
              <a:t>MATERIALS DEVELOPED BY THE AOLME PROJECT AT THE UNIVERSITY OF NEW MEXICO, PLEASE DO NOT COPY OR DISTRIBUTE ANY OF THESE COPYRIGHTED TASKS WITHOUT PROPER AUTHORIZATION</a:t>
            </a:r>
            <a:endParaRPr lang="en-US" altLang="en-US" sz="840" dirty="0">
              <a:solidFill>
                <a:schemeClr val="bg1">
                  <a:lumMod val="75000"/>
                </a:schemeClr>
              </a:solidFill>
              <a:latin typeface="Arial" charset="0"/>
            </a:endParaRPr>
          </a:p>
        </p:txBody>
      </p:sp>
      <p:sp>
        <p:nvSpPr>
          <p:cNvPr id="35" name="Rectangle 34">
            <a:extLst>
              <a:ext uri="{FF2B5EF4-FFF2-40B4-BE49-F238E27FC236}">
                <a16:creationId xmlns:a16="http://schemas.microsoft.com/office/drawing/2014/main" id="{C25411EE-54C2-4E46-A3B0-DD72F3809CD0}"/>
              </a:ext>
            </a:extLst>
          </p:cNvPr>
          <p:cNvSpPr/>
          <p:nvPr/>
        </p:nvSpPr>
        <p:spPr>
          <a:xfrm>
            <a:off x="1080720" y="409325"/>
            <a:ext cx="7002335" cy="706347"/>
          </a:xfrm>
          <a:prstGeom prst="rect">
            <a:avLst/>
          </a:prstGeom>
        </p:spPr>
        <p:txBody>
          <a:bodyPr wrap="square">
            <a:spAutoFit/>
          </a:bodyPr>
          <a:lstStyle/>
          <a:p>
            <a:r>
              <a:rPr lang="en-US" sz="3780" b="1" dirty="0">
                <a:effectLst>
                  <a:outerShdw blurRad="50800" dist="38100" dir="2700000" algn="tl" rotWithShape="0">
                    <a:prstClr val="black">
                      <a:alpha val="40000"/>
                    </a:prstClr>
                  </a:outerShdw>
                </a:effectLst>
              </a:rPr>
              <a:t>4.3. </a:t>
            </a:r>
            <a:r>
              <a:rPr lang="en-US" sz="3990" b="1" dirty="0">
                <a:effectLst>
                  <a:outerShdw blurRad="50800" dist="38100" dir="2700000" algn="tl" rotWithShape="0">
                    <a:prstClr val="black">
                      <a:alpha val="40000"/>
                    </a:prstClr>
                  </a:outerShdw>
                </a:effectLst>
              </a:rPr>
              <a:t>Hexadecimal Numbers</a:t>
            </a:r>
            <a:endParaRPr lang="en-US" sz="3990" dirty="0">
              <a:effectLst>
                <a:outerShdw blurRad="50800" dist="38100" dir="2700000" algn="tl" rotWithShape="0">
                  <a:prstClr val="black">
                    <a:alpha val="40000"/>
                  </a:prstClr>
                </a:outerShdw>
              </a:effectLst>
            </a:endParaRPr>
          </a:p>
        </p:txBody>
      </p:sp>
      <p:sp>
        <p:nvSpPr>
          <p:cNvPr id="70" name="Rectangle 69"/>
          <p:cNvSpPr/>
          <p:nvPr/>
        </p:nvSpPr>
        <p:spPr>
          <a:xfrm>
            <a:off x="435234" y="7147384"/>
            <a:ext cx="4937057" cy="406393"/>
          </a:xfrm>
          <a:prstGeom prst="rect">
            <a:avLst/>
          </a:prstGeom>
        </p:spPr>
        <p:txBody>
          <a:bodyPr wrap="none">
            <a:spAutoFit/>
          </a:bodyPr>
          <a:lstStyle/>
          <a:p>
            <a:r>
              <a:rPr lang="en-US" sz="2041" dirty="0">
                <a:latin typeface="Calibri" charset="0"/>
                <a:ea typeface="Times New Roman" charset="0"/>
                <a:cs typeface="Times New Roman" charset="0"/>
              </a:rPr>
              <a:t>AOLME PROJECT - LEVEL 1- SESSION 4- 2019</a:t>
            </a:r>
            <a:r>
              <a:rPr lang="en-US" sz="2041" dirty="0"/>
              <a:t> </a:t>
            </a:r>
          </a:p>
        </p:txBody>
      </p:sp>
      <p:pic>
        <p:nvPicPr>
          <p:cNvPr id="51" name="Picture 50">
            <a:extLst>
              <a:ext uri="{FF2B5EF4-FFF2-40B4-BE49-F238E27FC236}">
                <a16:creationId xmlns:a16="http://schemas.microsoft.com/office/drawing/2014/main" id="{1FA5C566-ACFF-1543-B016-2956775B8A0C}"/>
              </a:ext>
            </a:extLst>
          </p:cNvPr>
          <p:cNvPicPr>
            <a:picLocks noChangeAspect="1"/>
          </p:cNvPicPr>
          <p:nvPr/>
        </p:nvPicPr>
        <p:blipFill rotWithShape="1">
          <a:blip r:embed="rId5">
            <a:extLst>
              <a:ext uri="{28A0092B-C50C-407E-A947-70E740481C1C}">
                <a14:useLocalDpi xmlns:a14="http://schemas.microsoft.com/office/drawing/2010/main"/>
              </a:ext>
            </a:extLst>
          </a:blip>
          <a:srcRect/>
          <a:stretch/>
        </p:blipFill>
        <p:spPr>
          <a:xfrm flipH="1">
            <a:off x="7610512" y="5721304"/>
            <a:ext cx="912539" cy="119955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43" name="Imagen 1">
            <a:extLst>
              <a:ext uri="{FF2B5EF4-FFF2-40B4-BE49-F238E27FC236}">
                <a16:creationId xmlns:a16="http://schemas.microsoft.com/office/drawing/2014/main" id="{861CB3ED-CC90-F64C-9F9F-865CB31DEB15}"/>
              </a:ext>
            </a:extLst>
          </p:cNvPr>
          <p:cNvPicPr/>
          <p:nvPr/>
        </p:nvPicPr>
        <p:blipFill rotWithShape="1">
          <a:blip r:embed="rId6" cstate="print">
            <a:clrChange>
              <a:clrFrom>
                <a:srgbClr val="FFFFFF"/>
              </a:clrFrom>
              <a:clrTo>
                <a:srgbClr val="FFFFFF">
                  <a:alpha val="0"/>
                </a:srgbClr>
              </a:clrTo>
            </a:clrChange>
            <a:extLst>
              <a:ext uri="{BEBA8EAE-BF5A-486C-A8C5-ECC9F3942E4B}">
                <a14:imgProps xmlns:a14="http://schemas.microsoft.com/office/drawing/2010/main">
                  <a14:imgLayer r:embed="rId7">
                    <a14:imgEffect>
                      <a14:artisticPaintBrush/>
                    </a14:imgEffect>
                  </a14:imgLayer>
                </a14:imgProps>
              </a:ext>
            </a:extLst>
          </a:blip>
          <a:srcRect/>
          <a:stretch/>
        </p:blipFill>
        <p:spPr bwMode="auto">
          <a:xfrm>
            <a:off x="1130471" y="2783033"/>
            <a:ext cx="782224" cy="867277"/>
          </a:xfrm>
          <a:prstGeom prst="rect">
            <a:avLst/>
          </a:prstGeom>
          <a:noFill/>
          <a:ln w="31750" cap="sq">
            <a:noFill/>
            <a:miter lim="800000"/>
          </a:ln>
        </p:spPr>
      </p:pic>
      <p:sp>
        <p:nvSpPr>
          <p:cNvPr id="26" name="Rounded Rectangular Callout 25">
            <a:extLst>
              <a:ext uri="{FF2B5EF4-FFF2-40B4-BE49-F238E27FC236}">
                <a16:creationId xmlns:a16="http://schemas.microsoft.com/office/drawing/2014/main" id="{42A2FBA5-DFE0-5D40-9004-C71FB6B66814}"/>
              </a:ext>
            </a:extLst>
          </p:cNvPr>
          <p:cNvSpPr/>
          <p:nvPr/>
        </p:nvSpPr>
        <p:spPr>
          <a:xfrm>
            <a:off x="55420" y="2841765"/>
            <a:ext cx="1025300" cy="797650"/>
          </a:xfrm>
          <a:prstGeom prst="wedgeRoundRectCallout">
            <a:avLst>
              <a:gd name="adj1" fmla="val 69571"/>
              <a:gd name="adj2" fmla="val -46503"/>
              <a:gd name="adj3" fmla="val 16667"/>
            </a:avLst>
          </a:prstGeom>
          <a:solidFill>
            <a:schemeClr val="accent1">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60" dirty="0">
                <a:solidFill>
                  <a:schemeClr val="tx1"/>
                </a:solidFill>
                <a:cs typeface="Courier New" panose="02070309020205020404" pitchFamily="49" charset="0"/>
              </a:rPr>
              <a:t>How would you write 16 in Hex?</a:t>
            </a:r>
          </a:p>
        </p:txBody>
      </p:sp>
      <p:pic>
        <p:nvPicPr>
          <p:cNvPr id="12" name="Picture 11">
            <a:extLst>
              <a:ext uri="{FF2B5EF4-FFF2-40B4-BE49-F238E27FC236}">
                <a16:creationId xmlns:a16="http://schemas.microsoft.com/office/drawing/2014/main" id="{505C990B-E472-C04B-944C-12A032A2461B}"/>
              </a:ext>
            </a:extLst>
          </p:cNvPr>
          <p:cNvPicPr>
            <a:picLocks noChangeAspect="1"/>
          </p:cNvPicPr>
          <p:nvPr/>
        </p:nvPicPr>
        <p:blipFill>
          <a:blip r:embed="rId8"/>
          <a:stretch>
            <a:fillRect/>
          </a:stretch>
        </p:blipFill>
        <p:spPr>
          <a:xfrm>
            <a:off x="6465296" y="1892176"/>
            <a:ext cx="5261874" cy="1465944"/>
          </a:xfrm>
          <a:prstGeom prst="rect">
            <a:avLst/>
          </a:prstGeom>
        </p:spPr>
      </p:pic>
      <p:sp>
        <p:nvSpPr>
          <p:cNvPr id="14" name="Rectangle 13">
            <a:extLst>
              <a:ext uri="{FF2B5EF4-FFF2-40B4-BE49-F238E27FC236}">
                <a16:creationId xmlns:a16="http://schemas.microsoft.com/office/drawing/2014/main" id="{1621B639-13EB-1C42-9FBA-77880F03F24B}"/>
              </a:ext>
            </a:extLst>
          </p:cNvPr>
          <p:cNvSpPr/>
          <p:nvPr/>
        </p:nvSpPr>
        <p:spPr>
          <a:xfrm>
            <a:off x="6290776" y="3290690"/>
            <a:ext cx="6486491" cy="1010533"/>
          </a:xfrm>
          <a:prstGeom prst="rect">
            <a:avLst/>
          </a:prstGeom>
        </p:spPr>
        <p:txBody>
          <a:bodyPr wrap="square">
            <a:spAutoFit/>
          </a:bodyPr>
          <a:lstStyle/>
          <a:p>
            <a:pPr marL="60008" marR="56674">
              <a:spcBef>
                <a:spcPts val="362"/>
              </a:spcBef>
            </a:pPr>
            <a:r>
              <a:rPr lang="en-US" sz="1700" dirty="0">
                <a:ea typeface="Trebuchet MS" panose="020B0703020202090204" pitchFamily="34" charset="0"/>
                <a:cs typeface="Trebuchet MS" panose="020B0703020202090204" pitchFamily="34" charset="0"/>
              </a:rPr>
              <a:t>Use decimals numbers to write on board the value of each number: </a:t>
            </a:r>
          </a:p>
          <a:p>
            <a:pPr marL="60008" marR="56674">
              <a:spcBef>
                <a:spcPts val="362"/>
              </a:spcBef>
            </a:pPr>
            <a:r>
              <a:rPr lang="en-US" sz="1800" dirty="0">
                <a:ea typeface="Trebuchet MS" panose="020B0703020202090204" pitchFamily="34" charset="0"/>
                <a:cs typeface="Trebuchet MS" panose="020B0703020202090204" pitchFamily="34" charset="0"/>
              </a:rPr>
              <a:t>10 (decimal): ___, 10</a:t>
            </a:r>
            <a:r>
              <a:rPr lang="en-US" sz="1800" baseline="-25000" dirty="0">
                <a:ea typeface="Trebuchet MS" panose="020B0703020202090204" pitchFamily="34" charset="0"/>
                <a:cs typeface="Trebuchet MS" panose="020B0703020202090204" pitchFamily="34" charset="0"/>
              </a:rPr>
              <a:t>2</a:t>
            </a:r>
            <a:r>
              <a:rPr lang="en-US" sz="1800" dirty="0">
                <a:ea typeface="Trebuchet MS" panose="020B0703020202090204" pitchFamily="34" charset="0"/>
                <a:cs typeface="Trebuchet MS" panose="020B0703020202090204" pitchFamily="34" charset="0"/>
              </a:rPr>
              <a:t> (binary): ___,  10</a:t>
            </a:r>
            <a:r>
              <a:rPr lang="en-US" sz="1800" baseline="-25000" dirty="0">
                <a:ea typeface="Trebuchet MS" panose="020B0703020202090204" pitchFamily="34" charset="0"/>
                <a:cs typeface="Trebuchet MS" panose="020B0703020202090204" pitchFamily="34" charset="0"/>
              </a:rPr>
              <a:t>16</a:t>
            </a:r>
            <a:r>
              <a:rPr lang="en-US" sz="1800" dirty="0">
                <a:ea typeface="Trebuchet MS" panose="020B0703020202090204" pitchFamily="34" charset="0"/>
                <a:cs typeface="Trebuchet MS" panose="020B0703020202090204" pitchFamily="34" charset="0"/>
              </a:rPr>
              <a:t> (hexadecimal): ____</a:t>
            </a:r>
            <a:endParaRPr lang="en-US" sz="1800" dirty="0">
              <a:ea typeface="Times New Roman" panose="02020603050405020304" pitchFamily="18" charset="0"/>
            </a:endParaRPr>
          </a:p>
          <a:p>
            <a:pPr marL="60008" marR="56674">
              <a:spcBef>
                <a:spcPts val="362"/>
              </a:spcBef>
            </a:pPr>
            <a:r>
              <a:rPr lang="en-US" sz="1800" dirty="0">
                <a:ea typeface="Trebuchet MS" panose="020B0703020202090204" pitchFamily="34" charset="0"/>
                <a:cs typeface="Trebuchet MS" panose="020B0703020202090204" pitchFamily="34" charset="0"/>
              </a:rPr>
              <a:t>11 (decimal): ___, 11</a:t>
            </a:r>
            <a:r>
              <a:rPr lang="en-US" sz="1800" baseline="-25000" dirty="0">
                <a:ea typeface="Trebuchet MS" panose="020B0703020202090204" pitchFamily="34" charset="0"/>
                <a:cs typeface="Trebuchet MS" panose="020B0703020202090204" pitchFamily="34" charset="0"/>
              </a:rPr>
              <a:t>2</a:t>
            </a:r>
            <a:r>
              <a:rPr lang="en-US" sz="1800" dirty="0">
                <a:ea typeface="Trebuchet MS" panose="020B0703020202090204" pitchFamily="34" charset="0"/>
                <a:cs typeface="Trebuchet MS" panose="020B0703020202090204" pitchFamily="34" charset="0"/>
              </a:rPr>
              <a:t> (binary): ___,  11</a:t>
            </a:r>
            <a:r>
              <a:rPr lang="en-US" sz="1800" baseline="-25000" dirty="0">
                <a:ea typeface="Trebuchet MS" panose="020B0703020202090204" pitchFamily="34" charset="0"/>
                <a:cs typeface="Trebuchet MS" panose="020B0703020202090204" pitchFamily="34" charset="0"/>
              </a:rPr>
              <a:t>16</a:t>
            </a:r>
            <a:r>
              <a:rPr lang="en-US" sz="1800" dirty="0">
                <a:ea typeface="Trebuchet MS" panose="020B0703020202090204" pitchFamily="34" charset="0"/>
                <a:cs typeface="Trebuchet MS" panose="020B0703020202090204" pitchFamily="34" charset="0"/>
              </a:rPr>
              <a:t> (hexadecimal): ____</a:t>
            </a:r>
            <a:endParaRPr lang="en-US" sz="1800" dirty="0">
              <a:ea typeface="Times New Roman" panose="02020603050405020304" pitchFamily="18" charset="0"/>
            </a:endParaRPr>
          </a:p>
        </p:txBody>
      </p:sp>
      <p:sp>
        <p:nvSpPr>
          <p:cNvPr id="39" name="Rectangle 38">
            <a:extLst>
              <a:ext uri="{FF2B5EF4-FFF2-40B4-BE49-F238E27FC236}">
                <a16:creationId xmlns:a16="http://schemas.microsoft.com/office/drawing/2014/main" id="{20F2A636-D68C-674A-ACF8-4AC5C0B8F7B0}"/>
              </a:ext>
            </a:extLst>
          </p:cNvPr>
          <p:cNvSpPr/>
          <p:nvPr/>
        </p:nvSpPr>
        <p:spPr>
          <a:xfrm>
            <a:off x="10737628" y="2148849"/>
            <a:ext cx="1920469" cy="1169551"/>
          </a:xfrm>
          <a:prstGeom prst="rect">
            <a:avLst/>
          </a:prstGeom>
          <a:solidFill>
            <a:schemeClr val="accent1">
              <a:lumMod val="40000"/>
              <a:lumOff val="60000"/>
            </a:schemeClr>
          </a:solidFill>
          <a:ln>
            <a:solidFill>
              <a:schemeClr val="accent1"/>
            </a:solidFill>
          </a:ln>
        </p:spPr>
        <p:txBody>
          <a:bodyPr wrap="square">
            <a:spAutoFit/>
          </a:bodyPr>
          <a:lstStyle/>
          <a:p>
            <a:r>
              <a:rPr lang="en-US" sz="1400" i="1" dirty="0"/>
              <a:t>Take turns, using the hex blocks, digits, &amp; table (red sheet, represent hex numbers. </a:t>
            </a:r>
            <a:r>
              <a:rPr lang="en-US" sz="1400" b="1" i="1" dirty="0"/>
              <a:t>Remember, place matters!</a:t>
            </a:r>
            <a:endParaRPr lang="en-US" sz="1400" b="1" dirty="0"/>
          </a:p>
        </p:txBody>
      </p:sp>
      <p:sp>
        <p:nvSpPr>
          <p:cNvPr id="46" name="Rectangle 45">
            <a:extLst>
              <a:ext uri="{FF2B5EF4-FFF2-40B4-BE49-F238E27FC236}">
                <a16:creationId xmlns:a16="http://schemas.microsoft.com/office/drawing/2014/main" id="{F4B3B901-F7A5-4F42-8245-E14D5DC51912}"/>
              </a:ext>
            </a:extLst>
          </p:cNvPr>
          <p:cNvSpPr/>
          <p:nvPr/>
        </p:nvSpPr>
        <p:spPr>
          <a:xfrm>
            <a:off x="176789" y="5672771"/>
            <a:ext cx="2326130" cy="1223412"/>
          </a:xfrm>
          <a:prstGeom prst="rect">
            <a:avLst/>
          </a:prstGeom>
          <a:solidFill>
            <a:schemeClr val="accent1">
              <a:lumMod val="40000"/>
              <a:lumOff val="60000"/>
            </a:schemeClr>
          </a:solidFill>
          <a:ln>
            <a:solidFill>
              <a:schemeClr val="accent1"/>
            </a:solidFill>
          </a:ln>
        </p:spPr>
        <p:txBody>
          <a:bodyPr wrap="square">
            <a:spAutoFit/>
          </a:bodyPr>
          <a:lstStyle/>
          <a:p>
            <a:r>
              <a:rPr lang="en-US" sz="1470" i="1" dirty="0"/>
              <a:t>Using the table on the back of the Binary table, take turns converting binary into Hex numbers. Follow similar procedures to these ones: </a:t>
            </a:r>
            <a:endParaRPr lang="en-US" sz="1470" dirty="0"/>
          </a:p>
        </p:txBody>
      </p:sp>
      <p:sp>
        <p:nvSpPr>
          <p:cNvPr id="27" name="Rectangle 26">
            <a:extLst>
              <a:ext uri="{FF2B5EF4-FFF2-40B4-BE49-F238E27FC236}">
                <a16:creationId xmlns:a16="http://schemas.microsoft.com/office/drawing/2014/main" id="{299098CC-8E84-8049-A78B-88FC70FCF30A}"/>
              </a:ext>
            </a:extLst>
          </p:cNvPr>
          <p:cNvSpPr/>
          <p:nvPr/>
        </p:nvSpPr>
        <p:spPr>
          <a:xfrm>
            <a:off x="1165471" y="3969087"/>
            <a:ext cx="5057516" cy="318549"/>
          </a:xfrm>
          <a:prstGeom prst="rect">
            <a:avLst/>
          </a:prstGeom>
          <a:solidFill>
            <a:schemeClr val="accent1">
              <a:lumMod val="20000"/>
              <a:lumOff val="80000"/>
            </a:schemeClr>
          </a:solidFill>
          <a:ln>
            <a:solidFill>
              <a:schemeClr val="accent1"/>
            </a:solidFill>
          </a:ln>
        </p:spPr>
        <p:txBody>
          <a:bodyPr wrap="square">
            <a:spAutoFit/>
          </a:bodyPr>
          <a:lstStyle/>
          <a:p>
            <a:r>
              <a:rPr lang="en-US" sz="1470" i="1" dirty="0"/>
              <a:t>These are some Hex numbers:  51</a:t>
            </a:r>
            <a:r>
              <a:rPr lang="en-US" sz="1470" i="1" baseline="-25000" dirty="0"/>
              <a:t>16       </a:t>
            </a:r>
            <a:r>
              <a:rPr lang="en-US" sz="1470" i="1" dirty="0"/>
              <a:t>A3</a:t>
            </a:r>
            <a:r>
              <a:rPr lang="en-US" sz="1470" i="1" baseline="-25000" dirty="0"/>
              <a:t>16        </a:t>
            </a:r>
            <a:r>
              <a:rPr lang="en-US" sz="1470" i="1" dirty="0"/>
              <a:t>F8</a:t>
            </a:r>
            <a:r>
              <a:rPr lang="en-US" sz="1470" i="1" baseline="-25000" dirty="0"/>
              <a:t>16        </a:t>
            </a:r>
            <a:r>
              <a:rPr lang="en-US" sz="1470" i="1" dirty="0"/>
              <a:t>BD</a:t>
            </a:r>
            <a:r>
              <a:rPr lang="en-US" sz="1470" i="1" baseline="-25000" dirty="0"/>
              <a:t>16 </a:t>
            </a:r>
            <a:endParaRPr lang="en-US" sz="1470" dirty="0"/>
          </a:p>
        </p:txBody>
      </p:sp>
      <p:sp>
        <p:nvSpPr>
          <p:cNvPr id="28" name="Rectangle 27">
            <a:extLst>
              <a:ext uri="{FF2B5EF4-FFF2-40B4-BE49-F238E27FC236}">
                <a16:creationId xmlns:a16="http://schemas.microsoft.com/office/drawing/2014/main" id="{52A74794-59B5-1A4A-92AF-21C9C305ABD5}"/>
              </a:ext>
            </a:extLst>
          </p:cNvPr>
          <p:cNvSpPr/>
          <p:nvPr/>
        </p:nvSpPr>
        <p:spPr>
          <a:xfrm>
            <a:off x="8712006" y="330771"/>
            <a:ext cx="3807905" cy="954107"/>
          </a:xfrm>
          <a:prstGeom prst="rect">
            <a:avLst/>
          </a:prstGeom>
          <a:solidFill>
            <a:schemeClr val="accent2">
              <a:lumMod val="40000"/>
              <a:lumOff val="60000"/>
            </a:schemeClr>
          </a:solidFill>
          <a:ln>
            <a:solidFill>
              <a:schemeClr val="bg1">
                <a:lumMod val="65000"/>
              </a:schemeClr>
            </a:solidFill>
          </a:ln>
        </p:spPr>
        <p:txBody>
          <a:bodyPr wrap="square">
            <a:spAutoFit/>
          </a:bodyPr>
          <a:lstStyle/>
          <a:p>
            <a:r>
              <a:rPr lang="en-US" sz="1600" i="1" dirty="0"/>
              <a:t>What base are these number notations in? </a:t>
            </a:r>
          </a:p>
          <a:p>
            <a:endParaRPr lang="en-US" sz="800" i="1" dirty="0"/>
          </a:p>
          <a:p>
            <a:r>
              <a:rPr lang="en-US" sz="1600" i="1" dirty="0"/>
              <a:t>111</a:t>
            </a:r>
            <a:r>
              <a:rPr lang="en-US" sz="1600" i="1" baseline="-25000" dirty="0"/>
              <a:t>2</a:t>
            </a:r>
            <a:r>
              <a:rPr lang="en-US" sz="1600" i="1" dirty="0"/>
              <a:t>       A0</a:t>
            </a:r>
            <a:r>
              <a:rPr lang="en-US" sz="1600" i="1" baseline="-25000" dirty="0"/>
              <a:t>16        </a:t>
            </a:r>
            <a:r>
              <a:rPr lang="en-US" sz="1600" i="1" dirty="0"/>
              <a:t>1010</a:t>
            </a:r>
            <a:r>
              <a:rPr lang="en-US" sz="1600" i="1" baseline="-25000" dirty="0"/>
              <a:t>       </a:t>
            </a:r>
            <a:r>
              <a:rPr lang="en-US" sz="1600" i="1" dirty="0"/>
              <a:t>1A</a:t>
            </a:r>
            <a:r>
              <a:rPr lang="en-US" sz="1600" i="1" baseline="-25000" dirty="0"/>
              <a:t>16</a:t>
            </a:r>
          </a:p>
          <a:p>
            <a:r>
              <a:rPr lang="en-US" sz="1600" dirty="0"/>
              <a:t>Create your own number system notation!</a:t>
            </a:r>
          </a:p>
        </p:txBody>
      </p:sp>
      <p:pic>
        <p:nvPicPr>
          <p:cNvPr id="29" name="Picture 28">
            <a:extLst>
              <a:ext uri="{FF2B5EF4-FFF2-40B4-BE49-F238E27FC236}">
                <a16:creationId xmlns:a16="http://schemas.microsoft.com/office/drawing/2014/main" id="{C41A5403-D4CA-AD49-8F03-40066BAAE359}"/>
              </a:ext>
            </a:extLst>
          </p:cNvPr>
          <p:cNvPicPr/>
          <p:nvPr/>
        </p:nvPicPr>
        <p:blipFill rotWithShape="1">
          <a:blip r:embed="rId9"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bwMode="auto">
          <a:xfrm>
            <a:off x="7966365" y="297419"/>
            <a:ext cx="885018" cy="1034630"/>
          </a:xfrm>
          <a:prstGeom prst="rect">
            <a:avLst/>
          </a:prstGeom>
          <a:ln>
            <a:noFill/>
          </a:ln>
          <a:extLst>
            <a:ext uri="{53640926-AAD7-44D8-BBD7-CCE9431645EC}">
              <a14:shadowObscured xmlns:a14="http://schemas.microsoft.com/office/drawing/2010/main"/>
            </a:ext>
          </a:extLst>
        </p:spPr>
      </p:pic>
      <p:sp>
        <p:nvSpPr>
          <p:cNvPr id="2" name="Right Arrow 1">
            <a:extLst>
              <a:ext uri="{FF2B5EF4-FFF2-40B4-BE49-F238E27FC236}">
                <a16:creationId xmlns:a16="http://schemas.microsoft.com/office/drawing/2014/main" id="{93B5A231-1D9C-304B-84A1-7C3C69101507}"/>
              </a:ext>
            </a:extLst>
          </p:cNvPr>
          <p:cNvSpPr/>
          <p:nvPr/>
        </p:nvSpPr>
        <p:spPr>
          <a:xfrm>
            <a:off x="2219290" y="6536739"/>
            <a:ext cx="648586" cy="333111"/>
          </a:xfrm>
          <a:prstGeom prst="rightArrow">
            <a:avLst/>
          </a:prstGeom>
          <a:solidFill>
            <a:schemeClr val="accent2">
              <a:lumMod val="60000"/>
              <a:lumOff val="4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ular Callout 33">
            <a:extLst>
              <a:ext uri="{FF2B5EF4-FFF2-40B4-BE49-F238E27FC236}">
                <a16:creationId xmlns:a16="http://schemas.microsoft.com/office/drawing/2014/main" id="{B901DAE6-FD5E-AF4E-86BE-E3A3194FA90F}"/>
              </a:ext>
            </a:extLst>
          </p:cNvPr>
          <p:cNvSpPr/>
          <p:nvPr/>
        </p:nvSpPr>
        <p:spPr>
          <a:xfrm>
            <a:off x="5851363" y="5742560"/>
            <a:ext cx="1629933" cy="797650"/>
          </a:xfrm>
          <a:prstGeom prst="wedgeRoundRectCallout">
            <a:avLst>
              <a:gd name="adj1" fmla="val -85566"/>
              <a:gd name="adj2" fmla="val 42080"/>
              <a:gd name="adj3" fmla="val 16667"/>
            </a:avLst>
          </a:prstGeom>
          <a:solidFill>
            <a:schemeClr val="accent1">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60" dirty="0">
                <a:solidFill>
                  <a:schemeClr val="tx1"/>
                </a:solidFill>
                <a:cs typeface="Courier New" panose="02070309020205020404" pitchFamily="49" charset="0"/>
              </a:rPr>
              <a:t>Why do you think these procedures work?</a:t>
            </a:r>
          </a:p>
        </p:txBody>
      </p:sp>
      <p:pic>
        <p:nvPicPr>
          <p:cNvPr id="31" name="Imagen 1">
            <a:extLst>
              <a:ext uri="{FF2B5EF4-FFF2-40B4-BE49-F238E27FC236}">
                <a16:creationId xmlns:a16="http://schemas.microsoft.com/office/drawing/2014/main" id="{BD9D2262-3958-1447-A931-9E4931627BCF}"/>
              </a:ext>
            </a:extLst>
          </p:cNvPr>
          <p:cNvPicPr/>
          <p:nvPr/>
        </p:nvPicPr>
        <p:blipFill rotWithShape="1">
          <a:blip r:embed="rId6" cstate="print">
            <a:clrChange>
              <a:clrFrom>
                <a:srgbClr val="FFFFFF"/>
              </a:clrFrom>
              <a:clrTo>
                <a:srgbClr val="FFFFFF">
                  <a:alpha val="0"/>
                </a:srgbClr>
              </a:clrTo>
            </a:clrChange>
            <a:extLst>
              <a:ext uri="{BEBA8EAE-BF5A-486C-A8C5-ECC9F3942E4B}">
                <a14:imgProps xmlns:a14="http://schemas.microsoft.com/office/drawing/2010/main">
                  <a14:imgLayer r:embed="rId7">
                    <a14:imgEffect>
                      <a14:artisticPaintBrush/>
                    </a14:imgEffect>
                  </a14:imgLayer>
                </a14:imgProps>
              </a:ext>
            </a:extLst>
          </a:blip>
          <a:srcRect/>
          <a:stretch/>
        </p:blipFill>
        <p:spPr bwMode="auto">
          <a:xfrm>
            <a:off x="5428822" y="6112922"/>
            <a:ext cx="782224" cy="867277"/>
          </a:xfrm>
          <a:prstGeom prst="rect">
            <a:avLst/>
          </a:prstGeom>
          <a:noFill/>
          <a:ln w="31750" cap="sq">
            <a:noFill/>
            <a:miter lim="800000"/>
          </a:ln>
        </p:spPr>
      </p:pic>
    </p:spTree>
    <p:extLst>
      <p:ext uri="{BB962C8B-B14F-4D97-AF65-F5344CB8AC3E}">
        <p14:creationId xmlns:p14="http://schemas.microsoft.com/office/powerpoint/2010/main" val="711988826"/>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49515</TotalTime>
  <Words>1841</Words>
  <Application>Microsoft Office PowerPoint</Application>
  <PresentationFormat>Custom</PresentationFormat>
  <Paragraphs>132</Paragraphs>
  <Slides>10</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 Unicode MS</vt:lpstr>
      <vt:lpstr>Calibri</vt:lpstr>
      <vt:lpstr>Gill Sans MT</vt:lpstr>
      <vt:lpstr>Helvetica</vt:lpstr>
      <vt:lpstr>Verdana</vt:lpstr>
      <vt:lpstr>Parcel</vt:lpstr>
      <vt:lpstr>AOLME Curriculum SESSION 4</vt:lpstr>
      <vt:lpstr>Level 1</vt:lpstr>
      <vt:lpstr>BINARY &amp; HEXADECIMAL NUMBER SYSTEMS</vt:lpstr>
      <vt:lpstr>Selected ACTIVITIES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AOLME Curriculum</dc:title>
  <dc:creator>Carlos Lopez Leiva</dc:creator>
  <cp:lastModifiedBy>Marios Pattichis</cp:lastModifiedBy>
  <cp:revision>291</cp:revision>
  <cp:lastPrinted>2018-02-17T10:17:26Z</cp:lastPrinted>
  <dcterms:created xsi:type="dcterms:W3CDTF">2017-05-22T00:10:34Z</dcterms:created>
  <dcterms:modified xsi:type="dcterms:W3CDTF">2019-02-16T19:52:35Z</dcterms:modified>
</cp:coreProperties>
</file>