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78" r:id="rId6"/>
    <p:sldId id="287" r:id="rId7"/>
    <p:sldId id="286" r:id="rId8"/>
  </p:sldIdLst>
  <p:sldSz cx="12801600" cy="7772400"/>
  <p:notesSz cx="6858000" cy="9144000"/>
  <p:defaultTextStyle>
    <a:defPPr>
      <a:defRPr lang="en-US"/>
    </a:defPPr>
    <a:lvl1pPr marL="0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Lopez Leiva" initials="CLL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7"/>
    <p:restoredTop sz="93204"/>
  </p:normalViewPr>
  <p:slideViewPr>
    <p:cSldViewPr snapToGrid="0" snapToObjects="1">
      <p:cViewPr varScale="1">
        <p:scale>
          <a:sx n="52" d="100"/>
          <a:sy n="52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F88A-8A99-E24E-A6E6-7FD7EC0CD37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143000"/>
            <a:ext cx="508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43C0-C5C1-6741-993C-1565D648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80210" y="2704977"/>
            <a:ext cx="9441180" cy="186537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99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954" y="4932883"/>
            <a:ext cx="7141693" cy="140521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05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2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5768" y="1062228"/>
            <a:ext cx="1363538" cy="5647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2694" y="1062228"/>
            <a:ext cx="6508413" cy="56479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0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80210" y="2704977"/>
            <a:ext cx="9441180" cy="186537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99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9954" y="4932793"/>
            <a:ext cx="7141693" cy="1433760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1008" y="2989783"/>
            <a:ext cx="4485360" cy="3515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231" y="2989783"/>
            <a:ext cx="4483759" cy="3515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608" y="2621891"/>
            <a:ext cx="4483760" cy="7979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95" b="0" cap="all" spc="10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80060" indent="0">
              <a:buNone/>
              <a:defRPr sz="1995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2608" y="3562350"/>
            <a:ext cx="4483760" cy="2943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5232" y="3562350"/>
            <a:ext cx="4466158" cy="294301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55232" y="2621891"/>
            <a:ext cx="4483760" cy="7979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95" b="0" cap="all" spc="10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80060" indent="0">
              <a:buNone/>
              <a:defRPr sz="1995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7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8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400800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44906" y="2543005"/>
            <a:ext cx="4710989" cy="12936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31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2884" y="911962"/>
            <a:ext cx="5056632" cy="5948477"/>
          </a:xfrm>
        </p:spPr>
        <p:txBody>
          <a:bodyPr>
            <a:normAutofit/>
          </a:bodyPr>
          <a:lstStyle>
            <a:lvl1pPr>
              <a:defRPr sz="1995">
                <a:solidFill>
                  <a:schemeClr val="tx1"/>
                </a:solidFill>
              </a:defRPr>
            </a:lvl1pPr>
            <a:lvl2pPr>
              <a:defRPr sz="1680">
                <a:solidFill>
                  <a:schemeClr val="tx1"/>
                </a:solidFill>
              </a:defRPr>
            </a:lvl2pPr>
            <a:lvl3pPr>
              <a:defRPr sz="1680">
                <a:solidFill>
                  <a:schemeClr val="tx1"/>
                </a:solidFill>
              </a:defRPr>
            </a:lvl3pPr>
            <a:lvl4pPr>
              <a:defRPr sz="1680">
                <a:solidFill>
                  <a:schemeClr val="tx1"/>
                </a:solidFill>
              </a:defRPr>
            </a:lvl4pPr>
            <a:lvl5pPr>
              <a:defRPr sz="1680">
                <a:solidFill>
                  <a:schemeClr val="tx1"/>
                </a:solidFill>
              </a:defRPr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346" y="4023240"/>
            <a:ext cx="3984498" cy="248657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44906" y="7067702"/>
            <a:ext cx="5381037" cy="362712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6400799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48949" y="2543005"/>
            <a:ext cx="4719748" cy="128592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31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00799" y="0"/>
            <a:ext cx="6407202" cy="77724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36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346" y="4023241"/>
            <a:ext cx="3984498" cy="248657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44906" y="7067702"/>
            <a:ext cx="5381037" cy="362712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342693" y="1093318"/>
            <a:ext cx="8116214" cy="13472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2693" y="2989784"/>
            <a:ext cx="8116214" cy="351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2501" y="7070658"/>
            <a:ext cx="2891433" cy="367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0211" y="7067702"/>
            <a:ext cx="6196248" cy="36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6868" y="7046976"/>
            <a:ext cx="384048" cy="414528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55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4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60120" rtl="0" eaLnBrk="1" latinLnBrk="0" hangingPunct="1">
        <a:lnSpc>
          <a:spcPct val="90000"/>
        </a:lnSpc>
        <a:spcBef>
          <a:spcPct val="0"/>
        </a:spcBef>
        <a:buNone/>
        <a:defRPr sz="2940" kern="1200" cap="all" spc="21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89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8006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2009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0015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78506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558529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1740218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76914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972" y="2654166"/>
            <a:ext cx="3542844" cy="89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918" y="2791831"/>
            <a:ext cx="6224776" cy="1728216"/>
          </a:xfrm>
        </p:spPr>
        <p:txBody>
          <a:bodyPr>
            <a:normAutofit/>
          </a:bodyPr>
          <a:lstStyle/>
          <a:p>
            <a:r>
              <a:rPr lang="en-US" dirty="0"/>
              <a:t>AOLME Curriculum</a:t>
            </a:r>
            <a:br>
              <a:rPr lang="en-US" dirty="0"/>
            </a:br>
            <a:r>
              <a:rPr lang="en-US" sz="1680" dirty="0"/>
              <a:t>SESSION 4</a:t>
            </a:r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>
            <a:off x="4866900" y="7090714"/>
            <a:ext cx="7910369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</a:t>
            </a:r>
            <a:r>
              <a:rPr lang="en-US" altLang="en-US" sz="84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THE AOLME PROJECT </a:t>
            </a: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AT THE UNIVERSITY OF NEW MEXICO, PLEASE DO NOT COPY OR DISTRIBUTE ANY OF THESE COPYRIGHTED TASKS WITHOUT </a:t>
            </a:r>
            <a:r>
              <a:rPr lang="en-US" altLang="en-US" sz="84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8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29338" y="285750"/>
            <a:ext cx="1903096" cy="2262859"/>
          </a:xfrm>
          <a:prstGeom prst="rect">
            <a:avLst/>
          </a:prstGeom>
          <a:noFill/>
          <a:ln w="31750" cap="sq">
            <a:noFill/>
            <a:miter lim="800000"/>
          </a:ln>
        </p:spPr>
      </p:pic>
      <p:pic>
        <p:nvPicPr>
          <p:cNvPr id="4" name="Picture 3"/>
          <p:cNvPicPr/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22281" y="4786599"/>
            <a:ext cx="2081399" cy="2383155"/>
          </a:xfrm>
          <a:prstGeom prst="rect">
            <a:avLst/>
          </a:prstGeom>
          <a:ln w="31750" cap="sq">
            <a:noFill/>
            <a:miter lim="800000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681" y="631519"/>
            <a:ext cx="7581899" cy="940105"/>
          </a:xfrm>
        </p:spPr>
        <p:txBody>
          <a:bodyPr>
            <a:normAutofit/>
          </a:bodyPr>
          <a:lstStyle/>
          <a:p>
            <a:r>
              <a:rPr lang="en-US" dirty="0"/>
              <a:t>Level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895194"/>
              </p:ext>
            </p:extLst>
          </p:nvPr>
        </p:nvGraphicFramePr>
        <p:xfrm>
          <a:off x="336413" y="1954425"/>
          <a:ext cx="10285867" cy="543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34480">
                <a:tc>
                  <a:txBody>
                    <a:bodyPr/>
                    <a:lstStyle/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</a:rPr>
                        <a:t>SESSION 1: </a:t>
                      </a:r>
                      <a:r>
                        <a:rPr lang="en-US" sz="2600" b="1" i="1" dirty="0">
                          <a:solidFill>
                            <a:schemeClr val="tx1"/>
                          </a:solidFill>
                          <a:effectLst/>
                        </a:rPr>
                        <a:t>Basic of Raspberry PI and Linux-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  <a:effectLst/>
                        </a:rPr>
                        <a:t>(motivational overview</a:t>
                      </a:r>
                      <a:r>
                        <a:rPr lang="en-US" sz="2600" b="0" i="1" baseline="0" dirty="0">
                          <a:solidFill>
                            <a:schemeClr val="tx1"/>
                          </a:solidFill>
                          <a:effectLst/>
                        </a:rPr>
                        <a:t> of projects-images, ls, cd, to find previously made files)</a:t>
                      </a:r>
                      <a:endParaRPr lang="en-US" sz="2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</a:rPr>
                        <a:t>SESSION 2: </a:t>
                      </a:r>
                      <a:r>
                        <a:rPr lang="en-US" sz="2600" b="1" i="1" dirty="0">
                          <a:solidFill>
                            <a:schemeClr val="tx1"/>
                          </a:solidFill>
                          <a:effectLst/>
                        </a:rPr>
                        <a:t>Introduction to Python 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  <a:effectLst/>
                        </a:rPr>
                        <a:t>(print, for</a:t>
                      </a:r>
                      <a:r>
                        <a:rPr lang="en-US" sz="2600" b="0" i="1" baseline="0" dirty="0">
                          <a:solidFill>
                            <a:schemeClr val="tx1"/>
                          </a:solidFill>
                          <a:effectLst/>
                        </a:rPr>
                        <a:t>, if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</a:rPr>
                        <a:t>SESSION 3:  </a:t>
                      </a:r>
                      <a:r>
                        <a:rPr lang="en-US" sz="2600" b="1" i="1" dirty="0">
                          <a:solidFill>
                            <a:schemeClr val="tx1"/>
                          </a:solidFill>
                          <a:effectLst/>
                        </a:rPr>
                        <a:t>Algorithms 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  <a:effectLst/>
                        </a:rPr>
                        <a:t>(for loops-arithmetic</a:t>
                      </a:r>
                      <a:r>
                        <a:rPr lang="en-US" sz="2600" b="0" i="1" baseline="0" dirty="0">
                          <a:solidFill>
                            <a:schemeClr val="tx1"/>
                          </a:solidFill>
                          <a:effectLst/>
                        </a:rPr>
                        <a:t> progressions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  <a:effectLst/>
                        </a:rPr>
                        <a:t>, if statements-ranges,</a:t>
                      </a:r>
                      <a:r>
                        <a:rPr lang="en-US" sz="2600" b="0" i="1" baseline="0" dirty="0">
                          <a:solidFill>
                            <a:schemeClr val="tx1"/>
                          </a:solidFill>
                          <a:effectLst/>
                        </a:rPr>
                        <a:t> inequalities)</a:t>
                      </a:r>
                      <a:endParaRPr lang="en-US" sz="2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6113" marR="0" lvl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</a:rPr>
                        <a:t>SESSION 4: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and Hexadecimal number systems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5: </a:t>
                      </a:r>
                      <a:r>
                        <a:rPr lang="en-US" sz="2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Coordinate Plane and Black &amp; White Images in Python</a:t>
                      </a: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6: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 and Their Components (histograms)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7: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 of Images and Video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FINAL PROJECT:  VIDEO</a:t>
                      </a:r>
                      <a:endParaRPr lang="en-US" sz="2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43" marR="5754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1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30" y="1218667"/>
            <a:ext cx="10992307" cy="1248156"/>
          </a:xfrm>
        </p:spPr>
        <p:txBody>
          <a:bodyPr>
            <a:normAutofit/>
          </a:bodyPr>
          <a:lstStyle/>
          <a:p>
            <a:r>
              <a:rPr lang="en-US" b="1" i="1" dirty="0"/>
              <a:t>BINARY &amp; HEXADECIMAL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" y="2680267"/>
            <a:ext cx="11625361" cy="46158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60" dirty="0"/>
              <a:t>OBJECTIVES: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Develop connections and number sense across decimal, binary, and hexadecimal systems.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Identify real-world applications of binary numbers. 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Convert number values across systems.</a:t>
            </a:r>
          </a:p>
        </p:txBody>
      </p:sp>
    </p:spTree>
    <p:extLst>
      <p:ext uri="{BB962C8B-B14F-4D97-AF65-F5344CB8AC3E}">
        <p14:creationId xmlns:p14="http://schemas.microsoft.com/office/powerpoint/2010/main" val="11129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ado de imagen para black and white image pixel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17927" y="2040123"/>
            <a:ext cx="4367546" cy="33596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91" y="849253"/>
            <a:ext cx="4699687" cy="104241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Selected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553" y="2000248"/>
            <a:ext cx="6297575" cy="5594984"/>
          </a:xfrm>
        </p:spPr>
        <p:txBody>
          <a:bodyPr>
            <a:noAutofit/>
          </a:bodyPr>
          <a:lstStyle/>
          <a:p>
            <a:pPr marL="675085" indent="-490061">
              <a:buNone/>
            </a:pPr>
            <a:r>
              <a:rPr lang="en-US" sz="252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en-US" sz="252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How do Decimal &amp; Binary Numbers work?</a:t>
            </a:r>
            <a:endParaRPr lang="en-US" sz="2520" b="1" dirty="0"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75085" indent="-490061">
              <a:buNone/>
            </a:pPr>
            <a:r>
              <a:rPr lang="en-US" sz="252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252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Comparing Binary and Decimal Numbers</a:t>
            </a:r>
            <a:endParaRPr lang="en-US" sz="2520" b="1" dirty="0"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75085" indent="-490061">
              <a:buNone/>
            </a:pPr>
            <a:r>
              <a:rPr lang="en-US" sz="2520" b="1" dirty="0">
                <a:solidFill>
                  <a:srgbClr val="FFFFFF"/>
                </a:solidFill>
              </a:rPr>
              <a:t>3. </a:t>
            </a:r>
            <a:r>
              <a:rPr lang="en-US" sz="252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Hexadecimal Numbers</a:t>
            </a:r>
            <a:endParaRPr lang="en-US" sz="25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building&#10;&#10;Description automatically generated">
            <a:extLst>
              <a:ext uri="{FF2B5EF4-FFF2-40B4-BE49-F238E27FC236}">
                <a16:creationId xmlns:a16="http://schemas.microsoft.com/office/drawing/2014/main" id="{F791C1DE-73AB-FF44-AB18-9A7185FE30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7556" y="5175880"/>
            <a:ext cx="5850886" cy="173617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64775" y="1663583"/>
            <a:ext cx="11476257" cy="5077470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778542" y="426085"/>
            <a:ext cx="1129908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4.1. </a:t>
            </a:r>
            <a:r>
              <a:rPr lang="en-US" sz="378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How do Decimal &amp; Binary Numbers work?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4325" y="4198922"/>
            <a:ext cx="6121407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6698" indent="-230029"/>
            <a:r>
              <a:rPr lang="en-US" sz="2000" b="1" dirty="0"/>
              <a:t>3. Think Binary Numbers:  </a:t>
            </a:r>
            <a:r>
              <a:rPr lang="en-US" sz="2000" dirty="0"/>
              <a:t>What do you know about binary numbers? Why are these binary numbers?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94165" y="1516425"/>
            <a:ext cx="603651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370" indent="-293370"/>
            <a:r>
              <a:rPr lang="en-US" sz="2041" dirty="0"/>
              <a:t>2. </a:t>
            </a:r>
            <a:r>
              <a:rPr lang="en-US" sz="2041" b="1" dirty="0"/>
              <a:t>Investigate:</a:t>
            </a:r>
            <a:r>
              <a:rPr lang="en-US" sz="2041" dirty="0"/>
              <a:t>  What’s wrong with the picture?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27432" y="1470875"/>
            <a:ext cx="6412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6713" indent="-300038"/>
            <a:r>
              <a:rPr lang="en-US" sz="1800" b="1" dirty="0"/>
              <a:t>1. Decimal Numbers</a:t>
            </a:r>
            <a:r>
              <a:rPr lang="en-US" sz="1800" dirty="0"/>
              <a:t>:  We use base-ten or decimal numbers all the time. For example, we are in the Year 2019. How </a:t>
            </a:r>
            <a:r>
              <a:rPr lang="en-US" sz="1800"/>
              <a:t>would you represent </a:t>
            </a:r>
            <a:r>
              <a:rPr lang="en-US" sz="1800" dirty="0"/>
              <a:t>2019 using blocks?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4- 2019</a:t>
            </a:r>
            <a:r>
              <a:rPr lang="en-US" sz="2041" dirty="0"/>
              <a:t> </a:t>
            </a:r>
          </a:p>
        </p:txBody>
      </p:sp>
      <p:sp>
        <p:nvSpPr>
          <p:cNvPr id="23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 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0595" y="4164374"/>
            <a:ext cx="6531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697" indent="-226695"/>
            <a:r>
              <a:rPr lang="en-US" sz="1800" dirty="0"/>
              <a:t>4. </a:t>
            </a:r>
            <a:r>
              <a:rPr lang="en-US" sz="1800" b="1" dirty="0"/>
              <a:t>Explore:  </a:t>
            </a:r>
            <a:r>
              <a:rPr lang="en-US" sz="1800" dirty="0"/>
              <a:t>Binary numbers with only ones and zeros create any value. Explore patterns of how the blocks representing binary numbers grow. How are the patterns and exponents related?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0DF802F-D79E-DB4C-9017-6F0E9E37B020}"/>
              </a:ext>
            </a:extLst>
          </p:cNvPr>
          <p:cNvPicPr/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83596" y="2066033"/>
            <a:ext cx="1078671" cy="12616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E1072A6-A20E-2E41-9910-77F71CB6785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6075" y="4877928"/>
            <a:ext cx="1021670" cy="90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113F242-35ED-3947-B63F-6C74B27815F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8326" y="5757149"/>
            <a:ext cx="1355839" cy="133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27052D4-BFED-5947-96D7-0D5456FFA4F7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34" r="31941"/>
          <a:stretch/>
        </p:blipFill>
        <p:spPr bwMode="auto">
          <a:xfrm>
            <a:off x="1351322" y="3376673"/>
            <a:ext cx="788099" cy="785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C5CD14-25D2-4048-8594-6EFEB8759D0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05" y="2331231"/>
            <a:ext cx="1158812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image98.jpeg">
            <a:extLst>
              <a:ext uri="{FF2B5EF4-FFF2-40B4-BE49-F238E27FC236}">
                <a16:creationId xmlns:a16="http://schemas.microsoft.com/office/drawing/2014/main" id="{9267A46B-1D6F-3A43-AA97-EB4075CB7A4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57937" y="3373896"/>
            <a:ext cx="194049" cy="797342"/>
          </a:xfrm>
          <a:prstGeom prst="rect">
            <a:avLst/>
          </a:prstGeom>
        </p:spPr>
      </p:pic>
      <p:pic>
        <p:nvPicPr>
          <p:cNvPr id="48" name="image99.jpeg">
            <a:extLst>
              <a:ext uri="{FF2B5EF4-FFF2-40B4-BE49-F238E27FC236}">
                <a16:creationId xmlns:a16="http://schemas.microsoft.com/office/drawing/2014/main" id="{97B2AE4A-9503-AE46-BAD0-1F311752A71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51089" y="3015280"/>
            <a:ext cx="223361" cy="21736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69A5AF5-3353-AC48-A09A-AD0976145DC6}"/>
              </a:ext>
            </a:extLst>
          </p:cNvPr>
          <p:cNvSpPr txBox="1"/>
          <p:nvPr/>
        </p:nvSpPr>
        <p:spPr>
          <a:xfrm>
            <a:off x="168515" y="3321277"/>
            <a:ext cx="114473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symbol, number, or digit has a value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D5DAC9-9090-FF4F-8305-B8340B78E8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3721" y="1904223"/>
            <a:ext cx="3657785" cy="224254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56DF739-4682-2C42-8F9D-FC847DF8D086}"/>
              </a:ext>
            </a:extLst>
          </p:cNvPr>
          <p:cNvSpPr txBox="1"/>
          <p:nvPr/>
        </p:nvSpPr>
        <p:spPr>
          <a:xfrm>
            <a:off x="3924232" y="3382247"/>
            <a:ext cx="2235829" cy="770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70" dirty="0"/>
              <a:t>How come Decimal numbers grow in groups or exponents of ten?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9B2B73-7BDB-B141-A4F1-42DEF6441F80}"/>
              </a:ext>
            </a:extLst>
          </p:cNvPr>
          <p:cNvSpPr txBox="1"/>
          <p:nvPr/>
        </p:nvSpPr>
        <p:spPr>
          <a:xfrm>
            <a:off x="6451766" y="2126851"/>
            <a:ext cx="23064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The place of a number affects its value!! </a:t>
            </a:r>
          </a:p>
          <a:p>
            <a:pPr algn="ctr"/>
            <a:r>
              <a:rPr lang="en-US" sz="1400" dirty="0"/>
              <a:t>In your team, take turns coming up with a decimal number and representing it using the blocks as the picture on the right shows. Describe why you did it.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2B5913-476C-7E4D-9A5E-E472895B78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46" y="4849000"/>
            <a:ext cx="4852880" cy="224817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A6DA068-E789-A147-8353-0385DDF5504A}"/>
              </a:ext>
            </a:extLst>
          </p:cNvPr>
          <p:cNvSpPr/>
          <p:nvPr/>
        </p:nvSpPr>
        <p:spPr>
          <a:xfrm>
            <a:off x="11865879" y="6077295"/>
            <a:ext cx="234006" cy="215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4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3102D3-DAAB-6045-8636-C9D84E00307C}"/>
              </a:ext>
            </a:extLst>
          </p:cNvPr>
          <p:cNvSpPr/>
          <p:nvPr/>
        </p:nvSpPr>
        <p:spPr>
          <a:xfrm rot="5400000">
            <a:off x="10933375" y="5966239"/>
            <a:ext cx="440722" cy="222111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4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AB4A27-0C83-0940-B48E-76D53BA79A04}"/>
              </a:ext>
            </a:extLst>
          </p:cNvPr>
          <p:cNvSpPr/>
          <p:nvPr/>
        </p:nvSpPr>
        <p:spPr>
          <a:xfrm rot="5400000">
            <a:off x="9914117" y="5828157"/>
            <a:ext cx="733780" cy="212580"/>
          </a:xfrm>
          <a:prstGeom prst="rect">
            <a:avLst/>
          </a:prstGeom>
          <a:solidFill>
            <a:srgbClr val="E94AC6"/>
          </a:solidFill>
          <a:ln>
            <a:solidFill>
              <a:srgbClr val="C63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4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70E0CE-6167-BD43-8216-FA5A7768FFEA}"/>
              </a:ext>
            </a:extLst>
          </p:cNvPr>
          <p:cNvSpPr txBox="1"/>
          <p:nvPr/>
        </p:nvSpPr>
        <p:spPr>
          <a:xfrm>
            <a:off x="6396860" y="6367600"/>
            <a:ext cx="6263873" cy="674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2700"/>
            <a:r>
              <a:rPr lang="en-US" sz="1260" b="1" dirty="0"/>
              <a:t>Complete Table </a:t>
            </a:r>
            <a:r>
              <a:rPr lang="en-US" sz="126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260" dirty="0"/>
              <a:t> using blocks.  </a:t>
            </a:r>
            <a:r>
              <a:rPr lang="en-US" sz="1260" dirty="0">
                <a:latin typeface="Arial" panose="020B0604020202020204" pitchFamily="34" charset="0"/>
                <a:cs typeface="Arial" panose="020B0604020202020204" pitchFamily="34" charset="0"/>
              </a:rPr>
              <a:t>Zeros </a:t>
            </a:r>
            <a:r>
              <a:rPr lang="en-US" sz="1260" b="1" dirty="0">
                <a:latin typeface="Arial" panose="020B0604020202020204" pitchFamily="34" charset="0"/>
                <a:cs typeface="Arial" panose="020B0604020202020204" pitchFamily="34" charset="0"/>
              </a:rPr>
              <a:t>turn off </a:t>
            </a:r>
            <a:r>
              <a:rPr lang="en-US" sz="1260" dirty="0">
                <a:latin typeface="Arial" panose="020B0604020202020204" pitchFamily="34" charset="0"/>
                <a:cs typeface="Arial" panose="020B0604020202020204" pitchFamily="34" charset="0"/>
              </a:rPr>
              <a:t>&amp; Ones </a:t>
            </a:r>
            <a:r>
              <a:rPr lang="en-US" sz="1260" b="1" dirty="0">
                <a:latin typeface="Arial" panose="020B0604020202020204" pitchFamily="34" charset="0"/>
                <a:cs typeface="Arial" panose="020B0604020202020204" pitchFamily="34" charset="0"/>
              </a:rPr>
              <a:t>turn on </a:t>
            </a:r>
            <a:r>
              <a:rPr lang="en-US" sz="1260" dirty="0">
                <a:latin typeface="Arial" panose="020B0604020202020204" pitchFamily="34" charset="0"/>
                <a:cs typeface="Arial" panose="020B0604020202020204" pitchFamily="34" charset="0"/>
              </a:rPr>
              <a:t>the values of the column wherein they are placed. </a:t>
            </a:r>
            <a:r>
              <a:rPr lang="en-US" sz="1260" b="1" i="1" dirty="0">
                <a:latin typeface="Arial" panose="020B0604020202020204" pitchFamily="34" charset="0"/>
                <a:cs typeface="Arial" panose="020B0604020202020204" pitchFamily="34" charset="0"/>
              </a:rPr>
              <a:t>Why do you think it is so? </a:t>
            </a:r>
            <a:r>
              <a:rPr lang="en-US" sz="1260" dirty="0">
                <a:latin typeface="Arial" panose="020B0604020202020204" pitchFamily="34" charset="0"/>
                <a:cs typeface="Arial" panose="020B0604020202020204" pitchFamily="34" charset="0"/>
              </a:rPr>
              <a:t>For example, the binary number of 101</a:t>
            </a:r>
            <a:r>
              <a:rPr lang="en-US" sz="126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60" dirty="0">
                <a:latin typeface="Arial" panose="020B0604020202020204" pitchFamily="34" charset="0"/>
                <a:cs typeface="Arial" panose="020B0604020202020204" pitchFamily="34" charset="0"/>
              </a:rPr>
              <a:t> is equivalent to the value of the decimal number of 5</a:t>
            </a:r>
            <a:r>
              <a:rPr lang="en-US" sz="126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26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60" dirty="0"/>
              <a:t>  </a:t>
            </a:r>
            <a:r>
              <a:rPr lang="en-US" sz="1260" b="1" i="1" dirty="0"/>
              <a:t>Why?</a:t>
            </a:r>
          </a:p>
        </p:txBody>
      </p:sp>
      <p:pic>
        <p:nvPicPr>
          <p:cNvPr id="60" name="Imagen 1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6283062" y="5378849"/>
            <a:ext cx="648903" cy="834099"/>
          </a:xfrm>
          <a:prstGeom prst="rect">
            <a:avLst/>
          </a:prstGeom>
          <a:noFill/>
          <a:ln w="31750" cap="sq">
            <a:noFill/>
            <a:miter lim="8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8DC3CA9-A551-394A-B0F8-A36B66143472}"/>
              </a:ext>
            </a:extLst>
          </p:cNvPr>
          <p:cNvGrpSpPr/>
          <p:nvPr/>
        </p:nvGrpSpPr>
        <p:grpSpPr>
          <a:xfrm>
            <a:off x="1203005" y="2248599"/>
            <a:ext cx="2917580" cy="1498925"/>
            <a:chOff x="1203005" y="2248599"/>
            <a:chExt cx="2917580" cy="14989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71572FA-907A-BF44-A16C-BDF912691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3005" y="2248599"/>
              <a:ext cx="2917580" cy="149892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AC73B6-D512-0045-BEC5-DD456E598ED8}"/>
                </a:ext>
              </a:extLst>
            </p:cNvPr>
            <p:cNvSpPr txBox="1"/>
            <p:nvPr/>
          </p:nvSpPr>
          <p:spPr>
            <a:xfrm>
              <a:off x="3244003" y="2413119"/>
              <a:ext cx="32755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B8A48E7-72CD-AA41-9C03-5EE046BA87B6}"/>
              </a:ext>
            </a:extLst>
          </p:cNvPr>
          <p:cNvSpPr/>
          <p:nvPr/>
        </p:nvSpPr>
        <p:spPr>
          <a:xfrm>
            <a:off x="7013553" y="5917534"/>
            <a:ext cx="1877570" cy="397658"/>
          </a:xfrm>
          <a:prstGeom prst="wedgeRoundRectCallout">
            <a:avLst>
              <a:gd name="adj1" fmla="val -62125"/>
              <a:gd name="adj2" fmla="val -13160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What’s an exponent?</a:t>
            </a:r>
          </a:p>
        </p:txBody>
      </p:sp>
    </p:spTree>
    <p:extLst>
      <p:ext uri="{BB962C8B-B14F-4D97-AF65-F5344CB8AC3E}">
        <p14:creationId xmlns:p14="http://schemas.microsoft.com/office/powerpoint/2010/main" val="201821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close up of a building&#10;&#10;Description automatically generated">
            <a:extLst>
              <a:ext uri="{FF2B5EF4-FFF2-40B4-BE49-F238E27FC236}">
                <a16:creationId xmlns:a16="http://schemas.microsoft.com/office/drawing/2014/main" id="{181B5118-91CD-4F40-A9A9-E410C099B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150"/>
          <a:stretch/>
        </p:blipFill>
        <p:spPr>
          <a:xfrm>
            <a:off x="340890" y="2605665"/>
            <a:ext cx="5850886" cy="142106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64775" y="1663583"/>
            <a:ext cx="11476257" cy="5077470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48332" y="450663"/>
            <a:ext cx="1203822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4.2. </a:t>
            </a:r>
            <a:r>
              <a:rPr lang="en-US" sz="378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Comparing Binary and Decimal Numbers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973" y="1468959"/>
            <a:ext cx="6268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63513">
              <a:buAutoNum type="arabicPeriod"/>
            </a:pPr>
            <a:r>
              <a:rPr lang="en-US" sz="2000" b="1" dirty="0"/>
              <a:t>Practice:  </a:t>
            </a:r>
            <a:r>
              <a:rPr lang="en-US" sz="2000" dirty="0"/>
              <a:t>in</a:t>
            </a:r>
            <a:r>
              <a:rPr lang="en-US" sz="2000" b="1" dirty="0"/>
              <a:t> Table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sz="2000" dirty="0"/>
              <a:t>using blocks and binary digits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&amp; </a:t>
            </a:r>
            <a:r>
              <a:rPr lang="en-US" sz="2000" dirty="0"/>
              <a:t>0) represent binary numbers taking turns.  Then, represent the same value using decimal blocks/numbers.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1245" y="4170493"/>
            <a:ext cx="641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370" indent="-293370"/>
            <a:r>
              <a:rPr lang="en-US" sz="1800" dirty="0"/>
              <a:t>3. </a:t>
            </a:r>
            <a:r>
              <a:rPr lang="en-US" sz="1800" b="1" dirty="0"/>
              <a:t>Represent Binary Abacus </a:t>
            </a:r>
            <a:r>
              <a:rPr lang="en-US" sz="1800" dirty="0"/>
              <a:t>with the </a:t>
            </a:r>
            <a:r>
              <a:rPr lang="en-US" sz="1800" b="1" dirty="0"/>
              <a:t>Binary Abacus </a:t>
            </a:r>
            <a:r>
              <a:rPr lang="en-US" sz="1800" dirty="0"/>
              <a:t>on your laptop desktop. Take turns creating binary numbers by switching values </a:t>
            </a:r>
            <a:r>
              <a:rPr lang="en-US" sz="1800" b="1" dirty="0"/>
              <a:t>on</a:t>
            </a:r>
            <a:r>
              <a:rPr lang="en-US" sz="1800" dirty="0"/>
              <a:t> (1) or </a:t>
            </a:r>
            <a:r>
              <a:rPr lang="en-US" sz="1800" b="1" dirty="0"/>
              <a:t>off</a:t>
            </a:r>
            <a:r>
              <a:rPr lang="en-US" sz="1800" dirty="0"/>
              <a:t> (0). Write them down and justify how place of a digit affects its value.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92811" y="1489427"/>
            <a:ext cx="6626154" cy="103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3386" indent="-363379">
              <a:buAutoNum type="arabicPeriod" startAt="2"/>
            </a:pPr>
            <a:r>
              <a:rPr lang="en-US" sz="2000" b="1" dirty="0"/>
              <a:t>Compare</a:t>
            </a:r>
            <a:r>
              <a:rPr lang="en-US" sz="2000" dirty="0"/>
              <a:t>: These numbers look the same, but they don’t have the same value. On the left are decimal numbers and on the right binary.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4- 2019</a:t>
            </a:r>
            <a:r>
              <a:rPr lang="en-US" sz="2041" dirty="0"/>
              <a:t> </a:t>
            </a:r>
          </a:p>
        </p:txBody>
      </p:sp>
      <p:sp>
        <p:nvSpPr>
          <p:cNvPr id="23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 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8030" y="4146230"/>
            <a:ext cx="6570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697" indent="-226695"/>
            <a:r>
              <a:rPr lang="en-US" sz="2000" dirty="0"/>
              <a:t>4. </a:t>
            </a:r>
            <a:r>
              <a:rPr lang="en-US" sz="2000" b="1" dirty="0"/>
              <a:t>Practice:  </a:t>
            </a:r>
            <a:r>
              <a:rPr lang="en-US" sz="2000" dirty="0"/>
              <a:t>Using the handout: </a:t>
            </a:r>
            <a:r>
              <a:rPr lang="en-US" sz="2000" b="1" dirty="0"/>
              <a:t>Creating, Writing and Comparing Numbers, </a:t>
            </a:r>
            <a:r>
              <a:rPr lang="en-US" sz="2000" dirty="0"/>
              <a:t>work in pairs and compare results of conversions. Check answers in Binary Abacus.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798927-37C7-D34A-A878-C89F36A00132}"/>
              </a:ext>
            </a:extLst>
          </p:cNvPr>
          <p:cNvSpPr/>
          <p:nvPr/>
        </p:nvSpPr>
        <p:spPr>
          <a:xfrm>
            <a:off x="5555624" y="3495071"/>
            <a:ext cx="235074" cy="215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4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3EC111-088F-F243-92DE-33D6E27F1B40}"/>
              </a:ext>
            </a:extLst>
          </p:cNvPr>
          <p:cNvSpPr/>
          <p:nvPr/>
        </p:nvSpPr>
        <p:spPr>
          <a:xfrm rot="5400000">
            <a:off x="4619869" y="3383508"/>
            <a:ext cx="440722" cy="223125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4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3B5A6-E713-6844-9376-802F06D3D77D}"/>
              </a:ext>
            </a:extLst>
          </p:cNvPr>
          <p:cNvSpPr/>
          <p:nvPr/>
        </p:nvSpPr>
        <p:spPr>
          <a:xfrm rot="5400000">
            <a:off x="3596626" y="3245448"/>
            <a:ext cx="733780" cy="213550"/>
          </a:xfrm>
          <a:prstGeom prst="rect">
            <a:avLst/>
          </a:prstGeom>
          <a:solidFill>
            <a:srgbClr val="E94AC6"/>
          </a:solidFill>
          <a:ln>
            <a:solidFill>
              <a:srgbClr val="C63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4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9A5AF5-3353-AC48-A09A-AD0976145DC6}"/>
              </a:ext>
            </a:extLst>
          </p:cNvPr>
          <p:cNvSpPr txBox="1"/>
          <p:nvPr/>
        </p:nvSpPr>
        <p:spPr>
          <a:xfrm>
            <a:off x="262355" y="3826296"/>
            <a:ext cx="5944312" cy="318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70" b="1" dirty="0"/>
              <a:t>Play: </a:t>
            </a:r>
            <a:r>
              <a:rPr lang="en-US" sz="1470" dirty="0"/>
              <a:t>Come up with a binary number and have your peers find out its value.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859BC-6CF1-8948-9090-136C5AE35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101" y="2463790"/>
            <a:ext cx="2953084" cy="1711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AD277-56D6-494B-BF97-900F54541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234" y="2468934"/>
            <a:ext cx="2860975" cy="17177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DF802F-D79E-DB4C-9017-6F0E9E37B020}"/>
              </a:ext>
            </a:extLst>
          </p:cNvPr>
          <p:cNvPicPr/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3095" y="3192413"/>
            <a:ext cx="646966" cy="8838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C2B7116B-49E0-D74D-94BA-4C4A841183DF}"/>
              </a:ext>
            </a:extLst>
          </p:cNvPr>
          <p:cNvSpPr/>
          <p:nvPr/>
        </p:nvSpPr>
        <p:spPr>
          <a:xfrm>
            <a:off x="8879043" y="2166247"/>
            <a:ext cx="2252683" cy="280470"/>
          </a:xfrm>
          <a:prstGeom prst="wedgeRoundRectCallout">
            <a:avLst>
              <a:gd name="adj1" fmla="val -24084"/>
              <a:gd name="adj2" fmla="val 34160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0" dirty="0">
                <a:solidFill>
                  <a:schemeClr val="tx1"/>
                </a:solidFill>
                <a:cs typeface="Courier New" panose="02070309020205020404" pitchFamily="49" charset="0"/>
              </a:rPr>
              <a:t>Which is worth more?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3870-79A7-B949-A853-BC02BC430E3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2875" y="5151205"/>
            <a:ext cx="5079628" cy="173191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34281D0-EA31-264D-89A5-5A6F2C8AC399}"/>
              </a:ext>
            </a:extLst>
          </p:cNvPr>
          <p:cNvGrpSpPr/>
          <p:nvPr/>
        </p:nvGrpSpPr>
        <p:grpSpPr>
          <a:xfrm>
            <a:off x="351409" y="5460817"/>
            <a:ext cx="1245088" cy="1040091"/>
            <a:chOff x="0" y="0"/>
            <a:chExt cx="1226095" cy="79883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04EF3B0-5A81-B24E-AA4D-537314F39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8350" cy="798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414BB9A-7921-DB4D-A4F6-938F03B2F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65" y="187779"/>
              <a:ext cx="64643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6B9FDAA-DADF-7643-9775-1DE956BEB5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750" y="5072071"/>
            <a:ext cx="6307805" cy="17182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BB6523-0975-3C42-A6AA-37CB6AAB031A}"/>
              </a:ext>
            </a:extLst>
          </p:cNvPr>
          <p:cNvSpPr/>
          <p:nvPr/>
        </p:nvSpPr>
        <p:spPr>
          <a:xfrm>
            <a:off x="6413763" y="6715682"/>
            <a:ext cx="6218259" cy="292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Helvetica" pitchFamily="2" charset="0"/>
              </a:rPr>
              <a:t>Why is it important to understand binary numbers when working with computers?</a:t>
            </a:r>
            <a:endParaRPr lang="en-US" sz="13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3431C9A-1B66-C446-B8F0-78C30CEA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66" y="5767441"/>
            <a:ext cx="3402521" cy="14000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1DD7CB-C55C-1C49-A841-650134D5EF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234" y="2723852"/>
            <a:ext cx="5770055" cy="12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598664" y="1533906"/>
            <a:ext cx="11356125" cy="5395683"/>
            <a:chOff x="549253" y="1178543"/>
            <a:chExt cx="7943264" cy="495860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4505048" y="1178543"/>
              <a:ext cx="12669" cy="24878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03" y="1468296"/>
            <a:ext cx="6110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030" indent="-240030">
              <a:buFontTx/>
              <a:buAutoNum type="arabicPeriod"/>
            </a:pPr>
            <a:r>
              <a:rPr lang="en-US" sz="2000" dirty="0"/>
              <a:t>“</a:t>
            </a:r>
            <a:r>
              <a:rPr lang="en-US" sz="2000" b="1" dirty="0"/>
              <a:t>Hexadecimal</a:t>
            </a:r>
            <a:r>
              <a:rPr lang="en-US" sz="2000" dirty="0"/>
              <a:t>” means  Hexa-(six) plus decimal (ten), or sixteen, or “</a:t>
            </a:r>
            <a:r>
              <a:rPr lang="en-US" sz="2000" b="1" dirty="0"/>
              <a:t>based 16</a:t>
            </a:r>
            <a:r>
              <a:rPr lang="en-US" sz="2000" dirty="0"/>
              <a:t>.”. People also call them </a:t>
            </a:r>
            <a:r>
              <a:rPr lang="en-US" sz="2000" b="1" dirty="0"/>
              <a:t>Hex</a:t>
            </a:r>
            <a:r>
              <a:rPr lang="en-US" sz="2000" dirty="0"/>
              <a:t>. Hex numbers have16 hexadecimal digits (or nibbles). To represent them we use the symbols below: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1985" y="4334563"/>
            <a:ext cx="6404392" cy="104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706" indent="-245031"/>
            <a:r>
              <a:rPr lang="en-US" sz="1680" b="1" dirty="0"/>
              <a:t>4. </a:t>
            </a:r>
            <a:r>
              <a:rPr lang="en-US" sz="2100" b="1" dirty="0"/>
              <a:t>Challenge:</a:t>
            </a:r>
            <a:r>
              <a:rPr lang="en-US" sz="2100" dirty="0"/>
              <a:t> </a:t>
            </a:r>
            <a:r>
              <a:rPr lang="en-US" sz="2041" dirty="0"/>
              <a:t>Now that you have learned new numbers systems, </a:t>
            </a:r>
            <a:r>
              <a:rPr lang="en-US" sz="2041"/>
              <a:t>complete handout, </a:t>
            </a:r>
            <a:r>
              <a:rPr lang="en-US" sz="2041" b="1" dirty="0"/>
              <a:t>Table 3</a:t>
            </a:r>
            <a:r>
              <a:rPr lang="en-US" sz="2041" dirty="0"/>
              <a:t>.  This table might help remember in the future how these numbers work.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5941" y="1468296"/>
            <a:ext cx="655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 startAt="2"/>
            </a:pPr>
            <a:r>
              <a:rPr lang="en-US" sz="1800" dirty="0"/>
              <a:t>Hex grow in groups of 16.  What’s the value of 2A</a:t>
            </a:r>
            <a:r>
              <a:rPr lang="en-US" sz="1800" baseline="-25000" dirty="0"/>
              <a:t>16 </a:t>
            </a:r>
            <a:r>
              <a:rPr lang="en-US" sz="1800" dirty="0"/>
              <a:t>and A2</a:t>
            </a:r>
            <a:r>
              <a:rPr lang="en-US" sz="1800" baseline="-25000" dirty="0"/>
              <a:t>16</a:t>
            </a:r>
            <a:r>
              <a:rPr lang="en-US" sz="1800" dirty="0"/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4354884"/>
            <a:ext cx="6245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5032" indent="-238364"/>
            <a:r>
              <a:rPr lang="en-US" sz="2000" b="1" dirty="0"/>
              <a:t>3. Conversions: Binary </a:t>
            </a:r>
            <a:r>
              <a:rPr lang="en-US" sz="2000" b="1" dirty="0">
                <a:sym typeface="Wingdings" pitchFamily="2" charset="2"/>
              </a:rPr>
              <a:t></a:t>
            </a:r>
            <a:r>
              <a:rPr lang="en-US" sz="2000" b="1" dirty="0"/>
              <a:t> Hexadecimals</a:t>
            </a:r>
            <a:r>
              <a:rPr lang="en-US" sz="2000" dirty="0"/>
              <a:t> </a:t>
            </a:r>
          </a:p>
          <a:p>
            <a:pPr marL="255032" indent="-238364"/>
            <a:r>
              <a:rPr lang="en-US" sz="2000" dirty="0"/>
              <a:t>    Hex help write binary numbers easier by grouping binary numbers in bits or sets of 4 binary digits. Each bit can be represented with a hex. For example, 101110</a:t>
            </a:r>
            <a:r>
              <a:rPr lang="en-US" sz="2000" baseline="-25000" dirty="0"/>
              <a:t>2</a:t>
            </a:r>
            <a:r>
              <a:rPr lang="en-US" sz="2000" dirty="0"/>
              <a:t>: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24" name="TextBox 23"/>
          <p:cNvSpPr txBox="1"/>
          <p:nvPr/>
        </p:nvSpPr>
        <p:spPr>
          <a:xfrm>
            <a:off x="8399772" y="5654628"/>
            <a:ext cx="4120137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80" b="1" dirty="0"/>
              <a:t>Write </a:t>
            </a:r>
            <a:r>
              <a:rPr lang="en-US" sz="1680" dirty="0"/>
              <a:t>about what you learned in Session 4. For example, write sentences that start with:</a:t>
            </a:r>
          </a:p>
          <a:p>
            <a:pPr algn="ctr"/>
            <a:r>
              <a:rPr lang="en-US" sz="1680" dirty="0"/>
              <a:t> </a:t>
            </a:r>
            <a:r>
              <a:rPr lang="en-US" sz="1680" i="1" dirty="0"/>
              <a:t>-Digits of binary numbers are … </a:t>
            </a:r>
          </a:p>
          <a:p>
            <a:pPr algn="r"/>
            <a:r>
              <a:rPr lang="en-US" sz="1680" i="1" dirty="0"/>
              <a:t>-Exponents are numbers that … They mean …</a:t>
            </a:r>
          </a:p>
          <a:p>
            <a:pPr algn="r"/>
            <a:r>
              <a:rPr lang="en-US" sz="1680" i="1" dirty="0"/>
              <a:t>-Hex and binary numbers are different in…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5411EE-54C2-4E46-A3B0-DD72F3809CD0}"/>
              </a:ext>
            </a:extLst>
          </p:cNvPr>
          <p:cNvSpPr/>
          <p:nvPr/>
        </p:nvSpPr>
        <p:spPr>
          <a:xfrm>
            <a:off x="1080720" y="409325"/>
            <a:ext cx="7002335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4.3. </a:t>
            </a:r>
            <a:r>
              <a:rPr lang="en-US" sz="399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Hexadecimal Numbers</a:t>
            </a:r>
            <a:endParaRPr lang="en-US" sz="399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5234" y="7147384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4- 2019</a:t>
            </a:r>
            <a:r>
              <a:rPr lang="en-US" sz="2041" dirty="0"/>
              <a:t>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FA5C566-ACFF-1543-B016-2956775B8A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610512" y="5721304"/>
            <a:ext cx="912539" cy="1199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Imagen 1">
            <a:extLst>
              <a:ext uri="{FF2B5EF4-FFF2-40B4-BE49-F238E27FC236}">
                <a16:creationId xmlns:a16="http://schemas.microsoft.com/office/drawing/2014/main" id="{861CB3ED-CC90-F64C-9F9F-865CB31DEB15}"/>
              </a:ext>
            </a:extLst>
          </p:cNvPr>
          <p:cNvPicPr/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1130471" y="2783033"/>
            <a:ext cx="782224" cy="867277"/>
          </a:xfrm>
          <a:prstGeom prst="rect">
            <a:avLst/>
          </a:prstGeom>
          <a:noFill/>
          <a:ln w="31750" cap="sq">
            <a:noFill/>
            <a:miter lim="800000"/>
          </a:ln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42A2FBA5-DFE0-5D40-9004-C71FB6B66814}"/>
              </a:ext>
            </a:extLst>
          </p:cNvPr>
          <p:cNvSpPr/>
          <p:nvPr/>
        </p:nvSpPr>
        <p:spPr>
          <a:xfrm>
            <a:off x="55420" y="2841765"/>
            <a:ext cx="1025300" cy="797650"/>
          </a:xfrm>
          <a:prstGeom prst="wedgeRoundRectCallout">
            <a:avLst>
              <a:gd name="adj1" fmla="val 69571"/>
              <a:gd name="adj2" fmla="val -4650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0" dirty="0">
                <a:solidFill>
                  <a:schemeClr val="tx1"/>
                </a:solidFill>
                <a:cs typeface="Courier New" panose="02070309020205020404" pitchFamily="49" charset="0"/>
              </a:rPr>
              <a:t>How would you write 16 in Hex?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5C990B-E472-C04B-944C-12A032A246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5296" y="1892176"/>
            <a:ext cx="5261874" cy="14659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21B639-13EB-1C42-9FBA-77880F03F24B}"/>
              </a:ext>
            </a:extLst>
          </p:cNvPr>
          <p:cNvSpPr/>
          <p:nvPr/>
        </p:nvSpPr>
        <p:spPr>
          <a:xfrm>
            <a:off x="6290776" y="3290690"/>
            <a:ext cx="6486491" cy="1010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8" marR="56674">
              <a:spcBef>
                <a:spcPts val="362"/>
              </a:spcBef>
            </a:pPr>
            <a:r>
              <a:rPr lang="en-US" sz="1700" dirty="0">
                <a:ea typeface="Trebuchet MS" panose="020B0703020202090204" pitchFamily="34" charset="0"/>
                <a:cs typeface="Trebuchet MS" panose="020B0703020202090204" pitchFamily="34" charset="0"/>
              </a:rPr>
              <a:t>Use decimals numbers to write on board the value of each number: </a:t>
            </a:r>
          </a:p>
          <a:p>
            <a:pPr marL="60008" marR="56674">
              <a:spcBef>
                <a:spcPts val="362"/>
              </a:spcBef>
            </a:pPr>
            <a:r>
              <a:rPr lang="en-US" sz="1800" dirty="0">
                <a:ea typeface="Trebuchet MS" panose="020B0703020202090204" pitchFamily="34" charset="0"/>
                <a:cs typeface="Trebuchet MS" panose="020B0703020202090204" pitchFamily="34" charset="0"/>
              </a:rPr>
              <a:t>10 (decimal): ___, 10</a:t>
            </a:r>
            <a:r>
              <a:rPr lang="en-US" sz="1800" baseline="-25000" dirty="0">
                <a:ea typeface="Trebuchet MS" panose="020B0703020202090204" pitchFamily="34" charset="0"/>
                <a:cs typeface="Trebuchet MS" panose="020B0703020202090204" pitchFamily="34" charset="0"/>
              </a:rPr>
              <a:t>2</a:t>
            </a:r>
            <a:r>
              <a:rPr lang="en-US" sz="1800" dirty="0">
                <a:ea typeface="Trebuchet MS" panose="020B0703020202090204" pitchFamily="34" charset="0"/>
                <a:cs typeface="Trebuchet MS" panose="020B0703020202090204" pitchFamily="34" charset="0"/>
              </a:rPr>
              <a:t> (binary): ___,  10</a:t>
            </a:r>
            <a:r>
              <a:rPr lang="en-US" sz="1800" baseline="-25000" dirty="0">
                <a:ea typeface="Trebuchet MS" panose="020B0703020202090204" pitchFamily="34" charset="0"/>
                <a:cs typeface="Trebuchet MS" panose="020B0703020202090204" pitchFamily="34" charset="0"/>
              </a:rPr>
              <a:t>16</a:t>
            </a:r>
            <a:r>
              <a:rPr lang="en-US" sz="1800" dirty="0">
                <a:ea typeface="Trebuchet MS" panose="020B0703020202090204" pitchFamily="34" charset="0"/>
                <a:cs typeface="Trebuchet MS" panose="020B0703020202090204" pitchFamily="34" charset="0"/>
              </a:rPr>
              <a:t> (hexadecimal): ____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60008" marR="56674">
              <a:spcBef>
                <a:spcPts val="362"/>
              </a:spcBef>
            </a:pPr>
            <a:r>
              <a:rPr lang="en-US" sz="1800" dirty="0">
                <a:ea typeface="Trebuchet MS" panose="020B0703020202090204" pitchFamily="34" charset="0"/>
                <a:cs typeface="Trebuchet MS" panose="020B0703020202090204" pitchFamily="34" charset="0"/>
              </a:rPr>
              <a:t>11 (decimal): ___, 11</a:t>
            </a:r>
            <a:r>
              <a:rPr lang="en-US" sz="1800" baseline="-25000" dirty="0">
                <a:ea typeface="Trebuchet MS" panose="020B0703020202090204" pitchFamily="34" charset="0"/>
                <a:cs typeface="Trebuchet MS" panose="020B0703020202090204" pitchFamily="34" charset="0"/>
              </a:rPr>
              <a:t>2</a:t>
            </a:r>
            <a:r>
              <a:rPr lang="en-US" sz="1800" dirty="0">
                <a:ea typeface="Trebuchet MS" panose="020B0703020202090204" pitchFamily="34" charset="0"/>
                <a:cs typeface="Trebuchet MS" panose="020B0703020202090204" pitchFamily="34" charset="0"/>
              </a:rPr>
              <a:t> (binary): ___,  11</a:t>
            </a:r>
            <a:r>
              <a:rPr lang="en-US" sz="1800" baseline="-25000" dirty="0">
                <a:ea typeface="Trebuchet MS" panose="020B0703020202090204" pitchFamily="34" charset="0"/>
                <a:cs typeface="Trebuchet MS" panose="020B0703020202090204" pitchFamily="34" charset="0"/>
              </a:rPr>
              <a:t>16</a:t>
            </a:r>
            <a:r>
              <a:rPr lang="en-US" sz="1800" dirty="0">
                <a:ea typeface="Trebuchet MS" panose="020B0703020202090204" pitchFamily="34" charset="0"/>
                <a:cs typeface="Trebuchet MS" panose="020B0703020202090204" pitchFamily="34" charset="0"/>
              </a:rPr>
              <a:t> (hexadecimal): ____</a:t>
            </a:r>
            <a:endParaRPr lang="en-US" sz="1800" dirty="0">
              <a:ea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F2A636-D68C-674A-ACF8-4AC5C0B8F7B0}"/>
              </a:ext>
            </a:extLst>
          </p:cNvPr>
          <p:cNvSpPr/>
          <p:nvPr/>
        </p:nvSpPr>
        <p:spPr>
          <a:xfrm>
            <a:off x="10737628" y="2148849"/>
            <a:ext cx="1920469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i="1" dirty="0"/>
              <a:t>In </a:t>
            </a:r>
            <a:r>
              <a:rPr lang="en-US" sz="1400" b="1" i="1" dirty="0"/>
              <a:t>Table 2 </a:t>
            </a:r>
            <a:r>
              <a:rPr lang="en-US" sz="1400" i="1" dirty="0"/>
              <a:t>Take turns, using the hex blocks, digits to represent hex numbers. </a:t>
            </a:r>
            <a:r>
              <a:rPr lang="en-US" sz="1400" b="1" i="1" dirty="0"/>
              <a:t>Remember, place matters!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3B901-F7A5-4F42-8245-E14D5DC51912}"/>
              </a:ext>
            </a:extLst>
          </p:cNvPr>
          <p:cNvSpPr/>
          <p:nvPr/>
        </p:nvSpPr>
        <p:spPr>
          <a:xfrm>
            <a:off x="176789" y="5672771"/>
            <a:ext cx="2326130" cy="1223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70" i="1" dirty="0"/>
              <a:t>Using </a:t>
            </a:r>
            <a:r>
              <a:rPr lang="en-US" sz="1470" b="1" i="1" dirty="0"/>
              <a:t>Table 2.1 </a:t>
            </a:r>
            <a:r>
              <a:rPr lang="en-US" sz="1470" i="1" dirty="0"/>
              <a:t>on the back of the Binary table, take turns converting binary into Hex numbers. Follow similar procedures to these ones: </a:t>
            </a:r>
            <a:endParaRPr lang="en-US" sz="147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098CC-8E84-8049-A78B-88FC70FCF30A}"/>
              </a:ext>
            </a:extLst>
          </p:cNvPr>
          <p:cNvSpPr/>
          <p:nvPr/>
        </p:nvSpPr>
        <p:spPr>
          <a:xfrm>
            <a:off x="1165471" y="3969087"/>
            <a:ext cx="5057516" cy="318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70" i="1" dirty="0"/>
              <a:t>These are some Hex numbers:  51</a:t>
            </a:r>
            <a:r>
              <a:rPr lang="en-US" sz="1470" i="1" baseline="-25000" dirty="0"/>
              <a:t>16       </a:t>
            </a:r>
            <a:r>
              <a:rPr lang="en-US" sz="1470" i="1" dirty="0"/>
              <a:t>A3</a:t>
            </a:r>
            <a:r>
              <a:rPr lang="en-US" sz="1470" i="1" baseline="-25000" dirty="0"/>
              <a:t>16        </a:t>
            </a:r>
            <a:r>
              <a:rPr lang="en-US" sz="1470" i="1" dirty="0"/>
              <a:t>F8</a:t>
            </a:r>
            <a:r>
              <a:rPr lang="en-US" sz="1470" i="1" baseline="-25000" dirty="0"/>
              <a:t>16        </a:t>
            </a:r>
            <a:r>
              <a:rPr lang="en-US" sz="1470" i="1" dirty="0"/>
              <a:t>BD</a:t>
            </a:r>
            <a:r>
              <a:rPr lang="en-US" sz="1470" i="1" baseline="-25000" dirty="0"/>
              <a:t>16 </a:t>
            </a:r>
            <a:endParaRPr lang="en-US" sz="147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A74794-59B5-1A4A-92AF-21C9C305ABD5}"/>
              </a:ext>
            </a:extLst>
          </p:cNvPr>
          <p:cNvSpPr/>
          <p:nvPr/>
        </p:nvSpPr>
        <p:spPr>
          <a:xfrm>
            <a:off x="8712006" y="330771"/>
            <a:ext cx="3807905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/>
              <a:t>What base are these number notations in? </a:t>
            </a:r>
          </a:p>
          <a:p>
            <a:endParaRPr lang="en-US" sz="800" i="1" dirty="0"/>
          </a:p>
          <a:p>
            <a:r>
              <a:rPr lang="en-US" sz="1600" i="1" dirty="0"/>
              <a:t>111</a:t>
            </a:r>
            <a:r>
              <a:rPr lang="en-US" sz="1600" i="1" baseline="-25000" dirty="0"/>
              <a:t>2</a:t>
            </a:r>
            <a:r>
              <a:rPr lang="en-US" sz="1600" i="1" dirty="0"/>
              <a:t>       A0</a:t>
            </a:r>
            <a:r>
              <a:rPr lang="en-US" sz="1600" i="1" baseline="-25000" dirty="0"/>
              <a:t>16        </a:t>
            </a:r>
            <a:r>
              <a:rPr lang="en-US" sz="1600" i="1" dirty="0"/>
              <a:t>1010</a:t>
            </a:r>
            <a:r>
              <a:rPr lang="en-US" sz="1600" i="1" baseline="-25000" dirty="0"/>
              <a:t>       </a:t>
            </a:r>
            <a:r>
              <a:rPr lang="en-US" sz="1600" i="1" dirty="0"/>
              <a:t>1A</a:t>
            </a:r>
            <a:r>
              <a:rPr lang="en-US" sz="1600" i="1" baseline="-25000" dirty="0"/>
              <a:t>16</a:t>
            </a:r>
          </a:p>
          <a:p>
            <a:r>
              <a:rPr lang="en-US" sz="1600" dirty="0"/>
              <a:t>Create your own number system notation!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41A5403-D4CA-AD49-8F03-40066BAAE359}"/>
              </a:ext>
            </a:extLst>
          </p:cNvPr>
          <p:cNvPicPr/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6365" y="297419"/>
            <a:ext cx="885018" cy="1034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93B5A231-1D9C-304B-84A1-7C3C69101507}"/>
              </a:ext>
            </a:extLst>
          </p:cNvPr>
          <p:cNvSpPr/>
          <p:nvPr/>
        </p:nvSpPr>
        <p:spPr>
          <a:xfrm>
            <a:off x="2219290" y="6536739"/>
            <a:ext cx="648586" cy="3331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B901DAE6-FD5E-AF4E-86BE-E3A3194FA90F}"/>
              </a:ext>
            </a:extLst>
          </p:cNvPr>
          <p:cNvSpPr/>
          <p:nvPr/>
        </p:nvSpPr>
        <p:spPr>
          <a:xfrm>
            <a:off x="5851363" y="5742560"/>
            <a:ext cx="1629933" cy="797650"/>
          </a:xfrm>
          <a:prstGeom prst="wedgeRoundRectCallout">
            <a:avLst>
              <a:gd name="adj1" fmla="val -85566"/>
              <a:gd name="adj2" fmla="val 4208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0" dirty="0">
                <a:solidFill>
                  <a:schemeClr val="tx1"/>
                </a:solidFill>
                <a:cs typeface="Courier New" panose="02070309020205020404" pitchFamily="49" charset="0"/>
              </a:rPr>
              <a:t>Why do you think these procedures work?</a:t>
            </a:r>
          </a:p>
        </p:txBody>
      </p:sp>
      <p:pic>
        <p:nvPicPr>
          <p:cNvPr id="31" name="Imagen 1">
            <a:extLst>
              <a:ext uri="{FF2B5EF4-FFF2-40B4-BE49-F238E27FC236}">
                <a16:creationId xmlns:a16="http://schemas.microsoft.com/office/drawing/2014/main" id="{BD9D2262-3958-1447-A931-9E4931627BCF}"/>
              </a:ext>
            </a:extLst>
          </p:cNvPr>
          <p:cNvPicPr/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5428822" y="6112922"/>
            <a:ext cx="782224" cy="867277"/>
          </a:xfrm>
          <a:prstGeom prst="rect">
            <a:avLst/>
          </a:prstGeom>
          <a:noFill/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7119888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49363</TotalTime>
  <Words>1014</Words>
  <Application>Microsoft Macintosh PowerPoint</Application>
  <PresentationFormat>Custom</PresentationFormat>
  <Paragraphs>71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Arial</vt:lpstr>
      <vt:lpstr>Calibri</vt:lpstr>
      <vt:lpstr>Gill Sans MT</vt:lpstr>
      <vt:lpstr>Helvetica</vt:lpstr>
      <vt:lpstr>Verdana</vt:lpstr>
      <vt:lpstr>Parcel</vt:lpstr>
      <vt:lpstr>AOLME Curriculum SESSION 4</vt:lpstr>
      <vt:lpstr>Level 1</vt:lpstr>
      <vt:lpstr>BINARY &amp; HEXADECIMAL NUMBER SYSTEMS</vt:lpstr>
      <vt:lpstr>Selected ACTIVITIES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AOLME Curriculum</dc:title>
  <dc:creator>Carlos Lopez Leiva</dc:creator>
  <cp:lastModifiedBy>Carlos Lopez Leiva</cp:lastModifiedBy>
  <cp:revision>294</cp:revision>
  <cp:lastPrinted>2018-02-17T10:17:26Z</cp:lastPrinted>
  <dcterms:created xsi:type="dcterms:W3CDTF">2017-05-22T00:10:34Z</dcterms:created>
  <dcterms:modified xsi:type="dcterms:W3CDTF">2019-03-08T20:18:20Z</dcterms:modified>
</cp:coreProperties>
</file>