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16"/>
  </p:notesMasterIdLst>
  <p:sldIdLst>
    <p:sldId id="256" r:id="rId2"/>
    <p:sldId id="258" r:id="rId3"/>
    <p:sldId id="259" r:id="rId4"/>
    <p:sldId id="261" r:id="rId5"/>
    <p:sldId id="290" r:id="rId6"/>
    <p:sldId id="291" r:id="rId7"/>
    <p:sldId id="286" r:id="rId8"/>
    <p:sldId id="288" r:id="rId9"/>
    <p:sldId id="287" r:id="rId10"/>
    <p:sldId id="289" r:id="rId11"/>
    <p:sldId id="279" r:id="rId12"/>
    <p:sldId id="282" r:id="rId13"/>
    <p:sldId id="284" r:id="rId14"/>
    <p:sldId id="285" r:id="rId15"/>
  </p:sldIdLst>
  <p:sldSz cx="12801600" cy="7772400"/>
  <p:notesSz cx="6858000" cy="9144000"/>
  <p:defaultTextStyle>
    <a:defPPr>
      <a:defRPr lang="en-US"/>
    </a:defPPr>
    <a:lvl1pPr marL="0" algn="l" defTabSz="493776" rtl="0" eaLnBrk="1" latinLnBrk="0" hangingPunct="1">
      <a:defRPr sz="1944" kern="1200">
        <a:solidFill>
          <a:schemeClr val="tx1"/>
        </a:solidFill>
        <a:latin typeface="+mn-lt"/>
        <a:ea typeface="+mn-ea"/>
        <a:cs typeface="+mn-cs"/>
      </a:defRPr>
    </a:lvl1pPr>
    <a:lvl2pPr marL="493776" algn="l" defTabSz="493776" rtl="0" eaLnBrk="1" latinLnBrk="0" hangingPunct="1">
      <a:defRPr sz="1944" kern="1200">
        <a:solidFill>
          <a:schemeClr val="tx1"/>
        </a:solidFill>
        <a:latin typeface="+mn-lt"/>
        <a:ea typeface="+mn-ea"/>
        <a:cs typeface="+mn-cs"/>
      </a:defRPr>
    </a:lvl2pPr>
    <a:lvl3pPr marL="987552" algn="l" defTabSz="493776" rtl="0" eaLnBrk="1" latinLnBrk="0" hangingPunct="1">
      <a:defRPr sz="1944" kern="1200">
        <a:solidFill>
          <a:schemeClr val="tx1"/>
        </a:solidFill>
        <a:latin typeface="+mn-lt"/>
        <a:ea typeface="+mn-ea"/>
        <a:cs typeface="+mn-cs"/>
      </a:defRPr>
    </a:lvl3pPr>
    <a:lvl4pPr marL="1481328" algn="l" defTabSz="493776" rtl="0" eaLnBrk="1" latinLnBrk="0" hangingPunct="1">
      <a:defRPr sz="1944" kern="1200">
        <a:solidFill>
          <a:schemeClr val="tx1"/>
        </a:solidFill>
        <a:latin typeface="+mn-lt"/>
        <a:ea typeface="+mn-ea"/>
        <a:cs typeface="+mn-cs"/>
      </a:defRPr>
    </a:lvl4pPr>
    <a:lvl5pPr marL="1975104" algn="l" defTabSz="493776" rtl="0" eaLnBrk="1" latinLnBrk="0" hangingPunct="1">
      <a:defRPr sz="1944" kern="1200">
        <a:solidFill>
          <a:schemeClr val="tx1"/>
        </a:solidFill>
        <a:latin typeface="+mn-lt"/>
        <a:ea typeface="+mn-ea"/>
        <a:cs typeface="+mn-cs"/>
      </a:defRPr>
    </a:lvl5pPr>
    <a:lvl6pPr marL="2468880" algn="l" defTabSz="493776" rtl="0" eaLnBrk="1" latinLnBrk="0" hangingPunct="1">
      <a:defRPr sz="1944" kern="1200">
        <a:solidFill>
          <a:schemeClr val="tx1"/>
        </a:solidFill>
        <a:latin typeface="+mn-lt"/>
        <a:ea typeface="+mn-ea"/>
        <a:cs typeface="+mn-cs"/>
      </a:defRPr>
    </a:lvl6pPr>
    <a:lvl7pPr marL="2962656" algn="l" defTabSz="493776" rtl="0" eaLnBrk="1" latinLnBrk="0" hangingPunct="1">
      <a:defRPr sz="1944" kern="1200">
        <a:solidFill>
          <a:schemeClr val="tx1"/>
        </a:solidFill>
        <a:latin typeface="+mn-lt"/>
        <a:ea typeface="+mn-ea"/>
        <a:cs typeface="+mn-cs"/>
      </a:defRPr>
    </a:lvl7pPr>
    <a:lvl8pPr marL="3456432" algn="l" defTabSz="493776" rtl="0" eaLnBrk="1" latinLnBrk="0" hangingPunct="1">
      <a:defRPr sz="1944" kern="1200">
        <a:solidFill>
          <a:schemeClr val="tx1"/>
        </a:solidFill>
        <a:latin typeface="+mn-lt"/>
        <a:ea typeface="+mn-ea"/>
        <a:cs typeface="+mn-cs"/>
      </a:defRPr>
    </a:lvl8pPr>
    <a:lvl9pPr marL="3950208" algn="l" defTabSz="493776" rtl="0" eaLnBrk="1" latinLnBrk="0" hangingPunct="1">
      <a:defRPr sz="194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90"/>
    <p:restoredTop sz="93097"/>
  </p:normalViewPr>
  <p:slideViewPr>
    <p:cSldViewPr snapToGrid="0" snapToObjects="1">
      <p:cViewPr varScale="1">
        <p:scale>
          <a:sx n="72" d="100"/>
          <a:sy n="72" d="100"/>
        </p:scale>
        <p:origin x="129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D2F88A-8A99-E24E-A6E6-7FD7EC0CD37F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87413" y="1143000"/>
            <a:ext cx="50831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3B43C0-C5C1-6741-993C-1565D6488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153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87552" rtl="0" eaLnBrk="1" latinLnBrk="0" hangingPunct="1">
      <a:defRPr sz="1296" kern="1200">
        <a:solidFill>
          <a:schemeClr val="tx1"/>
        </a:solidFill>
        <a:latin typeface="+mn-lt"/>
        <a:ea typeface="+mn-ea"/>
        <a:cs typeface="+mn-cs"/>
      </a:defRPr>
    </a:lvl1pPr>
    <a:lvl2pPr marL="493776" algn="l" defTabSz="987552" rtl="0" eaLnBrk="1" latinLnBrk="0" hangingPunct="1">
      <a:defRPr sz="1296" kern="1200">
        <a:solidFill>
          <a:schemeClr val="tx1"/>
        </a:solidFill>
        <a:latin typeface="+mn-lt"/>
        <a:ea typeface="+mn-ea"/>
        <a:cs typeface="+mn-cs"/>
      </a:defRPr>
    </a:lvl2pPr>
    <a:lvl3pPr marL="987552" algn="l" defTabSz="987552" rtl="0" eaLnBrk="1" latinLnBrk="0" hangingPunct="1">
      <a:defRPr sz="1296" kern="1200">
        <a:solidFill>
          <a:schemeClr val="tx1"/>
        </a:solidFill>
        <a:latin typeface="+mn-lt"/>
        <a:ea typeface="+mn-ea"/>
        <a:cs typeface="+mn-cs"/>
      </a:defRPr>
    </a:lvl3pPr>
    <a:lvl4pPr marL="1481328" algn="l" defTabSz="987552" rtl="0" eaLnBrk="1" latinLnBrk="0" hangingPunct="1">
      <a:defRPr sz="1296" kern="1200">
        <a:solidFill>
          <a:schemeClr val="tx1"/>
        </a:solidFill>
        <a:latin typeface="+mn-lt"/>
        <a:ea typeface="+mn-ea"/>
        <a:cs typeface="+mn-cs"/>
      </a:defRPr>
    </a:lvl4pPr>
    <a:lvl5pPr marL="1975104" algn="l" defTabSz="987552" rtl="0" eaLnBrk="1" latinLnBrk="0" hangingPunct="1">
      <a:defRPr sz="1296" kern="1200">
        <a:solidFill>
          <a:schemeClr val="tx1"/>
        </a:solidFill>
        <a:latin typeface="+mn-lt"/>
        <a:ea typeface="+mn-ea"/>
        <a:cs typeface="+mn-cs"/>
      </a:defRPr>
    </a:lvl5pPr>
    <a:lvl6pPr marL="2468880" algn="l" defTabSz="987552" rtl="0" eaLnBrk="1" latinLnBrk="0" hangingPunct="1">
      <a:defRPr sz="1296" kern="1200">
        <a:solidFill>
          <a:schemeClr val="tx1"/>
        </a:solidFill>
        <a:latin typeface="+mn-lt"/>
        <a:ea typeface="+mn-ea"/>
        <a:cs typeface="+mn-cs"/>
      </a:defRPr>
    </a:lvl6pPr>
    <a:lvl7pPr marL="2962656" algn="l" defTabSz="987552" rtl="0" eaLnBrk="1" latinLnBrk="0" hangingPunct="1">
      <a:defRPr sz="1296" kern="1200">
        <a:solidFill>
          <a:schemeClr val="tx1"/>
        </a:solidFill>
        <a:latin typeface="+mn-lt"/>
        <a:ea typeface="+mn-ea"/>
        <a:cs typeface="+mn-cs"/>
      </a:defRPr>
    </a:lvl7pPr>
    <a:lvl8pPr marL="3456432" algn="l" defTabSz="987552" rtl="0" eaLnBrk="1" latinLnBrk="0" hangingPunct="1">
      <a:defRPr sz="1296" kern="1200">
        <a:solidFill>
          <a:schemeClr val="tx1"/>
        </a:solidFill>
        <a:latin typeface="+mn-lt"/>
        <a:ea typeface="+mn-ea"/>
        <a:cs typeface="+mn-cs"/>
      </a:defRPr>
    </a:lvl8pPr>
    <a:lvl9pPr marL="3950208" algn="l" defTabSz="987552" rtl="0" eaLnBrk="1" latinLnBrk="0" hangingPunct="1">
      <a:defRPr sz="129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87413" y="1143000"/>
            <a:ext cx="50831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3B43C0-C5C1-6741-993C-1565D6488D8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237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87413" y="1143000"/>
            <a:ext cx="50831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3B43C0-C5C1-6741-993C-1565D6488D8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8633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87413" y="1143000"/>
            <a:ext cx="50831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3B43C0-C5C1-6741-993C-1565D6488D8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0842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87413" y="1143000"/>
            <a:ext cx="50831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3B43C0-C5C1-6741-993C-1565D6488D8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7045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87413" y="1143000"/>
            <a:ext cx="50831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3B43C0-C5C1-6741-993C-1565D6488D8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1426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87413" y="1143000"/>
            <a:ext cx="50831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3B43C0-C5C1-6741-993C-1565D6488D8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1868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87413" y="1143000"/>
            <a:ext cx="50831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3B43C0-C5C1-6741-993C-1565D6488D8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2286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87413" y="1143000"/>
            <a:ext cx="50831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3B43C0-C5C1-6741-993C-1565D6488D8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742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87413" y="1143000"/>
            <a:ext cx="50831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3B43C0-C5C1-6741-993C-1565D6488D8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91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80210" y="2704977"/>
            <a:ext cx="9441180" cy="1865376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99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29954" y="4932883"/>
            <a:ext cx="7141693" cy="1405213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4/19/2018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3452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4/19/2018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563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85768" y="1062228"/>
            <a:ext cx="1363538" cy="56479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42694" y="1062228"/>
            <a:ext cx="6508413" cy="56479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4/19/2018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417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4/19/2018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658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80210" y="2704977"/>
            <a:ext cx="9441180" cy="1865376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99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29954" y="4932793"/>
            <a:ext cx="7141693" cy="1433760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4/19/2018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3557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61008" y="2989783"/>
            <a:ext cx="4485360" cy="35155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55231" y="2989783"/>
            <a:ext cx="4483759" cy="35155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4/19/2018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543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2608" y="2621891"/>
            <a:ext cx="4483760" cy="797965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95" b="0" cap="all" spc="105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80060" indent="0">
              <a:buNone/>
              <a:defRPr sz="1995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2608" y="3562350"/>
            <a:ext cx="4483760" cy="29430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55232" y="3562350"/>
            <a:ext cx="4466158" cy="294301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655232" y="2621891"/>
            <a:ext cx="4483760" cy="797965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95" b="0" cap="all" spc="105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80060" indent="0">
              <a:buNone/>
              <a:defRPr sz="1995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smtClean="0"/>
              <a:t>4/19/2018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02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4/19/2018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002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4/19/2018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338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400800" cy="777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44906" y="2543005"/>
            <a:ext cx="4710989" cy="12936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31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72884" y="911962"/>
            <a:ext cx="5056632" cy="5948477"/>
          </a:xfrm>
        </p:spPr>
        <p:txBody>
          <a:bodyPr>
            <a:normAutofit/>
          </a:bodyPr>
          <a:lstStyle>
            <a:lvl1pPr>
              <a:defRPr sz="1995">
                <a:solidFill>
                  <a:schemeClr val="tx1"/>
                </a:solidFill>
              </a:defRPr>
            </a:lvl1pPr>
            <a:lvl2pPr>
              <a:defRPr sz="1680">
                <a:solidFill>
                  <a:schemeClr val="tx1"/>
                </a:solidFill>
              </a:defRPr>
            </a:lvl2pPr>
            <a:lvl3pPr>
              <a:defRPr sz="1680">
                <a:solidFill>
                  <a:schemeClr val="tx1"/>
                </a:solidFill>
              </a:defRPr>
            </a:lvl3pPr>
            <a:lvl4pPr>
              <a:defRPr sz="1680">
                <a:solidFill>
                  <a:schemeClr val="tx1"/>
                </a:solidFill>
              </a:defRPr>
            </a:lvl4pPr>
            <a:lvl5pPr>
              <a:defRPr sz="1680">
                <a:solidFill>
                  <a:schemeClr val="tx1"/>
                </a:solidFill>
              </a:defRPr>
            </a:lvl5pPr>
            <a:lvl6pPr>
              <a:defRPr sz="1680"/>
            </a:lvl6pPr>
            <a:lvl7pPr>
              <a:defRPr sz="1680"/>
            </a:lvl7pPr>
            <a:lvl8pPr>
              <a:defRPr sz="1680"/>
            </a:lvl8pPr>
            <a:lvl9pPr>
              <a:defRPr sz="168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1346" y="4023240"/>
            <a:ext cx="3984498" cy="2486574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75">
                <a:solidFill>
                  <a:srgbClr val="FFFFFF"/>
                </a:solidFill>
              </a:defRPr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4/19/2018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44906" y="7067702"/>
            <a:ext cx="5381037" cy="362712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025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6400799" cy="777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48949" y="2543005"/>
            <a:ext cx="4719748" cy="1285925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31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00799" y="0"/>
            <a:ext cx="6407202" cy="77724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36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1346" y="4023241"/>
            <a:ext cx="3984498" cy="2486575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75">
                <a:solidFill>
                  <a:srgbClr val="FFFFFF"/>
                </a:solidFill>
              </a:defRPr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smtClean="0"/>
              <a:t>4/19/2018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44906" y="7067702"/>
            <a:ext cx="5381037" cy="362712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850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342693" y="1093318"/>
            <a:ext cx="8116214" cy="1347216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42693" y="2989784"/>
            <a:ext cx="8116214" cy="3515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2501" y="7070658"/>
            <a:ext cx="2891433" cy="367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3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4/19/2018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80211" y="7067702"/>
            <a:ext cx="6196248" cy="3627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3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6868" y="7046976"/>
            <a:ext cx="384048" cy="414528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55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558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algn="ctr" defTabSz="960120" rtl="0" eaLnBrk="1" latinLnBrk="0" hangingPunct="1">
        <a:lnSpc>
          <a:spcPct val="90000"/>
        </a:lnSpc>
        <a:spcBef>
          <a:spcPct val="0"/>
        </a:spcBef>
        <a:buNone/>
        <a:defRPr sz="2940" kern="1200" cap="all" spc="21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100000"/>
        </a:lnSpc>
        <a:spcBef>
          <a:spcPts val="1050"/>
        </a:spcBef>
        <a:buClr>
          <a:schemeClr val="accent2"/>
        </a:buClr>
        <a:buFont typeface="Arial" panose="020B0604020202020204" pitchFamily="34" charset="0"/>
        <a:buChar char="•"/>
        <a:defRPr sz="189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80060" indent="-240030" algn="l" defTabSz="960120" rtl="0" eaLnBrk="1" latinLnBrk="0" hangingPunct="1">
        <a:lnSpc>
          <a:spcPct val="100000"/>
        </a:lnSpc>
        <a:spcBef>
          <a:spcPts val="1050"/>
        </a:spcBef>
        <a:buClr>
          <a:schemeClr val="accent2"/>
        </a:buClr>
        <a:buFont typeface="Arial" panose="020B0604020202020204" pitchFamily="34" charset="0"/>
        <a:buChar char="•"/>
        <a:defRPr sz="168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20090" indent="-240030" algn="l" defTabSz="960120" rtl="0" eaLnBrk="1" latinLnBrk="0" hangingPunct="1">
        <a:lnSpc>
          <a:spcPct val="100000"/>
        </a:lnSpc>
        <a:spcBef>
          <a:spcPts val="1050"/>
        </a:spcBef>
        <a:buClr>
          <a:schemeClr val="accent2"/>
        </a:buClr>
        <a:buFont typeface="Arial" panose="020B0604020202020204" pitchFamily="34" charset="0"/>
        <a:buChar char="•"/>
        <a:defRPr sz="168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60120" indent="-240030" algn="l" defTabSz="960120" rtl="0" eaLnBrk="1" latinLnBrk="0" hangingPunct="1">
        <a:lnSpc>
          <a:spcPct val="100000"/>
        </a:lnSpc>
        <a:spcBef>
          <a:spcPts val="1050"/>
        </a:spcBef>
        <a:buClr>
          <a:schemeClr val="accent2"/>
        </a:buClr>
        <a:buFont typeface="Arial" panose="020B0604020202020204" pitchFamily="34" charset="0"/>
        <a:buChar char="•"/>
        <a:defRPr sz="168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00150" indent="-240030" algn="l" defTabSz="960120" rtl="0" eaLnBrk="1" latinLnBrk="0" hangingPunct="1">
        <a:lnSpc>
          <a:spcPct val="100000"/>
        </a:lnSpc>
        <a:spcBef>
          <a:spcPts val="1050"/>
        </a:spcBef>
        <a:buClr>
          <a:schemeClr val="accent2"/>
        </a:buClr>
        <a:buFont typeface="Arial" panose="020B0604020202020204" pitchFamily="34" charset="0"/>
        <a:buChar char="•"/>
        <a:defRPr sz="168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78506" indent="-240030" algn="l" defTabSz="960120" rtl="0" eaLnBrk="1" latinLnBrk="0" hangingPunct="1">
        <a:lnSpc>
          <a:spcPct val="100000"/>
        </a:lnSpc>
        <a:spcBef>
          <a:spcPts val="1050"/>
        </a:spcBef>
        <a:buClr>
          <a:schemeClr val="accent2"/>
        </a:buClr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6pPr>
      <a:lvl7pPr marL="1558529" indent="-240030" algn="l" defTabSz="960120" rtl="0" eaLnBrk="1" latinLnBrk="0" hangingPunct="1">
        <a:lnSpc>
          <a:spcPct val="100000"/>
        </a:lnSpc>
        <a:spcBef>
          <a:spcPts val="1050"/>
        </a:spcBef>
        <a:buClr>
          <a:schemeClr val="accent2"/>
        </a:buClr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7pPr>
      <a:lvl8pPr marL="1740218" indent="-240030" algn="l" defTabSz="960120" rtl="0" eaLnBrk="1" latinLnBrk="0" hangingPunct="1">
        <a:lnSpc>
          <a:spcPct val="100000"/>
        </a:lnSpc>
        <a:spcBef>
          <a:spcPts val="1050"/>
        </a:spcBef>
        <a:buClr>
          <a:schemeClr val="accent2"/>
        </a:buClr>
        <a:buFont typeface="Arial" panose="020B0604020202020204" pitchFamily="34" charset="0"/>
        <a:buChar char="•"/>
        <a:defRPr sz="168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76914" indent="-240030" algn="l" defTabSz="960120" rtl="0" eaLnBrk="1" latinLnBrk="0" hangingPunct="1">
        <a:lnSpc>
          <a:spcPct val="100000"/>
        </a:lnSpc>
        <a:spcBef>
          <a:spcPts val="1050"/>
        </a:spcBef>
        <a:buClr>
          <a:schemeClr val="accent2"/>
        </a:buClr>
        <a:buFont typeface="Arial" panose="020B0604020202020204" pitchFamily="34" charset="0"/>
        <a:buChar char="•"/>
        <a:defRPr sz="168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1972" y="2654166"/>
            <a:ext cx="3542844" cy="8945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31918" y="2791831"/>
            <a:ext cx="6224776" cy="1728216"/>
          </a:xfrm>
        </p:spPr>
        <p:txBody>
          <a:bodyPr>
            <a:normAutofit/>
          </a:bodyPr>
          <a:lstStyle/>
          <a:p>
            <a:r>
              <a:rPr lang="en-US" dirty="0"/>
              <a:t>AOLME Curriculum</a:t>
            </a:r>
            <a:br>
              <a:rPr lang="en-US" dirty="0"/>
            </a:br>
            <a:r>
              <a:rPr lang="en-US" sz="1680" dirty="0"/>
              <a:t>SESSION 7</a:t>
            </a:r>
          </a:p>
        </p:txBody>
      </p:sp>
      <p:sp>
        <p:nvSpPr>
          <p:cNvPr id="6" name="Rectangle 115"/>
          <p:cNvSpPr>
            <a:spLocks noChangeArrowheads="1"/>
          </p:cNvSpPr>
          <p:nvPr/>
        </p:nvSpPr>
        <p:spPr bwMode="auto">
          <a:xfrm>
            <a:off x="4866900" y="7090714"/>
            <a:ext cx="7910369" cy="368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6012" tIns="48006" rIns="96012" bIns="48006" numCol="1" anchor="ctr" anchorCtr="0" compatLnSpc="1">
            <a:prstTxWarp prst="textNoShape">
              <a:avLst/>
            </a:prstTxWarp>
            <a:spAutoFit/>
          </a:bodyPr>
          <a:lstStyle/>
          <a:p>
            <a:pPr algn="ctr" defTabSz="96012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40" dirty="0">
                <a:solidFill>
                  <a:schemeClr val="bg1">
                    <a:lumMod val="75000"/>
                  </a:schemeClr>
                </a:solidFill>
                <a:latin typeface="Arial Unicode MS" charset="0"/>
                <a:ea typeface="Times New Roman" charset="0"/>
                <a:cs typeface="Courier New" charset="0"/>
              </a:rPr>
              <a:t>MATERIALS DEVELOPED BY THE AOLME PROJECT AT THE UNIVERSITY OF NEW MEXICO, PLEASE DO NOT COPY OR DISTRIBUTE ANY OF THESE COPYRIGHTED TASKS WITHOUT PROPER AUTHORIZATION</a:t>
            </a:r>
            <a:endParaRPr lang="en-US" altLang="en-US" sz="840" dirty="0">
              <a:solidFill>
                <a:schemeClr val="bg1">
                  <a:lumMod val="75000"/>
                </a:scheme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0980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/>
          <p:cNvCxnSpPr>
            <a:cxnSpLocks/>
          </p:cNvCxnSpPr>
          <p:nvPr/>
        </p:nvCxnSpPr>
        <p:spPr>
          <a:xfrm flipV="1">
            <a:off x="6280022" y="1663586"/>
            <a:ext cx="0" cy="430499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461356" y="1426704"/>
            <a:ext cx="79448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096048" y="2043029"/>
            <a:ext cx="4633346" cy="197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78380" indent="-360045">
              <a:buAutoNum type="arabicPeriod"/>
            </a:pPr>
            <a:r>
              <a:rPr lang="en-US" sz="2041" dirty="0"/>
              <a:t>Activity Card</a:t>
            </a:r>
          </a:p>
          <a:p>
            <a:pPr marL="378380" indent="-360045">
              <a:buAutoNum type="arabicPeriod"/>
            </a:pPr>
            <a:r>
              <a:rPr lang="en-US" sz="2041" dirty="0"/>
              <a:t>Folder: /home/pi/AOLME/Session7/  </a:t>
            </a:r>
          </a:p>
          <a:p>
            <a:pPr marL="378380" indent="-360045">
              <a:buAutoNum type="arabicPeriod"/>
            </a:pPr>
            <a:r>
              <a:rPr lang="en-US" sz="2041" dirty="0"/>
              <a:t>IDLE.</a:t>
            </a:r>
          </a:p>
          <a:p>
            <a:pPr marL="378380" indent="-360045">
              <a:buAutoNum type="arabicPeriod"/>
            </a:pPr>
            <a:r>
              <a:rPr lang="en-US" sz="2041" dirty="0"/>
              <a:t>Raspberry Pi and Monitor</a:t>
            </a:r>
          </a:p>
          <a:p>
            <a:pPr marL="378380" indent="-360045">
              <a:buAutoNum type="arabicPeriod"/>
            </a:pPr>
            <a:r>
              <a:rPr lang="en-US" sz="2041" dirty="0"/>
              <a:t>Student journal</a:t>
            </a:r>
          </a:p>
          <a:p>
            <a:pPr marL="378380" indent="-360045">
              <a:buAutoNum type="arabicPeriod"/>
            </a:pPr>
            <a:endParaRPr lang="en-US" sz="2041" dirty="0"/>
          </a:p>
        </p:txBody>
      </p:sp>
      <p:pic>
        <p:nvPicPr>
          <p:cNvPr id="63" name="Picture 62" descr="Resultado de imagen para python programming icon"/>
          <p:cNvPicPr/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1466845" y="693067"/>
            <a:ext cx="742366" cy="65454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9" name="Rectangle 18"/>
          <p:cNvSpPr/>
          <p:nvPr/>
        </p:nvSpPr>
        <p:spPr>
          <a:xfrm>
            <a:off x="169018" y="7026890"/>
            <a:ext cx="4937057" cy="4063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41" dirty="0">
                <a:latin typeface="Calibri" charset="0"/>
                <a:ea typeface="Times New Roman" charset="0"/>
                <a:cs typeface="Times New Roman" charset="0"/>
              </a:rPr>
              <a:t>AOLME PROJECT - LEVEL 1- SESSION 7- 2018</a:t>
            </a:r>
            <a:r>
              <a:rPr lang="en-US" sz="2041" dirty="0"/>
              <a:t> </a:t>
            </a:r>
          </a:p>
        </p:txBody>
      </p:sp>
      <p:sp>
        <p:nvSpPr>
          <p:cNvPr id="41" name="Rectangle 115"/>
          <p:cNvSpPr>
            <a:spLocks noChangeArrowheads="1"/>
          </p:cNvSpPr>
          <p:nvPr/>
        </p:nvSpPr>
        <p:spPr bwMode="auto">
          <a:xfrm>
            <a:off x="5178765" y="7090714"/>
            <a:ext cx="7598504" cy="368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6012" tIns="48006" rIns="96012" bIns="48006" numCol="1" anchor="ctr" anchorCtr="0" compatLnSpc="1">
            <a:prstTxWarp prst="textNoShape">
              <a:avLst/>
            </a:prstTxWarp>
            <a:spAutoFit/>
          </a:bodyPr>
          <a:lstStyle/>
          <a:p>
            <a:pPr algn="ctr" defTabSz="96012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40" dirty="0">
                <a:solidFill>
                  <a:schemeClr val="bg1">
                    <a:lumMod val="75000"/>
                  </a:schemeClr>
                </a:solidFill>
                <a:latin typeface="Arial Unicode MS" charset="0"/>
                <a:ea typeface="Times New Roman" charset="0"/>
                <a:cs typeface="Courier New" charset="0"/>
              </a:rPr>
              <a:t>MATERIALS DEVELOPED BY THE AOLME PROJECT AT THE UNIVERSITY OF NEW MEXICO, PLEASE DO NOT COPY OR DISTRIBUTE ANY OF THESE COPYRIGHTED TASKS WITHOUT PROPER AUTHORIZATION</a:t>
            </a:r>
            <a:endParaRPr lang="en-US" altLang="en-US" sz="840" dirty="0">
              <a:solidFill>
                <a:schemeClr val="bg1">
                  <a:lumMod val="75000"/>
                </a:schemeClr>
              </a:solidFill>
              <a:latin typeface="Arial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655544" y="1586011"/>
            <a:ext cx="3523221" cy="40639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41" b="1" dirty="0"/>
              <a:t>Resources for the Activity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037612" y="1574489"/>
            <a:ext cx="4689570" cy="40639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41" b="1" dirty="0"/>
              <a:t>Recommended Steps for the Activity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280022" y="2374373"/>
            <a:ext cx="6201538" cy="2918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78380" indent="-360045">
              <a:buAutoNum type="arabicPeriod"/>
            </a:pPr>
            <a:r>
              <a:rPr lang="en-US" sz="2041" dirty="0"/>
              <a:t>Encourage the students to come up with a fun character.</a:t>
            </a:r>
          </a:p>
          <a:p>
            <a:pPr marL="378380" indent="-360045">
              <a:buAutoNum type="arabicPeriod"/>
            </a:pPr>
            <a:r>
              <a:rPr lang="en-US" sz="2041" dirty="0"/>
              <a:t>Make sure that students understand how to create their character by coloring pixels, rows of pixels, or rectangles of pixels.</a:t>
            </a:r>
          </a:p>
          <a:p>
            <a:pPr marL="378380" indent="-360045">
              <a:buAutoNum type="arabicPeriod"/>
            </a:pPr>
            <a:r>
              <a:rPr lang="en-US" sz="2041" dirty="0"/>
              <a:t>Emphasize the use of structure in their code. Make sure that they store their colors in variables first, comment their code, and place their code within the video project.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1458" y="602181"/>
            <a:ext cx="12430103" cy="67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780" b="1" dirty="0"/>
              <a:t>7.2. Create a Video Character </a:t>
            </a:r>
            <a:endParaRPr lang="en-US" sz="378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43ED614-A273-BE4C-9BFE-04A7DB0E888E}"/>
              </a:ext>
            </a:extLst>
          </p:cNvPr>
          <p:cNvSpPr/>
          <p:nvPr/>
        </p:nvSpPr>
        <p:spPr>
          <a:xfrm>
            <a:off x="480605" y="6564365"/>
            <a:ext cx="6634188" cy="3670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785" b="1" dirty="0"/>
              <a:t>Activity I1 Goal:  Understand how to build a video character.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D8A9EC-ED6F-6648-B8A6-2A8269CAD8F9}"/>
              </a:ext>
            </a:extLst>
          </p:cNvPr>
          <p:cNvSpPr/>
          <p:nvPr/>
        </p:nvSpPr>
        <p:spPr>
          <a:xfrm>
            <a:off x="354938" y="4070580"/>
            <a:ext cx="5747801" cy="2419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8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Everyone in the team gets to play a role:</a:t>
            </a:r>
          </a:p>
          <a:p>
            <a:r>
              <a:rPr lang="en-US" sz="1680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Discussion Expert</a:t>
            </a:r>
            <a:r>
              <a:rPr lang="en-US" sz="168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Leads the team discussion asking questions about what the session is about.</a:t>
            </a:r>
          </a:p>
          <a:p>
            <a:r>
              <a:rPr lang="en-US" sz="1680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Fair Participation Expert</a:t>
            </a:r>
            <a:r>
              <a:rPr lang="en-US" sz="168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makes sure of fair participation of everyone. </a:t>
            </a:r>
          </a:p>
          <a:p>
            <a:r>
              <a:rPr lang="en-US" sz="1680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Hardware Setup/Teardown Expert</a:t>
            </a:r>
            <a:r>
              <a:rPr lang="en-US" sz="168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in charge of setting up &amp; putting away materials and computer equipment. </a:t>
            </a:r>
          </a:p>
          <a:p>
            <a:r>
              <a:rPr lang="en-US" sz="1680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Summary Expert</a:t>
            </a:r>
            <a:r>
              <a:rPr lang="en-US" sz="168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summarizes and records team questions and what the teams has learned. </a:t>
            </a:r>
          </a:p>
        </p:txBody>
      </p:sp>
    </p:spTree>
    <p:extLst>
      <p:ext uri="{BB962C8B-B14F-4D97-AF65-F5344CB8AC3E}">
        <p14:creationId xmlns:p14="http://schemas.microsoft.com/office/powerpoint/2010/main" val="1243459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598664" y="1667661"/>
            <a:ext cx="11356125" cy="5261928"/>
            <a:chOff x="549253" y="1301464"/>
            <a:chExt cx="7943264" cy="4835686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549253" y="3725625"/>
              <a:ext cx="3895432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597085" y="3725625"/>
              <a:ext cx="3895432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4517717" y="3772213"/>
              <a:ext cx="0" cy="236493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4505048" y="1301464"/>
              <a:ext cx="0" cy="236493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Rectangle 3"/>
          <p:cNvSpPr/>
          <p:nvPr/>
        </p:nvSpPr>
        <p:spPr>
          <a:xfrm>
            <a:off x="524806" y="610214"/>
            <a:ext cx="11403856" cy="67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780" b="1" dirty="0"/>
              <a:t>7.3. Move a Video Character</a:t>
            </a:r>
            <a:endParaRPr lang="en-US" sz="378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461356" y="1426704"/>
            <a:ext cx="79448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385667" y="1508787"/>
            <a:ext cx="59158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669"/>
            <a:r>
              <a:rPr lang="en-US" sz="2100" b="1" dirty="0"/>
              <a:t>2.  Analyze and modify: </a:t>
            </a:r>
            <a:r>
              <a:rPr lang="en-US" sz="2100" dirty="0"/>
              <a:t>Find the following code and discuss what it does. </a:t>
            </a:r>
            <a:r>
              <a:rPr lang="en-US" sz="2100" b="1" dirty="0"/>
              <a:t>How does it work?</a:t>
            </a:r>
            <a:endParaRPr lang="en-US" sz="2100" dirty="0"/>
          </a:p>
        </p:txBody>
      </p:sp>
      <p:sp>
        <p:nvSpPr>
          <p:cNvPr id="22" name="TextBox 21"/>
          <p:cNvSpPr txBox="1"/>
          <p:nvPr/>
        </p:nvSpPr>
        <p:spPr>
          <a:xfrm>
            <a:off x="6307274" y="4355037"/>
            <a:ext cx="63744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4. </a:t>
            </a:r>
            <a:r>
              <a:rPr lang="en-US" sz="2100" b="1" dirty="0"/>
              <a:t>Write:  </a:t>
            </a:r>
            <a:r>
              <a:rPr lang="en-US" sz="2100" dirty="0"/>
              <a:t>The team and summary expert will discuss what you learned so far.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69018" y="4356892"/>
            <a:ext cx="6103179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3. </a:t>
            </a:r>
            <a:r>
              <a:rPr lang="en-US" sz="2100" b="1" dirty="0"/>
              <a:t>Think &amp; Program:  </a:t>
            </a:r>
            <a:r>
              <a:rPr lang="en-US" sz="2100" dirty="0"/>
              <a:t>Think of how you want to move your character. Program your own movement.</a:t>
            </a:r>
          </a:p>
          <a:p>
            <a:endParaRPr lang="en-US" sz="2100" dirty="0"/>
          </a:p>
          <a:p>
            <a:r>
              <a:rPr lang="en-US" sz="2100" dirty="0"/>
              <a:t>For each movement, make sure to use the code from the three movements that you found earlier.</a:t>
            </a: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1480435" y="4968763"/>
            <a:ext cx="193968" cy="42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6012" tIns="48006" rIns="96012" bIns="48006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2041"/>
          </a:p>
        </p:txBody>
      </p:sp>
      <p:sp>
        <p:nvSpPr>
          <p:cNvPr id="65" name="TextBox 64"/>
          <p:cNvSpPr txBox="1"/>
          <p:nvPr/>
        </p:nvSpPr>
        <p:spPr>
          <a:xfrm>
            <a:off x="169567" y="1489556"/>
            <a:ext cx="6427315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45" indent="-360045">
              <a:buAutoNum type="arabicPeriod"/>
            </a:pPr>
            <a:r>
              <a:rPr lang="en-US" sz="2041" b="1" dirty="0"/>
              <a:t>Python IDLE. </a:t>
            </a:r>
            <a:r>
              <a:rPr lang="en-US" sz="2100" dirty="0"/>
              <a:t>Open IDLE and navigate the </a:t>
            </a:r>
          </a:p>
          <a:p>
            <a:r>
              <a:rPr lang="en-US" sz="2100" dirty="0"/>
              <a:t>directory to </a:t>
            </a:r>
            <a:r>
              <a:rPr lang="en-US" sz="2100" b="1" dirty="0"/>
              <a:t>/home/pi/AOLME/Session7/. </a:t>
            </a:r>
            <a:r>
              <a:rPr lang="en-US" sz="2100" dirty="0"/>
              <a:t> </a:t>
            </a:r>
          </a:p>
          <a:p>
            <a:r>
              <a:rPr lang="en-US" sz="2100" dirty="0"/>
              <a:t>Then run </a:t>
            </a:r>
            <a:r>
              <a:rPr lang="en-US" sz="2100" b="1" dirty="0"/>
              <a:t>VideoDemo.py</a:t>
            </a:r>
          </a:p>
        </p:txBody>
      </p:sp>
      <p:sp>
        <p:nvSpPr>
          <p:cNvPr id="70" name="Rectangle 69"/>
          <p:cNvSpPr/>
          <p:nvPr/>
        </p:nvSpPr>
        <p:spPr>
          <a:xfrm>
            <a:off x="169018" y="7026890"/>
            <a:ext cx="4937057" cy="4063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41" dirty="0">
                <a:latin typeface="Calibri" charset="0"/>
                <a:ea typeface="Times New Roman" charset="0"/>
                <a:cs typeface="Times New Roman" charset="0"/>
              </a:rPr>
              <a:t>AOLME PROJECT - LEVEL 1- SESSION 7- 2018</a:t>
            </a:r>
            <a:r>
              <a:rPr lang="en-US" sz="2041" dirty="0"/>
              <a:t> </a:t>
            </a:r>
          </a:p>
        </p:txBody>
      </p:sp>
      <p:sp>
        <p:nvSpPr>
          <p:cNvPr id="32" name="Rectangle 115"/>
          <p:cNvSpPr>
            <a:spLocks noChangeArrowheads="1"/>
          </p:cNvSpPr>
          <p:nvPr/>
        </p:nvSpPr>
        <p:spPr bwMode="auto">
          <a:xfrm>
            <a:off x="5178765" y="7090714"/>
            <a:ext cx="7598504" cy="368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6012" tIns="48006" rIns="96012" bIns="48006" numCol="1" anchor="ctr" anchorCtr="0" compatLnSpc="1">
            <a:prstTxWarp prst="textNoShape">
              <a:avLst/>
            </a:prstTxWarp>
            <a:spAutoFit/>
          </a:bodyPr>
          <a:lstStyle/>
          <a:p>
            <a:pPr algn="ctr" defTabSz="96012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40" dirty="0">
                <a:solidFill>
                  <a:schemeClr val="bg1">
                    <a:lumMod val="75000"/>
                  </a:schemeClr>
                </a:solidFill>
                <a:latin typeface="Arial Unicode MS" charset="0"/>
                <a:ea typeface="Times New Roman" charset="0"/>
                <a:cs typeface="Courier New" charset="0"/>
              </a:rPr>
              <a:t>MATERIALS DEVELOPED BY THE AOLME PROJECT AT THE UNIVERSITY OF NEW MEXICO, PLEASE DO NOT COPY OR DISTRIBUTE ANY OF THESE COPYRIGHTED TASKS WITHOUT PROPER AUTHORIZATION</a:t>
            </a:r>
            <a:endParaRPr lang="en-US" altLang="en-US" sz="840" dirty="0">
              <a:solidFill>
                <a:schemeClr val="bg1">
                  <a:lumMod val="75000"/>
                </a:schemeClr>
              </a:solidFill>
              <a:latin typeface="Arial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E4223953-9329-3646-B8F0-5447CBE73E57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21" t="19734" r="31284" b="30356"/>
          <a:stretch/>
        </p:blipFill>
        <p:spPr bwMode="auto">
          <a:xfrm>
            <a:off x="5307616" y="1652741"/>
            <a:ext cx="745246" cy="112815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D231D67-6FF7-CF49-A379-335CF7CDCFC7}"/>
              </a:ext>
            </a:extLst>
          </p:cNvPr>
          <p:cNvSpPr/>
          <p:nvPr/>
        </p:nvSpPr>
        <p:spPr>
          <a:xfrm>
            <a:off x="6331323" y="2259966"/>
            <a:ext cx="6235768" cy="1124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80060">
              <a:lnSpc>
                <a:spcPct val="115000"/>
              </a:lnSpc>
            </a:pPr>
            <a:r>
              <a:rPr lang="en-US" sz="1470" dirty="0" err="1">
                <a:latin typeface="Courier New" panose="02070309020205020404" pitchFamily="49" charset="0"/>
                <a:ea typeface="SimSun" panose="02010600030101010101" pitchFamily="2" charset="-122"/>
                <a:cs typeface="Arial" panose="020B0604020202020204" pitchFamily="34" charset="0"/>
              </a:rPr>
              <a:t>move_r</a:t>
            </a:r>
            <a:r>
              <a:rPr lang="en-US" sz="1470" dirty="0">
                <a:latin typeface="Courier New" panose="02070309020205020404" pitchFamily="49" charset="0"/>
                <a:ea typeface="SimSun" panose="02010600030101010101" pitchFamily="2" charset="-122"/>
                <a:cs typeface="Arial" panose="020B0604020202020204" pitchFamily="34" charset="0"/>
              </a:rPr>
              <a:t> = 2</a:t>
            </a:r>
          </a:p>
          <a:p>
            <a:pPr indent="480060">
              <a:lnSpc>
                <a:spcPct val="115000"/>
              </a:lnSpc>
            </a:pPr>
            <a:r>
              <a:rPr lang="en-US" sz="1470" dirty="0">
                <a:latin typeface="Courier New" panose="02070309020205020404" pitchFamily="49" charset="0"/>
                <a:ea typeface="SimSun" panose="02010600030101010101" pitchFamily="2" charset="-122"/>
                <a:cs typeface="Arial" panose="020B0604020202020204" pitchFamily="34" charset="0"/>
              </a:rPr>
              <a:t>for row in range(rows):</a:t>
            </a:r>
          </a:p>
          <a:p>
            <a:pPr indent="480060">
              <a:lnSpc>
                <a:spcPct val="115000"/>
              </a:lnSpc>
            </a:pPr>
            <a:r>
              <a:rPr lang="en-US" sz="1470" dirty="0">
                <a:latin typeface="Courier New" panose="02070309020205020404" pitchFamily="49" charset="0"/>
                <a:ea typeface="SimSun" panose="02010600030101010101" pitchFamily="2" charset="-122"/>
                <a:cs typeface="Arial" panose="020B0604020202020204" pitchFamily="34" charset="0"/>
              </a:rPr>
              <a:t>    for col in range(cols-</a:t>
            </a:r>
            <a:r>
              <a:rPr lang="en-US" sz="1470" dirty="0" err="1">
                <a:latin typeface="Courier New" panose="02070309020205020404" pitchFamily="49" charset="0"/>
                <a:ea typeface="SimSun" panose="02010600030101010101" pitchFamily="2" charset="-122"/>
                <a:cs typeface="Arial" panose="020B0604020202020204" pitchFamily="34" charset="0"/>
              </a:rPr>
              <a:t>move_r</a:t>
            </a:r>
            <a:r>
              <a:rPr lang="en-US" sz="1470" dirty="0">
                <a:latin typeface="Courier New" panose="02070309020205020404" pitchFamily="49" charset="0"/>
                <a:ea typeface="SimSun" panose="02010600030101010101" pitchFamily="2" charset="-122"/>
                <a:cs typeface="Arial" panose="020B0604020202020204" pitchFamily="34" charset="0"/>
              </a:rPr>
              <a:t>):</a:t>
            </a:r>
          </a:p>
          <a:p>
            <a:pPr indent="480060">
              <a:lnSpc>
                <a:spcPct val="115000"/>
              </a:lnSpc>
            </a:pPr>
            <a:r>
              <a:rPr lang="en-US" sz="1470" dirty="0">
                <a:latin typeface="Courier New" panose="02070309020205020404" pitchFamily="49" charset="0"/>
                <a:ea typeface="SimSun" panose="02010600030101010101" pitchFamily="2" charset="-122"/>
                <a:cs typeface="Arial" panose="020B0604020202020204" pitchFamily="34" charset="0"/>
              </a:rPr>
              <a:t>        frame2[row][</a:t>
            </a:r>
            <a:r>
              <a:rPr lang="en-US" sz="1470" dirty="0" err="1">
                <a:latin typeface="Courier New" panose="02070309020205020404" pitchFamily="49" charset="0"/>
                <a:ea typeface="SimSun" panose="02010600030101010101" pitchFamily="2" charset="-122"/>
                <a:cs typeface="Arial" panose="020B0604020202020204" pitchFamily="34" charset="0"/>
              </a:rPr>
              <a:t>col+move_r</a:t>
            </a:r>
            <a:r>
              <a:rPr lang="en-US" sz="1470" dirty="0">
                <a:latin typeface="Courier New" panose="02070309020205020404" pitchFamily="49" charset="0"/>
                <a:ea typeface="SimSun" panose="02010600030101010101" pitchFamily="2" charset="-122"/>
                <a:cs typeface="Arial" panose="020B0604020202020204" pitchFamily="34" charset="0"/>
              </a:rPr>
              <a:t>]=frame1[row][col]</a:t>
            </a:r>
            <a:endParaRPr lang="en-US" sz="1470" dirty="0">
              <a:latin typeface="Calibri" panose="020F050202020403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8A88A31-A320-48A1-95E8-FCE7C794A14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548" t="2854" r="16010"/>
          <a:stretch/>
        </p:blipFill>
        <p:spPr>
          <a:xfrm>
            <a:off x="1845202" y="2542136"/>
            <a:ext cx="1786780" cy="1719642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CAC9B67B-35D9-4A46-AECC-2D7719667649}"/>
              </a:ext>
            </a:extLst>
          </p:cNvPr>
          <p:cNvSpPr txBox="1"/>
          <p:nvPr/>
        </p:nvSpPr>
        <p:spPr>
          <a:xfrm>
            <a:off x="6365665" y="3419026"/>
            <a:ext cx="623576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669"/>
            <a:r>
              <a:rPr lang="en-US" sz="2100" dirty="0"/>
              <a:t>Go through the code and discuss the code that produces the other 3 movements. </a:t>
            </a:r>
            <a:r>
              <a:rPr lang="en-US" sz="2100" b="1" dirty="0"/>
              <a:t>Modify the code!</a:t>
            </a:r>
          </a:p>
        </p:txBody>
      </p:sp>
    </p:spTree>
    <p:extLst>
      <p:ext uri="{BB962C8B-B14F-4D97-AF65-F5344CB8AC3E}">
        <p14:creationId xmlns:p14="http://schemas.microsoft.com/office/powerpoint/2010/main" val="1448278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/>
          <p:cNvCxnSpPr>
            <a:cxnSpLocks/>
          </p:cNvCxnSpPr>
          <p:nvPr/>
        </p:nvCxnSpPr>
        <p:spPr>
          <a:xfrm flipV="1">
            <a:off x="6280022" y="1663587"/>
            <a:ext cx="0" cy="38513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461356" y="1426704"/>
            <a:ext cx="79448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35499" y="2115675"/>
            <a:ext cx="5579515" cy="2290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78380" indent="-360045">
              <a:buAutoNum type="arabicPeriod"/>
            </a:pPr>
            <a:r>
              <a:rPr lang="en-US" sz="2041" dirty="0"/>
              <a:t>Activity Card</a:t>
            </a:r>
          </a:p>
          <a:p>
            <a:r>
              <a:rPr lang="en-US" sz="2041" dirty="0"/>
              <a:t>Folder:  </a:t>
            </a:r>
            <a:r>
              <a:rPr lang="en-US" sz="2041" b="1" dirty="0"/>
              <a:t>/home/pi/AOLME/Session 7/  and </a:t>
            </a:r>
            <a:r>
              <a:rPr lang="en-US" sz="2041" dirty="0"/>
              <a:t>file: </a:t>
            </a:r>
            <a:r>
              <a:rPr lang="en-US" sz="2041" b="1" dirty="0"/>
              <a:t>videoDemo.py</a:t>
            </a:r>
          </a:p>
          <a:p>
            <a:endParaRPr lang="en-US" sz="2041" b="1" dirty="0">
              <a:highlight>
                <a:srgbClr val="FFFF00"/>
              </a:highlight>
            </a:endParaRPr>
          </a:p>
          <a:p>
            <a:pPr marL="18335"/>
            <a:r>
              <a:rPr lang="en-US" sz="2041" dirty="0"/>
              <a:t>2. Raspberry Pi kit</a:t>
            </a:r>
          </a:p>
          <a:p>
            <a:pPr marL="18335"/>
            <a:r>
              <a:rPr lang="en-US" sz="2041" dirty="0"/>
              <a:t>3. Student journal</a:t>
            </a:r>
          </a:p>
          <a:p>
            <a:pPr marL="378380" indent="-360045">
              <a:buAutoNum type="arabicPeriod"/>
            </a:pPr>
            <a:endParaRPr lang="en-US" sz="2041" dirty="0"/>
          </a:p>
        </p:txBody>
      </p:sp>
      <p:pic>
        <p:nvPicPr>
          <p:cNvPr id="63" name="Picture 62" descr="Resultado de imagen para python programming icon"/>
          <p:cNvPicPr/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1355998" y="671514"/>
            <a:ext cx="742366" cy="65454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9" name="Rectangle 18"/>
          <p:cNvSpPr/>
          <p:nvPr/>
        </p:nvSpPr>
        <p:spPr>
          <a:xfrm>
            <a:off x="169018" y="7026890"/>
            <a:ext cx="4937057" cy="4063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41" dirty="0">
                <a:latin typeface="Calibri" charset="0"/>
                <a:ea typeface="Times New Roman" charset="0"/>
                <a:cs typeface="Times New Roman" charset="0"/>
              </a:rPr>
              <a:t>AOLME PROJECT - LEVEL 1- SESSION 7- 2018</a:t>
            </a:r>
            <a:r>
              <a:rPr lang="en-US" sz="2041" dirty="0"/>
              <a:t> </a:t>
            </a:r>
          </a:p>
        </p:txBody>
      </p:sp>
      <p:sp>
        <p:nvSpPr>
          <p:cNvPr id="41" name="Rectangle 115"/>
          <p:cNvSpPr>
            <a:spLocks noChangeArrowheads="1"/>
          </p:cNvSpPr>
          <p:nvPr/>
        </p:nvSpPr>
        <p:spPr bwMode="auto">
          <a:xfrm>
            <a:off x="5178765" y="7090714"/>
            <a:ext cx="7598504" cy="368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6012" tIns="48006" rIns="96012" bIns="48006" numCol="1" anchor="ctr" anchorCtr="0" compatLnSpc="1">
            <a:prstTxWarp prst="textNoShape">
              <a:avLst/>
            </a:prstTxWarp>
            <a:spAutoFit/>
          </a:bodyPr>
          <a:lstStyle/>
          <a:p>
            <a:pPr algn="ctr" defTabSz="96012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40" dirty="0">
                <a:solidFill>
                  <a:schemeClr val="bg1">
                    <a:lumMod val="75000"/>
                  </a:schemeClr>
                </a:solidFill>
                <a:latin typeface="Arial Unicode MS" charset="0"/>
                <a:ea typeface="Times New Roman" charset="0"/>
                <a:cs typeface="Courier New" charset="0"/>
              </a:rPr>
              <a:t>MATERIALS DEVELOPED BY THE AOLME PROJECT AT THE UNIVERSITY OF NEW MEXICO, PLEASE DO NOT COPY OR DISTRIBUTE ANY OF THESE COPYRIGHTED TASKS WITHOUT PROPER AUTHORIZATION</a:t>
            </a:r>
            <a:endParaRPr lang="en-US" altLang="en-US" sz="840" dirty="0">
              <a:solidFill>
                <a:schemeClr val="bg1">
                  <a:lumMod val="75000"/>
                </a:schemeClr>
              </a:solidFill>
              <a:latin typeface="Arial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655544" y="1593814"/>
            <a:ext cx="3523221" cy="40639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41" b="1"/>
              <a:t>Resources for the Activity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037612" y="1580721"/>
            <a:ext cx="4689570" cy="40639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41" b="1" dirty="0"/>
              <a:t>Recommended steps for the Activity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280022" y="1967344"/>
            <a:ext cx="6497247" cy="197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78380" indent="-360045">
              <a:buAutoNum type="arabicPeriod"/>
            </a:pPr>
            <a:r>
              <a:rPr lang="en-US" sz="2041" dirty="0"/>
              <a:t>Make sure students ‘play’ with the code.</a:t>
            </a:r>
          </a:p>
          <a:p>
            <a:pPr marL="378380" indent="-360045">
              <a:buAutoNum type="arabicPeriod"/>
            </a:pPr>
            <a:r>
              <a:rPr lang="en-US" sz="2041" dirty="0"/>
              <a:t>Recall the use of the for and range commands.</a:t>
            </a:r>
          </a:p>
          <a:p>
            <a:pPr marL="378380" indent="-360045">
              <a:buAutoNum type="arabicPeriod"/>
            </a:pPr>
            <a:r>
              <a:rPr lang="en-US" sz="2041" dirty="0"/>
              <a:t>Let students copy and paste codes for the moves. The goal is to think with the code.</a:t>
            </a:r>
          </a:p>
          <a:p>
            <a:pPr marL="378380" indent="-360045">
              <a:buAutoNum type="arabicPeriod"/>
            </a:pPr>
            <a:r>
              <a:rPr lang="en-US" sz="2041" dirty="0"/>
              <a:t>Try not to tell them, instead ask questions to prompt their thinking.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39544" y="660680"/>
            <a:ext cx="11526447" cy="67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780" b="1" dirty="0"/>
              <a:t>7.3. Move a Video Character</a:t>
            </a:r>
            <a:endParaRPr lang="en-US" sz="378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766689A-B8A8-3B41-B725-F654AB746E46}"/>
              </a:ext>
            </a:extLst>
          </p:cNvPr>
          <p:cNvSpPr/>
          <p:nvPr/>
        </p:nvSpPr>
        <p:spPr>
          <a:xfrm>
            <a:off x="2046162" y="6328168"/>
            <a:ext cx="9028502" cy="7204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41" b="1" dirty="0"/>
              <a:t>Activity 3 Goal: </a:t>
            </a:r>
            <a:r>
              <a:rPr lang="en-US" sz="2041" dirty="0"/>
              <a:t>Recall for-loops and understand their use in moving video characters.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A90184-0F16-EB4A-99CB-6EF95A70951F}"/>
              </a:ext>
            </a:extLst>
          </p:cNvPr>
          <p:cNvSpPr/>
          <p:nvPr/>
        </p:nvSpPr>
        <p:spPr>
          <a:xfrm>
            <a:off x="367213" y="3959853"/>
            <a:ext cx="5747801" cy="2419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8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Evaluate how did the team roles work?</a:t>
            </a:r>
          </a:p>
          <a:p>
            <a:r>
              <a:rPr lang="en-US" sz="1680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Discussion Expert</a:t>
            </a:r>
            <a:r>
              <a:rPr lang="en-US" sz="168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Leads the team discussion asking questions about what the session is about.</a:t>
            </a:r>
          </a:p>
          <a:p>
            <a:r>
              <a:rPr lang="en-US" sz="1680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Fair Participation Expert</a:t>
            </a:r>
            <a:r>
              <a:rPr lang="en-US" sz="168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makes sure of fair participation of everyone. </a:t>
            </a:r>
          </a:p>
          <a:p>
            <a:r>
              <a:rPr lang="en-US" sz="1680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Hardware Setup/Teardown Expert</a:t>
            </a:r>
            <a:r>
              <a:rPr lang="en-US" sz="168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in charge of setting up &amp; putting away materials and computer equipment. </a:t>
            </a:r>
          </a:p>
          <a:p>
            <a:r>
              <a:rPr lang="en-US" sz="1680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Summary Expert</a:t>
            </a:r>
            <a:r>
              <a:rPr lang="en-US" sz="168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summarizes and records team questions and what the teams has learned. </a:t>
            </a:r>
          </a:p>
        </p:txBody>
      </p:sp>
    </p:spTree>
    <p:extLst>
      <p:ext uri="{BB962C8B-B14F-4D97-AF65-F5344CB8AC3E}">
        <p14:creationId xmlns:p14="http://schemas.microsoft.com/office/powerpoint/2010/main" val="41431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598664" y="1667661"/>
            <a:ext cx="11356125" cy="5261928"/>
            <a:chOff x="549253" y="1301464"/>
            <a:chExt cx="7943264" cy="4835686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549253" y="3725625"/>
              <a:ext cx="3895432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597085" y="3725625"/>
              <a:ext cx="3895432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4517717" y="3772213"/>
              <a:ext cx="0" cy="236493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4505048" y="1301464"/>
              <a:ext cx="0" cy="236493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Rectangle 3"/>
          <p:cNvSpPr/>
          <p:nvPr/>
        </p:nvSpPr>
        <p:spPr>
          <a:xfrm>
            <a:off x="524806" y="610214"/>
            <a:ext cx="11403856" cy="67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780" b="1" dirty="0"/>
              <a:t>7.4. Discuss Level 1 Projects</a:t>
            </a:r>
            <a:endParaRPr lang="en-US" sz="378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461356" y="1426704"/>
            <a:ext cx="79448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385667" y="1508787"/>
            <a:ext cx="591586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669"/>
            <a:r>
              <a:rPr lang="en-US" sz="2100" b="1" dirty="0"/>
              <a:t>2.  Analyze: </a:t>
            </a:r>
            <a:r>
              <a:rPr lang="en-US" sz="2100" dirty="0"/>
              <a:t>Let the facilitator discuss their project.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307274" y="4355037"/>
            <a:ext cx="6374463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4. </a:t>
            </a:r>
            <a:r>
              <a:rPr lang="en-US" sz="2100" b="1" dirty="0"/>
              <a:t>Write:  </a:t>
            </a:r>
            <a:r>
              <a:rPr lang="en-US" sz="2100" dirty="0"/>
              <a:t>The team and summary expert will discuss what you learned in this session.</a:t>
            </a:r>
          </a:p>
          <a:p>
            <a:endParaRPr lang="en-US" sz="2100" dirty="0"/>
          </a:p>
          <a:p>
            <a:r>
              <a:rPr lang="en-US" sz="2100" b="1" dirty="0"/>
              <a:t>Which ideas do you want to implement in your project?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69018" y="4356891"/>
            <a:ext cx="61031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3. </a:t>
            </a:r>
            <a:r>
              <a:rPr lang="en-US" sz="2100" b="1" dirty="0"/>
              <a:t>Replay:  </a:t>
            </a:r>
            <a:r>
              <a:rPr lang="en-US" sz="2100" dirty="0"/>
              <a:t>Find the commands </a:t>
            </a:r>
            <a:r>
              <a:rPr lang="en-US" sz="2100" dirty="0" err="1"/>
              <a:t>vid_show</a:t>
            </a:r>
            <a:r>
              <a:rPr lang="en-US" sz="2100" dirty="0"/>
              <a:t>(), </a:t>
            </a:r>
            <a:r>
              <a:rPr lang="en-US" sz="2100" dirty="0" err="1"/>
              <a:t>frame_list</a:t>
            </a:r>
            <a:r>
              <a:rPr lang="en-US" sz="2100" dirty="0"/>
              <a:t>, and fps and modify them.</a:t>
            </a: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1480435" y="4968763"/>
            <a:ext cx="193968" cy="42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6012" tIns="48006" rIns="96012" bIns="48006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2041"/>
          </a:p>
        </p:txBody>
      </p:sp>
      <p:sp>
        <p:nvSpPr>
          <p:cNvPr id="65" name="TextBox 64"/>
          <p:cNvSpPr txBox="1"/>
          <p:nvPr/>
        </p:nvSpPr>
        <p:spPr>
          <a:xfrm>
            <a:off x="169567" y="1489555"/>
            <a:ext cx="64273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45" indent="-360045">
              <a:buAutoNum type="arabicPeriod"/>
            </a:pPr>
            <a:r>
              <a:rPr lang="en-US" sz="2041" b="1" dirty="0"/>
              <a:t>Python IDLE. </a:t>
            </a:r>
            <a:r>
              <a:rPr lang="en-US" sz="2100" dirty="0"/>
              <a:t>Open IDLE and navigate the </a:t>
            </a:r>
          </a:p>
          <a:p>
            <a:r>
              <a:rPr lang="en-US" sz="2100" dirty="0"/>
              <a:t>directory to </a:t>
            </a:r>
            <a:r>
              <a:rPr lang="en-US" sz="2100" b="1" dirty="0"/>
              <a:t>/home/pi/AOLME/Session7/. </a:t>
            </a:r>
            <a:r>
              <a:rPr lang="en-US" sz="2100" dirty="0"/>
              <a:t> </a:t>
            </a:r>
          </a:p>
          <a:p>
            <a:r>
              <a:rPr lang="en-US" sz="2100" dirty="0"/>
              <a:t>Then select a folder from a school and a </a:t>
            </a:r>
          </a:p>
          <a:p>
            <a:r>
              <a:rPr lang="en-US" sz="2100" dirty="0"/>
              <a:t>project to run. Run different projects.</a:t>
            </a:r>
          </a:p>
        </p:txBody>
      </p:sp>
      <p:sp>
        <p:nvSpPr>
          <p:cNvPr id="70" name="Rectangle 69"/>
          <p:cNvSpPr/>
          <p:nvPr/>
        </p:nvSpPr>
        <p:spPr>
          <a:xfrm>
            <a:off x="169018" y="7026890"/>
            <a:ext cx="4937057" cy="4063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41" dirty="0">
                <a:latin typeface="Calibri" charset="0"/>
                <a:ea typeface="Times New Roman" charset="0"/>
                <a:cs typeface="Times New Roman" charset="0"/>
              </a:rPr>
              <a:t>AOLME PROJECT - LEVEL 1- SESSION 7- 2018</a:t>
            </a:r>
            <a:r>
              <a:rPr lang="en-US" sz="2041" dirty="0"/>
              <a:t> </a:t>
            </a:r>
          </a:p>
        </p:txBody>
      </p:sp>
      <p:sp>
        <p:nvSpPr>
          <p:cNvPr id="32" name="Rectangle 115"/>
          <p:cNvSpPr>
            <a:spLocks noChangeArrowheads="1"/>
          </p:cNvSpPr>
          <p:nvPr/>
        </p:nvSpPr>
        <p:spPr bwMode="auto">
          <a:xfrm>
            <a:off x="5178765" y="7090714"/>
            <a:ext cx="7598504" cy="368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6012" tIns="48006" rIns="96012" bIns="48006" numCol="1" anchor="ctr" anchorCtr="0" compatLnSpc="1">
            <a:prstTxWarp prst="textNoShape">
              <a:avLst/>
            </a:prstTxWarp>
            <a:spAutoFit/>
          </a:bodyPr>
          <a:lstStyle/>
          <a:p>
            <a:pPr algn="ctr" defTabSz="96012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40" dirty="0">
                <a:solidFill>
                  <a:schemeClr val="bg1">
                    <a:lumMod val="75000"/>
                  </a:schemeClr>
                </a:solidFill>
                <a:latin typeface="Arial Unicode MS" charset="0"/>
                <a:ea typeface="Times New Roman" charset="0"/>
                <a:cs typeface="Courier New" charset="0"/>
              </a:rPr>
              <a:t>MATERIALS DEVELOPED BY THE AOLME PROJECT AT THE UNIVERSITY OF NEW MEXICO, PLEASE DO NOT COPY OR DISTRIBUTE ANY OF THESE COPYRIGHTED TASKS WITHOUT PROPER AUTHORIZATION</a:t>
            </a:r>
            <a:endParaRPr lang="en-US" altLang="en-US" sz="840" dirty="0">
              <a:solidFill>
                <a:schemeClr val="bg1">
                  <a:lumMod val="75000"/>
                </a:schemeClr>
              </a:solidFill>
              <a:latin typeface="Arial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E4223953-9329-3646-B8F0-5447CBE73E57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21" t="19734" r="31284" b="30356"/>
          <a:stretch/>
        </p:blipFill>
        <p:spPr bwMode="auto">
          <a:xfrm>
            <a:off x="5307616" y="1652741"/>
            <a:ext cx="745246" cy="112815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CAC9B67B-35D9-4A46-AECC-2D7719667649}"/>
              </a:ext>
            </a:extLst>
          </p:cNvPr>
          <p:cNvSpPr txBox="1"/>
          <p:nvPr/>
        </p:nvSpPr>
        <p:spPr>
          <a:xfrm>
            <a:off x="6396267" y="2303472"/>
            <a:ext cx="623576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669"/>
            <a:r>
              <a:rPr lang="en-US" sz="2100" dirty="0"/>
              <a:t>Go through the code and discuss the code with the rest of the group. </a:t>
            </a:r>
            <a:r>
              <a:rPr lang="en-US" sz="2100" b="1" dirty="0"/>
              <a:t>Modify the code!</a:t>
            </a:r>
          </a:p>
        </p:txBody>
      </p:sp>
    </p:spTree>
    <p:extLst>
      <p:ext uri="{BB962C8B-B14F-4D97-AF65-F5344CB8AC3E}">
        <p14:creationId xmlns:p14="http://schemas.microsoft.com/office/powerpoint/2010/main" val="440125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/>
          <p:cNvCxnSpPr>
            <a:cxnSpLocks/>
          </p:cNvCxnSpPr>
          <p:nvPr/>
        </p:nvCxnSpPr>
        <p:spPr>
          <a:xfrm flipV="1">
            <a:off x="6280022" y="1663587"/>
            <a:ext cx="0" cy="38513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461356" y="1426704"/>
            <a:ext cx="79448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35499" y="2115675"/>
            <a:ext cx="5579515" cy="2290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78380" indent="-360045">
              <a:buAutoNum type="arabicPeriod"/>
            </a:pPr>
            <a:r>
              <a:rPr lang="en-US" sz="2041" dirty="0"/>
              <a:t>Activity Card</a:t>
            </a:r>
          </a:p>
          <a:p>
            <a:r>
              <a:rPr lang="en-US" sz="2041" dirty="0"/>
              <a:t>Folder:  </a:t>
            </a:r>
            <a:r>
              <a:rPr lang="en-US" sz="2041" b="1" dirty="0"/>
              <a:t>/home/pi/AOLME/Session7/  and projects under this directory.</a:t>
            </a:r>
          </a:p>
          <a:p>
            <a:endParaRPr lang="en-US" sz="2041" b="1" dirty="0">
              <a:highlight>
                <a:srgbClr val="FFFF00"/>
              </a:highlight>
            </a:endParaRPr>
          </a:p>
          <a:p>
            <a:pPr marL="18335"/>
            <a:r>
              <a:rPr lang="en-US" sz="2041" dirty="0"/>
              <a:t>2. Raspberry Pi kit</a:t>
            </a:r>
          </a:p>
          <a:p>
            <a:pPr marL="18335"/>
            <a:r>
              <a:rPr lang="en-US" sz="2041" dirty="0"/>
              <a:t>3. Student journal</a:t>
            </a:r>
          </a:p>
          <a:p>
            <a:pPr marL="378380" indent="-360045">
              <a:buAutoNum type="arabicPeriod"/>
            </a:pPr>
            <a:endParaRPr lang="en-US" sz="2041" dirty="0"/>
          </a:p>
        </p:txBody>
      </p:sp>
      <p:pic>
        <p:nvPicPr>
          <p:cNvPr id="63" name="Picture 62" descr="Resultado de imagen para python programming icon"/>
          <p:cNvPicPr/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1355998" y="671514"/>
            <a:ext cx="742366" cy="65454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9" name="Rectangle 18"/>
          <p:cNvSpPr/>
          <p:nvPr/>
        </p:nvSpPr>
        <p:spPr>
          <a:xfrm>
            <a:off x="169018" y="7026890"/>
            <a:ext cx="4937057" cy="4063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41" dirty="0">
                <a:latin typeface="Calibri" charset="0"/>
                <a:ea typeface="Times New Roman" charset="0"/>
                <a:cs typeface="Times New Roman" charset="0"/>
              </a:rPr>
              <a:t>AOLME PROJECT - LEVEL 1- SESSION 7- 2018</a:t>
            </a:r>
            <a:r>
              <a:rPr lang="en-US" sz="2041" dirty="0"/>
              <a:t> </a:t>
            </a:r>
          </a:p>
        </p:txBody>
      </p:sp>
      <p:sp>
        <p:nvSpPr>
          <p:cNvPr id="41" name="Rectangle 115"/>
          <p:cNvSpPr>
            <a:spLocks noChangeArrowheads="1"/>
          </p:cNvSpPr>
          <p:nvPr/>
        </p:nvSpPr>
        <p:spPr bwMode="auto">
          <a:xfrm>
            <a:off x="5178765" y="7090714"/>
            <a:ext cx="7598504" cy="368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6012" tIns="48006" rIns="96012" bIns="48006" numCol="1" anchor="ctr" anchorCtr="0" compatLnSpc="1">
            <a:prstTxWarp prst="textNoShape">
              <a:avLst/>
            </a:prstTxWarp>
            <a:spAutoFit/>
          </a:bodyPr>
          <a:lstStyle/>
          <a:p>
            <a:pPr algn="ctr" defTabSz="96012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40" dirty="0">
                <a:solidFill>
                  <a:schemeClr val="bg1">
                    <a:lumMod val="75000"/>
                  </a:schemeClr>
                </a:solidFill>
                <a:latin typeface="Arial Unicode MS" charset="0"/>
                <a:ea typeface="Times New Roman" charset="0"/>
                <a:cs typeface="Courier New" charset="0"/>
              </a:rPr>
              <a:t>MATERIALS DEVELOPED BY THE AOLME PROJECT AT THE UNIVERSITY OF NEW MEXICO, PLEASE DO NOT COPY OR DISTRIBUTE ANY OF THESE COPYRIGHTED TASKS WITHOUT PROPER AUTHORIZATION</a:t>
            </a:r>
            <a:endParaRPr lang="en-US" altLang="en-US" sz="840" dirty="0">
              <a:solidFill>
                <a:schemeClr val="bg1">
                  <a:lumMod val="75000"/>
                </a:schemeClr>
              </a:solidFill>
              <a:latin typeface="Arial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655544" y="1593814"/>
            <a:ext cx="3523221" cy="40639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41" b="1"/>
              <a:t>Resources for the Activity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037612" y="1580721"/>
            <a:ext cx="4689570" cy="40639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41" b="1" dirty="0"/>
              <a:t>Recommended steps for the Activity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280022" y="1967344"/>
            <a:ext cx="6497247" cy="2290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78380" indent="-360045">
              <a:buAutoNum type="arabicPeriod"/>
            </a:pPr>
            <a:r>
              <a:rPr lang="en-US" sz="2041" dirty="0"/>
              <a:t>Make sure students ‘play’ with the code</a:t>
            </a:r>
          </a:p>
          <a:p>
            <a:pPr marL="378380" indent="-360045">
              <a:buAutoNum type="arabicPeriod"/>
            </a:pPr>
            <a:r>
              <a:rPr lang="en-US" sz="2041" dirty="0"/>
              <a:t>Make sure co-facilitator discusses their code</a:t>
            </a:r>
          </a:p>
          <a:p>
            <a:pPr marL="378380" indent="-360045">
              <a:buAutoNum type="arabicPeriod"/>
            </a:pPr>
            <a:r>
              <a:rPr lang="en-US" sz="2041" dirty="0"/>
              <a:t>Let the students ask questions about the project that the co-facilitator worked on. Try not to tell them, instead ask questions to prompt their thinking.</a:t>
            </a:r>
          </a:p>
          <a:p>
            <a:pPr marL="378380" indent="-360045">
              <a:buAutoNum type="arabicPeriod"/>
            </a:pPr>
            <a:r>
              <a:rPr lang="en-US" sz="2041" dirty="0"/>
              <a:t>Have students debrief and write about what they learned in session 7.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39544" y="660680"/>
            <a:ext cx="11526447" cy="67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780" b="1" dirty="0"/>
              <a:t>7.3. Discuss Level 1 Projects</a:t>
            </a:r>
            <a:endParaRPr lang="en-US" sz="378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766689A-B8A8-3B41-B725-F654AB746E46}"/>
              </a:ext>
            </a:extLst>
          </p:cNvPr>
          <p:cNvSpPr/>
          <p:nvPr/>
        </p:nvSpPr>
        <p:spPr>
          <a:xfrm>
            <a:off x="3000560" y="6291441"/>
            <a:ext cx="8074103" cy="4063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41" b="1" dirty="0"/>
              <a:t>Activity 2 Goal: </a:t>
            </a:r>
            <a:r>
              <a:rPr lang="en-US" sz="2041" dirty="0"/>
              <a:t>Practice pseudocodes through sequential thinking.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A90184-0F16-EB4A-99CB-6EF95A70951F}"/>
              </a:ext>
            </a:extLst>
          </p:cNvPr>
          <p:cNvSpPr/>
          <p:nvPr/>
        </p:nvSpPr>
        <p:spPr>
          <a:xfrm>
            <a:off x="367213" y="3959853"/>
            <a:ext cx="5747801" cy="2419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8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Evaluate how did the team roles work?</a:t>
            </a:r>
          </a:p>
          <a:p>
            <a:r>
              <a:rPr lang="en-US" sz="1680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Discussion Expert</a:t>
            </a:r>
            <a:r>
              <a:rPr lang="en-US" sz="168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Leads the team discussion asking questions about what the session is about.</a:t>
            </a:r>
          </a:p>
          <a:p>
            <a:r>
              <a:rPr lang="en-US" sz="1680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Fair Participation Expert</a:t>
            </a:r>
            <a:r>
              <a:rPr lang="en-US" sz="168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makes sure of fair participation of everyone. </a:t>
            </a:r>
          </a:p>
          <a:p>
            <a:r>
              <a:rPr lang="en-US" sz="1680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Hardware Setup/Teardown Expert</a:t>
            </a:r>
            <a:r>
              <a:rPr lang="en-US" sz="168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in charge of setting up &amp; putting away materials and computer equipment. </a:t>
            </a:r>
          </a:p>
          <a:p>
            <a:r>
              <a:rPr lang="en-US" sz="1680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Summary Expert</a:t>
            </a:r>
            <a:r>
              <a:rPr lang="en-US" sz="168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summarizes and records team questions and what the teams has learned. </a:t>
            </a:r>
          </a:p>
        </p:txBody>
      </p:sp>
    </p:spTree>
    <p:extLst>
      <p:ext uri="{BB962C8B-B14F-4D97-AF65-F5344CB8AC3E}">
        <p14:creationId xmlns:p14="http://schemas.microsoft.com/office/powerpoint/2010/main" val="3182426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1"/>
          <p:cNvPicPr/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Brush/>
                    </a14:imgEffect>
                  </a14:imgLayer>
                </a14:imgProps>
              </a:ext>
            </a:extLst>
          </a:blip>
          <a:srcRect/>
          <a:stretch/>
        </p:blipFill>
        <p:spPr bwMode="auto">
          <a:xfrm>
            <a:off x="29338" y="285750"/>
            <a:ext cx="1903096" cy="2262859"/>
          </a:xfrm>
          <a:prstGeom prst="rect">
            <a:avLst/>
          </a:prstGeom>
          <a:noFill/>
          <a:ln w="31750" cap="sq">
            <a:noFill/>
            <a:miter lim="800000"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3681" y="631519"/>
            <a:ext cx="7581899" cy="940105"/>
          </a:xfrm>
        </p:spPr>
        <p:txBody>
          <a:bodyPr>
            <a:normAutofit/>
          </a:bodyPr>
          <a:lstStyle/>
          <a:p>
            <a:r>
              <a:rPr lang="en-US" dirty="0"/>
              <a:t>Level 1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538705"/>
              </p:ext>
            </p:extLst>
          </p:nvPr>
        </p:nvGraphicFramePr>
        <p:xfrm>
          <a:off x="506729" y="1701029"/>
          <a:ext cx="10963275" cy="567184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96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71843">
                <a:tc>
                  <a:txBody>
                    <a:bodyPr/>
                    <a:lstStyle/>
                    <a:p>
                      <a:pPr marL="646113" marR="0" indent="-347663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Arial" charset="0"/>
                        <a:buChar char="•"/>
                        <a:tabLst/>
                      </a:pPr>
                      <a:r>
                        <a:rPr lang="en-US" sz="2600" dirty="0">
                          <a:effectLst/>
                        </a:rPr>
                        <a:t>SESSION 1: </a:t>
                      </a:r>
                      <a:r>
                        <a:rPr lang="en-US" sz="2600" b="1" i="1" dirty="0">
                          <a:effectLst/>
                        </a:rPr>
                        <a:t>Basic of Raspberry PI and Linux-</a:t>
                      </a:r>
                      <a:r>
                        <a:rPr lang="en-US" sz="2600" b="0" i="1" dirty="0">
                          <a:effectLst/>
                        </a:rPr>
                        <a:t>(motivational overview</a:t>
                      </a:r>
                      <a:r>
                        <a:rPr lang="en-US" sz="2600" b="0" i="1" baseline="0" dirty="0">
                          <a:effectLst/>
                        </a:rPr>
                        <a:t> of projects-images, ls, cd)</a:t>
                      </a:r>
                      <a:endParaRPr lang="en-US" sz="2600" b="0" i="1" dirty="0">
                        <a:effectLst/>
                      </a:endParaRPr>
                    </a:p>
                    <a:p>
                      <a:pPr marL="646113" marR="0" indent="-347663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Arial" charset="0"/>
                        <a:buChar char="•"/>
                        <a:tabLst/>
                      </a:pPr>
                      <a:r>
                        <a:rPr lang="en-US" sz="2600" dirty="0">
                          <a:effectLst/>
                        </a:rPr>
                        <a:t>SESSION 2: </a:t>
                      </a:r>
                      <a:r>
                        <a:rPr lang="en-US" sz="2600" b="1" i="1" dirty="0">
                          <a:effectLst/>
                        </a:rPr>
                        <a:t>Introduction to Python Programming </a:t>
                      </a:r>
                      <a:r>
                        <a:rPr lang="en-US" sz="2600" b="0" i="1" dirty="0">
                          <a:effectLst/>
                        </a:rPr>
                        <a:t>(print, algebra, strings)</a:t>
                      </a:r>
                    </a:p>
                    <a:p>
                      <a:pPr marL="700088" indent="-293688"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2600" dirty="0">
                          <a:effectLst/>
                        </a:rPr>
                        <a:t>SESSION 3:  </a:t>
                      </a:r>
                      <a:r>
                        <a:rPr lang="en-US" sz="2600" b="1" i="1" dirty="0">
                          <a:effectLst/>
                        </a:rPr>
                        <a:t>Algorithms: </a:t>
                      </a:r>
                      <a:r>
                        <a:rPr lang="en-US" sz="26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Loops, Conditionals, and Sequential Thinking </a:t>
                      </a:r>
                      <a:r>
                        <a:rPr lang="en-US" sz="2600" b="0" i="1" dirty="0">
                          <a:effectLst/>
                        </a:rPr>
                        <a:t>(for and while loops, range commands, if statements,</a:t>
                      </a:r>
                      <a:r>
                        <a:rPr lang="en-US" sz="2600" b="0" i="1" baseline="0" dirty="0">
                          <a:effectLst/>
                        </a:rPr>
                        <a:t> inequalities, sprite movement)</a:t>
                      </a:r>
                      <a:endParaRPr lang="en-US" sz="2600" b="0" i="1" dirty="0">
                        <a:effectLst/>
                      </a:endParaRPr>
                    </a:p>
                    <a:p>
                      <a:pPr marL="646113" marR="0" indent="-347663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2600" dirty="0">
                          <a:solidFill>
                            <a:schemeClr val="tx1"/>
                          </a:solidFill>
                          <a:effectLst/>
                        </a:rPr>
                        <a:t>SESSION 4:  </a:t>
                      </a:r>
                      <a:r>
                        <a:rPr lang="en-US" sz="26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Coordinate Plane and Black &amp; White Images in Python</a:t>
                      </a:r>
                      <a:endParaRPr lang="en-US" sz="26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46113" marR="0" indent="-347663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2600" dirty="0">
                          <a:effectLst/>
                        </a:rPr>
                        <a:t>SESSION 5: </a:t>
                      </a:r>
                      <a:r>
                        <a:rPr lang="en-US" sz="26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Binary and Hexadecimal number systems</a:t>
                      </a:r>
                      <a:endParaRPr lang="en-US" sz="2600" dirty="0">
                        <a:effectLst/>
                      </a:endParaRPr>
                    </a:p>
                    <a:p>
                      <a:pPr marL="646113" marR="0" indent="-347663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2600" dirty="0">
                          <a:effectLst/>
                        </a:rPr>
                        <a:t>SESSION 6: </a:t>
                      </a:r>
                      <a:r>
                        <a:rPr lang="en-US" sz="26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Images and Their Components (histograms)</a:t>
                      </a:r>
                      <a:endParaRPr lang="en-US" sz="2600" dirty="0">
                        <a:effectLst/>
                      </a:endParaRPr>
                    </a:p>
                    <a:p>
                      <a:pPr marL="646113" marR="0" indent="-347663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2600" dirty="0">
                          <a:effectLst/>
                        </a:rPr>
                        <a:t>SESSION 7: </a:t>
                      </a:r>
                      <a:r>
                        <a:rPr lang="en-US" sz="26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Creation of Images and Video</a:t>
                      </a:r>
                      <a:endParaRPr lang="en-US" sz="2600" dirty="0">
                        <a:effectLst/>
                      </a:endParaRPr>
                    </a:p>
                    <a:p>
                      <a:pPr marL="646113" marR="0" indent="-347663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Arial" charset="0"/>
                        <a:buChar char="•"/>
                        <a:tabLst/>
                      </a:pPr>
                      <a:r>
                        <a:rPr lang="en-US" sz="2600" dirty="0">
                          <a:effectLst/>
                        </a:rPr>
                        <a:t>FINAL PROJECT:  VIDEO</a:t>
                      </a:r>
                      <a:endParaRPr lang="en-US" sz="2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7543" marR="57543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" name="Picture 3"/>
          <p:cNvPicPr/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9388605" y="4632294"/>
            <a:ext cx="2081399" cy="2383155"/>
          </a:xfrm>
          <a:prstGeom prst="rect">
            <a:avLst/>
          </a:prstGeom>
          <a:ln w="31750" cap="sq">
            <a:noFill/>
            <a:miter lim="800000"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751173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3430" y="1218667"/>
            <a:ext cx="10992307" cy="1248156"/>
          </a:xfrm>
        </p:spPr>
        <p:txBody>
          <a:bodyPr>
            <a:normAutofit/>
          </a:bodyPr>
          <a:lstStyle/>
          <a:p>
            <a:r>
              <a:rPr lang="en-US" dirty="0"/>
              <a:t>Creation of images and videos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3415" y="2752726"/>
            <a:ext cx="12028171" cy="397383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360" dirty="0"/>
              <a:t>OBJECTIVES:</a:t>
            </a:r>
          </a:p>
          <a:p>
            <a:pPr marL="540068" indent="-540068">
              <a:buFont typeface="+mj-lt"/>
              <a:buAutoNum type="arabicPeriod"/>
            </a:pPr>
            <a:r>
              <a:rPr lang="en-US" sz="3360" dirty="0"/>
              <a:t>Introduce students to working with multiple frames using Numerical Python Arrays.</a:t>
            </a:r>
          </a:p>
          <a:p>
            <a:pPr marL="540068" indent="-540068">
              <a:buFont typeface="+mj-lt"/>
              <a:buAutoNum type="arabicPeriod"/>
            </a:pPr>
            <a:r>
              <a:rPr lang="en-US" sz="3360" dirty="0"/>
              <a:t>Understand how to combine frames to create a video.</a:t>
            </a:r>
          </a:p>
          <a:p>
            <a:pPr marL="540068" indent="-540068">
              <a:buFont typeface="+mj-lt"/>
              <a:buAutoNum type="arabicPeriod"/>
            </a:pPr>
            <a:r>
              <a:rPr lang="en-US" sz="3360" dirty="0"/>
              <a:t>Understand how to create a video project. </a:t>
            </a:r>
          </a:p>
        </p:txBody>
      </p:sp>
    </p:spTree>
    <p:extLst>
      <p:ext uri="{BB962C8B-B14F-4D97-AF65-F5344CB8AC3E}">
        <p14:creationId xmlns:p14="http://schemas.microsoft.com/office/powerpoint/2010/main" val="1112947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sultado de imagen para black and white image pixel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417927" y="2040123"/>
            <a:ext cx="4367546" cy="335965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436" y="1235296"/>
            <a:ext cx="4699687" cy="1042414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Selected ACTIVITIES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37142" y="2944794"/>
            <a:ext cx="6513703" cy="3874772"/>
          </a:xfrm>
        </p:spPr>
        <p:txBody>
          <a:bodyPr>
            <a:noAutofit/>
          </a:bodyPr>
          <a:lstStyle/>
          <a:p>
            <a:pPr marL="785099" indent="-648415">
              <a:buFont typeface="+mj-lt"/>
              <a:buAutoNum type="arabicPeriod"/>
              <a:tabLst>
                <a:tab pos="478394" algn="l"/>
                <a:tab pos="956786" algn="l"/>
              </a:tabLst>
            </a:pPr>
            <a:r>
              <a:rPr lang="en-US" sz="2520" b="1" dirty="0"/>
              <a:t>1. Understand the structure of the video project</a:t>
            </a:r>
          </a:p>
          <a:p>
            <a:pPr marL="785099" indent="-648415">
              <a:buFont typeface="+mj-lt"/>
              <a:buAutoNum type="arabicPeriod"/>
              <a:tabLst>
                <a:tab pos="478394" algn="l"/>
                <a:tab pos="956786" algn="l"/>
              </a:tabLst>
            </a:pPr>
            <a:r>
              <a:rPr lang="en-US" sz="2520" b="1" dirty="0"/>
              <a:t>2. Create a video character</a:t>
            </a:r>
          </a:p>
          <a:p>
            <a:pPr marL="785099" indent="-648415">
              <a:buFont typeface="+mj-lt"/>
              <a:buAutoNum type="arabicPeriod"/>
              <a:tabLst>
                <a:tab pos="478394" algn="l"/>
                <a:tab pos="956786" algn="l"/>
              </a:tabLst>
            </a:pPr>
            <a:r>
              <a:rPr lang="en-US" sz="2520" b="1" dirty="0"/>
              <a:t>3. Move a video character</a:t>
            </a:r>
          </a:p>
          <a:p>
            <a:pPr marL="785099" indent="-648415">
              <a:buFont typeface="+mj-lt"/>
              <a:buAutoNum type="arabicPeriod"/>
              <a:tabLst>
                <a:tab pos="478394" algn="l"/>
                <a:tab pos="956786" algn="l"/>
              </a:tabLst>
            </a:pPr>
            <a:r>
              <a:rPr lang="en-US" sz="2520" b="1" dirty="0"/>
              <a:t>4. Open a project from Level I and discuss project ideas</a:t>
            </a:r>
            <a:endParaRPr lang="en-US" sz="252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653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2519D-F052-4236-922E-FA35B212D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2693" y="570698"/>
            <a:ext cx="8116214" cy="461356"/>
          </a:xfrm>
        </p:spPr>
        <p:txBody>
          <a:bodyPr>
            <a:normAutofit fontScale="90000"/>
          </a:bodyPr>
          <a:lstStyle/>
          <a:p>
            <a:r>
              <a:rPr lang="en-US" dirty="0"/>
              <a:t>Hints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559E6-82B9-4AB7-94A2-2F2452E60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161" y="1287262"/>
            <a:ext cx="10067278" cy="6187736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75" b="1" dirty="0">
                <a:latin typeface="Arial" panose="020B0604020202020204" pitchFamily="34" charset="0"/>
                <a:cs typeface="Arial" panose="020B0604020202020204" pitchFamily="34" charset="0"/>
              </a:rPr>
              <a:t>Select a large block of text: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575" dirty="0">
                <a:latin typeface="Arial" panose="020B0604020202020204" pitchFamily="34" charset="0"/>
                <a:cs typeface="Arial" panose="020B0604020202020204" pitchFamily="34" charset="0"/>
              </a:rPr>
              <a:t>Hold down the Shift key and then move around the file with the arrow keys to select the text.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sz="73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75" b="1" dirty="0">
                <a:latin typeface="Arial" panose="020B0604020202020204" pitchFamily="34" charset="0"/>
                <a:cs typeface="Arial" panose="020B0604020202020204" pitchFamily="34" charset="0"/>
              </a:rPr>
              <a:t>Select until the end of the line: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575" dirty="0">
                <a:latin typeface="Arial" panose="020B0604020202020204" pitchFamily="34" charset="0"/>
                <a:cs typeface="Arial" panose="020B0604020202020204" pitchFamily="34" charset="0"/>
              </a:rPr>
              <a:t>Windows:      Hold down the Shift key and press the End key.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575" dirty="0">
                <a:latin typeface="Arial" panose="020B0604020202020204" pitchFamily="34" charset="0"/>
                <a:cs typeface="Arial" panose="020B0604020202020204" pitchFamily="34" charset="0"/>
              </a:rPr>
              <a:t>Linux on Pi:   Hold down the Shift key and press the down arrow key.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73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75" b="1" dirty="0">
                <a:latin typeface="Arial" panose="020B0604020202020204" pitchFamily="34" charset="0"/>
                <a:cs typeface="Arial" panose="020B0604020202020204" pitchFamily="34" charset="0"/>
              </a:rPr>
              <a:t>Select until the beginning of the line: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575" dirty="0">
                <a:latin typeface="Arial" panose="020B0604020202020204" pitchFamily="34" charset="0"/>
                <a:cs typeface="Arial" panose="020B0604020202020204" pitchFamily="34" charset="0"/>
              </a:rPr>
              <a:t>Windows:      Hold down the Shift key and press the Home key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575" dirty="0">
                <a:latin typeface="Arial" panose="020B0604020202020204" pitchFamily="34" charset="0"/>
                <a:cs typeface="Arial" panose="020B0604020202020204" pitchFamily="34" charset="0"/>
              </a:rPr>
              <a:t>Linux on Pi:   Hold down the Shift key and press the up arrow key.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63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75" b="1" dirty="0">
                <a:latin typeface="Arial" panose="020B0604020202020204" pitchFamily="34" charset="0"/>
                <a:cs typeface="Arial" panose="020B0604020202020204" pitchFamily="34" charset="0"/>
              </a:rPr>
              <a:t>Cut, copy, and paste using the mouse: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575" dirty="0">
                <a:latin typeface="Arial" panose="020B0604020202020204" pitchFamily="34" charset="0"/>
                <a:cs typeface="Arial" panose="020B0604020202020204" pitchFamily="34" charset="0"/>
              </a:rPr>
              <a:t>Hold down the right mouse button to access cut, copy, and paste.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525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75" b="1" dirty="0">
                <a:latin typeface="Arial" panose="020B0604020202020204" pitchFamily="34" charset="0"/>
                <a:cs typeface="Arial" panose="020B0604020202020204" pitchFamily="34" charset="0"/>
              </a:rPr>
              <a:t>Cut, copy, and past using the keyboard: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575" dirty="0" err="1">
                <a:latin typeface="Arial" panose="020B0604020202020204" pitchFamily="34" charset="0"/>
                <a:cs typeface="Arial" panose="020B0604020202020204" pitchFamily="34" charset="0"/>
              </a:rPr>
              <a:t>Control+C</a:t>
            </a:r>
            <a:r>
              <a:rPr lang="en-US" sz="1575" dirty="0">
                <a:latin typeface="Arial" panose="020B0604020202020204" pitchFamily="34" charset="0"/>
                <a:cs typeface="Arial" panose="020B0604020202020204" pitchFamily="34" charset="0"/>
              </a:rPr>
              <a:t> for copy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575" dirty="0" err="1">
                <a:latin typeface="Arial" panose="020B0604020202020204" pitchFamily="34" charset="0"/>
                <a:cs typeface="Arial" panose="020B0604020202020204" pitchFamily="34" charset="0"/>
              </a:rPr>
              <a:t>Control+X</a:t>
            </a:r>
            <a:r>
              <a:rPr lang="en-US" sz="1575" dirty="0">
                <a:latin typeface="Arial" panose="020B0604020202020204" pitchFamily="34" charset="0"/>
                <a:cs typeface="Arial" panose="020B0604020202020204" pitchFamily="34" charset="0"/>
              </a:rPr>
              <a:t>  for cut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575" dirty="0" err="1">
                <a:latin typeface="Arial" panose="020B0604020202020204" pitchFamily="34" charset="0"/>
                <a:cs typeface="Arial" panose="020B0604020202020204" pitchFamily="34" charset="0"/>
              </a:rPr>
              <a:t>Control+V</a:t>
            </a:r>
            <a:r>
              <a:rPr lang="en-US" sz="1575" dirty="0">
                <a:latin typeface="Arial" panose="020B0604020202020204" pitchFamily="34" charset="0"/>
                <a:cs typeface="Arial" panose="020B0604020202020204" pitchFamily="34" charset="0"/>
              </a:rPr>
              <a:t>  for paste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52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75" b="1" dirty="0">
                <a:latin typeface="Arial" panose="020B0604020202020204" pitchFamily="34" charset="0"/>
                <a:cs typeface="Arial" panose="020B0604020202020204" pitchFamily="34" charset="0"/>
              </a:rPr>
              <a:t>Code to visualize a single video frame and comment when done: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75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sz="1575" dirty="0" err="1">
                <a:latin typeface="Arial" panose="020B0604020202020204" pitchFamily="34" charset="0"/>
                <a:cs typeface="Arial" panose="020B0604020202020204" pitchFamily="34" charset="0"/>
              </a:rPr>
              <a:t>im_show</a:t>
            </a:r>
            <a:r>
              <a:rPr lang="en-US" sz="1575" dirty="0">
                <a:latin typeface="Arial" panose="020B0604020202020204" pitchFamily="34" charset="0"/>
                <a:cs typeface="Arial" panose="020B0604020202020204" pitchFamily="34" charset="0"/>
              </a:rPr>
              <a:t> (frame1)                # Make sure to replace frame1 with the frame that you want to see.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75" dirty="0">
                <a:latin typeface="Arial" panose="020B0604020202020204" pitchFamily="34" charset="0"/>
                <a:cs typeface="Arial" panose="020B0604020202020204" pitchFamily="34" charset="0"/>
              </a:rPr>
              <a:t>      wait = input(“Press a key”)   # Stops execution until you press a key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75" dirty="0">
                <a:latin typeface="Arial" panose="020B0604020202020204" pitchFamily="34" charset="0"/>
                <a:cs typeface="Arial" panose="020B0604020202020204" pitchFamily="34" charset="0"/>
              </a:rPr>
              <a:t>After you are done,  you can comment out the code by placing a # at the beginning of each line. 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0147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598664" y="1667661"/>
            <a:ext cx="11356125" cy="5261928"/>
            <a:chOff x="549253" y="1301464"/>
            <a:chExt cx="7943264" cy="4835686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549253" y="3725625"/>
              <a:ext cx="3895432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597085" y="3725625"/>
              <a:ext cx="3895432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4517717" y="3772213"/>
              <a:ext cx="0" cy="236493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4505048" y="1301464"/>
              <a:ext cx="0" cy="236493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Rectangle 3"/>
          <p:cNvSpPr/>
          <p:nvPr/>
        </p:nvSpPr>
        <p:spPr>
          <a:xfrm>
            <a:off x="524806" y="610214"/>
            <a:ext cx="11403856" cy="67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780" b="1" dirty="0"/>
              <a:t>7.1. Create a Frame</a:t>
            </a:r>
            <a:endParaRPr lang="en-US" sz="378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461356" y="1426704"/>
            <a:ext cx="79448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385667" y="1508787"/>
            <a:ext cx="6143108" cy="2790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96729" indent="-480060">
              <a:buAutoNum type="arabicPeriod" startAt="2"/>
            </a:pPr>
            <a:r>
              <a:rPr lang="en-US" sz="2100" b="1" dirty="0"/>
              <a:t>Analyze: </a:t>
            </a:r>
            <a:r>
              <a:rPr lang="en-US" sz="2100" dirty="0"/>
              <a:t>Study the code and change the pixel color and the pixel location.</a:t>
            </a:r>
          </a:p>
          <a:p>
            <a:pPr marL="16669"/>
            <a:endParaRPr lang="en-US" sz="735" dirty="0"/>
          </a:p>
          <a:p>
            <a:pPr marL="16669"/>
            <a:r>
              <a:rPr lang="en-US" sz="2100" dirty="0"/>
              <a:t>   r="fe0606“      # Which color is this?</a:t>
            </a:r>
          </a:p>
          <a:p>
            <a:pPr marL="16669"/>
            <a:r>
              <a:rPr lang="en-US" sz="2100" dirty="0"/>
              <a:t>   v="157f11“      # Which color is this?</a:t>
            </a:r>
          </a:p>
          <a:p>
            <a:pPr marL="16669"/>
            <a:r>
              <a:rPr lang="en-US" sz="2100" dirty="0"/>
              <a:t>   </a:t>
            </a:r>
            <a:r>
              <a:rPr lang="en-US" sz="2100" dirty="0" err="1"/>
              <a:t>backg</a:t>
            </a:r>
            <a:r>
              <a:rPr lang="en-US" sz="2100" dirty="0"/>
              <a:t> = </a:t>
            </a:r>
            <a:r>
              <a:rPr lang="en-US" sz="2100" dirty="0" err="1"/>
              <a:t>np.array</a:t>
            </a:r>
            <a:r>
              <a:rPr lang="en-US" sz="2100" dirty="0"/>
              <a:t>([[r]*cols for row in range (rows)])</a:t>
            </a:r>
          </a:p>
          <a:p>
            <a:pPr marL="16669"/>
            <a:r>
              <a:rPr lang="en-US" sz="2100" dirty="0"/>
              <a:t>   frame1 = </a:t>
            </a:r>
            <a:r>
              <a:rPr lang="en-US" sz="2100" dirty="0" err="1"/>
              <a:t>backg.copy</a:t>
            </a:r>
            <a:r>
              <a:rPr lang="en-US" sz="2100" dirty="0"/>
              <a:t>()  # Make it the same as </a:t>
            </a:r>
            <a:r>
              <a:rPr lang="en-US" sz="2100" dirty="0" err="1"/>
              <a:t>backg</a:t>
            </a:r>
            <a:r>
              <a:rPr lang="en-US" sz="2100" dirty="0"/>
              <a:t>.</a:t>
            </a:r>
          </a:p>
          <a:p>
            <a:pPr marL="16669"/>
            <a:r>
              <a:rPr lang="en-US" sz="2100" dirty="0"/>
              <a:t>   frame2 = </a:t>
            </a:r>
            <a:r>
              <a:rPr lang="en-US" sz="2100" dirty="0" err="1"/>
              <a:t>backg.copy</a:t>
            </a:r>
            <a:r>
              <a:rPr lang="en-US" sz="2100" dirty="0"/>
              <a:t>()  # Make it the same as </a:t>
            </a:r>
            <a:r>
              <a:rPr lang="en-US" sz="2100" dirty="0" err="1"/>
              <a:t>backg</a:t>
            </a:r>
            <a:r>
              <a:rPr lang="en-US" sz="2100" dirty="0"/>
              <a:t>.</a:t>
            </a:r>
          </a:p>
          <a:p>
            <a:pPr marL="16669"/>
            <a:r>
              <a:rPr lang="en-US" sz="2100" dirty="0"/>
              <a:t>   frame2[0][0] = v          # Change pixel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307274" y="4355037"/>
            <a:ext cx="6374463" cy="2855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4. </a:t>
            </a:r>
            <a:r>
              <a:rPr lang="en-US" sz="2100" b="1" dirty="0"/>
              <a:t>Analyze:</a:t>
            </a:r>
            <a:r>
              <a:rPr lang="en-US" sz="2100" dirty="0"/>
              <a:t> Study </a:t>
            </a:r>
            <a:r>
              <a:rPr lang="en-US" sz="2100" i="1" dirty="0"/>
              <a:t>PixelEx.py</a:t>
            </a:r>
            <a:r>
              <a:rPr lang="en-US" sz="2100" dirty="0"/>
              <a:t> and find the parts of the code that perform the following:</a:t>
            </a:r>
          </a:p>
          <a:p>
            <a:endParaRPr lang="en-US" sz="840" dirty="0"/>
          </a:p>
          <a:p>
            <a:r>
              <a:rPr lang="en-US" sz="2100" dirty="0"/>
              <a:t>	</a:t>
            </a:r>
            <a:r>
              <a:rPr lang="en-US" sz="2100" i="1" dirty="0"/>
              <a:t>Import libraries</a:t>
            </a:r>
          </a:p>
          <a:p>
            <a:r>
              <a:rPr lang="en-US" sz="2100" i="1" dirty="0"/>
              <a:t>	Define colors</a:t>
            </a:r>
          </a:p>
          <a:p>
            <a:r>
              <a:rPr lang="en-US" sz="2100" i="1" dirty="0"/>
              <a:t>	Define background</a:t>
            </a:r>
          </a:p>
          <a:p>
            <a:r>
              <a:rPr lang="en-US" sz="2100" i="1" dirty="0"/>
              <a:t>	Define frames</a:t>
            </a:r>
          </a:p>
          <a:p>
            <a:r>
              <a:rPr lang="en-US" sz="2100" dirty="0"/>
              <a:t>	</a:t>
            </a:r>
            <a:r>
              <a:rPr lang="en-US" sz="2100" i="1" dirty="0"/>
              <a:t>Play the video</a:t>
            </a:r>
          </a:p>
          <a:p>
            <a:endParaRPr lang="en-US" sz="315" b="1" i="1" dirty="0"/>
          </a:p>
          <a:p>
            <a:r>
              <a:rPr lang="en-US" sz="2100" b="1" i="1" dirty="0"/>
              <a:t>Discuss the structure of the code.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69018" y="4356891"/>
            <a:ext cx="6103179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3. </a:t>
            </a:r>
            <a:r>
              <a:rPr lang="en-US" sz="2100" b="1" dirty="0"/>
              <a:t>Replay: </a:t>
            </a:r>
            <a:r>
              <a:rPr lang="en-US" sz="2100" dirty="0"/>
              <a:t>Modify the video to play slower and faster.  Modify the frame list to play frame2 more times.</a:t>
            </a:r>
          </a:p>
          <a:p>
            <a:endParaRPr lang="en-US" sz="2100" dirty="0"/>
          </a:p>
          <a:p>
            <a:r>
              <a:rPr lang="en-US" sz="2100" dirty="0" err="1"/>
              <a:t>frame_list</a:t>
            </a:r>
            <a:r>
              <a:rPr lang="en-US" sz="2100" dirty="0"/>
              <a:t> = [frame1, frame2]            # list of frames</a:t>
            </a:r>
          </a:p>
          <a:p>
            <a:r>
              <a:rPr lang="en-US" sz="2100" dirty="0"/>
              <a:t>fps= 2                                              # frames per sec</a:t>
            </a:r>
          </a:p>
          <a:p>
            <a:r>
              <a:rPr lang="en-US" sz="2100" dirty="0" err="1"/>
              <a:t>play_video</a:t>
            </a:r>
            <a:r>
              <a:rPr lang="en-US" sz="2100" dirty="0"/>
              <a:t>= </a:t>
            </a:r>
            <a:r>
              <a:rPr lang="en-US" sz="2100" dirty="0" err="1"/>
              <a:t>vid_show</a:t>
            </a:r>
            <a:r>
              <a:rPr lang="en-US" sz="2100" dirty="0"/>
              <a:t>(</a:t>
            </a:r>
            <a:r>
              <a:rPr lang="en-US" sz="2100" dirty="0" err="1"/>
              <a:t>frame_list</a:t>
            </a:r>
            <a:r>
              <a:rPr lang="en-US" sz="2100" dirty="0"/>
              <a:t>, fps)# play on screen</a:t>
            </a:r>
          </a:p>
          <a:p>
            <a:endParaRPr lang="en-US" sz="2100" dirty="0"/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1480435" y="4968763"/>
            <a:ext cx="193968" cy="42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6012" tIns="48006" rIns="96012" bIns="48006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2041"/>
          </a:p>
        </p:txBody>
      </p:sp>
      <p:sp>
        <p:nvSpPr>
          <p:cNvPr id="65" name="TextBox 64"/>
          <p:cNvSpPr txBox="1"/>
          <p:nvPr/>
        </p:nvSpPr>
        <p:spPr>
          <a:xfrm>
            <a:off x="169567" y="1489555"/>
            <a:ext cx="64273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45" indent="-360045">
              <a:buAutoNum type="arabicPeriod"/>
            </a:pPr>
            <a:r>
              <a:rPr lang="en-US" sz="2041" b="1" dirty="0"/>
              <a:t>Python IDLE. </a:t>
            </a:r>
            <a:r>
              <a:rPr lang="en-US" sz="2100" dirty="0"/>
              <a:t>Open IDLE and navigate the </a:t>
            </a:r>
          </a:p>
          <a:p>
            <a:r>
              <a:rPr lang="en-US" sz="2100" dirty="0"/>
              <a:t>directory to </a:t>
            </a:r>
            <a:r>
              <a:rPr lang="en-US" sz="2100" b="1" dirty="0"/>
              <a:t>/home/pi/AOLME/Session7/. </a:t>
            </a:r>
            <a:r>
              <a:rPr lang="en-US" sz="2100" dirty="0"/>
              <a:t> </a:t>
            </a:r>
          </a:p>
          <a:p>
            <a:r>
              <a:rPr lang="en-US" sz="2100" dirty="0"/>
              <a:t>Run </a:t>
            </a:r>
            <a:r>
              <a:rPr lang="en-US" sz="2100" i="1" dirty="0"/>
              <a:t>PixelEx.py</a:t>
            </a:r>
            <a:r>
              <a:rPr lang="en-US" sz="2100" dirty="0"/>
              <a:t>.  </a:t>
            </a:r>
            <a:r>
              <a:rPr lang="en-US" sz="2100" b="1" i="1" dirty="0"/>
              <a:t>What do you see?</a:t>
            </a:r>
            <a:r>
              <a:rPr lang="en-US" sz="2100" dirty="0"/>
              <a:t> </a:t>
            </a:r>
          </a:p>
          <a:p>
            <a:r>
              <a:rPr lang="en-US" sz="2100" dirty="0"/>
              <a:t>Recall color:</a:t>
            </a:r>
          </a:p>
        </p:txBody>
      </p:sp>
      <p:sp>
        <p:nvSpPr>
          <p:cNvPr id="70" name="Rectangle 69"/>
          <p:cNvSpPr/>
          <p:nvPr/>
        </p:nvSpPr>
        <p:spPr>
          <a:xfrm>
            <a:off x="169018" y="7026890"/>
            <a:ext cx="4937057" cy="4063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41" dirty="0">
                <a:latin typeface="Calibri" charset="0"/>
                <a:ea typeface="Times New Roman" charset="0"/>
                <a:cs typeface="Times New Roman" charset="0"/>
              </a:rPr>
              <a:t>AOLME PROJECT - LEVEL 1- SESSION 7- 2018</a:t>
            </a:r>
            <a:r>
              <a:rPr lang="en-US" sz="2041" dirty="0"/>
              <a:t> </a:t>
            </a:r>
          </a:p>
        </p:txBody>
      </p:sp>
      <p:sp>
        <p:nvSpPr>
          <p:cNvPr id="32" name="Rectangle 115"/>
          <p:cNvSpPr>
            <a:spLocks noChangeArrowheads="1"/>
          </p:cNvSpPr>
          <p:nvPr/>
        </p:nvSpPr>
        <p:spPr bwMode="auto">
          <a:xfrm>
            <a:off x="5178765" y="7090714"/>
            <a:ext cx="7598504" cy="368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6012" tIns="48006" rIns="96012" bIns="48006" numCol="1" anchor="ctr" anchorCtr="0" compatLnSpc="1">
            <a:prstTxWarp prst="textNoShape">
              <a:avLst/>
            </a:prstTxWarp>
            <a:spAutoFit/>
          </a:bodyPr>
          <a:lstStyle/>
          <a:p>
            <a:pPr algn="ctr" defTabSz="96012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40" dirty="0">
                <a:solidFill>
                  <a:schemeClr val="bg1">
                    <a:lumMod val="75000"/>
                  </a:schemeClr>
                </a:solidFill>
                <a:latin typeface="Arial Unicode MS" charset="0"/>
                <a:ea typeface="Times New Roman" charset="0"/>
                <a:cs typeface="Courier New" charset="0"/>
              </a:rPr>
              <a:t>MATERIALS DEVELOPED BY THE AOLME PROJECT AT THE UNIVERSITY OF NEW MEXICO, PLEASE DO NOT COPY OR DISTRIBUTE ANY OF THESE COPYRIGHTED TASKS WITHOUT PROPER AUTHORIZATION</a:t>
            </a:r>
            <a:endParaRPr lang="en-US" altLang="en-US" sz="840" dirty="0">
              <a:solidFill>
                <a:schemeClr val="bg1">
                  <a:lumMod val="75000"/>
                </a:schemeClr>
              </a:solidFill>
              <a:latin typeface="Arial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E4223953-9329-3646-B8F0-5447CBE73E57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21" t="19734" r="31284" b="30356"/>
          <a:stretch/>
        </p:blipFill>
        <p:spPr bwMode="auto">
          <a:xfrm>
            <a:off x="5438624" y="1542540"/>
            <a:ext cx="745246" cy="112815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9E97B86-702D-4027-B9ED-5E47D519120A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5853" y="2766587"/>
            <a:ext cx="4923778" cy="1507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38537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598664" y="1667661"/>
            <a:ext cx="11356125" cy="5261928"/>
            <a:chOff x="549253" y="1301464"/>
            <a:chExt cx="7943264" cy="4835686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549253" y="3725625"/>
              <a:ext cx="3895432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597085" y="3725625"/>
              <a:ext cx="3895432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4517717" y="3772213"/>
              <a:ext cx="0" cy="236493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4505048" y="1301464"/>
              <a:ext cx="0" cy="236493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Rectangle 3"/>
          <p:cNvSpPr/>
          <p:nvPr/>
        </p:nvSpPr>
        <p:spPr>
          <a:xfrm>
            <a:off x="524806" y="610214"/>
            <a:ext cx="11403856" cy="67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780" b="1" dirty="0"/>
              <a:t>7.1. Introduction to Videos</a:t>
            </a:r>
            <a:endParaRPr lang="en-US" sz="378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461356" y="1426704"/>
            <a:ext cx="79448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385667" y="1508787"/>
            <a:ext cx="6143108" cy="2790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96729" indent="-480060">
              <a:buAutoNum type="arabicPeriod" startAt="2"/>
            </a:pPr>
            <a:r>
              <a:rPr lang="en-US" sz="2100" b="1" dirty="0"/>
              <a:t>Analyze: </a:t>
            </a:r>
            <a:r>
              <a:rPr lang="en-US" sz="2100" dirty="0"/>
              <a:t>Study the code and change the pixel color and the pixel location.</a:t>
            </a:r>
          </a:p>
          <a:p>
            <a:pPr marL="16669"/>
            <a:endParaRPr lang="en-US" sz="735" dirty="0"/>
          </a:p>
          <a:p>
            <a:pPr marL="16669"/>
            <a:r>
              <a:rPr lang="en-US" sz="2100" dirty="0"/>
              <a:t>   r="fe0606“      # Which color is this?</a:t>
            </a:r>
          </a:p>
          <a:p>
            <a:pPr marL="16669"/>
            <a:r>
              <a:rPr lang="en-US" sz="2100" dirty="0"/>
              <a:t>   v="157f11“      # Which color is this?</a:t>
            </a:r>
          </a:p>
          <a:p>
            <a:pPr marL="16669"/>
            <a:r>
              <a:rPr lang="en-US" sz="2100" dirty="0"/>
              <a:t>   </a:t>
            </a:r>
            <a:r>
              <a:rPr lang="en-US" sz="2100" dirty="0" err="1"/>
              <a:t>backg</a:t>
            </a:r>
            <a:r>
              <a:rPr lang="en-US" sz="2100" dirty="0"/>
              <a:t> = </a:t>
            </a:r>
            <a:r>
              <a:rPr lang="en-US" sz="2100" dirty="0" err="1"/>
              <a:t>np.array</a:t>
            </a:r>
            <a:r>
              <a:rPr lang="en-US" sz="2100" dirty="0"/>
              <a:t>([[r]*cols for row in range (rows)])</a:t>
            </a:r>
          </a:p>
          <a:p>
            <a:pPr marL="16669"/>
            <a:r>
              <a:rPr lang="en-US" sz="2100" dirty="0"/>
              <a:t>   frame1 = </a:t>
            </a:r>
            <a:r>
              <a:rPr lang="en-US" sz="2100" dirty="0" err="1"/>
              <a:t>backg.copy</a:t>
            </a:r>
            <a:r>
              <a:rPr lang="en-US" sz="2100" dirty="0"/>
              <a:t>()  # Make it the same as </a:t>
            </a:r>
            <a:r>
              <a:rPr lang="en-US" sz="2100" dirty="0" err="1"/>
              <a:t>backg</a:t>
            </a:r>
            <a:r>
              <a:rPr lang="en-US" sz="2100" dirty="0"/>
              <a:t>.</a:t>
            </a:r>
          </a:p>
          <a:p>
            <a:pPr marL="16669"/>
            <a:r>
              <a:rPr lang="en-US" sz="2100" dirty="0"/>
              <a:t>   frame2 = </a:t>
            </a:r>
            <a:r>
              <a:rPr lang="en-US" sz="2100" dirty="0" err="1"/>
              <a:t>backg.copy</a:t>
            </a:r>
            <a:r>
              <a:rPr lang="en-US" sz="2100" dirty="0"/>
              <a:t>()  # Make it the same as </a:t>
            </a:r>
            <a:r>
              <a:rPr lang="en-US" sz="2100" dirty="0" err="1"/>
              <a:t>backg</a:t>
            </a:r>
            <a:r>
              <a:rPr lang="en-US" sz="2100" dirty="0"/>
              <a:t>.</a:t>
            </a:r>
          </a:p>
          <a:p>
            <a:pPr marL="16669"/>
            <a:r>
              <a:rPr lang="en-US" sz="2100" dirty="0"/>
              <a:t>   frame2[0][0] = v          # Change pixel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307274" y="4355037"/>
            <a:ext cx="6374463" cy="2855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4. </a:t>
            </a:r>
            <a:r>
              <a:rPr lang="en-US" sz="2100" b="1" dirty="0"/>
              <a:t>Analyze:</a:t>
            </a:r>
            <a:r>
              <a:rPr lang="en-US" sz="2100" dirty="0"/>
              <a:t> Study </a:t>
            </a:r>
            <a:r>
              <a:rPr lang="en-US" sz="2100" i="1" dirty="0"/>
              <a:t>PixelEx.py</a:t>
            </a:r>
            <a:r>
              <a:rPr lang="en-US" sz="2100" dirty="0"/>
              <a:t> and find the parts of the code that perform the following:</a:t>
            </a:r>
          </a:p>
          <a:p>
            <a:endParaRPr lang="en-US" sz="840" dirty="0"/>
          </a:p>
          <a:p>
            <a:r>
              <a:rPr lang="en-US" sz="2100" dirty="0"/>
              <a:t>	</a:t>
            </a:r>
            <a:r>
              <a:rPr lang="en-US" sz="2100" i="1" dirty="0"/>
              <a:t>Import libraries</a:t>
            </a:r>
          </a:p>
          <a:p>
            <a:r>
              <a:rPr lang="en-US" sz="2100" i="1" dirty="0"/>
              <a:t>	Define colors</a:t>
            </a:r>
          </a:p>
          <a:p>
            <a:r>
              <a:rPr lang="en-US" sz="2100" i="1" dirty="0"/>
              <a:t>	Define background</a:t>
            </a:r>
          </a:p>
          <a:p>
            <a:r>
              <a:rPr lang="en-US" sz="2100" i="1" dirty="0"/>
              <a:t>	Define frames</a:t>
            </a:r>
          </a:p>
          <a:p>
            <a:r>
              <a:rPr lang="en-US" sz="2100" dirty="0"/>
              <a:t>	</a:t>
            </a:r>
            <a:r>
              <a:rPr lang="en-US" sz="2100" i="1" dirty="0"/>
              <a:t>Play the video</a:t>
            </a:r>
          </a:p>
          <a:p>
            <a:endParaRPr lang="en-US" sz="315" b="1" i="1" dirty="0"/>
          </a:p>
          <a:p>
            <a:r>
              <a:rPr lang="en-US" sz="2100" b="1" i="1" dirty="0"/>
              <a:t>Discuss the structure of the code.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69018" y="4356891"/>
            <a:ext cx="6103179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3. </a:t>
            </a:r>
            <a:r>
              <a:rPr lang="en-US" sz="2100" b="1" dirty="0"/>
              <a:t>Replay: </a:t>
            </a:r>
            <a:r>
              <a:rPr lang="en-US" sz="2100" dirty="0"/>
              <a:t>Modify the video to play slower and faster.  Modify the frame list to play frame2 more times.</a:t>
            </a:r>
          </a:p>
          <a:p>
            <a:endParaRPr lang="en-US" sz="2100" dirty="0"/>
          </a:p>
          <a:p>
            <a:r>
              <a:rPr lang="en-US" sz="2100" dirty="0" err="1"/>
              <a:t>frame_list</a:t>
            </a:r>
            <a:r>
              <a:rPr lang="en-US" sz="2100" dirty="0"/>
              <a:t> = [frame1, frame2]            # list of frames</a:t>
            </a:r>
          </a:p>
          <a:p>
            <a:r>
              <a:rPr lang="en-US" sz="2100" dirty="0"/>
              <a:t>fps= 2                                              # frames per sec</a:t>
            </a:r>
          </a:p>
          <a:p>
            <a:r>
              <a:rPr lang="en-US" sz="2100" dirty="0" err="1"/>
              <a:t>play_video</a:t>
            </a:r>
            <a:r>
              <a:rPr lang="en-US" sz="2100" dirty="0"/>
              <a:t>= </a:t>
            </a:r>
            <a:r>
              <a:rPr lang="en-US" sz="2100" dirty="0" err="1"/>
              <a:t>vid_show</a:t>
            </a:r>
            <a:r>
              <a:rPr lang="en-US" sz="2100" dirty="0"/>
              <a:t>(</a:t>
            </a:r>
            <a:r>
              <a:rPr lang="en-US" sz="2100" dirty="0" err="1"/>
              <a:t>frame_list</a:t>
            </a:r>
            <a:r>
              <a:rPr lang="en-US" sz="2100" dirty="0"/>
              <a:t>, fps)# play on screen</a:t>
            </a:r>
          </a:p>
          <a:p>
            <a:endParaRPr lang="en-US" sz="2100" dirty="0"/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1480435" y="4968763"/>
            <a:ext cx="193968" cy="42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6012" tIns="48006" rIns="96012" bIns="48006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2041"/>
          </a:p>
        </p:txBody>
      </p:sp>
      <p:sp>
        <p:nvSpPr>
          <p:cNvPr id="65" name="TextBox 64"/>
          <p:cNvSpPr txBox="1"/>
          <p:nvPr/>
        </p:nvSpPr>
        <p:spPr>
          <a:xfrm>
            <a:off x="169567" y="1489555"/>
            <a:ext cx="64273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45" indent="-360045">
              <a:buAutoNum type="arabicPeriod"/>
            </a:pPr>
            <a:r>
              <a:rPr lang="en-US" sz="2041" b="1" dirty="0"/>
              <a:t>Python IDLE. </a:t>
            </a:r>
            <a:r>
              <a:rPr lang="en-US" sz="2100" dirty="0"/>
              <a:t>Open IDLE and navigate the </a:t>
            </a:r>
          </a:p>
          <a:p>
            <a:r>
              <a:rPr lang="en-US" sz="2100" dirty="0"/>
              <a:t>directory to </a:t>
            </a:r>
            <a:r>
              <a:rPr lang="en-US" sz="2100" b="1" dirty="0"/>
              <a:t>/home/pi/AOLME/Session7/. </a:t>
            </a:r>
            <a:r>
              <a:rPr lang="en-US" sz="2100" dirty="0"/>
              <a:t> </a:t>
            </a:r>
          </a:p>
          <a:p>
            <a:r>
              <a:rPr lang="en-US" sz="2100" dirty="0"/>
              <a:t>Run </a:t>
            </a:r>
            <a:r>
              <a:rPr lang="en-US" sz="2100" i="1" dirty="0"/>
              <a:t>PixelEx.py</a:t>
            </a:r>
            <a:r>
              <a:rPr lang="en-US" sz="2100" dirty="0"/>
              <a:t>.  </a:t>
            </a:r>
            <a:r>
              <a:rPr lang="en-US" sz="2100" b="1" i="1" dirty="0"/>
              <a:t>What do you see?</a:t>
            </a:r>
            <a:r>
              <a:rPr lang="en-US" sz="2100" dirty="0"/>
              <a:t> </a:t>
            </a:r>
          </a:p>
          <a:p>
            <a:r>
              <a:rPr lang="en-US" sz="2100" dirty="0"/>
              <a:t>Recall color:</a:t>
            </a:r>
          </a:p>
        </p:txBody>
      </p:sp>
      <p:sp>
        <p:nvSpPr>
          <p:cNvPr id="70" name="Rectangle 69"/>
          <p:cNvSpPr/>
          <p:nvPr/>
        </p:nvSpPr>
        <p:spPr>
          <a:xfrm>
            <a:off x="169018" y="7026890"/>
            <a:ext cx="4937057" cy="4063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41" dirty="0">
                <a:latin typeface="Calibri" charset="0"/>
                <a:ea typeface="Times New Roman" charset="0"/>
                <a:cs typeface="Times New Roman" charset="0"/>
              </a:rPr>
              <a:t>AOLME PROJECT - LEVEL 1- SESSION 7- 2018</a:t>
            </a:r>
            <a:r>
              <a:rPr lang="en-US" sz="2041" dirty="0"/>
              <a:t> </a:t>
            </a:r>
          </a:p>
        </p:txBody>
      </p:sp>
      <p:sp>
        <p:nvSpPr>
          <p:cNvPr id="32" name="Rectangle 115"/>
          <p:cNvSpPr>
            <a:spLocks noChangeArrowheads="1"/>
          </p:cNvSpPr>
          <p:nvPr/>
        </p:nvSpPr>
        <p:spPr bwMode="auto">
          <a:xfrm>
            <a:off x="5178765" y="7090714"/>
            <a:ext cx="7598504" cy="368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6012" tIns="48006" rIns="96012" bIns="48006" numCol="1" anchor="ctr" anchorCtr="0" compatLnSpc="1">
            <a:prstTxWarp prst="textNoShape">
              <a:avLst/>
            </a:prstTxWarp>
            <a:spAutoFit/>
          </a:bodyPr>
          <a:lstStyle/>
          <a:p>
            <a:pPr algn="ctr" defTabSz="96012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40" dirty="0">
                <a:solidFill>
                  <a:schemeClr val="bg1">
                    <a:lumMod val="75000"/>
                  </a:schemeClr>
                </a:solidFill>
                <a:latin typeface="Arial Unicode MS" charset="0"/>
                <a:ea typeface="Times New Roman" charset="0"/>
                <a:cs typeface="Courier New" charset="0"/>
              </a:rPr>
              <a:t>MATERIALS DEVELOPED BY THE AOLME PROJECT AT THE UNIVERSITY OF NEW MEXICO, PLEASE DO NOT COPY OR DISTRIBUTE ANY OF THESE COPYRIGHTED TASKS WITHOUT PROPER AUTHORIZATION</a:t>
            </a:r>
            <a:endParaRPr lang="en-US" altLang="en-US" sz="840" dirty="0">
              <a:solidFill>
                <a:schemeClr val="bg1">
                  <a:lumMod val="75000"/>
                </a:schemeClr>
              </a:solidFill>
              <a:latin typeface="Arial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E4223953-9329-3646-B8F0-5447CBE73E57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21" t="19734" r="31284" b="30356"/>
          <a:stretch/>
        </p:blipFill>
        <p:spPr bwMode="auto">
          <a:xfrm>
            <a:off x="5438624" y="1542540"/>
            <a:ext cx="745246" cy="112815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9E97B86-702D-4027-B9ED-5E47D519120A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5853" y="2766587"/>
            <a:ext cx="4923778" cy="1507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00238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/>
          <p:cNvCxnSpPr>
            <a:cxnSpLocks/>
          </p:cNvCxnSpPr>
          <p:nvPr/>
        </p:nvCxnSpPr>
        <p:spPr>
          <a:xfrm flipV="1">
            <a:off x="6280022" y="1663586"/>
            <a:ext cx="0" cy="430499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461356" y="1426704"/>
            <a:ext cx="79448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096048" y="2043029"/>
            <a:ext cx="4633346" cy="197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78380" indent="-360045">
              <a:buAutoNum type="arabicPeriod"/>
            </a:pPr>
            <a:r>
              <a:rPr lang="en-US" sz="2041" dirty="0"/>
              <a:t>Activity Card</a:t>
            </a:r>
          </a:p>
          <a:p>
            <a:pPr marL="378380" indent="-360045">
              <a:buAutoNum type="arabicPeriod"/>
            </a:pPr>
            <a:r>
              <a:rPr lang="en-US" sz="2041" dirty="0"/>
              <a:t>Folder: /home/pi/AOLME/Session7/  </a:t>
            </a:r>
          </a:p>
          <a:p>
            <a:pPr marL="378380" indent="-360045">
              <a:buAutoNum type="arabicPeriod"/>
            </a:pPr>
            <a:r>
              <a:rPr lang="en-US" sz="2041" dirty="0"/>
              <a:t>IDLE.</a:t>
            </a:r>
          </a:p>
          <a:p>
            <a:pPr marL="378380" indent="-360045">
              <a:buAutoNum type="arabicPeriod"/>
            </a:pPr>
            <a:r>
              <a:rPr lang="en-US" sz="2041" dirty="0"/>
              <a:t>Raspberry Pi and Monitor</a:t>
            </a:r>
          </a:p>
          <a:p>
            <a:pPr marL="378380" indent="-360045">
              <a:buAutoNum type="arabicPeriod"/>
            </a:pPr>
            <a:r>
              <a:rPr lang="en-US" sz="2041" dirty="0"/>
              <a:t>Student journal</a:t>
            </a:r>
          </a:p>
          <a:p>
            <a:pPr marL="378380" indent="-360045">
              <a:buAutoNum type="arabicPeriod"/>
            </a:pPr>
            <a:endParaRPr lang="en-US" sz="2041" dirty="0"/>
          </a:p>
        </p:txBody>
      </p:sp>
      <p:pic>
        <p:nvPicPr>
          <p:cNvPr id="63" name="Picture 62" descr="Resultado de imagen para python programming icon"/>
          <p:cNvPicPr/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1466845" y="693067"/>
            <a:ext cx="742366" cy="65454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9" name="Rectangle 18"/>
          <p:cNvSpPr/>
          <p:nvPr/>
        </p:nvSpPr>
        <p:spPr>
          <a:xfrm>
            <a:off x="169018" y="7026890"/>
            <a:ext cx="4937057" cy="4063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41" dirty="0">
                <a:latin typeface="Calibri" charset="0"/>
                <a:ea typeface="Times New Roman" charset="0"/>
                <a:cs typeface="Times New Roman" charset="0"/>
              </a:rPr>
              <a:t>AOLME PROJECT - LEVEL 1- SESSION 7- 2018</a:t>
            </a:r>
            <a:r>
              <a:rPr lang="en-US" sz="2041" dirty="0"/>
              <a:t> </a:t>
            </a:r>
          </a:p>
        </p:txBody>
      </p:sp>
      <p:sp>
        <p:nvSpPr>
          <p:cNvPr id="41" name="Rectangle 115"/>
          <p:cNvSpPr>
            <a:spLocks noChangeArrowheads="1"/>
          </p:cNvSpPr>
          <p:nvPr/>
        </p:nvSpPr>
        <p:spPr bwMode="auto">
          <a:xfrm>
            <a:off x="5178765" y="7090714"/>
            <a:ext cx="7598504" cy="368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6012" tIns="48006" rIns="96012" bIns="48006" numCol="1" anchor="ctr" anchorCtr="0" compatLnSpc="1">
            <a:prstTxWarp prst="textNoShape">
              <a:avLst/>
            </a:prstTxWarp>
            <a:spAutoFit/>
          </a:bodyPr>
          <a:lstStyle/>
          <a:p>
            <a:pPr algn="ctr" defTabSz="96012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40" dirty="0">
                <a:solidFill>
                  <a:schemeClr val="bg1">
                    <a:lumMod val="75000"/>
                  </a:schemeClr>
                </a:solidFill>
                <a:latin typeface="Arial Unicode MS" charset="0"/>
                <a:ea typeface="Times New Roman" charset="0"/>
                <a:cs typeface="Courier New" charset="0"/>
              </a:rPr>
              <a:t>MATERIALS DEVELOPED BY THE AOLME PROJECT AT THE UNIVERSITY OF NEW MEXICO, PLEASE DO NOT COPY OR DISTRIBUTE ANY OF THESE COPYRIGHTED TASKS WITHOUT PROPER AUTHORIZATION</a:t>
            </a:r>
            <a:endParaRPr lang="en-US" altLang="en-US" sz="840" dirty="0">
              <a:solidFill>
                <a:schemeClr val="bg1">
                  <a:lumMod val="75000"/>
                </a:schemeClr>
              </a:solidFill>
              <a:latin typeface="Arial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655544" y="1586011"/>
            <a:ext cx="3523221" cy="40639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41" b="1" dirty="0"/>
              <a:t>Resources for the Activity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037612" y="1574489"/>
            <a:ext cx="4689570" cy="40639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41" b="1" dirty="0"/>
              <a:t>Recommended Steps for the Activity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280022" y="2374374"/>
            <a:ext cx="6201538" cy="3546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78380" indent="-360045">
              <a:buAutoNum type="arabicPeriod"/>
            </a:pPr>
            <a:r>
              <a:rPr lang="en-US" sz="2041" dirty="0"/>
              <a:t>Encourage the students to play with different colors.</a:t>
            </a:r>
          </a:p>
          <a:p>
            <a:pPr marL="378380" indent="-360045">
              <a:buAutoNum type="arabicPeriod"/>
            </a:pPr>
            <a:r>
              <a:rPr lang="en-US" sz="2041" dirty="0"/>
              <a:t>Make sure that students understand the steps and the structure of the video creation code.</a:t>
            </a:r>
          </a:p>
          <a:p>
            <a:pPr marL="378380" indent="-360045">
              <a:buAutoNum type="arabicPeriod"/>
            </a:pPr>
            <a:r>
              <a:rPr lang="en-US" sz="2041" dirty="0"/>
              <a:t>Emphasize the use of structure. In other words, emphasize that they define the colors and background first, define the frames, and play the video last.</a:t>
            </a:r>
          </a:p>
          <a:p>
            <a:pPr marL="378380" indent="-360045">
              <a:buAutoNum type="arabicPeriod"/>
            </a:pPr>
            <a:endParaRPr lang="en-US" sz="2041" dirty="0"/>
          </a:p>
          <a:p>
            <a:pPr marL="18335"/>
            <a:r>
              <a:rPr lang="en-US" sz="2041" dirty="0"/>
              <a:t>Let the students know that they should not worry about the decimal values (0.5, 1.5, </a:t>
            </a:r>
            <a:r>
              <a:rPr lang="en-US" sz="2041" dirty="0" err="1"/>
              <a:t>etc</a:t>
            </a:r>
            <a:r>
              <a:rPr lang="en-US" sz="2041" dirty="0"/>
              <a:t>). Instead, the integer coordinates identify each pixel (0, 1, 2, 3, </a:t>
            </a:r>
            <a:r>
              <a:rPr lang="en-US" sz="2041" dirty="0" err="1"/>
              <a:t>etc</a:t>
            </a:r>
            <a:r>
              <a:rPr lang="en-US" sz="2041" dirty="0"/>
              <a:t>).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1458" y="602181"/>
            <a:ext cx="12430103" cy="67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780" b="1" dirty="0"/>
              <a:t>7.1.  Introduction to Video</a:t>
            </a:r>
            <a:endParaRPr lang="en-US" sz="378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43ED614-A273-BE4C-9BFE-04A7DB0E888E}"/>
              </a:ext>
            </a:extLst>
          </p:cNvPr>
          <p:cNvSpPr/>
          <p:nvPr/>
        </p:nvSpPr>
        <p:spPr>
          <a:xfrm>
            <a:off x="480605" y="6564365"/>
            <a:ext cx="9469836" cy="3670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785" b="1" dirty="0"/>
              <a:t>Activity 1 Goal:  Introduce students to the structure of their code for the video project.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D8A9EC-ED6F-6648-B8A6-2A8269CAD8F9}"/>
              </a:ext>
            </a:extLst>
          </p:cNvPr>
          <p:cNvSpPr/>
          <p:nvPr/>
        </p:nvSpPr>
        <p:spPr>
          <a:xfrm>
            <a:off x="354938" y="4070580"/>
            <a:ext cx="5747801" cy="2419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8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Everyone in the team gets to play a role:</a:t>
            </a:r>
          </a:p>
          <a:p>
            <a:r>
              <a:rPr lang="en-US" sz="1680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Discussion Expert</a:t>
            </a:r>
            <a:r>
              <a:rPr lang="en-US" sz="168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Leads the team discussion asking questions about what the session is about.</a:t>
            </a:r>
          </a:p>
          <a:p>
            <a:r>
              <a:rPr lang="en-US" sz="1680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Fair Participation Expert</a:t>
            </a:r>
            <a:r>
              <a:rPr lang="en-US" sz="168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makes sure of fair participation of everyone. </a:t>
            </a:r>
          </a:p>
          <a:p>
            <a:r>
              <a:rPr lang="en-US" sz="1680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Hardware Setup/Teardown Expert</a:t>
            </a:r>
            <a:r>
              <a:rPr lang="en-US" sz="168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in charge of setting up &amp; putting away materials and computer equipment. </a:t>
            </a:r>
          </a:p>
          <a:p>
            <a:r>
              <a:rPr lang="en-US" sz="1680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Summary Expert</a:t>
            </a:r>
            <a:r>
              <a:rPr lang="en-US" sz="168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summarizes and records team questions and what the teams has learned. </a:t>
            </a:r>
          </a:p>
        </p:txBody>
      </p:sp>
    </p:spTree>
    <p:extLst>
      <p:ext uri="{BB962C8B-B14F-4D97-AF65-F5344CB8AC3E}">
        <p14:creationId xmlns:p14="http://schemas.microsoft.com/office/powerpoint/2010/main" val="1477539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598664" y="1667661"/>
            <a:ext cx="11356125" cy="5261928"/>
            <a:chOff x="549253" y="1301464"/>
            <a:chExt cx="7943264" cy="4835686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549253" y="3725625"/>
              <a:ext cx="3895432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597085" y="3725625"/>
              <a:ext cx="3895432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4517717" y="3772213"/>
              <a:ext cx="0" cy="236493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4505048" y="1301464"/>
              <a:ext cx="0" cy="236493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Rectangle 3"/>
          <p:cNvSpPr/>
          <p:nvPr/>
        </p:nvSpPr>
        <p:spPr>
          <a:xfrm>
            <a:off x="524806" y="610214"/>
            <a:ext cx="11403856" cy="67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780" b="1" dirty="0"/>
              <a:t>7.2. Create a Video Character</a:t>
            </a:r>
            <a:endParaRPr lang="en-US" sz="378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461356" y="1426704"/>
            <a:ext cx="79448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385667" y="1508787"/>
            <a:ext cx="5915865" cy="2736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96729" indent="-480060">
              <a:buAutoNum type="arabicPeriod" startAt="2"/>
            </a:pPr>
            <a:r>
              <a:rPr lang="en-US" sz="2100" b="1" dirty="0"/>
              <a:t>Analyze: </a:t>
            </a:r>
            <a:r>
              <a:rPr lang="en-US" sz="2100" dirty="0"/>
              <a:t>Study the code and </a:t>
            </a:r>
            <a:r>
              <a:rPr lang="en-US" sz="2100" b="1" i="1" dirty="0"/>
              <a:t>change</a:t>
            </a:r>
            <a:r>
              <a:rPr lang="en-US" sz="2100" dirty="0"/>
              <a:t> the row </a:t>
            </a:r>
          </a:p>
          <a:p>
            <a:pPr marL="16669"/>
            <a:r>
              <a:rPr lang="en-US" sz="2100" dirty="0"/>
              <a:t>colors and the row location.</a:t>
            </a:r>
          </a:p>
          <a:p>
            <a:pPr marL="16669"/>
            <a:endParaRPr lang="en-US" sz="735" dirty="0"/>
          </a:p>
          <a:p>
            <a:pPr marL="16669"/>
            <a:endParaRPr lang="en-US" sz="2041" dirty="0"/>
          </a:p>
          <a:p>
            <a:pPr marL="16669"/>
            <a:r>
              <a:rPr lang="en-US" sz="2041" dirty="0"/>
              <a:t>   </a:t>
            </a:r>
            <a:r>
              <a:rPr lang="en-US" sz="2041" dirty="0" err="1"/>
              <a:t>backg</a:t>
            </a:r>
            <a:r>
              <a:rPr lang="en-US" sz="2041" dirty="0"/>
              <a:t> = </a:t>
            </a:r>
            <a:r>
              <a:rPr lang="en-US" sz="2041" dirty="0" err="1"/>
              <a:t>np.array</a:t>
            </a:r>
            <a:r>
              <a:rPr lang="en-US" sz="2041" dirty="0"/>
              <a:t>([[r]*cols for row in range (rows)])</a:t>
            </a:r>
          </a:p>
          <a:p>
            <a:pPr marL="16669"/>
            <a:r>
              <a:rPr lang="en-US" sz="2041" dirty="0"/>
              <a:t>   frame1 = </a:t>
            </a:r>
            <a:r>
              <a:rPr lang="en-US" sz="2041" dirty="0" err="1"/>
              <a:t>backg.copy</a:t>
            </a:r>
            <a:r>
              <a:rPr lang="en-US" sz="2041" dirty="0"/>
              <a:t>()</a:t>
            </a:r>
          </a:p>
          <a:p>
            <a:pPr marL="16669"/>
            <a:r>
              <a:rPr lang="en-US" sz="2041" dirty="0"/>
              <a:t>   frame2 = </a:t>
            </a:r>
            <a:r>
              <a:rPr lang="en-US" sz="2041" dirty="0" err="1"/>
              <a:t>backg.copy</a:t>
            </a:r>
            <a:r>
              <a:rPr lang="en-US" sz="2041" dirty="0"/>
              <a:t>()</a:t>
            </a:r>
          </a:p>
          <a:p>
            <a:pPr marL="16669"/>
            <a:r>
              <a:rPr lang="en-US" sz="2041" dirty="0"/>
              <a:t>   frame2[0] = [v, v, v]      # CHANGE ROW OF 3 PIXELS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307274" y="4355036"/>
            <a:ext cx="637446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4. </a:t>
            </a:r>
            <a:r>
              <a:rPr lang="en-US" sz="2100" b="1" dirty="0"/>
              <a:t>Create: </a:t>
            </a:r>
            <a:r>
              <a:rPr lang="en-US" sz="2100" dirty="0"/>
              <a:t>Think of a video character. Program and display your character against an empty background using row access (see above),</a:t>
            </a:r>
            <a:r>
              <a:rPr lang="en-US" sz="2100" i="1" dirty="0"/>
              <a:t> </a:t>
            </a:r>
            <a:r>
              <a:rPr lang="en-US" sz="2100" dirty="0" err="1"/>
              <a:t>im_fill</a:t>
            </a:r>
            <a:r>
              <a:rPr lang="en-US" sz="2100" dirty="0"/>
              <a:t>(), or pixel coloring (see 7.1). </a:t>
            </a:r>
          </a:p>
          <a:p>
            <a:endParaRPr lang="en-US" sz="2100" b="1" dirty="0"/>
          </a:p>
          <a:p>
            <a:r>
              <a:rPr lang="en-US" sz="2100" b="1" dirty="0"/>
              <a:t>Hint: Start from an empty Python file and copy and paste code from the different examples. What code do you need to start with?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69018" y="4356891"/>
            <a:ext cx="6103179" cy="2736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80060" indent="-480060">
              <a:buAutoNum type="arabicPeriod" startAt="3"/>
            </a:pPr>
            <a:r>
              <a:rPr lang="en-US" sz="2100" b="1" dirty="0"/>
              <a:t>Analyze:  </a:t>
            </a:r>
            <a:r>
              <a:rPr lang="en-US" sz="2100" dirty="0"/>
              <a:t>Open and run the file </a:t>
            </a:r>
            <a:r>
              <a:rPr lang="en-US" sz="2100" i="1" dirty="0"/>
              <a:t>im_fill_Ex.py</a:t>
            </a:r>
            <a:r>
              <a:rPr lang="en-US" sz="2100" dirty="0"/>
              <a:t>.</a:t>
            </a:r>
          </a:p>
          <a:p>
            <a:r>
              <a:rPr lang="en-US" sz="2100" b="1" i="1" dirty="0"/>
              <a:t>Change</a:t>
            </a:r>
            <a:r>
              <a:rPr lang="en-US" sz="2100" dirty="0"/>
              <a:t> the color and location of the rectangle:</a:t>
            </a:r>
          </a:p>
          <a:p>
            <a:endParaRPr lang="en-US" sz="735" b="1" dirty="0"/>
          </a:p>
          <a:p>
            <a:r>
              <a:rPr lang="en-US" sz="2041" dirty="0" err="1"/>
              <a:t>start_row</a:t>
            </a:r>
            <a:r>
              <a:rPr lang="en-US" sz="2041" dirty="0"/>
              <a:t> = 1</a:t>
            </a:r>
          </a:p>
          <a:p>
            <a:r>
              <a:rPr lang="en-US" sz="2041" dirty="0" err="1"/>
              <a:t>end_row</a:t>
            </a:r>
            <a:r>
              <a:rPr lang="en-US" sz="2041" dirty="0"/>
              <a:t>   = 2</a:t>
            </a:r>
          </a:p>
          <a:p>
            <a:r>
              <a:rPr lang="en-US" sz="2041" dirty="0" err="1"/>
              <a:t>start_col</a:t>
            </a:r>
            <a:r>
              <a:rPr lang="en-US" sz="2041" dirty="0"/>
              <a:t> = 0</a:t>
            </a:r>
          </a:p>
          <a:p>
            <a:r>
              <a:rPr lang="en-US" sz="2041" dirty="0" err="1"/>
              <a:t>end_col</a:t>
            </a:r>
            <a:r>
              <a:rPr lang="en-US" sz="2041" dirty="0"/>
              <a:t>   = 1</a:t>
            </a:r>
          </a:p>
          <a:p>
            <a:r>
              <a:rPr lang="en-US" sz="2041" dirty="0" err="1"/>
              <a:t>im_fill</a:t>
            </a:r>
            <a:r>
              <a:rPr lang="en-US" sz="2041" dirty="0"/>
              <a:t>(frame2, [</a:t>
            </a:r>
            <a:r>
              <a:rPr lang="en-US" sz="2041" dirty="0" err="1"/>
              <a:t>start_row</a:t>
            </a:r>
            <a:r>
              <a:rPr lang="en-US" sz="2041" dirty="0"/>
              <a:t>, </a:t>
            </a:r>
            <a:r>
              <a:rPr lang="en-US" sz="2041" dirty="0" err="1"/>
              <a:t>end_row</a:t>
            </a:r>
            <a:r>
              <a:rPr lang="en-US" sz="2041" dirty="0"/>
              <a:t>], [</a:t>
            </a:r>
            <a:r>
              <a:rPr lang="en-US" sz="2041" dirty="0" err="1"/>
              <a:t>start_col</a:t>
            </a:r>
            <a:r>
              <a:rPr lang="en-US" sz="2041" dirty="0"/>
              <a:t>, </a:t>
            </a:r>
            <a:r>
              <a:rPr lang="en-US" sz="2041" dirty="0" err="1"/>
              <a:t>end_col</a:t>
            </a:r>
            <a:r>
              <a:rPr lang="en-US" sz="2041" dirty="0"/>
              <a:t>], v)</a:t>
            </a: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1480435" y="4968763"/>
            <a:ext cx="193968" cy="42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6012" tIns="48006" rIns="96012" bIns="48006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2041"/>
          </a:p>
        </p:txBody>
      </p:sp>
      <p:sp>
        <p:nvSpPr>
          <p:cNvPr id="65" name="TextBox 64"/>
          <p:cNvSpPr txBox="1"/>
          <p:nvPr/>
        </p:nvSpPr>
        <p:spPr>
          <a:xfrm>
            <a:off x="169567" y="1489555"/>
            <a:ext cx="6427315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45" indent="-360045">
              <a:buAutoNum type="arabicPeriod"/>
            </a:pPr>
            <a:r>
              <a:rPr lang="en-US" sz="2041" b="1" dirty="0"/>
              <a:t>Python IDLE. </a:t>
            </a:r>
            <a:r>
              <a:rPr lang="en-US" sz="2100" dirty="0"/>
              <a:t>Open IDLE and navigate the </a:t>
            </a:r>
          </a:p>
          <a:p>
            <a:r>
              <a:rPr lang="en-US" sz="2100" dirty="0"/>
              <a:t>directory to </a:t>
            </a:r>
            <a:r>
              <a:rPr lang="en-US" sz="2100" b="1" dirty="0"/>
              <a:t>/home/pi/AOLME/Session7/. </a:t>
            </a:r>
            <a:r>
              <a:rPr lang="en-US" sz="2100" dirty="0"/>
              <a:t> </a:t>
            </a:r>
          </a:p>
          <a:p>
            <a:r>
              <a:rPr lang="en-US" sz="2100" dirty="0"/>
              <a:t>Run </a:t>
            </a:r>
            <a:r>
              <a:rPr lang="en-US" sz="2100" i="1" dirty="0"/>
              <a:t>RowEx.py</a:t>
            </a:r>
            <a:r>
              <a:rPr lang="en-US" sz="2100" dirty="0"/>
              <a:t>.  </a:t>
            </a:r>
          </a:p>
          <a:p>
            <a:endParaRPr lang="en-US" sz="2100" b="1" i="1" dirty="0"/>
          </a:p>
          <a:p>
            <a:r>
              <a:rPr lang="en-US" sz="2100" b="1" i="1" dirty="0"/>
              <a:t>What do you see?</a:t>
            </a:r>
            <a:r>
              <a:rPr lang="en-US" sz="2100" dirty="0"/>
              <a:t> </a:t>
            </a:r>
          </a:p>
        </p:txBody>
      </p:sp>
      <p:sp>
        <p:nvSpPr>
          <p:cNvPr id="70" name="Rectangle 69"/>
          <p:cNvSpPr/>
          <p:nvPr/>
        </p:nvSpPr>
        <p:spPr>
          <a:xfrm>
            <a:off x="169018" y="7026890"/>
            <a:ext cx="4937057" cy="4063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41" dirty="0">
                <a:latin typeface="Calibri" charset="0"/>
                <a:ea typeface="Times New Roman" charset="0"/>
                <a:cs typeface="Times New Roman" charset="0"/>
              </a:rPr>
              <a:t>AOLME PROJECT - LEVEL 1- SESSION 7- 2018</a:t>
            </a:r>
            <a:r>
              <a:rPr lang="en-US" sz="2041" dirty="0"/>
              <a:t> </a:t>
            </a:r>
          </a:p>
        </p:txBody>
      </p:sp>
      <p:sp>
        <p:nvSpPr>
          <p:cNvPr id="32" name="Rectangle 115"/>
          <p:cNvSpPr>
            <a:spLocks noChangeArrowheads="1"/>
          </p:cNvSpPr>
          <p:nvPr/>
        </p:nvSpPr>
        <p:spPr bwMode="auto">
          <a:xfrm>
            <a:off x="5178765" y="7090714"/>
            <a:ext cx="7598504" cy="368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6012" tIns="48006" rIns="96012" bIns="48006" numCol="1" anchor="ctr" anchorCtr="0" compatLnSpc="1">
            <a:prstTxWarp prst="textNoShape">
              <a:avLst/>
            </a:prstTxWarp>
            <a:spAutoFit/>
          </a:bodyPr>
          <a:lstStyle/>
          <a:p>
            <a:pPr algn="ctr" defTabSz="96012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40" dirty="0">
                <a:solidFill>
                  <a:schemeClr val="bg1">
                    <a:lumMod val="75000"/>
                  </a:schemeClr>
                </a:solidFill>
                <a:latin typeface="Arial Unicode MS" charset="0"/>
                <a:ea typeface="Times New Roman" charset="0"/>
                <a:cs typeface="Courier New" charset="0"/>
              </a:rPr>
              <a:t>MATERIALS DEVELOPED BY THE AOLME PROJECT AT THE UNIVERSITY OF NEW MEXICO, PLEASE DO NOT COPY OR DISTRIBUTE ANY OF THESE COPYRIGHTED TASKS WITHOUT PROPER AUTHORIZATION</a:t>
            </a:r>
            <a:endParaRPr lang="en-US" altLang="en-US" sz="840" dirty="0">
              <a:solidFill>
                <a:schemeClr val="bg1">
                  <a:lumMod val="75000"/>
                </a:schemeClr>
              </a:solidFill>
              <a:latin typeface="Arial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E4223953-9329-3646-B8F0-5447CBE73E57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21" t="19734" r="31284" b="30356"/>
          <a:stretch/>
        </p:blipFill>
        <p:spPr bwMode="auto">
          <a:xfrm>
            <a:off x="5377258" y="1846313"/>
            <a:ext cx="745246" cy="112815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433427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46752</TotalTime>
  <Words>2464</Words>
  <Application>Microsoft Office PowerPoint</Application>
  <PresentationFormat>Custom</PresentationFormat>
  <Paragraphs>248</Paragraphs>
  <Slides>14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SimSun</vt:lpstr>
      <vt:lpstr>Arial</vt:lpstr>
      <vt:lpstr>Arial Unicode MS</vt:lpstr>
      <vt:lpstr>Calibri</vt:lpstr>
      <vt:lpstr>Courier New</vt:lpstr>
      <vt:lpstr>Gill Sans MT</vt:lpstr>
      <vt:lpstr>Times New Roman</vt:lpstr>
      <vt:lpstr>Parcel</vt:lpstr>
      <vt:lpstr>AOLME Curriculum SESSION 7</vt:lpstr>
      <vt:lpstr>Level 1</vt:lpstr>
      <vt:lpstr>Creation of images and videos</vt:lpstr>
      <vt:lpstr>Selected ACTIVITIES</vt:lpstr>
      <vt:lpstr>Hints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AOLME Curriculum</dc:title>
  <dc:creator>Carlos Lopez Leiva</dc:creator>
  <cp:lastModifiedBy>Marios Pattichis</cp:lastModifiedBy>
  <cp:revision>286</cp:revision>
  <cp:lastPrinted>2018-03-10T07:12:24Z</cp:lastPrinted>
  <dcterms:created xsi:type="dcterms:W3CDTF">2017-05-22T00:10:34Z</dcterms:created>
  <dcterms:modified xsi:type="dcterms:W3CDTF">2018-04-19T11:45:11Z</dcterms:modified>
</cp:coreProperties>
</file>