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3"/>
  </p:notesMasterIdLst>
  <p:sldIdLst>
    <p:sldId id="292" r:id="rId2"/>
    <p:sldId id="258" r:id="rId3"/>
    <p:sldId id="259" r:id="rId4"/>
    <p:sldId id="261" r:id="rId5"/>
    <p:sldId id="290" r:id="rId6"/>
    <p:sldId id="291" r:id="rId7"/>
    <p:sldId id="286" r:id="rId8"/>
    <p:sldId id="287" r:id="rId9"/>
    <p:sldId id="279" r:id="rId10"/>
    <p:sldId id="284" r:id="rId11"/>
    <p:sldId id="285" r:id="rId12"/>
  </p:sldIdLst>
  <p:sldSz cx="128016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/>
    <p:restoredTop sz="93097"/>
  </p:normalViewPr>
  <p:slideViewPr>
    <p:cSldViewPr snapToGrid="0" snapToObjects="1">
      <p:cViewPr varScale="1">
        <p:scale>
          <a:sx n="136" d="100"/>
          <a:sy n="136" d="100"/>
        </p:scale>
        <p:origin x="20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F88A-8A99-E24E-A6E6-7FD7EC0CD37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143000"/>
            <a:ext cx="508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43C0-C5C1-6741-993C-1565D648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4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9237-FE32-404A-BECB-2AE305D5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0D716-9FC1-4B72-A763-57E65746D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51EA-0471-4AA0-94AF-804D5A21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A65B-A7D2-466A-97FF-DA2CB629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4130-6831-4932-A976-99CD9A66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40E3-9C1C-473C-ABA5-E74B7E7D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916D-97E8-4E4B-AAA9-8F0FAA19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DA1F-E3C5-4001-92DB-DA70807A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65FE-78F5-4ED3-9C1F-BD92195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9EE1-629E-4456-BDBA-23F5E89E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12FD5-0F07-43DA-94D2-C6177CEE6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3CD7D-B198-4549-BA01-8D790ED35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45A5-F318-44D5-A270-A889D4D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C247-39B2-46A4-BE5D-BA07F474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17E4-1355-4727-8C6C-6773675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A194-E0F0-4019-BDB4-DFD820F1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33F7-A539-41B2-98ED-E91F19FE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774B-380E-43CF-8CD7-2995601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FEED-C06C-4410-B6F4-C64C6A52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6EB6-8B51-4061-BED9-1BE21BD9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2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F37-2F46-4A93-BEA7-2E6FF317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3D750-D298-4BAB-857F-262E77E7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DF28-C1F8-439D-8143-99704231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2202-D636-4B2F-B0BB-C6973E58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FECF-18CE-4091-9448-5219714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DF88-07ED-4D8B-91E3-EBADB1D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1B67-E027-4D4A-8E14-546999A4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2989B-A4C4-4B54-9454-72147AFB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C52E-D295-4004-A1AF-8F9E0DF0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6B0EF-1971-43BD-A245-9D22D1F9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4004-2CCF-48FB-B0F5-5DF4066E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173D-D3A1-4E4B-A433-8395CB9E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5FACB-8A08-45AE-88D1-9E445A88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E4B1-186F-4CE8-8176-715811C7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C284B-BEDB-4EA1-85CA-36F18B4A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00096-B4FE-45BE-BE5E-B773209CA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0533A-63A0-4B6A-9FBA-00AF79B1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69DC7-D654-40C7-89BE-A617AD22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55FA-AB66-47C8-B446-0D6AFA1C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5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EB1A-E06F-40AF-9609-A9D5A5A6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1918-F8AC-4F30-B986-4D481C7E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D5C64-4D7E-4D2C-B994-85811EB5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55F00-CE21-4C25-979A-712E8C13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2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58E11-6C56-494F-ACF2-D58A8E94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0F32-8F48-4DBC-A5E4-CF3AA0C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5D78-C51A-4E43-9CDA-99D3E129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A126-B33A-4A8D-81FF-56E5BB7C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0768-C383-4A31-B6C2-63D646AE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32EF2-A6ED-48F7-97C3-BD5052BD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7FD53-24A8-4789-AB85-EDD21031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AB9D6-14BF-4810-9C6F-938596F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A951D-D9E8-4813-ACA0-4F0A59D2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0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EDEA-E427-4712-9462-076913A6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0875-419F-4561-AF86-A63021514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B3F39-DD7F-4065-B6AF-2B042E12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F4D06-B655-4D25-A3C4-47B4A159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985B-3B3D-4233-9E18-4C5A147F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7B85-4914-42B4-8EB2-208327BB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4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492F5-C174-4457-9451-F65E6456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05CB-69E1-45BC-8ED6-29A70E63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2431-B1CE-47E5-80E9-4ED1AFDD4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34A3-0700-4EB3-ADC5-95C58B559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D5F4-B0D7-4E13-82CB-B3AFAA697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972" y="2654166"/>
            <a:ext cx="3542844" cy="89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918" y="2791831"/>
            <a:ext cx="6224776" cy="1728216"/>
          </a:xfrm>
        </p:spPr>
        <p:txBody>
          <a:bodyPr>
            <a:normAutofit fontScale="90000"/>
          </a:bodyPr>
          <a:lstStyle/>
          <a:p>
            <a:r>
              <a:rPr lang="en-US" dirty="0"/>
              <a:t>AOLME Curriculum</a:t>
            </a:r>
            <a:br>
              <a:rPr lang="en-US" dirty="0"/>
            </a:br>
            <a:r>
              <a:rPr lang="en-US" sz="6700" dirty="0"/>
              <a:t>Session 6</a:t>
            </a:r>
            <a:endParaRPr lang="en-US" sz="1680" dirty="0"/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>
            <a:off x="4866900" y="7090714"/>
            <a:ext cx="7910369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</a:t>
            </a:r>
            <a:r>
              <a:rPr lang="en-US" altLang="en-US" sz="84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THE AOLME PROJECT </a:t>
            </a: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AT THE UNIVERSITY OF NEW MEXICO, PLEASE DO NOT COPY OR DISTRIBUTE ANY OF THESE COPYRIGHTED TASKS WITHOUT PROPER AUTHORIZATION OF PROJECT</a:t>
            </a: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1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7.5. Discuss Level 1 Projects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b="1" dirty="0"/>
              <a:t>2.  Analyze: </a:t>
            </a:r>
            <a:r>
              <a:rPr lang="en-US" sz="2100" dirty="0"/>
              <a:t>Let the facilitator discuss their project.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Write:  </a:t>
            </a:r>
            <a:r>
              <a:rPr lang="en-US" sz="2100" dirty="0"/>
              <a:t>The team and summary expert will discuss what you learned in this session.</a:t>
            </a:r>
          </a:p>
          <a:p>
            <a:endParaRPr lang="en-US" sz="2100" dirty="0"/>
          </a:p>
          <a:p>
            <a:r>
              <a:rPr lang="en-US" sz="2100" b="1" dirty="0"/>
              <a:t>Which ideas do you want to implement in your project?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Replay:  </a:t>
            </a:r>
            <a:r>
              <a:rPr lang="en-US" sz="2100" dirty="0"/>
              <a:t>Find the commands </a:t>
            </a:r>
            <a:r>
              <a:rPr lang="en-US" sz="2100" dirty="0" err="1"/>
              <a:t>vid_show</a:t>
            </a:r>
            <a:r>
              <a:rPr lang="en-US" sz="2100" dirty="0"/>
              <a:t>(), </a:t>
            </a:r>
            <a:r>
              <a:rPr lang="en-US" sz="2100" dirty="0" err="1"/>
              <a:t>frame_list</a:t>
            </a:r>
            <a:r>
              <a:rPr lang="en-US" sz="2100" dirty="0"/>
              <a:t>, and fps and modify them.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Then select a folder from a school and a </a:t>
            </a:r>
          </a:p>
          <a:p>
            <a:r>
              <a:rPr lang="en-US" sz="2100" dirty="0"/>
              <a:t>project to run. Run different projects.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307616" y="1652741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C9B67B-35D9-4A46-AECC-2D7719667649}"/>
              </a:ext>
            </a:extLst>
          </p:cNvPr>
          <p:cNvSpPr txBox="1"/>
          <p:nvPr/>
        </p:nvSpPr>
        <p:spPr>
          <a:xfrm>
            <a:off x="6396267" y="2303472"/>
            <a:ext cx="6235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dirty="0"/>
              <a:t>Go through the code and discuss the code with the rest of the group. </a:t>
            </a:r>
            <a:r>
              <a:rPr lang="en-US" sz="2100" b="1" dirty="0"/>
              <a:t>Modify the code!</a:t>
            </a:r>
          </a:p>
        </p:txBody>
      </p:sp>
    </p:spTree>
    <p:extLst>
      <p:ext uri="{BB962C8B-B14F-4D97-AF65-F5344CB8AC3E}">
        <p14:creationId xmlns:p14="http://schemas.microsoft.com/office/powerpoint/2010/main" val="44012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6280022" y="1663587"/>
            <a:ext cx="0" cy="38513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499" y="2115675"/>
            <a:ext cx="5579515" cy="229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Activity Card</a:t>
            </a:r>
          </a:p>
          <a:p>
            <a:r>
              <a:rPr lang="en-US" sz="2041" dirty="0"/>
              <a:t>Folder:  </a:t>
            </a:r>
            <a:r>
              <a:rPr lang="en-US" sz="2041" b="1" dirty="0"/>
              <a:t>/home/pi/AOLME/Session7/  and projects under this directory.</a:t>
            </a:r>
          </a:p>
          <a:p>
            <a:endParaRPr lang="en-US" sz="2041" b="1" dirty="0">
              <a:highlight>
                <a:srgbClr val="FFFF00"/>
              </a:highlight>
            </a:endParaRPr>
          </a:p>
          <a:p>
            <a:pPr marL="18335"/>
            <a:r>
              <a:rPr lang="en-US" sz="2041" dirty="0"/>
              <a:t>2. Raspberry Pi kit</a:t>
            </a:r>
          </a:p>
          <a:p>
            <a:pPr marL="18335"/>
            <a:r>
              <a:rPr lang="en-US" sz="2041" dirty="0"/>
              <a:t>3. Student journal</a:t>
            </a:r>
          </a:p>
          <a:p>
            <a:pPr marL="378380" indent="-360045">
              <a:buAutoNum type="arabicPeriod"/>
            </a:pPr>
            <a:endParaRPr lang="en-US" sz="2041" dirty="0"/>
          </a:p>
        </p:txBody>
      </p:sp>
      <p:pic>
        <p:nvPicPr>
          <p:cNvPr id="63" name="Picture 62" descr="Resultado de imagen para python programming icon"/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55998" y="671514"/>
            <a:ext cx="742366" cy="654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41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5544" y="1593814"/>
            <a:ext cx="3523221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/>
              <a:t>Resources for the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7612" y="1580721"/>
            <a:ext cx="4689570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Recommended steps for the Activity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80022" y="1967344"/>
            <a:ext cx="6497247" cy="229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Make sure students ‘play’ with the code.</a:t>
            </a:r>
          </a:p>
          <a:p>
            <a:pPr marL="378380" indent="-360045">
              <a:buAutoNum type="arabicPeriod"/>
            </a:pPr>
            <a:r>
              <a:rPr lang="en-US" sz="2041" dirty="0"/>
              <a:t>Make sure co-facilitator discusses their code.</a:t>
            </a:r>
          </a:p>
          <a:p>
            <a:pPr marL="378380" indent="-360045">
              <a:buAutoNum type="arabicPeriod"/>
            </a:pPr>
            <a:r>
              <a:rPr lang="en-US" sz="2041" dirty="0"/>
              <a:t>Let the students ask questions about the project that the co-facilitator worked on. Try not to tell them, instead ask questions to prompt their thinking.</a:t>
            </a:r>
          </a:p>
          <a:p>
            <a:pPr marL="378380" indent="-360045">
              <a:buAutoNum type="arabicPeriod"/>
            </a:pPr>
            <a:r>
              <a:rPr lang="en-US" sz="2041" dirty="0"/>
              <a:t>Have students debrief and write about what they learned in session 7.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544" y="660680"/>
            <a:ext cx="11526447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7.5. Discuss Level 1 Projects</a:t>
            </a:r>
            <a:endParaRPr lang="en-US" sz="378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66689A-B8A8-3B41-B725-F654AB746E46}"/>
              </a:ext>
            </a:extLst>
          </p:cNvPr>
          <p:cNvSpPr/>
          <p:nvPr/>
        </p:nvSpPr>
        <p:spPr>
          <a:xfrm>
            <a:off x="3000560" y="6291441"/>
            <a:ext cx="8074103" cy="40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1" b="1" dirty="0"/>
              <a:t>Start discussing ideas for the project.</a:t>
            </a:r>
            <a:endParaRPr lang="en-US" sz="204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90184-0F16-EB4A-99CB-6EF95A70951F}"/>
              </a:ext>
            </a:extLst>
          </p:cNvPr>
          <p:cNvSpPr/>
          <p:nvPr/>
        </p:nvSpPr>
        <p:spPr>
          <a:xfrm>
            <a:off x="367213" y="3959853"/>
            <a:ext cx="5747801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how did the team roles work?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Leads the team discussion asking questions about what the session is about.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Participation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makes sure of fair participation of everyone.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Setup/Teardown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charge of setting up &amp; putting away materials and computer equipment.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summarizes and records team questions and what the teams has learned. </a:t>
            </a:r>
          </a:p>
        </p:txBody>
      </p:sp>
    </p:spTree>
    <p:extLst>
      <p:ext uri="{BB962C8B-B14F-4D97-AF65-F5344CB8AC3E}">
        <p14:creationId xmlns:p14="http://schemas.microsoft.com/office/powerpoint/2010/main" val="31824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29338" y="285750"/>
            <a:ext cx="1903096" cy="2262859"/>
          </a:xfrm>
          <a:prstGeom prst="rect">
            <a:avLst/>
          </a:prstGeom>
          <a:noFill/>
          <a:ln w="31750" cap="sq">
            <a:noFill/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681" y="631519"/>
            <a:ext cx="7581899" cy="940105"/>
          </a:xfrm>
        </p:spPr>
        <p:txBody>
          <a:bodyPr>
            <a:normAutofit/>
          </a:bodyPr>
          <a:lstStyle/>
          <a:p>
            <a:r>
              <a:rPr lang="en-US" dirty="0"/>
              <a:t>Level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8705"/>
              </p:ext>
            </p:extLst>
          </p:nvPr>
        </p:nvGraphicFramePr>
        <p:xfrm>
          <a:off x="506729" y="1701029"/>
          <a:ext cx="10963275" cy="5671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1843">
                <a:tc>
                  <a:txBody>
                    <a:bodyPr/>
                    <a:lstStyle/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1: </a:t>
                      </a:r>
                      <a:r>
                        <a:rPr lang="en-US" sz="2600" b="1" i="1" dirty="0">
                          <a:effectLst/>
                        </a:rPr>
                        <a:t>Basic of Raspberry PI and Linux-</a:t>
                      </a:r>
                      <a:r>
                        <a:rPr lang="en-US" sz="2600" b="0" i="1" dirty="0">
                          <a:effectLst/>
                        </a:rPr>
                        <a:t>(motivational overview</a:t>
                      </a:r>
                      <a:r>
                        <a:rPr lang="en-US" sz="2600" b="0" i="1" baseline="0" dirty="0">
                          <a:effectLst/>
                        </a:rPr>
                        <a:t> of projects-images, ls, cd)</a:t>
                      </a:r>
                      <a:endParaRPr lang="en-US" sz="2600" b="0" i="1" dirty="0"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2: </a:t>
                      </a:r>
                      <a:r>
                        <a:rPr lang="en-US" sz="2600" b="1" i="1" dirty="0">
                          <a:effectLst/>
                        </a:rPr>
                        <a:t>Introduction to Python Programming </a:t>
                      </a:r>
                      <a:r>
                        <a:rPr lang="en-US" sz="2600" b="0" i="1" dirty="0">
                          <a:effectLst/>
                        </a:rPr>
                        <a:t>(print, algebra, strings)</a:t>
                      </a:r>
                    </a:p>
                    <a:p>
                      <a:pPr marL="700088" indent="-293688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3:  </a:t>
                      </a:r>
                      <a:r>
                        <a:rPr lang="en-US" sz="2600" b="1" i="1" dirty="0">
                          <a:effectLst/>
                        </a:rPr>
                        <a:t>Algorithms: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Loops, Conditionals, and Sequential Thinking </a:t>
                      </a:r>
                      <a:r>
                        <a:rPr lang="en-US" sz="2600" b="0" i="1" dirty="0">
                          <a:effectLst/>
                        </a:rPr>
                        <a:t>(for and while loops, range commands, if statements,</a:t>
                      </a:r>
                      <a:r>
                        <a:rPr lang="en-US" sz="2600" b="0" i="1" baseline="0" dirty="0">
                          <a:effectLst/>
                        </a:rPr>
                        <a:t> inequalities, sprite movement)</a:t>
                      </a:r>
                      <a:endParaRPr lang="en-US" sz="2600" b="0" i="1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</a:rPr>
                        <a:t>SESSION 4:  </a:t>
                      </a:r>
                      <a:r>
                        <a:rPr lang="en-US" sz="2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Coordinate Plane and Black &amp; White Images in Python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5: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and Hexadecimal number systems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6: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 and Their Components (histograms)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7: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 of Images and Video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FINAL PROJECT:  VIDEO</a:t>
                      </a:r>
                      <a:endParaRPr lang="en-US" sz="2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43" marR="5754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88605" y="4632294"/>
            <a:ext cx="2081399" cy="2383155"/>
          </a:xfrm>
          <a:prstGeom prst="rect">
            <a:avLst/>
          </a:prstGeom>
          <a:ln w="31750" cap="sq">
            <a:noFill/>
            <a:miter lim="800000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11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30" y="1218667"/>
            <a:ext cx="10992307" cy="1248156"/>
          </a:xfrm>
        </p:spPr>
        <p:txBody>
          <a:bodyPr>
            <a:normAutofit/>
          </a:bodyPr>
          <a:lstStyle/>
          <a:p>
            <a:r>
              <a:rPr lang="en-US" dirty="0"/>
              <a:t>Creation of images and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15" y="2752726"/>
            <a:ext cx="12028171" cy="3973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60" dirty="0"/>
              <a:t>OBJECTIVES: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Create a single frame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Create a video using two frames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Create a video character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Review and discuss old </a:t>
            </a:r>
            <a:r>
              <a:rPr lang="en-US" sz="3360"/>
              <a:t>video projects</a:t>
            </a:r>
            <a:endParaRPr lang="en-US" sz="3360" dirty="0"/>
          </a:p>
        </p:txBody>
      </p:sp>
    </p:spTree>
    <p:extLst>
      <p:ext uri="{BB962C8B-B14F-4D97-AF65-F5344CB8AC3E}">
        <p14:creationId xmlns:p14="http://schemas.microsoft.com/office/powerpoint/2010/main" val="11129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ado de imagen para black and white image pixel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17927" y="2040123"/>
            <a:ext cx="4367546" cy="33596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36" y="1235296"/>
            <a:ext cx="4699687" cy="104241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Selected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52" y="2813496"/>
            <a:ext cx="6513703" cy="3874772"/>
          </a:xfrm>
        </p:spPr>
        <p:txBody>
          <a:bodyPr>
            <a:noAutofit/>
          </a:bodyPr>
          <a:lstStyle/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Create a frame row by row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Make a video using two frames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Create a video character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Move a video character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Open a project from Level I and discuss project ideas</a:t>
            </a:r>
            <a:endParaRPr lang="en-US" sz="25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19D-F052-4236-922E-FA35B212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693" y="570698"/>
            <a:ext cx="8116214" cy="461356"/>
          </a:xfrm>
        </p:spPr>
        <p:txBody>
          <a:bodyPr>
            <a:normAutofit fontScale="90000"/>
          </a:bodyPr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59E6-82B9-4AB7-94A2-2F2452E6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287262"/>
            <a:ext cx="10067278" cy="61877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a large block of text: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Hold down the Shift key and then move around the file with the arrow keys to select the text.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7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until the end of the line: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Windows:      Hold down the Shift key and press the End key.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Linux on Pi:   Hold down the Shift key and press the down arrow key.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until the beginning of the line: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Windows:      Hold down the Shift key and press the Home key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Linux on Pi:   Hold down the Shift key and press the up arrow key.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3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Cut, copy, and paste using the mouse: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Hold down the right mouse button to access cut, copy, and paste.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2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Cut, copy, and past using the keyboard: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Control+C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for copy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Control+X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for cut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Control+V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for paste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Code to visualize a single video frame and comment when done: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im_show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(frame1)                # Make sure to replace frame1 with the frame that you want to see.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    wait = input(“Press a key”)   # Stops execution until you press a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After you are done,  you can comment out the code by placing a # at the beginning of each line.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7.1. Create a Frame Row by Row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07274" y="1559712"/>
            <a:ext cx="6103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2. </a:t>
            </a:r>
            <a:r>
              <a:rPr lang="en-US" sz="2100" b="1" dirty="0"/>
              <a:t>Compute hexadecimal codes for each color.</a:t>
            </a:r>
          </a:p>
          <a:p>
            <a:r>
              <a:rPr lang="en-US" sz="2100" dirty="0"/>
              <a:t>Use RRGGBB for each hex code. </a:t>
            </a:r>
          </a:p>
          <a:p>
            <a:r>
              <a:rPr lang="en-US" sz="2100" dirty="0" err="1"/>
              <a:t>Eg.</a:t>
            </a:r>
            <a:r>
              <a:rPr lang="en-US" sz="2100" dirty="0"/>
              <a:t> Red is FF0000. </a:t>
            </a:r>
          </a:p>
          <a:p>
            <a:r>
              <a:rPr lang="en-US" sz="2100" b="1" dirty="0"/>
              <a:t> </a:t>
            </a:r>
            <a:endParaRPr lang="en-US" sz="21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Create image. </a:t>
            </a:r>
            <a:r>
              <a:rPr lang="en-US" sz="2100" dirty="0"/>
              <a:t>Create a 3x4 color image using the provided page.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11628668" y="4428350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BE1AE6-6A3A-48E5-9B26-6FBDBC99F9DD}"/>
              </a:ext>
            </a:extLst>
          </p:cNvPr>
          <p:cNvSpPr txBox="1"/>
          <p:nvPr/>
        </p:nvSpPr>
        <p:spPr>
          <a:xfrm>
            <a:off x="6307274" y="4333554"/>
            <a:ext cx="642731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b="1" dirty="0"/>
              <a:t>4. 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Open the file </a:t>
            </a:r>
            <a:r>
              <a:rPr lang="en-US" sz="2100" b="1" i="1" dirty="0"/>
              <a:t>FrameEx.py</a:t>
            </a:r>
            <a:r>
              <a:rPr lang="en-US" sz="2100" dirty="0"/>
              <a:t>, run it and then </a:t>
            </a:r>
          </a:p>
          <a:p>
            <a:r>
              <a:rPr lang="en-US" sz="2100" dirty="0"/>
              <a:t>modify the code to create your image.</a:t>
            </a:r>
          </a:p>
          <a:p>
            <a:endParaRPr lang="en-US" sz="700" dirty="0"/>
          </a:p>
          <a:p>
            <a:r>
              <a:rPr lang="en-US" sz="2100" dirty="0"/>
              <a:t>To specify your image, you will need to </a:t>
            </a:r>
            <a:r>
              <a:rPr lang="en-US" sz="2100" b="1" i="1" dirty="0"/>
              <a:t>specify the size</a:t>
            </a:r>
            <a:r>
              <a:rPr lang="en-US" sz="2100" dirty="0"/>
              <a:t> and enter it </a:t>
            </a:r>
            <a:r>
              <a:rPr lang="en-US" sz="2100" b="1" i="1" dirty="0"/>
              <a:t>row-by-row</a:t>
            </a:r>
            <a:r>
              <a:rPr lang="en-US" sz="2100" dirty="0"/>
              <a:t>. For example,  for the 0</a:t>
            </a:r>
            <a:r>
              <a:rPr lang="en-US" sz="2100" baseline="30000" dirty="0"/>
              <a:t>th</a:t>
            </a:r>
            <a:r>
              <a:rPr lang="en-US" sz="2100" dirty="0"/>
              <a:t> row for a two-column image, we use</a:t>
            </a:r>
          </a:p>
          <a:p>
            <a:r>
              <a:rPr lang="en-US" sz="2100" dirty="0"/>
              <a:t>          frame0[0] = [r,  b]  # Modify!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B2C80-B1F6-4D76-970D-65A9A02B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307" y="2409181"/>
            <a:ext cx="1762125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12098-3356-42D8-B09A-E613BD8A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632" y="2583632"/>
            <a:ext cx="4476750" cy="1676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0EC73D-6BAC-4751-9512-73EF6E3BFE6A}"/>
              </a:ext>
            </a:extLst>
          </p:cNvPr>
          <p:cNvSpPr txBox="1"/>
          <p:nvPr/>
        </p:nvSpPr>
        <p:spPr>
          <a:xfrm>
            <a:off x="204095" y="4402181"/>
            <a:ext cx="61031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Create variables to store the colors that repeat and the frame.</a:t>
            </a:r>
            <a:r>
              <a:rPr lang="en-US" sz="2100" dirty="0"/>
              <a:t> </a:t>
            </a:r>
          </a:p>
          <a:p>
            <a:r>
              <a:rPr lang="en-US" sz="2100" i="1" dirty="0"/>
              <a:t>Create variables</a:t>
            </a:r>
            <a:r>
              <a:rPr lang="en-US" sz="2100" dirty="0"/>
              <a:t> for each color. For example:</a:t>
            </a:r>
          </a:p>
          <a:p>
            <a:r>
              <a:rPr lang="en-US" sz="2100" dirty="0"/>
              <a:t>    r  = “FF0000”  # hex code for red</a:t>
            </a:r>
          </a:p>
          <a:p>
            <a:r>
              <a:rPr lang="en-US" sz="2100" dirty="0"/>
              <a:t>    b = “0000FF”   # hex code for blue</a:t>
            </a:r>
          </a:p>
          <a:p>
            <a:endParaRPr lang="en-US" sz="900" dirty="0"/>
          </a:p>
          <a:p>
            <a:r>
              <a:rPr lang="en-US" sz="2100" dirty="0"/>
              <a:t>To create a red frame of size rows x cols, we use:</a:t>
            </a:r>
          </a:p>
          <a:p>
            <a:r>
              <a:rPr lang="en-US" sz="2100" dirty="0"/>
              <a:t>  frame0 = </a:t>
            </a:r>
            <a:r>
              <a:rPr lang="en-US" sz="2100" dirty="0" err="1"/>
              <a:t>np.array</a:t>
            </a:r>
            <a:r>
              <a:rPr lang="en-US" sz="2100" dirty="0"/>
              <a:t>([[r]*cols for row in range (rows)])</a:t>
            </a:r>
          </a:p>
        </p:txBody>
      </p:sp>
    </p:spTree>
    <p:extLst>
      <p:ext uri="{BB962C8B-B14F-4D97-AF65-F5344CB8AC3E}">
        <p14:creationId xmlns:p14="http://schemas.microsoft.com/office/powerpoint/2010/main" val="163853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7.2. Make a Video Using Two Frames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7274" y="4355037"/>
            <a:ext cx="6374463" cy="285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Analyze:</a:t>
            </a:r>
            <a:r>
              <a:rPr lang="en-US" sz="2100" dirty="0"/>
              <a:t> Study </a:t>
            </a:r>
            <a:r>
              <a:rPr lang="en-US" sz="2100" i="1" dirty="0"/>
              <a:t>VideoEx1.py</a:t>
            </a:r>
            <a:r>
              <a:rPr lang="en-US" sz="2100" dirty="0"/>
              <a:t> and find the parts of the code that perform the following:</a:t>
            </a:r>
          </a:p>
          <a:p>
            <a:endParaRPr lang="en-US" sz="840" dirty="0"/>
          </a:p>
          <a:p>
            <a:r>
              <a:rPr lang="en-US" sz="2100" dirty="0"/>
              <a:t>	</a:t>
            </a:r>
            <a:r>
              <a:rPr lang="en-US" sz="2100" i="1" dirty="0"/>
              <a:t>Import libraries</a:t>
            </a:r>
          </a:p>
          <a:p>
            <a:r>
              <a:rPr lang="en-US" sz="2100" i="1" dirty="0"/>
              <a:t>	Define colors</a:t>
            </a:r>
          </a:p>
          <a:p>
            <a:r>
              <a:rPr lang="en-US" sz="2100" i="1" dirty="0"/>
              <a:t>	Define frames</a:t>
            </a:r>
          </a:p>
          <a:p>
            <a:r>
              <a:rPr lang="en-US" sz="2100" i="1" dirty="0"/>
              <a:t>	Define the list of frames</a:t>
            </a:r>
          </a:p>
          <a:p>
            <a:r>
              <a:rPr lang="en-US" sz="2100" dirty="0"/>
              <a:t>	</a:t>
            </a:r>
            <a:r>
              <a:rPr lang="en-US" sz="2100" i="1" dirty="0"/>
              <a:t>Play the video</a:t>
            </a:r>
          </a:p>
          <a:p>
            <a:endParaRPr lang="en-US" sz="315" b="1" i="1" dirty="0"/>
          </a:p>
          <a:p>
            <a:r>
              <a:rPr lang="en-US" sz="2100" b="1" i="1" dirty="0"/>
              <a:t>Discuss the structure of the code.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Replay: </a:t>
            </a:r>
            <a:r>
              <a:rPr lang="en-US" sz="2100" dirty="0"/>
              <a:t>Modify the video to play slower and faster.  Modify the </a:t>
            </a:r>
            <a:r>
              <a:rPr lang="en-US" sz="2100" b="1" i="1" dirty="0" err="1"/>
              <a:t>frame_list</a:t>
            </a:r>
            <a:r>
              <a:rPr lang="en-US" sz="2100" dirty="0"/>
              <a:t> to play frame2 more times.</a:t>
            </a:r>
          </a:p>
          <a:p>
            <a:endParaRPr lang="en-US" sz="2100" dirty="0"/>
          </a:p>
          <a:p>
            <a:r>
              <a:rPr lang="en-US" sz="2100" dirty="0" err="1"/>
              <a:t>frame_list</a:t>
            </a:r>
            <a:r>
              <a:rPr lang="en-US" sz="2100" dirty="0"/>
              <a:t> = [frame0, frame1]            # list of frames</a:t>
            </a:r>
          </a:p>
          <a:p>
            <a:r>
              <a:rPr lang="en-US" sz="2100" dirty="0"/>
              <a:t>fps= 2                                              # frames per sec</a:t>
            </a:r>
          </a:p>
          <a:p>
            <a:r>
              <a:rPr lang="en-US" sz="2100" dirty="0" err="1"/>
              <a:t>play_video</a:t>
            </a:r>
            <a:r>
              <a:rPr lang="en-US" sz="2100" dirty="0"/>
              <a:t>= </a:t>
            </a:r>
            <a:r>
              <a:rPr lang="en-US" sz="2100" dirty="0" err="1"/>
              <a:t>vid_show</a:t>
            </a:r>
            <a:r>
              <a:rPr lang="en-US" sz="2100" dirty="0"/>
              <a:t>(</a:t>
            </a:r>
            <a:r>
              <a:rPr lang="en-US" sz="2100" dirty="0" err="1"/>
              <a:t>frame_list</a:t>
            </a:r>
            <a:r>
              <a:rPr lang="en-US" sz="2100" dirty="0"/>
              <a:t>, fps)# play on screen</a:t>
            </a:r>
          </a:p>
          <a:p>
            <a:endParaRPr lang="en-US" sz="21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97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Create a second video frame using the</a:t>
            </a:r>
          </a:p>
          <a:p>
            <a:r>
              <a:rPr lang="en-US" sz="2041" b="1" dirty="0"/>
              <a:t>previous activity. It must be the same size.</a:t>
            </a:r>
          </a:p>
          <a:p>
            <a:endParaRPr lang="en-US" sz="2041" b="1" dirty="0"/>
          </a:p>
          <a:p>
            <a:r>
              <a:rPr lang="en-US" sz="2041" i="1" dirty="0"/>
              <a:t>	Create the color variables</a:t>
            </a:r>
          </a:p>
          <a:p>
            <a:r>
              <a:rPr lang="en-US" sz="2041" i="1" dirty="0"/>
              <a:t>	Create the video frame variable</a:t>
            </a:r>
          </a:p>
          <a:p>
            <a:r>
              <a:rPr lang="en-US" sz="2041" i="1" dirty="0"/>
              <a:t>	Specify the frame row-by-row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11724939" y="1667661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74126B-80AF-445E-802E-095DE9C47249}"/>
              </a:ext>
            </a:extLst>
          </p:cNvPr>
          <p:cNvSpPr txBox="1"/>
          <p:nvPr/>
        </p:nvSpPr>
        <p:spPr>
          <a:xfrm>
            <a:off x="6385666" y="1569164"/>
            <a:ext cx="642731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endParaRPr lang="en-US" sz="800" dirty="0"/>
          </a:p>
          <a:p>
            <a:r>
              <a:rPr lang="en-US" sz="2100" dirty="0"/>
              <a:t>Run </a:t>
            </a:r>
            <a:r>
              <a:rPr lang="en-US" sz="2100" i="1" dirty="0"/>
              <a:t>VideoEx1.py</a:t>
            </a:r>
            <a:r>
              <a:rPr lang="en-US" sz="2100" dirty="0"/>
              <a:t>.</a:t>
            </a:r>
            <a:r>
              <a:rPr lang="en-US" sz="2100" b="1" dirty="0"/>
              <a:t> </a:t>
            </a:r>
            <a:r>
              <a:rPr lang="en-US" sz="2100" dirty="0"/>
              <a:t>Then modify the code to play</a:t>
            </a:r>
          </a:p>
          <a:p>
            <a:r>
              <a:rPr lang="en-US" sz="2100" dirty="0"/>
              <a:t>your two video frames.</a:t>
            </a:r>
          </a:p>
          <a:p>
            <a:endParaRPr lang="en-US" sz="900" dirty="0"/>
          </a:p>
          <a:p>
            <a:r>
              <a:rPr lang="en-US" sz="2100" dirty="0"/>
              <a:t>Note that you specify your video using the </a:t>
            </a:r>
            <a:r>
              <a:rPr lang="en-US" sz="2100" b="1" i="1" dirty="0" err="1"/>
              <a:t>frame_list</a:t>
            </a:r>
            <a:r>
              <a:rPr lang="en-US" sz="2100" i="1" dirty="0"/>
              <a:t> </a:t>
            </a:r>
            <a:r>
              <a:rPr lang="en-US" sz="2100" dirty="0"/>
              <a:t>variable: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frame_list</a:t>
            </a:r>
            <a:r>
              <a:rPr lang="en-US" sz="2100" dirty="0"/>
              <a:t> = [frame0, frame1]  # list of frames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0023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7.3. Create a video character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6729" indent="-480060">
              <a:buAutoNum type="arabicPeriod" startAt="2"/>
            </a:pPr>
            <a:r>
              <a:rPr lang="en-US" sz="2100" b="1" dirty="0"/>
              <a:t>Analyze: </a:t>
            </a:r>
            <a:r>
              <a:rPr lang="en-US" sz="2100" dirty="0"/>
              <a:t>Study the code and </a:t>
            </a:r>
            <a:r>
              <a:rPr lang="en-US" sz="2100" b="1" i="1" dirty="0"/>
              <a:t>change</a:t>
            </a:r>
            <a:r>
              <a:rPr lang="en-US" sz="2100" dirty="0"/>
              <a:t> a pixel.</a:t>
            </a:r>
          </a:p>
          <a:p>
            <a:pPr marL="16669"/>
            <a:endParaRPr lang="en-US" sz="2100" dirty="0"/>
          </a:p>
          <a:p>
            <a:pPr marL="16669"/>
            <a:r>
              <a:rPr lang="en-US" sz="2100" dirty="0"/>
              <a:t>Note that the following code changes pixels:</a:t>
            </a:r>
          </a:p>
          <a:p>
            <a:pPr marL="16669"/>
            <a:r>
              <a:rPr lang="nn-NO" sz="2100" dirty="0"/>
              <a:t>	frame1[0][2] = b</a:t>
            </a:r>
          </a:p>
          <a:p>
            <a:pPr marL="16669"/>
            <a:r>
              <a:rPr lang="nn-NO" sz="2100" dirty="0"/>
              <a:t>	frame1[3][2] = b</a:t>
            </a:r>
            <a:endParaRPr lang="en-US" sz="21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6"/>
            <a:ext cx="637446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Create: </a:t>
            </a:r>
            <a:r>
              <a:rPr lang="en-US" sz="2100" dirty="0"/>
              <a:t>Think of a small video character. Program your character and make it appear against the background.</a:t>
            </a:r>
          </a:p>
          <a:p>
            <a:endParaRPr lang="en-US" sz="2100" b="1" dirty="0"/>
          </a:p>
          <a:p>
            <a:r>
              <a:rPr lang="en-US" sz="2100" i="1" dirty="0"/>
              <a:t>Hint: Use </a:t>
            </a:r>
            <a:r>
              <a:rPr lang="en-US" sz="2100" i="1" dirty="0" err="1"/>
              <a:t>im_fill</a:t>
            </a:r>
            <a:r>
              <a:rPr lang="en-US" sz="2100" i="1" dirty="0"/>
              <a:t>(), row-by-row, or pixel access.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23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060" indent="-480060">
              <a:buAutoNum type="arabicPeriod" startAt="3"/>
            </a:pPr>
            <a:r>
              <a:rPr lang="en-US" sz="2100" b="1" dirty="0"/>
              <a:t>Analyze:  </a:t>
            </a:r>
            <a:r>
              <a:rPr lang="en-US" sz="2100" dirty="0"/>
              <a:t>Open and run the file </a:t>
            </a:r>
            <a:r>
              <a:rPr lang="en-US" sz="2100" i="1" dirty="0"/>
              <a:t>im_fill_Ex.py</a:t>
            </a:r>
            <a:r>
              <a:rPr lang="en-US" sz="2100" dirty="0"/>
              <a:t>.</a:t>
            </a:r>
          </a:p>
          <a:p>
            <a:r>
              <a:rPr lang="en-US" sz="2100" b="1" i="1" dirty="0"/>
              <a:t>Change</a:t>
            </a:r>
            <a:r>
              <a:rPr lang="en-US" sz="2100" dirty="0"/>
              <a:t> the color and location of the rectangle:</a:t>
            </a:r>
          </a:p>
          <a:p>
            <a:endParaRPr lang="en-US" sz="735" b="1" dirty="0"/>
          </a:p>
          <a:p>
            <a:r>
              <a:rPr lang="en-US" sz="1800" dirty="0" err="1"/>
              <a:t>start_row</a:t>
            </a:r>
            <a:r>
              <a:rPr lang="en-US" sz="1800" dirty="0"/>
              <a:t> = 1</a:t>
            </a:r>
          </a:p>
          <a:p>
            <a:r>
              <a:rPr lang="en-US" sz="1800" dirty="0" err="1"/>
              <a:t>end_row</a:t>
            </a:r>
            <a:r>
              <a:rPr lang="en-US" sz="1800" dirty="0"/>
              <a:t>   = 2</a:t>
            </a:r>
          </a:p>
          <a:p>
            <a:r>
              <a:rPr lang="en-US" sz="1800" dirty="0" err="1"/>
              <a:t>start_col</a:t>
            </a:r>
            <a:r>
              <a:rPr lang="en-US" sz="1800" dirty="0"/>
              <a:t>   = 0</a:t>
            </a:r>
          </a:p>
          <a:p>
            <a:r>
              <a:rPr lang="en-US" sz="1800" dirty="0" err="1"/>
              <a:t>end_col</a:t>
            </a:r>
            <a:r>
              <a:rPr lang="en-US" sz="1800" dirty="0"/>
              <a:t>     = 1</a:t>
            </a:r>
          </a:p>
          <a:p>
            <a:r>
              <a:rPr lang="en-US" sz="1800" dirty="0" err="1"/>
              <a:t>im_fill</a:t>
            </a:r>
            <a:r>
              <a:rPr lang="en-US" sz="1800" dirty="0"/>
              <a:t>(frame1, [</a:t>
            </a:r>
            <a:r>
              <a:rPr lang="en-US" sz="1800" dirty="0" err="1"/>
              <a:t>start_row</a:t>
            </a:r>
            <a:r>
              <a:rPr lang="en-US" sz="1800" dirty="0"/>
              <a:t>, </a:t>
            </a:r>
            <a:r>
              <a:rPr lang="en-US" sz="1800" dirty="0" err="1"/>
              <a:t>end_row</a:t>
            </a:r>
            <a:r>
              <a:rPr lang="en-US" sz="1800" dirty="0"/>
              <a:t>], [</a:t>
            </a:r>
            <a:r>
              <a:rPr lang="en-US" sz="1800" dirty="0" err="1"/>
              <a:t>start_col</a:t>
            </a:r>
            <a:r>
              <a:rPr lang="en-US" sz="1800" dirty="0"/>
              <a:t>, </a:t>
            </a:r>
            <a:r>
              <a:rPr lang="en-US" sz="1800" dirty="0" err="1"/>
              <a:t>end_col</a:t>
            </a:r>
            <a:r>
              <a:rPr lang="en-US" sz="1800" dirty="0"/>
              <a:t>], v)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Run </a:t>
            </a:r>
            <a:r>
              <a:rPr lang="en-US" sz="2100" i="1" dirty="0"/>
              <a:t>VideoEx2.py</a:t>
            </a:r>
            <a:r>
              <a:rPr lang="en-US" sz="2100" dirty="0"/>
              <a:t>. </a:t>
            </a:r>
            <a:r>
              <a:rPr lang="en-US" sz="2100" b="1" dirty="0"/>
              <a:t> What do you see?</a:t>
            </a:r>
          </a:p>
          <a:p>
            <a:endParaRPr lang="en-US" sz="2100" dirty="0"/>
          </a:p>
          <a:p>
            <a:r>
              <a:rPr lang="en-US" sz="2100" dirty="0"/>
              <a:t>Note that the following code copies the contents of</a:t>
            </a:r>
          </a:p>
          <a:p>
            <a:r>
              <a:rPr lang="en-US" sz="2100" dirty="0"/>
              <a:t>variable frame0 into frame1:</a:t>
            </a:r>
          </a:p>
          <a:p>
            <a:r>
              <a:rPr lang="en-US" sz="2100" dirty="0"/>
              <a:t>	frame1 = frame0.copy()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377258" y="1587830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33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7.4. Move a Video Character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b="1" dirty="0"/>
              <a:t>2.  Analyze and modify: </a:t>
            </a:r>
            <a:r>
              <a:rPr lang="en-US" sz="2100" dirty="0"/>
              <a:t>Find the following code and discuss what it does. </a:t>
            </a:r>
            <a:r>
              <a:rPr lang="en-US" sz="2100" b="1" dirty="0"/>
              <a:t>How does it work?</a:t>
            </a:r>
            <a:endParaRPr lang="en-US" sz="21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Write:  </a:t>
            </a:r>
            <a:r>
              <a:rPr lang="en-US" sz="2100" dirty="0"/>
              <a:t>The team and summary expert will discuss what you learned so far.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2"/>
            <a:ext cx="61031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Think &amp; Program:  </a:t>
            </a:r>
            <a:r>
              <a:rPr lang="en-US" sz="2100" dirty="0"/>
              <a:t>Think of how you want to move your character. Program your own movement.</a:t>
            </a:r>
          </a:p>
          <a:p>
            <a:endParaRPr lang="en-US" sz="2100" dirty="0"/>
          </a:p>
          <a:p>
            <a:r>
              <a:rPr lang="en-US" sz="2100" dirty="0"/>
              <a:t>For each movement, make sure to use the code from the three movements that you found earlier.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6"/>
            <a:ext cx="64273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Then run </a:t>
            </a:r>
            <a:r>
              <a:rPr lang="en-US" sz="2100" b="1" dirty="0"/>
              <a:t>VideoDemo.py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307616" y="1652741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231D67-6FF7-CF49-A379-335CF7CDCFC7}"/>
              </a:ext>
            </a:extLst>
          </p:cNvPr>
          <p:cNvSpPr/>
          <p:nvPr/>
        </p:nvSpPr>
        <p:spPr>
          <a:xfrm>
            <a:off x="6331323" y="2259966"/>
            <a:ext cx="6235768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0060">
              <a:lnSpc>
                <a:spcPct val="115000"/>
              </a:lnSpc>
            </a:pP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= 2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for row in range(rows):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   for col in range(cols-</a:t>
            </a: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):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       frame2[row][</a:t>
            </a: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col+move_r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]=frame1[row][col]</a:t>
            </a:r>
            <a:endParaRPr lang="en-US" sz="147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A88A31-A320-48A1-95E8-FCE7C794A1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8" t="2854" r="16010"/>
          <a:stretch/>
        </p:blipFill>
        <p:spPr>
          <a:xfrm>
            <a:off x="1845202" y="2542136"/>
            <a:ext cx="1786780" cy="17196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C9B67B-35D9-4A46-AECC-2D7719667649}"/>
              </a:ext>
            </a:extLst>
          </p:cNvPr>
          <p:cNvSpPr txBox="1"/>
          <p:nvPr/>
        </p:nvSpPr>
        <p:spPr>
          <a:xfrm>
            <a:off x="6365665" y="3419026"/>
            <a:ext cx="6235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dirty="0"/>
              <a:t>Go through the code and discuss the code that produces the other 3 movements. </a:t>
            </a:r>
            <a:r>
              <a:rPr lang="en-US" sz="2100" b="1" dirty="0"/>
              <a:t>Modify the code!</a:t>
            </a:r>
          </a:p>
        </p:txBody>
      </p:sp>
    </p:spTree>
    <p:extLst>
      <p:ext uri="{BB962C8B-B14F-4D97-AF65-F5344CB8AC3E}">
        <p14:creationId xmlns:p14="http://schemas.microsoft.com/office/powerpoint/2010/main" val="144827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47209</TotalTime>
  <Words>1632</Words>
  <Application>Microsoft Office PowerPoint</Application>
  <PresentationFormat>Custom</PresentationFormat>
  <Paragraphs>181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SimSun</vt:lpstr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AOLME Curriculum Session 6</vt:lpstr>
      <vt:lpstr>Level 1</vt:lpstr>
      <vt:lpstr>Creation of images and videos</vt:lpstr>
      <vt:lpstr>Selected ACTIVITIES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AOLME Curriculum</dc:title>
  <dc:creator>Carlos Lopez Leiva</dc:creator>
  <cp:lastModifiedBy>Marios Pattichis</cp:lastModifiedBy>
  <cp:revision>310</cp:revision>
  <cp:lastPrinted>2018-03-10T07:12:24Z</cp:lastPrinted>
  <dcterms:created xsi:type="dcterms:W3CDTF">2017-05-22T00:10:34Z</dcterms:created>
  <dcterms:modified xsi:type="dcterms:W3CDTF">2018-04-19T19:24:54Z</dcterms:modified>
</cp:coreProperties>
</file>