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3"/>
  </p:notesMasterIdLst>
  <p:sldIdLst>
    <p:sldId id="292" r:id="rId2"/>
    <p:sldId id="258" r:id="rId3"/>
    <p:sldId id="259" r:id="rId4"/>
    <p:sldId id="261" r:id="rId5"/>
    <p:sldId id="290" r:id="rId6"/>
    <p:sldId id="284" r:id="rId7"/>
    <p:sldId id="291" r:id="rId8"/>
    <p:sldId id="286" r:id="rId9"/>
    <p:sldId id="287" r:id="rId10"/>
    <p:sldId id="279" r:id="rId11"/>
    <p:sldId id="285" r:id="rId12"/>
  </p:sldIdLst>
  <p:sldSz cx="128016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79"/>
    <p:restoredTop sz="93118"/>
  </p:normalViewPr>
  <p:slideViewPr>
    <p:cSldViewPr snapToGrid="0" snapToObjects="1">
      <p:cViewPr varScale="1">
        <p:scale>
          <a:sx n="97" d="100"/>
          <a:sy n="97" d="100"/>
        </p:scale>
        <p:origin x="13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2F88A-8A99-E24E-A6E6-7FD7EC0CD37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143000"/>
            <a:ext cx="5083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43C0-C5C1-6741-993C-1565D6488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5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1pPr>
    <a:lvl2pPr marL="493776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2pPr>
    <a:lvl3pPr marL="987552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3pPr>
    <a:lvl4pPr marL="1481328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4pPr>
    <a:lvl5pPr marL="1975104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5pPr>
    <a:lvl6pPr marL="2468880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6pPr>
    <a:lvl7pPr marL="2962656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7pPr>
    <a:lvl8pPr marL="3456432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8pPr>
    <a:lvl9pPr marL="3950208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3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6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04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86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143000"/>
            <a:ext cx="508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B43C0-C5C1-6741-993C-1565D6488D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9237-FE32-404A-BECB-2AE305D5D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72011"/>
            <a:ext cx="9601200" cy="270594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0D716-9FC1-4B72-A763-57E65746D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082310"/>
            <a:ext cx="9601200" cy="187653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851EA-0471-4AA0-94AF-804D5A21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FA65B-A7D2-466A-97FF-DA2CB629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E4130-6831-4932-A976-99CD9A66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8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40E3-9C1C-473C-ABA5-E74B7E7D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E916D-97E8-4E4B-AAA9-8F0FAA192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FDA1F-E3C5-4001-92DB-DA70807A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265FE-78F5-4ED3-9C1F-BD921950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59EE1-629E-4456-BDBA-23F5E89E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7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12FD5-0F07-43DA-94D2-C6177CEE6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1145" y="413808"/>
            <a:ext cx="276034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3CD7D-B198-4549-BA01-8D790ED35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0110" y="413808"/>
            <a:ext cx="8121015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45A5-F318-44D5-A270-A889D4DB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C247-39B2-46A4-BE5D-BA07F474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17E4-1355-4727-8C6C-6773675A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6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A194-E0F0-4019-BDB4-DFD820F1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33F7-A539-41B2-98ED-E91F19FEA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774B-380E-43CF-8CD7-29956010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2FEED-C06C-4410-B6F4-C64C6A52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F6EB6-8B51-4061-BED9-1BE21BD9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2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9F37-2F46-4A93-BEA7-2E6FF317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43" y="1937704"/>
            <a:ext cx="11041380" cy="323310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3D750-D298-4BAB-857F-262E77E7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443" y="5201392"/>
            <a:ext cx="11041380" cy="170021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8DF28-C1F8-439D-8143-99704231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02202-D636-4B2F-B0BB-C6973E58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5FECF-18CE-4091-9448-52197144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7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DF88-07ED-4D8B-91E3-EBADB1D2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1B67-E027-4D4A-8E14-546999A4D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01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2989B-A4C4-4B54-9454-72147AFB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8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4C52E-D295-4004-A1AF-8F9E0DF0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6B0EF-1971-43BD-A245-9D22D1F9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74004-2CCF-48FB-B0F5-5DF4066E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173D-D3A1-4E4B-A433-8395CB9E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7" y="413809"/>
            <a:ext cx="1104138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5FACB-8A08-45AE-88D1-9E445A886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778" y="1905318"/>
            <a:ext cx="5415676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8E4B1-186F-4CE8-8176-715811C7B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778" y="2839085"/>
            <a:ext cx="5415676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C284B-BEDB-4EA1-85CA-36F18B4A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0810" y="1905318"/>
            <a:ext cx="5442347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00096-B4FE-45BE-BE5E-B773209CA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0810" y="2839085"/>
            <a:ext cx="5442347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0533A-63A0-4B6A-9FBA-00AF79B1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69DC7-D654-40C7-89BE-A617AD22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855FA-AB66-47C8-B446-0D6AFA1C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5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EB1A-E06F-40AF-9609-A9D5A5A6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21918-F8AC-4F30-B986-4D481C7E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D5C64-4D7E-4D2C-B994-85811EB5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55F00-CE21-4C25-979A-712E8C13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2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58E11-6C56-494F-ACF2-D58A8E94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50F32-8F48-4DBC-A5E4-CF3AA0CC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75D78-C51A-4E43-9CDA-99D3E129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6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A126-B33A-4A8D-81FF-56E5BB7C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B0768-C383-4A31-B6C2-63D646AED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347" y="1119082"/>
            <a:ext cx="6480810" cy="5523442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32EF2-A6ED-48F7-97C3-BD5052BDF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7FD53-24A8-4789-AB85-EDD21031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AB9D6-14BF-4810-9C6F-938596F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A951D-D9E8-4813-ACA0-4F0A59D2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0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EDEA-E427-4712-9462-076913A6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E0875-419F-4561-AF86-A63021514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2347" y="1119082"/>
            <a:ext cx="6480810" cy="5523442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B3F39-DD7F-4065-B6AF-2B042E12E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F4D06-B655-4D25-A3C4-47B4A159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F985B-3B3D-4233-9E18-4C5A147F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E7B85-4914-42B4-8EB2-208327BB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4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492F5-C174-4457-9451-F65E6456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413809"/>
            <a:ext cx="110413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405CB-69E1-45BC-8ED6-29A70E63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110" y="2069042"/>
            <a:ext cx="110413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C2431-B1CE-47E5-80E9-4ED1AFDD4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C34A3-0700-4EB3-ADC5-95C58B559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4D5F4-B0D7-4E13-82CB-B3AFAA697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5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972" y="2654166"/>
            <a:ext cx="3542844" cy="89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1918" y="2791831"/>
            <a:ext cx="6224776" cy="1728216"/>
          </a:xfrm>
        </p:spPr>
        <p:txBody>
          <a:bodyPr>
            <a:normAutofit fontScale="90000"/>
          </a:bodyPr>
          <a:lstStyle/>
          <a:p>
            <a:r>
              <a:rPr lang="en-US" dirty="0"/>
              <a:t>AOLME Curriculum</a:t>
            </a:r>
            <a:br>
              <a:rPr lang="en-US" dirty="0"/>
            </a:br>
            <a:r>
              <a:rPr lang="en-US" sz="6700"/>
              <a:t>Session 7</a:t>
            </a:r>
            <a:endParaRPr lang="en-US" sz="1680" dirty="0"/>
          </a:p>
        </p:txBody>
      </p:sp>
      <p:sp>
        <p:nvSpPr>
          <p:cNvPr id="6" name="Rectangle 115"/>
          <p:cNvSpPr>
            <a:spLocks noChangeArrowheads="1"/>
          </p:cNvSpPr>
          <p:nvPr/>
        </p:nvSpPr>
        <p:spPr bwMode="auto">
          <a:xfrm>
            <a:off x="4866900" y="7090714"/>
            <a:ext cx="7910369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</a:t>
            </a:r>
            <a:r>
              <a:rPr lang="en-US" altLang="en-US" sz="84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THE AOLME PROJECT </a:t>
            </a: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AT THE UNIVERSITY OF NEW MEXICO, PLEASE DO NOT COPY OR DISTRIBUTE ANY OF THESE COPYRIGHTED TASKS WITHOUT PROPER AUTHORIZATION OF PROJECT</a:t>
            </a: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1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7.4. Move a Video Character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85667" y="1508787"/>
            <a:ext cx="5915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9"/>
            <a:r>
              <a:rPr lang="en-US" sz="2100" b="1" dirty="0"/>
              <a:t>2.  Analyze and modify: </a:t>
            </a:r>
            <a:r>
              <a:rPr lang="en-US" sz="2100" dirty="0"/>
              <a:t>Find the following code and discuss what it does. </a:t>
            </a:r>
            <a:r>
              <a:rPr lang="en-US" sz="2100" b="1" dirty="0"/>
              <a:t>How does it work?</a:t>
            </a:r>
            <a:endParaRPr lang="en-US" sz="2100" dirty="0"/>
          </a:p>
        </p:txBody>
      </p:sp>
      <p:sp>
        <p:nvSpPr>
          <p:cNvPr id="22" name="TextBox 21"/>
          <p:cNvSpPr txBox="1"/>
          <p:nvPr/>
        </p:nvSpPr>
        <p:spPr>
          <a:xfrm>
            <a:off x="6307274" y="4355037"/>
            <a:ext cx="63744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4. Discuss:  </a:t>
            </a:r>
          </a:p>
          <a:p>
            <a:endParaRPr lang="en-US" sz="2100" b="1" dirty="0"/>
          </a:p>
          <a:p>
            <a:r>
              <a:rPr lang="en-US" sz="2100" b="1" dirty="0"/>
              <a:t>How can you use move and copy to make an interesting video?</a:t>
            </a:r>
            <a:endParaRPr lang="en-US" sz="2100" dirty="0"/>
          </a:p>
        </p:txBody>
      </p:sp>
      <p:sp>
        <p:nvSpPr>
          <p:cNvPr id="33" name="TextBox 32"/>
          <p:cNvSpPr txBox="1"/>
          <p:nvPr/>
        </p:nvSpPr>
        <p:spPr>
          <a:xfrm>
            <a:off x="169018" y="4356892"/>
            <a:ext cx="61031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3. </a:t>
            </a:r>
            <a:r>
              <a:rPr lang="en-US" sz="2100" b="1" dirty="0"/>
              <a:t>Copy a portion of a frame:  </a:t>
            </a:r>
            <a:r>
              <a:rPr lang="en-US" sz="2100" dirty="0"/>
              <a:t>Find the following line of code, uncomment it, and run: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#frame1[10:13,8:12] = frame1[2:5,8:12]</a:t>
            </a:r>
          </a:p>
          <a:p>
            <a:endParaRPr lang="en-US" sz="1600" dirty="0"/>
          </a:p>
          <a:p>
            <a:r>
              <a:rPr lang="en-US" sz="1600" dirty="0"/>
              <a:t>Note that rows 10, 11, and 12 and columns 8, 9, 10, 11</a:t>
            </a:r>
          </a:p>
          <a:p>
            <a:r>
              <a:rPr lang="en-US" sz="1600" dirty="0"/>
              <a:t>are copied. </a:t>
            </a:r>
          </a:p>
          <a:p>
            <a:endParaRPr lang="en-US" sz="1600" dirty="0"/>
          </a:p>
          <a:p>
            <a:r>
              <a:rPr lang="en-US" sz="1600" dirty="0"/>
              <a:t>Like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sz="1600" dirty="0"/>
              <a:t>, you stop at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row=13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column=12</a:t>
            </a:r>
            <a:r>
              <a:rPr lang="en-US" sz="1600" dirty="0"/>
              <a:t>.</a:t>
            </a:r>
          </a:p>
          <a:p>
            <a:r>
              <a:rPr lang="en-US" sz="1600" dirty="0"/>
              <a:t>Thus,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row=13 </a:t>
            </a:r>
            <a:r>
              <a:rPr lang="en-US" sz="1600" dirty="0"/>
              <a:t>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column=12 </a:t>
            </a:r>
            <a:r>
              <a:rPr lang="en-US" sz="1600" dirty="0"/>
              <a:t>are NOT copied.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7" y="1489556"/>
            <a:ext cx="64273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Python IDLE. </a:t>
            </a:r>
            <a:r>
              <a:rPr lang="en-US" sz="2100" dirty="0"/>
              <a:t>Open IDLE and navigate the </a:t>
            </a:r>
          </a:p>
          <a:p>
            <a:r>
              <a:rPr lang="en-US" sz="2100" dirty="0"/>
              <a:t>directory to </a:t>
            </a:r>
            <a:r>
              <a:rPr lang="en-US" sz="2100" b="1" dirty="0"/>
              <a:t>/home/pi/AOLME/Session7/. </a:t>
            </a:r>
            <a:r>
              <a:rPr lang="en-US" sz="2100" dirty="0"/>
              <a:t> </a:t>
            </a:r>
          </a:p>
          <a:p>
            <a:r>
              <a:rPr lang="en-US" sz="2100" dirty="0"/>
              <a:t>Then run </a:t>
            </a:r>
            <a:r>
              <a:rPr lang="en-US" sz="2100" b="1" dirty="0"/>
              <a:t>VideoDemo.py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223953-9329-3646-B8F0-5447CBE73E5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1" t="19734" r="31284" b="30356"/>
          <a:stretch/>
        </p:blipFill>
        <p:spPr bwMode="auto">
          <a:xfrm>
            <a:off x="5307616" y="1652741"/>
            <a:ext cx="745246" cy="1128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D231D67-6FF7-CF49-A379-335CF7CDCFC7}"/>
              </a:ext>
            </a:extLst>
          </p:cNvPr>
          <p:cNvSpPr/>
          <p:nvPr/>
        </p:nvSpPr>
        <p:spPr>
          <a:xfrm>
            <a:off x="6331323" y="2259966"/>
            <a:ext cx="6235768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80060">
              <a:lnSpc>
                <a:spcPct val="115000"/>
              </a:lnSpc>
            </a:pPr>
            <a:r>
              <a:rPr lang="en-US" sz="1470" dirty="0" err="1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move_r</a:t>
            </a: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 = 2</a:t>
            </a:r>
          </a:p>
          <a:p>
            <a:pPr indent="480060">
              <a:lnSpc>
                <a:spcPct val="115000"/>
              </a:lnSpc>
            </a:pP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for row in range(rows):</a:t>
            </a:r>
          </a:p>
          <a:p>
            <a:pPr indent="480060">
              <a:lnSpc>
                <a:spcPct val="115000"/>
              </a:lnSpc>
            </a:pP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    for col in range(cols-</a:t>
            </a:r>
            <a:r>
              <a:rPr lang="en-US" sz="1470" dirty="0" err="1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move_r</a:t>
            </a: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):</a:t>
            </a:r>
          </a:p>
          <a:p>
            <a:pPr indent="480060">
              <a:lnSpc>
                <a:spcPct val="115000"/>
              </a:lnSpc>
            </a:pP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        frame2[row][</a:t>
            </a:r>
            <a:r>
              <a:rPr lang="en-US" sz="1470" dirty="0" err="1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col+move_r</a:t>
            </a:r>
            <a:r>
              <a:rPr lang="en-US" sz="1470" dirty="0">
                <a:latin typeface="Courier New" panose="02070309020205020404" pitchFamily="49" charset="0"/>
                <a:ea typeface="SimSun" panose="02010600030101010101" pitchFamily="2" charset="-122"/>
                <a:cs typeface="Arial" panose="020B0604020202020204" pitchFamily="34" charset="0"/>
              </a:rPr>
              <a:t>]=frame1[row][col]</a:t>
            </a:r>
            <a:endParaRPr lang="en-US" sz="1470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A88A31-A320-48A1-95E8-FCE7C794A1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48" t="2854" r="16010"/>
          <a:stretch/>
        </p:blipFill>
        <p:spPr>
          <a:xfrm>
            <a:off x="1845202" y="2542136"/>
            <a:ext cx="1786780" cy="171964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AC9B67B-35D9-4A46-AECC-2D7719667649}"/>
              </a:ext>
            </a:extLst>
          </p:cNvPr>
          <p:cNvSpPr txBox="1"/>
          <p:nvPr/>
        </p:nvSpPr>
        <p:spPr>
          <a:xfrm>
            <a:off x="6365665" y="3419026"/>
            <a:ext cx="6235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9"/>
            <a:r>
              <a:rPr lang="en-US" sz="2100" dirty="0"/>
              <a:t>Go through the code and discuss the code that produces the other 3 movements. </a:t>
            </a:r>
            <a:endParaRPr lang="en-US" sz="21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498DE-E628-4771-ACB5-D36A513B7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904" y="5343720"/>
            <a:ext cx="1450631" cy="14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7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6280022" y="1663587"/>
            <a:ext cx="0" cy="38513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5499" y="2115675"/>
            <a:ext cx="5579515" cy="2290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380" indent="-360045">
              <a:buAutoNum type="arabicPeriod"/>
            </a:pPr>
            <a:r>
              <a:rPr lang="en-US" sz="2041" dirty="0"/>
              <a:t>Activity Card</a:t>
            </a:r>
          </a:p>
          <a:p>
            <a:r>
              <a:rPr lang="en-US" sz="2041" dirty="0"/>
              <a:t>Folder:  </a:t>
            </a:r>
            <a:r>
              <a:rPr lang="en-US" sz="2041" b="1" dirty="0"/>
              <a:t>/home/pi/AOLME/Session7/  and projects under this directory.</a:t>
            </a:r>
          </a:p>
          <a:p>
            <a:endParaRPr lang="en-US" sz="2041" b="1" dirty="0">
              <a:highlight>
                <a:srgbClr val="FFFF00"/>
              </a:highlight>
            </a:endParaRPr>
          </a:p>
          <a:p>
            <a:pPr marL="18335"/>
            <a:r>
              <a:rPr lang="en-US" sz="2041" dirty="0"/>
              <a:t>2. Raspberry Pi kit</a:t>
            </a:r>
          </a:p>
          <a:p>
            <a:pPr marL="18335"/>
            <a:r>
              <a:rPr lang="en-US" sz="2041" dirty="0"/>
              <a:t>3. Student journal</a:t>
            </a:r>
          </a:p>
          <a:p>
            <a:pPr marL="378380" indent="-360045">
              <a:buAutoNum type="arabicPeriod"/>
            </a:pPr>
            <a:endParaRPr lang="en-US" sz="2041" dirty="0"/>
          </a:p>
        </p:txBody>
      </p:sp>
      <p:pic>
        <p:nvPicPr>
          <p:cNvPr id="63" name="Picture 62" descr="Resultado de imagen para python programming icon"/>
          <p:cNvPicPr/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355998" y="671514"/>
            <a:ext cx="742366" cy="6545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41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5544" y="1593814"/>
            <a:ext cx="3523221" cy="4063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1" b="1"/>
              <a:t>Resources for the Activity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37612" y="1580721"/>
            <a:ext cx="4689570" cy="4063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1" b="1" dirty="0"/>
              <a:t>Recommended steps for the Activity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80022" y="1967344"/>
            <a:ext cx="6497247" cy="2290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380" indent="-360045">
              <a:buAutoNum type="arabicPeriod"/>
            </a:pPr>
            <a:r>
              <a:rPr lang="en-US" sz="2041" dirty="0"/>
              <a:t>Make sure students ‘play’ with the code.</a:t>
            </a:r>
          </a:p>
          <a:p>
            <a:pPr marL="378380" indent="-360045">
              <a:buAutoNum type="arabicPeriod"/>
            </a:pPr>
            <a:r>
              <a:rPr lang="en-US" sz="2041" dirty="0"/>
              <a:t>Make sure co-facilitator discusses their code.</a:t>
            </a:r>
          </a:p>
          <a:p>
            <a:pPr marL="378380" indent="-360045">
              <a:buAutoNum type="arabicPeriod"/>
            </a:pPr>
            <a:r>
              <a:rPr lang="en-US" sz="2041" dirty="0"/>
              <a:t>Let the students ask questions about the project that the co-facilitator worked on. Try not to tell them, instead ask questions to prompt their thinking.</a:t>
            </a:r>
          </a:p>
          <a:p>
            <a:pPr marL="378380" indent="-360045">
              <a:buAutoNum type="arabicPeriod"/>
            </a:pPr>
            <a:r>
              <a:rPr lang="en-US" sz="2041" dirty="0"/>
              <a:t>Have students debrief and write about what they learned in session 7.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544" y="660680"/>
            <a:ext cx="11526447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7.5. Discuss Level 1 Projects</a:t>
            </a:r>
            <a:endParaRPr lang="en-US" sz="378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66689A-B8A8-3B41-B725-F654AB746E46}"/>
              </a:ext>
            </a:extLst>
          </p:cNvPr>
          <p:cNvSpPr/>
          <p:nvPr/>
        </p:nvSpPr>
        <p:spPr>
          <a:xfrm>
            <a:off x="3000560" y="6291441"/>
            <a:ext cx="8074103" cy="406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41" b="1" dirty="0"/>
              <a:t>Start discussing ideas for the project.</a:t>
            </a:r>
            <a:endParaRPr lang="en-US" sz="204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A90184-0F16-EB4A-99CB-6EF95A70951F}"/>
              </a:ext>
            </a:extLst>
          </p:cNvPr>
          <p:cNvSpPr/>
          <p:nvPr/>
        </p:nvSpPr>
        <p:spPr>
          <a:xfrm>
            <a:off x="367213" y="3959853"/>
            <a:ext cx="5747801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8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how did the team roles work?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Leads the team discussion asking questions about what the session is about.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 Participation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makes sure of fair participation of everyone. 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Setup/Teardown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 charge of setting up &amp; putting away materials and computer equipment. </a:t>
            </a:r>
          </a:p>
          <a:p>
            <a:r>
              <a:rPr lang="en-US" sz="168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Expert</a:t>
            </a:r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summarizes and records team questions and what the teams has learned. </a:t>
            </a:r>
          </a:p>
        </p:txBody>
      </p:sp>
    </p:spTree>
    <p:extLst>
      <p:ext uri="{BB962C8B-B14F-4D97-AF65-F5344CB8AC3E}">
        <p14:creationId xmlns:p14="http://schemas.microsoft.com/office/powerpoint/2010/main" val="318242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"/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/>
          <a:stretch/>
        </p:blipFill>
        <p:spPr bwMode="auto">
          <a:xfrm>
            <a:off x="29338" y="285750"/>
            <a:ext cx="1903096" cy="2262859"/>
          </a:xfrm>
          <a:prstGeom prst="rect">
            <a:avLst/>
          </a:prstGeom>
          <a:noFill/>
          <a:ln w="31750" cap="sq">
            <a:noFill/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681" y="631519"/>
            <a:ext cx="7581899" cy="940105"/>
          </a:xfrm>
        </p:spPr>
        <p:txBody>
          <a:bodyPr>
            <a:normAutofit/>
          </a:bodyPr>
          <a:lstStyle/>
          <a:p>
            <a:r>
              <a:rPr lang="en-US" dirty="0"/>
              <a:t>Level 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38705"/>
              </p:ext>
            </p:extLst>
          </p:nvPr>
        </p:nvGraphicFramePr>
        <p:xfrm>
          <a:off x="506729" y="1701029"/>
          <a:ext cx="10963275" cy="56718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6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71843">
                <a:tc>
                  <a:txBody>
                    <a:bodyPr/>
                    <a:lstStyle/>
                    <a:p>
                      <a:pPr marL="646113" marR="0" indent="-347663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charset="0"/>
                        <a:buChar char="•"/>
                        <a:tabLst/>
                      </a:pPr>
                      <a:r>
                        <a:rPr lang="en-US" sz="2600" dirty="0">
                          <a:effectLst/>
                        </a:rPr>
                        <a:t>SESSION 1: </a:t>
                      </a:r>
                      <a:r>
                        <a:rPr lang="en-US" sz="2600" b="1" i="1" dirty="0">
                          <a:effectLst/>
                        </a:rPr>
                        <a:t>Basic of Raspberry PI and Linux-</a:t>
                      </a:r>
                      <a:r>
                        <a:rPr lang="en-US" sz="2600" b="0" i="1" dirty="0">
                          <a:effectLst/>
                        </a:rPr>
                        <a:t>(motivational overview</a:t>
                      </a:r>
                      <a:r>
                        <a:rPr lang="en-US" sz="2600" b="0" i="1" baseline="0" dirty="0">
                          <a:effectLst/>
                        </a:rPr>
                        <a:t> of projects-images, ls, cd)</a:t>
                      </a:r>
                      <a:endParaRPr lang="en-US" sz="2600" b="0" i="1" dirty="0">
                        <a:effectLst/>
                      </a:endParaRPr>
                    </a:p>
                    <a:p>
                      <a:pPr marL="646113" marR="0" indent="-347663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charset="0"/>
                        <a:buChar char="•"/>
                        <a:tabLst/>
                      </a:pPr>
                      <a:r>
                        <a:rPr lang="en-US" sz="2600" dirty="0">
                          <a:effectLst/>
                        </a:rPr>
                        <a:t>SESSION 2: </a:t>
                      </a:r>
                      <a:r>
                        <a:rPr lang="en-US" sz="2600" b="1" i="1" dirty="0">
                          <a:effectLst/>
                        </a:rPr>
                        <a:t>Introduction to Python Programming </a:t>
                      </a:r>
                      <a:r>
                        <a:rPr lang="en-US" sz="2600" b="0" i="1" dirty="0">
                          <a:effectLst/>
                        </a:rPr>
                        <a:t>(print, algebra, strings)</a:t>
                      </a:r>
                    </a:p>
                    <a:p>
                      <a:pPr marL="700088" indent="-293688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600" dirty="0">
                          <a:effectLst/>
                        </a:rPr>
                        <a:t>SESSION 3:  </a:t>
                      </a:r>
                      <a:r>
                        <a:rPr lang="en-US" sz="2600" b="1" i="1" dirty="0">
                          <a:effectLst/>
                        </a:rPr>
                        <a:t>Algorithms: 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Loops, Conditionals, and Sequential Thinking </a:t>
                      </a:r>
                      <a:r>
                        <a:rPr lang="en-US" sz="2600" b="0" i="1" dirty="0">
                          <a:effectLst/>
                        </a:rPr>
                        <a:t>(for and while loops, range commands, if statements,</a:t>
                      </a:r>
                      <a:r>
                        <a:rPr lang="en-US" sz="2600" b="0" i="1" baseline="0" dirty="0">
                          <a:effectLst/>
                        </a:rPr>
                        <a:t> inequalities, sprite movement)</a:t>
                      </a:r>
                      <a:endParaRPr lang="en-US" sz="2600" b="0" i="1" dirty="0">
                        <a:effectLst/>
                      </a:endParaRPr>
                    </a:p>
                    <a:p>
                      <a:pPr marL="646113" marR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</a:rPr>
                        <a:t>SESSION 4:  </a:t>
                      </a:r>
                      <a:r>
                        <a:rPr lang="en-US" sz="26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Coordinate Plane and Black &amp; White Images in Python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6113" marR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effectLst/>
                        </a:rPr>
                        <a:t>SESSION 5: 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and Hexadecimal number systems</a:t>
                      </a:r>
                      <a:endParaRPr lang="en-US" sz="2600" dirty="0">
                        <a:effectLst/>
                      </a:endParaRPr>
                    </a:p>
                    <a:p>
                      <a:pPr marL="646113" marR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effectLst/>
                        </a:rPr>
                        <a:t>SESSION 6: 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Images and Their Components (histograms)</a:t>
                      </a:r>
                      <a:endParaRPr lang="en-US" sz="2600" dirty="0">
                        <a:effectLst/>
                      </a:endParaRPr>
                    </a:p>
                    <a:p>
                      <a:pPr marL="646113" marR="0" indent="-347663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600" dirty="0">
                          <a:effectLst/>
                        </a:rPr>
                        <a:t>SESSION 7: </a:t>
                      </a:r>
                      <a:r>
                        <a:rPr lang="en-US" sz="2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Creation of Images and Video</a:t>
                      </a:r>
                      <a:endParaRPr lang="en-US" sz="2600" dirty="0">
                        <a:effectLst/>
                      </a:endParaRPr>
                    </a:p>
                    <a:p>
                      <a:pPr marL="646113" marR="0" indent="-347663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charset="0"/>
                        <a:buChar char="•"/>
                        <a:tabLst/>
                      </a:pPr>
                      <a:r>
                        <a:rPr lang="en-US" sz="2600" dirty="0">
                          <a:effectLst/>
                        </a:rPr>
                        <a:t>FINAL PROJECT:  VIDEO</a:t>
                      </a:r>
                      <a:endParaRPr lang="en-US" sz="2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7543" marR="5754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388605" y="4632294"/>
            <a:ext cx="2081399" cy="2383155"/>
          </a:xfrm>
          <a:prstGeom prst="rect">
            <a:avLst/>
          </a:prstGeom>
          <a:ln w="31750" cap="sq">
            <a:noFill/>
            <a:miter lim="800000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117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430" y="1218667"/>
            <a:ext cx="10992307" cy="1248156"/>
          </a:xfrm>
        </p:spPr>
        <p:txBody>
          <a:bodyPr>
            <a:normAutofit/>
          </a:bodyPr>
          <a:lstStyle/>
          <a:p>
            <a:r>
              <a:rPr lang="en-US" dirty="0"/>
              <a:t>Creation of images and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415" y="2752726"/>
            <a:ext cx="12028171" cy="3973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60" dirty="0"/>
              <a:t>OBJECTIVES:</a:t>
            </a:r>
          </a:p>
          <a:p>
            <a:pPr marL="540068" indent="-540068">
              <a:buFont typeface="+mj-lt"/>
              <a:buAutoNum type="arabicPeriod"/>
            </a:pPr>
            <a:r>
              <a:rPr lang="en-US" sz="3360" dirty="0"/>
              <a:t>Create a single frame</a:t>
            </a:r>
          </a:p>
          <a:p>
            <a:pPr marL="540068" indent="-540068">
              <a:buFont typeface="+mj-lt"/>
              <a:buAutoNum type="arabicPeriod"/>
            </a:pPr>
            <a:r>
              <a:rPr lang="en-US" sz="3360" dirty="0"/>
              <a:t>Create a video using two frames</a:t>
            </a:r>
          </a:p>
          <a:p>
            <a:pPr marL="540068" indent="-540068">
              <a:buFont typeface="+mj-lt"/>
              <a:buAutoNum type="arabicPeriod"/>
            </a:pPr>
            <a:r>
              <a:rPr lang="en-US" sz="3360" dirty="0"/>
              <a:t>Create, move, and copy a video character</a:t>
            </a:r>
          </a:p>
          <a:p>
            <a:pPr marL="540068" indent="-540068">
              <a:buFont typeface="+mj-lt"/>
              <a:buAutoNum type="arabicPeriod"/>
            </a:pPr>
            <a:r>
              <a:rPr lang="en-US" sz="3360" dirty="0"/>
              <a:t>Review and discuss old video projects</a:t>
            </a:r>
          </a:p>
        </p:txBody>
      </p:sp>
    </p:spTree>
    <p:extLst>
      <p:ext uri="{BB962C8B-B14F-4D97-AF65-F5344CB8AC3E}">
        <p14:creationId xmlns:p14="http://schemas.microsoft.com/office/powerpoint/2010/main" val="111294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ultado de imagen para black and white image pixel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17927" y="2040123"/>
            <a:ext cx="4367546" cy="33596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36" y="1235296"/>
            <a:ext cx="4699687" cy="104241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Selected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52" y="2813496"/>
            <a:ext cx="6513703" cy="3874772"/>
          </a:xfrm>
        </p:spPr>
        <p:txBody>
          <a:bodyPr>
            <a:noAutofit/>
          </a:bodyPr>
          <a:lstStyle/>
          <a:p>
            <a:pPr marL="785099" indent="-648415">
              <a:buFont typeface="+mj-lt"/>
              <a:buAutoNum type="arabicPeriod"/>
              <a:tabLst>
                <a:tab pos="478394" algn="l"/>
                <a:tab pos="956786" algn="l"/>
              </a:tabLst>
            </a:pPr>
            <a:r>
              <a:rPr lang="en-US" sz="2520" b="1" dirty="0"/>
              <a:t>Create a frame row by row</a:t>
            </a:r>
          </a:p>
          <a:p>
            <a:pPr marL="785099" indent="-648415">
              <a:buFont typeface="+mj-lt"/>
              <a:buAutoNum type="arabicPeriod"/>
              <a:tabLst>
                <a:tab pos="478394" algn="l"/>
                <a:tab pos="956786" algn="l"/>
              </a:tabLst>
            </a:pPr>
            <a:r>
              <a:rPr lang="en-US" sz="2520" b="1" dirty="0"/>
              <a:t>Make a video using two frames</a:t>
            </a:r>
          </a:p>
          <a:p>
            <a:pPr marL="785099" indent="-648415">
              <a:buFont typeface="+mj-lt"/>
              <a:buAutoNum type="arabicPeriod"/>
              <a:tabLst>
                <a:tab pos="478394" algn="l"/>
                <a:tab pos="956786" algn="l"/>
              </a:tabLst>
            </a:pPr>
            <a:r>
              <a:rPr lang="en-US" sz="2520" b="1" dirty="0"/>
              <a:t>Create a video character</a:t>
            </a:r>
          </a:p>
          <a:p>
            <a:pPr marL="785099" indent="-648415">
              <a:buFont typeface="+mj-lt"/>
              <a:buAutoNum type="arabicPeriod"/>
              <a:tabLst>
                <a:tab pos="478394" algn="l"/>
                <a:tab pos="956786" algn="l"/>
              </a:tabLst>
            </a:pPr>
            <a:r>
              <a:rPr lang="en-US" sz="2520" b="1" dirty="0"/>
              <a:t>Move and copy a video character</a:t>
            </a:r>
          </a:p>
          <a:p>
            <a:pPr marL="785099" indent="-648415">
              <a:buFont typeface="+mj-lt"/>
              <a:buAutoNum type="arabicPeriod"/>
              <a:tabLst>
                <a:tab pos="478394" algn="l"/>
                <a:tab pos="956786" algn="l"/>
              </a:tabLst>
            </a:pPr>
            <a:r>
              <a:rPr lang="en-US" sz="2520" b="1" dirty="0"/>
              <a:t>Open a project from Level I and discuss project ideas</a:t>
            </a:r>
            <a:endParaRPr lang="en-US" sz="252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5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19D-F052-4236-922E-FA35B212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693" y="570698"/>
            <a:ext cx="8116214" cy="461356"/>
          </a:xfrm>
        </p:spPr>
        <p:txBody>
          <a:bodyPr>
            <a:normAutofit fontScale="90000"/>
          </a:bodyPr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59E6-82B9-4AB7-94A2-2F2452E6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61" y="1287262"/>
            <a:ext cx="10067278" cy="61877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Select a large block of text: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Hold down the Shift key and then move around the file with the arrow keys to select the text.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7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Select until the end of the line: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Windows:      Hold down the Shift key and press the End key.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Linux on Pi:   Hold down the Shift key and press the down arrow key.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Select until the beginning of the line: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Windows:      Hold down the Shift key and press the Home key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Linux on Pi:   Hold down the Shift key and press the up arrow key.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63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Cut, copy, and paste using the mouse: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Hold down the right mouse button to access cut, copy, and paste.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25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Cut, copy, and past using the keyboard: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 err="1">
                <a:latin typeface="Arial" panose="020B0604020202020204" pitchFamily="34" charset="0"/>
                <a:cs typeface="Arial" panose="020B0604020202020204" pitchFamily="34" charset="0"/>
              </a:rPr>
              <a:t>Control+C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for copy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 err="1">
                <a:latin typeface="Arial" panose="020B0604020202020204" pitchFamily="34" charset="0"/>
                <a:cs typeface="Arial" panose="020B0604020202020204" pitchFamily="34" charset="0"/>
              </a:rPr>
              <a:t>Control+X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 for cut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75" dirty="0" err="1">
                <a:latin typeface="Arial" panose="020B0604020202020204" pitchFamily="34" charset="0"/>
                <a:cs typeface="Arial" panose="020B0604020202020204" pitchFamily="34" charset="0"/>
              </a:rPr>
              <a:t>Control+V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 for paste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Code to visualize a single video frame and comment when done: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575" dirty="0" err="1">
                <a:latin typeface="Arial" panose="020B0604020202020204" pitchFamily="34" charset="0"/>
                <a:cs typeface="Arial" panose="020B0604020202020204" pitchFamily="34" charset="0"/>
              </a:rPr>
              <a:t>im_show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(frame1)                # Make sure to replace frame1 with the frame that you want to see.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     wait = input(“Press a key”)   # Stops execution until you press a key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After you are done,  you can comment out the code by placing a # at the beginning of each line. 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14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7.5. How to Program a Video?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85667" y="1508787"/>
            <a:ext cx="59158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9"/>
            <a:r>
              <a:rPr lang="en-US" sz="2100" b="1" dirty="0"/>
              <a:t>2.  Analyze: </a:t>
            </a:r>
            <a:r>
              <a:rPr lang="en-US" sz="2100" dirty="0"/>
              <a:t>Let the facilitator discuss their project.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07274" y="4355037"/>
            <a:ext cx="637446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4. </a:t>
            </a:r>
            <a:r>
              <a:rPr lang="en-US" sz="2100" b="1" dirty="0"/>
              <a:t>Write:  </a:t>
            </a:r>
            <a:r>
              <a:rPr lang="en-US" sz="2100" dirty="0"/>
              <a:t>The team and summary expert will discuss what you learned in this session.</a:t>
            </a:r>
          </a:p>
          <a:p>
            <a:endParaRPr lang="en-US" sz="2100" dirty="0"/>
          </a:p>
          <a:p>
            <a:r>
              <a:rPr lang="en-US" sz="2100" b="1" dirty="0"/>
              <a:t>Which ideas do you want to implement in your project?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018" y="4356891"/>
            <a:ext cx="6103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3. </a:t>
            </a:r>
            <a:r>
              <a:rPr lang="en-US" sz="2100" b="1" dirty="0"/>
              <a:t>Replay:  </a:t>
            </a:r>
            <a:r>
              <a:rPr lang="en-US" sz="2100" dirty="0"/>
              <a:t>Find the commands </a:t>
            </a:r>
            <a:r>
              <a:rPr lang="en-US" sz="2100" dirty="0" err="1"/>
              <a:t>vid_show</a:t>
            </a:r>
            <a:r>
              <a:rPr lang="en-US" sz="2100" dirty="0"/>
              <a:t>(), </a:t>
            </a:r>
            <a:r>
              <a:rPr lang="en-US" sz="2100" dirty="0" err="1"/>
              <a:t>frame_list</a:t>
            </a:r>
            <a:r>
              <a:rPr lang="en-US" sz="2100" dirty="0"/>
              <a:t>, and fps and modify them.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7" y="1489555"/>
            <a:ext cx="6427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Python IDLE. </a:t>
            </a:r>
            <a:r>
              <a:rPr lang="en-US" sz="2100" dirty="0"/>
              <a:t>Open IDLE and navigate the </a:t>
            </a:r>
          </a:p>
          <a:p>
            <a:r>
              <a:rPr lang="en-US" sz="2100" dirty="0"/>
              <a:t>directory to </a:t>
            </a:r>
            <a:r>
              <a:rPr lang="en-US" sz="2100" b="1" dirty="0"/>
              <a:t>/home/pi/AOLME/Session7/. </a:t>
            </a:r>
            <a:r>
              <a:rPr lang="en-US" sz="2100" dirty="0"/>
              <a:t> </a:t>
            </a:r>
          </a:p>
          <a:p>
            <a:r>
              <a:rPr lang="en-US" sz="2100" dirty="0"/>
              <a:t>Then select a folder from a school and a </a:t>
            </a:r>
          </a:p>
          <a:p>
            <a:r>
              <a:rPr lang="en-US" sz="2100" dirty="0"/>
              <a:t>project to run. Run different projects.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223953-9329-3646-B8F0-5447CBE73E5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1" t="19734" r="31284" b="30356"/>
          <a:stretch/>
        </p:blipFill>
        <p:spPr bwMode="auto">
          <a:xfrm>
            <a:off x="5307616" y="1652741"/>
            <a:ext cx="745246" cy="1128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AC9B67B-35D9-4A46-AECC-2D7719667649}"/>
              </a:ext>
            </a:extLst>
          </p:cNvPr>
          <p:cNvSpPr txBox="1"/>
          <p:nvPr/>
        </p:nvSpPr>
        <p:spPr>
          <a:xfrm>
            <a:off x="6396267" y="2303472"/>
            <a:ext cx="6235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9"/>
            <a:r>
              <a:rPr lang="en-US" sz="2100" dirty="0"/>
              <a:t>Go through the code and discuss the code with the rest of the group. </a:t>
            </a:r>
            <a:r>
              <a:rPr lang="en-US" sz="2100" b="1" dirty="0"/>
              <a:t>Modify the code!</a:t>
            </a:r>
          </a:p>
        </p:txBody>
      </p:sp>
    </p:spTree>
    <p:extLst>
      <p:ext uri="{BB962C8B-B14F-4D97-AF65-F5344CB8AC3E}">
        <p14:creationId xmlns:p14="http://schemas.microsoft.com/office/powerpoint/2010/main" val="44012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7.1. Create an Image (Frame) Row by Row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07274" y="1559712"/>
            <a:ext cx="6103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2. </a:t>
            </a:r>
            <a:r>
              <a:rPr lang="en-US" sz="2100" b="1" dirty="0"/>
              <a:t>Find hexadecimal codes for each color.</a:t>
            </a:r>
          </a:p>
          <a:p>
            <a:r>
              <a:rPr lang="en-US" sz="2100" dirty="0"/>
              <a:t>Use RRGGBB for each hex code. </a:t>
            </a:r>
          </a:p>
          <a:p>
            <a:r>
              <a:rPr lang="en-US" sz="2100" dirty="0"/>
              <a:t>E.g., Red is FF0000. </a:t>
            </a:r>
          </a:p>
          <a:p>
            <a:r>
              <a:rPr lang="en-US" sz="2100" b="1" dirty="0"/>
              <a:t> </a:t>
            </a:r>
            <a:endParaRPr lang="en-US" sz="2100" dirty="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7" y="1489555"/>
            <a:ext cx="64273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Create image. </a:t>
            </a:r>
            <a:r>
              <a:rPr lang="en-US" sz="2041" dirty="0"/>
              <a:t>To </a:t>
            </a:r>
            <a:r>
              <a:rPr lang="en-US" sz="2100" dirty="0"/>
              <a:t>create an image we use 3x4 color image using the provided page. 3x4 is the size of the image. Why?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223953-9329-3646-B8F0-5447CBE73E5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1" t="19734" r="31284" b="30356"/>
          <a:stretch/>
        </p:blipFill>
        <p:spPr bwMode="auto">
          <a:xfrm>
            <a:off x="11628668" y="4428350"/>
            <a:ext cx="745246" cy="1128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BE1AE6-6A3A-48E5-9B26-6FBDBC99F9DD}"/>
              </a:ext>
            </a:extLst>
          </p:cNvPr>
          <p:cNvSpPr txBox="1"/>
          <p:nvPr/>
        </p:nvSpPr>
        <p:spPr>
          <a:xfrm>
            <a:off x="6307274" y="4333554"/>
            <a:ext cx="642731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1" b="1" dirty="0"/>
              <a:t>4. </a:t>
            </a:r>
            <a:r>
              <a:rPr lang="en-US" sz="2000" dirty="0"/>
              <a:t>Open </a:t>
            </a:r>
            <a:r>
              <a:rPr lang="en-US" sz="2041" b="1" dirty="0"/>
              <a:t>Python IDLE </a:t>
            </a:r>
            <a:r>
              <a:rPr lang="en-US" sz="2100" dirty="0"/>
              <a:t>and navigate the </a:t>
            </a:r>
          </a:p>
          <a:p>
            <a:r>
              <a:rPr lang="en-US" sz="2100" dirty="0"/>
              <a:t>directory to </a:t>
            </a:r>
            <a:r>
              <a:rPr lang="en-US" sz="2100" b="1" dirty="0"/>
              <a:t>/home/pi/AOLME/Session7/. </a:t>
            </a:r>
            <a:r>
              <a:rPr lang="en-US" sz="2100" dirty="0"/>
              <a:t> </a:t>
            </a:r>
          </a:p>
          <a:p>
            <a:r>
              <a:rPr lang="en-US" sz="2100" dirty="0"/>
              <a:t>Open the file </a:t>
            </a:r>
            <a:r>
              <a:rPr lang="en-US" sz="2100" b="1" i="1" dirty="0"/>
              <a:t>FrameEx.py</a:t>
            </a:r>
            <a:r>
              <a:rPr lang="en-US" sz="2100" dirty="0"/>
              <a:t>, run it and then </a:t>
            </a:r>
          </a:p>
          <a:p>
            <a:r>
              <a:rPr lang="en-US" sz="2100" dirty="0"/>
              <a:t>modify the code to create your image.</a:t>
            </a:r>
          </a:p>
          <a:p>
            <a:endParaRPr lang="en-US" sz="700" dirty="0"/>
          </a:p>
          <a:p>
            <a:r>
              <a:rPr lang="en-US" sz="2100" dirty="0"/>
              <a:t>To specify your image, you will need to </a:t>
            </a:r>
            <a:r>
              <a:rPr lang="en-US" sz="2100" b="1" i="1" dirty="0"/>
              <a:t>specify the size</a:t>
            </a:r>
            <a:r>
              <a:rPr lang="en-US" sz="2100" dirty="0"/>
              <a:t> and enter it </a:t>
            </a:r>
            <a:r>
              <a:rPr lang="en-US" sz="2100" b="1" i="1" dirty="0"/>
              <a:t>row-by-row</a:t>
            </a:r>
            <a:r>
              <a:rPr lang="en-US" sz="2100" dirty="0"/>
              <a:t>. For example,  for the 0</a:t>
            </a:r>
            <a:r>
              <a:rPr lang="en-US" sz="2100" baseline="30000" dirty="0"/>
              <a:t>th</a:t>
            </a:r>
            <a:r>
              <a:rPr lang="en-US" sz="2100" dirty="0"/>
              <a:t> row for a four-column image, we use</a:t>
            </a:r>
          </a:p>
          <a:p>
            <a:r>
              <a:rPr lang="en-US" sz="2100" dirty="0"/>
              <a:t>          frame0[0] = [r,  b, r, b]  # Modify!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B2C80-B1F6-4D76-970D-65A9A02BC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307" y="2409181"/>
            <a:ext cx="1762125" cy="1314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F12098-3356-42D8-B09A-E613BD8AD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632" y="2583632"/>
            <a:ext cx="4476750" cy="1676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0EC73D-6BAC-4751-9512-73EF6E3BFE6A}"/>
              </a:ext>
            </a:extLst>
          </p:cNvPr>
          <p:cNvSpPr txBox="1"/>
          <p:nvPr/>
        </p:nvSpPr>
        <p:spPr>
          <a:xfrm>
            <a:off x="204095" y="4402181"/>
            <a:ext cx="610317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3. </a:t>
            </a:r>
            <a:r>
              <a:rPr lang="en-US" sz="2100" b="1" dirty="0"/>
              <a:t>Create variables to store the colors that repeat in the frame.</a:t>
            </a:r>
            <a:r>
              <a:rPr lang="en-US" sz="2100" dirty="0"/>
              <a:t> </a:t>
            </a:r>
          </a:p>
          <a:p>
            <a:r>
              <a:rPr lang="en-US" sz="2100" i="1" dirty="0"/>
              <a:t>Create variables</a:t>
            </a:r>
            <a:r>
              <a:rPr lang="en-US" sz="2100" dirty="0"/>
              <a:t> for each color. For example:</a:t>
            </a:r>
          </a:p>
          <a:p>
            <a:r>
              <a:rPr lang="en-US" sz="2100" dirty="0"/>
              <a:t>    r  = “FF0000”  # hex code for red</a:t>
            </a:r>
          </a:p>
          <a:p>
            <a:r>
              <a:rPr lang="en-US" sz="2100" dirty="0"/>
              <a:t>    b = “0000FF”   # hex code for blue</a:t>
            </a:r>
          </a:p>
          <a:p>
            <a:endParaRPr lang="en-US" sz="900" dirty="0"/>
          </a:p>
          <a:p>
            <a:r>
              <a:rPr lang="en-US" sz="2100" dirty="0"/>
              <a:t>To create a red frame of size rows x cols, we use:</a:t>
            </a:r>
          </a:p>
          <a:p>
            <a:r>
              <a:rPr lang="en-US" sz="2100" dirty="0"/>
              <a:t>  frame0 = </a:t>
            </a:r>
            <a:r>
              <a:rPr lang="en-US" sz="2100" dirty="0" err="1"/>
              <a:t>np.array</a:t>
            </a:r>
            <a:r>
              <a:rPr lang="en-US" sz="2100" dirty="0"/>
              <a:t>([[r]*cols for row in range (rows)])</a:t>
            </a:r>
          </a:p>
        </p:txBody>
      </p:sp>
    </p:spTree>
    <p:extLst>
      <p:ext uri="{BB962C8B-B14F-4D97-AF65-F5344CB8AC3E}">
        <p14:creationId xmlns:p14="http://schemas.microsoft.com/office/powerpoint/2010/main" val="163853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7.2. Make a Video Using Two Frames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07274" y="4355037"/>
            <a:ext cx="6374463" cy="2855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4. </a:t>
            </a:r>
            <a:r>
              <a:rPr lang="en-US" sz="2100" b="1" dirty="0"/>
              <a:t>Analyze:</a:t>
            </a:r>
            <a:r>
              <a:rPr lang="en-US" sz="2100" dirty="0"/>
              <a:t> Study </a:t>
            </a:r>
            <a:r>
              <a:rPr lang="en-US" sz="2100" i="1" dirty="0"/>
              <a:t>VideoEx1.py</a:t>
            </a:r>
            <a:r>
              <a:rPr lang="en-US" sz="2100" dirty="0"/>
              <a:t> and find the parts of the code that perform the following:</a:t>
            </a:r>
          </a:p>
          <a:p>
            <a:endParaRPr lang="en-US" sz="840" dirty="0"/>
          </a:p>
          <a:p>
            <a:r>
              <a:rPr lang="en-US" sz="2100" dirty="0"/>
              <a:t>	</a:t>
            </a:r>
            <a:r>
              <a:rPr lang="en-US" sz="2100" i="1" dirty="0"/>
              <a:t>Import libraries</a:t>
            </a:r>
          </a:p>
          <a:p>
            <a:r>
              <a:rPr lang="en-US" sz="2100" i="1" dirty="0"/>
              <a:t>	Define colors</a:t>
            </a:r>
          </a:p>
          <a:p>
            <a:r>
              <a:rPr lang="en-US" sz="2100" i="1" dirty="0"/>
              <a:t>	Define frames</a:t>
            </a:r>
          </a:p>
          <a:p>
            <a:r>
              <a:rPr lang="en-US" sz="2100" i="1" dirty="0"/>
              <a:t>	Define the list of frames</a:t>
            </a:r>
          </a:p>
          <a:p>
            <a:r>
              <a:rPr lang="en-US" sz="2100" dirty="0"/>
              <a:t>	</a:t>
            </a:r>
            <a:r>
              <a:rPr lang="en-US" sz="2100" i="1" dirty="0"/>
              <a:t>Play the video</a:t>
            </a:r>
          </a:p>
          <a:p>
            <a:endParaRPr lang="en-US" sz="315" b="1" i="1" dirty="0"/>
          </a:p>
          <a:p>
            <a:r>
              <a:rPr lang="en-US" sz="2100" b="1" i="1" dirty="0"/>
              <a:t>Discuss the structure of the code.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018" y="4356891"/>
            <a:ext cx="610317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3. </a:t>
            </a:r>
            <a:r>
              <a:rPr lang="en-US" sz="2100" b="1" dirty="0"/>
              <a:t>Replay: </a:t>
            </a:r>
            <a:r>
              <a:rPr lang="en-US" sz="2100" dirty="0"/>
              <a:t>Modify the video to play slower and faster.  Modify the </a:t>
            </a:r>
            <a:r>
              <a:rPr lang="en-US" sz="2100" b="1" i="1" dirty="0" err="1"/>
              <a:t>frame_list</a:t>
            </a:r>
            <a:r>
              <a:rPr lang="en-US" sz="2100" dirty="0"/>
              <a:t> to play frame2 more times.</a:t>
            </a:r>
          </a:p>
          <a:p>
            <a:endParaRPr lang="en-US" sz="2100" dirty="0"/>
          </a:p>
          <a:p>
            <a:r>
              <a:rPr lang="en-US" sz="2100" dirty="0" err="1"/>
              <a:t>frame_list</a:t>
            </a:r>
            <a:r>
              <a:rPr lang="en-US" sz="2100" dirty="0"/>
              <a:t> = [frame0, frame1]            # list of frames</a:t>
            </a:r>
          </a:p>
          <a:p>
            <a:r>
              <a:rPr lang="en-US" sz="2100" dirty="0"/>
              <a:t>fps= 2                                              # frames per sec</a:t>
            </a:r>
          </a:p>
          <a:p>
            <a:r>
              <a:rPr lang="en-US" sz="2100" dirty="0" err="1"/>
              <a:t>play_video</a:t>
            </a:r>
            <a:r>
              <a:rPr lang="en-US" sz="2100" dirty="0"/>
              <a:t>= </a:t>
            </a:r>
            <a:r>
              <a:rPr lang="en-US" sz="2100" dirty="0" err="1"/>
              <a:t>vid_show</a:t>
            </a:r>
            <a:r>
              <a:rPr lang="en-US" sz="2100" dirty="0"/>
              <a:t>(</a:t>
            </a:r>
            <a:r>
              <a:rPr lang="en-US" sz="2100" dirty="0" err="1"/>
              <a:t>frame_list</a:t>
            </a:r>
            <a:r>
              <a:rPr lang="en-US" sz="2100" dirty="0"/>
              <a:t>, fps)# play on screen</a:t>
            </a:r>
          </a:p>
          <a:p>
            <a:endParaRPr lang="en-US" sz="2100" dirty="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7" y="1489555"/>
            <a:ext cx="6427315" cy="1662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Create two 2x2 video frames. Note the order:</a:t>
            </a:r>
          </a:p>
          <a:p>
            <a:endParaRPr lang="en-US" sz="2041" b="1" dirty="0"/>
          </a:p>
          <a:p>
            <a:r>
              <a:rPr lang="en-US" sz="2041" i="1" dirty="0"/>
              <a:t>	Create the color variables</a:t>
            </a:r>
          </a:p>
          <a:p>
            <a:r>
              <a:rPr lang="en-US" sz="2041" i="1" dirty="0"/>
              <a:t>	Create the video frame variable</a:t>
            </a:r>
          </a:p>
          <a:p>
            <a:r>
              <a:rPr lang="en-US" sz="2041" i="1" dirty="0"/>
              <a:t>	Specify the frame row-by-row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223953-9329-3646-B8F0-5447CBE73E5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1" t="19734" r="31284" b="30356"/>
          <a:stretch/>
        </p:blipFill>
        <p:spPr bwMode="auto">
          <a:xfrm>
            <a:off x="11724939" y="1667661"/>
            <a:ext cx="745246" cy="1128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74126B-80AF-445E-802E-095DE9C47249}"/>
              </a:ext>
            </a:extLst>
          </p:cNvPr>
          <p:cNvSpPr txBox="1"/>
          <p:nvPr/>
        </p:nvSpPr>
        <p:spPr>
          <a:xfrm>
            <a:off x="6385666" y="1569164"/>
            <a:ext cx="642731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1" b="1" dirty="0"/>
              <a:t>2. Python IDLE. </a:t>
            </a:r>
            <a:r>
              <a:rPr lang="en-US" sz="2100" dirty="0"/>
              <a:t>Open IDLE and navigate the </a:t>
            </a:r>
          </a:p>
          <a:p>
            <a:r>
              <a:rPr lang="en-US" sz="2100" dirty="0"/>
              <a:t>directory to </a:t>
            </a:r>
            <a:r>
              <a:rPr lang="en-US" sz="2100" b="1" dirty="0"/>
              <a:t>/home/pi/AOLME/Session7/. </a:t>
            </a:r>
            <a:r>
              <a:rPr lang="en-US" sz="2100" dirty="0"/>
              <a:t> </a:t>
            </a:r>
          </a:p>
          <a:p>
            <a:endParaRPr lang="en-US" sz="800" dirty="0"/>
          </a:p>
          <a:p>
            <a:r>
              <a:rPr lang="en-US" sz="2100" dirty="0"/>
              <a:t>Run </a:t>
            </a:r>
            <a:r>
              <a:rPr lang="en-US" sz="2100" i="1" dirty="0"/>
              <a:t>VideoEx1.py</a:t>
            </a:r>
            <a:r>
              <a:rPr lang="en-US" sz="2100" dirty="0"/>
              <a:t>.</a:t>
            </a:r>
            <a:r>
              <a:rPr lang="en-US" sz="2100" b="1" dirty="0"/>
              <a:t> </a:t>
            </a:r>
            <a:r>
              <a:rPr lang="en-US" sz="2100" dirty="0"/>
              <a:t>Then modify the code to play</a:t>
            </a:r>
          </a:p>
          <a:p>
            <a:r>
              <a:rPr lang="en-US" sz="2100" dirty="0"/>
              <a:t>your two video frames.</a:t>
            </a:r>
          </a:p>
          <a:p>
            <a:endParaRPr lang="en-US" sz="900" dirty="0"/>
          </a:p>
          <a:p>
            <a:r>
              <a:rPr lang="en-US" sz="2100" dirty="0"/>
              <a:t>Note that you specify your video using the </a:t>
            </a:r>
            <a:r>
              <a:rPr lang="en-US" sz="2100" b="1" i="1" dirty="0" err="1"/>
              <a:t>frame_list</a:t>
            </a:r>
            <a:r>
              <a:rPr lang="en-US" sz="2100" i="1" dirty="0"/>
              <a:t> </a:t>
            </a:r>
            <a:r>
              <a:rPr lang="en-US" sz="2100" dirty="0"/>
              <a:t>variable: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frame_list</a:t>
            </a:r>
            <a:r>
              <a:rPr lang="en-US" sz="2100" dirty="0"/>
              <a:t> = [frame0, frame1]  # list of frames</a:t>
            </a:r>
          </a:p>
          <a:p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0023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98664" y="1667661"/>
            <a:ext cx="11356125" cy="5261928"/>
            <a:chOff x="549253" y="1301464"/>
            <a:chExt cx="7943264" cy="483568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9253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97085" y="3725625"/>
              <a:ext cx="38954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517717" y="3772213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5048" y="1301464"/>
              <a:ext cx="0" cy="23649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524806" y="610214"/>
            <a:ext cx="1140385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80" b="1" dirty="0"/>
              <a:t>7.3. Create a video character</a:t>
            </a:r>
            <a:endParaRPr lang="en-US" sz="378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61356" y="1426704"/>
            <a:ext cx="7944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85667" y="1508787"/>
            <a:ext cx="591586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6729" indent="-480060">
              <a:buAutoNum type="arabicPeriod" startAt="2"/>
            </a:pPr>
            <a:r>
              <a:rPr lang="en-US" sz="2100" b="1" dirty="0"/>
              <a:t>Analyze: </a:t>
            </a:r>
            <a:r>
              <a:rPr lang="en-US" sz="2100" dirty="0"/>
              <a:t>Study the code and </a:t>
            </a:r>
            <a:r>
              <a:rPr lang="en-US" sz="2100" b="1" i="1" dirty="0"/>
              <a:t>change</a:t>
            </a:r>
            <a:r>
              <a:rPr lang="en-US" sz="2100" dirty="0"/>
              <a:t> a pixel.</a:t>
            </a:r>
          </a:p>
          <a:p>
            <a:pPr marL="16669"/>
            <a:endParaRPr lang="en-US" sz="2100" dirty="0"/>
          </a:p>
          <a:p>
            <a:pPr marL="16669"/>
            <a:r>
              <a:rPr lang="en-US" sz="2100" dirty="0"/>
              <a:t>Note that the following code changes pixels:</a:t>
            </a:r>
          </a:p>
          <a:p>
            <a:pPr marL="16669"/>
            <a:r>
              <a:rPr lang="nn-NO" sz="2100" dirty="0"/>
              <a:t>	frame1[0][2] = b</a:t>
            </a:r>
          </a:p>
          <a:p>
            <a:pPr marL="16669"/>
            <a:r>
              <a:rPr lang="nn-NO" sz="2100" dirty="0"/>
              <a:t>	frame1[3][2] = b</a:t>
            </a:r>
            <a:endParaRPr lang="en-US" sz="2100" dirty="0"/>
          </a:p>
        </p:txBody>
      </p:sp>
      <p:sp>
        <p:nvSpPr>
          <p:cNvPr id="22" name="TextBox 21"/>
          <p:cNvSpPr txBox="1"/>
          <p:nvPr/>
        </p:nvSpPr>
        <p:spPr>
          <a:xfrm>
            <a:off x="6307274" y="4355036"/>
            <a:ext cx="6374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4. </a:t>
            </a:r>
            <a:r>
              <a:rPr lang="en-US" sz="2100" b="1" dirty="0"/>
              <a:t>Discuss: </a:t>
            </a:r>
            <a:r>
              <a:rPr lang="en-US" sz="2100" dirty="0"/>
              <a:t>How would you create a character by specifying a row, a rectangle, or pixels?</a:t>
            </a:r>
            <a:endParaRPr lang="en-US" sz="21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69018" y="4356891"/>
            <a:ext cx="6103179" cy="2236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060" indent="-480060">
              <a:buAutoNum type="arabicPeriod" startAt="3"/>
            </a:pPr>
            <a:r>
              <a:rPr lang="en-US" sz="2100" b="1" dirty="0"/>
              <a:t>Analyze:  </a:t>
            </a:r>
            <a:r>
              <a:rPr lang="en-US" sz="2100" dirty="0"/>
              <a:t>Open and run the file </a:t>
            </a:r>
            <a:r>
              <a:rPr lang="en-US" sz="2100" i="1" dirty="0"/>
              <a:t>im_fill_Ex.py</a:t>
            </a:r>
            <a:r>
              <a:rPr lang="en-US" sz="2100" dirty="0"/>
              <a:t>.</a:t>
            </a:r>
          </a:p>
          <a:p>
            <a:r>
              <a:rPr lang="en-US" sz="2100" b="1" i="1" dirty="0"/>
              <a:t>Change</a:t>
            </a:r>
            <a:r>
              <a:rPr lang="en-US" sz="2100" dirty="0"/>
              <a:t> the color and location of the rectangle:</a:t>
            </a:r>
          </a:p>
          <a:p>
            <a:endParaRPr lang="en-US" sz="735" b="1" dirty="0"/>
          </a:p>
          <a:p>
            <a:r>
              <a:rPr lang="en-US" sz="1800" dirty="0" err="1"/>
              <a:t>start_row</a:t>
            </a:r>
            <a:r>
              <a:rPr lang="en-US" sz="1800" dirty="0"/>
              <a:t> = 1</a:t>
            </a:r>
          </a:p>
          <a:p>
            <a:r>
              <a:rPr lang="en-US" sz="1800" dirty="0" err="1"/>
              <a:t>end_row</a:t>
            </a:r>
            <a:r>
              <a:rPr lang="en-US" sz="1800" dirty="0"/>
              <a:t>   = 2</a:t>
            </a:r>
          </a:p>
          <a:p>
            <a:r>
              <a:rPr lang="en-US" sz="1800" dirty="0" err="1"/>
              <a:t>start_col</a:t>
            </a:r>
            <a:r>
              <a:rPr lang="en-US" sz="1800" dirty="0"/>
              <a:t>   = 0</a:t>
            </a:r>
          </a:p>
          <a:p>
            <a:r>
              <a:rPr lang="en-US" sz="1800" dirty="0" err="1"/>
              <a:t>end_col</a:t>
            </a:r>
            <a:r>
              <a:rPr lang="en-US" sz="1800" dirty="0"/>
              <a:t>     = 1</a:t>
            </a:r>
          </a:p>
          <a:p>
            <a:r>
              <a:rPr lang="en-US" sz="1800" dirty="0" err="1"/>
              <a:t>im_fill</a:t>
            </a:r>
            <a:r>
              <a:rPr lang="en-US" sz="1800" dirty="0"/>
              <a:t>(frame1, [</a:t>
            </a:r>
            <a:r>
              <a:rPr lang="en-US" sz="1800" dirty="0" err="1"/>
              <a:t>start_row</a:t>
            </a:r>
            <a:r>
              <a:rPr lang="en-US" sz="1800" dirty="0"/>
              <a:t>, </a:t>
            </a:r>
            <a:r>
              <a:rPr lang="en-US" sz="1800" dirty="0" err="1"/>
              <a:t>end_row</a:t>
            </a:r>
            <a:r>
              <a:rPr lang="en-US" sz="1800" dirty="0"/>
              <a:t>], [</a:t>
            </a:r>
            <a:r>
              <a:rPr lang="en-US" sz="1800" dirty="0" err="1"/>
              <a:t>start_col</a:t>
            </a:r>
            <a:r>
              <a:rPr lang="en-US" sz="1800" dirty="0"/>
              <a:t>, </a:t>
            </a:r>
            <a:r>
              <a:rPr lang="en-US" sz="1800" dirty="0" err="1"/>
              <a:t>end_col</a:t>
            </a:r>
            <a:r>
              <a:rPr lang="en-US" sz="1800" dirty="0"/>
              <a:t>], v)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80435" y="4968763"/>
            <a:ext cx="193968" cy="42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41"/>
          </a:p>
        </p:txBody>
      </p:sp>
      <p:sp>
        <p:nvSpPr>
          <p:cNvPr id="65" name="TextBox 64"/>
          <p:cNvSpPr txBox="1"/>
          <p:nvPr/>
        </p:nvSpPr>
        <p:spPr>
          <a:xfrm>
            <a:off x="169567" y="1489555"/>
            <a:ext cx="642731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indent="-360045">
              <a:buAutoNum type="arabicPeriod"/>
            </a:pPr>
            <a:r>
              <a:rPr lang="en-US" sz="2041" b="1" dirty="0"/>
              <a:t>Python IDLE. </a:t>
            </a:r>
            <a:r>
              <a:rPr lang="en-US" sz="2100" dirty="0"/>
              <a:t>Open IDLE and navigate the </a:t>
            </a:r>
          </a:p>
          <a:p>
            <a:r>
              <a:rPr lang="en-US" sz="2100" dirty="0"/>
              <a:t>directory to </a:t>
            </a:r>
            <a:r>
              <a:rPr lang="en-US" sz="2100" b="1" dirty="0"/>
              <a:t>/home/pi/AOLME/Session7/. </a:t>
            </a:r>
            <a:r>
              <a:rPr lang="en-US" sz="2100" dirty="0"/>
              <a:t> </a:t>
            </a:r>
          </a:p>
          <a:p>
            <a:r>
              <a:rPr lang="en-US" sz="2100" dirty="0"/>
              <a:t>Run </a:t>
            </a:r>
            <a:r>
              <a:rPr lang="en-US" sz="2100" i="1" dirty="0"/>
              <a:t>VideoEx2.py</a:t>
            </a:r>
            <a:r>
              <a:rPr lang="en-US" sz="2100" dirty="0"/>
              <a:t>. </a:t>
            </a:r>
            <a:r>
              <a:rPr lang="en-US" sz="2100" b="1" dirty="0"/>
              <a:t> What do you see?</a:t>
            </a:r>
          </a:p>
          <a:p>
            <a:endParaRPr lang="en-US" sz="2100" dirty="0"/>
          </a:p>
          <a:p>
            <a:r>
              <a:rPr lang="en-US" sz="2100" dirty="0"/>
              <a:t>Note that the following code copies the contents of</a:t>
            </a:r>
          </a:p>
          <a:p>
            <a:r>
              <a:rPr lang="en-US" sz="2100" dirty="0"/>
              <a:t>variable frame0 into frame1:</a:t>
            </a:r>
          </a:p>
          <a:p>
            <a:r>
              <a:rPr lang="en-US" sz="2100" dirty="0"/>
              <a:t>	frame1 = frame0.copy() 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9018" y="7026890"/>
            <a:ext cx="4937057" cy="406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1" dirty="0">
                <a:latin typeface="Calibri" charset="0"/>
                <a:ea typeface="Times New Roman" charset="0"/>
                <a:cs typeface="Times New Roman" charset="0"/>
              </a:rPr>
              <a:t>AOLME PROJECT - LEVEL 1- SESSION 7- 2018</a:t>
            </a:r>
            <a:r>
              <a:rPr lang="en-US" sz="2041" dirty="0"/>
              <a:t> </a:t>
            </a: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5178765" y="7090714"/>
            <a:ext cx="7598504" cy="36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012" tIns="48006" rIns="96012" bIns="4800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6012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40" dirty="0">
                <a:solidFill>
                  <a:schemeClr val="bg1">
                    <a:lumMod val="75000"/>
                  </a:schemeClr>
                </a:solidFill>
                <a:latin typeface="Arial Unicode MS" charset="0"/>
                <a:ea typeface="Times New Roman" charset="0"/>
                <a:cs typeface="Courier New" charset="0"/>
              </a:rPr>
              <a:t>MATERIALS DEVELOPED BY THE AOLME PROJECT AT THE UNIVERSITY OF NEW MEXICO, PLEASE DO NOT COPY OR DISTRIBUTE ANY OF THESE COPYRIGHTED TASKS WITHOUT PROPER AUTHORIZATION</a:t>
            </a:r>
            <a:endParaRPr lang="en-US" altLang="en-US" sz="84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223953-9329-3646-B8F0-5447CBE73E5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1" t="19734" r="31284" b="30356"/>
          <a:stretch/>
        </p:blipFill>
        <p:spPr bwMode="auto">
          <a:xfrm>
            <a:off x="5377258" y="1587830"/>
            <a:ext cx="745246" cy="1128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3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47346</TotalTime>
  <Words>1677</Words>
  <Application>Microsoft Macintosh PowerPoint</Application>
  <PresentationFormat>Custom</PresentationFormat>
  <Paragraphs>185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Courier New</vt:lpstr>
      <vt:lpstr>Office Theme</vt:lpstr>
      <vt:lpstr>AOLME Curriculum Session 7</vt:lpstr>
      <vt:lpstr>Level 1</vt:lpstr>
      <vt:lpstr>Creation of images and videos</vt:lpstr>
      <vt:lpstr>Selected ACTIVITIES</vt:lpstr>
      <vt:lpstr>Hints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AOLME Curriculum</dc:title>
  <dc:creator>Carlos Lopez Leiva</dc:creator>
  <cp:lastModifiedBy>Carlos Lopez Leiva</cp:lastModifiedBy>
  <cp:revision>323</cp:revision>
  <cp:lastPrinted>2018-03-10T07:12:24Z</cp:lastPrinted>
  <dcterms:created xsi:type="dcterms:W3CDTF">2017-05-22T00:10:34Z</dcterms:created>
  <dcterms:modified xsi:type="dcterms:W3CDTF">2019-03-26T04:27:42Z</dcterms:modified>
</cp:coreProperties>
</file>