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6" r:id="rId7"/>
    <p:sldId id="288" r:id="rId8"/>
    <p:sldId id="289" r:id="rId9"/>
    <p:sldId id="297" r:id="rId10"/>
    <p:sldId id="290" r:id="rId11"/>
    <p:sldId id="291" r:id="rId12"/>
    <p:sldId id="292" r:id="rId13"/>
    <p:sldId id="295" r:id="rId14"/>
    <p:sldId id="294" r:id="rId15"/>
    <p:sldId id="298" r:id="rId16"/>
    <p:sldId id="299" r:id="rId17"/>
    <p:sldId id="296" r:id="rId18"/>
  </p:sldIdLst>
  <p:sldSz cx="13500100" cy="80994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068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varScale="1">
        <p:scale>
          <a:sx n="66" d="100"/>
          <a:sy n="66" d="100"/>
        </p:scale>
        <p:origin x="547" y="3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8/9/2024</a:t>
            </a:fld>
            <a:endParaRPr lang="en-US" dirty="0"/>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5399617"/>
            <a:ext cx="13500100" cy="2699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4037"/>
            <a:ext cx="13500100" cy="8103463"/>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292757" y="275075"/>
            <a:ext cx="7858375" cy="4523454"/>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1870073" y="226982"/>
            <a:ext cx="1857010" cy="1403046"/>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92754" y="539962"/>
            <a:ext cx="10732580" cy="1619885"/>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292756" y="2465450"/>
            <a:ext cx="2982275" cy="459480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668785" y="2465452"/>
            <a:ext cx="7452376" cy="459480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1883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618" y="0"/>
            <a:ext cx="13502718" cy="8099425"/>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6144903" y="539960"/>
            <a:ext cx="6581298" cy="2267839"/>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911422" y="755946"/>
            <a:ext cx="4758785" cy="507564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1956711" cy="431219"/>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6144905" y="3196274"/>
            <a:ext cx="6581299" cy="3995715"/>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1870073" y="226982"/>
            <a:ext cx="1857010" cy="1403046"/>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92755" y="161240"/>
            <a:ext cx="10828408" cy="1854244"/>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292756" y="2462227"/>
            <a:ext cx="10828407" cy="3976269"/>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1883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2" y="-1"/>
            <a:ext cx="13500101" cy="8107451"/>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292756" y="298267"/>
            <a:ext cx="6887662" cy="385344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292757" y="4353162"/>
            <a:ext cx="6887661" cy="3447998"/>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3" y="0"/>
            <a:ext cx="13500099" cy="8099425"/>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83201" y="120491"/>
            <a:ext cx="10828408" cy="2060186"/>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283202" y="2382668"/>
            <a:ext cx="10828407" cy="3976271"/>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3037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3" y="0"/>
            <a:ext cx="13500099" cy="8099425"/>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92755" y="1619885"/>
            <a:ext cx="6075045" cy="4859655"/>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954162" y="1379902"/>
            <a:ext cx="4983435" cy="5339621"/>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3037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3" y="0"/>
            <a:ext cx="13500099" cy="8099425"/>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6581299" y="539962"/>
            <a:ext cx="5670042" cy="3779732"/>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6581297" y="4319693"/>
            <a:ext cx="5670042" cy="2159847"/>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1001256" y="1366703"/>
            <a:ext cx="4983435" cy="5339621"/>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3037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3518727" cy="8099429"/>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292755" y="53248"/>
            <a:ext cx="10828408" cy="1890616"/>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291199" y="3132903"/>
            <a:ext cx="10829962" cy="4059085"/>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1301372" y="7506969"/>
            <a:ext cx="1776851" cy="431219"/>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3500100" cy="8099425"/>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292757" y="209695"/>
            <a:ext cx="6916046" cy="386127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292757" y="4125175"/>
            <a:ext cx="6916046" cy="1078093"/>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3" y="0"/>
            <a:ext cx="13500099" cy="8099425"/>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92755" y="161241"/>
            <a:ext cx="10631329" cy="1952662"/>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292755" y="2390363"/>
            <a:ext cx="5163788" cy="3936136"/>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957374" y="2390363"/>
            <a:ext cx="5163788" cy="3936136"/>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3037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3" y="3"/>
            <a:ext cx="13500099" cy="8099424"/>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292755" y="81501"/>
            <a:ext cx="10828408" cy="201548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292755" y="2390363"/>
            <a:ext cx="5163788" cy="3936136"/>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957374" y="2390363"/>
            <a:ext cx="5163788" cy="39361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421879" y="7506969"/>
            <a:ext cx="1883523" cy="431219"/>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1242639" y="7506969"/>
            <a:ext cx="1835583" cy="431219"/>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3518727" cy="8099427"/>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292754" y="539962"/>
            <a:ext cx="11785468" cy="1619885"/>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291201" y="3132903"/>
            <a:ext cx="5973793" cy="4059085"/>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8103072" y="1709879"/>
            <a:ext cx="4666138" cy="4976824"/>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1301372" y="7506969"/>
            <a:ext cx="1776851" cy="431219"/>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21878" y="449969"/>
            <a:ext cx="12656344" cy="156551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21878" y="2156097"/>
            <a:ext cx="12656344" cy="5139011"/>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21879" y="7506969"/>
            <a:ext cx="3037523" cy="431219"/>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471908" y="7506969"/>
            <a:ext cx="4556284" cy="431219"/>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040700" y="7506969"/>
            <a:ext cx="3037523" cy="431219"/>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transition spd="slow">
    <p:cover/>
  </p:transition>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1" userDrawn="1">
          <p15:clr>
            <a:srgbClr val="A4A3A4"/>
          </p15:clr>
        </p15:guide>
        <p15:guide id="2" pos="4252" userDrawn="1">
          <p15:clr>
            <a:srgbClr val="A4A3A4"/>
          </p15:clr>
        </p15:guide>
        <p15:guide id="3" pos="266" userDrawn="1">
          <p15:clr>
            <a:srgbClr val="547EBF"/>
          </p15:clr>
        </p15:guide>
        <p15:guide id="4" orient="horz" pos="283" userDrawn="1">
          <p15:clr>
            <a:srgbClr val="547EBF"/>
          </p15:clr>
        </p15:guide>
        <p15:guide id="5" pos="8238" userDrawn="1">
          <p15:clr>
            <a:srgbClr val="547EBF"/>
          </p15:clr>
        </p15:guide>
        <p15:guide id="6" orient="horz" pos="4819" userDrawn="1">
          <p15:clr>
            <a:srgbClr val="547EBF"/>
          </p15:clr>
        </p15:guide>
        <p15:guide id="7" pos="4385" userDrawn="1">
          <p15:clr>
            <a:srgbClr val="547EBF"/>
          </p15:clr>
        </p15:guide>
        <p15:guide id="8" pos="4119" userDrawn="1">
          <p15:clr>
            <a:srgbClr val="547EBF"/>
          </p15:clr>
        </p15:guide>
        <p15:guide id="9" pos="2339" userDrawn="1">
          <p15:clr>
            <a:srgbClr val="547EBF"/>
          </p15:clr>
        </p15:guide>
        <p15:guide id="10" pos="2046" userDrawn="1">
          <p15:clr>
            <a:srgbClr val="547EBF"/>
          </p15:clr>
        </p15:guide>
        <p15:guide id="11" pos="6165" userDrawn="1">
          <p15:clr>
            <a:srgbClr val="547EBF"/>
          </p15:clr>
        </p15:guide>
        <p15:guide id="12" pos="6458" userDrawn="1">
          <p15:clr>
            <a:srgbClr val="547EBF"/>
          </p15:clr>
        </p15:guide>
        <p15:guide id="13" pos="5501" userDrawn="1">
          <p15:clr>
            <a:srgbClr val="9FCC3B"/>
          </p15:clr>
        </p15:guide>
        <p15:guide id="14" pos="5767" userDrawn="1">
          <p15:clr>
            <a:srgbClr val="9FCC3B"/>
          </p15:clr>
        </p15:guide>
        <p15:guide id="15" pos="3003" userDrawn="1">
          <p15:clr>
            <a:srgbClr val="9FCC3B"/>
          </p15:clr>
        </p15:guide>
        <p15:guide id="16" pos="2737"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22746" y="494809"/>
            <a:ext cx="8374468" cy="3830130"/>
          </a:xfrm>
        </p:spPr>
        <p:txBody>
          <a:bodyPr/>
          <a:lstStyle/>
          <a:p>
            <a:r>
              <a:rPr lang="en-US" dirty="0"/>
              <a:t>Healthcare and Disease Trends Analysis</a:t>
            </a:r>
          </a:p>
        </p:txBody>
      </p:sp>
    </p:spTree>
    <p:extLst>
      <p:ext uri="{BB962C8B-B14F-4D97-AF65-F5344CB8AC3E}">
        <p14:creationId xmlns:p14="http://schemas.microsoft.com/office/powerpoint/2010/main" val="2259308896"/>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478879" y="277791"/>
            <a:ext cx="8433628" cy="805907"/>
          </a:xfrm>
        </p:spPr>
        <p:txBody>
          <a:bodyPr/>
          <a:lstStyle/>
          <a:p>
            <a:r>
              <a:rPr lang="en-US" dirty="0"/>
              <a:t>Key Findings of EDA</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540796" y="1500607"/>
            <a:ext cx="3974053" cy="3890543"/>
          </a:xfrm>
        </p:spPr>
        <p:txBody>
          <a:bodyPr/>
          <a:lstStyle/>
          <a:p>
            <a:pPr marL="342900" indent="-342900">
              <a:buFont typeface="Arial" panose="020B0604020202020204" pitchFamily="34" charset="0"/>
              <a:buChar char="•"/>
            </a:pPr>
            <a:r>
              <a:rPr lang="en-US" sz="1800" dirty="0"/>
              <a:t>Age Distribution: The dataset reveals a diverse age range among patients, with a notable concentration in middle-aged groups (30-60 years).</a:t>
            </a:r>
          </a:p>
          <a:p>
            <a:pPr marL="342900" indent="-342900">
              <a:buFont typeface="Arial" panose="020B0604020202020204" pitchFamily="34" charset="0"/>
              <a:buChar char="•"/>
            </a:pPr>
            <a:r>
              <a:rPr lang="en-US" sz="1800" dirty="0"/>
              <a:t>Gender Representation: The gender distribution is relatively balanced, with a slight majority of female patients.(where 0 represents Females and 1 represents Males)</a:t>
            </a:r>
          </a:p>
        </p:txBody>
      </p:sp>
      <p:sp>
        <p:nvSpPr>
          <p:cNvPr id="3" name="Content Placeholder 3">
            <a:extLst>
              <a:ext uri="{FF2B5EF4-FFF2-40B4-BE49-F238E27FC236}">
                <a16:creationId xmlns:a16="http://schemas.microsoft.com/office/drawing/2014/main" id="{FA0FF173-DE18-C290-57DA-C604668FB73F}"/>
              </a:ext>
            </a:extLst>
          </p:cNvPr>
          <p:cNvSpPr txBox="1">
            <a:spLocks/>
          </p:cNvSpPr>
          <p:nvPr/>
        </p:nvSpPr>
        <p:spPr>
          <a:xfrm>
            <a:off x="511357" y="1083698"/>
            <a:ext cx="4003492" cy="4169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Patients Demographics</a:t>
            </a:r>
          </a:p>
        </p:txBody>
      </p:sp>
      <p:pic>
        <p:nvPicPr>
          <p:cNvPr id="9" name="Picture 8">
            <a:extLst>
              <a:ext uri="{FF2B5EF4-FFF2-40B4-BE49-F238E27FC236}">
                <a16:creationId xmlns:a16="http://schemas.microsoft.com/office/drawing/2014/main" id="{42F7BE25-AB0B-D1E8-DFFA-AC17ED860EB8}"/>
              </a:ext>
            </a:extLst>
          </p:cNvPr>
          <p:cNvPicPr>
            <a:picLocks noChangeAspect="1"/>
          </p:cNvPicPr>
          <p:nvPr/>
        </p:nvPicPr>
        <p:blipFill>
          <a:blip r:embed="rId3"/>
          <a:stretch>
            <a:fillRect/>
          </a:stretch>
        </p:blipFill>
        <p:spPr>
          <a:xfrm>
            <a:off x="5046251" y="1292152"/>
            <a:ext cx="6982279" cy="2132172"/>
          </a:xfrm>
          <a:prstGeom prst="rect">
            <a:avLst/>
          </a:prstGeom>
        </p:spPr>
      </p:pic>
      <p:pic>
        <p:nvPicPr>
          <p:cNvPr id="11" name="Picture 10">
            <a:extLst>
              <a:ext uri="{FF2B5EF4-FFF2-40B4-BE49-F238E27FC236}">
                <a16:creationId xmlns:a16="http://schemas.microsoft.com/office/drawing/2014/main" id="{75BD55B6-0159-5B5C-0C1D-526781F9CB03}"/>
              </a:ext>
            </a:extLst>
          </p:cNvPr>
          <p:cNvPicPr>
            <a:picLocks noChangeAspect="1"/>
          </p:cNvPicPr>
          <p:nvPr/>
        </p:nvPicPr>
        <p:blipFill>
          <a:blip r:embed="rId4"/>
          <a:stretch>
            <a:fillRect/>
          </a:stretch>
        </p:blipFill>
        <p:spPr>
          <a:xfrm>
            <a:off x="5058133" y="3585583"/>
            <a:ext cx="7272896" cy="4444951"/>
          </a:xfrm>
          <a:prstGeom prst="rect">
            <a:avLst/>
          </a:prstGeom>
        </p:spPr>
      </p:pic>
      <p:pic>
        <p:nvPicPr>
          <p:cNvPr id="13" name="Picture 12">
            <a:extLst>
              <a:ext uri="{FF2B5EF4-FFF2-40B4-BE49-F238E27FC236}">
                <a16:creationId xmlns:a16="http://schemas.microsoft.com/office/drawing/2014/main" id="{2794110A-B2B5-6BAE-D38B-3238B7334379}"/>
              </a:ext>
            </a:extLst>
          </p:cNvPr>
          <p:cNvPicPr>
            <a:picLocks noChangeAspect="1"/>
          </p:cNvPicPr>
          <p:nvPr/>
        </p:nvPicPr>
        <p:blipFill>
          <a:blip r:embed="rId5"/>
          <a:stretch>
            <a:fillRect/>
          </a:stretch>
        </p:blipFill>
        <p:spPr>
          <a:xfrm>
            <a:off x="5058133" y="1292152"/>
            <a:ext cx="6982279" cy="2388597"/>
          </a:xfrm>
          <a:prstGeom prst="rect">
            <a:avLst/>
          </a:prstGeom>
        </p:spPr>
      </p:pic>
      <p:pic>
        <p:nvPicPr>
          <p:cNvPr id="15" name="Picture 14">
            <a:extLst>
              <a:ext uri="{FF2B5EF4-FFF2-40B4-BE49-F238E27FC236}">
                <a16:creationId xmlns:a16="http://schemas.microsoft.com/office/drawing/2014/main" id="{1A4E7242-8A8A-2249-2CDE-6DA43B37CDF7}"/>
              </a:ext>
            </a:extLst>
          </p:cNvPr>
          <p:cNvPicPr>
            <a:picLocks noChangeAspect="1"/>
          </p:cNvPicPr>
          <p:nvPr/>
        </p:nvPicPr>
        <p:blipFill>
          <a:blip r:embed="rId6"/>
          <a:stretch>
            <a:fillRect/>
          </a:stretch>
        </p:blipFill>
        <p:spPr>
          <a:xfrm>
            <a:off x="5058133" y="3680749"/>
            <a:ext cx="7120243" cy="4418676"/>
          </a:xfrm>
          <a:prstGeom prst="rect">
            <a:avLst/>
          </a:prstGeom>
        </p:spPr>
      </p:pic>
      <p:pic>
        <p:nvPicPr>
          <p:cNvPr id="18" name="Picture 17">
            <a:extLst>
              <a:ext uri="{FF2B5EF4-FFF2-40B4-BE49-F238E27FC236}">
                <a16:creationId xmlns:a16="http://schemas.microsoft.com/office/drawing/2014/main" id="{F9BAB8E5-B1D6-5CBF-B13E-D4663EC5AD58}"/>
              </a:ext>
            </a:extLst>
          </p:cNvPr>
          <p:cNvPicPr>
            <a:picLocks noChangeAspect="1"/>
          </p:cNvPicPr>
          <p:nvPr/>
        </p:nvPicPr>
        <p:blipFill>
          <a:blip r:embed="rId7"/>
          <a:stretch>
            <a:fillRect/>
          </a:stretch>
        </p:blipFill>
        <p:spPr>
          <a:xfrm>
            <a:off x="200767" y="599877"/>
            <a:ext cx="7623720" cy="4839375"/>
          </a:xfrm>
          <a:prstGeom prst="rect">
            <a:avLst/>
          </a:prstGeom>
        </p:spPr>
      </p:pic>
      <p:pic>
        <p:nvPicPr>
          <p:cNvPr id="20" name="Picture 19">
            <a:extLst>
              <a:ext uri="{FF2B5EF4-FFF2-40B4-BE49-F238E27FC236}">
                <a16:creationId xmlns:a16="http://schemas.microsoft.com/office/drawing/2014/main" id="{32305C11-5CC2-4204-1209-44029CF707BB}"/>
              </a:ext>
            </a:extLst>
          </p:cNvPr>
          <p:cNvPicPr>
            <a:picLocks noChangeAspect="1"/>
          </p:cNvPicPr>
          <p:nvPr/>
        </p:nvPicPr>
        <p:blipFill>
          <a:blip r:embed="rId8"/>
          <a:stretch>
            <a:fillRect/>
          </a:stretch>
        </p:blipFill>
        <p:spPr>
          <a:xfrm>
            <a:off x="4237060" y="3592591"/>
            <a:ext cx="9062273" cy="4300348"/>
          </a:xfrm>
          <a:prstGeom prst="rect">
            <a:avLst/>
          </a:prstGeom>
        </p:spPr>
      </p:pic>
      <p:sp>
        <p:nvSpPr>
          <p:cNvPr id="35" name="Content Placeholder 4">
            <a:extLst>
              <a:ext uri="{FF2B5EF4-FFF2-40B4-BE49-F238E27FC236}">
                <a16:creationId xmlns:a16="http://schemas.microsoft.com/office/drawing/2014/main" id="{45EB1A93-A063-1C4D-7C87-50783AEF24F8}"/>
              </a:ext>
            </a:extLst>
          </p:cNvPr>
          <p:cNvSpPr txBox="1">
            <a:spLocks/>
          </p:cNvSpPr>
          <p:nvPr/>
        </p:nvSpPr>
        <p:spPr>
          <a:xfrm>
            <a:off x="515211" y="92133"/>
            <a:ext cx="4589224" cy="4169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Billing Amount </a:t>
            </a:r>
          </a:p>
        </p:txBody>
      </p:sp>
    </p:spTree>
    <p:extLst>
      <p:ext uri="{BB962C8B-B14F-4D97-AF65-F5344CB8AC3E}">
        <p14:creationId xmlns:p14="http://schemas.microsoft.com/office/powerpoint/2010/main" val="9079155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21" presetClass="exit" presetSubtype="1" fill="hold" nodeType="withEffect">
                                  <p:stCondLst>
                                    <p:cond delay="0"/>
                                  </p:stCondLst>
                                  <p:childTnLst>
                                    <p:animEffect transition="out" filter="wheel(1)">
                                      <p:cBhvr>
                                        <p:cTn id="27" dur="1000"/>
                                        <p:tgtEl>
                                          <p:spTgt spid="11"/>
                                        </p:tgtEl>
                                      </p:cBhvr>
                                    </p:animEffect>
                                    <p:set>
                                      <p:cBhvr>
                                        <p:cTn id="28" dur="1" fill="hold">
                                          <p:stCondLst>
                                            <p:cond delay="999"/>
                                          </p:stCondLst>
                                        </p:cTn>
                                        <p:tgtEl>
                                          <p:spTgt spid="11"/>
                                        </p:tgtEl>
                                        <p:attrNameLst>
                                          <p:attrName>style.visibility</p:attrName>
                                        </p:attrNameLst>
                                      </p:cBhvr>
                                      <p:to>
                                        <p:strVal val="hidden"/>
                                      </p:to>
                                    </p:set>
                                  </p:childTnLst>
                                </p:cTn>
                              </p:par>
                            </p:childTnLst>
                          </p:cTn>
                        </p:par>
                        <p:par>
                          <p:cTn id="29" fill="hold">
                            <p:stCondLst>
                              <p:cond delay="1000"/>
                            </p:stCondLst>
                            <p:childTnLst>
                              <p:par>
                                <p:cTn id="30" presetID="6"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1000"/>
                                        <p:tgtEl>
                                          <p:spTgt spid="13"/>
                                        </p:tgtEl>
                                      </p:cBhvr>
                                    </p:animEffect>
                                  </p:childTnLst>
                                </p:cTn>
                              </p:par>
                              <p:par>
                                <p:cTn id="33" presetID="14"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16" presetClass="exit" presetSubtype="21" fill="hold" nodeType="withEffect">
                                  <p:stCondLst>
                                    <p:cond delay="0"/>
                                  </p:stCondLst>
                                  <p:childTnLst>
                                    <p:animEffect transition="out" filter="barn(inVertical)">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6" presetClass="exit" presetSubtype="32" fill="hold" grpId="1" nodeType="clickEffect">
                                  <p:stCondLst>
                                    <p:cond delay="0"/>
                                  </p:stCondLst>
                                  <p:childTnLst>
                                    <p:animEffect transition="out" filter="circle(out)">
                                      <p:cBhvr>
                                        <p:cTn id="47" dur="750"/>
                                        <p:tgtEl>
                                          <p:spTgt spid="3"/>
                                        </p:tgtEl>
                                      </p:cBhvr>
                                    </p:animEffect>
                                    <p:set>
                                      <p:cBhvr>
                                        <p:cTn id="48" dur="1" fill="hold">
                                          <p:stCondLst>
                                            <p:cond delay="749"/>
                                          </p:stCondLst>
                                        </p:cTn>
                                        <p:tgtEl>
                                          <p:spTgt spid="3"/>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4">
                                            <p:txEl>
                                              <p:pRg st="0" end="0"/>
                                            </p:txEl>
                                          </p:spTgt>
                                        </p:tgtEl>
                                      </p:cBhvr>
                                    </p:animEffect>
                                    <p:set>
                                      <p:cBhvr>
                                        <p:cTn id="51" dur="1" fill="hold">
                                          <p:stCondLst>
                                            <p:cond delay="499"/>
                                          </p:stCondLst>
                                        </p:cTn>
                                        <p:tgtEl>
                                          <p:spTgt spid="4">
                                            <p:txEl>
                                              <p:pRg st="0" end="0"/>
                                            </p:txEl>
                                          </p:spTgt>
                                        </p:tgtEl>
                                        <p:attrNameLst>
                                          <p:attrName>style.visibility</p:attrName>
                                        </p:attrNameLst>
                                      </p:cBhvr>
                                      <p:to>
                                        <p:strVal val="hidden"/>
                                      </p:to>
                                    </p:set>
                                  </p:childTnLst>
                                </p:cTn>
                              </p:par>
                              <p:par>
                                <p:cTn id="52" presetID="14" presetClass="exit" presetSubtype="10" fill="hold" grpId="1" nodeType="withEffect">
                                  <p:stCondLst>
                                    <p:cond delay="0"/>
                                  </p:stCondLst>
                                  <p:childTnLst>
                                    <p:animEffect transition="out" filter="randombar(horizontal)">
                                      <p:cBhvr>
                                        <p:cTn id="53" dur="500"/>
                                        <p:tgtEl>
                                          <p:spTgt spid="4">
                                            <p:txEl>
                                              <p:pRg st="1" end="1"/>
                                            </p:txEl>
                                          </p:spTgt>
                                        </p:tgtEl>
                                      </p:cBhvr>
                                    </p:animEffect>
                                    <p:set>
                                      <p:cBhvr>
                                        <p:cTn id="54" dur="1" fill="hold">
                                          <p:stCondLst>
                                            <p:cond delay="499"/>
                                          </p:stCondLst>
                                        </p:cTn>
                                        <p:tgtEl>
                                          <p:spTgt spid="4">
                                            <p:txEl>
                                              <p:pRg st="1" end="1"/>
                                            </p:txEl>
                                          </p:spTgt>
                                        </p:tgtEl>
                                        <p:attrNameLst>
                                          <p:attrName>style.visibility</p:attrName>
                                        </p:attrNameLst>
                                      </p:cBhvr>
                                      <p:to>
                                        <p:strVal val="hidden"/>
                                      </p:to>
                                    </p:set>
                                  </p:childTnLst>
                                </p:cTn>
                              </p:par>
                              <p:par>
                                <p:cTn id="55" presetID="6" presetClass="exit" presetSubtype="32" fill="hold" grpId="0" nodeType="withEffect">
                                  <p:stCondLst>
                                    <p:cond delay="0"/>
                                  </p:stCondLst>
                                  <p:childTnLst>
                                    <p:animEffect transition="out" filter="circle(out)">
                                      <p:cBhvr>
                                        <p:cTn id="56" dur="1000"/>
                                        <p:tgtEl>
                                          <p:spTgt spid="2"/>
                                        </p:tgtEl>
                                      </p:cBhvr>
                                    </p:animEffect>
                                    <p:set>
                                      <p:cBhvr>
                                        <p:cTn id="57" dur="1" fill="hold">
                                          <p:stCondLst>
                                            <p:cond delay="999"/>
                                          </p:stCondLst>
                                        </p:cTn>
                                        <p:tgtEl>
                                          <p:spTgt spid="2"/>
                                        </p:tgtEl>
                                        <p:attrNameLst>
                                          <p:attrName>style.visibility</p:attrName>
                                        </p:attrNameLst>
                                      </p:cBhvr>
                                      <p:to>
                                        <p:strVal val="hidden"/>
                                      </p:to>
                                    </p:set>
                                  </p:childTnLst>
                                </p:cTn>
                              </p:par>
                            </p:childTnLst>
                          </p:cTn>
                        </p:par>
                        <p:par>
                          <p:cTn id="58" fill="hold">
                            <p:stCondLst>
                              <p:cond delay="1000"/>
                            </p:stCondLst>
                            <p:childTnLst>
                              <p:par>
                                <p:cTn id="59" presetID="16" presetClass="entr" presetSubtype="21"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arn(inVertical)">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arn(inVertical)">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4" grpId="1" build="p"/>
      <p:bldP spid="3" grpId="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ED1348FA-E8F9-5880-DB49-43B7815ED379}"/>
              </a:ext>
            </a:extLst>
          </p:cNvPr>
          <p:cNvPicPr>
            <a:picLocks noChangeAspect="1"/>
          </p:cNvPicPr>
          <p:nvPr/>
        </p:nvPicPr>
        <p:blipFill>
          <a:blip r:embed="rId3"/>
          <a:stretch>
            <a:fillRect/>
          </a:stretch>
        </p:blipFill>
        <p:spPr>
          <a:xfrm>
            <a:off x="-3" y="1116592"/>
            <a:ext cx="13500100" cy="6644112"/>
          </a:xfrm>
          <a:prstGeom prst="rect">
            <a:avLst/>
          </a:prstGeom>
        </p:spPr>
      </p:pic>
      <p:pic>
        <p:nvPicPr>
          <p:cNvPr id="23" name="Picture 22">
            <a:extLst>
              <a:ext uri="{FF2B5EF4-FFF2-40B4-BE49-F238E27FC236}">
                <a16:creationId xmlns:a16="http://schemas.microsoft.com/office/drawing/2014/main" id="{08F2A1BD-ED90-8595-3464-DE4CDB759E77}"/>
              </a:ext>
            </a:extLst>
          </p:cNvPr>
          <p:cNvPicPr>
            <a:picLocks noChangeAspect="1"/>
          </p:cNvPicPr>
          <p:nvPr/>
        </p:nvPicPr>
        <p:blipFill>
          <a:blip r:embed="rId4"/>
          <a:stretch>
            <a:fillRect/>
          </a:stretch>
        </p:blipFill>
        <p:spPr>
          <a:xfrm>
            <a:off x="0" y="491561"/>
            <a:ext cx="11212490" cy="4639322"/>
          </a:xfrm>
          <a:prstGeom prst="rect">
            <a:avLst/>
          </a:prstGeom>
        </p:spPr>
      </p:pic>
      <p:sp>
        <p:nvSpPr>
          <p:cNvPr id="29" name="TextBox 28" hidden="1">
            <a:extLst>
              <a:ext uri="{FF2B5EF4-FFF2-40B4-BE49-F238E27FC236}">
                <a16:creationId xmlns:a16="http://schemas.microsoft.com/office/drawing/2014/main" id="{C9E0B90B-D488-7567-03BE-22DBF472056F}"/>
              </a:ext>
            </a:extLst>
          </p:cNvPr>
          <p:cNvSpPr txBox="1"/>
          <p:nvPr/>
        </p:nvSpPr>
        <p:spPr>
          <a:xfrm>
            <a:off x="0" y="642031"/>
            <a:ext cx="4784363" cy="2062103"/>
          </a:xfrm>
          <a:prstGeom prst="rect">
            <a:avLst/>
          </a:prstGeom>
          <a:solidFill>
            <a:schemeClr val="bg1">
              <a:lumMod val="85000"/>
            </a:schemeClr>
          </a:solidFill>
        </p:spPr>
        <p:txBody>
          <a:bodyPr wrap="square">
            <a:spAutoFit/>
          </a:bodyPr>
          <a:lstStyle/>
          <a:p>
            <a:r>
              <a:rPr lang="en-US" sz="1600" dirty="0"/>
              <a:t>The "Disease Trends Over Time" plot serves as a powerful tool for visualizing and analyzing the dynamics of various medical conditions within the healthcare dataset. By examining these trends, stakeholders can gain a deeper understanding of patient admissions, enabling them to make informed decisions that enhance patient care and optimize healthcare resources.</a:t>
            </a:r>
            <a:endParaRPr lang="en-IN" sz="1600" dirty="0"/>
          </a:p>
        </p:txBody>
      </p:sp>
      <p:sp>
        <p:nvSpPr>
          <p:cNvPr id="33" name="TextBox 32">
            <a:extLst>
              <a:ext uri="{FF2B5EF4-FFF2-40B4-BE49-F238E27FC236}">
                <a16:creationId xmlns:a16="http://schemas.microsoft.com/office/drawing/2014/main" id="{8C8ECA55-56BC-E4BA-3F05-8433479ED142}"/>
              </a:ext>
            </a:extLst>
          </p:cNvPr>
          <p:cNvSpPr txBox="1"/>
          <p:nvPr/>
        </p:nvSpPr>
        <p:spPr>
          <a:xfrm>
            <a:off x="-9564" y="2704134"/>
            <a:ext cx="6759614" cy="4801314"/>
          </a:xfrm>
          <a:prstGeom prst="rect">
            <a:avLst/>
          </a:prstGeom>
          <a:solidFill>
            <a:schemeClr val="bg1">
              <a:lumMod val="85000"/>
            </a:schemeClr>
          </a:solidFill>
        </p:spPr>
        <p:txBody>
          <a:bodyPr wrap="square">
            <a:spAutoFit/>
          </a:bodyPr>
          <a:lstStyle/>
          <a:p>
            <a:r>
              <a:rPr lang="en-US" dirty="0"/>
              <a:t>Trends Observed:</a:t>
            </a:r>
          </a:p>
          <a:p>
            <a:endParaRPr lang="en-US" dirty="0"/>
          </a:p>
          <a:p>
            <a:pPr marL="285750" indent="-285750">
              <a:buFont typeface="Arial" panose="020B0604020202020204" pitchFamily="34" charset="0"/>
              <a:buChar char="•"/>
            </a:pPr>
            <a:r>
              <a:rPr lang="en-US" dirty="0"/>
              <a:t>Seasonal Patterns : Some medical conditions may exhibit seasonal trends, where the number of cases rises or falls during specific months. For instance, conditions like asthma or respiratory issues may show increased cases during colder months.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Rising or Declining Trends : Certain conditions may show a consistent increase or decrease in cases over time. For example, if cancer cases are rising, this could indicate an increasing prevalence or improved detection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Fluctuations : The number of cases for some conditions may fluctuate significantly from month to month, suggesting varying factors influencing admissions, such as public health initiatives, seasonal outbreaks, or changes in healthcare access.</a:t>
            </a:r>
            <a:endParaRPr lang="en-IN" dirty="0"/>
          </a:p>
        </p:txBody>
      </p:sp>
      <p:sp>
        <p:nvSpPr>
          <p:cNvPr id="21" name="Content Placeholder 4">
            <a:extLst>
              <a:ext uri="{FF2B5EF4-FFF2-40B4-BE49-F238E27FC236}">
                <a16:creationId xmlns:a16="http://schemas.microsoft.com/office/drawing/2014/main" id="{606E1116-A52E-5B76-DD5B-3C443C26189F}"/>
              </a:ext>
            </a:extLst>
          </p:cNvPr>
          <p:cNvSpPr txBox="1">
            <a:spLocks/>
          </p:cNvSpPr>
          <p:nvPr/>
        </p:nvSpPr>
        <p:spPr>
          <a:xfrm>
            <a:off x="515211" y="92133"/>
            <a:ext cx="4589224" cy="4169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Disease Trends Over Time</a:t>
            </a:r>
          </a:p>
        </p:txBody>
      </p:sp>
    </p:spTree>
    <p:extLst>
      <p:ext uri="{BB962C8B-B14F-4D97-AF65-F5344CB8AC3E}">
        <p14:creationId xmlns:p14="http://schemas.microsoft.com/office/powerpoint/2010/main" val="8532610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par>
                                <p:cTn id="13" presetID="16" presetClass="entr" presetSubtype="21"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0-#ppt_w/2"/>
                                          </p:val>
                                        </p:tav>
                                        <p:tav tm="100000">
                                          <p:val>
                                            <p:strVal val="#ppt_x"/>
                                          </p:val>
                                        </p:tav>
                                      </p:tavLst>
                                    </p:anim>
                                    <p:anim calcmode="lin" valueType="num">
                                      <p:cBhvr additive="base">
                                        <p:cTn id="21"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0-#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544010" y="0"/>
            <a:ext cx="9779183" cy="868101"/>
          </a:xfrm>
        </p:spPr>
        <p:txBody>
          <a:bodyPr/>
          <a:lstStyle/>
          <a:p>
            <a:r>
              <a:rPr lang="en-US" dirty="0"/>
              <a:t>Model Building</a:t>
            </a:r>
          </a:p>
        </p:txBody>
      </p:sp>
      <p:sp>
        <p:nvSpPr>
          <p:cNvPr id="14" name="TextBox 13">
            <a:extLst>
              <a:ext uri="{FF2B5EF4-FFF2-40B4-BE49-F238E27FC236}">
                <a16:creationId xmlns:a16="http://schemas.microsoft.com/office/drawing/2014/main" id="{328C626F-303F-2DB9-A89C-4658880CD8FB}"/>
              </a:ext>
            </a:extLst>
          </p:cNvPr>
          <p:cNvSpPr txBox="1"/>
          <p:nvPr/>
        </p:nvSpPr>
        <p:spPr>
          <a:xfrm>
            <a:off x="544009" y="868101"/>
            <a:ext cx="11366339" cy="1569660"/>
          </a:xfrm>
          <a:prstGeom prst="rect">
            <a:avLst/>
          </a:prstGeom>
          <a:noFill/>
        </p:spPr>
        <p:txBody>
          <a:bodyPr wrap="square">
            <a:spAutoFit/>
          </a:bodyPr>
          <a:lstStyle/>
          <a:p>
            <a:r>
              <a:rPr lang="en-US" sz="2400" dirty="0"/>
              <a:t>To achieve the project objectives, several machine learning models were developed and evaluated on the healthcare dataset. The models aim to predict billing amounts, identify high-risk patients, and optimize treatment plans based on patient demographics, medical conditions, and treatment details.</a:t>
            </a:r>
            <a:endParaRPr lang="en-IN" sz="2400" dirty="0"/>
          </a:p>
        </p:txBody>
      </p:sp>
      <p:sp>
        <p:nvSpPr>
          <p:cNvPr id="20" name="TextBox 19">
            <a:extLst>
              <a:ext uri="{FF2B5EF4-FFF2-40B4-BE49-F238E27FC236}">
                <a16:creationId xmlns:a16="http://schemas.microsoft.com/office/drawing/2014/main" id="{3EDBF0DC-6410-9D25-23B9-D65988CD8137}"/>
              </a:ext>
            </a:extLst>
          </p:cNvPr>
          <p:cNvSpPr txBox="1"/>
          <p:nvPr/>
        </p:nvSpPr>
        <p:spPr>
          <a:xfrm>
            <a:off x="7707314" y="3080216"/>
            <a:ext cx="4815069" cy="1938992"/>
          </a:xfrm>
          <a:prstGeom prst="rect">
            <a:avLst/>
          </a:prstGeom>
          <a:noFill/>
          <a:ln>
            <a:solidFill>
              <a:schemeClr val="tx1"/>
            </a:solidFill>
          </a:ln>
        </p:spPr>
        <p:txBody>
          <a:bodyPr wrap="square">
            <a:spAutoFit/>
          </a:bodyPr>
          <a:lstStyle/>
          <a:p>
            <a:r>
              <a:rPr lang="en-US" sz="2800" b="1" i="0" dirty="0">
                <a:effectLst/>
              </a:rPr>
              <a:t>Ensemble Models</a:t>
            </a:r>
          </a:p>
          <a:p>
            <a:pPr algn="l">
              <a:buFont typeface="Arial" panose="020B0604020202020204" pitchFamily="34" charset="0"/>
              <a:buChar char="•"/>
            </a:pPr>
            <a:endParaRPr lang="en-US" b="0" i="0" dirty="0">
              <a:effectLst/>
              <a:latin typeface="__fkGroteskNeue_598ab8"/>
            </a:endParaRPr>
          </a:p>
          <a:p>
            <a:pPr marL="285750" indent="-285750" algn="l">
              <a:buFont typeface="Arial" panose="020B0604020202020204" pitchFamily="34" charset="0"/>
              <a:buChar char="•"/>
            </a:pPr>
            <a:r>
              <a:rPr lang="en-US" sz="2000" b="1" i="0" u="sng" dirty="0">
                <a:effectLst/>
              </a:rPr>
              <a:t>Gradient Boosting Regressor:</a:t>
            </a:r>
            <a:r>
              <a:rPr lang="en-US" sz="2000" b="0" i="0" dirty="0">
                <a:effectLst/>
              </a:rPr>
              <a:t> </a:t>
            </a:r>
            <a:r>
              <a:rPr lang="en-US" b="0" i="0" dirty="0">
                <a:effectLst/>
              </a:rPr>
              <a:t>Combines multiple weak regression models (e.g., decision trees) to create a strong predictive model for billing amount estimation.</a:t>
            </a:r>
          </a:p>
        </p:txBody>
      </p:sp>
      <p:sp>
        <p:nvSpPr>
          <p:cNvPr id="24" name="TextBox 23">
            <a:extLst>
              <a:ext uri="{FF2B5EF4-FFF2-40B4-BE49-F238E27FC236}">
                <a16:creationId xmlns:a16="http://schemas.microsoft.com/office/drawing/2014/main" id="{9CCE8287-D923-6892-6EBB-DED1E6616511}"/>
              </a:ext>
            </a:extLst>
          </p:cNvPr>
          <p:cNvSpPr txBox="1"/>
          <p:nvPr/>
        </p:nvSpPr>
        <p:spPr>
          <a:xfrm>
            <a:off x="769373" y="3080216"/>
            <a:ext cx="3941180" cy="2092881"/>
          </a:xfrm>
          <a:prstGeom prst="rect">
            <a:avLst/>
          </a:prstGeom>
          <a:noFill/>
          <a:ln>
            <a:solidFill>
              <a:schemeClr val="tx1"/>
            </a:solidFill>
          </a:ln>
        </p:spPr>
        <p:txBody>
          <a:bodyPr wrap="square">
            <a:spAutoFit/>
          </a:bodyPr>
          <a:lstStyle>
            <a:defPPr>
              <a:defRPr lang="en-US"/>
            </a:defPPr>
            <a:lvl1pPr>
              <a:defRPr sz="2800" b="1" i="0">
                <a:effectLst/>
              </a:defRPr>
            </a:lvl1pPr>
          </a:lstStyle>
          <a:p>
            <a:r>
              <a:rPr lang="en-US" dirty="0">
                <a:latin typeface="+mj-lt"/>
              </a:rPr>
              <a:t>Regression Models</a:t>
            </a:r>
          </a:p>
          <a:p>
            <a:endParaRPr lang="en-US" sz="1800" dirty="0"/>
          </a:p>
          <a:p>
            <a:pPr marL="457200" indent="-457200">
              <a:buFont typeface="Arial" panose="020B0604020202020204" pitchFamily="34" charset="0"/>
              <a:buChar char="•"/>
            </a:pPr>
            <a:r>
              <a:rPr lang="en-US" sz="2000" u="sng" dirty="0"/>
              <a:t>Linear Regression:</a:t>
            </a:r>
            <a:r>
              <a:rPr lang="en-US" dirty="0"/>
              <a:t> </a:t>
            </a:r>
            <a:r>
              <a:rPr lang="en-US" sz="1800" b="0" dirty="0"/>
              <a:t>Used to predict billing amounts based on patient characteristics and medical conditions.</a:t>
            </a:r>
            <a:endParaRPr lang="en-IN" sz="1800" b="0" dirty="0"/>
          </a:p>
        </p:txBody>
      </p:sp>
      <p:pic>
        <p:nvPicPr>
          <p:cNvPr id="26" name="Picture 25">
            <a:extLst>
              <a:ext uri="{FF2B5EF4-FFF2-40B4-BE49-F238E27FC236}">
                <a16:creationId xmlns:a16="http://schemas.microsoft.com/office/drawing/2014/main" id="{0479FDDC-8F10-A2A8-8418-85CFD9A12857}"/>
              </a:ext>
            </a:extLst>
          </p:cNvPr>
          <p:cNvPicPr>
            <a:picLocks noChangeAspect="1"/>
          </p:cNvPicPr>
          <p:nvPr/>
        </p:nvPicPr>
        <p:blipFill>
          <a:blip r:embed="rId3"/>
          <a:stretch>
            <a:fillRect/>
          </a:stretch>
        </p:blipFill>
        <p:spPr>
          <a:xfrm>
            <a:off x="750215" y="5661663"/>
            <a:ext cx="6136722" cy="2092881"/>
          </a:xfrm>
          <a:prstGeom prst="rect">
            <a:avLst/>
          </a:prstGeom>
        </p:spPr>
      </p:pic>
    </p:spTree>
    <p:extLst>
      <p:ext uri="{BB962C8B-B14F-4D97-AF65-F5344CB8AC3E}">
        <p14:creationId xmlns:p14="http://schemas.microsoft.com/office/powerpoint/2010/main" val="167816337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9BC4D12-6514-9DE8-A799-96F32B7174B3}"/>
              </a:ext>
            </a:extLst>
          </p:cNvPr>
          <p:cNvPicPr>
            <a:picLocks noChangeAspect="1"/>
          </p:cNvPicPr>
          <p:nvPr/>
        </p:nvPicPr>
        <p:blipFill>
          <a:blip r:embed="rId2"/>
          <a:stretch>
            <a:fillRect/>
          </a:stretch>
        </p:blipFill>
        <p:spPr>
          <a:xfrm>
            <a:off x="576594" y="868101"/>
            <a:ext cx="8521107" cy="5620961"/>
          </a:xfrm>
          <a:prstGeom prst="rect">
            <a:avLst/>
          </a:prstGeom>
        </p:spPr>
      </p:pic>
      <p:sp>
        <p:nvSpPr>
          <p:cNvPr id="7" name="Title 1">
            <a:extLst>
              <a:ext uri="{FF2B5EF4-FFF2-40B4-BE49-F238E27FC236}">
                <a16:creationId xmlns:a16="http://schemas.microsoft.com/office/drawing/2014/main" id="{1F1C82B8-60B0-BFCF-98EF-B223D6C7028C}"/>
              </a:ext>
            </a:extLst>
          </p:cNvPr>
          <p:cNvSpPr>
            <a:spLocks noGrp="1"/>
          </p:cNvSpPr>
          <p:nvPr>
            <p:ph type="title"/>
          </p:nvPr>
        </p:nvSpPr>
        <p:spPr>
          <a:xfrm>
            <a:off x="449272" y="0"/>
            <a:ext cx="11623123" cy="868101"/>
          </a:xfrm>
        </p:spPr>
        <p:txBody>
          <a:bodyPr/>
          <a:lstStyle/>
          <a:p>
            <a:r>
              <a:rPr lang="en-US" dirty="0"/>
              <a:t>Linear Regression For Predicting Billing Amount</a:t>
            </a:r>
          </a:p>
        </p:txBody>
      </p:sp>
      <p:sp>
        <p:nvSpPr>
          <p:cNvPr id="8" name="Title 1">
            <a:extLst>
              <a:ext uri="{FF2B5EF4-FFF2-40B4-BE49-F238E27FC236}">
                <a16:creationId xmlns:a16="http://schemas.microsoft.com/office/drawing/2014/main" id="{BBBFDE57-EA3B-C901-3BC2-E27B08FDD17C}"/>
              </a:ext>
            </a:extLst>
          </p:cNvPr>
          <p:cNvSpPr txBox="1">
            <a:spLocks/>
          </p:cNvSpPr>
          <p:nvPr/>
        </p:nvSpPr>
        <p:spPr>
          <a:xfrm>
            <a:off x="451199" y="-9650"/>
            <a:ext cx="12292528" cy="868101"/>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r>
              <a:rPr lang="en-US" dirty="0"/>
              <a:t>Gradient Boosting for Predicting Medical Condition</a:t>
            </a:r>
          </a:p>
        </p:txBody>
      </p:sp>
      <p:pic>
        <p:nvPicPr>
          <p:cNvPr id="10" name="Picture 9">
            <a:extLst>
              <a:ext uri="{FF2B5EF4-FFF2-40B4-BE49-F238E27FC236}">
                <a16:creationId xmlns:a16="http://schemas.microsoft.com/office/drawing/2014/main" id="{F43AB710-CB40-87FD-8CCE-D63113FB7D10}"/>
              </a:ext>
            </a:extLst>
          </p:cNvPr>
          <p:cNvPicPr>
            <a:picLocks noChangeAspect="1"/>
          </p:cNvPicPr>
          <p:nvPr/>
        </p:nvPicPr>
        <p:blipFill>
          <a:blip r:embed="rId3"/>
          <a:srcRect/>
          <a:stretch/>
        </p:blipFill>
        <p:spPr>
          <a:xfrm>
            <a:off x="576594" y="858451"/>
            <a:ext cx="8521106" cy="5727544"/>
          </a:xfrm>
          <a:prstGeom prst="rect">
            <a:avLst/>
          </a:prstGeom>
        </p:spPr>
      </p:pic>
      <p:pic>
        <p:nvPicPr>
          <p:cNvPr id="12" name="Picture 11">
            <a:extLst>
              <a:ext uri="{FF2B5EF4-FFF2-40B4-BE49-F238E27FC236}">
                <a16:creationId xmlns:a16="http://schemas.microsoft.com/office/drawing/2014/main" id="{CBC8A543-A45A-DDCB-FB25-928CE0F8E856}"/>
              </a:ext>
            </a:extLst>
          </p:cNvPr>
          <p:cNvPicPr>
            <a:picLocks noChangeAspect="1"/>
          </p:cNvPicPr>
          <p:nvPr/>
        </p:nvPicPr>
        <p:blipFill>
          <a:blip r:embed="rId4"/>
          <a:stretch>
            <a:fillRect/>
          </a:stretch>
        </p:blipFill>
        <p:spPr>
          <a:xfrm>
            <a:off x="9097700" y="3549908"/>
            <a:ext cx="4274981" cy="3036087"/>
          </a:xfrm>
          <a:prstGeom prst="rect">
            <a:avLst/>
          </a:prstGeom>
        </p:spPr>
      </p:pic>
    </p:spTree>
    <p:extLst>
      <p:ext uri="{BB962C8B-B14F-4D97-AF65-F5344CB8AC3E}">
        <p14:creationId xmlns:p14="http://schemas.microsoft.com/office/powerpoint/2010/main" val="41560701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22" presetClass="exit" presetSubtype="1" fill="hold" nodeType="withEffect">
                                  <p:stCondLst>
                                    <p:cond delay="0"/>
                                  </p:stCondLst>
                                  <p:childTnLst>
                                    <p:animEffect transition="out" filter="wipe(up)">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22" presetClass="entr" presetSubtype="4" fill="hold" nodeType="with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750"/>
                            </p:stCondLst>
                            <p:childTnLst>
                              <p:par>
                                <p:cTn id="18" presetID="2" presetClass="entr" presetSubtype="2"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821544" y="873263"/>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6112" y="1236361"/>
            <a:ext cx="9779183" cy="717653"/>
          </a:xfrm>
        </p:spPr>
        <p:txBody>
          <a:bodyPr/>
          <a:lstStyle/>
          <a:p>
            <a:r>
              <a:rPr lang="en-US" sz="7200"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09112" y="1810787"/>
            <a:ext cx="9779182" cy="4627881"/>
          </a:xfrm>
        </p:spPr>
        <p:txBody>
          <a:bodyPr vert="horz" lIns="91440" tIns="45720" rIns="91440" bIns="45720" rtlCol="0" anchor="t">
            <a:normAutofit lnSpcReduction="10000"/>
          </a:bodyPr>
          <a:lstStyle/>
          <a:p>
            <a:pPr>
              <a:lnSpc>
                <a:spcPct val="150000"/>
              </a:lnSpc>
            </a:pPr>
            <a:r>
              <a:rPr lang="en-US" sz="2400" dirty="0"/>
              <a:t>Problem Statement</a:t>
            </a:r>
          </a:p>
          <a:p>
            <a:pPr>
              <a:lnSpc>
                <a:spcPct val="150000"/>
              </a:lnSpc>
            </a:pPr>
            <a:r>
              <a:rPr lang="en-US" sz="2400" dirty="0"/>
              <a:t>Data Overview</a:t>
            </a:r>
          </a:p>
          <a:p>
            <a:pPr>
              <a:lnSpc>
                <a:spcPct val="150000"/>
              </a:lnSpc>
            </a:pPr>
            <a:r>
              <a:rPr lang="en-US" sz="2400" dirty="0"/>
              <a:t>Data Preparation</a:t>
            </a:r>
          </a:p>
          <a:p>
            <a:pPr>
              <a:lnSpc>
                <a:spcPct val="150000"/>
              </a:lnSpc>
            </a:pPr>
            <a:r>
              <a:rPr lang="en-US" sz="2400" dirty="0"/>
              <a:t>EDA</a:t>
            </a:r>
          </a:p>
          <a:p>
            <a:pPr>
              <a:lnSpc>
                <a:spcPct val="150000"/>
              </a:lnSpc>
            </a:pPr>
            <a:r>
              <a:rPr lang="en-US" sz="2400" dirty="0"/>
              <a:t>Model Building</a:t>
            </a:r>
          </a:p>
          <a:p>
            <a:pPr>
              <a:lnSpc>
                <a:spcPct val="150000"/>
              </a:lnSpc>
            </a:pPr>
            <a:r>
              <a:rPr lang="en-US" sz="2400" dirty="0"/>
              <a:t>Evaluations for Model</a:t>
            </a:r>
          </a:p>
          <a:p>
            <a:pPr>
              <a:lnSpc>
                <a:spcPct val="150000"/>
              </a:lnSpc>
            </a:pPr>
            <a:r>
              <a:rPr lang="en-US" sz="2400" dirty="0"/>
              <a:t>Conclusions</a:t>
            </a:r>
          </a:p>
        </p:txBody>
      </p:sp>
      <p:sp>
        <p:nvSpPr>
          <p:cNvPr id="4" name="TextBox 3">
            <a:extLst>
              <a:ext uri="{FF2B5EF4-FFF2-40B4-BE49-F238E27FC236}">
                <a16:creationId xmlns:a16="http://schemas.microsoft.com/office/drawing/2014/main" id="{919C380E-D2AE-DCBE-85AE-5596C4E76CE6}"/>
              </a:ext>
            </a:extLst>
          </p:cNvPr>
          <p:cNvSpPr txBox="1"/>
          <p:nvPr/>
        </p:nvSpPr>
        <p:spPr>
          <a:xfrm>
            <a:off x="8040695" y="1212550"/>
            <a:ext cx="3418114" cy="523220"/>
          </a:xfrm>
          <a:prstGeom prst="rect">
            <a:avLst/>
          </a:prstGeom>
          <a:noFill/>
        </p:spPr>
        <p:txBody>
          <a:bodyPr wrap="square" rtlCol="0">
            <a:spAutoFit/>
          </a:bodyPr>
          <a:lstStyle/>
          <a:p>
            <a:pPr algn="ctr"/>
            <a:r>
              <a:rPr lang="en-US" sz="2800" b="1" cap="all" dirty="0">
                <a:solidFill>
                  <a:schemeClr val="accent6">
                    <a:lumMod val="50000"/>
                  </a:schemeClr>
                </a:solidFill>
                <a:latin typeface="+mj-lt"/>
                <a:ea typeface="+mj-ea"/>
                <a:cs typeface="+mj-cs"/>
              </a:rPr>
              <a:t>Objective</a:t>
            </a:r>
            <a:endParaRPr lang="en-IN" sz="2400" b="1" cap="all" dirty="0">
              <a:solidFill>
                <a:schemeClr val="accent6">
                  <a:lumMod val="50000"/>
                </a:schemeClr>
              </a:solidFill>
              <a:latin typeface="+mj-lt"/>
              <a:ea typeface="+mj-ea"/>
              <a:cs typeface="+mj-cs"/>
            </a:endParaRPr>
          </a:p>
        </p:txBody>
      </p:sp>
      <p:grpSp>
        <p:nvGrpSpPr>
          <p:cNvPr id="8" name="Group 7">
            <a:extLst>
              <a:ext uri="{FF2B5EF4-FFF2-40B4-BE49-F238E27FC236}">
                <a16:creationId xmlns:a16="http://schemas.microsoft.com/office/drawing/2014/main" id="{648D243B-9499-FDF8-75F9-4C1FB6654F59}"/>
              </a:ext>
            </a:extLst>
          </p:cNvPr>
          <p:cNvGrpSpPr/>
          <p:nvPr/>
        </p:nvGrpSpPr>
        <p:grpSpPr>
          <a:xfrm>
            <a:off x="7814104" y="1741508"/>
            <a:ext cx="3918441" cy="2027600"/>
            <a:chOff x="4371991" y="2345404"/>
            <a:chExt cx="3918441" cy="2027600"/>
          </a:xfrm>
        </p:grpSpPr>
        <p:sp>
          <p:nvSpPr>
            <p:cNvPr id="5" name="Rectangle: Rounded Corners 4">
              <a:extLst>
                <a:ext uri="{FF2B5EF4-FFF2-40B4-BE49-F238E27FC236}">
                  <a16:creationId xmlns:a16="http://schemas.microsoft.com/office/drawing/2014/main" id="{6DC6397B-E3D0-A0F0-F07D-808912C51EA8}"/>
                </a:ext>
              </a:extLst>
            </p:cNvPr>
            <p:cNvSpPr/>
            <p:nvPr/>
          </p:nvSpPr>
          <p:spPr>
            <a:xfrm>
              <a:off x="4371992" y="2345404"/>
              <a:ext cx="3918440" cy="1908000"/>
            </a:xfrm>
            <a:prstGeom prst="roundRect">
              <a:avLst/>
            </a:prstGeom>
            <a:solidFill>
              <a:srgbClr val="006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FC057ED3-76CE-8237-D7A9-C5717A352BF9}"/>
                </a:ext>
              </a:extLst>
            </p:cNvPr>
            <p:cNvPicPr>
              <a:picLocks noChangeAspect="1"/>
            </p:cNvPicPr>
            <p:nvPr/>
          </p:nvPicPr>
          <p:blipFill>
            <a:blip r:embed="rId3"/>
            <a:stretch>
              <a:fillRect/>
            </a:stretch>
          </p:blipFill>
          <p:spPr>
            <a:xfrm>
              <a:off x="4371991" y="2345404"/>
              <a:ext cx="3918441" cy="2027600"/>
            </a:xfrm>
            <a:prstGeom prst="rect">
              <a:avLst/>
            </a:prstGeom>
          </p:spPr>
        </p:pic>
      </p:grpSp>
      <p:sp>
        <p:nvSpPr>
          <p:cNvPr id="9" name="TextBox 8">
            <a:extLst>
              <a:ext uri="{FF2B5EF4-FFF2-40B4-BE49-F238E27FC236}">
                <a16:creationId xmlns:a16="http://schemas.microsoft.com/office/drawing/2014/main" id="{1CF40BFB-2B27-81B2-22D4-B8A1F80667BE}"/>
              </a:ext>
            </a:extLst>
          </p:cNvPr>
          <p:cNvSpPr txBox="1"/>
          <p:nvPr/>
        </p:nvSpPr>
        <p:spPr>
          <a:xfrm>
            <a:off x="8040695" y="3959941"/>
            <a:ext cx="3418114" cy="461665"/>
          </a:xfrm>
          <a:prstGeom prst="rect">
            <a:avLst/>
          </a:prstGeom>
          <a:noFill/>
        </p:spPr>
        <p:txBody>
          <a:bodyPr wrap="square" rtlCol="0">
            <a:spAutoFit/>
          </a:bodyPr>
          <a:lstStyle/>
          <a:p>
            <a:pPr algn="ctr"/>
            <a:r>
              <a:rPr lang="en-US" sz="2400" b="1" cap="all" dirty="0">
                <a:solidFill>
                  <a:schemeClr val="accent6">
                    <a:lumMod val="50000"/>
                  </a:schemeClr>
                </a:solidFill>
                <a:latin typeface="+mj-lt"/>
                <a:ea typeface="+mj-ea"/>
                <a:cs typeface="+mj-cs"/>
              </a:rPr>
              <a:t>Importance</a:t>
            </a:r>
            <a:endParaRPr lang="en-IN" sz="2400" b="1" cap="all" dirty="0">
              <a:solidFill>
                <a:schemeClr val="accent6">
                  <a:lumMod val="50000"/>
                </a:schemeClr>
              </a:solidFill>
              <a:latin typeface="+mj-lt"/>
              <a:ea typeface="+mj-ea"/>
              <a:cs typeface="+mj-cs"/>
            </a:endParaRPr>
          </a:p>
        </p:txBody>
      </p:sp>
      <p:grpSp>
        <p:nvGrpSpPr>
          <p:cNvPr id="13" name="Group 12">
            <a:extLst>
              <a:ext uri="{FF2B5EF4-FFF2-40B4-BE49-F238E27FC236}">
                <a16:creationId xmlns:a16="http://schemas.microsoft.com/office/drawing/2014/main" id="{5FA14E1B-27E6-434F-AD5F-6A4B2FDB5DFF}"/>
              </a:ext>
            </a:extLst>
          </p:cNvPr>
          <p:cNvGrpSpPr/>
          <p:nvPr/>
        </p:nvGrpSpPr>
        <p:grpSpPr>
          <a:xfrm>
            <a:off x="7790532" y="4496623"/>
            <a:ext cx="3918440" cy="2082631"/>
            <a:chOff x="8523901" y="3064135"/>
            <a:chExt cx="3918440" cy="2082631"/>
          </a:xfrm>
        </p:grpSpPr>
        <p:sp>
          <p:nvSpPr>
            <p:cNvPr id="10" name="Rectangle: Rounded Corners 9">
              <a:extLst>
                <a:ext uri="{FF2B5EF4-FFF2-40B4-BE49-F238E27FC236}">
                  <a16:creationId xmlns:a16="http://schemas.microsoft.com/office/drawing/2014/main" id="{E8B89B6B-515C-9206-1061-B0A4F798B46B}"/>
                </a:ext>
              </a:extLst>
            </p:cNvPr>
            <p:cNvSpPr/>
            <p:nvPr/>
          </p:nvSpPr>
          <p:spPr>
            <a:xfrm>
              <a:off x="8523901" y="3064135"/>
              <a:ext cx="3918440" cy="2082631"/>
            </a:xfrm>
            <a:prstGeom prst="roundRect">
              <a:avLst/>
            </a:prstGeom>
            <a:solidFill>
              <a:srgbClr val="006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ADAFCB5A-79F7-6357-82A3-32719B54CAFA}"/>
                </a:ext>
              </a:extLst>
            </p:cNvPr>
            <p:cNvPicPr>
              <a:picLocks noChangeAspect="1"/>
            </p:cNvPicPr>
            <p:nvPr/>
          </p:nvPicPr>
          <p:blipFill>
            <a:blip r:embed="rId4"/>
            <a:stretch>
              <a:fillRect/>
            </a:stretch>
          </p:blipFill>
          <p:spPr>
            <a:xfrm>
              <a:off x="8547473" y="3139150"/>
              <a:ext cx="3871296" cy="1932599"/>
            </a:xfrm>
            <a:prstGeom prst="rect">
              <a:avLst/>
            </a:prstGeom>
          </p:spPr>
        </p:pic>
      </p:grpSp>
    </p:spTree>
    <p:extLst>
      <p:ext uri="{BB962C8B-B14F-4D97-AF65-F5344CB8AC3E}">
        <p14:creationId xmlns:p14="http://schemas.microsoft.com/office/powerpoint/2010/main" val="132560859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3595266" y="112735"/>
            <a:ext cx="9126206" cy="1101617"/>
          </a:xfrm>
        </p:spPr>
        <p:txBody>
          <a:bodyPr/>
          <a:lstStyle/>
          <a:p>
            <a:r>
              <a:rPr lang="en-US" dirty="0"/>
              <a:t>Problem Statement</a:t>
            </a:r>
          </a:p>
        </p:txBody>
      </p:sp>
      <p:sp>
        <p:nvSpPr>
          <p:cNvPr id="6" name="Subtitle 4">
            <a:extLst>
              <a:ext uri="{FF2B5EF4-FFF2-40B4-BE49-F238E27FC236}">
                <a16:creationId xmlns:a16="http://schemas.microsoft.com/office/drawing/2014/main" id="{E183B5DF-A575-8F70-63AE-A8E31210962D}"/>
              </a:ext>
            </a:extLst>
          </p:cNvPr>
          <p:cNvSpPr txBox="1">
            <a:spLocks/>
          </p:cNvSpPr>
          <p:nvPr/>
        </p:nvSpPr>
        <p:spPr>
          <a:xfrm>
            <a:off x="1520072" y="1101617"/>
            <a:ext cx="11201400" cy="2076710"/>
          </a:xfrm>
          <a:prstGeom prst="roundRect">
            <a:avLst>
              <a:gd name="adj" fmla="val 46897"/>
            </a:avLst>
          </a:prstGeom>
          <a:solidFill>
            <a:schemeClr val="bg1">
              <a:lumMod val="95000"/>
            </a:schemeClr>
          </a:solidFill>
          <a:effectLst>
            <a:softEdge rad="0"/>
          </a:effectLst>
        </p:spPr>
        <p:txBody>
          <a:bodyPr vert="horz" lIns="91440" tIns="0" rIns="9144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b="1" kern="1200" cap="all" baseline="0">
                <a:solidFill>
                  <a:schemeClr val="accent6">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5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50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50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5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all" spc="0" normalizeH="0" baseline="0" noProof="0" dirty="0">
                <a:ln>
                  <a:noFill/>
                </a:ln>
                <a:solidFill>
                  <a:srgbClr val="0068FF"/>
                </a:solidFill>
                <a:effectLst/>
                <a:uLnTx/>
                <a:uFillTx/>
                <a:latin typeface="Century Gothic" panose="020B0502020202020204"/>
                <a:ea typeface="+mn-ea"/>
                <a:cs typeface="+mn-cs"/>
              </a:rPr>
              <a:t>The healthcare industry faces significant challenges in managing vast amounts of patient data, optimizing resource allocation, and improving patient outcomes. Analyzing patient demographics, medical conditions, treatment plans, and associated costs can provide valuable insights to address these challenges. However, the large volume and complexity of healthcare data make it difficult to extract actionable information.</a:t>
            </a:r>
            <a:endParaRPr kumimoji="0" lang="en-IN" sz="2000" b="1" i="0" u="none" strike="noStrike" kern="1200" cap="all" spc="0" normalizeH="0" baseline="0" noProof="0" dirty="0">
              <a:ln>
                <a:noFill/>
              </a:ln>
              <a:solidFill>
                <a:srgbClr val="0068FF"/>
              </a:solidFill>
              <a:effectLst/>
              <a:uLnTx/>
              <a:uFillTx/>
              <a:latin typeface="Century Gothic" panose="020B0502020202020204"/>
              <a:ea typeface="+mn-ea"/>
              <a:cs typeface="+mn-cs"/>
            </a:endParaRPr>
          </a:p>
        </p:txBody>
      </p:sp>
      <p:grpSp>
        <p:nvGrpSpPr>
          <p:cNvPr id="11" name="Group 10">
            <a:extLst>
              <a:ext uri="{FF2B5EF4-FFF2-40B4-BE49-F238E27FC236}">
                <a16:creationId xmlns:a16="http://schemas.microsoft.com/office/drawing/2014/main" id="{1958DEC4-4DCC-CE30-59FC-2C1F80D25633}"/>
              </a:ext>
            </a:extLst>
          </p:cNvPr>
          <p:cNvGrpSpPr/>
          <p:nvPr/>
        </p:nvGrpSpPr>
        <p:grpSpPr>
          <a:xfrm>
            <a:off x="1127342" y="3484185"/>
            <a:ext cx="12012461" cy="3079453"/>
            <a:chOff x="519113" y="4697260"/>
            <a:chExt cx="11201399" cy="3171173"/>
          </a:xfrm>
          <a:solidFill>
            <a:schemeClr val="bg1">
              <a:lumMod val="95000"/>
            </a:schemeClr>
          </a:solidFill>
        </p:grpSpPr>
        <p:sp>
          <p:nvSpPr>
            <p:cNvPr id="12" name="Rectangle: Single Corner Snipped 11">
              <a:extLst>
                <a:ext uri="{FF2B5EF4-FFF2-40B4-BE49-F238E27FC236}">
                  <a16:creationId xmlns:a16="http://schemas.microsoft.com/office/drawing/2014/main" id="{E6B0B223-F6C0-3F4E-70B6-C38084ED33F4}"/>
                </a:ext>
              </a:extLst>
            </p:cNvPr>
            <p:cNvSpPr/>
            <p:nvPr/>
          </p:nvSpPr>
          <p:spPr>
            <a:xfrm flipH="1" flipV="1">
              <a:off x="519113" y="4697260"/>
              <a:ext cx="2780778" cy="3169085"/>
            </a:xfrm>
            <a:prstGeom prst="snip1Rect">
              <a:avLst/>
            </a:prstGeom>
            <a:grpFill/>
            <a:ln w="38100">
              <a:solidFill>
                <a:srgbClr val="C78A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Single Corner Snipped 12">
              <a:extLst>
                <a:ext uri="{FF2B5EF4-FFF2-40B4-BE49-F238E27FC236}">
                  <a16:creationId xmlns:a16="http://schemas.microsoft.com/office/drawing/2014/main" id="{631AB749-CFE3-38B9-2351-CCAA84E0A2FC}"/>
                </a:ext>
              </a:extLst>
            </p:cNvPr>
            <p:cNvSpPr/>
            <p:nvPr/>
          </p:nvSpPr>
          <p:spPr>
            <a:xfrm>
              <a:off x="8939734" y="4697260"/>
              <a:ext cx="2780778" cy="3169085"/>
            </a:xfrm>
            <a:prstGeom prst="snip1Rect">
              <a:avLst/>
            </a:prstGeom>
            <a:grpFill/>
            <a:ln w="38100">
              <a:solidFill>
                <a:srgbClr val="C78A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646C846-F871-8622-0127-885958B27A00}"/>
                </a:ext>
              </a:extLst>
            </p:cNvPr>
            <p:cNvSpPr/>
            <p:nvPr/>
          </p:nvSpPr>
          <p:spPr>
            <a:xfrm>
              <a:off x="3394554" y="4697260"/>
              <a:ext cx="2662628" cy="3169085"/>
            </a:xfrm>
            <a:prstGeom prst="rect">
              <a:avLst/>
            </a:prstGeom>
            <a:grpFill/>
            <a:ln w="38100">
              <a:solidFill>
                <a:srgbClr val="C78A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D197A45-CF68-1521-2BE5-8A3ADC403CB2}"/>
                </a:ext>
              </a:extLst>
            </p:cNvPr>
            <p:cNvSpPr/>
            <p:nvPr/>
          </p:nvSpPr>
          <p:spPr>
            <a:xfrm>
              <a:off x="6164888" y="4699348"/>
              <a:ext cx="2662628" cy="3169085"/>
            </a:xfrm>
            <a:prstGeom prst="rect">
              <a:avLst/>
            </a:prstGeom>
            <a:grpFill/>
            <a:ln w="38100">
              <a:solidFill>
                <a:srgbClr val="C78A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3EBEF9A9-B128-D5FE-50D0-DB3404336DD3}"/>
              </a:ext>
            </a:extLst>
          </p:cNvPr>
          <p:cNvGrpSpPr/>
          <p:nvPr/>
        </p:nvGrpSpPr>
        <p:grpSpPr>
          <a:xfrm>
            <a:off x="1659778" y="3520878"/>
            <a:ext cx="2270754" cy="646331"/>
            <a:chOff x="745380" y="4786004"/>
            <a:chExt cx="2270754" cy="646331"/>
          </a:xfrm>
          <a:noFill/>
        </p:grpSpPr>
        <p:sp>
          <p:nvSpPr>
            <p:cNvPr id="29" name="Rectangle 28">
              <a:extLst>
                <a:ext uri="{FF2B5EF4-FFF2-40B4-BE49-F238E27FC236}">
                  <a16:creationId xmlns:a16="http://schemas.microsoft.com/office/drawing/2014/main" id="{9B1E4375-97FE-F7A9-5185-B44F3F2A6681}"/>
                </a:ext>
              </a:extLst>
            </p:cNvPr>
            <p:cNvSpPr/>
            <p:nvPr/>
          </p:nvSpPr>
          <p:spPr>
            <a:xfrm>
              <a:off x="802869" y="4818496"/>
              <a:ext cx="2213265" cy="486000"/>
            </a:xfrm>
            <a:prstGeom prst="rect">
              <a:avLst/>
            </a:prstGeom>
            <a:grpFill/>
            <a:ln w="12700" cap="flat" cmpd="sng" algn="ctr">
              <a:noFill/>
              <a:prstDash val="solid"/>
            </a:ln>
            <a:effectLst/>
          </p:spPr>
          <p:txBody>
            <a:bodyPr rtlCol="0" anchor="ctr"/>
            <a:lstStyle/>
            <a:p>
              <a:pPr marL="0" marR="0" lvl="0" indent="0" algn="ctr" defTabSz="501091"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ea typeface="+mn-ea"/>
                <a:cs typeface="+mn-cs"/>
              </a:endParaRPr>
            </a:p>
          </p:txBody>
        </p:sp>
        <p:sp>
          <p:nvSpPr>
            <p:cNvPr id="30" name="TextBox 29">
              <a:extLst>
                <a:ext uri="{FF2B5EF4-FFF2-40B4-BE49-F238E27FC236}">
                  <a16:creationId xmlns:a16="http://schemas.microsoft.com/office/drawing/2014/main" id="{10A55E07-FA97-867F-C51F-EDE6D657EBE7}"/>
                </a:ext>
              </a:extLst>
            </p:cNvPr>
            <p:cNvSpPr txBox="1"/>
            <p:nvPr/>
          </p:nvSpPr>
          <p:spPr>
            <a:xfrm>
              <a:off x="745380" y="4786004"/>
              <a:ext cx="2094264" cy="646331"/>
            </a:xfrm>
            <a:prstGeom prst="rect">
              <a:avLst/>
            </a:prstGeom>
            <a:grpFill/>
          </p:spPr>
          <p:txBody>
            <a:bodyPr wrap="square" rtlCol="0">
              <a:spAutoFit/>
            </a:bodyPr>
            <a:lstStyle/>
            <a:p>
              <a:pPr marL="0" marR="0" lvl="0" indent="0" algn="ctr" defTabSz="501091"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err="1">
                  <a:ln>
                    <a:noFill/>
                  </a:ln>
                  <a:solidFill>
                    <a:srgbClr val="000000"/>
                  </a:solidFill>
                  <a:effectLst/>
                  <a:uLnTx/>
                  <a:uFillTx/>
                </a:rPr>
                <a:t>Analyze</a:t>
              </a:r>
              <a:r>
                <a:rPr kumimoji="0" lang="en-IN" b="0" i="0" u="none" strike="noStrike" kern="0" cap="none" spc="0" normalizeH="0" baseline="0" noProof="0" dirty="0">
                  <a:ln>
                    <a:noFill/>
                  </a:ln>
                  <a:solidFill>
                    <a:srgbClr val="000000"/>
                  </a:solidFill>
                  <a:effectLst/>
                  <a:uLnTx/>
                  <a:uFillTx/>
                </a:rPr>
                <a:t> patient demographics</a:t>
              </a:r>
              <a:endParaRPr kumimoji="0" lang="en-IN" b="0" i="0" u="none" strike="noStrike" kern="0" cap="none" spc="0" normalizeH="0" baseline="0" noProof="0" dirty="0">
                <a:ln>
                  <a:noFill/>
                </a:ln>
                <a:solidFill>
                  <a:prstClr val="white"/>
                </a:solidFill>
                <a:effectLst/>
                <a:uLnTx/>
                <a:uFillTx/>
              </a:endParaRPr>
            </a:p>
          </p:txBody>
        </p:sp>
      </p:grpSp>
      <p:grpSp>
        <p:nvGrpSpPr>
          <p:cNvPr id="31" name="Group 30">
            <a:extLst>
              <a:ext uri="{FF2B5EF4-FFF2-40B4-BE49-F238E27FC236}">
                <a16:creationId xmlns:a16="http://schemas.microsoft.com/office/drawing/2014/main" id="{1A3EE553-1162-E42E-8B66-C27992A34996}"/>
              </a:ext>
            </a:extLst>
          </p:cNvPr>
          <p:cNvGrpSpPr/>
          <p:nvPr/>
        </p:nvGrpSpPr>
        <p:grpSpPr>
          <a:xfrm>
            <a:off x="4212876" y="3572362"/>
            <a:ext cx="2780779" cy="656587"/>
            <a:chOff x="500145" y="4818496"/>
            <a:chExt cx="2780779" cy="656587"/>
          </a:xfrm>
          <a:noFill/>
        </p:grpSpPr>
        <p:sp>
          <p:nvSpPr>
            <p:cNvPr id="32" name="Rectangle 31">
              <a:extLst>
                <a:ext uri="{FF2B5EF4-FFF2-40B4-BE49-F238E27FC236}">
                  <a16:creationId xmlns:a16="http://schemas.microsoft.com/office/drawing/2014/main" id="{C423813D-52E6-4DE7-20C3-035F126DBA5D}"/>
                </a:ext>
              </a:extLst>
            </p:cNvPr>
            <p:cNvSpPr/>
            <p:nvPr/>
          </p:nvSpPr>
          <p:spPr>
            <a:xfrm>
              <a:off x="802869" y="4818496"/>
              <a:ext cx="2213265" cy="486000"/>
            </a:xfrm>
            <a:prstGeom prst="rect">
              <a:avLst/>
            </a:prstGeom>
            <a:grpFill/>
            <a:ln w="12700" cap="flat" cmpd="sng" algn="ctr">
              <a:noFill/>
              <a:prstDash val="solid"/>
            </a:ln>
            <a:effectLst/>
          </p:spPr>
          <p:txBody>
            <a:bodyPr rtlCol="0" anchor="ctr"/>
            <a:lstStyle/>
            <a:p>
              <a:pPr marL="0" marR="0" lvl="0" indent="0" algn="ctr" defTabSz="501091"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ea typeface="+mn-ea"/>
                <a:cs typeface="+mn-cs"/>
              </a:endParaRPr>
            </a:p>
          </p:txBody>
        </p:sp>
        <p:sp>
          <p:nvSpPr>
            <p:cNvPr id="33" name="TextBox 32">
              <a:extLst>
                <a:ext uri="{FF2B5EF4-FFF2-40B4-BE49-F238E27FC236}">
                  <a16:creationId xmlns:a16="http://schemas.microsoft.com/office/drawing/2014/main" id="{0F647623-ED6C-07BF-2502-25A265F36E32}"/>
                </a:ext>
              </a:extLst>
            </p:cNvPr>
            <p:cNvSpPr txBox="1"/>
            <p:nvPr/>
          </p:nvSpPr>
          <p:spPr>
            <a:xfrm>
              <a:off x="500145" y="4828752"/>
              <a:ext cx="2780779" cy="646331"/>
            </a:xfrm>
            <a:prstGeom prst="rect">
              <a:avLst/>
            </a:prstGeom>
            <a:grpFill/>
          </p:spPr>
          <p:txBody>
            <a:bodyPr wrap="square" rtlCol="0">
              <a:spAutoFit/>
            </a:bodyPr>
            <a:lstStyle/>
            <a:p>
              <a:pPr marL="0" marR="0" lvl="0" indent="0" algn="ctr" defTabSz="501091"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0000"/>
                  </a:solidFill>
                  <a:effectLst/>
                  <a:uLnTx/>
                  <a:uFillTx/>
                </a:rPr>
                <a:t>Examine medical conditions</a:t>
              </a:r>
              <a:endParaRPr kumimoji="0" lang="en-IN" b="0" i="0" u="none" strike="noStrike" kern="0" cap="none" spc="0" normalizeH="0" baseline="0" noProof="0" dirty="0">
                <a:ln>
                  <a:noFill/>
                </a:ln>
                <a:solidFill>
                  <a:prstClr val="white"/>
                </a:solidFill>
                <a:effectLst/>
                <a:uLnTx/>
                <a:uFillTx/>
              </a:endParaRPr>
            </a:p>
          </p:txBody>
        </p:sp>
      </p:grpSp>
      <p:grpSp>
        <p:nvGrpSpPr>
          <p:cNvPr id="34" name="Group 33">
            <a:extLst>
              <a:ext uri="{FF2B5EF4-FFF2-40B4-BE49-F238E27FC236}">
                <a16:creationId xmlns:a16="http://schemas.microsoft.com/office/drawing/2014/main" id="{0EA25766-B686-E960-5215-C4209019DEE1}"/>
              </a:ext>
            </a:extLst>
          </p:cNvPr>
          <p:cNvGrpSpPr/>
          <p:nvPr/>
        </p:nvGrpSpPr>
        <p:grpSpPr>
          <a:xfrm>
            <a:off x="7218649" y="3572361"/>
            <a:ext cx="2780779" cy="486000"/>
            <a:chOff x="730087" y="4818496"/>
            <a:chExt cx="2780779" cy="486000"/>
          </a:xfrm>
          <a:noFill/>
        </p:grpSpPr>
        <p:sp>
          <p:nvSpPr>
            <p:cNvPr id="35" name="Rectangle 34">
              <a:extLst>
                <a:ext uri="{FF2B5EF4-FFF2-40B4-BE49-F238E27FC236}">
                  <a16:creationId xmlns:a16="http://schemas.microsoft.com/office/drawing/2014/main" id="{69A1B9A7-0516-8180-A0B1-1E8944038EAA}"/>
                </a:ext>
              </a:extLst>
            </p:cNvPr>
            <p:cNvSpPr/>
            <p:nvPr/>
          </p:nvSpPr>
          <p:spPr>
            <a:xfrm>
              <a:off x="802869" y="4818496"/>
              <a:ext cx="2213265" cy="486000"/>
            </a:xfrm>
            <a:prstGeom prst="rect">
              <a:avLst/>
            </a:prstGeom>
            <a:grpFill/>
            <a:ln w="12700" cap="flat" cmpd="sng" algn="ctr">
              <a:noFill/>
              <a:prstDash val="solid"/>
            </a:ln>
            <a:effectLst/>
          </p:spPr>
          <p:txBody>
            <a:bodyPr rtlCol="0" anchor="ctr"/>
            <a:lstStyle/>
            <a:p>
              <a:pPr marL="0" marR="0" lvl="0" indent="0" algn="ctr" defTabSz="501091" eaLnBrk="1" fontAlgn="auto" latinLnBrk="0" hangingPunct="1">
                <a:lnSpc>
                  <a:spcPct val="100000"/>
                </a:lnSpc>
                <a:spcBef>
                  <a:spcPts val="0"/>
                </a:spcBef>
                <a:spcAft>
                  <a:spcPts val="0"/>
                </a:spcAft>
                <a:buClrTx/>
                <a:buSzTx/>
                <a:buFontTx/>
                <a:buNone/>
                <a:tabLst/>
                <a:defRPr/>
              </a:pPr>
              <a:endParaRPr kumimoji="0" lang="en-IN" sz="4000" b="0" i="0" u="none" strike="noStrike" kern="0" cap="none" spc="0" normalizeH="0" baseline="0" noProof="0" dirty="0">
                <a:ln>
                  <a:noFill/>
                </a:ln>
                <a:solidFill>
                  <a:prstClr val="white"/>
                </a:solidFill>
                <a:effectLst/>
                <a:uLnTx/>
                <a:uFillTx/>
                <a:ea typeface="+mn-ea"/>
                <a:cs typeface="+mn-cs"/>
              </a:endParaRPr>
            </a:p>
          </p:txBody>
        </p:sp>
        <p:sp>
          <p:nvSpPr>
            <p:cNvPr id="36" name="TextBox 35">
              <a:extLst>
                <a:ext uri="{FF2B5EF4-FFF2-40B4-BE49-F238E27FC236}">
                  <a16:creationId xmlns:a16="http://schemas.microsoft.com/office/drawing/2014/main" id="{A76C17EE-D7FE-6C14-E007-B39D90AE36F9}"/>
                </a:ext>
              </a:extLst>
            </p:cNvPr>
            <p:cNvSpPr txBox="1"/>
            <p:nvPr/>
          </p:nvSpPr>
          <p:spPr>
            <a:xfrm>
              <a:off x="730087" y="4916173"/>
              <a:ext cx="2780779" cy="369332"/>
            </a:xfrm>
            <a:prstGeom prst="rect">
              <a:avLst/>
            </a:prstGeom>
            <a:grpFill/>
          </p:spPr>
          <p:txBody>
            <a:bodyPr wrap="square" rtlCol="0">
              <a:spAutoFit/>
            </a:bodyPr>
            <a:lstStyle/>
            <a:p>
              <a:pPr marL="0" marR="0" lvl="0" indent="0" algn="ctr" defTabSz="501091"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0000"/>
                  </a:solidFill>
                  <a:effectLst/>
                  <a:uLnTx/>
                  <a:uFillTx/>
                </a:rPr>
                <a:t>Predict healthcare costs</a:t>
              </a:r>
              <a:endParaRPr kumimoji="0" lang="en-IN" b="0" i="0" u="none" strike="noStrike" kern="0" cap="none" spc="0" normalizeH="0" baseline="0" noProof="0" dirty="0">
                <a:ln>
                  <a:noFill/>
                </a:ln>
                <a:solidFill>
                  <a:prstClr val="white"/>
                </a:solidFill>
                <a:effectLst/>
                <a:uLnTx/>
                <a:uFillTx/>
              </a:endParaRPr>
            </a:p>
          </p:txBody>
        </p:sp>
      </p:grpSp>
      <p:grpSp>
        <p:nvGrpSpPr>
          <p:cNvPr id="37" name="Group 36">
            <a:extLst>
              <a:ext uri="{FF2B5EF4-FFF2-40B4-BE49-F238E27FC236}">
                <a16:creationId xmlns:a16="http://schemas.microsoft.com/office/drawing/2014/main" id="{B6F5303E-77C4-EAA0-5319-BA3D8E25F3A6}"/>
              </a:ext>
            </a:extLst>
          </p:cNvPr>
          <p:cNvGrpSpPr/>
          <p:nvPr/>
        </p:nvGrpSpPr>
        <p:grpSpPr>
          <a:xfrm>
            <a:off x="10059600" y="3572360"/>
            <a:ext cx="2802705" cy="660785"/>
            <a:chOff x="802869" y="4818496"/>
            <a:chExt cx="2802705" cy="660785"/>
          </a:xfrm>
          <a:noFill/>
        </p:grpSpPr>
        <p:sp>
          <p:nvSpPr>
            <p:cNvPr id="38" name="Rectangle 37">
              <a:extLst>
                <a:ext uri="{FF2B5EF4-FFF2-40B4-BE49-F238E27FC236}">
                  <a16:creationId xmlns:a16="http://schemas.microsoft.com/office/drawing/2014/main" id="{6FEFDF8D-D9B3-CEFF-8DA0-09DAFA332A3D}"/>
                </a:ext>
              </a:extLst>
            </p:cNvPr>
            <p:cNvSpPr/>
            <p:nvPr/>
          </p:nvSpPr>
          <p:spPr>
            <a:xfrm>
              <a:off x="802869" y="4818496"/>
              <a:ext cx="2213265" cy="486000"/>
            </a:xfrm>
            <a:prstGeom prst="rect">
              <a:avLst/>
            </a:prstGeom>
            <a:grpFill/>
            <a:ln w="12700" cap="flat" cmpd="sng" algn="ctr">
              <a:noFill/>
              <a:prstDash val="solid"/>
            </a:ln>
            <a:effectLst/>
          </p:spPr>
          <p:txBody>
            <a:bodyPr rtlCol="0" anchor="ctr"/>
            <a:lstStyle/>
            <a:p>
              <a:pPr marL="0" marR="0" lvl="0" indent="0" algn="ctr" defTabSz="501091"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ea typeface="+mn-ea"/>
                <a:cs typeface="+mn-cs"/>
              </a:endParaRPr>
            </a:p>
          </p:txBody>
        </p:sp>
        <p:sp>
          <p:nvSpPr>
            <p:cNvPr id="39" name="TextBox 38">
              <a:extLst>
                <a:ext uri="{FF2B5EF4-FFF2-40B4-BE49-F238E27FC236}">
                  <a16:creationId xmlns:a16="http://schemas.microsoft.com/office/drawing/2014/main" id="{2AA1B859-0745-4309-1C55-729353970FB0}"/>
                </a:ext>
              </a:extLst>
            </p:cNvPr>
            <p:cNvSpPr txBox="1"/>
            <p:nvPr/>
          </p:nvSpPr>
          <p:spPr>
            <a:xfrm>
              <a:off x="824795" y="4832950"/>
              <a:ext cx="2780779" cy="646331"/>
            </a:xfrm>
            <a:prstGeom prst="rect">
              <a:avLst/>
            </a:prstGeom>
            <a:grpFill/>
          </p:spPr>
          <p:txBody>
            <a:bodyPr wrap="square" rtlCol="0">
              <a:spAutoFit/>
            </a:bodyPr>
            <a:lstStyle/>
            <a:p>
              <a:pPr marL="0" marR="0" lvl="0" indent="0" algn="ctr" defTabSz="501091"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0000"/>
                  </a:solidFill>
                  <a:effectLst/>
                  <a:uLnTx/>
                  <a:uFillTx/>
                </a:rPr>
                <a:t>Identify high-risk </a:t>
              </a:r>
            </a:p>
            <a:p>
              <a:pPr marL="0" marR="0" lvl="0" indent="0" algn="ctr" defTabSz="501091"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0000"/>
                  </a:solidFill>
                  <a:effectLst/>
                  <a:uLnTx/>
                  <a:uFillTx/>
                </a:rPr>
                <a:t>patients</a:t>
              </a:r>
              <a:endParaRPr kumimoji="0" lang="en-IN" b="0" i="0" u="none" strike="noStrike" kern="0" cap="none" spc="0" normalizeH="0" baseline="0" noProof="0" dirty="0">
                <a:ln>
                  <a:noFill/>
                </a:ln>
                <a:solidFill>
                  <a:prstClr val="white"/>
                </a:solidFill>
                <a:effectLst/>
                <a:uLnTx/>
                <a:uFillTx/>
              </a:endParaRPr>
            </a:p>
          </p:txBody>
        </p:sp>
      </p:grpSp>
      <p:sp>
        <p:nvSpPr>
          <p:cNvPr id="41" name="TextBox 40">
            <a:extLst>
              <a:ext uri="{FF2B5EF4-FFF2-40B4-BE49-F238E27FC236}">
                <a16:creationId xmlns:a16="http://schemas.microsoft.com/office/drawing/2014/main" id="{369CF155-2B6E-1433-8BC5-B4B1FF7354A1}"/>
              </a:ext>
            </a:extLst>
          </p:cNvPr>
          <p:cNvSpPr txBox="1"/>
          <p:nvPr/>
        </p:nvSpPr>
        <p:spPr>
          <a:xfrm>
            <a:off x="1288239" y="4150311"/>
            <a:ext cx="2855421" cy="1615827"/>
          </a:xfrm>
          <a:prstGeom prst="rect">
            <a:avLst/>
          </a:prstGeom>
          <a:noFill/>
        </p:spPr>
        <p:txBody>
          <a:bodyPr wrap="square" rtlCol="0">
            <a:spAutoFit/>
          </a:bodyPr>
          <a:lstStyle/>
          <a:p>
            <a:pPr defTabSz="501091"/>
            <a:r>
              <a:rPr lang="en-US" sz="1650" dirty="0">
                <a:solidFill>
                  <a:srgbClr val="2E47B0"/>
                </a:solidFill>
                <a:latin typeface="Century Gothic" panose="020B0502020202020204"/>
              </a:rPr>
              <a:t>Understand the age, gender, and blood type distribution of patients to identify any correlations with medical conditions and treatment outcomes</a:t>
            </a:r>
            <a:endParaRPr lang="en-IN" sz="1650" dirty="0">
              <a:solidFill>
                <a:srgbClr val="2E47B0"/>
              </a:solidFill>
              <a:latin typeface="Century Gothic" panose="020B0502020202020204"/>
            </a:endParaRPr>
          </a:p>
        </p:txBody>
      </p:sp>
      <p:sp>
        <p:nvSpPr>
          <p:cNvPr id="44" name="TextBox 43">
            <a:extLst>
              <a:ext uri="{FF2B5EF4-FFF2-40B4-BE49-F238E27FC236}">
                <a16:creationId xmlns:a16="http://schemas.microsoft.com/office/drawing/2014/main" id="{01A06CE6-5823-D76C-38C6-065046761CB8}"/>
              </a:ext>
            </a:extLst>
          </p:cNvPr>
          <p:cNvSpPr txBox="1"/>
          <p:nvPr/>
        </p:nvSpPr>
        <p:spPr>
          <a:xfrm>
            <a:off x="4258734" y="4167209"/>
            <a:ext cx="2773913" cy="2123658"/>
          </a:xfrm>
          <a:prstGeom prst="rect">
            <a:avLst/>
          </a:prstGeom>
          <a:noFill/>
        </p:spPr>
        <p:txBody>
          <a:bodyPr wrap="square" rtlCol="0">
            <a:spAutoFit/>
          </a:bodyPr>
          <a:lstStyle/>
          <a:p>
            <a:pPr defTabSz="501091"/>
            <a:r>
              <a:rPr lang="en-US" sz="1650" dirty="0">
                <a:solidFill>
                  <a:srgbClr val="2E47B0"/>
                </a:solidFill>
                <a:latin typeface="Century Gothic" panose="020B0502020202020204"/>
              </a:rPr>
              <a:t>Identify the most prevalent medical conditions, their severity, and associated treatment plans to optimize resource allocation and develop targeted interventions</a:t>
            </a:r>
            <a:endParaRPr lang="en-IN" sz="1650" dirty="0">
              <a:solidFill>
                <a:srgbClr val="2E47B0"/>
              </a:solidFill>
              <a:latin typeface="Century Gothic" panose="020B0502020202020204"/>
            </a:endParaRPr>
          </a:p>
        </p:txBody>
      </p:sp>
      <p:sp>
        <p:nvSpPr>
          <p:cNvPr id="46" name="TextBox 45">
            <a:extLst>
              <a:ext uri="{FF2B5EF4-FFF2-40B4-BE49-F238E27FC236}">
                <a16:creationId xmlns:a16="http://schemas.microsoft.com/office/drawing/2014/main" id="{08A88D37-ADCA-7557-7A2B-364A32F6E05F}"/>
              </a:ext>
            </a:extLst>
          </p:cNvPr>
          <p:cNvSpPr txBox="1"/>
          <p:nvPr/>
        </p:nvSpPr>
        <p:spPr>
          <a:xfrm>
            <a:off x="7264354" y="4001058"/>
            <a:ext cx="2808993" cy="2308324"/>
          </a:xfrm>
          <a:prstGeom prst="rect">
            <a:avLst/>
          </a:prstGeom>
          <a:noFill/>
        </p:spPr>
        <p:txBody>
          <a:bodyPr wrap="square">
            <a:spAutoFit/>
          </a:bodyPr>
          <a:lstStyle/>
          <a:p>
            <a:pPr defTabSz="501091"/>
            <a:r>
              <a:rPr lang="en-US" sz="1600" dirty="0">
                <a:solidFill>
                  <a:srgbClr val="2E47B0"/>
                </a:solidFill>
                <a:latin typeface="Century Gothic" panose="020B0502020202020204"/>
              </a:rPr>
              <a:t>Develop predictive models to estimate billing amounts based on patient characteristics, medical conditions. This can help healthcare providers and insurance companies manage costs more effectively.</a:t>
            </a:r>
            <a:endParaRPr lang="en-IN" sz="1600" dirty="0">
              <a:solidFill>
                <a:srgbClr val="2E47B0"/>
              </a:solidFill>
              <a:latin typeface="Century Gothic" panose="020B0502020202020204"/>
            </a:endParaRPr>
          </a:p>
        </p:txBody>
      </p:sp>
      <p:sp>
        <p:nvSpPr>
          <p:cNvPr id="48" name="TextBox 47">
            <a:extLst>
              <a:ext uri="{FF2B5EF4-FFF2-40B4-BE49-F238E27FC236}">
                <a16:creationId xmlns:a16="http://schemas.microsoft.com/office/drawing/2014/main" id="{628EE55B-6CB0-66F1-0A8B-2D9B250690FD}"/>
              </a:ext>
            </a:extLst>
          </p:cNvPr>
          <p:cNvSpPr txBox="1"/>
          <p:nvPr/>
        </p:nvSpPr>
        <p:spPr>
          <a:xfrm>
            <a:off x="10186080" y="4146535"/>
            <a:ext cx="3029874" cy="2031325"/>
          </a:xfrm>
          <a:prstGeom prst="rect">
            <a:avLst/>
          </a:prstGeom>
          <a:noFill/>
        </p:spPr>
        <p:txBody>
          <a:bodyPr wrap="square">
            <a:spAutoFit/>
          </a:bodyPr>
          <a:lstStyle/>
          <a:p>
            <a:pPr defTabSz="501091"/>
            <a:r>
              <a:rPr lang="en-US" dirty="0">
                <a:solidFill>
                  <a:srgbClr val="2E47B0"/>
                </a:solidFill>
                <a:latin typeface="Century Gothic" panose="020B0502020202020204"/>
              </a:rPr>
              <a:t>Detect patterns and risk factors that contribute to poor health outcomes, enabling early intervention and preventive care strategies</a:t>
            </a:r>
            <a:endParaRPr lang="en-IN" dirty="0">
              <a:solidFill>
                <a:srgbClr val="2E47B0"/>
              </a:solidFill>
              <a:latin typeface="Century Gothic" panose="020B0502020202020204"/>
            </a:endParaRPr>
          </a:p>
        </p:txBody>
      </p:sp>
    </p:spTree>
    <p:extLst>
      <p:ext uri="{BB962C8B-B14F-4D97-AF65-F5344CB8AC3E}">
        <p14:creationId xmlns:p14="http://schemas.microsoft.com/office/powerpoint/2010/main" val="366267716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471057" y="1102889"/>
            <a:ext cx="7108712" cy="883759"/>
          </a:xfrm>
        </p:spPr>
        <p:txBody>
          <a:bodyPr/>
          <a:lstStyle/>
          <a:p>
            <a:r>
              <a:rPr lang="en-US" dirty="0"/>
              <a:t>Technologies Used</a:t>
            </a:r>
          </a:p>
        </p:txBody>
      </p:sp>
      <p:grpSp>
        <p:nvGrpSpPr>
          <p:cNvPr id="21" name="Group 20">
            <a:extLst>
              <a:ext uri="{FF2B5EF4-FFF2-40B4-BE49-F238E27FC236}">
                <a16:creationId xmlns:a16="http://schemas.microsoft.com/office/drawing/2014/main" id="{128A9C5F-2DC4-7D71-0FA9-CBB1A2BAA5E4}"/>
              </a:ext>
            </a:extLst>
          </p:cNvPr>
          <p:cNvGrpSpPr/>
          <p:nvPr/>
        </p:nvGrpSpPr>
        <p:grpSpPr>
          <a:xfrm>
            <a:off x="0" y="1929621"/>
            <a:ext cx="8807131" cy="6169804"/>
            <a:chOff x="4520558" y="1546229"/>
            <a:chExt cx="8807131" cy="6169804"/>
          </a:xfrm>
        </p:grpSpPr>
        <p:cxnSp>
          <p:nvCxnSpPr>
            <p:cNvPr id="6" name="Straight Connector 5">
              <a:extLst>
                <a:ext uri="{FF2B5EF4-FFF2-40B4-BE49-F238E27FC236}">
                  <a16:creationId xmlns:a16="http://schemas.microsoft.com/office/drawing/2014/main" id="{E2D517D5-2FC9-3C51-5967-4F40114C4E86}"/>
                </a:ext>
              </a:extLst>
            </p:cNvPr>
            <p:cNvCxnSpPr>
              <a:cxnSpLocks/>
            </p:cNvCxnSpPr>
            <p:nvPr/>
          </p:nvCxnSpPr>
          <p:spPr>
            <a:xfrm>
              <a:off x="4858760" y="1546229"/>
              <a:ext cx="0" cy="6169804"/>
            </a:xfrm>
            <a:prstGeom prst="line">
              <a:avLst/>
            </a:prstGeom>
            <a:ln w="57150">
              <a:solidFill>
                <a:srgbClr val="B1989A"/>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9B63B533-6C00-C17F-C90E-1ADCBF0D1350}"/>
                </a:ext>
              </a:extLst>
            </p:cNvPr>
            <p:cNvCxnSpPr>
              <a:cxnSpLocks/>
            </p:cNvCxnSpPr>
            <p:nvPr/>
          </p:nvCxnSpPr>
          <p:spPr>
            <a:xfrm>
              <a:off x="4520558" y="1565617"/>
              <a:ext cx="8807131" cy="0"/>
            </a:xfrm>
            <a:prstGeom prst="line">
              <a:avLst/>
            </a:prstGeom>
            <a:ln w="57150">
              <a:solidFill>
                <a:srgbClr val="A0898B"/>
              </a:solidFill>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9E338C08-01CD-E830-C275-5957E3E85C6C}"/>
                </a:ext>
              </a:extLst>
            </p:cNvPr>
            <p:cNvGrpSpPr/>
            <p:nvPr/>
          </p:nvGrpSpPr>
          <p:grpSpPr>
            <a:xfrm>
              <a:off x="4858760" y="1761707"/>
              <a:ext cx="7629686" cy="1306689"/>
              <a:chOff x="3117646" y="1791223"/>
              <a:chExt cx="7629686" cy="1306689"/>
            </a:xfrm>
          </p:grpSpPr>
          <p:cxnSp>
            <p:nvCxnSpPr>
              <p:cNvPr id="9" name="Connector: Elbow 8">
                <a:extLst>
                  <a:ext uri="{FF2B5EF4-FFF2-40B4-BE49-F238E27FC236}">
                    <a16:creationId xmlns:a16="http://schemas.microsoft.com/office/drawing/2014/main" id="{8219A742-BA1E-6502-7AE5-4303B7EECE1B}"/>
                  </a:ext>
                </a:extLst>
              </p:cNvPr>
              <p:cNvCxnSpPr>
                <a:cxnSpLocks/>
              </p:cNvCxnSpPr>
              <p:nvPr/>
            </p:nvCxnSpPr>
            <p:spPr>
              <a:xfrm>
                <a:off x="3117646" y="1791223"/>
                <a:ext cx="602584" cy="35072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CC42BEF-DC9A-2291-5EED-B2E984CFB1A8}"/>
                  </a:ext>
                </a:extLst>
              </p:cNvPr>
              <p:cNvSpPr txBox="1"/>
              <p:nvPr/>
            </p:nvSpPr>
            <p:spPr>
              <a:xfrm>
                <a:off x="3720230" y="1931454"/>
                <a:ext cx="6118964" cy="461665"/>
              </a:xfrm>
              <a:prstGeom prst="rect">
                <a:avLst/>
              </a:prstGeom>
              <a:noFill/>
            </p:spPr>
            <p:txBody>
              <a:bodyPr wrap="square">
                <a:spAutoFit/>
              </a:bodyPr>
              <a:lstStyle/>
              <a:p>
                <a:r>
                  <a:rPr lang="en-IN" sz="2400" b="0" i="0" dirty="0">
                    <a:solidFill>
                      <a:srgbClr val="000000"/>
                    </a:solidFill>
                    <a:effectLst/>
                    <a:latin typeface="__fkGroteskNeue_598ab8"/>
                  </a:rPr>
                  <a:t>Programming Language:</a:t>
                </a:r>
                <a:endParaRPr lang="en-IN" sz="2400" dirty="0"/>
              </a:p>
            </p:txBody>
          </p:sp>
          <p:sp>
            <p:nvSpPr>
              <p:cNvPr id="11" name="TextBox 10">
                <a:extLst>
                  <a:ext uri="{FF2B5EF4-FFF2-40B4-BE49-F238E27FC236}">
                    <a16:creationId xmlns:a16="http://schemas.microsoft.com/office/drawing/2014/main" id="{9A4D0656-80B5-F6FD-B81E-652784CC3E71}"/>
                  </a:ext>
                </a:extLst>
              </p:cNvPr>
              <p:cNvSpPr txBox="1"/>
              <p:nvPr/>
            </p:nvSpPr>
            <p:spPr>
              <a:xfrm>
                <a:off x="3948830" y="2390026"/>
                <a:ext cx="6798502" cy="707886"/>
              </a:xfrm>
              <a:prstGeom prst="rect">
                <a:avLst/>
              </a:prstGeom>
              <a:noFill/>
            </p:spPr>
            <p:txBody>
              <a:bodyPr wrap="square" rtlCol="0">
                <a:spAutoFit/>
              </a:bodyPr>
              <a:lstStyle>
                <a:defPPr>
                  <a:defRPr lang="en-US"/>
                </a:defPPr>
                <a:lvl1pPr>
                  <a:defRPr sz="1650">
                    <a:solidFill>
                      <a:srgbClr val="2E47B0"/>
                    </a:solidFill>
                  </a:defRPr>
                </a:lvl1pPr>
              </a:lstStyle>
              <a:p>
                <a:pPr marL="285750" indent="-285750">
                  <a:buFont typeface="Arial" panose="020B0604020202020204" pitchFamily="34" charset="0"/>
                  <a:buChar char="•"/>
                </a:pPr>
                <a:r>
                  <a:rPr lang="en-US" sz="2000" b="1" dirty="0"/>
                  <a:t>Python:</a:t>
                </a:r>
                <a:r>
                  <a:rPr lang="en-US" sz="2000" dirty="0"/>
                  <a:t> Primary language for data analysis, machine learning, and visualization</a:t>
                </a:r>
              </a:p>
            </p:txBody>
          </p:sp>
        </p:grpSp>
        <p:grpSp>
          <p:nvGrpSpPr>
            <p:cNvPr id="12" name="Group 11">
              <a:extLst>
                <a:ext uri="{FF2B5EF4-FFF2-40B4-BE49-F238E27FC236}">
                  <a16:creationId xmlns:a16="http://schemas.microsoft.com/office/drawing/2014/main" id="{E5B792CC-CA1C-B36B-8C77-93FFC0BFDC3E}"/>
                </a:ext>
              </a:extLst>
            </p:cNvPr>
            <p:cNvGrpSpPr/>
            <p:nvPr/>
          </p:nvGrpSpPr>
          <p:grpSpPr>
            <a:xfrm>
              <a:off x="4858760" y="2958898"/>
              <a:ext cx="7629686" cy="2192441"/>
              <a:chOff x="3119734" y="2820443"/>
              <a:chExt cx="7629686" cy="2192441"/>
            </a:xfrm>
          </p:grpSpPr>
          <p:cxnSp>
            <p:nvCxnSpPr>
              <p:cNvPr id="13" name="Connector: Elbow 12">
                <a:extLst>
                  <a:ext uri="{FF2B5EF4-FFF2-40B4-BE49-F238E27FC236}">
                    <a16:creationId xmlns:a16="http://schemas.microsoft.com/office/drawing/2014/main" id="{1E6335EC-F9F5-0E8D-1C4F-744F8EC02154}"/>
                  </a:ext>
                </a:extLst>
              </p:cNvPr>
              <p:cNvCxnSpPr>
                <a:cxnSpLocks/>
              </p:cNvCxnSpPr>
              <p:nvPr/>
            </p:nvCxnSpPr>
            <p:spPr>
              <a:xfrm>
                <a:off x="3119734" y="2820443"/>
                <a:ext cx="602584" cy="35072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9BB600A-F867-61A3-C0C0-FAB5850CB2CC}"/>
                  </a:ext>
                </a:extLst>
              </p:cNvPr>
              <p:cNvSpPr txBox="1"/>
              <p:nvPr/>
            </p:nvSpPr>
            <p:spPr>
              <a:xfrm>
                <a:off x="3722318" y="2936694"/>
                <a:ext cx="6118964" cy="461665"/>
              </a:xfrm>
              <a:prstGeom prst="rect">
                <a:avLst/>
              </a:prstGeom>
              <a:noFill/>
            </p:spPr>
            <p:txBody>
              <a:bodyPr wrap="square">
                <a:spAutoFit/>
              </a:bodyPr>
              <a:lstStyle/>
              <a:p>
                <a:r>
                  <a:rPr lang="en-IN" sz="2400" b="0" i="0" dirty="0">
                    <a:solidFill>
                      <a:srgbClr val="000000"/>
                    </a:solidFill>
                    <a:effectLst/>
                    <a:latin typeface="__fkGroteskNeue_598ab8"/>
                  </a:rPr>
                  <a:t>Development Environment:</a:t>
                </a:r>
                <a:endParaRPr lang="en-IN" sz="2400" dirty="0"/>
              </a:p>
            </p:txBody>
          </p:sp>
          <p:sp>
            <p:nvSpPr>
              <p:cNvPr id="15" name="TextBox 14">
                <a:extLst>
                  <a:ext uri="{FF2B5EF4-FFF2-40B4-BE49-F238E27FC236}">
                    <a16:creationId xmlns:a16="http://schemas.microsoft.com/office/drawing/2014/main" id="{79989508-59CB-E990-2369-E87E85AC020F}"/>
                  </a:ext>
                </a:extLst>
              </p:cNvPr>
              <p:cNvSpPr txBox="1"/>
              <p:nvPr/>
            </p:nvSpPr>
            <p:spPr>
              <a:xfrm>
                <a:off x="3950918" y="3381668"/>
                <a:ext cx="6798502" cy="163121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650" b="1">
                    <a:solidFill>
                      <a:srgbClr val="2E47B0"/>
                    </a:solidFill>
                  </a:defRPr>
                </a:lvl1pPr>
              </a:lstStyle>
              <a:p>
                <a:r>
                  <a:rPr lang="en-IN" sz="2000" dirty="0" err="1"/>
                  <a:t>Jupyter</a:t>
                </a:r>
                <a:r>
                  <a:rPr lang="en-IN" sz="2000" dirty="0"/>
                  <a:t> Notebook:</a:t>
                </a:r>
                <a:r>
                  <a:rPr lang="en-IN" sz="2000" b="0" dirty="0"/>
                  <a:t> Interactive web-based environment for writing and executing Python code.</a:t>
                </a:r>
              </a:p>
              <a:p>
                <a:r>
                  <a:rPr lang="en-IN" sz="2000" dirty="0"/>
                  <a:t>Google </a:t>
                </a:r>
                <a:r>
                  <a:rPr lang="en-IN" sz="2000" dirty="0" err="1"/>
                  <a:t>Colab</a:t>
                </a:r>
                <a:r>
                  <a:rPr lang="en-IN" sz="2000" dirty="0"/>
                  <a:t>:</a:t>
                </a:r>
                <a:r>
                  <a:rPr lang="en-IN" sz="2000" b="0" dirty="0"/>
                  <a:t> Cloud-based </a:t>
                </a:r>
                <a:r>
                  <a:rPr lang="en-IN" sz="2000" b="0" dirty="0" err="1"/>
                  <a:t>Jupyter</a:t>
                </a:r>
                <a:r>
                  <a:rPr lang="en-IN" sz="2000" b="0" dirty="0"/>
                  <a:t> notebook environment provided by Google.</a:t>
                </a:r>
              </a:p>
            </p:txBody>
          </p:sp>
        </p:grpSp>
        <p:grpSp>
          <p:nvGrpSpPr>
            <p:cNvPr id="16" name="Group 15">
              <a:extLst>
                <a:ext uri="{FF2B5EF4-FFF2-40B4-BE49-F238E27FC236}">
                  <a16:creationId xmlns:a16="http://schemas.microsoft.com/office/drawing/2014/main" id="{3173B4C7-BE63-D38E-B2B2-DC0121F3BB1D}"/>
                </a:ext>
              </a:extLst>
            </p:cNvPr>
            <p:cNvGrpSpPr/>
            <p:nvPr/>
          </p:nvGrpSpPr>
          <p:grpSpPr>
            <a:xfrm>
              <a:off x="4860848" y="5051322"/>
              <a:ext cx="7627598" cy="2210535"/>
              <a:chOff x="3119734" y="4461349"/>
              <a:chExt cx="7627598" cy="2210535"/>
            </a:xfrm>
          </p:grpSpPr>
          <p:cxnSp>
            <p:nvCxnSpPr>
              <p:cNvPr id="18" name="Connector: Elbow 17">
                <a:extLst>
                  <a:ext uri="{FF2B5EF4-FFF2-40B4-BE49-F238E27FC236}">
                    <a16:creationId xmlns:a16="http://schemas.microsoft.com/office/drawing/2014/main" id="{D8CC4801-C596-D52E-0F64-93045A4E896C}"/>
                  </a:ext>
                </a:extLst>
              </p:cNvPr>
              <p:cNvCxnSpPr>
                <a:cxnSpLocks/>
              </p:cNvCxnSpPr>
              <p:nvPr/>
            </p:nvCxnSpPr>
            <p:spPr>
              <a:xfrm>
                <a:off x="3119734" y="4461349"/>
                <a:ext cx="602584" cy="35072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C66EFF17-3031-6898-D5D2-86F009EC03CC}"/>
                  </a:ext>
                </a:extLst>
              </p:cNvPr>
              <p:cNvSpPr txBox="1"/>
              <p:nvPr/>
            </p:nvSpPr>
            <p:spPr>
              <a:xfrm>
                <a:off x="3722318" y="4576528"/>
                <a:ext cx="6118964" cy="461665"/>
              </a:xfrm>
              <a:prstGeom prst="rect">
                <a:avLst/>
              </a:prstGeom>
              <a:noFill/>
            </p:spPr>
            <p:txBody>
              <a:bodyPr wrap="square">
                <a:spAutoFit/>
              </a:bodyPr>
              <a:lstStyle/>
              <a:p>
                <a:r>
                  <a:rPr lang="en-US" sz="2400" b="0" i="0" dirty="0">
                    <a:solidFill>
                      <a:srgbClr val="000000"/>
                    </a:solidFill>
                    <a:effectLst/>
                    <a:latin typeface="__fkGroteskNeue_598ab8"/>
                  </a:rPr>
                  <a:t>Data Analysis and Machine Learning Libraries</a:t>
                </a:r>
                <a:endParaRPr lang="en-IN" sz="2400" dirty="0"/>
              </a:p>
            </p:txBody>
          </p:sp>
          <p:sp>
            <p:nvSpPr>
              <p:cNvPr id="20" name="TextBox 19">
                <a:extLst>
                  <a:ext uri="{FF2B5EF4-FFF2-40B4-BE49-F238E27FC236}">
                    <a16:creationId xmlns:a16="http://schemas.microsoft.com/office/drawing/2014/main" id="{A67435A4-ED7A-25A2-3774-093ED80D0AB4}"/>
                  </a:ext>
                </a:extLst>
              </p:cNvPr>
              <p:cNvSpPr txBox="1"/>
              <p:nvPr/>
            </p:nvSpPr>
            <p:spPr>
              <a:xfrm>
                <a:off x="3948830" y="5040668"/>
                <a:ext cx="6798502" cy="163121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650" b="1">
                    <a:solidFill>
                      <a:srgbClr val="2E47B0"/>
                    </a:solidFill>
                  </a:defRPr>
                </a:lvl1pPr>
              </a:lstStyle>
              <a:p>
                <a:r>
                  <a:rPr lang="en-IN" sz="2000" dirty="0"/>
                  <a:t>Pandas:</a:t>
                </a:r>
                <a:r>
                  <a:rPr lang="en-IN" sz="2000" b="0" dirty="0"/>
                  <a:t> For data manipulation and analysis</a:t>
                </a:r>
              </a:p>
              <a:p>
                <a:r>
                  <a:rPr lang="en-IN" sz="2000" dirty="0"/>
                  <a:t>NumPy:</a:t>
                </a:r>
                <a:r>
                  <a:rPr lang="en-IN" sz="2000" b="0" dirty="0"/>
                  <a:t> For numerical computations</a:t>
                </a:r>
              </a:p>
              <a:p>
                <a:r>
                  <a:rPr lang="en-IN" sz="2000" dirty="0"/>
                  <a:t>Scikit-Learn: </a:t>
                </a:r>
                <a:r>
                  <a:rPr lang="en-IN" sz="2000" b="0" dirty="0"/>
                  <a:t>For machine learning algorithms and model evaluation</a:t>
                </a:r>
              </a:p>
              <a:p>
                <a:r>
                  <a:rPr lang="en-IN" sz="2000" dirty="0"/>
                  <a:t>Matplotlib and Seaborn:</a:t>
                </a:r>
                <a:r>
                  <a:rPr lang="en-IN" sz="2000" b="0" dirty="0"/>
                  <a:t> For data visualization</a:t>
                </a:r>
              </a:p>
            </p:txBody>
          </p:sp>
        </p:grpSp>
      </p:grpSp>
      <p:pic>
        <p:nvPicPr>
          <p:cNvPr id="1026" name="Picture 2" descr="Run Google Colab on older Python versions - Dushan Kumarasinghe - Medium">
            <a:extLst>
              <a:ext uri="{FF2B5EF4-FFF2-40B4-BE49-F238E27FC236}">
                <a16:creationId xmlns:a16="http://schemas.microsoft.com/office/drawing/2014/main" id="{75238754-EA9C-D6F3-24DE-B9EE4B28FA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214"/>
          <a:stretch/>
        </p:blipFill>
        <p:spPr bwMode="auto">
          <a:xfrm>
            <a:off x="8748967" y="5174641"/>
            <a:ext cx="2230529" cy="1412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un Google Colab on older Python versions - Dushan Kumarasinghe - Medium">
            <a:extLst>
              <a:ext uri="{FF2B5EF4-FFF2-40B4-BE49-F238E27FC236}">
                <a16:creationId xmlns:a16="http://schemas.microsoft.com/office/drawing/2014/main" id="{2BDFA5BB-572A-5D21-A9D4-2D6F20C2CB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353"/>
          <a:stretch/>
        </p:blipFill>
        <p:spPr bwMode="auto">
          <a:xfrm rot="2662000">
            <a:off x="8926882" y="2969290"/>
            <a:ext cx="1874698" cy="204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5060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821544" y="665799"/>
            <a:ext cx="9779183" cy="1600835"/>
          </a:xfrm>
        </p:spPr>
        <p:txBody>
          <a:bodyPr/>
          <a:lstStyle/>
          <a:p>
            <a:r>
              <a:rPr lang="en-US" sz="6000" b="0" dirty="0"/>
              <a:t>Data</a:t>
            </a:r>
            <a:br>
              <a:rPr lang="en-US" sz="6000" dirty="0"/>
            </a:br>
            <a:r>
              <a:rPr lang="en-US" sz="6000" dirty="0"/>
              <a:t>Overview</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225468" y="3047959"/>
            <a:ext cx="12050039" cy="5051466"/>
          </a:xfrm>
        </p:spPr>
        <p:txBody>
          <a:bodyPr>
            <a:normAutofit/>
          </a:bodyPr>
          <a:lstStyle/>
          <a:p>
            <a:pPr marL="59436" indent="0">
              <a:buNone/>
            </a:pPr>
            <a:r>
              <a:rPr lang="en-US" sz="2600" dirty="0"/>
              <a:t>The healthcare dataset contains information about patient demographics, medical conditions, treatment details, and billing amounts. Key features include:</a:t>
            </a:r>
          </a:p>
          <a:p>
            <a:r>
              <a:rPr lang="en-US" sz="2400" dirty="0"/>
              <a:t>Patient Demographics: Name, Age, Gender, Blood Type</a:t>
            </a:r>
          </a:p>
          <a:p>
            <a:r>
              <a:rPr lang="en-US" sz="2400" dirty="0"/>
              <a:t>Medical Information: Medical Condition, Date of Admission, Doctor, Hospital</a:t>
            </a:r>
          </a:p>
          <a:p>
            <a:r>
              <a:rPr lang="en-US" sz="2400" dirty="0"/>
              <a:t>Insurance and Billing: Insurance Provider, Billing Amount, Room Number, Admission Type, Discharge Date</a:t>
            </a:r>
          </a:p>
          <a:p>
            <a:r>
              <a:rPr lang="en-US" sz="2400" dirty="0"/>
              <a:t>Treatment Details: Medication, Test Results</a:t>
            </a:r>
          </a:p>
          <a:p>
            <a:pPr marL="59436" indent="0">
              <a:buNone/>
            </a:pPr>
            <a:r>
              <a:rPr lang="en-US" sz="2600" dirty="0"/>
              <a:t>The dataset has 55000 records with 15 attributes related to patient and billing. The dataset was collected from Kaggle and the data was collected from various healthcare insurance firms.</a:t>
            </a:r>
          </a:p>
        </p:txBody>
      </p:sp>
      <p:pic>
        <p:nvPicPr>
          <p:cNvPr id="4" name="Picture 3">
            <a:extLst>
              <a:ext uri="{FF2B5EF4-FFF2-40B4-BE49-F238E27FC236}">
                <a16:creationId xmlns:a16="http://schemas.microsoft.com/office/drawing/2014/main" id="{098D8F2B-6946-A4F0-37A8-34A9EED2F23D}"/>
              </a:ext>
            </a:extLst>
          </p:cNvPr>
          <p:cNvPicPr>
            <a:picLocks noChangeAspect="1"/>
          </p:cNvPicPr>
          <p:nvPr/>
        </p:nvPicPr>
        <p:blipFill>
          <a:blip r:embed="rId3"/>
          <a:stretch>
            <a:fillRect/>
          </a:stretch>
        </p:blipFill>
        <p:spPr>
          <a:xfrm>
            <a:off x="0" y="0"/>
            <a:ext cx="13518698" cy="3301957"/>
          </a:xfrm>
          <a:prstGeom prst="rect">
            <a:avLst/>
          </a:prstGeom>
        </p:spPr>
      </p:pic>
    </p:spTree>
    <p:extLst>
      <p:ext uri="{BB962C8B-B14F-4D97-AF65-F5344CB8AC3E}">
        <p14:creationId xmlns:p14="http://schemas.microsoft.com/office/powerpoint/2010/main" val="25293387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821544" y="798267"/>
            <a:ext cx="6245912" cy="3269447"/>
          </a:xfrm>
        </p:spPr>
        <p:txBody>
          <a:bodyPr/>
          <a:lstStyle/>
          <a:p>
            <a:r>
              <a:rPr lang="en-US" dirty="0">
                <a:solidFill>
                  <a:srgbClr val="44546A"/>
                </a:solidFill>
              </a:rPr>
              <a:t>Data Preparation</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921752" y="4067714"/>
            <a:ext cx="6245912" cy="912850"/>
          </a:xfrm>
        </p:spPr>
        <p:txBody>
          <a:bodyPr/>
          <a:lstStyle/>
          <a:p>
            <a:r>
              <a:rPr lang="en-US" dirty="0"/>
              <a:t>Preparing for Analysis</a:t>
            </a:r>
          </a:p>
        </p:txBody>
      </p:sp>
    </p:spTree>
    <p:extLst>
      <p:ext uri="{BB962C8B-B14F-4D97-AF65-F5344CB8AC3E}">
        <p14:creationId xmlns:p14="http://schemas.microsoft.com/office/powerpoint/2010/main" val="411715335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506309" y="901873"/>
            <a:ext cx="9601200" cy="707071"/>
          </a:xfrm>
        </p:spPr>
        <p:txBody>
          <a:bodyPr/>
          <a:lstStyle/>
          <a:p>
            <a:r>
              <a:rPr lang="en-US" dirty="0"/>
              <a:t>Steps Taken For Preparation</a:t>
            </a:r>
          </a:p>
        </p:txBody>
      </p:sp>
      <p:sp>
        <p:nvSpPr>
          <p:cNvPr id="3" name="Content Placeholder">
            <a:extLst>
              <a:ext uri="{FF2B5EF4-FFF2-40B4-BE49-F238E27FC236}">
                <a16:creationId xmlns:a16="http://schemas.microsoft.com/office/drawing/2014/main" id="{D1455C0B-19FB-954B-532A-0A68CAC4E0E4}"/>
              </a:ext>
            </a:extLst>
          </p:cNvPr>
          <p:cNvSpPr>
            <a:spLocks noGrp="1"/>
          </p:cNvSpPr>
          <p:nvPr>
            <p:ph idx="1"/>
          </p:nvPr>
        </p:nvSpPr>
        <p:spPr>
          <a:xfrm>
            <a:off x="681674" y="1608944"/>
            <a:ext cx="11756670" cy="4081781"/>
          </a:xfrm>
        </p:spPr>
        <p:txBody>
          <a:bodyPr>
            <a:normAutofit/>
          </a:bodyPr>
          <a:lstStyle/>
          <a:p>
            <a:r>
              <a:rPr lang="en-US" sz="2400" dirty="0"/>
              <a:t>Data Collection and Data Cleaning </a:t>
            </a:r>
          </a:p>
          <a:p>
            <a:pPr lvl="1"/>
            <a:r>
              <a:rPr lang="en-US" sz="2400" dirty="0"/>
              <a:t>Identifying Missing Values: Detected missing data in critical field (e.g., Billing Amount has negative values) and decided on strategies to handle them, such as filling with mean/median values or removing incomplete rows.</a:t>
            </a:r>
          </a:p>
          <a:p>
            <a:pPr marL="0" lvl="1" indent="0">
              <a:buNone/>
            </a:pPr>
            <a:endParaRPr lang="en-US" sz="2400" dirty="0"/>
          </a:p>
          <a:p>
            <a:pPr lvl="1"/>
            <a:r>
              <a:rPr lang="en-US" sz="2400" dirty="0"/>
              <a:t>Detecting Outliers: Identified and addressed outliers that could skew the analysis and model performance.</a:t>
            </a:r>
          </a:p>
        </p:txBody>
      </p:sp>
      <p:pic>
        <p:nvPicPr>
          <p:cNvPr id="12" name="Picture 11">
            <a:extLst>
              <a:ext uri="{FF2B5EF4-FFF2-40B4-BE49-F238E27FC236}">
                <a16:creationId xmlns:a16="http://schemas.microsoft.com/office/drawing/2014/main" id="{F5C8E954-44AB-1FFE-C5B0-1CA03AC5CD87}"/>
              </a:ext>
            </a:extLst>
          </p:cNvPr>
          <p:cNvPicPr>
            <a:picLocks noChangeAspect="1"/>
          </p:cNvPicPr>
          <p:nvPr/>
        </p:nvPicPr>
        <p:blipFill>
          <a:blip r:embed="rId3"/>
          <a:stretch>
            <a:fillRect/>
          </a:stretch>
        </p:blipFill>
        <p:spPr>
          <a:xfrm>
            <a:off x="681674" y="2039891"/>
            <a:ext cx="4734838" cy="4855184"/>
          </a:xfrm>
          <a:prstGeom prst="rect">
            <a:avLst/>
          </a:prstGeom>
          <a:ln>
            <a:solidFill>
              <a:schemeClr val="tx1"/>
            </a:solidFill>
          </a:ln>
        </p:spPr>
      </p:pic>
      <p:pic>
        <p:nvPicPr>
          <p:cNvPr id="14" name="Picture 13">
            <a:extLst>
              <a:ext uri="{FF2B5EF4-FFF2-40B4-BE49-F238E27FC236}">
                <a16:creationId xmlns:a16="http://schemas.microsoft.com/office/drawing/2014/main" id="{0978D1F4-54B4-162E-E424-1A8497B6C767}"/>
              </a:ext>
            </a:extLst>
          </p:cNvPr>
          <p:cNvPicPr>
            <a:picLocks noChangeAspect="1"/>
          </p:cNvPicPr>
          <p:nvPr/>
        </p:nvPicPr>
        <p:blipFill rotWithShape="1">
          <a:blip r:embed="rId4"/>
          <a:srcRect t="2322" b="3253"/>
          <a:stretch/>
        </p:blipFill>
        <p:spPr>
          <a:xfrm>
            <a:off x="6403992" y="2039891"/>
            <a:ext cx="4734837" cy="4855183"/>
          </a:xfrm>
          <a:prstGeom prst="rect">
            <a:avLst/>
          </a:prstGeom>
          <a:ln>
            <a:solidFill>
              <a:schemeClr val="tx1"/>
            </a:solidFill>
          </a:ln>
        </p:spPr>
      </p:pic>
      <p:sp>
        <p:nvSpPr>
          <p:cNvPr id="17" name="Content Placeholder 2">
            <a:extLst>
              <a:ext uri="{FF2B5EF4-FFF2-40B4-BE49-F238E27FC236}">
                <a16:creationId xmlns:a16="http://schemas.microsoft.com/office/drawing/2014/main" id="{1DD9154C-0FC4-27E8-E9C6-C15724EB0E8F}"/>
              </a:ext>
            </a:extLst>
          </p:cNvPr>
          <p:cNvSpPr txBox="1">
            <a:spLocks/>
          </p:cNvSpPr>
          <p:nvPr/>
        </p:nvSpPr>
        <p:spPr>
          <a:xfrm>
            <a:off x="683762" y="1611031"/>
            <a:ext cx="11756670" cy="54285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Data Transformation</a:t>
            </a:r>
            <a:endParaRPr lang="en-US" sz="2400" dirty="0"/>
          </a:p>
          <a:p>
            <a:endParaRPr lang="en-US" sz="2400" dirty="0"/>
          </a:p>
          <a:p>
            <a:pPr marL="342900" indent="-342900">
              <a:buFont typeface="Arial" panose="020B0604020202020204" pitchFamily="34" charset="0"/>
              <a:buChar char="•"/>
            </a:pPr>
            <a:r>
              <a:rPr lang="en-US" sz="2400" dirty="0"/>
              <a:t>Converting the Name column of the Dataset to Capitalizing the names.</a:t>
            </a:r>
          </a:p>
          <a:p>
            <a:pPr marL="342900" lvl="0" indent="-342900" eaLnBrk="0" fontAlgn="base" hangingPunct="0">
              <a:lnSpc>
                <a:spcPct val="100000"/>
              </a:lnSpc>
              <a:spcBef>
                <a:spcPct val="0"/>
              </a:spcBef>
              <a:spcAft>
                <a:spcPct val="0"/>
              </a:spcAft>
              <a:buFont typeface="Arial" panose="020B0604020202020204" pitchFamily="34" charset="0"/>
              <a:buChar char="•"/>
            </a:pPr>
            <a:r>
              <a:rPr lang="en-US" altLang="en-US" sz="2400" dirty="0"/>
              <a:t>Converted raw data into a suitable format for analysis, including:</a:t>
            </a:r>
          </a:p>
          <a:p>
            <a:pPr marL="342900" lvl="0" indent="-342900" eaLnBrk="0" fontAlgn="base" hangingPunct="0">
              <a:lnSpc>
                <a:spcPct val="100000"/>
              </a:lnSpc>
              <a:spcBef>
                <a:spcPct val="0"/>
              </a:spcBef>
              <a:spcAft>
                <a:spcPct val="0"/>
              </a:spcAft>
              <a:buFont typeface="Arial" panose="020B0604020202020204" pitchFamily="34" charset="0"/>
              <a:buChar char="•"/>
            </a:pPr>
            <a:endParaRPr lang="en-US" altLang="en-US" sz="2400" dirty="0"/>
          </a:p>
          <a:p>
            <a:pPr marL="909828" lvl="2" indent="-342900" eaLnBrk="0" fontAlgn="base" hangingPunct="0">
              <a:lnSpc>
                <a:spcPct val="100000"/>
              </a:lnSpc>
              <a:spcBef>
                <a:spcPct val="0"/>
              </a:spcBef>
              <a:spcAft>
                <a:spcPct val="0"/>
              </a:spcAft>
              <a:buFont typeface="Wingdings" panose="05000000000000000000" pitchFamily="2" charset="2"/>
              <a:buChar char="Ø"/>
            </a:pPr>
            <a:r>
              <a:rPr lang="en-US" altLang="en-US" sz="2400" dirty="0"/>
              <a:t>Date Formatting: Ensured that the Date of Admission and Discharge Date fields are in the correct date format.</a:t>
            </a:r>
          </a:p>
          <a:p>
            <a:pPr lvl="2" indent="0" eaLnBrk="0" fontAlgn="base" hangingPunct="0">
              <a:lnSpc>
                <a:spcPct val="100000"/>
              </a:lnSpc>
              <a:spcBef>
                <a:spcPct val="0"/>
              </a:spcBef>
              <a:spcAft>
                <a:spcPct val="0"/>
              </a:spcAft>
              <a:buNone/>
            </a:pPr>
            <a:endParaRPr lang="en-US" altLang="en-US" sz="2400" dirty="0"/>
          </a:p>
          <a:p>
            <a:pPr marL="909828" lvl="2" indent="-342900" eaLnBrk="0" fontAlgn="base" hangingPunct="0">
              <a:lnSpc>
                <a:spcPct val="100000"/>
              </a:lnSpc>
              <a:spcBef>
                <a:spcPct val="0"/>
              </a:spcBef>
              <a:spcAft>
                <a:spcPct val="0"/>
              </a:spcAft>
              <a:buFont typeface="Wingdings" panose="05000000000000000000" pitchFamily="2" charset="2"/>
              <a:buChar char="Ø"/>
            </a:pPr>
            <a:r>
              <a:rPr lang="en-US" altLang="en-US" sz="2400" dirty="0"/>
              <a:t>Categorical Encoding: Converted categorical variables (e.g., Gender, Blood Type, Medical Condition) into numerical formats using techniques like one-hot encoding.</a:t>
            </a:r>
          </a:p>
          <a:p>
            <a:endParaRPr lang="en-US" sz="2400" dirty="0"/>
          </a:p>
          <a:p>
            <a:endParaRPr lang="en-US" sz="2400" dirty="0"/>
          </a:p>
        </p:txBody>
      </p:sp>
      <p:pic>
        <p:nvPicPr>
          <p:cNvPr id="22" name="Picture 21">
            <a:extLst>
              <a:ext uri="{FF2B5EF4-FFF2-40B4-BE49-F238E27FC236}">
                <a16:creationId xmlns:a16="http://schemas.microsoft.com/office/drawing/2014/main" id="{05404D8D-7068-8830-9E03-1CD1AAA5CCD5}"/>
              </a:ext>
            </a:extLst>
          </p:cNvPr>
          <p:cNvPicPr>
            <a:picLocks noChangeAspect="1"/>
          </p:cNvPicPr>
          <p:nvPr/>
        </p:nvPicPr>
        <p:blipFill>
          <a:blip r:embed="rId5"/>
          <a:stretch>
            <a:fillRect/>
          </a:stretch>
        </p:blipFill>
        <p:spPr>
          <a:xfrm>
            <a:off x="8310296" y="3582445"/>
            <a:ext cx="5096586" cy="2990986"/>
          </a:xfrm>
          <a:prstGeom prst="rect">
            <a:avLst/>
          </a:prstGeom>
          <a:ln>
            <a:solidFill>
              <a:schemeClr val="tx1"/>
            </a:solidFill>
          </a:ln>
        </p:spPr>
      </p:pic>
      <p:pic>
        <p:nvPicPr>
          <p:cNvPr id="24" name="Picture 23">
            <a:extLst>
              <a:ext uri="{FF2B5EF4-FFF2-40B4-BE49-F238E27FC236}">
                <a16:creationId xmlns:a16="http://schemas.microsoft.com/office/drawing/2014/main" id="{C33FF553-D1F9-3BDA-DFB7-13FEAE65EFAB}"/>
              </a:ext>
            </a:extLst>
          </p:cNvPr>
          <p:cNvPicPr>
            <a:picLocks noChangeAspect="1"/>
          </p:cNvPicPr>
          <p:nvPr/>
        </p:nvPicPr>
        <p:blipFill>
          <a:blip r:embed="rId6"/>
          <a:stretch>
            <a:fillRect/>
          </a:stretch>
        </p:blipFill>
        <p:spPr>
          <a:xfrm>
            <a:off x="4948275" y="1805257"/>
            <a:ext cx="7725853" cy="971686"/>
          </a:xfrm>
          <a:prstGeom prst="rect">
            <a:avLst/>
          </a:prstGeom>
          <a:ln>
            <a:solidFill>
              <a:schemeClr val="tx1"/>
            </a:solidFill>
          </a:ln>
        </p:spPr>
      </p:pic>
      <p:pic>
        <p:nvPicPr>
          <p:cNvPr id="26" name="Picture 25">
            <a:extLst>
              <a:ext uri="{FF2B5EF4-FFF2-40B4-BE49-F238E27FC236}">
                <a16:creationId xmlns:a16="http://schemas.microsoft.com/office/drawing/2014/main" id="{80272AB6-72D2-5CF6-92C9-353D90116D56}"/>
              </a:ext>
            </a:extLst>
          </p:cNvPr>
          <p:cNvPicPr>
            <a:picLocks noChangeAspect="1"/>
          </p:cNvPicPr>
          <p:nvPr/>
        </p:nvPicPr>
        <p:blipFill>
          <a:blip r:embed="rId7"/>
          <a:stretch>
            <a:fillRect/>
          </a:stretch>
        </p:blipFill>
        <p:spPr>
          <a:xfrm>
            <a:off x="193159" y="1805258"/>
            <a:ext cx="4089875" cy="971685"/>
          </a:xfrm>
          <a:prstGeom prst="rect">
            <a:avLst/>
          </a:prstGeom>
          <a:ln>
            <a:solidFill>
              <a:schemeClr val="tx1"/>
            </a:solidFill>
          </a:ln>
        </p:spPr>
      </p:pic>
      <p:pic>
        <p:nvPicPr>
          <p:cNvPr id="28" name="Picture 27">
            <a:extLst>
              <a:ext uri="{FF2B5EF4-FFF2-40B4-BE49-F238E27FC236}">
                <a16:creationId xmlns:a16="http://schemas.microsoft.com/office/drawing/2014/main" id="{BC03DA0D-E006-9CB7-7194-EC0C2C73FE59}"/>
              </a:ext>
            </a:extLst>
          </p:cNvPr>
          <p:cNvPicPr>
            <a:picLocks noChangeAspect="1"/>
          </p:cNvPicPr>
          <p:nvPr/>
        </p:nvPicPr>
        <p:blipFill>
          <a:blip r:embed="rId8"/>
          <a:stretch>
            <a:fillRect/>
          </a:stretch>
        </p:blipFill>
        <p:spPr>
          <a:xfrm>
            <a:off x="193159" y="3204486"/>
            <a:ext cx="7908969" cy="3368944"/>
          </a:xfrm>
          <a:prstGeom prst="rect">
            <a:avLst/>
          </a:prstGeom>
          <a:ln>
            <a:solidFill>
              <a:schemeClr val="tx1"/>
            </a:solidFill>
          </a:ln>
        </p:spPr>
      </p:pic>
    </p:spTree>
    <p:extLst>
      <p:ext uri="{BB962C8B-B14F-4D97-AF65-F5344CB8AC3E}">
        <p14:creationId xmlns:p14="http://schemas.microsoft.com/office/powerpoint/2010/main" val="12659396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10" presetClass="exit" presetSubtype="0" fill="hold" grpId="0" nodeType="withEffect">
                                  <p:stCondLst>
                                    <p:cond delay="0"/>
                                  </p:stCondLst>
                                  <p:childTnLst>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
                                            <p:txEl>
                                              <p:pRg st="1" end="1"/>
                                            </p:txEl>
                                          </p:spTgt>
                                        </p:tgtEl>
                                      </p:cBhvr>
                                    </p:animEffect>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3">
                                            <p:txEl>
                                              <p:pRg st="3" end="3"/>
                                            </p:txEl>
                                          </p:spTgt>
                                        </p:tgtEl>
                                      </p:cBhvr>
                                    </p:animEffect>
                                    <p:set>
                                      <p:cBhvr>
                                        <p:cTn id="21"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2" presetClass="exit" presetSubtype="4" fill="hold" nodeType="withEffect">
                                  <p:stCondLst>
                                    <p:cond delay="0"/>
                                  </p:stCondLst>
                                  <p:childTnLst>
                                    <p:anim calcmode="lin" valueType="num">
                                      <p:cBhvr additive="base">
                                        <p:cTn id="28" dur="500"/>
                                        <p:tgtEl>
                                          <p:spTgt spid="14"/>
                                        </p:tgtEl>
                                        <p:attrNameLst>
                                          <p:attrName>ppt_x</p:attrName>
                                        </p:attrNameLst>
                                      </p:cBhvr>
                                      <p:tavLst>
                                        <p:tav tm="0">
                                          <p:val>
                                            <p:strVal val="ppt_x"/>
                                          </p:val>
                                        </p:tav>
                                        <p:tav tm="100000">
                                          <p:val>
                                            <p:strVal val="ppt_x"/>
                                          </p:val>
                                        </p:tav>
                                      </p:tavLst>
                                    </p:anim>
                                    <p:anim calcmode="lin" valueType="num">
                                      <p:cBhvr additive="base">
                                        <p:cTn id="29" dur="500"/>
                                        <p:tgtEl>
                                          <p:spTgt spid="14"/>
                                        </p:tgtEl>
                                        <p:attrNameLst>
                                          <p:attrName>ppt_y</p:attrName>
                                        </p:attrNameLst>
                                      </p:cBhvr>
                                      <p:tavLst>
                                        <p:tav tm="0">
                                          <p:val>
                                            <p:strVal val="ppt_y"/>
                                          </p:val>
                                        </p:tav>
                                        <p:tav tm="100000">
                                          <p:val>
                                            <p:strVal val="1+ppt_h/2"/>
                                          </p:val>
                                        </p:tav>
                                      </p:tavLst>
                                    </p:anim>
                                    <p:set>
                                      <p:cBhvr>
                                        <p:cTn id="30" dur="1" fill="hold">
                                          <p:stCondLst>
                                            <p:cond delay="499"/>
                                          </p:stCondLst>
                                        </p:cTn>
                                        <p:tgtEl>
                                          <p:spTgt spid="14"/>
                                        </p:tgtEl>
                                        <p:attrNameLst>
                                          <p:attrName>style.visibility</p:attrName>
                                        </p:attrNameLst>
                                      </p:cBhvr>
                                      <p:to>
                                        <p:strVal val="hidden"/>
                                      </p:to>
                                    </p:set>
                                  </p:childTnLst>
                                </p:cTn>
                              </p:par>
                              <p:par>
                                <p:cTn id="31" presetID="2" presetClass="exit" presetSubtype="1" fill="hold" nodeType="withEffect">
                                  <p:stCondLst>
                                    <p:cond delay="0"/>
                                  </p:stCondLst>
                                  <p:childTnLst>
                                    <p:anim calcmode="lin" valueType="num">
                                      <p:cBhvr additive="base">
                                        <p:cTn id="32" dur="500"/>
                                        <p:tgtEl>
                                          <p:spTgt spid="12"/>
                                        </p:tgtEl>
                                        <p:attrNameLst>
                                          <p:attrName>ppt_x</p:attrName>
                                        </p:attrNameLst>
                                      </p:cBhvr>
                                      <p:tavLst>
                                        <p:tav tm="0">
                                          <p:val>
                                            <p:strVal val="ppt_x"/>
                                          </p:val>
                                        </p:tav>
                                        <p:tav tm="100000">
                                          <p:val>
                                            <p:strVal val="ppt_x"/>
                                          </p:val>
                                        </p:tav>
                                      </p:tavLst>
                                    </p:anim>
                                    <p:anim calcmode="lin" valueType="num">
                                      <p:cBhvr additive="base">
                                        <p:cTn id="33" dur="500"/>
                                        <p:tgtEl>
                                          <p:spTgt spid="12"/>
                                        </p:tgtEl>
                                        <p:attrNameLst>
                                          <p:attrName>ppt_y</p:attrName>
                                        </p:attrNameLst>
                                      </p:cBhvr>
                                      <p:tavLst>
                                        <p:tav tm="0">
                                          <p:val>
                                            <p:strVal val="ppt_y"/>
                                          </p:val>
                                        </p:tav>
                                        <p:tav tm="100000">
                                          <p:val>
                                            <p:strVal val="0-ppt_h/2"/>
                                          </p:val>
                                        </p:tav>
                                      </p:tavLst>
                                    </p:anim>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grpId="1" nodeType="clickEffect">
                                  <p:stCondLst>
                                    <p:cond delay="0"/>
                                  </p:stCondLst>
                                  <p:childTnLst>
                                    <p:animEffect transition="out" filter="barn(inVertical)">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childTnLst>
                          </p:cTn>
                        </p:par>
                        <p:par>
                          <p:cTn id="40" fill="hold">
                            <p:stCondLst>
                              <p:cond delay="500"/>
                            </p:stCondLst>
                            <p:childTnLst>
                              <p:par>
                                <p:cTn id="41" presetID="21" presetClass="entr" presetSubtype="3"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heel(3)">
                                      <p:cBhvr>
                                        <p:cTn id="43" dur="1000"/>
                                        <p:tgtEl>
                                          <p:spTgt spid="22"/>
                                        </p:tgtEl>
                                      </p:cBhvr>
                                    </p:animEffect>
                                  </p:childTnLst>
                                </p:cTn>
                              </p:par>
                              <p:par>
                                <p:cTn id="44" presetID="21" presetClass="entr" presetSubtype="3"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heel(3)">
                                      <p:cBhvr>
                                        <p:cTn id="46" dur="1000"/>
                                        <p:tgtEl>
                                          <p:spTgt spid="24"/>
                                        </p:tgtEl>
                                      </p:cBhvr>
                                    </p:animEffect>
                                  </p:childTnLst>
                                </p:cTn>
                              </p:par>
                              <p:par>
                                <p:cTn id="47" presetID="21" presetClass="entr" presetSubtype="3"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heel(3)">
                                      <p:cBhvr>
                                        <p:cTn id="49" dur="1000"/>
                                        <p:tgtEl>
                                          <p:spTgt spid="26"/>
                                        </p:tgtEl>
                                      </p:cBhvr>
                                    </p:animEffect>
                                  </p:childTnLst>
                                </p:cTn>
                              </p:par>
                              <p:par>
                                <p:cTn id="50" presetID="21" presetClass="entr" presetSubtype="3"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heel(3)">
                                      <p:cBhvr>
                                        <p:cTn id="5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942691" y="-388301"/>
            <a:ext cx="9614718" cy="3423420"/>
          </a:xfrm>
        </p:spPr>
        <p:txBody>
          <a:bodyPr/>
          <a:lstStyle/>
          <a:p>
            <a:pPr algn="ctr"/>
            <a:r>
              <a:rPr lang="en-US" sz="9600" dirty="0"/>
              <a:t>Exploratory Data Analysis</a:t>
            </a:r>
          </a:p>
        </p:txBody>
      </p:sp>
      <p:sp>
        <p:nvSpPr>
          <p:cNvPr id="12" name="TextBox 11">
            <a:extLst>
              <a:ext uri="{FF2B5EF4-FFF2-40B4-BE49-F238E27FC236}">
                <a16:creationId xmlns:a16="http://schemas.microsoft.com/office/drawing/2014/main" id="{EF97545C-9DD2-BE72-F85F-3759FE904D38}"/>
              </a:ext>
            </a:extLst>
          </p:cNvPr>
          <p:cNvSpPr txBox="1"/>
          <p:nvPr/>
        </p:nvSpPr>
        <p:spPr>
          <a:xfrm>
            <a:off x="806450" y="3366243"/>
            <a:ext cx="11887200" cy="2419124"/>
          </a:xfrm>
          <a:prstGeom prst="rect">
            <a:avLst/>
          </a:prstGeom>
        </p:spPr>
        <p:txBody>
          <a:bodyPr vert="horz" lIns="91440" tIns="45720" rIns="91440" bIns="45720" rtlCol="0">
            <a:normAutofit/>
          </a:bodyPr>
          <a:lstStyle>
            <a:defPPr>
              <a:defRPr lang="en-US"/>
            </a:defPPr>
            <a:lvl1pPr indent="0">
              <a:lnSpc>
                <a:spcPct val="90000"/>
              </a:lnSpc>
              <a:spcBef>
                <a:spcPts val="1000"/>
              </a:spcBef>
              <a:buFont typeface="Arial" panose="020B0604020202020204" pitchFamily="34" charset="0"/>
              <a:buNone/>
              <a:defRPr sz="2800"/>
            </a:lvl1pPr>
            <a:lvl2pPr marL="283464" indent="-283464">
              <a:lnSpc>
                <a:spcPct val="90000"/>
              </a:lnSpc>
              <a:spcBef>
                <a:spcPts val="1000"/>
              </a:spcBef>
              <a:buFont typeface="Arial" panose="020B0604020202020204" pitchFamily="34" charset="0"/>
              <a:buChar char="•"/>
              <a:defRPr sz="2000"/>
            </a:lvl2pPr>
            <a:lvl3pPr marL="909828" lvl="2" indent="-342900" eaLnBrk="0" fontAlgn="base" hangingPunct="0">
              <a:lnSpc>
                <a:spcPct val="100000"/>
              </a:lnSpc>
              <a:spcBef>
                <a:spcPct val="0"/>
              </a:spcBef>
              <a:spcAft>
                <a:spcPct val="0"/>
              </a:spcAft>
              <a:buFont typeface="Wingdings" panose="05000000000000000000" pitchFamily="2" charset="2"/>
              <a:buChar char="Ø"/>
              <a:defRPr sz="2400"/>
            </a:lvl3pPr>
            <a:lvl4pPr marL="850392" indent="-283464">
              <a:lnSpc>
                <a:spcPct val="90000"/>
              </a:lnSpc>
              <a:spcBef>
                <a:spcPts val="1000"/>
              </a:spcBef>
              <a:buFont typeface="Arial" panose="020B0604020202020204" pitchFamily="34" charset="0"/>
              <a:buChar char="•"/>
              <a:defRPr sz="2000"/>
            </a:lvl4pPr>
            <a:lvl5pPr marL="1133856" indent="-283464">
              <a:lnSpc>
                <a:spcPct val="90000"/>
              </a:lnSpc>
              <a:spcBef>
                <a:spcPts val="1000"/>
              </a:spcBef>
              <a:buFont typeface="Arial" panose="020B0604020202020204" pitchFamily="34" charset="0"/>
              <a:buChar char="•"/>
              <a:defRPr sz="20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200" dirty="0">
                <a:solidFill>
                  <a:schemeClr val="tx1">
                    <a:lumMod val="95000"/>
                    <a:lumOff val="5000"/>
                  </a:schemeClr>
                </a:solidFill>
              </a:rPr>
              <a:t>Exploratory Data Analysis (EDA) is a crucial step in understanding the dataset's structure, patterns, and relationships. It helps in identifying trends, anomalies, and insights that inform further analysis and model development.</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265210288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506309" y="1761626"/>
            <a:ext cx="2687828" cy="1046597"/>
          </a:xfrm>
        </p:spPr>
        <p:txBody>
          <a:bodyPr/>
          <a:lstStyle/>
          <a:p>
            <a:r>
              <a:rPr lang="en-US" sz="8000" dirty="0"/>
              <a:t>EDA</a:t>
            </a:r>
          </a:p>
        </p:txBody>
      </p:sp>
      <p:sp>
        <p:nvSpPr>
          <p:cNvPr id="3" name="Content Placeholder">
            <a:extLst>
              <a:ext uri="{FF2B5EF4-FFF2-40B4-BE49-F238E27FC236}">
                <a16:creationId xmlns:a16="http://schemas.microsoft.com/office/drawing/2014/main" id="{9B5DDE7C-335B-FD23-E1E6-CDCB99B7878C}"/>
              </a:ext>
            </a:extLst>
          </p:cNvPr>
          <p:cNvSpPr>
            <a:spLocks noGrp="1"/>
          </p:cNvSpPr>
          <p:nvPr>
            <p:ph idx="15"/>
          </p:nvPr>
        </p:nvSpPr>
        <p:spPr>
          <a:xfrm>
            <a:off x="150312" y="3273427"/>
            <a:ext cx="7903923" cy="4313498"/>
          </a:xfrm>
        </p:spPr>
        <p:txBody>
          <a:bodyPr>
            <a:normAutofit/>
          </a:bodyPr>
          <a:lstStyle/>
          <a:p>
            <a:r>
              <a:rPr lang="en-US" sz="2800" dirty="0"/>
              <a:t>Descriptive Statistics</a:t>
            </a:r>
          </a:p>
          <a:p>
            <a:endParaRPr lang="en-US" sz="2800" dirty="0"/>
          </a:p>
          <a:p>
            <a:pPr marL="457200" indent="-457200">
              <a:buFont typeface="Arial" panose="020B0604020202020204" pitchFamily="34" charset="0"/>
              <a:buChar char="•"/>
            </a:pPr>
            <a:r>
              <a:rPr lang="en-US" sz="2400" dirty="0"/>
              <a:t>Summary Statistics: Calculated mean, median, and standard deviation for numerical variables such as Age and Billing Amount.</a:t>
            </a:r>
          </a:p>
          <a:p>
            <a:pPr marL="457200" indent="-457200">
              <a:buFont typeface="Arial" panose="020B0604020202020204" pitchFamily="34" charset="0"/>
              <a:buChar char="•"/>
            </a:pPr>
            <a:r>
              <a:rPr lang="en-US" sz="2400" dirty="0"/>
              <a:t>Distribution Analysis: Visualized distributions using histograms and box plots to identify the spread and central tendency of the data.</a:t>
            </a:r>
          </a:p>
        </p:txBody>
      </p:sp>
      <p:pic>
        <p:nvPicPr>
          <p:cNvPr id="3076" name="Picture 4" descr="What is Exploratory Data Analysis (EDA)? Types, Tools, Process">
            <a:extLst>
              <a:ext uri="{FF2B5EF4-FFF2-40B4-BE49-F238E27FC236}">
                <a16:creationId xmlns:a16="http://schemas.microsoft.com/office/drawing/2014/main" id="{2774A6D3-5E4D-AF81-5875-9F113DA947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26" r="42849"/>
          <a:stretch/>
        </p:blipFill>
        <p:spPr bwMode="auto">
          <a:xfrm>
            <a:off x="8304975" y="2808223"/>
            <a:ext cx="4485752" cy="431349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BB8DE62-5E26-7DE3-DB07-FBE6F65202B9}"/>
              </a:ext>
            </a:extLst>
          </p:cNvPr>
          <p:cNvPicPr>
            <a:picLocks noChangeAspect="1"/>
          </p:cNvPicPr>
          <p:nvPr/>
        </p:nvPicPr>
        <p:blipFill>
          <a:blip r:embed="rId4"/>
          <a:stretch>
            <a:fillRect/>
          </a:stretch>
        </p:blipFill>
        <p:spPr>
          <a:xfrm>
            <a:off x="0" y="1066367"/>
            <a:ext cx="13500100" cy="1690798"/>
          </a:xfrm>
          <a:prstGeom prst="rect">
            <a:avLst/>
          </a:prstGeom>
        </p:spPr>
      </p:pic>
      <p:pic>
        <p:nvPicPr>
          <p:cNvPr id="9" name="Picture 8">
            <a:extLst>
              <a:ext uri="{FF2B5EF4-FFF2-40B4-BE49-F238E27FC236}">
                <a16:creationId xmlns:a16="http://schemas.microsoft.com/office/drawing/2014/main" id="{AFD0A095-037D-B22A-F89D-3393C1C8D95D}"/>
              </a:ext>
            </a:extLst>
          </p:cNvPr>
          <p:cNvPicPr>
            <a:picLocks noChangeAspect="1"/>
          </p:cNvPicPr>
          <p:nvPr/>
        </p:nvPicPr>
        <p:blipFill>
          <a:blip r:embed="rId5"/>
          <a:stretch>
            <a:fillRect/>
          </a:stretch>
        </p:blipFill>
        <p:spPr>
          <a:xfrm>
            <a:off x="5311036" y="3284803"/>
            <a:ext cx="8189064" cy="4205761"/>
          </a:xfrm>
          <a:prstGeom prst="rect">
            <a:avLst/>
          </a:prstGeom>
        </p:spPr>
      </p:pic>
      <p:sp>
        <p:nvSpPr>
          <p:cNvPr id="10" name="Content Placeholder 2">
            <a:extLst>
              <a:ext uri="{FF2B5EF4-FFF2-40B4-BE49-F238E27FC236}">
                <a16:creationId xmlns:a16="http://schemas.microsoft.com/office/drawing/2014/main" id="{410168F0-EEA6-8B3D-8712-50C4586A5E4E}"/>
              </a:ext>
            </a:extLst>
          </p:cNvPr>
          <p:cNvSpPr txBox="1">
            <a:spLocks/>
          </p:cNvSpPr>
          <p:nvPr/>
        </p:nvSpPr>
        <p:spPr>
          <a:xfrm>
            <a:off x="145957" y="3256007"/>
            <a:ext cx="5049170" cy="47384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Descriptive Statistics</a:t>
            </a:r>
          </a:p>
          <a:p>
            <a:pPr marL="457200" indent="-457200">
              <a:buFont typeface="Arial" panose="020B0604020202020204" pitchFamily="34" charset="0"/>
              <a:buChar char="•"/>
            </a:pPr>
            <a:r>
              <a:rPr lang="en-US" sz="2400" dirty="0"/>
              <a:t>Age: Ranges from 13 to 89 years with a mean of approximately 51.5 years.</a:t>
            </a:r>
          </a:p>
          <a:p>
            <a:pPr marL="457200" indent="-457200">
              <a:buFont typeface="Arial" panose="020B0604020202020204" pitchFamily="34" charset="0"/>
              <a:buChar char="•"/>
            </a:pPr>
            <a:r>
              <a:rPr lang="en-US" sz="2400" dirty="0"/>
              <a:t>Billing Amount: Has a mean of about 25,539.32 with a standard deviation of 14,211.45.</a:t>
            </a:r>
          </a:p>
          <a:p>
            <a:pPr marL="566928" lvl="3" indent="0">
              <a:buNone/>
            </a:pPr>
            <a:r>
              <a:rPr lang="en-US" sz="1600" dirty="0"/>
              <a:t>(Note: That there are negative values in the billing amount, which may need further investigation.)</a:t>
            </a:r>
          </a:p>
          <a:p>
            <a:pPr marL="457200" indent="-457200">
              <a:buFont typeface="Arial" panose="020B0604020202020204" pitchFamily="34" charset="0"/>
              <a:buChar char="•"/>
            </a:pPr>
            <a:r>
              <a:rPr lang="en-US" sz="2400" dirty="0"/>
              <a:t>Room Number: Ranges from 101 to 500.</a:t>
            </a:r>
            <a:endParaRPr lang="en-US" dirty="0"/>
          </a:p>
        </p:txBody>
      </p:sp>
      <p:sp>
        <p:nvSpPr>
          <p:cNvPr id="13" name="Content Placeholder 3">
            <a:extLst>
              <a:ext uri="{FF2B5EF4-FFF2-40B4-BE49-F238E27FC236}">
                <a16:creationId xmlns:a16="http://schemas.microsoft.com/office/drawing/2014/main" id="{CA83D932-23C9-5D71-7FE4-9B3FDD15BEF4}"/>
              </a:ext>
            </a:extLst>
          </p:cNvPr>
          <p:cNvSpPr txBox="1">
            <a:spLocks/>
          </p:cNvSpPr>
          <p:nvPr/>
        </p:nvSpPr>
        <p:spPr>
          <a:xfrm>
            <a:off x="302712" y="3425827"/>
            <a:ext cx="3880981" cy="7954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Checking for Outliers</a:t>
            </a:r>
          </a:p>
        </p:txBody>
      </p:sp>
      <p:pic>
        <p:nvPicPr>
          <p:cNvPr id="15" name="Picture 14">
            <a:extLst>
              <a:ext uri="{FF2B5EF4-FFF2-40B4-BE49-F238E27FC236}">
                <a16:creationId xmlns:a16="http://schemas.microsoft.com/office/drawing/2014/main" id="{ED1D7BA5-C0CD-F6AB-BC2E-E725978BB1EF}"/>
              </a:ext>
            </a:extLst>
          </p:cNvPr>
          <p:cNvPicPr>
            <a:picLocks noChangeAspect="1"/>
          </p:cNvPicPr>
          <p:nvPr/>
        </p:nvPicPr>
        <p:blipFill>
          <a:blip r:embed="rId6"/>
          <a:stretch>
            <a:fillRect/>
          </a:stretch>
        </p:blipFill>
        <p:spPr>
          <a:xfrm>
            <a:off x="302712" y="4049712"/>
            <a:ext cx="6447338" cy="3439005"/>
          </a:xfrm>
          <a:prstGeom prst="rect">
            <a:avLst/>
          </a:prstGeom>
        </p:spPr>
      </p:pic>
      <p:pic>
        <p:nvPicPr>
          <p:cNvPr id="17" name="Picture 16">
            <a:extLst>
              <a:ext uri="{FF2B5EF4-FFF2-40B4-BE49-F238E27FC236}">
                <a16:creationId xmlns:a16="http://schemas.microsoft.com/office/drawing/2014/main" id="{64FDFE4E-BE1E-28C3-CCD1-4EF32FDBAA97}"/>
              </a:ext>
            </a:extLst>
          </p:cNvPr>
          <p:cNvPicPr>
            <a:picLocks noChangeAspect="1"/>
          </p:cNvPicPr>
          <p:nvPr/>
        </p:nvPicPr>
        <p:blipFill>
          <a:blip r:embed="rId7"/>
          <a:stretch>
            <a:fillRect/>
          </a:stretch>
        </p:blipFill>
        <p:spPr>
          <a:xfrm>
            <a:off x="6874127" y="3004215"/>
            <a:ext cx="6625973" cy="4690627"/>
          </a:xfrm>
          <a:prstGeom prst="rect">
            <a:avLst/>
          </a:prstGeom>
        </p:spPr>
      </p:pic>
      <p:sp>
        <p:nvSpPr>
          <p:cNvPr id="18" name="Content Placeholder 4">
            <a:extLst>
              <a:ext uri="{FF2B5EF4-FFF2-40B4-BE49-F238E27FC236}">
                <a16:creationId xmlns:a16="http://schemas.microsoft.com/office/drawing/2014/main" id="{C44D9B65-314C-799E-ECBD-3E79022D4223}"/>
              </a:ext>
            </a:extLst>
          </p:cNvPr>
          <p:cNvSpPr txBox="1">
            <a:spLocks/>
          </p:cNvSpPr>
          <p:nvPr/>
        </p:nvSpPr>
        <p:spPr>
          <a:xfrm>
            <a:off x="0" y="2914347"/>
            <a:ext cx="6083474" cy="518507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Correlation Matrix and Heatmap</a:t>
            </a:r>
          </a:p>
          <a:p>
            <a:pPr marL="457200" indent="-457200">
              <a:buFont typeface="Arial" panose="020B0604020202020204" pitchFamily="34" charset="0"/>
              <a:buChar char="•"/>
            </a:pPr>
            <a:r>
              <a:rPr lang="en-US" sz="1800" dirty="0"/>
              <a:t>The correlation matrix helps identify which variables are related to each other, which can inform feature selection for predictive modeling. For example, if Age and Billing Amount have a strong positive correlation, it suggests that older patients tend to have higher billing amounts.</a:t>
            </a:r>
          </a:p>
          <a:p>
            <a:pPr marL="457200" indent="-457200">
              <a:buFont typeface="Arial" panose="020B0604020202020204" pitchFamily="34" charset="0"/>
              <a:buChar char="•"/>
            </a:pPr>
            <a:r>
              <a:rPr lang="en-US" sz="1800" dirty="0"/>
              <a:t>The heatmap provides an intuitive way to visualize the correlation matrix, making it easier to spot patterns and relationships at a glance. It allows for quick identification of strong or weak correlations through color intensity.</a:t>
            </a:r>
          </a:p>
        </p:txBody>
      </p:sp>
      <p:pic>
        <p:nvPicPr>
          <p:cNvPr id="23" name="Picture 22">
            <a:extLst>
              <a:ext uri="{FF2B5EF4-FFF2-40B4-BE49-F238E27FC236}">
                <a16:creationId xmlns:a16="http://schemas.microsoft.com/office/drawing/2014/main" id="{14829712-2545-72DD-13D9-737BDEF7D3E0}"/>
              </a:ext>
            </a:extLst>
          </p:cNvPr>
          <p:cNvPicPr>
            <a:picLocks noChangeAspect="1"/>
          </p:cNvPicPr>
          <p:nvPr/>
        </p:nvPicPr>
        <p:blipFill>
          <a:blip r:embed="rId8"/>
          <a:stretch>
            <a:fillRect/>
          </a:stretch>
        </p:blipFill>
        <p:spPr>
          <a:xfrm>
            <a:off x="0" y="983889"/>
            <a:ext cx="11012437" cy="2048161"/>
          </a:xfrm>
          <a:prstGeom prst="rect">
            <a:avLst/>
          </a:prstGeom>
        </p:spPr>
      </p:pic>
      <p:pic>
        <p:nvPicPr>
          <p:cNvPr id="26" name="Picture 25">
            <a:extLst>
              <a:ext uri="{FF2B5EF4-FFF2-40B4-BE49-F238E27FC236}">
                <a16:creationId xmlns:a16="http://schemas.microsoft.com/office/drawing/2014/main" id="{BEFD344A-F5A2-85B3-EE22-6CA546C9389C}"/>
              </a:ext>
            </a:extLst>
          </p:cNvPr>
          <p:cNvPicPr>
            <a:picLocks noChangeAspect="1"/>
          </p:cNvPicPr>
          <p:nvPr/>
        </p:nvPicPr>
        <p:blipFill>
          <a:blip r:embed="rId9"/>
          <a:stretch>
            <a:fillRect/>
          </a:stretch>
        </p:blipFill>
        <p:spPr>
          <a:xfrm>
            <a:off x="3566961" y="1565754"/>
            <a:ext cx="9933139" cy="6629033"/>
          </a:xfrm>
          <a:prstGeom prst="rect">
            <a:avLst/>
          </a:prstGeom>
        </p:spPr>
      </p:pic>
      <p:sp>
        <p:nvSpPr>
          <p:cNvPr id="31" name="Content Placeholder 5">
            <a:extLst>
              <a:ext uri="{FF2B5EF4-FFF2-40B4-BE49-F238E27FC236}">
                <a16:creationId xmlns:a16="http://schemas.microsoft.com/office/drawing/2014/main" id="{A6FD0DB7-9C63-21C2-D4CF-D6DCB5EBCCD9}"/>
              </a:ext>
            </a:extLst>
          </p:cNvPr>
          <p:cNvSpPr txBox="1">
            <a:spLocks/>
          </p:cNvSpPr>
          <p:nvPr/>
        </p:nvSpPr>
        <p:spPr>
          <a:xfrm>
            <a:off x="0" y="3066747"/>
            <a:ext cx="3566961" cy="518507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Interpretation</a:t>
            </a:r>
          </a:p>
          <a:p>
            <a:pPr marL="285750" indent="-285750">
              <a:buFont typeface="Arial" panose="020B0604020202020204" pitchFamily="34" charset="0"/>
              <a:buChar char="•"/>
            </a:pPr>
            <a:r>
              <a:rPr lang="en-US" sz="1400" dirty="0"/>
              <a:t>High positive correlations (e.g., above 0.5) suggest that as one variable increases, the other variable tends to increase as well.</a:t>
            </a:r>
          </a:p>
          <a:p>
            <a:pPr marL="285750" indent="-285750">
              <a:buFont typeface="Arial" panose="020B0604020202020204" pitchFamily="34" charset="0"/>
              <a:buChar char="•"/>
            </a:pPr>
            <a:r>
              <a:rPr lang="en-US" sz="1400" dirty="0"/>
              <a:t>High negative correlations (e.g., below -0.5) suggest that as one variable increases, the other variable tends to decrease.</a:t>
            </a:r>
          </a:p>
          <a:p>
            <a:pPr marL="285750" indent="-285750">
              <a:buFont typeface="Arial" panose="020B0604020202020204" pitchFamily="34" charset="0"/>
              <a:buChar char="•"/>
            </a:pPr>
            <a:r>
              <a:rPr lang="en-US" sz="1400" dirty="0"/>
              <a:t>Values close to 0 suggest little to no linear relationship between the variables.</a:t>
            </a:r>
          </a:p>
          <a:p>
            <a:endParaRPr lang="en-US" sz="1800" dirty="0"/>
          </a:p>
          <a:p>
            <a:pPr marL="285750" indent="-285750">
              <a:buFont typeface="Arial" panose="020B0604020202020204" pitchFamily="34" charset="0"/>
              <a:buChar char="•"/>
            </a:pPr>
            <a:r>
              <a:rPr lang="en-US" sz="1400" dirty="0"/>
              <a:t>Darker shades (red) indicate strong positive correlations.</a:t>
            </a:r>
          </a:p>
          <a:p>
            <a:pPr marL="285750" indent="-285750">
              <a:buFont typeface="Arial" panose="020B0604020202020204" pitchFamily="34" charset="0"/>
              <a:buChar char="•"/>
            </a:pPr>
            <a:r>
              <a:rPr lang="en-US" sz="1400" dirty="0"/>
              <a:t>Darker shades (blue) indicate strong negative correlations.</a:t>
            </a:r>
          </a:p>
          <a:p>
            <a:pPr marL="285750" indent="-285750">
              <a:buFont typeface="Arial" panose="020B0604020202020204" pitchFamily="34" charset="0"/>
              <a:buChar char="•"/>
            </a:pPr>
            <a:r>
              <a:rPr lang="en-US" sz="1400" dirty="0"/>
              <a:t>Lighter shades indicate weaker correlations.</a:t>
            </a:r>
          </a:p>
        </p:txBody>
      </p:sp>
    </p:spTree>
    <p:extLst>
      <p:ext uri="{BB962C8B-B14F-4D97-AF65-F5344CB8AC3E}">
        <p14:creationId xmlns:p14="http://schemas.microsoft.com/office/powerpoint/2010/main" val="3626495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4.3556E-6 3.74363E-6 L 0.02094 3.74363E-6 C 0.03046 3.74363E-6 0.0421 -0.05782 0.0421 -0.10447 L 0.0421 -0.20875 " pathEditMode="relative" rAng="0" ptsTypes="AAAA">
                                      <p:cBhvr>
                                        <p:cTn id="6" dur="2000" fill="hold"/>
                                        <p:tgtEl>
                                          <p:spTgt spid="2"/>
                                        </p:tgtEl>
                                        <p:attrNameLst>
                                          <p:attrName>ppt_x</p:attrName>
                                          <p:attrName>ppt_y</p:attrName>
                                        </p:attrNameLst>
                                      </p:cBhvr>
                                      <p:rCtr x="2105" y="-10447"/>
                                    </p:animMotion>
                                  </p:childTnLst>
                                </p:cTn>
                              </p:par>
                              <p:par>
                                <p:cTn id="7" presetID="16" presetClass="entr" presetSubtype="21"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1000"/>
                                        <p:tgtEl>
                                          <p:spTgt spid="7"/>
                                        </p:tgtEl>
                                      </p:cBhvr>
                                    </p:animEffect>
                                  </p:childTnLst>
                                </p:cTn>
                              </p:par>
                              <p:par>
                                <p:cTn id="10" presetID="14" presetClass="exit" presetSubtype="10" fill="hold" grpId="0" nodeType="withEffect">
                                  <p:stCondLst>
                                    <p:cond delay="0"/>
                                  </p:stCondLst>
                                  <p:childTnLst>
                                    <p:animEffect transition="out" filter="randombar(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14" presetClass="exit" presetSubtype="10" fill="hold" grpId="0" nodeType="withEffect">
                                  <p:stCondLst>
                                    <p:cond delay="0"/>
                                  </p:stCondLst>
                                  <p:childTnLst>
                                    <p:animEffect transition="out" filter="randombar(horizontal)">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3">
                                            <p:txEl>
                                              <p:pRg st="3" end="3"/>
                                            </p:txEl>
                                          </p:spTgt>
                                        </p:tgtEl>
                                      </p:cBhvr>
                                    </p:animEffect>
                                    <p:set>
                                      <p:cBhvr>
                                        <p:cTn id="18" dur="1" fill="hold">
                                          <p:stCondLst>
                                            <p:cond delay="499"/>
                                          </p:stCondLst>
                                        </p:cTn>
                                        <p:tgtEl>
                                          <p:spTgt spid="3">
                                            <p:txEl>
                                              <p:pRg st="3" end="3"/>
                                            </p:txEl>
                                          </p:spTgt>
                                        </p:tgtEl>
                                        <p:attrNameLst>
                                          <p:attrName>style.visibility</p:attrName>
                                        </p:attrNameLst>
                                      </p:cBhvr>
                                      <p:to>
                                        <p:strVal val="hidden"/>
                                      </p:to>
                                    </p:set>
                                  </p:childTnLst>
                                </p:cTn>
                              </p:par>
                              <p:par>
                                <p:cTn id="19" presetID="2" presetClass="entr" presetSubtype="2"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37" presetClass="path" presetSubtype="0" accel="50000" decel="50000" fill="hold" nodeType="withEffect">
                                  <p:stCondLst>
                                    <p:cond delay="0"/>
                                  </p:stCondLst>
                                  <p:childTnLst>
                                    <p:animMotion origin="layout" path="M 6.0207E-7 -0.00804 L 0.11242 0.03783 C 0.13594 0.04821 0.1711 0.05409 0.2079 0.05409 C 0.25 0.05409 0.28351 0.04821 0.30703 0.03783 L 0.41957 -0.00804 " pathEditMode="relative" rAng="0" ptsTypes="AAAAA">
                                      <p:cBhvr>
                                        <p:cTn id="24" dur="2000" fill="hold"/>
                                        <p:tgtEl>
                                          <p:spTgt spid="3076"/>
                                        </p:tgtEl>
                                        <p:attrNameLst>
                                          <p:attrName>ppt_x</p:attrName>
                                          <p:attrName>ppt_y</p:attrName>
                                        </p:attrNameLst>
                                      </p:cBhvr>
                                      <p:rCtr x="20978" y="3097"/>
                                    </p:animMotion>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xit" presetSubtype="0" fill="hold" nodeType="clickEffect">
                                  <p:stCondLst>
                                    <p:cond delay="0"/>
                                  </p:stCondLst>
                                  <p:childTnLst>
                                    <p:animEffect transition="out" filter="fade">
                                      <p:cBhvr>
                                        <p:cTn id="31" dur="1000"/>
                                        <p:tgtEl>
                                          <p:spTgt spid="7"/>
                                        </p:tgtEl>
                                      </p:cBhvr>
                                    </p:animEffect>
                                    <p:anim calcmode="lin" valueType="num">
                                      <p:cBhvr>
                                        <p:cTn id="32" dur="1000"/>
                                        <p:tgtEl>
                                          <p:spTgt spid="7"/>
                                        </p:tgtEl>
                                        <p:attrNameLst>
                                          <p:attrName>ppt_x</p:attrName>
                                        </p:attrNameLst>
                                      </p:cBhvr>
                                      <p:tavLst>
                                        <p:tav tm="0">
                                          <p:val>
                                            <p:strVal val="ppt_x"/>
                                          </p:val>
                                        </p:tav>
                                        <p:tav tm="100000">
                                          <p:val>
                                            <p:strVal val="ppt_x"/>
                                          </p:val>
                                        </p:tav>
                                      </p:tavLst>
                                    </p:anim>
                                    <p:anim calcmode="lin" valueType="num">
                                      <p:cBhvr>
                                        <p:cTn id="33" dur="1000"/>
                                        <p:tgtEl>
                                          <p:spTgt spid="7"/>
                                        </p:tgtEl>
                                        <p:attrNameLst>
                                          <p:attrName>ppt_y</p:attrName>
                                        </p:attrNameLst>
                                      </p:cBhvr>
                                      <p:tavLst>
                                        <p:tav tm="0">
                                          <p:val>
                                            <p:strVal val="ppt_y"/>
                                          </p:val>
                                        </p:tav>
                                        <p:tav tm="100000">
                                          <p:val>
                                            <p:strVal val="ppt_y-.1"/>
                                          </p:val>
                                        </p:tav>
                                      </p:tavLst>
                                    </p:anim>
                                    <p:set>
                                      <p:cBhvr>
                                        <p:cTn id="34" dur="1" fill="hold">
                                          <p:stCondLst>
                                            <p:cond delay="999"/>
                                          </p:stCondLst>
                                        </p:cTn>
                                        <p:tgtEl>
                                          <p:spTgt spid="7"/>
                                        </p:tgtEl>
                                        <p:attrNameLst>
                                          <p:attrName>style.visibility</p:attrName>
                                        </p:attrNameLst>
                                      </p:cBhvr>
                                      <p:to>
                                        <p:strVal val="hidden"/>
                                      </p:to>
                                    </p:set>
                                  </p:childTnLst>
                                </p:cTn>
                              </p:par>
                              <p:par>
                                <p:cTn id="35" presetID="53" presetClass="exit" presetSubtype="32" fill="hold" nodeType="withEffect">
                                  <p:stCondLst>
                                    <p:cond delay="0"/>
                                  </p:stCondLst>
                                  <p:childTnLst>
                                    <p:anim calcmode="lin" valueType="num">
                                      <p:cBhvr>
                                        <p:cTn id="36" dur="500"/>
                                        <p:tgtEl>
                                          <p:spTgt spid="9"/>
                                        </p:tgtEl>
                                        <p:attrNameLst>
                                          <p:attrName>ppt_w</p:attrName>
                                        </p:attrNameLst>
                                      </p:cBhvr>
                                      <p:tavLst>
                                        <p:tav tm="0">
                                          <p:val>
                                            <p:strVal val="ppt_w"/>
                                          </p:val>
                                        </p:tav>
                                        <p:tav tm="100000">
                                          <p:val>
                                            <p:fltVal val="0"/>
                                          </p:val>
                                        </p:tav>
                                      </p:tavLst>
                                    </p:anim>
                                    <p:anim calcmode="lin" valueType="num">
                                      <p:cBhvr>
                                        <p:cTn id="37" dur="500"/>
                                        <p:tgtEl>
                                          <p:spTgt spid="9"/>
                                        </p:tgtEl>
                                        <p:attrNameLst>
                                          <p:attrName>ppt_h</p:attrName>
                                        </p:attrNameLst>
                                      </p:cBhvr>
                                      <p:tavLst>
                                        <p:tav tm="0">
                                          <p:val>
                                            <p:strVal val="ppt_h"/>
                                          </p:val>
                                        </p:tav>
                                        <p:tav tm="100000">
                                          <p:val>
                                            <p:fltVal val="0"/>
                                          </p:val>
                                        </p:tav>
                                      </p:tavLst>
                                    </p:anim>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6" presetClass="exit" presetSubtype="32" fill="hold" grpId="1" nodeType="withEffect">
                                  <p:stCondLst>
                                    <p:cond delay="0"/>
                                  </p:stCondLst>
                                  <p:childTnLst>
                                    <p:animEffect transition="out" filter="circle(out)">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par>
                          <p:cTn id="43" fill="hold">
                            <p:stCondLst>
                              <p:cond delay="2000"/>
                            </p:stCondLst>
                            <p:childTnLst>
                              <p:par>
                                <p:cTn id="44" presetID="16" presetClass="entr" presetSubtype="21"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6" presetClass="entr" presetSubtype="16"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ircle(in)">
                                      <p:cBhvr>
                                        <p:cTn id="49" dur="10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xit" presetSubtype="10" fill="hold" nodeType="clickEffect">
                                  <p:stCondLst>
                                    <p:cond delay="0"/>
                                  </p:stCondLst>
                                  <p:childTnLst>
                                    <p:animEffect transition="out" filter="randombar(horizontal)">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5"/>
                                        </p:tgtEl>
                                      </p:cBhvr>
                                    </p:animEffect>
                                    <p:anim calcmode="lin" valueType="num">
                                      <p:cBhvr>
                                        <p:cTn id="60" dur="1000"/>
                                        <p:tgtEl>
                                          <p:spTgt spid="15"/>
                                        </p:tgtEl>
                                        <p:attrNameLst>
                                          <p:attrName>ppt_x</p:attrName>
                                        </p:attrNameLst>
                                      </p:cBhvr>
                                      <p:tavLst>
                                        <p:tav tm="0">
                                          <p:val>
                                            <p:strVal val="ppt_x"/>
                                          </p:val>
                                        </p:tav>
                                        <p:tav tm="100000">
                                          <p:val>
                                            <p:strVal val="ppt_x"/>
                                          </p:val>
                                        </p:tav>
                                      </p:tavLst>
                                    </p:anim>
                                    <p:anim calcmode="lin" valueType="num">
                                      <p:cBhvr>
                                        <p:cTn id="61" dur="1000"/>
                                        <p:tgtEl>
                                          <p:spTgt spid="15"/>
                                        </p:tgtEl>
                                        <p:attrNameLst>
                                          <p:attrName>ppt_y</p:attrName>
                                        </p:attrNameLst>
                                      </p:cBhvr>
                                      <p:tavLst>
                                        <p:tav tm="0">
                                          <p:val>
                                            <p:strVal val="ppt_y"/>
                                          </p:val>
                                        </p:tav>
                                        <p:tav tm="100000">
                                          <p:val>
                                            <p:strVal val="ppt_y+.1"/>
                                          </p:val>
                                        </p:tav>
                                      </p:tavLst>
                                    </p:anim>
                                    <p:set>
                                      <p:cBhvr>
                                        <p:cTn id="62" dur="1" fill="hold">
                                          <p:stCondLst>
                                            <p:cond delay="999"/>
                                          </p:stCondLst>
                                        </p:cTn>
                                        <p:tgtEl>
                                          <p:spTgt spid="15"/>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500"/>
                                        <p:tgtEl>
                                          <p:spTgt spid="13"/>
                                        </p:tgtEl>
                                        <p:attrNameLst>
                                          <p:attrName>ppt_x</p:attrName>
                                        </p:attrNameLst>
                                      </p:cBhvr>
                                      <p:tavLst>
                                        <p:tav tm="0">
                                          <p:val>
                                            <p:strVal val="ppt_x"/>
                                          </p:val>
                                        </p:tav>
                                        <p:tav tm="100000">
                                          <p:val>
                                            <p:strVal val="0-ppt_w/2"/>
                                          </p:val>
                                        </p:tav>
                                      </p:tavLst>
                                    </p:anim>
                                    <p:anim calcmode="lin" valueType="num">
                                      <p:cBhvr additive="base">
                                        <p:cTn id="65" dur="500"/>
                                        <p:tgtEl>
                                          <p:spTgt spid="13"/>
                                        </p:tgtEl>
                                        <p:attrNameLst>
                                          <p:attrName>ppt_y</p:attrName>
                                        </p:attrNameLst>
                                      </p:cBhvr>
                                      <p:tavLst>
                                        <p:tav tm="0">
                                          <p:val>
                                            <p:strVal val="ppt_y"/>
                                          </p:val>
                                        </p:tav>
                                        <p:tav tm="100000">
                                          <p:val>
                                            <p:strVal val="ppt_y"/>
                                          </p:val>
                                        </p:tav>
                                      </p:tavLst>
                                    </p:anim>
                                    <p:set>
                                      <p:cBhvr>
                                        <p:cTn id="66" dur="1" fill="hold">
                                          <p:stCondLst>
                                            <p:cond delay="499"/>
                                          </p:stCondLst>
                                        </p:cTn>
                                        <p:tgtEl>
                                          <p:spTgt spid="13"/>
                                        </p:tgtEl>
                                        <p:attrNameLst>
                                          <p:attrName>style.visibility</p:attrName>
                                        </p:attrNameLst>
                                      </p:cBhvr>
                                      <p:to>
                                        <p:strVal val="hidden"/>
                                      </p:to>
                                    </p:set>
                                  </p:childTnLst>
                                </p:cTn>
                              </p:par>
                            </p:childTnLst>
                          </p:cTn>
                        </p:par>
                        <p:par>
                          <p:cTn id="67" fill="hold">
                            <p:stCondLst>
                              <p:cond delay="1000"/>
                            </p:stCondLst>
                            <p:childTnLst>
                              <p:par>
                                <p:cTn id="68" presetID="14" presetClass="entr" presetSubtype="10" fill="hold" grpId="0" nodeType="afterEffect">
                                  <p:stCondLst>
                                    <p:cond delay="0"/>
                                  </p:stCondLst>
                                  <p:childTnLst>
                                    <p:set>
                                      <p:cBhvr>
                                        <p:cTn id="69"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0" dur="500"/>
                                        <p:tgtEl>
                                          <p:spTgt spid="18">
                                            <p:txEl>
                                              <p:pRg st="0" end="0"/>
                                            </p:txEl>
                                          </p:spTgt>
                                        </p:tgtEl>
                                      </p:cBhvr>
                                    </p:animEffect>
                                  </p:childTnLst>
                                </p:cTn>
                              </p:par>
                            </p:childTnLst>
                          </p:cTn>
                        </p:par>
                        <p:par>
                          <p:cTn id="71" fill="hold">
                            <p:stCondLst>
                              <p:cond delay="1500"/>
                            </p:stCondLst>
                            <p:childTnLst>
                              <p:par>
                                <p:cTn id="72" presetID="14" presetClass="entr" presetSubtype="10" fill="hold" grpId="0" nodeType="afterEffect">
                                  <p:stCondLst>
                                    <p:cond delay="0"/>
                                  </p:stCondLst>
                                  <p:childTnLst>
                                    <p:set>
                                      <p:cBhvr>
                                        <p:cTn id="73"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74" dur="500"/>
                                        <p:tgtEl>
                                          <p:spTgt spid="18">
                                            <p:txEl>
                                              <p:pRg st="1" end="1"/>
                                            </p:txEl>
                                          </p:spTgt>
                                        </p:tgtEl>
                                      </p:cBhvr>
                                    </p:animEffect>
                                  </p:childTnLst>
                                </p:cTn>
                              </p:par>
                            </p:childTnLst>
                          </p:cTn>
                        </p:par>
                        <p:par>
                          <p:cTn id="75" fill="hold">
                            <p:stCondLst>
                              <p:cond delay="2000"/>
                            </p:stCondLst>
                            <p:childTnLst>
                              <p:par>
                                <p:cTn id="76" presetID="14" presetClass="entr" presetSubtype="10" fill="hold" grpId="0" nodeType="afterEffect">
                                  <p:stCondLst>
                                    <p:cond delay="0"/>
                                  </p:stCondLst>
                                  <p:childTnLst>
                                    <p:set>
                                      <p:cBhvr>
                                        <p:cTn id="77"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78" dur="500"/>
                                        <p:tgtEl>
                                          <p:spTgt spid="18">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0-#ppt_h/2"/>
                                          </p:val>
                                        </p:tav>
                                        <p:tav tm="100000">
                                          <p:val>
                                            <p:strVal val="#ppt_y"/>
                                          </p:val>
                                        </p:tav>
                                      </p:tavLst>
                                    </p:anim>
                                  </p:childTnLst>
                                </p:cTn>
                              </p:par>
                              <p:par>
                                <p:cTn id="85" presetID="2" presetClass="exit" presetSubtype="4" fill="hold" grpId="1" nodeType="withEffect">
                                  <p:stCondLst>
                                    <p:cond delay="0"/>
                                  </p:stCondLst>
                                  <p:childTnLst>
                                    <p:anim calcmode="lin" valueType="num">
                                      <p:cBhvr additive="base">
                                        <p:cTn id="86" dur="500"/>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7" dur="500"/>
                                        <p:tgtEl>
                                          <p:spTgt spid="18">
                                            <p:txEl>
                                              <p:pRg st="0" end="0"/>
                                            </p:txEl>
                                          </p:spTgt>
                                        </p:tgtEl>
                                        <p:attrNameLst>
                                          <p:attrName>ppt_y</p:attrName>
                                        </p:attrNameLst>
                                      </p:cBhvr>
                                      <p:tavLst>
                                        <p:tav tm="0">
                                          <p:val>
                                            <p:strVal val="ppt_y"/>
                                          </p:val>
                                        </p:tav>
                                        <p:tav tm="100000">
                                          <p:val>
                                            <p:strVal val="1+ppt_h/2"/>
                                          </p:val>
                                        </p:tav>
                                      </p:tavLst>
                                    </p:anim>
                                    <p:set>
                                      <p:cBhvr>
                                        <p:cTn id="88" dur="1" fill="hold">
                                          <p:stCondLst>
                                            <p:cond delay="499"/>
                                          </p:stCondLst>
                                        </p:cTn>
                                        <p:tgtEl>
                                          <p:spTgt spid="18">
                                            <p:txEl>
                                              <p:pRg st="0" end="0"/>
                                            </p:txEl>
                                          </p:spTgt>
                                        </p:tgtEl>
                                        <p:attrNameLst>
                                          <p:attrName>style.visibility</p:attrName>
                                        </p:attrNameLst>
                                      </p:cBhvr>
                                      <p:to>
                                        <p:strVal val="hidden"/>
                                      </p:to>
                                    </p:set>
                                  </p:childTnLst>
                                </p:cTn>
                              </p:par>
                              <p:par>
                                <p:cTn id="89" presetID="2" presetClass="exit" presetSubtype="4" fill="hold" grpId="1" nodeType="withEffect">
                                  <p:stCondLst>
                                    <p:cond delay="0"/>
                                  </p:stCondLst>
                                  <p:childTnLst>
                                    <p:anim calcmode="lin" valueType="num">
                                      <p:cBhvr additive="base">
                                        <p:cTn id="90" dur="500"/>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91" dur="500"/>
                                        <p:tgtEl>
                                          <p:spTgt spid="18">
                                            <p:txEl>
                                              <p:pRg st="1" end="1"/>
                                            </p:txEl>
                                          </p:spTgt>
                                        </p:tgtEl>
                                        <p:attrNameLst>
                                          <p:attrName>ppt_y</p:attrName>
                                        </p:attrNameLst>
                                      </p:cBhvr>
                                      <p:tavLst>
                                        <p:tav tm="0">
                                          <p:val>
                                            <p:strVal val="ppt_y"/>
                                          </p:val>
                                        </p:tav>
                                        <p:tav tm="100000">
                                          <p:val>
                                            <p:strVal val="1+ppt_h/2"/>
                                          </p:val>
                                        </p:tav>
                                      </p:tavLst>
                                    </p:anim>
                                    <p:set>
                                      <p:cBhvr>
                                        <p:cTn id="92" dur="1" fill="hold">
                                          <p:stCondLst>
                                            <p:cond delay="499"/>
                                          </p:stCondLst>
                                        </p:cTn>
                                        <p:tgtEl>
                                          <p:spTgt spid="18">
                                            <p:txEl>
                                              <p:pRg st="1" end="1"/>
                                            </p:txEl>
                                          </p:spTgt>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95" dur="500"/>
                                        <p:tgtEl>
                                          <p:spTgt spid="18">
                                            <p:txEl>
                                              <p:pRg st="2" end="2"/>
                                            </p:txEl>
                                          </p:spTgt>
                                        </p:tgtEl>
                                        <p:attrNameLst>
                                          <p:attrName>ppt_y</p:attrName>
                                        </p:attrNameLst>
                                      </p:cBhvr>
                                      <p:tavLst>
                                        <p:tav tm="0">
                                          <p:val>
                                            <p:strVal val="ppt_y"/>
                                          </p:val>
                                        </p:tav>
                                        <p:tav tm="100000">
                                          <p:val>
                                            <p:strVal val="1+ppt_h/2"/>
                                          </p:val>
                                        </p:tav>
                                      </p:tavLst>
                                    </p:anim>
                                    <p:set>
                                      <p:cBhvr>
                                        <p:cTn id="96" dur="1" fill="hold">
                                          <p:stCondLst>
                                            <p:cond delay="499"/>
                                          </p:stCondLst>
                                        </p:cTn>
                                        <p:tgtEl>
                                          <p:spTgt spid="18">
                                            <p:txEl>
                                              <p:pRg st="2" end="2"/>
                                            </p:txEl>
                                          </p:spTgt>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heel(1)">
                                      <p:cBhvr>
                                        <p:cTn id="101" dur="2000"/>
                                        <p:tgtEl>
                                          <p:spTgt spid="26"/>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barn(inVertical)">
                                      <p:cBhvr>
                                        <p:cTn id="10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0" grpId="0"/>
      <p:bldP spid="10" grpId="1"/>
      <p:bldP spid="13" grpId="0"/>
      <p:bldP spid="13" grpId="1"/>
      <p:bldP spid="18" grpId="0" build="allAtOnce"/>
      <p:bldP spid="18" grpId="1" build="allAtOnce"/>
      <p:bldP spid="31" grpId="0"/>
    </p:bld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1221</Words>
  <Application>Microsoft Office PowerPoint</Application>
  <PresentationFormat>Custom</PresentationFormat>
  <Paragraphs>117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__fkGroteskNeue_598ab8</vt:lpstr>
      <vt:lpstr>Arial</vt:lpstr>
      <vt:lpstr>Calibri</vt:lpstr>
      <vt:lpstr>Century Gothic</vt:lpstr>
      <vt:lpstr>Tenorite</vt:lpstr>
      <vt:lpstr>Wingdings</vt:lpstr>
      <vt:lpstr>Custom</vt:lpstr>
      <vt:lpstr>Healthcare and Disease Trends Analysis</vt:lpstr>
      <vt:lpstr>Introduction</vt:lpstr>
      <vt:lpstr>Problem Statement</vt:lpstr>
      <vt:lpstr>Technologies Used</vt:lpstr>
      <vt:lpstr>Data Overview</vt:lpstr>
      <vt:lpstr>Data Preparation</vt:lpstr>
      <vt:lpstr>Steps Taken For Preparation</vt:lpstr>
      <vt:lpstr>Exploratory Data Analysis</vt:lpstr>
      <vt:lpstr>EDA</vt:lpstr>
      <vt:lpstr>Key Findings of EDA</vt:lpstr>
      <vt:lpstr>PowerPoint Presentation</vt:lpstr>
      <vt:lpstr>Model Building</vt:lpstr>
      <vt:lpstr>Linear Regression For Predicting Billing Amount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2023-12-12T16:04:07Z</dcterms:created>
  <dcterms:modified xsi:type="dcterms:W3CDTF">2024-08-09T07:10:02Z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