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9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1910" y="439877"/>
            <a:ext cx="5488178" cy="560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547" y="1373250"/>
            <a:ext cx="11004905" cy="2799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3061" y="1190066"/>
            <a:ext cx="33267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365" dirty="0"/>
              <a:t>ASS</a:t>
            </a:r>
            <a:r>
              <a:rPr sz="4000" spc="-260" dirty="0"/>
              <a:t>I</a:t>
            </a:r>
            <a:r>
              <a:rPr sz="4000" spc="-10" dirty="0"/>
              <a:t>GNMENT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856284" y="1897456"/>
            <a:ext cx="10262870" cy="4695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94080">
              <a:lnSpc>
                <a:spcPct val="100000"/>
              </a:lnSpc>
              <a:spcBef>
                <a:spcPts val="110"/>
              </a:spcBef>
            </a:pPr>
            <a:r>
              <a:rPr sz="3400" spc="-35" dirty="0">
                <a:solidFill>
                  <a:srgbClr val="5A5A5A"/>
                </a:solidFill>
                <a:latin typeface="Tahoma"/>
                <a:cs typeface="Tahoma"/>
              </a:rPr>
              <a:t>Name:</a:t>
            </a:r>
            <a:r>
              <a:rPr sz="3400" spc="-2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400" spc="145" dirty="0">
                <a:latin typeface="Tahoma"/>
                <a:cs typeface="Tahoma"/>
              </a:rPr>
              <a:t>VINAY</a:t>
            </a:r>
            <a:r>
              <a:rPr sz="3400" spc="-200" dirty="0">
                <a:latin typeface="Tahoma"/>
                <a:cs typeface="Tahoma"/>
              </a:rPr>
              <a:t> </a:t>
            </a:r>
            <a:r>
              <a:rPr sz="3400" spc="270" dirty="0">
                <a:latin typeface="Tahoma"/>
                <a:cs typeface="Tahoma"/>
              </a:rPr>
              <a:t>KUMAR</a:t>
            </a:r>
            <a:r>
              <a:rPr sz="3400" spc="-240" dirty="0">
                <a:latin typeface="Tahoma"/>
                <a:cs typeface="Tahoma"/>
              </a:rPr>
              <a:t> </a:t>
            </a:r>
            <a:r>
              <a:rPr sz="3400" spc="170" dirty="0">
                <a:latin typeface="Tahoma"/>
                <a:cs typeface="Tahoma"/>
              </a:rPr>
              <a:t>PARASHARA</a:t>
            </a:r>
            <a:r>
              <a:rPr sz="3400" spc="-245" dirty="0">
                <a:latin typeface="Tahoma"/>
                <a:cs typeface="Tahoma"/>
              </a:rPr>
              <a:t> </a:t>
            </a:r>
            <a:r>
              <a:rPr sz="3400" spc="100" dirty="0">
                <a:latin typeface="Tahoma"/>
                <a:cs typeface="Tahoma"/>
              </a:rPr>
              <a:t>BATTER</a:t>
            </a:r>
            <a:endParaRPr sz="3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2400" spc="25" dirty="0">
                <a:solidFill>
                  <a:srgbClr val="EE413C"/>
                </a:solidFill>
                <a:latin typeface="Tahoma"/>
                <a:cs typeface="Tahoma"/>
              </a:rPr>
              <a:t>Problem</a:t>
            </a:r>
            <a:r>
              <a:rPr sz="2400" spc="-185" dirty="0">
                <a:solidFill>
                  <a:srgbClr val="EE413C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EE413C"/>
                </a:solidFill>
                <a:latin typeface="Tahoma"/>
                <a:cs typeface="Tahoma"/>
              </a:rPr>
              <a:t>Statement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280"/>
              </a:lnSpc>
              <a:spcBef>
                <a:spcPts val="2300"/>
              </a:spcBef>
            </a:pPr>
            <a:r>
              <a:rPr sz="2000" b="1" spc="-135" dirty="0">
                <a:solidFill>
                  <a:srgbClr val="5A5A5A"/>
                </a:solidFill>
                <a:latin typeface="Tahoma"/>
                <a:cs typeface="Tahoma"/>
              </a:rPr>
              <a:t>Bank</a:t>
            </a:r>
            <a:r>
              <a:rPr sz="2000" b="1" spc="-8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b="1" spc="-70" dirty="0">
                <a:solidFill>
                  <a:srgbClr val="5A5A5A"/>
                </a:solidFill>
                <a:latin typeface="Tahoma"/>
                <a:cs typeface="Tahoma"/>
              </a:rPr>
              <a:t>of</a:t>
            </a:r>
            <a:r>
              <a:rPr sz="2000" b="1" spc="-9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5A5A5A"/>
                </a:solidFill>
                <a:latin typeface="Tahoma"/>
                <a:cs typeface="Tahoma"/>
              </a:rPr>
              <a:t>Corporate</a:t>
            </a:r>
            <a:r>
              <a:rPr sz="2000" b="1" spc="-8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conducted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a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telemarketing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campaign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for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one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its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financial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products,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90000"/>
              </a:lnSpc>
              <a:spcBef>
                <a:spcPts val="120"/>
              </a:spcBef>
            </a:pPr>
            <a:r>
              <a:rPr sz="2000" spc="-5" dirty="0">
                <a:latin typeface="Tahoma"/>
                <a:cs typeface="Tahoma"/>
              </a:rPr>
              <a:t>‘Term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deposits’,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to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build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a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long-term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relationship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with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existing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customers.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Your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goal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is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to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identify </a:t>
            </a:r>
            <a:r>
              <a:rPr sz="2000" spc="15" dirty="0">
                <a:latin typeface="Tahoma"/>
                <a:cs typeface="Tahoma"/>
              </a:rPr>
              <a:t>the </a:t>
            </a:r>
            <a:r>
              <a:rPr sz="2000" spc="-10" dirty="0">
                <a:latin typeface="Tahoma"/>
                <a:cs typeface="Tahoma"/>
              </a:rPr>
              <a:t>target </a:t>
            </a:r>
            <a:r>
              <a:rPr sz="2000" dirty="0">
                <a:latin typeface="Tahoma"/>
                <a:cs typeface="Tahoma"/>
              </a:rPr>
              <a:t>customers </a:t>
            </a:r>
            <a:r>
              <a:rPr sz="2000" spc="35" dirty="0">
                <a:latin typeface="Tahoma"/>
                <a:cs typeface="Tahoma"/>
              </a:rPr>
              <a:t>for </a:t>
            </a:r>
            <a:r>
              <a:rPr sz="2000" spc="1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term </a:t>
            </a:r>
            <a:r>
              <a:rPr sz="2000" spc="10" dirty="0">
                <a:latin typeface="Tahoma"/>
                <a:cs typeface="Tahoma"/>
              </a:rPr>
              <a:t>deposits </a:t>
            </a:r>
            <a:r>
              <a:rPr sz="2000" spc="15" dirty="0">
                <a:latin typeface="Tahoma"/>
                <a:cs typeface="Tahoma"/>
              </a:rPr>
              <a:t>from the </a:t>
            </a:r>
            <a:r>
              <a:rPr sz="2000" spc="25" dirty="0">
                <a:latin typeface="Tahoma"/>
                <a:cs typeface="Tahoma"/>
              </a:rPr>
              <a:t>pool </a:t>
            </a:r>
            <a:r>
              <a:rPr sz="2000" spc="50" dirty="0">
                <a:latin typeface="Tahoma"/>
                <a:cs typeface="Tahoma"/>
              </a:rPr>
              <a:t>of </a:t>
            </a:r>
            <a:r>
              <a:rPr sz="2000" spc="15" dirty="0">
                <a:latin typeface="Tahoma"/>
                <a:cs typeface="Tahoma"/>
              </a:rPr>
              <a:t>the </a:t>
            </a:r>
            <a:r>
              <a:rPr sz="2000" spc="-15" dirty="0">
                <a:latin typeface="Tahoma"/>
                <a:cs typeface="Tahoma"/>
              </a:rPr>
              <a:t>bank’s </a:t>
            </a:r>
            <a:r>
              <a:rPr sz="2000" spc="-5" dirty="0">
                <a:latin typeface="Tahoma"/>
                <a:cs typeface="Tahoma"/>
              </a:rPr>
              <a:t>existing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customers. </a:t>
            </a:r>
            <a:r>
              <a:rPr sz="2000" spc="40" dirty="0">
                <a:latin typeface="Tahoma"/>
                <a:cs typeface="Tahoma"/>
              </a:rPr>
              <a:t>You </a:t>
            </a:r>
            <a:r>
              <a:rPr sz="2000" spc="5" dirty="0">
                <a:latin typeface="Tahoma"/>
                <a:cs typeface="Tahoma"/>
              </a:rPr>
              <a:t>should </a:t>
            </a:r>
            <a:r>
              <a:rPr sz="2000" spc="-10" dirty="0">
                <a:latin typeface="Tahoma"/>
                <a:cs typeface="Tahoma"/>
              </a:rPr>
              <a:t>also </a:t>
            </a:r>
            <a:r>
              <a:rPr sz="2000" spc="5" dirty="0">
                <a:latin typeface="Tahoma"/>
                <a:cs typeface="Tahoma"/>
              </a:rPr>
              <a:t>capture </a:t>
            </a:r>
            <a:r>
              <a:rPr sz="2000" spc="10" dirty="0">
                <a:latin typeface="Tahoma"/>
                <a:cs typeface="Tahoma"/>
              </a:rPr>
              <a:t>the </a:t>
            </a:r>
            <a:r>
              <a:rPr sz="2000" spc="15" dirty="0">
                <a:latin typeface="Tahoma"/>
                <a:cs typeface="Tahoma"/>
              </a:rPr>
              <a:t>key </a:t>
            </a:r>
            <a:r>
              <a:rPr sz="2000" dirty="0">
                <a:latin typeface="Tahoma"/>
                <a:cs typeface="Tahoma"/>
              </a:rPr>
              <a:t>driving </a:t>
            </a:r>
            <a:r>
              <a:rPr sz="2000" spc="15" dirty="0">
                <a:latin typeface="Tahoma"/>
                <a:cs typeface="Tahoma"/>
              </a:rPr>
              <a:t>factors </a:t>
            </a:r>
            <a:r>
              <a:rPr sz="2000" spc="-65" dirty="0">
                <a:latin typeface="Tahoma"/>
                <a:cs typeface="Tahoma"/>
              </a:rPr>
              <a:t>(or </a:t>
            </a:r>
            <a:r>
              <a:rPr sz="2000" spc="10" dirty="0">
                <a:latin typeface="Tahoma"/>
                <a:cs typeface="Tahoma"/>
              </a:rPr>
              <a:t>driver </a:t>
            </a:r>
            <a:r>
              <a:rPr sz="2000" spc="-30" dirty="0">
                <a:latin typeface="Tahoma"/>
                <a:cs typeface="Tahoma"/>
              </a:rPr>
              <a:t>variables) </a:t>
            </a:r>
            <a:r>
              <a:rPr sz="2000" spc="5" dirty="0">
                <a:latin typeface="Tahoma"/>
                <a:cs typeface="Tahoma"/>
              </a:rPr>
              <a:t>behind </a:t>
            </a:r>
            <a:r>
              <a:rPr sz="2000" spc="10" dirty="0">
                <a:latin typeface="Tahoma"/>
                <a:cs typeface="Tahoma"/>
              </a:rPr>
              <a:t>the 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successful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conversion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a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customer,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80" dirty="0">
                <a:latin typeface="Tahoma"/>
                <a:cs typeface="Tahoma"/>
              </a:rPr>
              <a:t>i.e.,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the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customer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opening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a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term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deposit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account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with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bank.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EE413C"/>
                </a:solidFill>
                <a:latin typeface="Tahoma"/>
                <a:cs typeface="Tahoma"/>
              </a:rPr>
              <a:t>Assignment</a:t>
            </a:r>
            <a:r>
              <a:rPr sz="2400" spc="-150" dirty="0">
                <a:solidFill>
                  <a:srgbClr val="EE413C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EE413C"/>
                </a:solidFill>
                <a:latin typeface="Tahoma"/>
                <a:cs typeface="Tahoma"/>
              </a:rPr>
              <a:t>Objective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280"/>
              </a:lnSpc>
              <a:spcBef>
                <a:spcPts val="1290"/>
              </a:spcBef>
            </a:pPr>
            <a:r>
              <a:rPr sz="2000" spc="25" dirty="0">
                <a:latin typeface="Tahoma"/>
                <a:cs typeface="Tahoma"/>
              </a:rPr>
              <a:t>To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identify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target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customers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and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the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driving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factors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behind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a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successful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customer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280"/>
              </a:lnSpc>
            </a:pPr>
            <a:r>
              <a:rPr sz="2000" spc="10" dirty="0">
                <a:latin typeface="Tahoma"/>
                <a:cs typeface="Tahoma"/>
              </a:rPr>
              <a:t>conversion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for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future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marketing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campaigns.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929" y="439877"/>
            <a:ext cx="798195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24989" algn="l"/>
              </a:tabLst>
            </a:pPr>
            <a:r>
              <a:rPr spc="-45" dirty="0"/>
              <a:t>P</a:t>
            </a:r>
            <a:r>
              <a:rPr spc="-75" dirty="0"/>
              <a:t>A</a:t>
            </a:r>
            <a:r>
              <a:rPr spc="-165" dirty="0"/>
              <a:t>RT</a:t>
            </a:r>
            <a:r>
              <a:rPr spc="-175" dirty="0"/>
              <a:t> </a:t>
            </a:r>
            <a:r>
              <a:rPr spc="-655" dirty="0"/>
              <a:t>I</a:t>
            </a:r>
            <a:r>
              <a:rPr spc="-195" dirty="0"/>
              <a:t> </a:t>
            </a:r>
            <a:r>
              <a:rPr spc="-370" dirty="0"/>
              <a:t>:</a:t>
            </a:r>
            <a:r>
              <a:rPr dirty="0"/>
              <a:t>	</a:t>
            </a:r>
            <a:r>
              <a:rPr spc="-280" dirty="0"/>
              <a:t>Seg</a:t>
            </a:r>
            <a:r>
              <a:rPr spc="-434" dirty="0"/>
              <a:t>m</a:t>
            </a:r>
            <a:r>
              <a:rPr spc="-235" dirty="0"/>
              <a:t>en</a:t>
            </a:r>
            <a:r>
              <a:rPr spc="-180" dirty="0"/>
              <a:t>t</a:t>
            </a:r>
            <a:r>
              <a:rPr spc="-210" dirty="0"/>
              <a:t>ed</a:t>
            </a:r>
            <a:r>
              <a:rPr spc="-145" dirty="0"/>
              <a:t> </a:t>
            </a:r>
            <a:r>
              <a:rPr dirty="0"/>
              <a:t>U</a:t>
            </a:r>
            <a:r>
              <a:rPr spc="-295" dirty="0"/>
              <a:t>n</a:t>
            </a:r>
            <a:r>
              <a:rPr spc="-155" dirty="0"/>
              <a:t>i</a:t>
            </a:r>
            <a:r>
              <a:rPr spc="-260" dirty="0"/>
              <a:t>va</a:t>
            </a:r>
            <a:r>
              <a:rPr spc="-215" dirty="0"/>
              <a:t>r</a:t>
            </a:r>
            <a:r>
              <a:rPr spc="-220" dirty="0"/>
              <a:t>iat</a:t>
            </a:r>
            <a:r>
              <a:rPr spc="-210" dirty="0"/>
              <a:t>e</a:t>
            </a:r>
            <a:r>
              <a:rPr spc="-170" dirty="0"/>
              <a:t> </a:t>
            </a:r>
            <a:r>
              <a:rPr spc="20" dirty="0"/>
              <a:t>A</a:t>
            </a:r>
            <a:r>
              <a:rPr spc="-300" dirty="0"/>
              <a:t>n</a:t>
            </a:r>
            <a:r>
              <a:rPr spc="-295" dirty="0"/>
              <a:t>a</a:t>
            </a:r>
            <a:r>
              <a:rPr spc="-125" dirty="0"/>
              <a:t>l</a:t>
            </a:r>
            <a:r>
              <a:rPr spc="-245" dirty="0"/>
              <a:t>y</a:t>
            </a:r>
            <a:r>
              <a:rPr spc="-229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516636" y="1263396"/>
            <a:ext cx="11162030" cy="5230495"/>
          </a:xfrm>
          <a:custGeom>
            <a:avLst/>
            <a:gdLst/>
            <a:ahLst/>
            <a:cxnLst/>
            <a:rect l="l" t="t" r="r" b="b"/>
            <a:pathLst>
              <a:path w="11162030" h="5230495">
                <a:moveTo>
                  <a:pt x="0" y="5230368"/>
                </a:moveTo>
                <a:lnTo>
                  <a:pt x="11161776" y="5230368"/>
                </a:lnTo>
                <a:lnTo>
                  <a:pt x="11161776" y="0"/>
                </a:lnTo>
                <a:lnTo>
                  <a:pt x="0" y="0"/>
                </a:lnTo>
                <a:lnTo>
                  <a:pt x="0" y="523036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1292733"/>
            <a:ext cx="4217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ahoma"/>
                <a:cs typeface="Tahoma"/>
              </a:rPr>
              <a:t>Va</a:t>
            </a:r>
            <a:r>
              <a:rPr sz="1800" b="1" spc="-110" dirty="0">
                <a:latin typeface="Tahoma"/>
                <a:cs typeface="Tahoma"/>
              </a:rPr>
              <a:t>ria</a:t>
            </a:r>
            <a:r>
              <a:rPr sz="1800" b="1" spc="-150" dirty="0">
                <a:latin typeface="Tahoma"/>
                <a:cs typeface="Tahoma"/>
              </a:rPr>
              <a:t>b</a:t>
            </a:r>
            <a:r>
              <a:rPr sz="1800" b="1" spc="-95" dirty="0">
                <a:latin typeface="Tahoma"/>
                <a:cs typeface="Tahoma"/>
              </a:rPr>
              <a:t>l</a:t>
            </a:r>
            <a:r>
              <a:rPr sz="1800" b="1" spc="-125" dirty="0">
                <a:latin typeface="Tahoma"/>
                <a:cs typeface="Tahoma"/>
              </a:rPr>
              <a:t>es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un</a:t>
            </a:r>
            <a:r>
              <a:rPr sz="1800" b="1" spc="-110" dirty="0">
                <a:latin typeface="Tahoma"/>
                <a:cs typeface="Tahoma"/>
              </a:rPr>
              <a:t>der</a:t>
            </a:r>
            <a:r>
              <a:rPr sz="1800" b="1" spc="-75" dirty="0">
                <a:latin typeface="Tahoma"/>
                <a:cs typeface="Tahoma"/>
              </a:rPr>
              <a:t> c</a:t>
            </a:r>
            <a:r>
              <a:rPr sz="1800" b="1" spc="-10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95" dirty="0">
                <a:latin typeface="Tahoma"/>
                <a:cs typeface="Tahoma"/>
              </a:rPr>
              <a:t>si</a:t>
            </a:r>
            <a:r>
              <a:rPr sz="1800" b="1" spc="-140" dirty="0">
                <a:latin typeface="Tahoma"/>
                <a:cs typeface="Tahoma"/>
              </a:rPr>
              <a:t>d</a:t>
            </a:r>
            <a:r>
              <a:rPr sz="1800" b="1" spc="-105" dirty="0">
                <a:latin typeface="Tahoma"/>
                <a:cs typeface="Tahoma"/>
              </a:rPr>
              <a:t>eratio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95" dirty="0">
                <a:latin typeface="Tahoma"/>
                <a:cs typeface="Tahoma"/>
              </a:rPr>
              <a:t>: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P</a:t>
            </a:r>
            <a:r>
              <a:rPr sz="1800" b="1" spc="-105" dirty="0">
                <a:latin typeface="Tahoma"/>
                <a:cs typeface="Tahoma"/>
              </a:rPr>
              <a:t>o</a:t>
            </a:r>
            <a:r>
              <a:rPr sz="1800" b="1" spc="-120" dirty="0">
                <a:latin typeface="Tahoma"/>
                <a:cs typeface="Tahoma"/>
              </a:rPr>
              <a:t>u</a:t>
            </a:r>
            <a:r>
              <a:rPr sz="1800" b="1" spc="-114" dirty="0">
                <a:latin typeface="Tahoma"/>
                <a:cs typeface="Tahoma"/>
              </a:rPr>
              <a:t>tcome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5687059"/>
            <a:ext cx="52343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25" dirty="0">
                <a:latin typeface="Tahoma"/>
                <a:cs typeface="Tahoma"/>
              </a:rPr>
              <a:t>Majority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i.e.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82%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are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not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Reached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previously.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6224" y="1971015"/>
            <a:ext cx="4469012" cy="30642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929" y="439877"/>
            <a:ext cx="798195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24989" algn="l"/>
              </a:tabLst>
            </a:pPr>
            <a:r>
              <a:rPr spc="-45" dirty="0"/>
              <a:t>P</a:t>
            </a:r>
            <a:r>
              <a:rPr spc="-75" dirty="0"/>
              <a:t>A</a:t>
            </a:r>
            <a:r>
              <a:rPr spc="-165" dirty="0"/>
              <a:t>RT</a:t>
            </a:r>
            <a:r>
              <a:rPr spc="-175" dirty="0"/>
              <a:t> </a:t>
            </a:r>
            <a:r>
              <a:rPr spc="-655" dirty="0"/>
              <a:t>I</a:t>
            </a:r>
            <a:r>
              <a:rPr spc="-195" dirty="0"/>
              <a:t> </a:t>
            </a:r>
            <a:r>
              <a:rPr spc="-370" dirty="0"/>
              <a:t>:</a:t>
            </a:r>
            <a:r>
              <a:rPr dirty="0"/>
              <a:t>	</a:t>
            </a:r>
            <a:r>
              <a:rPr spc="-280" dirty="0"/>
              <a:t>Seg</a:t>
            </a:r>
            <a:r>
              <a:rPr spc="-434" dirty="0"/>
              <a:t>m</a:t>
            </a:r>
            <a:r>
              <a:rPr spc="-235" dirty="0"/>
              <a:t>en</a:t>
            </a:r>
            <a:r>
              <a:rPr spc="-180" dirty="0"/>
              <a:t>t</a:t>
            </a:r>
            <a:r>
              <a:rPr spc="-210" dirty="0"/>
              <a:t>ed</a:t>
            </a:r>
            <a:r>
              <a:rPr spc="-145" dirty="0"/>
              <a:t> </a:t>
            </a:r>
            <a:r>
              <a:rPr dirty="0"/>
              <a:t>U</a:t>
            </a:r>
            <a:r>
              <a:rPr spc="-295" dirty="0"/>
              <a:t>n</a:t>
            </a:r>
            <a:r>
              <a:rPr spc="-155" dirty="0"/>
              <a:t>i</a:t>
            </a:r>
            <a:r>
              <a:rPr spc="-260" dirty="0"/>
              <a:t>va</a:t>
            </a:r>
            <a:r>
              <a:rPr spc="-215" dirty="0"/>
              <a:t>r</a:t>
            </a:r>
            <a:r>
              <a:rPr spc="-220" dirty="0"/>
              <a:t>iat</a:t>
            </a:r>
            <a:r>
              <a:rPr spc="-210" dirty="0"/>
              <a:t>e</a:t>
            </a:r>
            <a:r>
              <a:rPr spc="-170" dirty="0"/>
              <a:t> </a:t>
            </a:r>
            <a:r>
              <a:rPr spc="20" dirty="0"/>
              <a:t>A</a:t>
            </a:r>
            <a:r>
              <a:rPr spc="-300" dirty="0"/>
              <a:t>n</a:t>
            </a:r>
            <a:r>
              <a:rPr spc="-295" dirty="0"/>
              <a:t>a</a:t>
            </a:r>
            <a:r>
              <a:rPr spc="-125" dirty="0"/>
              <a:t>l</a:t>
            </a:r>
            <a:r>
              <a:rPr spc="-245" dirty="0"/>
              <a:t>y</a:t>
            </a:r>
            <a:r>
              <a:rPr spc="-229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516636" y="1601724"/>
            <a:ext cx="11162030" cy="4892040"/>
          </a:xfrm>
          <a:custGeom>
            <a:avLst/>
            <a:gdLst/>
            <a:ahLst/>
            <a:cxnLst/>
            <a:rect l="l" t="t" r="r" b="b"/>
            <a:pathLst>
              <a:path w="11162030" h="4892040">
                <a:moveTo>
                  <a:pt x="0" y="4892040"/>
                </a:moveTo>
                <a:lnTo>
                  <a:pt x="11161776" y="4892040"/>
                </a:lnTo>
                <a:lnTo>
                  <a:pt x="11161776" y="0"/>
                </a:lnTo>
                <a:lnTo>
                  <a:pt x="0" y="0"/>
                </a:lnTo>
                <a:lnTo>
                  <a:pt x="0" y="489204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1630171"/>
            <a:ext cx="444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ahoma"/>
                <a:cs typeface="Tahoma"/>
              </a:rPr>
              <a:t>Va</a:t>
            </a:r>
            <a:r>
              <a:rPr sz="1800" b="1" spc="-110" dirty="0">
                <a:latin typeface="Tahoma"/>
                <a:cs typeface="Tahoma"/>
              </a:rPr>
              <a:t>ria</a:t>
            </a:r>
            <a:r>
              <a:rPr sz="1800" b="1" spc="-150" dirty="0">
                <a:latin typeface="Tahoma"/>
                <a:cs typeface="Tahoma"/>
              </a:rPr>
              <a:t>b</a:t>
            </a:r>
            <a:r>
              <a:rPr sz="1800" b="1" spc="-95" dirty="0">
                <a:latin typeface="Tahoma"/>
                <a:cs typeface="Tahoma"/>
              </a:rPr>
              <a:t>l</a:t>
            </a:r>
            <a:r>
              <a:rPr sz="1800" b="1" spc="-125" dirty="0">
                <a:latin typeface="Tahoma"/>
                <a:cs typeface="Tahoma"/>
              </a:rPr>
              <a:t>es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un</a:t>
            </a:r>
            <a:r>
              <a:rPr sz="1800" b="1" spc="-110" dirty="0">
                <a:latin typeface="Tahoma"/>
                <a:cs typeface="Tahoma"/>
              </a:rPr>
              <a:t>der</a:t>
            </a:r>
            <a:r>
              <a:rPr sz="1800" b="1" spc="-75" dirty="0">
                <a:latin typeface="Tahoma"/>
                <a:cs typeface="Tahoma"/>
              </a:rPr>
              <a:t> c</a:t>
            </a:r>
            <a:r>
              <a:rPr sz="1800" b="1" spc="-10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95" dirty="0">
                <a:latin typeface="Tahoma"/>
                <a:cs typeface="Tahoma"/>
              </a:rPr>
              <a:t>si</a:t>
            </a:r>
            <a:r>
              <a:rPr sz="1800" b="1" spc="-140" dirty="0">
                <a:latin typeface="Tahoma"/>
                <a:cs typeface="Tahoma"/>
              </a:rPr>
              <a:t>d</a:t>
            </a:r>
            <a:r>
              <a:rPr sz="1800" b="1" spc="-105" dirty="0">
                <a:latin typeface="Tahoma"/>
                <a:cs typeface="Tahoma"/>
              </a:rPr>
              <a:t>eratio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95" dirty="0">
                <a:latin typeface="Tahoma"/>
                <a:cs typeface="Tahoma"/>
              </a:rPr>
              <a:t>: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S</a:t>
            </a:r>
            <a:r>
              <a:rPr sz="1800" b="1" spc="-160" dirty="0">
                <a:latin typeface="Tahoma"/>
                <a:cs typeface="Tahoma"/>
              </a:rPr>
              <a:t>u</a:t>
            </a:r>
            <a:r>
              <a:rPr sz="1800" b="1" spc="-114" dirty="0">
                <a:latin typeface="Tahoma"/>
                <a:cs typeface="Tahoma"/>
              </a:rPr>
              <a:t>b</a:t>
            </a:r>
            <a:r>
              <a:rPr sz="1800" b="1" spc="-105" dirty="0">
                <a:latin typeface="Tahoma"/>
                <a:cs typeface="Tahoma"/>
              </a:rPr>
              <a:t>scrip</a:t>
            </a:r>
            <a:r>
              <a:rPr sz="1800" b="1" spc="-85" dirty="0">
                <a:latin typeface="Tahoma"/>
                <a:cs typeface="Tahoma"/>
              </a:rPr>
              <a:t>t</a:t>
            </a:r>
            <a:r>
              <a:rPr sz="1800" b="1" spc="-100" dirty="0">
                <a:latin typeface="Tahoma"/>
                <a:cs typeface="Tahoma"/>
              </a:rPr>
              <a:t>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5810808"/>
            <a:ext cx="58185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25" dirty="0">
                <a:latin typeface="Tahoma"/>
                <a:cs typeface="Tahoma"/>
              </a:rPr>
              <a:t>Majority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are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Not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Subscribed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to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term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deposit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i.e.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88%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8015" y="2293928"/>
            <a:ext cx="1989600" cy="30626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  <a:tabLst>
                <a:tab pos="1962150" algn="l"/>
              </a:tabLst>
            </a:pPr>
            <a:r>
              <a:rPr spc="-45" dirty="0"/>
              <a:t>P</a:t>
            </a:r>
            <a:r>
              <a:rPr spc="-75" dirty="0"/>
              <a:t>A</a:t>
            </a:r>
            <a:r>
              <a:rPr spc="-165" dirty="0"/>
              <a:t>RT</a:t>
            </a:r>
            <a:r>
              <a:rPr spc="-175" dirty="0"/>
              <a:t> </a:t>
            </a:r>
            <a:r>
              <a:rPr spc="-665" dirty="0"/>
              <a:t>I</a:t>
            </a:r>
            <a:r>
              <a:rPr spc="-655" dirty="0"/>
              <a:t>I</a:t>
            </a:r>
            <a:r>
              <a:rPr spc="-170" dirty="0"/>
              <a:t> </a:t>
            </a:r>
            <a:r>
              <a:rPr spc="-370" dirty="0"/>
              <a:t>:</a:t>
            </a:r>
            <a:r>
              <a:rPr dirty="0"/>
              <a:t>	</a:t>
            </a:r>
            <a:r>
              <a:rPr spc="-140" dirty="0"/>
              <a:t>Bi</a:t>
            </a:r>
            <a:r>
              <a:rPr spc="-175" dirty="0"/>
              <a:t>v</a:t>
            </a:r>
            <a:r>
              <a:rPr spc="-305" dirty="0"/>
              <a:t>a</a:t>
            </a:r>
            <a:r>
              <a:rPr spc="-245" dirty="0"/>
              <a:t>r</a:t>
            </a:r>
            <a:r>
              <a:rPr spc="-220" dirty="0"/>
              <a:t>iat</a:t>
            </a:r>
            <a:r>
              <a:rPr spc="-210" dirty="0"/>
              <a:t>e</a:t>
            </a:r>
            <a:r>
              <a:rPr spc="-170" dirty="0"/>
              <a:t> </a:t>
            </a:r>
            <a:r>
              <a:rPr spc="20" dirty="0"/>
              <a:t>A</a:t>
            </a:r>
            <a:r>
              <a:rPr spc="-300" dirty="0"/>
              <a:t>n</a:t>
            </a:r>
            <a:r>
              <a:rPr spc="-295" dirty="0"/>
              <a:t>a</a:t>
            </a:r>
            <a:r>
              <a:rPr spc="-125" dirty="0"/>
              <a:t>l</a:t>
            </a:r>
            <a:r>
              <a:rPr spc="-245" dirty="0"/>
              <a:t>y</a:t>
            </a:r>
            <a:r>
              <a:rPr spc="-229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516636" y="1601724"/>
            <a:ext cx="11162030" cy="4892040"/>
          </a:xfrm>
          <a:custGeom>
            <a:avLst/>
            <a:gdLst/>
            <a:ahLst/>
            <a:cxnLst/>
            <a:rect l="l" t="t" r="r" b="b"/>
            <a:pathLst>
              <a:path w="11162030" h="4892040">
                <a:moveTo>
                  <a:pt x="0" y="4892040"/>
                </a:moveTo>
                <a:lnTo>
                  <a:pt x="11161776" y="4892040"/>
                </a:lnTo>
                <a:lnTo>
                  <a:pt x="11161776" y="0"/>
                </a:lnTo>
                <a:lnTo>
                  <a:pt x="0" y="0"/>
                </a:lnTo>
                <a:lnTo>
                  <a:pt x="0" y="489204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1630171"/>
            <a:ext cx="621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ahoma"/>
                <a:cs typeface="Tahoma"/>
              </a:rPr>
              <a:t>Va</a:t>
            </a:r>
            <a:r>
              <a:rPr sz="1800" b="1" spc="-110" dirty="0">
                <a:latin typeface="Tahoma"/>
                <a:cs typeface="Tahoma"/>
              </a:rPr>
              <a:t>ria</a:t>
            </a:r>
            <a:r>
              <a:rPr sz="1800" b="1" spc="-150" dirty="0">
                <a:latin typeface="Tahoma"/>
                <a:cs typeface="Tahoma"/>
              </a:rPr>
              <a:t>b</a:t>
            </a:r>
            <a:r>
              <a:rPr sz="1800" b="1" spc="-95" dirty="0">
                <a:latin typeface="Tahoma"/>
                <a:cs typeface="Tahoma"/>
              </a:rPr>
              <a:t>l</a:t>
            </a:r>
            <a:r>
              <a:rPr sz="1800" b="1" spc="-125" dirty="0">
                <a:latin typeface="Tahoma"/>
                <a:cs typeface="Tahoma"/>
              </a:rPr>
              <a:t>es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un</a:t>
            </a:r>
            <a:r>
              <a:rPr sz="1800" b="1" spc="-110" dirty="0">
                <a:latin typeface="Tahoma"/>
                <a:cs typeface="Tahoma"/>
              </a:rPr>
              <a:t>der</a:t>
            </a:r>
            <a:r>
              <a:rPr sz="1800" b="1" spc="-75" dirty="0">
                <a:latin typeface="Tahoma"/>
                <a:cs typeface="Tahoma"/>
              </a:rPr>
              <a:t> c</a:t>
            </a:r>
            <a:r>
              <a:rPr sz="1800" b="1" spc="-10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95" dirty="0">
                <a:latin typeface="Tahoma"/>
                <a:cs typeface="Tahoma"/>
              </a:rPr>
              <a:t>si</a:t>
            </a:r>
            <a:r>
              <a:rPr sz="1800" b="1" spc="-140" dirty="0">
                <a:latin typeface="Tahoma"/>
                <a:cs typeface="Tahoma"/>
              </a:rPr>
              <a:t>d</a:t>
            </a:r>
            <a:r>
              <a:rPr sz="1800" b="1" spc="-105" dirty="0">
                <a:latin typeface="Tahoma"/>
                <a:cs typeface="Tahoma"/>
              </a:rPr>
              <a:t>eratio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95" dirty="0">
                <a:latin typeface="Tahoma"/>
                <a:cs typeface="Tahoma"/>
              </a:rPr>
              <a:t>: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Marital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Stat</a:t>
            </a:r>
            <a:r>
              <a:rPr sz="1800" b="1" spc="-155" dirty="0">
                <a:latin typeface="Tahoma"/>
                <a:cs typeface="Tahoma"/>
              </a:rPr>
              <a:t>u</a:t>
            </a:r>
            <a:r>
              <a:rPr sz="1800" b="1" spc="-140" dirty="0">
                <a:latin typeface="Tahoma"/>
                <a:cs typeface="Tahoma"/>
              </a:rPr>
              <a:t>s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v</a:t>
            </a:r>
            <a:r>
              <a:rPr sz="1800" b="1" spc="-140" dirty="0">
                <a:latin typeface="Tahoma"/>
                <a:cs typeface="Tahoma"/>
              </a:rPr>
              <a:t>s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S</a:t>
            </a:r>
            <a:r>
              <a:rPr sz="1800" b="1" spc="-160" dirty="0">
                <a:latin typeface="Tahoma"/>
                <a:cs typeface="Tahoma"/>
              </a:rPr>
              <a:t>u</a:t>
            </a:r>
            <a:r>
              <a:rPr sz="1800" b="1" spc="-114" dirty="0">
                <a:latin typeface="Tahoma"/>
                <a:cs typeface="Tahoma"/>
              </a:rPr>
              <a:t>b</a:t>
            </a:r>
            <a:r>
              <a:rPr sz="1800" b="1" spc="-105" dirty="0">
                <a:latin typeface="Tahoma"/>
                <a:cs typeface="Tahoma"/>
              </a:rPr>
              <a:t>scrip</a:t>
            </a:r>
            <a:r>
              <a:rPr sz="1800" b="1" spc="-85" dirty="0">
                <a:latin typeface="Tahoma"/>
                <a:cs typeface="Tahoma"/>
              </a:rPr>
              <a:t>t</a:t>
            </a:r>
            <a:r>
              <a:rPr sz="1800" b="1" spc="-100" dirty="0">
                <a:latin typeface="Tahoma"/>
                <a:cs typeface="Tahoma"/>
              </a:rPr>
              <a:t>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5596839"/>
            <a:ext cx="850138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Subscription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Conversion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rate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Single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high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i.e.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15%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compared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divorced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and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married.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6328" y="2371344"/>
            <a:ext cx="5063952" cy="28011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  <a:tabLst>
                <a:tab pos="1962150" algn="l"/>
              </a:tabLst>
            </a:pPr>
            <a:r>
              <a:rPr spc="-45" dirty="0"/>
              <a:t>P</a:t>
            </a:r>
            <a:r>
              <a:rPr spc="-75" dirty="0"/>
              <a:t>A</a:t>
            </a:r>
            <a:r>
              <a:rPr spc="-165" dirty="0"/>
              <a:t>RT</a:t>
            </a:r>
            <a:r>
              <a:rPr spc="-175" dirty="0"/>
              <a:t> </a:t>
            </a:r>
            <a:r>
              <a:rPr spc="-665" dirty="0"/>
              <a:t>I</a:t>
            </a:r>
            <a:r>
              <a:rPr spc="-655" dirty="0"/>
              <a:t>I</a:t>
            </a:r>
            <a:r>
              <a:rPr spc="-170" dirty="0"/>
              <a:t> </a:t>
            </a:r>
            <a:r>
              <a:rPr spc="-370" dirty="0"/>
              <a:t>:</a:t>
            </a:r>
            <a:r>
              <a:rPr dirty="0"/>
              <a:t>	</a:t>
            </a:r>
            <a:r>
              <a:rPr spc="-140" dirty="0"/>
              <a:t>Bi</a:t>
            </a:r>
            <a:r>
              <a:rPr spc="-175" dirty="0"/>
              <a:t>v</a:t>
            </a:r>
            <a:r>
              <a:rPr spc="-305" dirty="0"/>
              <a:t>a</a:t>
            </a:r>
            <a:r>
              <a:rPr spc="-245" dirty="0"/>
              <a:t>r</a:t>
            </a:r>
            <a:r>
              <a:rPr spc="-220" dirty="0"/>
              <a:t>iat</a:t>
            </a:r>
            <a:r>
              <a:rPr spc="-210" dirty="0"/>
              <a:t>e</a:t>
            </a:r>
            <a:r>
              <a:rPr spc="-170" dirty="0"/>
              <a:t> </a:t>
            </a:r>
            <a:r>
              <a:rPr spc="20" dirty="0"/>
              <a:t>A</a:t>
            </a:r>
            <a:r>
              <a:rPr spc="-300" dirty="0"/>
              <a:t>n</a:t>
            </a:r>
            <a:r>
              <a:rPr spc="-295" dirty="0"/>
              <a:t>a</a:t>
            </a:r>
            <a:r>
              <a:rPr spc="-125" dirty="0"/>
              <a:t>l</a:t>
            </a:r>
            <a:r>
              <a:rPr spc="-245" dirty="0"/>
              <a:t>y</a:t>
            </a:r>
            <a:r>
              <a:rPr spc="-229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516636" y="1601724"/>
            <a:ext cx="11162030" cy="4892040"/>
          </a:xfrm>
          <a:custGeom>
            <a:avLst/>
            <a:gdLst/>
            <a:ahLst/>
            <a:cxnLst/>
            <a:rect l="l" t="t" r="r" b="b"/>
            <a:pathLst>
              <a:path w="11162030" h="4892040">
                <a:moveTo>
                  <a:pt x="0" y="4892040"/>
                </a:moveTo>
                <a:lnTo>
                  <a:pt x="11161776" y="4892040"/>
                </a:lnTo>
                <a:lnTo>
                  <a:pt x="11161776" y="0"/>
                </a:lnTo>
                <a:lnTo>
                  <a:pt x="0" y="0"/>
                </a:lnTo>
                <a:lnTo>
                  <a:pt x="0" y="489204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1630171"/>
            <a:ext cx="580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ahoma"/>
                <a:cs typeface="Tahoma"/>
              </a:rPr>
              <a:t>Va</a:t>
            </a:r>
            <a:r>
              <a:rPr sz="1800" b="1" spc="-110" dirty="0">
                <a:latin typeface="Tahoma"/>
                <a:cs typeface="Tahoma"/>
              </a:rPr>
              <a:t>ria</a:t>
            </a:r>
            <a:r>
              <a:rPr sz="1800" b="1" spc="-150" dirty="0">
                <a:latin typeface="Tahoma"/>
                <a:cs typeface="Tahoma"/>
              </a:rPr>
              <a:t>b</a:t>
            </a:r>
            <a:r>
              <a:rPr sz="1800" b="1" spc="-95" dirty="0">
                <a:latin typeface="Tahoma"/>
                <a:cs typeface="Tahoma"/>
              </a:rPr>
              <a:t>l</a:t>
            </a:r>
            <a:r>
              <a:rPr sz="1800" b="1" spc="-125" dirty="0">
                <a:latin typeface="Tahoma"/>
                <a:cs typeface="Tahoma"/>
              </a:rPr>
              <a:t>es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un</a:t>
            </a:r>
            <a:r>
              <a:rPr sz="1800" b="1" spc="-110" dirty="0">
                <a:latin typeface="Tahoma"/>
                <a:cs typeface="Tahoma"/>
              </a:rPr>
              <a:t>der</a:t>
            </a:r>
            <a:r>
              <a:rPr sz="1800" b="1" spc="-75" dirty="0">
                <a:latin typeface="Tahoma"/>
                <a:cs typeface="Tahoma"/>
              </a:rPr>
              <a:t> c</a:t>
            </a:r>
            <a:r>
              <a:rPr sz="1800" b="1" spc="-10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95" dirty="0">
                <a:latin typeface="Tahoma"/>
                <a:cs typeface="Tahoma"/>
              </a:rPr>
              <a:t>si</a:t>
            </a:r>
            <a:r>
              <a:rPr sz="1800" b="1" spc="-140" dirty="0">
                <a:latin typeface="Tahoma"/>
                <a:cs typeface="Tahoma"/>
              </a:rPr>
              <a:t>d</a:t>
            </a:r>
            <a:r>
              <a:rPr sz="1800" b="1" spc="-105" dirty="0">
                <a:latin typeface="Tahoma"/>
                <a:cs typeface="Tahoma"/>
              </a:rPr>
              <a:t>eratio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95" dirty="0">
                <a:latin typeface="Tahoma"/>
                <a:cs typeface="Tahoma"/>
              </a:rPr>
              <a:t>: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E</a:t>
            </a:r>
            <a:r>
              <a:rPr sz="1800" b="1" spc="-90" dirty="0">
                <a:latin typeface="Tahoma"/>
                <a:cs typeface="Tahoma"/>
              </a:rPr>
              <a:t>d</a:t>
            </a:r>
            <a:r>
              <a:rPr sz="1800" b="1" spc="-150" dirty="0">
                <a:latin typeface="Tahoma"/>
                <a:cs typeface="Tahoma"/>
              </a:rPr>
              <a:t>u</a:t>
            </a:r>
            <a:r>
              <a:rPr sz="1800" b="1" spc="-120" dirty="0">
                <a:latin typeface="Tahoma"/>
                <a:cs typeface="Tahoma"/>
              </a:rPr>
              <a:t>c</a:t>
            </a:r>
            <a:r>
              <a:rPr sz="1800" b="1" spc="-145" dirty="0">
                <a:latin typeface="Tahoma"/>
                <a:cs typeface="Tahoma"/>
              </a:rPr>
              <a:t>a</a:t>
            </a:r>
            <a:r>
              <a:rPr sz="1800" b="1" spc="-95" dirty="0">
                <a:latin typeface="Tahoma"/>
                <a:cs typeface="Tahoma"/>
              </a:rPr>
              <a:t>tion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v</a:t>
            </a:r>
            <a:r>
              <a:rPr sz="1800" b="1" spc="-140" dirty="0">
                <a:latin typeface="Tahoma"/>
                <a:cs typeface="Tahoma"/>
              </a:rPr>
              <a:t>s</a:t>
            </a:r>
            <a:r>
              <a:rPr sz="1800" b="1" spc="-120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S</a:t>
            </a:r>
            <a:r>
              <a:rPr sz="1800" b="1" spc="-160" dirty="0">
                <a:latin typeface="Tahoma"/>
                <a:cs typeface="Tahoma"/>
              </a:rPr>
              <a:t>u</a:t>
            </a:r>
            <a:r>
              <a:rPr sz="1800" b="1" spc="-114" dirty="0">
                <a:latin typeface="Tahoma"/>
                <a:cs typeface="Tahoma"/>
              </a:rPr>
              <a:t>b</a:t>
            </a:r>
            <a:r>
              <a:rPr sz="1800" b="1" spc="-105" dirty="0">
                <a:latin typeface="Tahoma"/>
                <a:cs typeface="Tahoma"/>
              </a:rPr>
              <a:t>scrip</a:t>
            </a:r>
            <a:r>
              <a:rPr sz="1800" b="1" spc="-85" dirty="0">
                <a:latin typeface="Tahoma"/>
                <a:cs typeface="Tahoma"/>
              </a:rPr>
              <a:t>t</a:t>
            </a:r>
            <a:r>
              <a:rPr sz="1800" b="1" spc="-100" dirty="0">
                <a:latin typeface="Tahoma"/>
                <a:cs typeface="Tahoma"/>
              </a:rPr>
              <a:t>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5535879"/>
            <a:ext cx="1054862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Subscription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Conversion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rate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who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are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holding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Doctorate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degree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high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i.e.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15%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compared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Bachelors,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Masters.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1163" y="2434542"/>
            <a:ext cx="4665779" cy="25695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  <a:tabLst>
                <a:tab pos="1962150" algn="l"/>
              </a:tabLst>
            </a:pPr>
            <a:r>
              <a:rPr spc="-45" dirty="0"/>
              <a:t>P</a:t>
            </a:r>
            <a:r>
              <a:rPr spc="-75" dirty="0"/>
              <a:t>A</a:t>
            </a:r>
            <a:r>
              <a:rPr spc="-165" dirty="0"/>
              <a:t>RT</a:t>
            </a:r>
            <a:r>
              <a:rPr spc="-175" dirty="0"/>
              <a:t> </a:t>
            </a:r>
            <a:r>
              <a:rPr spc="-665" dirty="0"/>
              <a:t>I</a:t>
            </a:r>
            <a:r>
              <a:rPr spc="-655" dirty="0"/>
              <a:t>I</a:t>
            </a:r>
            <a:r>
              <a:rPr spc="-170" dirty="0"/>
              <a:t> </a:t>
            </a:r>
            <a:r>
              <a:rPr spc="-370" dirty="0"/>
              <a:t>:</a:t>
            </a:r>
            <a:r>
              <a:rPr dirty="0"/>
              <a:t>	</a:t>
            </a:r>
            <a:r>
              <a:rPr spc="-140" dirty="0"/>
              <a:t>Bi</a:t>
            </a:r>
            <a:r>
              <a:rPr spc="-175" dirty="0"/>
              <a:t>v</a:t>
            </a:r>
            <a:r>
              <a:rPr spc="-305" dirty="0"/>
              <a:t>a</a:t>
            </a:r>
            <a:r>
              <a:rPr spc="-245" dirty="0"/>
              <a:t>r</a:t>
            </a:r>
            <a:r>
              <a:rPr spc="-220" dirty="0"/>
              <a:t>iat</a:t>
            </a:r>
            <a:r>
              <a:rPr spc="-210" dirty="0"/>
              <a:t>e</a:t>
            </a:r>
            <a:r>
              <a:rPr spc="-170" dirty="0"/>
              <a:t> </a:t>
            </a:r>
            <a:r>
              <a:rPr spc="20" dirty="0"/>
              <a:t>A</a:t>
            </a:r>
            <a:r>
              <a:rPr spc="-300" dirty="0"/>
              <a:t>n</a:t>
            </a:r>
            <a:r>
              <a:rPr spc="-295" dirty="0"/>
              <a:t>a</a:t>
            </a:r>
            <a:r>
              <a:rPr spc="-125" dirty="0"/>
              <a:t>l</a:t>
            </a:r>
            <a:r>
              <a:rPr spc="-245" dirty="0"/>
              <a:t>y</a:t>
            </a:r>
            <a:r>
              <a:rPr spc="-229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516636" y="1601724"/>
            <a:ext cx="11162030" cy="4892040"/>
          </a:xfrm>
          <a:custGeom>
            <a:avLst/>
            <a:gdLst/>
            <a:ahLst/>
            <a:cxnLst/>
            <a:rect l="l" t="t" r="r" b="b"/>
            <a:pathLst>
              <a:path w="11162030" h="4892040">
                <a:moveTo>
                  <a:pt x="0" y="4892040"/>
                </a:moveTo>
                <a:lnTo>
                  <a:pt x="11161776" y="4892040"/>
                </a:lnTo>
                <a:lnTo>
                  <a:pt x="11161776" y="0"/>
                </a:lnTo>
                <a:lnTo>
                  <a:pt x="0" y="0"/>
                </a:lnTo>
                <a:lnTo>
                  <a:pt x="0" y="489204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1630171"/>
            <a:ext cx="5828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ahoma"/>
                <a:cs typeface="Tahoma"/>
              </a:rPr>
              <a:t>Va</a:t>
            </a:r>
            <a:r>
              <a:rPr sz="1800" b="1" spc="-110" dirty="0">
                <a:latin typeface="Tahoma"/>
                <a:cs typeface="Tahoma"/>
              </a:rPr>
              <a:t>ria</a:t>
            </a:r>
            <a:r>
              <a:rPr sz="1800" b="1" spc="-150" dirty="0">
                <a:latin typeface="Tahoma"/>
                <a:cs typeface="Tahoma"/>
              </a:rPr>
              <a:t>b</a:t>
            </a:r>
            <a:r>
              <a:rPr sz="1800" b="1" spc="-95" dirty="0">
                <a:latin typeface="Tahoma"/>
                <a:cs typeface="Tahoma"/>
              </a:rPr>
              <a:t>l</a:t>
            </a:r>
            <a:r>
              <a:rPr sz="1800" b="1" spc="-125" dirty="0">
                <a:latin typeface="Tahoma"/>
                <a:cs typeface="Tahoma"/>
              </a:rPr>
              <a:t>es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un</a:t>
            </a:r>
            <a:r>
              <a:rPr sz="1800" b="1" spc="-110" dirty="0">
                <a:latin typeface="Tahoma"/>
                <a:cs typeface="Tahoma"/>
              </a:rPr>
              <a:t>der</a:t>
            </a:r>
            <a:r>
              <a:rPr sz="1800" b="1" spc="-75" dirty="0">
                <a:latin typeface="Tahoma"/>
                <a:cs typeface="Tahoma"/>
              </a:rPr>
              <a:t> c</a:t>
            </a:r>
            <a:r>
              <a:rPr sz="1800" b="1" spc="-10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95" dirty="0">
                <a:latin typeface="Tahoma"/>
                <a:cs typeface="Tahoma"/>
              </a:rPr>
              <a:t>si</a:t>
            </a:r>
            <a:r>
              <a:rPr sz="1800" b="1" spc="-140" dirty="0">
                <a:latin typeface="Tahoma"/>
                <a:cs typeface="Tahoma"/>
              </a:rPr>
              <a:t>d</a:t>
            </a:r>
            <a:r>
              <a:rPr sz="1800" b="1" spc="-105" dirty="0">
                <a:latin typeface="Tahoma"/>
                <a:cs typeface="Tahoma"/>
              </a:rPr>
              <a:t>eratio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95" dirty="0">
                <a:latin typeface="Tahoma"/>
                <a:cs typeface="Tahoma"/>
              </a:rPr>
              <a:t>: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P</a:t>
            </a:r>
            <a:r>
              <a:rPr sz="1800" b="1" spc="-105" dirty="0">
                <a:latin typeface="Tahoma"/>
                <a:cs typeface="Tahoma"/>
              </a:rPr>
              <a:t>o</a:t>
            </a:r>
            <a:r>
              <a:rPr sz="1800" b="1" spc="-120" dirty="0">
                <a:latin typeface="Tahoma"/>
                <a:cs typeface="Tahoma"/>
              </a:rPr>
              <a:t>u</a:t>
            </a:r>
            <a:r>
              <a:rPr sz="1800" b="1" spc="-114" dirty="0">
                <a:latin typeface="Tahoma"/>
                <a:cs typeface="Tahoma"/>
              </a:rPr>
              <a:t>tcome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v</a:t>
            </a:r>
            <a:r>
              <a:rPr sz="1800" b="1" spc="-140" dirty="0">
                <a:latin typeface="Tahoma"/>
                <a:cs typeface="Tahoma"/>
              </a:rPr>
              <a:t>s</a:t>
            </a:r>
            <a:r>
              <a:rPr sz="1800" b="1" spc="-114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S</a:t>
            </a:r>
            <a:r>
              <a:rPr sz="1800" b="1" spc="-160" dirty="0">
                <a:latin typeface="Tahoma"/>
                <a:cs typeface="Tahoma"/>
              </a:rPr>
              <a:t>u</a:t>
            </a:r>
            <a:r>
              <a:rPr sz="1800" b="1" spc="-110" dirty="0">
                <a:latin typeface="Tahoma"/>
                <a:cs typeface="Tahoma"/>
              </a:rPr>
              <a:t>b</a:t>
            </a:r>
            <a:r>
              <a:rPr sz="1800" b="1" spc="-105" dirty="0">
                <a:latin typeface="Tahoma"/>
                <a:cs typeface="Tahoma"/>
              </a:rPr>
              <a:t>scrip</a:t>
            </a:r>
            <a:r>
              <a:rPr sz="1800" b="1" spc="-85" dirty="0">
                <a:latin typeface="Tahoma"/>
                <a:cs typeface="Tahoma"/>
              </a:rPr>
              <a:t>ti</a:t>
            </a:r>
            <a:r>
              <a:rPr sz="1800" b="1" spc="-110" dirty="0"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5535879"/>
            <a:ext cx="808799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Subscription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Conversion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rate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whose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Previous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Outcome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Success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high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i.e.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64%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7736" y="2382376"/>
            <a:ext cx="4970211" cy="25904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  <a:tabLst>
                <a:tab pos="1962150" algn="l"/>
              </a:tabLst>
            </a:pPr>
            <a:r>
              <a:rPr spc="-45" dirty="0"/>
              <a:t>P</a:t>
            </a:r>
            <a:r>
              <a:rPr spc="-75" dirty="0"/>
              <a:t>A</a:t>
            </a:r>
            <a:r>
              <a:rPr spc="-165" dirty="0"/>
              <a:t>RT</a:t>
            </a:r>
            <a:r>
              <a:rPr spc="-175" dirty="0"/>
              <a:t> </a:t>
            </a:r>
            <a:r>
              <a:rPr spc="-665" dirty="0"/>
              <a:t>I</a:t>
            </a:r>
            <a:r>
              <a:rPr spc="-655" dirty="0"/>
              <a:t>I</a:t>
            </a:r>
            <a:r>
              <a:rPr spc="-170" dirty="0"/>
              <a:t> </a:t>
            </a:r>
            <a:r>
              <a:rPr spc="-370" dirty="0"/>
              <a:t>:</a:t>
            </a:r>
            <a:r>
              <a:rPr dirty="0"/>
              <a:t>	</a:t>
            </a:r>
            <a:r>
              <a:rPr spc="-140" dirty="0"/>
              <a:t>Bi</a:t>
            </a:r>
            <a:r>
              <a:rPr spc="-175" dirty="0"/>
              <a:t>v</a:t>
            </a:r>
            <a:r>
              <a:rPr spc="-305" dirty="0"/>
              <a:t>a</a:t>
            </a:r>
            <a:r>
              <a:rPr spc="-245" dirty="0"/>
              <a:t>r</a:t>
            </a:r>
            <a:r>
              <a:rPr spc="-220" dirty="0"/>
              <a:t>iat</a:t>
            </a:r>
            <a:r>
              <a:rPr spc="-210" dirty="0"/>
              <a:t>e</a:t>
            </a:r>
            <a:r>
              <a:rPr spc="-170" dirty="0"/>
              <a:t> </a:t>
            </a:r>
            <a:r>
              <a:rPr spc="20" dirty="0"/>
              <a:t>A</a:t>
            </a:r>
            <a:r>
              <a:rPr spc="-300" dirty="0"/>
              <a:t>n</a:t>
            </a:r>
            <a:r>
              <a:rPr spc="-295" dirty="0"/>
              <a:t>a</a:t>
            </a:r>
            <a:r>
              <a:rPr spc="-125" dirty="0"/>
              <a:t>l</a:t>
            </a:r>
            <a:r>
              <a:rPr spc="-245" dirty="0"/>
              <a:t>y</a:t>
            </a:r>
            <a:r>
              <a:rPr spc="-229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516636" y="1601724"/>
            <a:ext cx="11162030" cy="4892040"/>
          </a:xfrm>
          <a:custGeom>
            <a:avLst/>
            <a:gdLst/>
            <a:ahLst/>
            <a:cxnLst/>
            <a:rect l="l" t="t" r="r" b="b"/>
            <a:pathLst>
              <a:path w="11162030" h="4892040">
                <a:moveTo>
                  <a:pt x="0" y="4892040"/>
                </a:moveTo>
                <a:lnTo>
                  <a:pt x="11161776" y="4892040"/>
                </a:lnTo>
                <a:lnTo>
                  <a:pt x="11161776" y="0"/>
                </a:lnTo>
                <a:lnTo>
                  <a:pt x="0" y="0"/>
                </a:lnTo>
                <a:lnTo>
                  <a:pt x="0" y="489204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1630171"/>
            <a:ext cx="547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ahoma"/>
                <a:cs typeface="Tahoma"/>
              </a:rPr>
              <a:t>Va</a:t>
            </a:r>
            <a:r>
              <a:rPr sz="1800" b="1" spc="-110" dirty="0">
                <a:latin typeface="Tahoma"/>
                <a:cs typeface="Tahoma"/>
              </a:rPr>
              <a:t>ria</a:t>
            </a:r>
            <a:r>
              <a:rPr sz="1800" b="1" spc="-150" dirty="0">
                <a:latin typeface="Tahoma"/>
                <a:cs typeface="Tahoma"/>
              </a:rPr>
              <a:t>b</a:t>
            </a:r>
            <a:r>
              <a:rPr sz="1800" b="1" spc="-95" dirty="0">
                <a:latin typeface="Tahoma"/>
                <a:cs typeface="Tahoma"/>
              </a:rPr>
              <a:t>l</a:t>
            </a:r>
            <a:r>
              <a:rPr sz="1800" b="1" spc="-125" dirty="0">
                <a:latin typeface="Tahoma"/>
                <a:cs typeface="Tahoma"/>
              </a:rPr>
              <a:t>es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un</a:t>
            </a:r>
            <a:r>
              <a:rPr sz="1800" b="1" spc="-110" dirty="0">
                <a:latin typeface="Tahoma"/>
                <a:cs typeface="Tahoma"/>
              </a:rPr>
              <a:t>der</a:t>
            </a:r>
            <a:r>
              <a:rPr sz="1800" b="1" spc="-75" dirty="0">
                <a:latin typeface="Tahoma"/>
                <a:cs typeface="Tahoma"/>
              </a:rPr>
              <a:t> c</a:t>
            </a:r>
            <a:r>
              <a:rPr sz="1800" b="1" spc="-10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95" dirty="0">
                <a:latin typeface="Tahoma"/>
                <a:cs typeface="Tahoma"/>
              </a:rPr>
              <a:t>si</a:t>
            </a:r>
            <a:r>
              <a:rPr sz="1800" b="1" spc="-140" dirty="0">
                <a:latin typeface="Tahoma"/>
                <a:cs typeface="Tahoma"/>
              </a:rPr>
              <a:t>d</a:t>
            </a:r>
            <a:r>
              <a:rPr sz="1800" b="1" spc="-105" dirty="0">
                <a:latin typeface="Tahoma"/>
                <a:cs typeface="Tahoma"/>
              </a:rPr>
              <a:t>eratio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95" dirty="0">
                <a:latin typeface="Tahoma"/>
                <a:cs typeface="Tahoma"/>
              </a:rPr>
              <a:t>: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Mo</a:t>
            </a:r>
            <a:r>
              <a:rPr sz="1800" b="1" spc="-50" dirty="0">
                <a:latin typeface="Tahoma"/>
                <a:cs typeface="Tahoma"/>
              </a:rPr>
              <a:t>n</a:t>
            </a:r>
            <a:r>
              <a:rPr sz="1800" b="1" spc="-110" dirty="0">
                <a:latin typeface="Tahoma"/>
                <a:cs typeface="Tahoma"/>
              </a:rPr>
              <a:t>th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v</a:t>
            </a:r>
            <a:r>
              <a:rPr sz="1800" b="1" spc="-140" dirty="0">
                <a:latin typeface="Tahoma"/>
                <a:cs typeface="Tahoma"/>
              </a:rPr>
              <a:t>s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S</a:t>
            </a:r>
            <a:r>
              <a:rPr sz="1800" b="1" spc="-160" dirty="0">
                <a:latin typeface="Tahoma"/>
                <a:cs typeface="Tahoma"/>
              </a:rPr>
              <a:t>u</a:t>
            </a:r>
            <a:r>
              <a:rPr sz="1800" b="1" spc="-114" dirty="0">
                <a:latin typeface="Tahoma"/>
                <a:cs typeface="Tahoma"/>
              </a:rPr>
              <a:t>b</a:t>
            </a:r>
            <a:r>
              <a:rPr sz="1800" b="1" spc="-105" dirty="0">
                <a:latin typeface="Tahoma"/>
                <a:cs typeface="Tahoma"/>
              </a:rPr>
              <a:t>scrip</a:t>
            </a:r>
            <a:r>
              <a:rPr sz="1800" b="1" spc="-85" dirty="0">
                <a:latin typeface="Tahoma"/>
                <a:cs typeface="Tahoma"/>
              </a:rPr>
              <a:t>t</a:t>
            </a:r>
            <a:r>
              <a:rPr sz="1800" b="1" spc="-100" dirty="0">
                <a:latin typeface="Tahoma"/>
                <a:cs typeface="Tahoma"/>
              </a:rPr>
              <a:t>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5322823"/>
            <a:ext cx="1087882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Subscription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Conversion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rate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during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month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March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high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compared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other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months.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Since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march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end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financial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year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</a:pPr>
            <a:r>
              <a:rPr sz="1400" spc="10" dirty="0">
                <a:latin typeface="Tahoma"/>
                <a:cs typeface="Tahoma"/>
              </a:rPr>
              <a:t>people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are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looking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invest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long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term.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8920" y="2254410"/>
            <a:ext cx="4866540" cy="26200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  <a:tabLst>
                <a:tab pos="1962150" algn="l"/>
              </a:tabLst>
            </a:pPr>
            <a:r>
              <a:rPr spc="-45" dirty="0"/>
              <a:t>P</a:t>
            </a:r>
            <a:r>
              <a:rPr spc="-75" dirty="0"/>
              <a:t>A</a:t>
            </a:r>
            <a:r>
              <a:rPr spc="-165" dirty="0"/>
              <a:t>RT</a:t>
            </a:r>
            <a:r>
              <a:rPr spc="-175" dirty="0"/>
              <a:t> </a:t>
            </a:r>
            <a:r>
              <a:rPr spc="-665" dirty="0"/>
              <a:t>I</a:t>
            </a:r>
            <a:r>
              <a:rPr spc="-655" dirty="0"/>
              <a:t>I</a:t>
            </a:r>
            <a:r>
              <a:rPr spc="-170" dirty="0"/>
              <a:t> </a:t>
            </a:r>
            <a:r>
              <a:rPr spc="-370" dirty="0"/>
              <a:t>:</a:t>
            </a:r>
            <a:r>
              <a:rPr dirty="0"/>
              <a:t>	</a:t>
            </a:r>
            <a:r>
              <a:rPr spc="-140" dirty="0"/>
              <a:t>Bi</a:t>
            </a:r>
            <a:r>
              <a:rPr spc="-175" dirty="0"/>
              <a:t>v</a:t>
            </a:r>
            <a:r>
              <a:rPr spc="-305" dirty="0"/>
              <a:t>a</a:t>
            </a:r>
            <a:r>
              <a:rPr spc="-245" dirty="0"/>
              <a:t>r</a:t>
            </a:r>
            <a:r>
              <a:rPr spc="-220" dirty="0"/>
              <a:t>iat</a:t>
            </a:r>
            <a:r>
              <a:rPr spc="-210" dirty="0"/>
              <a:t>e</a:t>
            </a:r>
            <a:r>
              <a:rPr spc="-170" dirty="0"/>
              <a:t> </a:t>
            </a:r>
            <a:r>
              <a:rPr spc="20" dirty="0"/>
              <a:t>A</a:t>
            </a:r>
            <a:r>
              <a:rPr spc="-300" dirty="0"/>
              <a:t>n</a:t>
            </a:r>
            <a:r>
              <a:rPr spc="-295" dirty="0"/>
              <a:t>a</a:t>
            </a:r>
            <a:r>
              <a:rPr spc="-125" dirty="0"/>
              <a:t>l</a:t>
            </a:r>
            <a:r>
              <a:rPr spc="-245" dirty="0"/>
              <a:t>y</a:t>
            </a:r>
            <a:r>
              <a:rPr spc="-229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516636" y="1601724"/>
            <a:ext cx="11162030" cy="4892040"/>
          </a:xfrm>
          <a:custGeom>
            <a:avLst/>
            <a:gdLst/>
            <a:ahLst/>
            <a:cxnLst/>
            <a:rect l="l" t="t" r="r" b="b"/>
            <a:pathLst>
              <a:path w="11162030" h="4892040">
                <a:moveTo>
                  <a:pt x="0" y="4892040"/>
                </a:moveTo>
                <a:lnTo>
                  <a:pt x="11161776" y="4892040"/>
                </a:lnTo>
                <a:lnTo>
                  <a:pt x="11161776" y="0"/>
                </a:lnTo>
                <a:lnTo>
                  <a:pt x="0" y="0"/>
                </a:lnTo>
                <a:lnTo>
                  <a:pt x="0" y="489204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1630171"/>
            <a:ext cx="566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ahoma"/>
                <a:cs typeface="Tahoma"/>
              </a:rPr>
              <a:t>Va</a:t>
            </a:r>
            <a:r>
              <a:rPr sz="1800" b="1" spc="-110" dirty="0">
                <a:latin typeface="Tahoma"/>
                <a:cs typeface="Tahoma"/>
              </a:rPr>
              <a:t>ria</a:t>
            </a:r>
            <a:r>
              <a:rPr sz="1800" b="1" spc="-150" dirty="0">
                <a:latin typeface="Tahoma"/>
                <a:cs typeface="Tahoma"/>
              </a:rPr>
              <a:t>b</a:t>
            </a:r>
            <a:r>
              <a:rPr sz="1800" b="1" spc="-95" dirty="0">
                <a:latin typeface="Tahoma"/>
                <a:cs typeface="Tahoma"/>
              </a:rPr>
              <a:t>l</a:t>
            </a:r>
            <a:r>
              <a:rPr sz="1800" b="1" spc="-125" dirty="0">
                <a:latin typeface="Tahoma"/>
                <a:cs typeface="Tahoma"/>
              </a:rPr>
              <a:t>es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un</a:t>
            </a:r>
            <a:r>
              <a:rPr sz="1800" b="1" spc="-110" dirty="0">
                <a:latin typeface="Tahoma"/>
                <a:cs typeface="Tahoma"/>
              </a:rPr>
              <a:t>der</a:t>
            </a:r>
            <a:r>
              <a:rPr sz="1800" b="1" spc="-75" dirty="0">
                <a:latin typeface="Tahoma"/>
                <a:cs typeface="Tahoma"/>
              </a:rPr>
              <a:t> c</a:t>
            </a:r>
            <a:r>
              <a:rPr sz="1800" b="1" spc="-10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95" dirty="0">
                <a:latin typeface="Tahoma"/>
                <a:cs typeface="Tahoma"/>
              </a:rPr>
              <a:t>si</a:t>
            </a:r>
            <a:r>
              <a:rPr sz="1800" b="1" spc="-140" dirty="0">
                <a:latin typeface="Tahoma"/>
                <a:cs typeface="Tahoma"/>
              </a:rPr>
              <a:t>d</a:t>
            </a:r>
            <a:r>
              <a:rPr sz="1800" b="1" spc="-105" dirty="0">
                <a:latin typeface="Tahoma"/>
                <a:cs typeface="Tahoma"/>
              </a:rPr>
              <a:t>eratio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95" dirty="0">
                <a:latin typeface="Tahoma"/>
                <a:cs typeface="Tahoma"/>
              </a:rPr>
              <a:t>:</a:t>
            </a:r>
            <a:r>
              <a:rPr sz="1800" b="1" spc="-85" dirty="0">
                <a:latin typeface="Tahoma"/>
                <a:cs typeface="Tahoma"/>
              </a:rPr>
              <a:t> P</a:t>
            </a:r>
            <a:r>
              <a:rPr sz="1800" b="1" spc="-100" dirty="0">
                <a:latin typeface="Tahoma"/>
                <a:cs typeface="Tahoma"/>
              </a:rPr>
              <a:t>re</a:t>
            </a:r>
            <a:r>
              <a:rPr sz="1800" b="1" spc="-110" dirty="0">
                <a:latin typeface="Tahoma"/>
                <a:cs typeface="Tahoma"/>
              </a:rPr>
              <a:t>v</a:t>
            </a:r>
            <a:r>
              <a:rPr sz="1800" b="1" spc="-90" dirty="0">
                <a:latin typeface="Tahoma"/>
                <a:cs typeface="Tahoma"/>
              </a:rPr>
              <a:t>io</a:t>
            </a:r>
            <a:r>
              <a:rPr sz="1800" b="1" spc="-140" dirty="0">
                <a:latin typeface="Tahoma"/>
                <a:cs typeface="Tahoma"/>
              </a:rPr>
              <a:t>us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v</a:t>
            </a:r>
            <a:r>
              <a:rPr sz="1800" b="1" spc="-140" dirty="0">
                <a:latin typeface="Tahoma"/>
                <a:cs typeface="Tahoma"/>
              </a:rPr>
              <a:t>s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S</a:t>
            </a:r>
            <a:r>
              <a:rPr sz="1800" b="1" spc="-160" dirty="0">
                <a:latin typeface="Tahoma"/>
                <a:cs typeface="Tahoma"/>
              </a:rPr>
              <a:t>u</a:t>
            </a:r>
            <a:r>
              <a:rPr sz="1800" b="1" spc="-114" dirty="0">
                <a:latin typeface="Tahoma"/>
                <a:cs typeface="Tahoma"/>
              </a:rPr>
              <a:t>b</a:t>
            </a:r>
            <a:r>
              <a:rPr sz="1800" b="1" spc="-105" dirty="0">
                <a:latin typeface="Tahoma"/>
                <a:cs typeface="Tahoma"/>
              </a:rPr>
              <a:t>scrip</a:t>
            </a:r>
            <a:r>
              <a:rPr sz="1800" b="1" spc="-85" dirty="0">
                <a:latin typeface="Tahoma"/>
                <a:cs typeface="Tahoma"/>
              </a:rPr>
              <a:t>t</a:t>
            </a:r>
            <a:r>
              <a:rPr sz="1800" b="1" spc="-100" dirty="0">
                <a:latin typeface="Tahoma"/>
                <a:cs typeface="Tahoma"/>
              </a:rPr>
              <a:t>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5535879"/>
            <a:ext cx="922147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15" dirty="0">
                <a:latin typeface="Tahoma"/>
                <a:cs typeface="Tahoma"/>
              </a:rPr>
              <a:t>From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graph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it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evident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that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number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Previous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calls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increases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Subscription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Conversion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rate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decreases.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0814" y="2254704"/>
            <a:ext cx="4674212" cy="26088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  <a:tabLst>
                <a:tab pos="1962150" algn="l"/>
              </a:tabLst>
            </a:pPr>
            <a:r>
              <a:rPr spc="-45" dirty="0"/>
              <a:t>P</a:t>
            </a:r>
            <a:r>
              <a:rPr spc="-75" dirty="0"/>
              <a:t>A</a:t>
            </a:r>
            <a:r>
              <a:rPr spc="-165" dirty="0"/>
              <a:t>RT</a:t>
            </a:r>
            <a:r>
              <a:rPr spc="-175" dirty="0"/>
              <a:t> </a:t>
            </a:r>
            <a:r>
              <a:rPr spc="-665" dirty="0"/>
              <a:t>I</a:t>
            </a:r>
            <a:r>
              <a:rPr spc="-655" dirty="0"/>
              <a:t>I</a:t>
            </a:r>
            <a:r>
              <a:rPr spc="-170" dirty="0"/>
              <a:t> </a:t>
            </a:r>
            <a:r>
              <a:rPr spc="-370" dirty="0"/>
              <a:t>:</a:t>
            </a:r>
            <a:r>
              <a:rPr dirty="0"/>
              <a:t>	</a:t>
            </a:r>
            <a:r>
              <a:rPr spc="-140" dirty="0"/>
              <a:t>Bi</a:t>
            </a:r>
            <a:r>
              <a:rPr spc="-175" dirty="0"/>
              <a:t>v</a:t>
            </a:r>
            <a:r>
              <a:rPr spc="-305" dirty="0"/>
              <a:t>a</a:t>
            </a:r>
            <a:r>
              <a:rPr spc="-245" dirty="0"/>
              <a:t>r</a:t>
            </a:r>
            <a:r>
              <a:rPr spc="-220" dirty="0"/>
              <a:t>iat</a:t>
            </a:r>
            <a:r>
              <a:rPr spc="-210" dirty="0"/>
              <a:t>e</a:t>
            </a:r>
            <a:r>
              <a:rPr spc="-170" dirty="0"/>
              <a:t> </a:t>
            </a:r>
            <a:r>
              <a:rPr spc="20" dirty="0"/>
              <a:t>A</a:t>
            </a:r>
            <a:r>
              <a:rPr spc="-300" dirty="0"/>
              <a:t>n</a:t>
            </a:r>
            <a:r>
              <a:rPr spc="-295" dirty="0"/>
              <a:t>a</a:t>
            </a:r>
            <a:r>
              <a:rPr spc="-125" dirty="0"/>
              <a:t>l</a:t>
            </a:r>
            <a:r>
              <a:rPr spc="-245" dirty="0"/>
              <a:t>y</a:t>
            </a:r>
            <a:r>
              <a:rPr spc="-229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516636" y="1601724"/>
            <a:ext cx="11162030" cy="4892040"/>
          </a:xfrm>
          <a:custGeom>
            <a:avLst/>
            <a:gdLst/>
            <a:ahLst/>
            <a:cxnLst/>
            <a:rect l="l" t="t" r="r" b="b"/>
            <a:pathLst>
              <a:path w="11162030" h="4892040">
                <a:moveTo>
                  <a:pt x="0" y="4892040"/>
                </a:moveTo>
                <a:lnTo>
                  <a:pt x="11161776" y="4892040"/>
                </a:lnTo>
                <a:lnTo>
                  <a:pt x="11161776" y="0"/>
                </a:lnTo>
                <a:lnTo>
                  <a:pt x="0" y="0"/>
                </a:lnTo>
                <a:lnTo>
                  <a:pt x="0" y="489204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1630171"/>
            <a:ext cx="6125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ahoma"/>
                <a:cs typeface="Tahoma"/>
              </a:rPr>
              <a:t>Va</a:t>
            </a:r>
            <a:r>
              <a:rPr sz="1800" b="1" spc="-110" dirty="0">
                <a:latin typeface="Tahoma"/>
                <a:cs typeface="Tahoma"/>
              </a:rPr>
              <a:t>ria</a:t>
            </a:r>
            <a:r>
              <a:rPr sz="1800" b="1" spc="-150" dirty="0">
                <a:latin typeface="Tahoma"/>
                <a:cs typeface="Tahoma"/>
              </a:rPr>
              <a:t>b</a:t>
            </a:r>
            <a:r>
              <a:rPr sz="1800" b="1" spc="-95" dirty="0">
                <a:latin typeface="Tahoma"/>
                <a:cs typeface="Tahoma"/>
              </a:rPr>
              <a:t>l</a:t>
            </a:r>
            <a:r>
              <a:rPr sz="1800" b="1" spc="-125" dirty="0">
                <a:latin typeface="Tahoma"/>
                <a:cs typeface="Tahoma"/>
              </a:rPr>
              <a:t>es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un</a:t>
            </a:r>
            <a:r>
              <a:rPr sz="1800" b="1" spc="-110" dirty="0">
                <a:latin typeface="Tahoma"/>
                <a:cs typeface="Tahoma"/>
              </a:rPr>
              <a:t>der</a:t>
            </a:r>
            <a:r>
              <a:rPr sz="1800" b="1" spc="-75" dirty="0">
                <a:latin typeface="Tahoma"/>
                <a:cs typeface="Tahoma"/>
              </a:rPr>
              <a:t> c</a:t>
            </a:r>
            <a:r>
              <a:rPr sz="1800" b="1" spc="-10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95" dirty="0">
                <a:latin typeface="Tahoma"/>
                <a:cs typeface="Tahoma"/>
              </a:rPr>
              <a:t>si</a:t>
            </a:r>
            <a:r>
              <a:rPr sz="1800" b="1" spc="-140" dirty="0">
                <a:latin typeface="Tahoma"/>
                <a:cs typeface="Tahoma"/>
              </a:rPr>
              <a:t>d</a:t>
            </a:r>
            <a:r>
              <a:rPr sz="1800" b="1" spc="-105" dirty="0">
                <a:latin typeface="Tahoma"/>
                <a:cs typeface="Tahoma"/>
              </a:rPr>
              <a:t>eratio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95" dirty="0">
                <a:latin typeface="Tahoma"/>
                <a:cs typeface="Tahoma"/>
              </a:rPr>
              <a:t>: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C</a:t>
            </a:r>
            <a:r>
              <a:rPr sz="1800" b="1" spc="-120" dirty="0">
                <a:latin typeface="Tahoma"/>
                <a:cs typeface="Tahoma"/>
              </a:rPr>
              <a:t>all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Du</a:t>
            </a:r>
            <a:r>
              <a:rPr sz="1800" b="1" spc="-110" dirty="0">
                <a:latin typeface="Tahoma"/>
                <a:cs typeface="Tahoma"/>
              </a:rPr>
              <a:t>ration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v</a:t>
            </a:r>
            <a:r>
              <a:rPr sz="1800" b="1" spc="-140" dirty="0">
                <a:latin typeface="Tahoma"/>
                <a:cs typeface="Tahoma"/>
              </a:rPr>
              <a:t>s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S</a:t>
            </a:r>
            <a:r>
              <a:rPr sz="1800" b="1" spc="-160" dirty="0">
                <a:latin typeface="Tahoma"/>
                <a:cs typeface="Tahoma"/>
              </a:rPr>
              <a:t>u</a:t>
            </a:r>
            <a:r>
              <a:rPr sz="1800" b="1" spc="-114" dirty="0">
                <a:latin typeface="Tahoma"/>
                <a:cs typeface="Tahoma"/>
              </a:rPr>
              <a:t>b</a:t>
            </a:r>
            <a:r>
              <a:rPr sz="1800" b="1" spc="-105" dirty="0">
                <a:latin typeface="Tahoma"/>
                <a:cs typeface="Tahoma"/>
              </a:rPr>
              <a:t>scrip</a:t>
            </a:r>
            <a:r>
              <a:rPr sz="1800" b="1" spc="-85" dirty="0">
                <a:latin typeface="Tahoma"/>
                <a:cs typeface="Tahoma"/>
              </a:rPr>
              <a:t>t</a:t>
            </a:r>
            <a:r>
              <a:rPr sz="1800" b="1" spc="-100" dirty="0">
                <a:latin typeface="Tahoma"/>
                <a:cs typeface="Tahoma"/>
              </a:rPr>
              <a:t>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5444439"/>
            <a:ext cx="530987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Conversion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rate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Call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Duration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less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than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5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minutes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high.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4157" y="2423954"/>
            <a:ext cx="5569732" cy="26324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  <a:tabLst>
                <a:tab pos="1962150" algn="l"/>
              </a:tabLst>
            </a:pPr>
            <a:r>
              <a:rPr spc="-45" dirty="0"/>
              <a:t>P</a:t>
            </a:r>
            <a:r>
              <a:rPr spc="-75" dirty="0"/>
              <a:t>A</a:t>
            </a:r>
            <a:r>
              <a:rPr spc="-165" dirty="0"/>
              <a:t>RT</a:t>
            </a:r>
            <a:r>
              <a:rPr spc="-175" dirty="0"/>
              <a:t> </a:t>
            </a:r>
            <a:r>
              <a:rPr spc="-665" dirty="0"/>
              <a:t>I</a:t>
            </a:r>
            <a:r>
              <a:rPr spc="-655" dirty="0"/>
              <a:t>I</a:t>
            </a:r>
            <a:r>
              <a:rPr spc="-170" dirty="0"/>
              <a:t> </a:t>
            </a:r>
            <a:r>
              <a:rPr spc="-370" dirty="0"/>
              <a:t>:</a:t>
            </a:r>
            <a:r>
              <a:rPr dirty="0"/>
              <a:t>	</a:t>
            </a:r>
            <a:r>
              <a:rPr spc="-140" dirty="0"/>
              <a:t>Bi</a:t>
            </a:r>
            <a:r>
              <a:rPr spc="-175" dirty="0"/>
              <a:t>v</a:t>
            </a:r>
            <a:r>
              <a:rPr spc="-305" dirty="0"/>
              <a:t>a</a:t>
            </a:r>
            <a:r>
              <a:rPr spc="-245" dirty="0"/>
              <a:t>r</a:t>
            </a:r>
            <a:r>
              <a:rPr spc="-220" dirty="0"/>
              <a:t>iat</a:t>
            </a:r>
            <a:r>
              <a:rPr spc="-210" dirty="0"/>
              <a:t>e</a:t>
            </a:r>
            <a:r>
              <a:rPr spc="-170" dirty="0"/>
              <a:t> </a:t>
            </a:r>
            <a:r>
              <a:rPr spc="20" dirty="0"/>
              <a:t>A</a:t>
            </a:r>
            <a:r>
              <a:rPr spc="-300" dirty="0"/>
              <a:t>n</a:t>
            </a:r>
            <a:r>
              <a:rPr spc="-295" dirty="0"/>
              <a:t>a</a:t>
            </a:r>
            <a:r>
              <a:rPr spc="-125" dirty="0"/>
              <a:t>l</a:t>
            </a:r>
            <a:r>
              <a:rPr spc="-245" dirty="0"/>
              <a:t>y</a:t>
            </a:r>
            <a:r>
              <a:rPr spc="-229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516636" y="1601724"/>
            <a:ext cx="11162030" cy="4892040"/>
          </a:xfrm>
          <a:custGeom>
            <a:avLst/>
            <a:gdLst/>
            <a:ahLst/>
            <a:cxnLst/>
            <a:rect l="l" t="t" r="r" b="b"/>
            <a:pathLst>
              <a:path w="11162030" h="4892040">
                <a:moveTo>
                  <a:pt x="0" y="4892040"/>
                </a:moveTo>
                <a:lnTo>
                  <a:pt x="11161776" y="4892040"/>
                </a:lnTo>
                <a:lnTo>
                  <a:pt x="11161776" y="0"/>
                </a:lnTo>
                <a:lnTo>
                  <a:pt x="0" y="0"/>
                </a:lnTo>
                <a:lnTo>
                  <a:pt x="0" y="489204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1630171"/>
            <a:ext cx="539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ahoma"/>
                <a:cs typeface="Tahoma"/>
              </a:rPr>
              <a:t>Va</a:t>
            </a:r>
            <a:r>
              <a:rPr sz="1800" b="1" spc="-110" dirty="0">
                <a:latin typeface="Tahoma"/>
                <a:cs typeface="Tahoma"/>
              </a:rPr>
              <a:t>ria</a:t>
            </a:r>
            <a:r>
              <a:rPr sz="1800" b="1" spc="-150" dirty="0">
                <a:latin typeface="Tahoma"/>
                <a:cs typeface="Tahoma"/>
              </a:rPr>
              <a:t>b</a:t>
            </a:r>
            <a:r>
              <a:rPr sz="1800" b="1" spc="-95" dirty="0">
                <a:latin typeface="Tahoma"/>
                <a:cs typeface="Tahoma"/>
              </a:rPr>
              <a:t>l</a:t>
            </a:r>
            <a:r>
              <a:rPr sz="1800" b="1" spc="-125" dirty="0">
                <a:latin typeface="Tahoma"/>
                <a:cs typeface="Tahoma"/>
              </a:rPr>
              <a:t>es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un</a:t>
            </a:r>
            <a:r>
              <a:rPr sz="1800" b="1" spc="-110" dirty="0">
                <a:latin typeface="Tahoma"/>
                <a:cs typeface="Tahoma"/>
              </a:rPr>
              <a:t>der</a:t>
            </a:r>
            <a:r>
              <a:rPr sz="1800" b="1" spc="-75" dirty="0">
                <a:latin typeface="Tahoma"/>
                <a:cs typeface="Tahoma"/>
              </a:rPr>
              <a:t> c</a:t>
            </a:r>
            <a:r>
              <a:rPr sz="1800" b="1" spc="-10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95" dirty="0">
                <a:latin typeface="Tahoma"/>
                <a:cs typeface="Tahoma"/>
              </a:rPr>
              <a:t>si</a:t>
            </a:r>
            <a:r>
              <a:rPr sz="1800" b="1" spc="-140" dirty="0">
                <a:latin typeface="Tahoma"/>
                <a:cs typeface="Tahoma"/>
              </a:rPr>
              <a:t>d</a:t>
            </a:r>
            <a:r>
              <a:rPr sz="1800" b="1" spc="-105" dirty="0">
                <a:latin typeface="Tahoma"/>
                <a:cs typeface="Tahoma"/>
              </a:rPr>
              <a:t>eratio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95" dirty="0">
                <a:latin typeface="Tahoma"/>
                <a:cs typeface="Tahoma"/>
              </a:rPr>
              <a:t>: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P</a:t>
            </a:r>
            <a:r>
              <a:rPr sz="1800" b="1" spc="-110" dirty="0">
                <a:latin typeface="Tahoma"/>
                <a:cs typeface="Tahoma"/>
              </a:rPr>
              <a:t>d</a:t>
            </a:r>
            <a:r>
              <a:rPr sz="1800" b="1" spc="-130" dirty="0">
                <a:latin typeface="Tahoma"/>
                <a:cs typeface="Tahoma"/>
              </a:rPr>
              <a:t>a</a:t>
            </a:r>
            <a:r>
              <a:rPr sz="1800" b="1" spc="-120" dirty="0">
                <a:latin typeface="Tahoma"/>
                <a:cs typeface="Tahoma"/>
              </a:rPr>
              <a:t>y</a:t>
            </a:r>
            <a:r>
              <a:rPr sz="1800" b="1" spc="-140" dirty="0">
                <a:latin typeface="Tahoma"/>
                <a:cs typeface="Tahoma"/>
              </a:rPr>
              <a:t>s</a:t>
            </a:r>
            <a:r>
              <a:rPr sz="1800" b="1" spc="-90" dirty="0">
                <a:latin typeface="Tahoma"/>
                <a:cs typeface="Tahoma"/>
              </a:rPr>
              <a:t> v</a:t>
            </a:r>
            <a:r>
              <a:rPr sz="1800" b="1" spc="-140" dirty="0">
                <a:latin typeface="Tahoma"/>
                <a:cs typeface="Tahoma"/>
              </a:rPr>
              <a:t>s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S</a:t>
            </a:r>
            <a:r>
              <a:rPr sz="1800" b="1" spc="-160" dirty="0">
                <a:latin typeface="Tahoma"/>
                <a:cs typeface="Tahoma"/>
              </a:rPr>
              <a:t>u</a:t>
            </a:r>
            <a:r>
              <a:rPr sz="1800" b="1" spc="-114" dirty="0">
                <a:latin typeface="Tahoma"/>
                <a:cs typeface="Tahoma"/>
              </a:rPr>
              <a:t>b</a:t>
            </a:r>
            <a:r>
              <a:rPr sz="1800" b="1" spc="-105" dirty="0">
                <a:latin typeface="Tahoma"/>
                <a:cs typeface="Tahoma"/>
              </a:rPr>
              <a:t>scrip</a:t>
            </a:r>
            <a:r>
              <a:rPr sz="1800" b="1" spc="-85" dirty="0">
                <a:latin typeface="Tahoma"/>
                <a:cs typeface="Tahoma"/>
              </a:rPr>
              <a:t>t</a:t>
            </a:r>
            <a:r>
              <a:rPr sz="1800" b="1" spc="-100" dirty="0">
                <a:latin typeface="Tahoma"/>
                <a:cs typeface="Tahoma"/>
              </a:rPr>
              <a:t>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5749848"/>
            <a:ext cx="78657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responded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positively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when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reached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out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after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interval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quarterly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semi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annually.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7132" y="2345406"/>
            <a:ext cx="4553675" cy="2883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3103" y="439877"/>
            <a:ext cx="469074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P</a:t>
            </a:r>
            <a:r>
              <a:rPr spc="-70" dirty="0"/>
              <a:t>A</a:t>
            </a:r>
            <a:r>
              <a:rPr spc="-165" dirty="0"/>
              <a:t>RT</a:t>
            </a:r>
            <a:r>
              <a:rPr spc="-180" dirty="0"/>
              <a:t> </a:t>
            </a:r>
            <a:r>
              <a:rPr spc="-655" dirty="0"/>
              <a:t>I</a:t>
            </a:r>
            <a:r>
              <a:rPr spc="-675" dirty="0"/>
              <a:t>I</a:t>
            </a:r>
            <a:r>
              <a:rPr spc="-515" dirty="0"/>
              <a:t>I:</a:t>
            </a:r>
            <a:r>
              <a:rPr spc="-185" dirty="0"/>
              <a:t> </a:t>
            </a:r>
            <a:r>
              <a:rPr spc="-175" dirty="0"/>
              <a:t>Major</a:t>
            </a:r>
            <a:r>
              <a:rPr spc="-185" dirty="0"/>
              <a:t> </a:t>
            </a:r>
            <a:r>
              <a:rPr spc="-140" dirty="0"/>
              <a:t>i</a:t>
            </a:r>
            <a:r>
              <a:rPr spc="-310" dirty="0"/>
              <a:t>n</a:t>
            </a:r>
            <a:r>
              <a:rPr spc="-220" dirty="0"/>
              <a:t>si</a:t>
            </a:r>
            <a:r>
              <a:rPr spc="-355" dirty="0"/>
              <a:t>g</a:t>
            </a:r>
            <a:r>
              <a:rPr spc="-254" dirty="0"/>
              <a:t>h</a:t>
            </a:r>
            <a:r>
              <a:rPr spc="-185" dirty="0"/>
              <a:t>t</a:t>
            </a:r>
            <a:r>
              <a:rPr spc="-26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516636" y="1339596"/>
            <a:ext cx="11162030" cy="5154295"/>
          </a:xfrm>
          <a:custGeom>
            <a:avLst/>
            <a:gdLst/>
            <a:ahLst/>
            <a:cxnLst/>
            <a:rect l="l" t="t" r="r" b="b"/>
            <a:pathLst>
              <a:path w="11162030" h="5154295">
                <a:moveTo>
                  <a:pt x="0" y="5154168"/>
                </a:moveTo>
                <a:lnTo>
                  <a:pt x="11161776" y="5154168"/>
                </a:lnTo>
                <a:lnTo>
                  <a:pt x="11161776" y="0"/>
                </a:lnTo>
                <a:lnTo>
                  <a:pt x="0" y="0"/>
                </a:lnTo>
                <a:lnTo>
                  <a:pt x="0" y="515416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1373250"/>
            <a:ext cx="8497570" cy="2799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60" dirty="0">
                <a:latin typeface="Tahoma"/>
                <a:cs typeface="Tahoma"/>
              </a:rPr>
              <a:t>It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Recommended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reach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customers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age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group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23-60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Years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relatively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More.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13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60" dirty="0">
                <a:latin typeface="Tahoma"/>
                <a:cs typeface="Tahoma"/>
              </a:rPr>
              <a:t>It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Recommended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to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reach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customers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from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Blue-Collar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and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Management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job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categories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relatively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More.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13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60" dirty="0">
                <a:latin typeface="Tahoma"/>
                <a:cs typeface="Tahoma"/>
              </a:rPr>
              <a:t>It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Recommended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reach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Doctorate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relatively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More.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13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60" dirty="0">
                <a:latin typeface="Tahoma"/>
                <a:cs typeface="Tahoma"/>
              </a:rPr>
              <a:t>It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Recommended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reach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Unmarried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i.e.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Single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relatively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More.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13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60" dirty="0">
                <a:latin typeface="Tahoma"/>
                <a:cs typeface="Tahoma"/>
              </a:rPr>
              <a:t>It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Recommended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to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reach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during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month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March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relatively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More.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13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60" dirty="0">
                <a:latin typeface="Tahoma"/>
                <a:cs typeface="Tahoma"/>
              </a:rPr>
              <a:t>It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Recommended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not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to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reach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more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than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8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calls.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13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60" dirty="0">
                <a:latin typeface="Tahoma"/>
                <a:cs typeface="Tahoma"/>
              </a:rPr>
              <a:t>It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Recommended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to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reach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who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are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already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Subscribed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relatively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More.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5" y="439877"/>
            <a:ext cx="563880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24989" algn="l"/>
              </a:tabLst>
            </a:pPr>
            <a:r>
              <a:rPr spc="-45" dirty="0"/>
              <a:t>P</a:t>
            </a:r>
            <a:r>
              <a:rPr spc="-75" dirty="0"/>
              <a:t>A</a:t>
            </a:r>
            <a:r>
              <a:rPr spc="-165" dirty="0"/>
              <a:t>RT</a:t>
            </a:r>
            <a:r>
              <a:rPr spc="-175" dirty="0"/>
              <a:t> </a:t>
            </a:r>
            <a:r>
              <a:rPr spc="-655" dirty="0"/>
              <a:t>I</a:t>
            </a:r>
            <a:r>
              <a:rPr spc="-195" dirty="0"/>
              <a:t> </a:t>
            </a:r>
            <a:r>
              <a:rPr spc="-370" dirty="0"/>
              <a:t>:</a:t>
            </a:r>
            <a:r>
              <a:rPr dirty="0"/>
              <a:t>	</a:t>
            </a:r>
            <a:r>
              <a:rPr spc="-135" dirty="0"/>
              <a:t>U</a:t>
            </a:r>
            <a:r>
              <a:rPr spc="-130" dirty="0"/>
              <a:t>n</a:t>
            </a:r>
            <a:r>
              <a:rPr spc="-195" dirty="0"/>
              <a:t>iv</a:t>
            </a:r>
            <a:r>
              <a:rPr spc="-285" dirty="0"/>
              <a:t>a</a:t>
            </a:r>
            <a:r>
              <a:rPr spc="-225" dirty="0"/>
              <a:t>r</a:t>
            </a:r>
            <a:r>
              <a:rPr spc="-220" dirty="0"/>
              <a:t>iat</a:t>
            </a:r>
            <a:r>
              <a:rPr spc="-210" dirty="0"/>
              <a:t>e</a:t>
            </a:r>
            <a:r>
              <a:rPr spc="-170" dirty="0"/>
              <a:t> </a:t>
            </a:r>
            <a:r>
              <a:rPr spc="20" dirty="0"/>
              <a:t>A</a:t>
            </a:r>
            <a:r>
              <a:rPr spc="-300" dirty="0"/>
              <a:t>n</a:t>
            </a:r>
            <a:r>
              <a:rPr spc="-295" dirty="0"/>
              <a:t>a</a:t>
            </a:r>
            <a:r>
              <a:rPr spc="-125" dirty="0"/>
              <a:t>l</a:t>
            </a:r>
            <a:r>
              <a:rPr spc="-245" dirty="0"/>
              <a:t>y</a:t>
            </a:r>
            <a:r>
              <a:rPr spc="-229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516636" y="1601724"/>
            <a:ext cx="11162030" cy="4892040"/>
          </a:xfrm>
          <a:custGeom>
            <a:avLst/>
            <a:gdLst/>
            <a:ahLst/>
            <a:cxnLst/>
            <a:rect l="l" t="t" r="r" b="b"/>
            <a:pathLst>
              <a:path w="11162030" h="4892040">
                <a:moveTo>
                  <a:pt x="0" y="4892040"/>
                </a:moveTo>
                <a:lnTo>
                  <a:pt x="11161776" y="4892040"/>
                </a:lnTo>
                <a:lnTo>
                  <a:pt x="11161776" y="0"/>
                </a:lnTo>
                <a:lnTo>
                  <a:pt x="0" y="0"/>
                </a:lnTo>
                <a:lnTo>
                  <a:pt x="0" y="489204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1630171"/>
            <a:ext cx="348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ahoma"/>
                <a:cs typeface="Tahoma"/>
              </a:rPr>
              <a:t>Va</a:t>
            </a:r>
            <a:r>
              <a:rPr sz="1800" b="1" spc="-110" dirty="0">
                <a:latin typeface="Tahoma"/>
                <a:cs typeface="Tahoma"/>
              </a:rPr>
              <a:t>ria</a:t>
            </a:r>
            <a:r>
              <a:rPr sz="1800" b="1" spc="-150" dirty="0">
                <a:latin typeface="Tahoma"/>
                <a:cs typeface="Tahoma"/>
              </a:rPr>
              <a:t>b</a:t>
            </a:r>
            <a:r>
              <a:rPr sz="1800" b="1" spc="-95" dirty="0">
                <a:latin typeface="Tahoma"/>
                <a:cs typeface="Tahoma"/>
              </a:rPr>
              <a:t>l</a:t>
            </a:r>
            <a:r>
              <a:rPr sz="1800" b="1" spc="-110" dirty="0">
                <a:latin typeface="Tahoma"/>
                <a:cs typeface="Tahoma"/>
              </a:rPr>
              <a:t>e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un</a:t>
            </a:r>
            <a:r>
              <a:rPr sz="1800" b="1" spc="-110" dirty="0">
                <a:latin typeface="Tahoma"/>
                <a:cs typeface="Tahoma"/>
              </a:rPr>
              <a:t>der</a:t>
            </a:r>
            <a:r>
              <a:rPr sz="1800" b="1" spc="-75" dirty="0">
                <a:latin typeface="Tahoma"/>
                <a:cs typeface="Tahoma"/>
              </a:rPr>
              <a:t> c</a:t>
            </a:r>
            <a:r>
              <a:rPr sz="1800" b="1" spc="-10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95" dirty="0">
                <a:latin typeface="Tahoma"/>
                <a:cs typeface="Tahoma"/>
              </a:rPr>
              <a:t>si</a:t>
            </a:r>
            <a:r>
              <a:rPr sz="1800" b="1" spc="-140" dirty="0">
                <a:latin typeface="Tahoma"/>
                <a:cs typeface="Tahoma"/>
              </a:rPr>
              <a:t>d</a:t>
            </a:r>
            <a:r>
              <a:rPr sz="1800" b="1" spc="-105" dirty="0">
                <a:latin typeface="Tahoma"/>
                <a:cs typeface="Tahoma"/>
              </a:rPr>
              <a:t>eratio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95" dirty="0">
                <a:latin typeface="Tahoma"/>
                <a:cs typeface="Tahoma"/>
              </a:rPr>
              <a:t>: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A</a:t>
            </a:r>
            <a:r>
              <a:rPr sz="1800" b="1" spc="-75" dirty="0">
                <a:latin typeface="Tahoma"/>
                <a:cs typeface="Tahoma"/>
              </a:rPr>
              <a:t>g</a:t>
            </a:r>
            <a:r>
              <a:rPr sz="1800" b="1" spc="-110" dirty="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5932728"/>
            <a:ext cx="103263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25" dirty="0">
                <a:latin typeface="Tahoma"/>
                <a:cs typeface="Tahoma"/>
              </a:rPr>
              <a:t>Majority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lies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range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23-60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years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we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can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also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observe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there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a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decrease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count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age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after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60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years.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9719" y="2087879"/>
            <a:ext cx="8086406" cy="37459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5" y="439877"/>
            <a:ext cx="563880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24989" algn="l"/>
              </a:tabLst>
            </a:pPr>
            <a:r>
              <a:rPr spc="-45" dirty="0"/>
              <a:t>P</a:t>
            </a:r>
            <a:r>
              <a:rPr spc="-75" dirty="0"/>
              <a:t>A</a:t>
            </a:r>
            <a:r>
              <a:rPr spc="-165" dirty="0"/>
              <a:t>RT</a:t>
            </a:r>
            <a:r>
              <a:rPr spc="-175" dirty="0"/>
              <a:t> </a:t>
            </a:r>
            <a:r>
              <a:rPr spc="-655" dirty="0"/>
              <a:t>I</a:t>
            </a:r>
            <a:r>
              <a:rPr spc="-195" dirty="0"/>
              <a:t> </a:t>
            </a:r>
            <a:r>
              <a:rPr spc="-370" dirty="0"/>
              <a:t>:</a:t>
            </a:r>
            <a:r>
              <a:rPr dirty="0"/>
              <a:t>	</a:t>
            </a:r>
            <a:r>
              <a:rPr spc="-135" dirty="0"/>
              <a:t>U</a:t>
            </a:r>
            <a:r>
              <a:rPr spc="-130" dirty="0"/>
              <a:t>n</a:t>
            </a:r>
            <a:r>
              <a:rPr spc="-195" dirty="0"/>
              <a:t>iv</a:t>
            </a:r>
            <a:r>
              <a:rPr spc="-285" dirty="0"/>
              <a:t>a</a:t>
            </a:r>
            <a:r>
              <a:rPr spc="-225" dirty="0"/>
              <a:t>r</a:t>
            </a:r>
            <a:r>
              <a:rPr spc="-220" dirty="0"/>
              <a:t>iat</a:t>
            </a:r>
            <a:r>
              <a:rPr spc="-210" dirty="0"/>
              <a:t>e</a:t>
            </a:r>
            <a:r>
              <a:rPr spc="-170" dirty="0"/>
              <a:t> </a:t>
            </a:r>
            <a:r>
              <a:rPr spc="20" dirty="0"/>
              <a:t>A</a:t>
            </a:r>
            <a:r>
              <a:rPr spc="-300" dirty="0"/>
              <a:t>n</a:t>
            </a:r>
            <a:r>
              <a:rPr spc="-295" dirty="0"/>
              <a:t>a</a:t>
            </a:r>
            <a:r>
              <a:rPr spc="-125" dirty="0"/>
              <a:t>l</a:t>
            </a:r>
            <a:r>
              <a:rPr spc="-245" dirty="0"/>
              <a:t>y</a:t>
            </a:r>
            <a:r>
              <a:rPr spc="-229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516636" y="1601724"/>
            <a:ext cx="11162030" cy="4892040"/>
          </a:xfrm>
          <a:custGeom>
            <a:avLst/>
            <a:gdLst/>
            <a:ahLst/>
            <a:cxnLst/>
            <a:rect l="l" t="t" r="r" b="b"/>
            <a:pathLst>
              <a:path w="11162030" h="4892040">
                <a:moveTo>
                  <a:pt x="0" y="4892040"/>
                </a:moveTo>
                <a:lnTo>
                  <a:pt x="11161776" y="4892040"/>
                </a:lnTo>
                <a:lnTo>
                  <a:pt x="11161776" y="0"/>
                </a:lnTo>
                <a:lnTo>
                  <a:pt x="0" y="0"/>
                </a:lnTo>
                <a:lnTo>
                  <a:pt x="0" y="489204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1630171"/>
            <a:ext cx="3436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ahoma"/>
                <a:cs typeface="Tahoma"/>
              </a:rPr>
              <a:t>Va</a:t>
            </a:r>
            <a:r>
              <a:rPr sz="1800" b="1" spc="-110" dirty="0">
                <a:latin typeface="Tahoma"/>
                <a:cs typeface="Tahoma"/>
              </a:rPr>
              <a:t>ria</a:t>
            </a:r>
            <a:r>
              <a:rPr sz="1800" b="1" spc="-150" dirty="0">
                <a:latin typeface="Tahoma"/>
                <a:cs typeface="Tahoma"/>
              </a:rPr>
              <a:t>b</a:t>
            </a:r>
            <a:r>
              <a:rPr sz="1800" b="1" spc="-95" dirty="0">
                <a:latin typeface="Tahoma"/>
                <a:cs typeface="Tahoma"/>
              </a:rPr>
              <a:t>l</a:t>
            </a:r>
            <a:r>
              <a:rPr sz="1800" b="1" spc="-110" dirty="0">
                <a:latin typeface="Tahoma"/>
                <a:cs typeface="Tahoma"/>
              </a:rPr>
              <a:t>e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un</a:t>
            </a:r>
            <a:r>
              <a:rPr sz="1800" b="1" spc="-110" dirty="0">
                <a:latin typeface="Tahoma"/>
                <a:cs typeface="Tahoma"/>
              </a:rPr>
              <a:t>der</a:t>
            </a:r>
            <a:r>
              <a:rPr sz="1800" b="1" spc="-75" dirty="0">
                <a:latin typeface="Tahoma"/>
                <a:cs typeface="Tahoma"/>
              </a:rPr>
              <a:t> c</a:t>
            </a:r>
            <a:r>
              <a:rPr sz="1800" b="1" spc="-10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95" dirty="0">
                <a:latin typeface="Tahoma"/>
                <a:cs typeface="Tahoma"/>
              </a:rPr>
              <a:t>si</a:t>
            </a:r>
            <a:r>
              <a:rPr sz="1800" b="1" spc="-140" dirty="0">
                <a:latin typeface="Tahoma"/>
                <a:cs typeface="Tahoma"/>
              </a:rPr>
              <a:t>d</a:t>
            </a:r>
            <a:r>
              <a:rPr sz="1800" b="1" spc="-105" dirty="0">
                <a:latin typeface="Tahoma"/>
                <a:cs typeface="Tahoma"/>
              </a:rPr>
              <a:t>eratio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95" dirty="0">
                <a:latin typeface="Tahoma"/>
                <a:cs typeface="Tahoma"/>
              </a:rPr>
              <a:t>: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J</a:t>
            </a:r>
            <a:r>
              <a:rPr sz="1800" b="1" spc="-100" dirty="0">
                <a:latin typeface="Tahoma"/>
                <a:cs typeface="Tahoma"/>
              </a:rPr>
              <a:t>ob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5963208"/>
            <a:ext cx="62960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25" dirty="0">
                <a:latin typeface="Tahoma"/>
                <a:cs typeface="Tahoma"/>
              </a:rPr>
              <a:t>Majority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from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Blue-Collar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and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Management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job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categories.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7152" y="2036064"/>
            <a:ext cx="8318002" cy="37094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5" y="439877"/>
            <a:ext cx="563880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24989" algn="l"/>
              </a:tabLst>
            </a:pPr>
            <a:r>
              <a:rPr spc="-45" dirty="0"/>
              <a:t>P</a:t>
            </a:r>
            <a:r>
              <a:rPr spc="-75" dirty="0"/>
              <a:t>A</a:t>
            </a:r>
            <a:r>
              <a:rPr spc="-165" dirty="0"/>
              <a:t>RT</a:t>
            </a:r>
            <a:r>
              <a:rPr spc="-175" dirty="0"/>
              <a:t> </a:t>
            </a:r>
            <a:r>
              <a:rPr spc="-655" dirty="0"/>
              <a:t>I</a:t>
            </a:r>
            <a:r>
              <a:rPr spc="-195" dirty="0"/>
              <a:t> </a:t>
            </a:r>
            <a:r>
              <a:rPr spc="-370" dirty="0"/>
              <a:t>:</a:t>
            </a:r>
            <a:r>
              <a:rPr dirty="0"/>
              <a:t>	</a:t>
            </a:r>
            <a:r>
              <a:rPr spc="-135" dirty="0"/>
              <a:t>U</a:t>
            </a:r>
            <a:r>
              <a:rPr spc="-130" dirty="0"/>
              <a:t>n</a:t>
            </a:r>
            <a:r>
              <a:rPr spc="-195" dirty="0"/>
              <a:t>iv</a:t>
            </a:r>
            <a:r>
              <a:rPr spc="-285" dirty="0"/>
              <a:t>a</a:t>
            </a:r>
            <a:r>
              <a:rPr spc="-225" dirty="0"/>
              <a:t>r</a:t>
            </a:r>
            <a:r>
              <a:rPr spc="-220" dirty="0"/>
              <a:t>iat</a:t>
            </a:r>
            <a:r>
              <a:rPr spc="-210" dirty="0"/>
              <a:t>e</a:t>
            </a:r>
            <a:r>
              <a:rPr spc="-170" dirty="0"/>
              <a:t> </a:t>
            </a:r>
            <a:r>
              <a:rPr spc="20" dirty="0"/>
              <a:t>A</a:t>
            </a:r>
            <a:r>
              <a:rPr spc="-300" dirty="0"/>
              <a:t>n</a:t>
            </a:r>
            <a:r>
              <a:rPr spc="-295" dirty="0"/>
              <a:t>a</a:t>
            </a:r>
            <a:r>
              <a:rPr spc="-125" dirty="0"/>
              <a:t>l</a:t>
            </a:r>
            <a:r>
              <a:rPr spc="-245" dirty="0"/>
              <a:t>y</a:t>
            </a:r>
            <a:r>
              <a:rPr spc="-229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516636" y="1211580"/>
            <a:ext cx="11162030" cy="5282565"/>
          </a:xfrm>
          <a:custGeom>
            <a:avLst/>
            <a:gdLst/>
            <a:ahLst/>
            <a:cxnLst/>
            <a:rect l="l" t="t" r="r" b="b"/>
            <a:pathLst>
              <a:path w="11162030" h="5282565">
                <a:moveTo>
                  <a:pt x="0" y="5282184"/>
                </a:moveTo>
                <a:lnTo>
                  <a:pt x="11161776" y="5282184"/>
                </a:lnTo>
                <a:lnTo>
                  <a:pt x="11161776" y="0"/>
                </a:lnTo>
                <a:lnTo>
                  <a:pt x="0" y="0"/>
                </a:lnTo>
                <a:lnTo>
                  <a:pt x="0" y="528218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1241297"/>
            <a:ext cx="36722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ahoma"/>
                <a:cs typeface="Tahoma"/>
              </a:rPr>
              <a:t>Va</a:t>
            </a:r>
            <a:r>
              <a:rPr sz="1800" b="1" spc="-110" dirty="0">
                <a:latin typeface="Tahoma"/>
                <a:cs typeface="Tahoma"/>
              </a:rPr>
              <a:t>ria</a:t>
            </a:r>
            <a:r>
              <a:rPr sz="1800" b="1" spc="-150" dirty="0">
                <a:latin typeface="Tahoma"/>
                <a:cs typeface="Tahoma"/>
              </a:rPr>
              <a:t>b</a:t>
            </a:r>
            <a:r>
              <a:rPr sz="1800" b="1" spc="-95" dirty="0">
                <a:latin typeface="Tahoma"/>
                <a:cs typeface="Tahoma"/>
              </a:rPr>
              <a:t>l</a:t>
            </a:r>
            <a:r>
              <a:rPr sz="1800" b="1" spc="-110" dirty="0">
                <a:latin typeface="Tahoma"/>
                <a:cs typeface="Tahoma"/>
              </a:rPr>
              <a:t>e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un</a:t>
            </a:r>
            <a:r>
              <a:rPr sz="1800" b="1" spc="-110" dirty="0">
                <a:latin typeface="Tahoma"/>
                <a:cs typeface="Tahoma"/>
              </a:rPr>
              <a:t>der</a:t>
            </a:r>
            <a:r>
              <a:rPr sz="1800" b="1" spc="-75" dirty="0">
                <a:latin typeface="Tahoma"/>
                <a:cs typeface="Tahoma"/>
              </a:rPr>
              <a:t> c</a:t>
            </a:r>
            <a:r>
              <a:rPr sz="1800" b="1" spc="-10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95" dirty="0">
                <a:latin typeface="Tahoma"/>
                <a:cs typeface="Tahoma"/>
              </a:rPr>
              <a:t>si</a:t>
            </a:r>
            <a:r>
              <a:rPr sz="1800" b="1" spc="-140" dirty="0">
                <a:latin typeface="Tahoma"/>
                <a:cs typeface="Tahoma"/>
              </a:rPr>
              <a:t>d</a:t>
            </a:r>
            <a:r>
              <a:rPr sz="1800" b="1" spc="-105" dirty="0">
                <a:latin typeface="Tahoma"/>
                <a:cs typeface="Tahoma"/>
              </a:rPr>
              <a:t>eratio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95" dirty="0">
                <a:latin typeface="Tahoma"/>
                <a:cs typeface="Tahoma"/>
              </a:rPr>
              <a:t>: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Lo</a:t>
            </a:r>
            <a:r>
              <a:rPr sz="1800" b="1" spc="-120" dirty="0">
                <a:latin typeface="Tahoma"/>
                <a:cs typeface="Tahoma"/>
              </a:rPr>
              <a:t>a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40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5360923"/>
            <a:ext cx="8942705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85" dirty="0">
                <a:latin typeface="Tahoma"/>
                <a:cs typeface="Tahoma"/>
              </a:rPr>
              <a:t>C</a:t>
            </a:r>
            <a:r>
              <a:rPr sz="1400" spc="-15" dirty="0">
                <a:latin typeface="Tahoma"/>
                <a:cs typeface="Tahoma"/>
              </a:rPr>
              <a:t>u</a:t>
            </a:r>
            <a:r>
              <a:rPr sz="1400" spc="10" dirty="0">
                <a:latin typeface="Tahoma"/>
                <a:cs typeface="Tahoma"/>
              </a:rPr>
              <a:t>sto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" dirty="0">
                <a:latin typeface="Tahoma"/>
                <a:cs typeface="Tahoma"/>
              </a:rPr>
              <a:t>rs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105" dirty="0">
                <a:latin typeface="Tahoma"/>
                <a:cs typeface="Tahoma"/>
              </a:rPr>
              <a:t>W</a:t>
            </a:r>
            <a:r>
              <a:rPr sz="1400" spc="50" dirty="0">
                <a:latin typeface="Tahoma"/>
                <a:cs typeface="Tahoma"/>
              </a:rPr>
              <a:t>h</a:t>
            </a:r>
            <a:r>
              <a:rPr sz="1400" spc="25" dirty="0">
                <a:latin typeface="Tahoma"/>
                <a:cs typeface="Tahoma"/>
              </a:rPr>
              <a:t>o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30" dirty="0">
                <a:latin typeface="Tahoma"/>
                <a:cs typeface="Tahoma"/>
              </a:rPr>
              <a:t>f</a:t>
            </a:r>
            <a:r>
              <a:rPr sz="1400" spc="-25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u</a:t>
            </a:r>
            <a:r>
              <a:rPr sz="1400" spc="10" dirty="0">
                <a:latin typeface="Tahoma"/>
                <a:cs typeface="Tahoma"/>
              </a:rPr>
              <a:t>l</a:t>
            </a:r>
            <a:r>
              <a:rPr sz="1400" spc="30" dirty="0">
                <a:latin typeface="Tahoma"/>
                <a:cs typeface="Tahoma"/>
              </a:rPr>
              <a:t>t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d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L</a:t>
            </a:r>
            <a:r>
              <a:rPr sz="1400" spc="-10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an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are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l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25" dirty="0">
                <a:latin typeface="Tahoma"/>
                <a:cs typeface="Tahoma"/>
              </a:rPr>
              <a:t>ss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i</a:t>
            </a:r>
            <a:r>
              <a:rPr sz="1400" spc="-45" dirty="0">
                <a:latin typeface="Tahoma"/>
                <a:cs typeface="Tahoma"/>
              </a:rPr>
              <a:t>.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0" dirty="0">
                <a:latin typeface="Tahoma"/>
                <a:cs typeface="Tahoma"/>
              </a:rPr>
              <a:t>. </a:t>
            </a:r>
            <a:r>
              <a:rPr sz="1400" spc="45" dirty="0">
                <a:latin typeface="Tahoma"/>
                <a:cs typeface="Tahoma"/>
              </a:rPr>
              <a:t>2</a:t>
            </a:r>
            <a:r>
              <a:rPr sz="1400" spc="-254" dirty="0">
                <a:latin typeface="Tahoma"/>
                <a:cs typeface="Tahoma"/>
              </a:rPr>
              <a:t>%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13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Who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took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House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Loan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are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More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i.e.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56%</a:t>
            </a:r>
            <a:r>
              <a:rPr sz="1400" spc="3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compared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who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took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Personal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Loan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i.e.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16%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095" y="1773935"/>
            <a:ext cx="6839711" cy="3310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5" y="439877"/>
            <a:ext cx="563880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24989" algn="l"/>
              </a:tabLst>
            </a:pPr>
            <a:r>
              <a:rPr spc="-45" dirty="0"/>
              <a:t>P</a:t>
            </a:r>
            <a:r>
              <a:rPr spc="-75" dirty="0"/>
              <a:t>A</a:t>
            </a:r>
            <a:r>
              <a:rPr spc="-165" dirty="0"/>
              <a:t>RT</a:t>
            </a:r>
            <a:r>
              <a:rPr spc="-175" dirty="0"/>
              <a:t> </a:t>
            </a:r>
            <a:r>
              <a:rPr spc="-655" dirty="0"/>
              <a:t>I</a:t>
            </a:r>
            <a:r>
              <a:rPr spc="-195" dirty="0"/>
              <a:t> </a:t>
            </a:r>
            <a:r>
              <a:rPr spc="-370" dirty="0"/>
              <a:t>:</a:t>
            </a:r>
            <a:r>
              <a:rPr dirty="0"/>
              <a:t>	</a:t>
            </a:r>
            <a:r>
              <a:rPr spc="-135" dirty="0"/>
              <a:t>U</a:t>
            </a:r>
            <a:r>
              <a:rPr spc="-130" dirty="0"/>
              <a:t>n</a:t>
            </a:r>
            <a:r>
              <a:rPr spc="-195" dirty="0"/>
              <a:t>iv</a:t>
            </a:r>
            <a:r>
              <a:rPr spc="-285" dirty="0"/>
              <a:t>a</a:t>
            </a:r>
            <a:r>
              <a:rPr spc="-225" dirty="0"/>
              <a:t>r</a:t>
            </a:r>
            <a:r>
              <a:rPr spc="-220" dirty="0"/>
              <a:t>iat</a:t>
            </a:r>
            <a:r>
              <a:rPr spc="-210" dirty="0"/>
              <a:t>e</a:t>
            </a:r>
            <a:r>
              <a:rPr spc="-170" dirty="0"/>
              <a:t> </a:t>
            </a:r>
            <a:r>
              <a:rPr spc="20" dirty="0"/>
              <a:t>A</a:t>
            </a:r>
            <a:r>
              <a:rPr spc="-300" dirty="0"/>
              <a:t>n</a:t>
            </a:r>
            <a:r>
              <a:rPr spc="-295" dirty="0"/>
              <a:t>a</a:t>
            </a:r>
            <a:r>
              <a:rPr spc="-125" dirty="0"/>
              <a:t>l</a:t>
            </a:r>
            <a:r>
              <a:rPr spc="-245" dirty="0"/>
              <a:t>y</a:t>
            </a:r>
            <a:r>
              <a:rPr spc="-229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516636" y="1303019"/>
            <a:ext cx="11162030" cy="5191125"/>
          </a:xfrm>
          <a:custGeom>
            <a:avLst/>
            <a:gdLst/>
            <a:ahLst/>
            <a:cxnLst/>
            <a:rect l="l" t="t" r="r" b="b"/>
            <a:pathLst>
              <a:path w="11162030" h="5191125">
                <a:moveTo>
                  <a:pt x="0" y="5190744"/>
                </a:moveTo>
                <a:lnTo>
                  <a:pt x="11161776" y="5190744"/>
                </a:lnTo>
                <a:lnTo>
                  <a:pt x="11161776" y="0"/>
                </a:lnTo>
                <a:lnTo>
                  <a:pt x="0" y="0"/>
                </a:lnTo>
                <a:lnTo>
                  <a:pt x="0" y="519074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1331467"/>
            <a:ext cx="3766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ahoma"/>
                <a:cs typeface="Tahoma"/>
              </a:rPr>
              <a:t>Va</a:t>
            </a:r>
            <a:r>
              <a:rPr sz="1800" b="1" spc="-110" dirty="0">
                <a:latin typeface="Tahoma"/>
                <a:cs typeface="Tahoma"/>
              </a:rPr>
              <a:t>ria</a:t>
            </a:r>
            <a:r>
              <a:rPr sz="1800" b="1" spc="-150" dirty="0">
                <a:latin typeface="Tahoma"/>
                <a:cs typeface="Tahoma"/>
              </a:rPr>
              <a:t>b</a:t>
            </a:r>
            <a:r>
              <a:rPr sz="1800" b="1" spc="-95" dirty="0">
                <a:latin typeface="Tahoma"/>
                <a:cs typeface="Tahoma"/>
              </a:rPr>
              <a:t>l</a:t>
            </a:r>
            <a:r>
              <a:rPr sz="1800" b="1" spc="-110" dirty="0">
                <a:latin typeface="Tahoma"/>
                <a:cs typeface="Tahoma"/>
              </a:rPr>
              <a:t>e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un</a:t>
            </a:r>
            <a:r>
              <a:rPr sz="1800" b="1" spc="-110" dirty="0">
                <a:latin typeface="Tahoma"/>
                <a:cs typeface="Tahoma"/>
              </a:rPr>
              <a:t>der</a:t>
            </a:r>
            <a:r>
              <a:rPr sz="1800" b="1" spc="-75" dirty="0">
                <a:latin typeface="Tahoma"/>
                <a:cs typeface="Tahoma"/>
              </a:rPr>
              <a:t> c</a:t>
            </a:r>
            <a:r>
              <a:rPr sz="1800" b="1" spc="-10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95" dirty="0">
                <a:latin typeface="Tahoma"/>
                <a:cs typeface="Tahoma"/>
              </a:rPr>
              <a:t>si</a:t>
            </a:r>
            <a:r>
              <a:rPr sz="1800" b="1" spc="-140" dirty="0">
                <a:latin typeface="Tahoma"/>
                <a:cs typeface="Tahoma"/>
              </a:rPr>
              <a:t>d</a:t>
            </a:r>
            <a:r>
              <a:rPr sz="1800" b="1" spc="-105" dirty="0">
                <a:latin typeface="Tahoma"/>
                <a:cs typeface="Tahoma"/>
              </a:rPr>
              <a:t>eratio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95" dirty="0">
                <a:latin typeface="Tahoma"/>
                <a:cs typeface="Tahoma"/>
              </a:rPr>
              <a:t>: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Mo</a:t>
            </a:r>
            <a:r>
              <a:rPr sz="1800" b="1" spc="-50" dirty="0">
                <a:latin typeface="Tahoma"/>
                <a:cs typeface="Tahoma"/>
              </a:rPr>
              <a:t>n</a:t>
            </a:r>
            <a:r>
              <a:rPr sz="1800" b="1" spc="-110" dirty="0">
                <a:latin typeface="Tahoma"/>
                <a:cs typeface="Tahoma"/>
              </a:rPr>
              <a:t>th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5512104"/>
            <a:ext cx="41630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100" dirty="0">
                <a:latin typeface="Tahoma"/>
                <a:cs typeface="Tahoma"/>
              </a:rPr>
              <a:t>M</a:t>
            </a:r>
            <a:r>
              <a:rPr sz="1400" spc="70" dirty="0">
                <a:latin typeface="Tahoma"/>
                <a:cs typeface="Tahoma"/>
              </a:rPr>
              <a:t>a</a:t>
            </a:r>
            <a:r>
              <a:rPr sz="1400" spc="-20" dirty="0">
                <a:latin typeface="Tahoma"/>
                <a:cs typeface="Tahoma"/>
              </a:rPr>
              <a:t>jo</a:t>
            </a:r>
            <a:r>
              <a:rPr sz="1400" spc="15" dirty="0">
                <a:latin typeface="Tahoma"/>
                <a:cs typeface="Tahoma"/>
              </a:rPr>
              <a:t>rity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</a:t>
            </a:r>
            <a:r>
              <a:rPr sz="1400" spc="-15" dirty="0">
                <a:latin typeface="Tahoma"/>
                <a:cs typeface="Tahoma"/>
              </a:rPr>
              <a:t>h</a:t>
            </a:r>
            <a:r>
              <a:rPr sz="1400" spc="-5" dirty="0">
                <a:latin typeface="Tahoma"/>
                <a:cs typeface="Tahoma"/>
              </a:rPr>
              <a:t>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90" dirty="0">
                <a:latin typeface="Tahoma"/>
                <a:cs typeface="Tahoma"/>
              </a:rPr>
              <a:t>C</a:t>
            </a:r>
            <a:r>
              <a:rPr sz="1400" spc="-25" dirty="0">
                <a:latin typeface="Tahoma"/>
                <a:cs typeface="Tahoma"/>
              </a:rPr>
              <a:t>a</a:t>
            </a:r>
            <a:r>
              <a:rPr sz="1400" spc="-10" dirty="0">
                <a:latin typeface="Tahoma"/>
                <a:cs typeface="Tahoma"/>
              </a:rPr>
              <a:t>l</a:t>
            </a:r>
            <a:r>
              <a:rPr sz="1400" spc="10" dirty="0">
                <a:latin typeface="Tahoma"/>
                <a:cs typeface="Tahoma"/>
              </a:rPr>
              <a:t>l</a:t>
            </a:r>
            <a:r>
              <a:rPr sz="1400" spc="-25" dirty="0">
                <a:latin typeface="Tahoma"/>
                <a:cs typeface="Tahoma"/>
              </a:rPr>
              <a:t>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m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d</a:t>
            </a:r>
            <a:r>
              <a:rPr sz="1400" spc="-5" dirty="0">
                <a:latin typeface="Tahoma"/>
                <a:cs typeface="Tahoma"/>
              </a:rPr>
              <a:t>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D</a:t>
            </a:r>
            <a:r>
              <a:rPr sz="1400" spc="30" dirty="0">
                <a:latin typeface="Tahoma"/>
                <a:cs typeface="Tahoma"/>
              </a:rPr>
              <a:t>u</a:t>
            </a:r>
            <a:r>
              <a:rPr sz="1400" dirty="0">
                <a:latin typeface="Tahoma"/>
                <a:cs typeface="Tahoma"/>
              </a:rPr>
              <a:t>ri</a:t>
            </a:r>
            <a:r>
              <a:rPr sz="1400" spc="-5" dirty="0">
                <a:latin typeface="Tahoma"/>
                <a:cs typeface="Tahoma"/>
              </a:rPr>
              <a:t>n</a:t>
            </a:r>
            <a:r>
              <a:rPr sz="1400" spc="-50" dirty="0">
                <a:latin typeface="Tahoma"/>
                <a:cs typeface="Tahoma"/>
              </a:rPr>
              <a:t>g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120" dirty="0">
                <a:latin typeface="Tahoma"/>
                <a:cs typeface="Tahoma"/>
              </a:rPr>
              <a:t>Mo</a:t>
            </a:r>
            <a:r>
              <a:rPr sz="1400" spc="-15" dirty="0">
                <a:latin typeface="Tahoma"/>
                <a:cs typeface="Tahoma"/>
              </a:rPr>
              <a:t>n</a:t>
            </a:r>
            <a:r>
              <a:rPr sz="1400" spc="30" dirty="0">
                <a:latin typeface="Tahoma"/>
                <a:cs typeface="Tahoma"/>
              </a:rPr>
              <a:t>t</a:t>
            </a:r>
            <a:r>
              <a:rPr sz="1400" spc="-5" dirty="0">
                <a:latin typeface="Tahoma"/>
                <a:cs typeface="Tahoma"/>
              </a:rPr>
              <a:t>h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100" dirty="0">
                <a:latin typeface="Tahoma"/>
                <a:cs typeface="Tahoma"/>
              </a:rPr>
              <a:t>M</a:t>
            </a:r>
            <a:r>
              <a:rPr sz="1400" spc="70" dirty="0">
                <a:latin typeface="Tahoma"/>
                <a:cs typeface="Tahoma"/>
              </a:rPr>
              <a:t>a</a:t>
            </a:r>
            <a:r>
              <a:rPr sz="1400" spc="-40" dirty="0">
                <a:latin typeface="Tahoma"/>
                <a:cs typeface="Tahoma"/>
              </a:rPr>
              <a:t>y.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3992" y="1917192"/>
            <a:ext cx="5684520" cy="32400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5" y="439877"/>
            <a:ext cx="563880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24989" algn="l"/>
              </a:tabLst>
            </a:pPr>
            <a:r>
              <a:rPr spc="-45" dirty="0"/>
              <a:t>P</a:t>
            </a:r>
            <a:r>
              <a:rPr spc="-75" dirty="0"/>
              <a:t>A</a:t>
            </a:r>
            <a:r>
              <a:rPr spc="-165" dirty="0"/>
              <a:t>RT</a:t>
            </a:r>
            <a:r>
              <a:rPr spc="-175" dirty="0"/>
              <a:t> </a:t>
            </a:r>
            <a:r>
              <a:rPr spc="-655" dirty="0"/>
              <a:t>I</a:t>
            </a:r>
            <a:r>
              <a:rPr spc="-195" dirty="0"/>
              <a:t> </a:t>
            </a:r>
            <a:r>
              <a:rPr spc="-370" dirty="0"/>
              <a:t>:</a:t>
            </a:r>
            <a:r>
              <a:rPr dirty="0"/>
              <a:t>	</a:t>
            </a:r>
            <a:r>
              <a:rPr spc="-135" dirty="0"/>
              <a:t>U</a:t>
            </a:r>
            <a:r>
              <a:rPr spc="-130" dirty="0"/>
              <a:t>n</a:t>
            </a:r>
            <a:r>
              <a:rPr spc="-195" dirty="0"/>
              <a:t>iv</a:t>
            </a:r>
            <a:r>
              <a:rPr spc="-285" dirty="0"/>
              <a:t>a</a:t>
            </a:r>
            <a:r>
              <a:rPr spc="-225" dirty="0"/>
              <a:t>r</a:t>
            </a:r>
            <a:r>
              <a:rPr spc="-220" dirty="0"/>
              <a:t>iat</a:t>
            </a:r>
            <a:r>
              <a:rPr spc="-210" dirty="0"/>
              <a:t>e</a:t>
            </a:r>
            <a:r>
              <a:rPr spc="-170" dirty="0"/>
              <a:t> </a:t>
            </a:r>
            <a:r>
              <a:rPr spc="20" dirty="0"/>
              <a:t>A</a:t>
            </a:r>
            <a:r>
              <a:rPr spc="-300" dirty="0"/>
              <a:t>n</a:t>
            </a:r>
            <a:r>
              <a:rPr spc="-295" dirty="0"/>
              <a:t>a</a:t>
            </a:r>
            <a:r>
              <a:rPr spc="-125" dirty="0"/>
              <a:t>l</a:t>
            </a:r>
            <a:r>
              <a:rPr spc="-245" dirty="0"/>
              <a:t>y</a:t>
            </a:r>
            <a:r>
              <a:rPr spc="-229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516636" y="1303019"/>
            <a:ext cx="11162030" cy="5191125"/>
          </a:xfrm>
          <a:custGeom>
            <a:avLst/>
            <a:gdLst/>
            <a:ahLst/>
            <a:cxnLst/>
            <a:rect l="l" t="t" r="r" b="b"/>
            <a:pathLst>
              <a:path w="11162030" h="5191125">
                <a:moveTo>
                  <a:pt x="0" y="5190744"/>
                </a:moveTo>
                <a:lnTo>
                  <a:pt x="11161776" y="5190744"/>
                </a:lnTo>
                <a:lnTo>
                  <a:pt x="11161776" y="0"/>
                </a:lnTo>
                <a:lnTo>
                  <a:pt x="0" y="0"/>
                </a:lnTo>
                <a:lnTo>
                  <a:pt x="0" y="519074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1331467"/>
            <a:ext cx="3585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ahoma"/>
                <a:cs typeface="Tahoma"/>
              </a:rPr>
              <a:t>Va</a:t>
            </a:r>
            <a:r>
              <a:rPr sz="1800" b="1" spc="-110" dirty="0">
                <a:latin typeface="Tahoma"/>
                <a:cs typeface="Tahoma"/>
              </a:rPr>
              <a:t>ria</a:t>
            </a:r>
            <a:r>
              <a:rPr sz="1800" b="1" spc="-150" dirty="0">
                <a:latin typeface="Tahoma"/>
                <a:cs typeface="Tahoma"/>
              </a:rPr>
              <a:t>b</a:t>
            </a:r>
            <a:r>
              <a:rPr sz="1800" b="1" spc="-95" dirty="0">
                <a:latin typeface="Tahoma"/>
                <a:cs typeface="Tahoma"/>
              </a:rPr>
              <a:t>l</a:t>
            </a:r>
            <a:r>
              <a:rPr sz="1800" b="1" spc="-125" dirty="0">
                <a:latin typeface="Tahoma"/>
                <a:cs typeface="Tahoma"/>
              </a:rPr>
              <a:t>es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un</a:t>
            </a:r>
            <a:r>
              <a:rPr sz="1800" b="1" spc="-110" dirty="0">
                <a:latin typeface="Tahoma"/>
                <a:cs typeface="Tahoma"/>
              </a:rPr>
              <a:t>der</a:t>
            </a:r>
            <a:r>
              <a:rPr sz="1800" b="1" spc="-75" dirty="0">
                <a:latin typeface="Tahoma"/>
                <a:cs typeface="Tahoma"/>
              </a:rPr>
              <a:t> c</a:t>
            </a:r>
            <a:r>
              <a:rPr sz="1800" b="1" spc="-10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95" dirty="0">
                <a:latin typeface="Tahoma"/>
                <a:cs typeface="Tahoma"/>
              </a:rPr>
              <a:t>si</a:t>
            </a:r>
            <a:r>
              <a:rPr sz="1800" b="1" spc="-140" dirty="0">
                <a:latin typeface="Tahoma"/>
                <a:cs typeface="Tahoma"/>
              </a:rPr>
              <a:t>d</a:t>
            </a:r>
            <a:r>
              <a:rPr sz="1800" b="1" spc="-105" dirty="0">
                <a:latin typeface="Tahoma"/>
                <a:cs typeface="Tahoma"/>
              </a:rPr>
              <a:t>eratio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95" dirty="0">
                <a:latin typeface="Tahoma"/>
                <a:cs typeface="Tahoma"/>
              </a:rPr>
              <a:t>:</a:t>
            </a:r>
            <a:r>
              <a:rPr sz="1800" b="1" spc="-85" dirty="0">
                <a:latin typeface="Tahoma"/>
                <a:cs typeface="Tahoma"/>
              </a:rPr>
              <a:t> Day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5298694"/>
            <a:ext cx="102476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25" dirty="0">
                <a:latin typeface="Tahoma"/>
                <a:cs typeface="Tahoma"/>
              </a:rPr>
              <a:t>Majority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Calls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made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during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Weekends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compared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weekdays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Since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Majority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from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Working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age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Group.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1058" y="1845216"/>
            <a:ext cx="6513560" cy="3037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5" y="439877"/>
            <a:ext cx="563880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24989" algn="l"/>
              </a:tabLst>
            </a:pPr>
            <a:r>
              <a:rPr spc="-45" dirty="0"/>
              <a:t>P</a:t>
            </a:r>
            <a:r>
              <a:rPr spc="-75" dirty="0"/>
              <a:t>A</a:t>
            </a:r>
            <a:r>
              <a:rPr spc="-165" dirty="0"/>
              <a:t>RT</a:t>
            </a:r>
            <a:r>
              <a:rPr spc="-175" dirty="0"/>
              <a:t> </a:t>
            </a:r>
            <a:r>
              <a:rPr spc="-655" dirty="0"/>
              <a:t>I</a:t>
            </a:r>
            <a:r>
              <a:rPr spc="-195" dirty="0"/>
              <a:t> </a:t>
            </a:r>
            <a:r>
              <a:rPr spc="-370" dirty="0"/>
              <a:t>:</a:t>
            </a:r>
            <a:r>
              <a:rPr dirty="0"/>
              <a:t>	</a:t>
            </a:r>
            <a:r>
              <a:rPr spc="-135" dirty="0"/>
              <a:t>U</a:t>
            </a:r>
            <a:r>
              <a:rPr spc="-130" dirty="0"/>
              <a:t>n</a:t>
            </a:r>
            <a:r>
              <a:rPr spc="-195" dirty="0"/>
              <a:t>iv</a:t>
            </a:r>
            <a:r>
              <a:rPr spc="-285" dirty="0"/>
              <a:t>a</a:t>
            </a:r>
            <a:r>
              <a:rPr spc="-225" dirty="0"/>
              <a:t>r</a:t>
            </a:r>
            <a:r>
              <a:rPr spc="-220" dirty="0"/>
              <a:t>iat</a:t>
            </a:r>
            <a:r>
              <a:rPr spc="-210" dirty="0"/>
              <a:t>e</a:t>
            </a:r>
            <a:r>
              <a:rPr spc="-170" dirty="0"/>
              <a:t> </a:t>
            </a:r>
            <a:r>
              <a:rPr spc="20" dirty="0"/>
              <a:t>A</a:t>
            </a:r>
            <a:r>
              <a:rPr spc="-300" dirty="0"/>
              <a:t>n</a:t>
            </a:r>
            <a:r>
              <a:rPr spc="-295" dirty="0"/>
              <a:t>a</a:t>
            </a:r>
            <a:r>
              <a:rPr spc="-125" dirty="0"/>
              <a:t>l</a:t>
            </a:r>
            <a:r>
              <a:rPr spc="-245" dirty="0"/>
              <a:t>y</a:t>
            </a:r>
            <a:r>
              <a:rPr spc="-229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516636" y="1303019"/>
            <a:ext cx="11162030" cy="5191125"/>
          </a:xfrm>
          <a:custGeom>
            <a:avLst/>
            <a:gdLst/>
            <a:ahLst/>
            <a:cxnLst/>
            <a:rect l="l" t="t" r="r" b="b"/>
            <a:pathLst>
              <a:path w="11162030" h="5191125">
                <a:moveTo>
                  <a:pt x="0" y="5190744"/>
                </a:moveTo>
                <a:lnTo>
                  <a:pt x="11161776" y="5190744"/>
                </a:lnTo>
                <a:lnTo>
                  <a:pt x="11161776" y="0"/>
                </a:lnTo>
                <a:lnTo>
                  <a:pt x="0" y="0"/>
                </a:lnTo>
                <a:lnTo>
                  <a:pt x="0" y="519074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1331467"/>
            <a:ext cx="451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ahoma"/>
                <a:cs typeface="Tahoma"/>
              </a:rPr>
              <a:t>Va</a:t>
            </a:r>
            <a:r>
              <a:rPr sz="1800" b="1" spc="-110" dirty="0">
                <a:latin typeface="Tahoma"/>
                <a:cs typeface="Tahoma"/>
              </a:rPr>
              <a:t>ria</a:t>
            </a:r>
            <a:r>
              <a:rPr sz="1800" b="1" spc="-150" dirty="0">
                <a:latin typeface="Tahoma"/>
                <a:cs typeface="Tahoma"/>
              </a:rPr>
              <a:t>b</a:t>
            </a:r>
            <a:r>
              <a:rPr sz="1800" b="1" spc="-95" dirty="0">
                <a:latin typeface="Tahoma"/>
                <a:cs typeface="Tahoma"/>
              </a:rPr>
              <a:t>l</a:t>
            </a:r>
            <a:r>
              <a:rPr sz="1800" b="1" spc="-125" dirty="0">
                <a:latin typeface="Tahoma"/>
                <a:cs typeface="Tahoma"/>
              </a:rPr>
              <a:t>es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un</a:t>
            </a:r>
            <a:r>
              <a:rPr sz="1800" b="1" spc="-110" dirty="0">
                <a:latin typeface="Tahoma"/>
                <a:cs typeface="Tahoma"/>
              </a:rPr>
              <a:t>der</a:t>
            </a:r>
            <a:r>
              <a:rPr sz="1800" b="1" spc="-75" dirty="0">
                <a:latin typeface="Tahoma"/>
                <a:cs typeface="Tahoma"/>
              </a:rPr>
              <a:t> c</a:t>
            </a:r>
            <a:r>
              <a:rPr sz="1800" b="1" spc="-10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95" dirty="0">
                <a:latin typeface="Tahoma"/>
                <a:cs typeface="Tahoma"/>
              </a:rPr>
              <a:t>si</a:t>
            </a:r>
            <a:r>
              <a:rPr sz="1800" b="1" spc="-140" dirty="0">
                <a:latin typeface="Tahoma"/>
                <a:cs typeface="Tahoma"/>
              </a:rPr>
              <a:t>d</a:t>
            </a:r>
            <a:r>
              <a:rPr sz="1800" b="1" spc="-105" dirty="0">
                <a:latin typeface="Tahoma"/>
                <a:cs typeface="Tahoma"/>
              </a:rPr>
              <a:t>eratio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95" dirty="0">
                <a:latin typeface="Tahoma"/>
                <a:cs typeface="Tahoma"/>
              </a:rPr>
              <a:t>: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C</a:t>
            </a:r>
            <a:r>
              <a:rPr sz="1800" b="1" spc="-120" dirty="0">
                <a:latin typeface="Tahoma"/>
                <a:cs typeface="Tahoma"/>
              </a:rPr>
              <a:t>all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Du</a:t>
            </a:r>
            <a:r>
              <a:rPr sz="1800" b="1" spc="-110" dirty="0">
                <a:latin typeface="Tahoma"/>
                <a:cs typeface="Tahoma"/>
              </a:rPr>
              <a:t>ration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5298694"/>
            <a:ext cx="53867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25" dirty="0">
                <a:latin typeface="Tahoma"/>
                <a:cs typeface="Tahoma"/>
              </a:rPr>
              <a:t>Majority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Call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Duration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between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1-3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Minutes.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3783" y="2066544"/>
            <a:ext cx="5939433" cy="2894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929" y="439877"/>
            <a:ext cx="798195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24989" algn="l"/>
              </a:tabLst>
            </a:pPr>
            <a:r>
              <a:rPr spc="-45" dirty="0"/>
              <a:t>P</a:t>
            </a:r>
            <a:r>
              <a:rPr spc="-75" dirty="0"/>
              <a:t>A</a:t>
            </a:r>
            <a:r>
              <a:rPr spc="-165" dirty="0"/>
              <a:t>RT</a:t>
            </a:r>
            <a:r>
              <a:rPr spc="-175" dirty="0"/>
              <a:t> </a:t>
            </a:r>
            <a:r>
              <a:rPr spc="-655" dirty="0"/>
              <a:t>I</a:t>
            </a:r>
            <a:r>
              <a:rPr spc="-195" dirty="0"/>
              <a:t> </a:t>
            </a:r>
            <a:r>
              <a:rPr spc="-370" dirty="0"/>
              <a:t>:</a:t>
            </a:r>
            <a:r>
              <a:rPr dirty="0"/>
              <a:t>	</a:t>
            </a:r>
            <a:r>
              <a:rPr spc="-280" dirty="0"/>
              <a:t>Seg</a:t>
            </a:r>
            <a:r>
              <a:rPr spc="-434" dirty="0"/>
              <a:t>m</a:t>
            </a:r>
            <a:r>
              <a:rPr spc="-235" dirty="0"/>
              <a:t>en</a:t>
            </a:r>
            <a:r>
              <a:rPr spc="-180" dirty="0"/>
              <a:t>t</a:t>
            </a:r>
            <a:r>
              <a:rPr spc="-210" dirty="0"/>
              <a:t>ed</a:t>
            </a:r>
            <a:r>
              <a:rPr spc="-145" dirty="0"/>
              <a:t> </a:t>
            </a:r>
            <a:r>
              <a:rPr dirty="0"/>
              <a:t>U</a:t>
            </a:r>
            <a:r>
              <a:rPr spc="-295" dirty="0"/>
              <a:t>n</a:t>
            </a:r>
            <a:r>
              <a:rPr spc="-155" dirty="0"/>
              <a:t>i</a:t>
            </a:r>
            <a:r>
              <a:rPr spc="-260" dirty="0"/>
              <a:t>va</a:t>
            </a:r>
            <a:r>
              <a:rPr spc="-215" dirty="0"/>
              <a:t>r</a:t>
            </a:r>
            <a:r>
              <a:rPr spc="-220" dirty="0"/>
              <a:t>iat</a:t>
            </a:r>
            <a:r>
              <a:rPr spc="-210" dirty="0"/>
              <a:t>e</a:t>
            </a:r>
            <a:r>
              <a:rPr spc="-170" dirty="0"/>
              <a:t> </a:t>
            </a:r>
            <a:r>
              <a:rPr spc="20" dirty="0"/>
              <a:t>A</a:t>
            </a:r>
            <a:r>
              <a:rPr spc="-300" dirty="0"/>
              <a:t>n</a:t>
            </a:r>
            <a:r>
              <a:rPr spc="-295" dirty="0"/>
              <a:t>a</a:t>
            </a:r>
            <a:r>
              <a:rPr spc="-125" dirty="0"/>
              <a:t>l</a:t>
            </a:r>
            <a:r>
              <a:rPr spc="-245" dirty="0"/>
              <a:t>y</a:t>
            </a:r>
            <a:r>
              <a:rPr spc="-229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516636" y="1159763"/>
            <a:ext cx="11162030" cy="5334000"/>
          </a:xfrm>
          <a:custGeom>
            <a:avLst/>
            <a:gdLst/>
            <a:ahLst/>
            <a:cxnLst/>
            <a:rect l="l" t="t" r="r" b="b"/>
            <a:pathLst>
              <a:path w="11162030" h="5334000">
                <a:moveTo>
                  <a:pt x="0" y="5334000"/>
                </a:moveTo>
                <a:lnTo>
                  <a:pt x="11161776" y="5334000"/>
                </a:lnTo>
                <a:lnTo>
                  <a:pt x="11161776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1189735"/>
            <a:ext cx="460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ahoma"/>
                <a:cs typeface="Tahoma"/>
              </a:rPr>
              <a:t>Va</a:t>
            </a:r>
            <a:r>
              <a:rPr sz="1800" b="1" spc="-110" dirty="0">
                <a:latin typeface="Tahoma"/>
                <a:cs typeface="Tahoma"/>
              </a:rPr>
              <a:t>ria</a:t>
            </a:r>
            <a:r>
              <a:rPr sz="1800" b="1" spc="-150" dirty="0">
                <a:latin typeface="Tahoma"/>
                <a:cs typeface="Tahoma"/>
              </a:rPr>
              <a:t>b</a:t>
            </a:r>
            <a:r>
              <a:rPr sz="1800" b="1" spc="-95" dirty="0">
                <a:latin typeface="Tahoma"/>
                <a:cs typeface="Tahoma"/>
              </a:rPr>
              <a:t>l</a:t>
            </a:r>
            <a:r>
              <a:rPr sz="1800" b="1" spc="-125" dirty="0">
                <a:latin typeface="Tahoma"/>
                <a:cs typeface="Tahoma"/>
              </a:rPr>
              <a:t>es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un</a:t>
            </a:r>
            <a:r>
              <a:rPr sz="1800" b="1" spc="-110" dirty="0">
                <a:latin typeface="Tahoma"/>
                <a:cs typeface="Tahoma"/>
              </a:rPr>
              <a:t>der</a:t>
            </a:r>
            <a:r>
              <a:rPr sz="1800" b="1" spc="-75" dirty="0">
                <a:latin typeface="Tahoma"/>
                <a:cs typeface="Tahoma"/>
              </a:rPr>
              <a:t> c</a:t>
            </a:r>
            <a:r>
              <a:rPr sz="1800" b="1" spc="-10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95" dirty="0">
                <a:latin typeface="Tahoma"/>
                <a:cs typeface="Tahoma"/>
              </a:rPr>
              <a:t>si</a:t>
            </a:r>
            <a:r>
              <a:rPr sz="1800" b="1" spc="-140" dirty="0">
                <a:latin typeface="Tahoma"/>
                <a:cs typeface="Tahoma"/>
              </a:rPr>
              <a:t>d</a:t>
            </a:r>
            <a:r>
              <a:rPr sz="1800" b="1" spc="-105" dirty="0">
                <a:latin typeface="Tahoma"/>
                <a:cs typeface="Tahoma"/>
              </a:rPr>
              <a:t>eratio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95" dirty="0">
                <a:latin typeface="Tahoma"/>
                <a:cs typeface="Tahoma"/>
              </a:rPr>
              <a:t>: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Marital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Stat</a:t>
            </a:r>
            <a:r>
              <a:rPr sz="1800" b="1" spc="-155" dirty="0">
                <a:latin typeface="Tahoma"/>
                <a:cs typeface="Tahoma"/>
              </a:rPr>
              <a:t>u</a:t>
            </a:r>
            <a:r>
              <a:rPr sz="1800" b="1" spc="-140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5370321"/>
            <a:ext cx="45954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25" dirty="0">
                <a:latin typeface="Tahoma"/>
                <a:cs typeface="Tahoma"/>
              </a:rPr>
              <a:t>Majority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are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either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Married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or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Single.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2014" y="1691639"/>
            <a:ext cx="4436849" cy="33162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929" y="439877"/>
            <a:ext cx="798195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24989" algn="l"/>
              </a:tabLst>
            </a:pPr>
            <a:r>
              <a:rPr spc="-45" dirty="0"/>
              <a:t>P</a:t>
            </a:r>
            <a:r>
              <a:rPr spc="-75" dirty="0"/>
              <a:t>A</a:t>
            </a:r>
            <a:r>
              <a:rPr spc="-165" dirty="0"/>
              <a:t>RT</a:t>
            </a:r>
            <a:r>
              <a:rPr spc="-175" dirty="0"/>
              <a:t> </a:t>
            </a:r>
            <a:r>
              <a:rPr spc="-655" dirty="0"/>
              <a:t>I</a:t>
            </a:r>
            <a:r>
              <a:rPr spc="-195" dirty="0"/>
              <a:t> </a:t>
            </a:r>
            <a:r>
              <a:rPr spc="-370" dirty="0"/>
              <a:t>:</a:t>
            </a:r>
            <a:r>
              <a:rPr dirty="0"/>
              <a:t>	</a:t>
            </a:r>
            <a:r>
              <a:rPr spc="-280" dirty="0"/>
              <a:t>Seg</a:t>
            </a:r>
            <a:r>
              <a:rPr spc="-434" dirty="0"/>
              <a:t>m</a:t>
            </a:r>
            <a:r>
              <a:rPr spc="-235" dirty="0"/>
              <a:t>en</a:t>
            </a:r>
            <a:r>
              <a:rPr spc="-180" dirty="0"/>
              <a:t>t</a:t>
            </a:r>
            <a:r>
              <a:rPr spc="-210" dirty="0"/>
              <a:t>ed</a:t>
            </a:r>
            <a:r>
              <a:rPr spc="-145" dirty="0"/>
              <a:t> </a:t>
            </a:r>
            <a:r>
              <a:rPr dirty="0"/>
              <a:t>U</a:t>
            </a:r>
            <a:r>
              <a:rPr spc="-295" dirty="0"/>
              <a:t>n</a:t>
            </a:r>
            <a:r>
              <a:rPr spc="-155" dirty="0"/>
              <a:t>i</a:t>
            </a:r>
            <a:r>
              <a:rPr spc="-260" dirty="0"/>
              <a:t>va</a:t>
            </a:r>
            <a:r>
              <a:rPr spc="-215" dirty="0"/>
              <a:t>r</a:t>
            </a:r>
            <a:r>
              <a:rPr spc="-220" dirty="0"/>
              <a:t>iat</a:t>
            </a:r>
            <a:r>
              <a:rPr spc="-210" dirty="0"/>
              <a:t>e</a:t>
            </a:r>
            <a:r>
              <a:rPr spc="-170" dirty="0"/>
              <a:t> </a:t>
            </a:r>
            <a:r>
              <a:rPr spc="20" dirty="0"/>
              <a:t>A</a:t>
            </a:r>
            <a:r>
              <a:rPr spc="-300" dirty="0"/>
              <a:t>n</a:t>
            </a:r>
            <a:r>
              <a:rPr spc="-295" dirty="0"/>
              <a:t>a</a:t>
            </a:r>
            <a:r>
              <a:rPr spc="-125" dirty="0"/>
              <a:t>l</a:t>
            </a:r>
            <a:r>
              <a:rPr spc="-245" dirty="0"/>
              <a:t>y</a:t>
            </a:r>
            <a:r>
              <a:rPr spc="-229" dirty="0"/>
              <a:t>sis</a:t>
            </a:r>
          </a:p>
        </p:txBody>
      </p:sp>
      <p:sp>
        <p:nvSpPr>
          <p:cNvPr id="3" name="object 3"/>
          <p:cNvSpPr/>
          <p:nvPr/>
        </p:nvSpPr>
        <p:spPr>
          <a:xfrm>
            <a:off x="516636" y="1159763"/>
            <a:ext cx="11162030" cy="5334000"/>
          </a:xfrm>
          <a:custGeom>
            <a:avLst/>
            <a:gdLst/>
            <a:ahLst/>
            <a:cxnLst/>
            <a:rect l="l" t="t" r="r" b="b"/>
            <a:pathLst>
              <a:path w="11162030" h="5334000">
                <a:moveTo>
                  <a:pt x="0" y="5334000"/>
                </a:moveTo>
                <a:lnTo>
                  <a:pt x="11161776" y="5334000"/>
                </a:lnTo>
                <a:lnTo>
                  <a:pt x="11161776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1189735"/>
            <a:ext cx="4193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ahoma"/>
                <a:cs typeface="Tahoma"/>
              </a:rPr>
              <a:t>Va</a:t>
            </a:r>
            <a:r>
              <a:rPr sz="1800" b="1" spc="-110" dirty="0">
                <a:latin typeface="Tahoma"/>
                <a:cs typeface="Tahoma"/>
              </a:rPr>
              <a:t>ria</a:t>
            </a:r>
            <a:r>
              <a:rPr sz="1800" b="1" spc="-150" dirty="0">
                <a:latin typeface="Tahoma"/>
                <a:cs typeface="Tahoma"/>
              </a:rPr>
              <a:t>b</a:t>
            </a:r>
            <a:r>
              <a:rPr sz="1800" b="1" spc="-95" dirty="0">
                <a:latin typeface="Tahoma"/>
                <a:cs typeface="Tahoma"/>
              </a:rPr>
              <a:t>l</a:t>
            </a:r>
            <a:r>
              <a:rPr sz="1800" b="1" spc="-125" dirty="0">
                <a:latin typeface="Tahoma"/>
                <a:cs typeface="Tahoma"/>
              </a:rPr>
              <a:t>es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un</a:t>
            </a:r>
            <a:r>
              <a:rPr sz="1800" b="1" spc="-110" dirty="0">
                <a:latin typeface="Tahoma"/>
                <a:cs typeface="Tahoma"/>
              </a:rPr>
              <a:t>der</a:t>
            </a:r>
            <a:r>
              <a:rPr sz="1800" b="1" spc="-75" dirty="0">
                <a:latin typeface="Tahoma"/>
                <a:cs typeface="Tahoma"/>
              </a:rPr>
              <a:t> c</a:t>
            </a:r>
            <a:r>
              <a:rPr sz="1800" b="1" spc="-10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95" dirty="0">
                <a:latin typeface="Tahoma"/>
                <a:cs typeface="Tahoma"/>
              </a:rPr>
              <a:t>si</a:t>
            </a:r>
            <a:r>
              <a:rPr sz="1800" b="1" spc="-140" dirty="0">
                <a:latin typeface="Tahoma"/>
                <a:cs typeface="Tahoma"/>
              </a:rPr>
              <a:t>d</a:t>
            </a:r>
            <a:r>
              <a:rPr sz="1800" b="1" spc="-105" dirty="0">
                <a:latin typeface="Tahoma"/>
                <a:cs typeface="Tahoma"/>
              </a:rPr>
              <a:t>eratio</a:t>
            </a:r>
            <a:r>
              <a:rPr sz="1800" b="1" spc="-150" dirty="0">
                <a:latin typeface="Tahoma"/>
                <a:cs typeface="Tahoma"/>
              </a:rPr>
              <a:t>n</a:t>
            </a:r>
            <a:r>
              <a:rPr sz="1800" b="1" spc="-195" dirty="0">
                <a:latin typeface="Tahoma"/>
                <a:cs typeface="Tahoma"/>
              </a:rPr>
              <a:t>: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E</a:t>
            </a:r>
            <a:r>
              <a:rPr sz="1800" b="1" spc="-90" dirty="0">
                <a:latin typeface="Tahoma"/>
                <a:cs typeface="Tahoma"/>
              </a:rPr>
              <a:t>d</a:t>
            </a:r>
            <a:r>
              <a:rPr sz="1800" b="1" spc="-150" dirty="0">
                <a:latin typeface="Tahoma"/>
                <a:cs typeface="Tahoma"/>
              </a:rPr>
              <a:t>u</a:t>
            </a:r>
            <a:r>
              <a:rPr sz="1800" b="1" spc="-120" dirty="0">
                <a:latin typeface="Tahoma"/>
                <a:cs typeface="Tahoma"/>
              </a:rPr>
              <a:t>c</a:t>
            </a:r>
            <a:r>
              <a:rPr sz="1800" b="1" spc="-145" dirty="0">
                <a:latin typeface="Tahoma"/>
                <a:cs typeface="Tahoma"/>
              </a:rPr>
              <a:t>a</a:t>
            </a:r>
            <a:r>
              <a:rPr sz="1800" b="1" spc="-95" dirty="0">
                <a:latin typeface="Tahoma"/>
                <a:cs typeface="Tahoma"/>
              </a:rPr>
              <a:t>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5797397"/>
            <a:ext cx="61360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25" dirty="0">
                <a:latin typeface="Tahoma"/>
                <a:cs typeface="Tahoma"/>
              </a:rPr>
              <a:t>Majority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of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Customers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are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holding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either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Masters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or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Doctorate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degree.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8520" y="1932432"/>
            <a:ext cx="5190744" cy="28333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736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Tahoma</vt:lpstr>
      <vt:lpstr>Wingdings</vt:lpstr>
      <vt:lpstr>Office Theme</vt:lpstr>
      <vt:lpstr>ASSIGNMENT</vt:lpstr>
      <vt:lpstr>PART I : Univariate Analysis</vt:lpstr>
      <vt:lpstr>PART I : Univariate Analysis</vt:lpstr>
      <vt:lpstr>PART I : Univariate Analysis</vt:lpstr>
      <vt:lpstr>PART I : Univariate Analysis</vt:lpstr>
      <vt:lpstr>PART I : Univariate Analysis</vt:lpstr>
      <vt:lpstr>PART I : Univariate Analysis</vt:lpstr>
      <vt:lpstr>PART I : Segmented Univariate Analysis</vt:lpstr>
      <vt:lpstr>PART I : Segmented Univariate Analysis</vt:lpstr>
      <vt:lpstr>PART I : Segmented Univariate Analysis</vt:lpstr>
      <vt:lpstr>PART I : Segmented Univariate Analysis</vt:lpstr>
      <vt:lpstr>PART II : Bivariate Analysis</vt:lpstr>
      <vt:lpstr>PART II : Bivariate Analysis</vt:lpstr>
      <vt:lpstr>PART II : Bivariate Analysis</vt:lpstr>
      <vt:lpstr>PART II : Bivariate Analysis</vt:lpstr>
      <vt:lpstr>PART II : Bivariate Analysis</vt:lpstr>
      <vt:lpstr>PART II : Bivariate Analysis</vt:lpstr>
      <vt:lpstr>PART II : Bivariate Analysis</vt:lpstr>
      <vt:lpstr>PART III: Major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cp:lastModifiedBy>Vinay Kumar</cp:lastModifiedBy>
  <cp:revision>1</cp:revision>
  <dcterms:created xsi:type="dcterms:W3CDTF">2023-03-19T14:56:55Z</dcterms:created>
  <dcterms:modified xsi:type="dcterms:W3CDTF">2023-03-19T14:58:51Z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2023-03-19T00:00:00Z</vt:filetime>
  </property>
</Properties>
</file>