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5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EE413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EE413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EE413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9456" y="333836"/>
            <a:ext cx="7673086" cy="1217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EE413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87267" y="1807464"/>
            <a:ext cx="5617464" cy="4462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9701" y="1092863"/>
            <a:ext cx="7833359" cy="133223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sz="4000" spc="-150" dirty="0"/>
              <a:t>ASSIGNMENT</a:t>
            </a:r>
            <a:endParaRPr sz="4000"/>
          </a:p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3400" b="0" spc="-40" dirty="0">
                <a:solidFill>
                  <a:srgbClr val="5A5A5A"/>
                </a:solidFill>
                <a:latin typeface="Tahoma"/>
                <a:cs typeface="Tahoma"/>
              </a:rPr>
              <a:t>Name:</a:t>
            </a:r>
            <a:r>
              <a:rPr sz="3400" b="0" spc="-204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400" spc="-10" dirty="0">
                <a:solidFill>
                  <a:srgbClr val="1A1F2C"/>
                </a:solidFill>
                <a:latin typeface="Calibri"/>
                <a:cs typeface="Calibri"/>
              </a:rPr>
              <a:t>VINAY</a:t>
            </a:r>
            <a:r>
              <a:rPr sz="3400" spc="25" dirty="0">
                <a:solidFill>
                  <a:srgbClr val="1A1F2C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1A1F2C"/>
                </a:solidFill>
                <a:latin typeface="Calibri"/>
                <a:cs typeface="Calibri"/>
              </a:rPr>
              <a:t>KUMAR</a:t>
            </a:r>
            <a:r>
              <a:rPr sz="3400" dirty="0">
                <a:solidFill>
                  <a:srgbClr val="1A1F2C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1A1F2C"/>
                </a:solidFill>
                <a:latin typeface="Calibri"/>
                <a:cs typeface="Calibri"/>
              </a:rPr>
              <a:t>PARASHARA</a:t>
            </a:r>
            <a:r>
              <a:rPr sz="3400" spc="30" dirty="0">
                <a:solidFill>
                  <a:srgbClr val="1A1F2C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1A1F2C"/>
                </a:solidFill>
                <a:latin typeface="Calibri"/>
                <a:cs typeface="Calibri"/>
              </a:rPr>
              <a:t>BATTER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7232" y="3267372"/>
            <a:ext cx="10184765" cy="2796540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sz="2400" spc="20" dirty="0">
                <a:solidFill>
                  <a:srgbClr val="EE413C"/>
                </a:solidFill>
                <a:latin typeface="Tahoma"/>
                <a:cs typeface="Tahoma"/>
              </a:rPr>
              <a:t>Problem</a:t>
            </a:r>
            <a:r>
              <a:rPr sz="2400" spc="-175" dirty="0">
                <a:solidFill>
                  <a:srgbClr val="EE413C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EE413C"/>
                </a:solidFill>
                <a:latin typeface="Tahoma"/>
                <a:cs typeface="Tahoma"/>
              </a:rPr>
              <a:t>Statement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ts val="2280"/>
              </a:lnSpc>
              <a:spcBef>
                <a:spcPts val="1280"/>
              </a:spcBef>
            </a:pPr>
            <a:r>
              <a:rPr sz="2000" spc="5" dirty="0">
                <a:solidFill>
                  <a:srgbClr val="5A5A5A"/>
                </a:solidFill>
                <a:latin typeface="Tahoma"/>
                <a:cs typeface="Tahoma"/>
              </a:rPr>
              <a:t>The</a:t>
            </a:r>
            <a:r>
              <a:rPr sz="2000" spc="-13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sz="2000" spc="-11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5A5A5A"/>
                </a:solidFill>
                <a:latin typeface="Tahoma"/>
                <a:cs typeface="Tahoma"/>
              </a:rPr>
              <a:t>pipeline</a:t>
            </a:r>
            <a:r>
              <a:rPr sz="2000" spc="-14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5A5A5A"/>
                </a:solidFill>
                <a:latin typeface="Tahoma"/>
                <a:cs typeface="Tahoma"/>
              </a:rPr>
              <a:t>conversion</a:t>
            </a:r>
            <a:r>
              <a:rPr sz="2000" spc="-15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A5A5A"/>
                </a:solidFill>
                <a:latin typeface="Tahoma"/>
                <a:cs typeface="Tahoma"/>
              </a:rPr>
              <a:t>percentage</a:t>
            </a:r>
            <a:r>
              <a:rPr sz="2000" spc="-14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A5A5A"/>
                </a:solidFill>
                <a:latin typeface="Tahoma"/>
                <a:cs typeface="Tahoma"/>
              </a:rPr>
              <a:t>at</a:t>
            </a:r>
            <a:r>
              <a:rPr sz="2000" spc="-13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5A5A5A"/>
                </a:solidFill>
                <a:latin typeface="Tahoma"/>
                <a:cs typeface="Tahoma"/>
              </a:rPr>
              <a:t>TechnoServe</a:t>
            </a:r>
            <a:r>
              <a:rPr sz="2000" spc="-16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-145" dirty="0">
                <a:solidFill>
                  <a:srgbClr val="5A5A5A"/>
                </a:solidFill>
                <a:latin typeface="Tahoma"/>
                <a:cs typeface="Tahoma"/>
              </a:rPr>
              <a:t>(a</a:t>
            </a:r>
            <a:r>
              <a:rPr sz="2000" spc="-10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5A5A5A"/>
                </a:solidFill>
                <a:latin typeface="Tahoma"/>
                <a:cs typeface="Tahoma"/>
              </a:rPr>
              <a:t>tech</a:t>
            </a:r>
            <a:r>
              <a:rPr sz="2000" spc="-13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sz="2000" spc="-10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5A5A5A"/>
                </a:solidFill>
                <a:latin typeface="Tahoma"/>
                <a:cs typeface="Tahoma"/>
              </a:rPr>
              <a:t>startup)</a:t>
            </a:r>
            <a:r>
              <a:rPr sz="2000" spc="-14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5A5A5A"/>
                </a:solidFill>
                <a:latin typeface="Tahoma"/>
                <a:cs typeface="Tahoma"/>
              </a:rPr>
              <a:t>has</a:t>
            </a:r>
            <a:r>
              <a:rPr sz="2000" spc="-114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5A5A5A"/>
                </a:solidFill>
                <a:latin typeface="Tahoma"/>
                <a:cs typeface="Tahoma"/>
              </a:rPr>
              <a:t>dropped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ts val="2280"/>
              </a:lnSpc>
            </a:pPr>
            <a:r>
              <a:rPr sz="2000" spc="20" dirty="0">
                <a:solidFill>
                  <a:srgbClr val="5A5A5A"/>
                </a:solidFill>
                <a:latin typeface="Tahoma"/>
                <a:cs typeface="Tahoma"/>
              </a:rPr>
              <a:t>from</a:t>
            </a:r>
            <a:r>
              <a:rPr sz="2000" spc="-12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-70" dirty="0">
                <a:solidFill>
                  <a:srgbClr val="5A5A5A"/>
                </a:solidFill>
                <a:latin typeface="Tahoma"/>
                <a:cs typeface="Tahoma"/>
              </a:rPr>
              <a:t>35%</a:t>
            </a:r>
            <a:r>
              <a:rPr sz="2000" spc="-11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A5A5A"/>
                </a:solidFill>
                <a:latin typeface="Tahoma"/>
                <a:cs typeface="Tahoma"/>
              </a:rPr>
              <a:t>at</a:t>
            </a:r>
            <a:r>
              <a:rPr sz="2000" spc="-12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5A5A5A"/>
                </a:solidFill>
                <a:latin typeface="Tahoma"/>
                <a:cs typeface="Tahoma"/>
              </a:rPr>
              <a:t>the</a:t>
            </a:r>
            <a:r>
              <a:rPr sz="2000" spc="-13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5A5A5A"/>
                </a:solidFill>
                <a:latin typeface="Tahoma"/>
                <a:cs typeface="Tahoma"/>
              </a:rPr>
              <a:t>end</a:t>
            </a:r>
            <a:r>
              <a:rPr sz="2000" spc="-12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5A5A5A"/>
                </a:solidFill>
                <a:latin typeface="Tahoma"/>
                <a:cs typeface="Tahoma"/>
              </a:rPr>
              <a:t>of</a:t>
            </a:r>
            <a:r>
              <a:rPr sz="2000" spc="-114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A5A5A"/>
                </a:solidFill>
                <a:latin typeface="Tahoma"/>
                <a:cs typeface="Tahoma"/>
              </a:rPr>
              <a:t>last</a:t>
            </a:r>
            <a:r>
              <a:rPr sz="2000" spc="-10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5A5A5A"/>
                </a:solidFill>
                <a:latin typeface="Tahoma"/>
                <a:cs typeface="Tahoma"/>
              </a:rPr>
              <a:t>fiscal</a:t>
            </a:r>
            <a:r>
              <a:rPr sz="2000" spc="-13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5A5A5A"/>
                </a:solidFill>
                <a:latin typeface="Tahoma"/>
                <a:cs typeface="Tahoma"/>
              </a:rPr>
              <a:t>(FY</a:t>
            </a:r>
            <a:r>
              <a:rPr sz="2000" spc="-114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5A5A5A"/>
                </a:solidFill>
                <a:latin typeface="Tahoma"/>
                <a:cs typeface="Tahoma"/>
              </a:rPr>
              <a:t>2017-18)</a:t>
            </a:r>
            <a:r>
              <a:rPr sz="2000" spc="-12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45" dirty="0">
                <a:solidFill>
                  <a:srgbClr val="5A5A5A"/>
                </a:solidFill>
                <a:latin typeface="Tahoma"/>
                <a:cs typeface="Tahoma"/>
              </a:rPr>
              <a:t>to</a:t>
            </a:r>
            <a:r>
              <a:rPr sz="2000" spc="-11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-70" dirty="0">
                <a:solidFill>
                  <a:srgbClr val="5A5A5A"/>
                </a:solidFill>
                <a:latin typeface="Tahoma"/>
                <a:cs typeface="Tahoma"/>
              </a:rPr>
              <a:t>25%</a:t>
            </a:r>
            <a:r>
              <a:rPr sz="2000" spc="-10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A5A5A"/>
                </a:solidFill>
                <a:latin typeface="Tahoma"/>
                <a:cs typeface="Tahoma"/>
              </a:rPr>
              <a:t>at</a:t>
            </a:r>
            <a:r>
              <a:rPr sz="2000" spc="-12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A5A5A"/>
                </a:solidFill>
                <a:latin typeface="Tahoma"/>
                <a:cs typeface="Tahoma"/>
              </a:rPr>
              <a:t>present.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spc="10" dirty="0">
                <a:solidFill>
                  <a:srgbClr val="EE413C"/>
                </a:solidFill>
                <a:latin typeface="Tahoma"/>
                <a:cs typeface="Tahoma"/>
              </a:rPr>
              <a:t>Assig</a:t>
            </a:r>
            <a:r>
              <a:rPr sz="2400" spc="15" dirty="0">
                <a:solidFill>
                  <a:srgbClr val="EE413C"/>
                </a:solidFill>
                <a:latin typeface="Tahoma"/>
                <a:cs typeface="Tahoma"/>
              </a:rPr>
              <a:t>n</a:t>
            </a:r>
            <a:r>
              <a:rPr sz="2400" spc="-40" dirty="0">
                <a:solidFill>
                  <a:srgbClr val="EE413C"/>
                </a:solidFill>
                <a:latin typeface="Tahoma"/>
                <a:cs typeface="Tahoma"/>
              </a:rPr>
              <a:t>m</a:t>
            </a:r>
            <a:r>
              <a:rPr sz="2400" dirty="0">
                <a:solidFill>
                  <a:srgbClr val="EE413C"/>
                </a:solidFill>
                <a:latin typeface="Tahoma"/>
                <a:cs typeface="Tahoma"/>
              </a:rPr>
              <a:t>e</a:t>
            </a:r>
            <a:r>
              <a:rPr sz="2400" spc="5" dirty="0">
                <a:solidFill>
                  <a:srgbClr val="EE413C"/>
                </a:solidFill>
                <a:latin typeface="Tahoma"/>
                <a:cs typeface="Tahoma"/>
              </a:rPr>
              <a:t>n</a:t>
            </a:r>
            <a:r>
              <a:rPr sz="2400" spc="55" dirty="0">
                <a:solidFill>
                  <a:srgbClr val="EE413C"/>
                </a:solidFill>
                <a:latin typeface="Tahoma"/>
                <a:cs typeface="Tahoma"/>
              </a:rPr>
              <a:t>t</a:t>
            </a:r>
            <a:r>
              <a:rPr sz="2400" spc="-170" dirty="0">
                <a:solidFill>
                  <a:srgbClr val="EE413C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EE413C"/>
                </a:solidFill>
                <a:latin typeface="Tahoma"/>
                <a:cs typeface="Tahoma"/>
              </a:rPr>
              <a:t>Objec</a:t>
            </a:r>
            <a:r>
              <a:rPr sz="2400" spc="30" dirty="0">
                <a:solidFill>
                  <a:srgbClr val="EE413C"/>
                </a:solidFill>
                <a:latin typeface="Tahoma"/>
                <a:cs typeface="Tahoma"/>
              </a:rPr>
              <a:t>tive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ts val="2280"/>
              </a:lnSpc>
              <a:spcBef>
                <a:spcPts val="1275"/>
              </a:spcBef>
            </a:pPr>
            <a:r>
              <a:rPr sz="2000" spc="15" dirty="0">
                <a:solidFill>
                  <a:srgbClr val="5A5A5A"/>
                </a:solidFill>
                <a:latin typeface="Tahoma"/>
                <a:cs typeface="Tahoma"/>
              </a:rPr>
              <a:t>Understand</a:t>
            </a:r>
            <a:r>
              <a:rPr sz="2000" spc="-14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5A5A5A"/>
                </a:solidFill>
                <a:latin typeface="Tahoma"/>
                <a:cs typeface="Tahoma"/>
              </a:rPr>
              <a:t>the</a:t>
            </a:r>
            <a:r>
              <a:rPr sz="2000" spc="-14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A5A5A"/>
                </a:solidFill>
                <a:latin typeface="Tahoma"/>
                <a:cs typeface="Tahoma"/>
              </a:rPr>
              <a:t>problem,</a:t>
            </a:r>
            <a:r>
              <a:rPr sz="2000" spc="-12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5A5A5A"/>
                </a:solidFill>
                <a:latin typeface="Tahoma"/>
                <a:cs typeface="Tahoma"/>
              </a:rPr>
              <a:t>come</a:t>
            </a:r>
            <a:r>
              <a:rPr sz="2000" spc="-12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5A5A5A"/>
                </a:solidFill>
                <a:latin typeface="Tahoma"/>
                <a:cs typeface="Tahoma"/>
              </a:rPr>
              <a:t>up</a:t>
            </a:r>
            <a:r>
              <a:rPr sz="2000" spc="-114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40" dirty="0">
                <a:solidFill>
                  <a:srgbClr val="5A5A5A"/>
                </a:solidFill>
                <a:latin typeface="Tahoma"/>
                <a:cs typeface="Tahoma"/>
              </a:rPr>
              <a:t>with</a:t>
            </a:r>
            <a:r>
              <a:rPr sz="2000" spc="-13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-5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2000" spc="-11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5A5A5A"/>
                </a:solidFill>
                <a:latin typeface="Tahoma"/>
                <a:cs typeface="Tahoma"/>
              </a:rPr>
              <a:t>hypothesis</a:t>
            </a:r>
            <a:r>
              <a:rPr sz="2000" spc="-14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40" dirty="0">
                <a:solidFill>
                  <a:srgbClr val="5A5A5A"/>
                </a:solidFill>
                <a:latin typeface="Tahoma"/>
                <a:cs typeface="Tahoma"/>
              </a:rPr>
              <a:t>for</a:t>
            </a:r>
            <a:r>
              <a:rPr sz="2000" spc="-13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5A5A5A"/>
                </a:solidFill>
                <a:latin typeface="Tahoma"/>
                <a:cs typeface="Tahoma"/>
              </a:rPr>
              <a:t>low</a:t>
            </a:r>
            <a:r>
              <a:rPr sz="2000" spc="-114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5A5A5A"/>
                </a:solidFill>
                <a:latin typeface="Tahoma"/>
                <a:cs typeface="Tahoma"/>
              </a:rPr>
              <a:t>conversions</a:t>
            </a:r>
            <a:r>
              <a:rPr sz="2000" spc="-15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5A5A5A"/>
                </a:solidFill>
                <a:latin typeface="Tahoma"/>
                <a:cs typeface="Tahoma"/>
              </a:rPr>
              <a:t>faced</a:t>
            </a:r>
            <a:r>
              <a:rPr sz="2000" spc="-12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5A5A5A"/>
                </a:solidFill>
                <a:latin typeface="Tahoma"/>
                <a:cs typeface="Tahoma"/>
              </a:rPr>
              <a:t>by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solidFill>
                  <a:srgbClr val="5A5A5A"/>
                </a:solidFill>
                <a:latin typeface="Tahoma"/>
                <a:cs typeface="Tahoma"/>
              </a:rPr>
              <a:t>TechnoServe,</a:t>
            </a:r>
            <a:r>
              <a:rPr sz="2000" spc="-14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5A5A5A"/>
                </a:solidFill>
                <a:latin typeface="Tahoma"/>
                <a:cs typeface="Tahoma"/>
              </a:rPr>
              <a:t>and</a:t>
            </a:r>
            <a:r>
              <a:rPr sz="2000" spc="-11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5A5A5A"/>
                </a:solidFill>
                <a:latin typeface="Tahoma"/>
                <a:cs typeface="Tahoma"/>
              </a:rPr>
              <a:t>analyse</a:t>
            </a:r>
            <a:r>
              <a:rPr sz="2000" spc="-12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5A5A5A"/>
                </a:solidFill>
                <a:latin typeface="Tahoma"/>
                <a:cs typeface="Tahoma"/>
              </a:rPr>
              <a:t>the</a:t>
            </a:r>
            <a:r>
              <a:rPr sz="2000" spc="-114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A5A5A"/>
                </a:solidFill>
                <a:latin typeface="Tahoma"/>
                <a:cs typeface="Tahoma"/>
              </a:rPr>
              <a:t>dataset</a:t>
            </a:r>
            <a:r>
              <a:rPr sz="2000" spc="-13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5A5A5A"/>
                </a:solidFill>
                <a:latin typeface="Tahoma"/>
                <a:cs typeface="Tahoma"/>
              </a:rPr>
              <a:t>provided</a:t>
            </a:r>
            <a:r>
              <a:rPr sz="2000" spc="-12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45" dirty="0">
                <a:solidFill>
                  <a:srgbClr val="5A5A5A"/>
                </a:solidFill>
                <a:latin typeface="Tahoma"/>
                <a:cs typeface="Tahoma"/>
              </a:rPr>
              <a:t>to</a:t>
            </a:r>
            <a:r>
              <a:rPr sz="2000" spc="-10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5A5A5A"/>
                </a:solidFill>
                <a:latin typeface="Tahoma"/>
                <a:cs typeface="Tahoma"/>
              </a:rPr>
              <a:t>arrive</a:t>
            </a:r>
            <a:r>
              <a:rPr sz="2000" spc="-13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A5A5A"/>
                </a:solidFill>
                <a:latin typeface="Tahoma"/>
                <a:cs typeface="Tahoma"/>
              </a:rPr>
              <a:t>at</a:t>
            </a:r>
            <a:r>
              <a:rPr sz="2000" spc="-11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5A5A5A"/>
                </a:solidFill>
                <a:latin typeface="Tahoma"/>
                <a:cs typeface="Tahoma"/>
              </a:rPr>
              <a:t>possible</a:t>
            </a:r>
            <a:r>
              <a:rPr sz="2000" spc="-114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5A5A5A"/>
                </a:solidFill>
                <a:latin typeface="Tahoma"/>
                <a:cs typeface="Tahoma"/>
              </a:rPr>
              <a:t>solutions</a:t>
            </a:r>
            <a:r>
              <a:rPr sz="2000" spc="-13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45" dirty="0">
                <a:solidFill>
                  <a:srgbClr val="5A5A5A"/>
                </a:solidFill>
                <a:latin typeface="Tahoma"/>
                <a:cs typeface="Tahoma"/>
              </a:rPr>
              <a:t>to</a:t>
            </a:r>
            <a:r>
              <a:rPr sz="2000" spc="-10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A5A5A"/>
                </a:solidFill>
                <a:latin typeface="Tahoma"/>
                <a:cs typeface="Tahoma"/>
              </a:rPr>
              <a:t>increase</a:t>
            </a:r>
            <a:r>
              <a:rPr sz="2000" spc="-14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5A5A5A"/>
                </a:solidFill>
                <a:latin typeface="Tahoma"/>
                <a:cs typeface="Tahoma"/>
              </a:rPr>
              <a:t>it.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0"/>
              </a:spcBef>
            </a:pPr>
            <a:r>
              <a:rPr spc="-110" dirty="0"/>
              <a:t>PART</a:t>
            </a:r>
            <a:r>
              <a:rPr spc="-195" dirty="0"/>
              <a:t> </a:t>
            </a:r>
            <a:r>
              <a:rPr spc="-655" dirty="0"/>
              <a:t>II</a:t>
            </a:r>
            <a:r>
              <a:rPr spc="-190" dirty="0"/>
              <a:t> </a:t>
            </a:r>
            <a:r>
              <a:rPr spc="-370" dirty="0"/>
              <a:t>:</a:t>
            </a:r>
            <a:r>
              <a:rPr spc="-175" dirty="0"/>
              <a:t> </a:t>
            </a:r>
            <a:r>
              <a:rPr spc="-229" dirty="0"/>
              <a:t>Formulating</a:t>
            </a:r>
            <a:r>
              <a:rPr spc="-204" dirty="0"/>
              <a:t> </a:t>
            </a:r>
            <a:r>
              <a:rPr spc="-190" dirty="0"/>
              <a:t>Hypotheses</a:t>
            </a:r>
          </a:p>
          <a:p>
            <a:pPr marL="1905" algn="ctr">
              <a:lnSpc>
                <a:spcPct val="100000"/>
              </a:lnSpc>
              <a:spcBef>
                <a:spcPts val="730"/>
              </a:spcBef>
            </a:pPr>
            <a:r>
              <a:rPr sz="3000" b="0" spc="-30" dirty="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60" dirty="0">
                <a:solidFill>
                  <a:srgbClr val="5A5A5A"/>
                </a:solidFill>
                <a:latin typeface="Tahoma"/>
                <a:cs typeface="Tahoma"/>
              </a:rPr>
              <a:t>Pi</a:t>
            </a:r>
            <a:r>
              <a:rPr sz="3000" b="0" spc="75" dirty="0">
                <a:solidFill>
                  <a:srgbClr val="5A5A5A"/>
                </a:solidFill>
                <a:latin typeface="Tahoma"/>
                <a:cs typeface="Tahoma"/>
              </a:rPr>
              <a:t>p</a:t>
            </a:r>
            <a:r>
              <a:rPr sz="3000" b="0" spc="10" dirty="0">
                <a:solidFill>
                  <a:srgbClr val="5A5A5A"/>
                </a:solidFill>
                <a:latin typeface="Tahoma"/>
                <a:cs typeface="Tahoma"/>
              </a:rPr>
              <a:t>eline</a:t>
            </a:r>
            <a:r>
              <a:rPr sz="3000" b="0" spc="-15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90" dirty="0">
                <a:solidFill>
                  <a:srgbClr val="5A5A5A"/>
                </a:solidFill>
                <a:latin typeface="Tahoma"/>
                <a:cs typeface="Tahoma"/>
              </a:rPr>
              <a:t>Co</a:t>
            </a:r>
            <a:r>
              <a:rPr sz="3000" b="0" spc="95" dirty="0">
                <a:solidFill>
                  <a:srgbClr val="5A5A5A"/>
                </a:solidFill>
                <a:latin typeface="Tahoma"/>
                <a:cs typeface="Tahoma"/>
              </a:rPr>
              <a:t>n</a:t>
            </a:r>
            <a:r>
              <a:rPr sz="3000" b="0" spc="15" dirty="0">
                <a:solidFill>
                  <a:srgbClr val="5A5A5A"/>
                </a:solidFill>
                <a:latin typeface="Tahoma"/>
                <a:cs typeface="Tahoma"/>
              </a:rPr>
              <a:t>version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9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70" dirty="0">
                <a:solidFill>
                  <a:srgbClr val="5A5A5A"/>
                </a:solidFill>
                <a:latin typeface="Tahoma"/>
                <a:cs typeface="Tahoma"/>
              </a:rPr>
              <a:t>t</a:t>
            </a:r>
            <a:r>
              <a:rPr sz="3000" b="0" spc="-18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8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65" dirty="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sz="3000" b="0" spc="-19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5" dirty="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112" y="2010155"/>
            <a:ext cx="11162030" cy="2159635"/>
          </a:xfrm>
          <a:prstGeom prst="rect">
            <a:avLst/>
          </a:prstGeom>
          <a:ln w="9525">
            <a:solidFill>
              <a:srgbClr val="BEBEBE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1800" b="1" spc="-114" dirty="0">
                <a:latin typeface="Tahoma"/>
                <a:cs typeface="Tahoma"/>
              </a:rPr>
              <a:t>Branch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3: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110" dirty="0">
                <a:latin typeface="Tahoma"/>
                <a:cs typeface="Tahoma"/>
              </a:rPr>
              <a:t>Low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Sales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Pipeline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Conversion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Percentage-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110" dirty="0">
                <a:latin typeface="Tahoma"/>
                <a:cs typeface="Tahoma"/>
              </a:rPr>
              <a:t>Customer-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Target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Areas-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Location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ahoma"/>
              <a:cs typeface="Tahoma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400" dirty="0">
                <a:latin typeface="Tahoma"/>
                <a:cs typeface="Tahoma"/>
              </a:rPr>
              <a:t>The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Company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not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able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to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reach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Leads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at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particular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locations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(P2)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112" y="4443984"/>
            <a:ext cx="11162030" cy="2159635"/>
          </a:xfrm>
          <a:prstGeom prst="rect">
            <a:avLst/>
          </a:prstGeom>
          <a:ln w="9525">
            <a:solidFill>
              <a:srgbClr val="BEBEBE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1800" b="1" spc="-114" dirty="0">
                <a:latin typeface="Tahoma"/>
                <a:cs typeface="Tahoma"/>
              </a:rPr>
              <a:t>Branch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4: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10" dirty="0">
                <a:latin typeface="Tahoma"/>
                <a:cs typeface="Tahoma"/>
              </a:rPr>
              <a:t>Low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Sales</a:t>
            </a:r>
            <a:r>
              <a:rPr sz="1800" b="1" spc="-85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Pipeline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Conversion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Percentage-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10" dirty="0">
                <a:latin typeface="Tahoma"/>
                <a:cs typeface="Tahoma"/>
              </a:rPr>
              <a:t>Customer-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Sentiments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ahoma"/>
              <a:cs typeface="Tahoma"/>
            </a:endParaRPr>
          </a:p>
          <a:p>
            <a:pPr marL="37719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400" spc="20" dirty="0">
                <a:latin typeface="Tahoma"/>
                <a:cs typeface="Tahoma"/>
              </a:rPr>
              <a:t>Clients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believe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that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quality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of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product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offered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not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par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with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industry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trends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(P2)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350">
              <a:latin typeface="Tahoma"/>
              <a:cs typeface="Tahoma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400" dirty="0">
                <a:latin typeface="Tahoma"/>
                <a:cs typeface="Tahoma"/>
              </a:rPr>
              <a:t>The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Price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of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Product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or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Service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offered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reasonably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high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(P2)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0"/>
              </a:spcBef>
            </a:pPr>
            <a:r>
              <a:rPr spc="-110" dirty="0"/>
              <a:t>PART</a:t>
            </a:r>
            <a:r>
              <a:rPr spc="-195" dirty="0"/>
              <a:t> </a:t>
            </a:r>
            <a:r>
              <a:rPr spc="-655" dirty="0"/>
              <a:t>II</a:t>
            </a:r>
            <a:r>
              <a:rPr spc="-190" dirty="0"/>
              <a:t> </a:t>
            </a:r>
            <a:r>
              <a:rPr spc="-370" dirty="0"/>
              <a:t>:</a:t>
            </a:r>
            <a:r>
              <a:rPr spc="-175" dirty="0"/>
              <a:t> </a:t>
            </a:r>
            <a:r>
              <a:rPr spc="-229" dirty="0"/>
              <a:t>Formulating</a:t>
            </a:r>
            <a:r>
              <a:rPr spc="-204" dirty="0"/>
              <a:t> </a:t>
            </a:r>
            <a:r>
              <a:rPr spc="-190" dirty="0"/>
              <a:t>Hypotheses</a:t>
            </a:r>
          </a:p>
          <a:p>
            <a:pPr marL="1905" algn="ctr">
              <a:lnSpc>
                <a:spcPct val="100000"/>
              </a:lnSpc>
              <a:spcBef>
                <a:spcPts val="730"/>
              </a:spcBef>
            </a:pPr>
            <a:r>
              <a:rPr sz="3000" b="0" spc="-30" dirty="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60" dirty="0">
                <a:solidFill>
                  <a:srgbClr val="5A5A5A"/>
                </a:solidFill>
                <a:latin typeface="Tahoma"/>
                <a:cs typeface="Tahoma"/>
              </a:rPr>
              <a:t>Pi</a:t>
            </a:r>
            <a:r>
              <a:rPr sz="3000" b="0" spc="75" dirty="0">
                <a:solidFill>
                  <a:srgbClr val="5A5A5A"/>
                </a:solidFill>
                <a:latin typeface="Tahoma"/>
                <a:cs typeface="Tahoma"/>
              </a:rPr>
              <a:t>p</a:t>
            </a:r>
            <a:r>
              <a:rPr sz="3000" b="0" spc="10" dirty="0">
                <a:solidFill>
                  <a:srgbClr val="5A5A5A"/>
                </a:solidFill>
                <a:latin typeface="Tahoma"/>
                <a:cs typeface="Tahoma"/>
              </a:rPr>
              <a:t>eline</a:t>
            </a:r>
            <a:r>
              <a:rPr sz="3000" b="0" spc="-15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90" dirty="0">
                <a:solidFill>
                  <a:srgbClr val="5A5A5A"/>
                </a:solidFill>
                <a:latin typeface="Tahoma"/>
                <a:cs typeface="Tahoma"/>
              </a:rPr>
              <a:t>Co</a:t>
            </a:r>
            <a:r>
              <a:rPr sz="3000" b="0" spc="95" dirty="0">
                <a:solidFill>
                  <a:srgbClr val="5A5A5A"/>
                </a:solidFill>
                <a:latin typeface="Tahoma"/>
                <a:cs typeface="Tahoma"/>
              </a:rPr>
              <a:t>n</a:t>
            </a:r>
            <a:r>
              <a:rPr sz="3000" b="0" spc="15" dirty="0">
                <a:solidFill>
                  <a:srgbClr val="5A5A5A"/>
                </a:solidFill>
                <a:latin typeface="Tahoma"/>
                <a:cs typeface="Tahoma"/>
              </a:rPr>
              <a:t>version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9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70" dirty="0">
                <a:solidFill>
                  <a:srgbClr val="5A5A5A"/>
                </a:solidFill>
                <a:latin typeface="Tahoma"/>
                <a:cs typeface="Tahoma"/>
              </a:rPr>
              <a:t>t</a:t>
            </a:r>
            <a:r>
              <a:rPr sz="3000" b="0" spc="-18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8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65" dirty="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sz="3000" b="0" spc="-19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5" dirty="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112" y="2010155"/>
            <a:ext cx="11162030" cy="2159635"/>
          </a:xfrm>
          <a:prstGeom prst="rect">
            <a:avLst/>
          </a:prstGeom>
          <a:ln w="9525">
            <a:solidFill>
              <a:srgbClr val="BEBEBE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1800" b="1" spc="-114" dirty="0">
                <a:latin typeface="Tahoma"/>
                <a:cs typeface="Tahoma"/>
              </a:rPr>
              <a:t>Branch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5:</a:t>
            </a:r>
            <a:r>
              <a:rPr sz="1800" b="1" spc="-85" dirty="0">
                <a:latin typeface="Tahoma"/>
                <a:cs typeface="Tahoma"/>
              </a:rPr>
              <a:t> </a:t>
            </a:r>
            <a:r>
              <a:rPr sz="1800" b="1" spc="-110" dirty="0">
                <a:latin typeface="Tahoma"/>
                <a:cs typeface="Tahoma"/>
              </a:rPr>
              <a:t>Low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Sales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Pipeline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Conversion</a:t>
            </a:r>
            <a:r>
              <a:rPr sz="1800" b="1" spc="-85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Percentage-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Company-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Products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ahoma"/>
              <a:cs typeface="Tahoma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400" dirty="0">
                <a:latin typeface="Tahoma"/>
                <a:cs typeface="Tahoma"/>
              </a:rPr>
              <a:t>The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Product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offered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does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not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meet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client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requirements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(P0)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350">
              <a:latin typeface="Tahoma"/>
              <a:cs typeface="Tahoma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400" spc="25" dirty="0">
                <a:latin typeface="Tahoma"/>
                <a:cs typeface="Tahoma"/>
              </a:rPr>
              <a:t>Quality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of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product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offered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low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compared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to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industry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Standards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(P1)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350">
              <a:latin typeface="Tahoma"/>
              <a:cs typeface="Tahoma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400" dirty="0">
                <a:latin typeface="Tahoma"/>
                <a:cs typeface="Tahoma"/>
              </a:rPr>
              <a:t>The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Products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offered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by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company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outdated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(P0)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112" y="4443984"/>
            <a:ext cx="11162030" cy="2159635"/>
          </a:xfrm>
          <a:prstGeom prst="rect">
            <a:avLst/>
          </a:prstGeom>
          <a:ln w="9525">
            <a:solidFill>
              <a:srgbClr val="BEBEBE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1800" b="1" spc="-114" dirty="0">
                <a:latin typeface="Tahoma"/>
                <a:cs typeface="Tahoma"/>
              </a:rPr>
              <a:t>Branch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6: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10" dirty="0">
                <a:latin typeface="Tahoma"/>
                <a:cs typeface="Tahoma"/>
              </a:rPr>
              <a:t>Low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Sales</a:t>
            </a:r>
            <a:r>
              <a:rPr sz="1800" b="1" spc="-85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Pipeline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Conversion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Percentage-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Company-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85" dirty="0">
                <a:latin typeface="Tahoma"/>
                <a:cs typeface="Tahoma"/>
              </a:rPr>
              <a:t>Market </a:t>
            </a:r>
            <a:r>
              <a:rPr sz="1800" b="1" spc="-114" dirty="0">
                <a:latin typeface="Tahoma"/>
                <a:cs typeface="Tahoma"/>
              </a:rPr>
              <a:t>Reputation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ahoma"/>
              <a:cs typeface="Tahoma"/>
            </a:endParaRPr>
          </a:p>
          <a:p>
            <a:pPr marL="37719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400" dirty="0">
                <a:latin typeface="Tahoma"/>
                <a:cs typeface="Tahoma"/>
              </a:rPr>
              <a:t>The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Market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Reputation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of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company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not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good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(P2)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0"/>
              </a:spcBef>
            </a:pPr>
            <a:r>
              <a:rPr spc="-110" dirty="0"/>
              <a:t>PART</a:t>
            </a:r>
            <a:r>
              <a:rPr spc="-195" dirty="0"/>
              <a:t> </a:t>
            </a:r>
            <a:r>
              <a:rPr spc="-655" dirty="0"/>
              <a:t>II</a:t>
            </a:r>
            <a:r>
              <a:rPr spc="-190" dirty="0"/>
              <a:t> </a:t>
            </a:r>
            <a:r>
              <a:rPr spc="-370" dirty="0"/>
              <a:t>:</a:t>
            </a:r>
            <a:r>
              <a:rPr spc="-175" dirty="0"/>
              <a:t> </a:t>
            </a:r>
            <a:r>
              <a:rPr spc="-229" dirty="0"/>
              <a:t>Formulating</a:t>
            </a:r>
            <a:r>
              <a:rPr spc="-204" dirty="0"/>
              <a:t> </a:t>
            </a:r>
            <a:r>
              <a:rPr spc="-190" dirty="0"/>
              <a:t>Hypotheses</a:t>
            </a:r>
          </a:p>
          <a:p>
            <a:pPr marL="1905" algn="ctr">
              <a:lnSpc>
                <a:spcPct val="100000"/>
              </a:lnSpc>
              <a:spcBef>
                <a:spcPts val="730"/>
              </a:spcBef>
            </a:pPr>
            <a:r>
              <a:rPr sz="3000" b="0" spc="-30" dirty="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60" dirty="0">
                <a:solidFill>
                  <a:srgbClr val="5A5A5A"/>
                </a:solidFill>
                <a:latin typeface="Tahoma"/>
                <a:cs typeface="Tahoma"/>
              </a:rPr>
              <a:t>Pi</a:t>
            </a:r>
            <a:r>
              <a:rPr sz="3000" b="0" spc="75" dirty="0">
                <a:solidFill>
                  <a:srgbClr val="5A5A5A"/>
                </a:solidFill>
                <a:latin typeface="Tahoma"/>
                <a:cs typeface="Tahoma"/>
              </a:rPr>
              <a:t>p</a:t>
            </a:r>
            <a:r>
              <a:rPr sz="3000" b="0" spc="10" dirty="0">
                <a:solidFill>
                  <a:srgbClr val="5A5A5A"/>
                </a:solidFill>
                <a:latin typeface="Tahoma"/>
                <a:cs typeface="Tahoma"/>
              </a:rPr>
              <a:t>eline</a:t>
            </a:r>
            <a:r>
              <a:rPr sz="3000" b="0" spc="-15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90" dirty="0">
                <a:solidFill>
                  <a:srgbClr val="5A5A5A"/>
                </a:solidFill>
                <a:latin typeface="Tahoma"/>
                <a:cs typeface="Tahoma"/>
              </a:rPr>
              <a:t>Co</a:t>
            </a:r>
            <a:r>
              <a:rPr sz="3000" b="0" spc="95" dirty="0">
                <a:solidFill>
                  <a:srgbClr val="5A5A5A"/>
                </a:solidFill>
                <a:latin typeface="Tahoma"/>
                <a:cs typeface="Tahoma"/>
              </a:rPr>
              <a:t>n</a:t>
            </a:r>
            <a:r>
              <a:rPr sz="3000" b="0" spc="15" dirty="0">
                <a:solidFill>
                  <a:srgbClr val="5A5A5A"/>
                </a:solidFill>
                <a:latin typeface="Tahoma"/>
                <a:cs typeface="Tahoma"/>
              </a:rPr>
              <a:t>version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9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70" dirty="0">
                <a:solidFill>
                  <a:srgbClr val="5A5A5A"/>
                </a:solidFill>
                <a:latin typeface="Tahoma"/>
                <a:cs typeface="Tahoma"/>
              </a:rPr>
              <a:t>t</a:t>
            </a:r>
            <a:r>
              <a:rPr sz="3000" b="0" spc="-18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8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65" dirty="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sz="3000" b="0" spc="-19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5" dirty="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112" y="2010155"/>
            <a:ext cx="11162030" cy="2159635"/>
          </a:xfrm>
          <a:prstGeom prst="rect">
            <a:avLst/>
          </a:prstGeom>
          <a:ln w="9525">
            <a:solidFill>
              <a:srgbClr val="BEBEBE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1800" b="1" spc="-114" dirty="0">
                <a:latin typeface="Tahoma"/>
                <a:cs typeface="Tahoma"/>
              </a:rPr>
              <a:t>Branch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7: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10" dirty="0">
                <a:latin typeface="Tahoma"/>
                <a:cs typeface="Tahoma"/>
              </a:rPr>
              <a:t>Low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Sales</a:t>
            </a:r>
            <a:r>
              <a:rPr sz="1800" b="1" spc="-85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Pipeline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Conversion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Percentage-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Company-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145" dirty="0">
                <a:latin typeface="Tahoma"/>
                <a:cs typeface="Tahoma"/>
              </a:rPr>
              <a:t>Internal-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Sales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ahoma"/>
              <a:cs typeface="Tahoma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400" dirty="0">
                <a:latin typeface="Tahoma"/>
                <a:cs typeface="Tahoma"/>
              </a:rPr>
              <a:t>The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Distribution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of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resources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in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company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inefficient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(P2)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350">
              <a:latin typeface="Tahoma"/>
              <a:cs typeface="Tahoma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400" dirty="0">
                <a:latin typeface="Tahoma"/>
                <a:cs typeface="Tahoma"/>
              </a:rPr>
              <a:t>The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Sales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team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of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company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not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effective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(P2)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350">
              <a:latin typeface="Tahoma"/>
              <a:cs typeface="Tahoma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400" dirty="0">
                <a:latin typeface="Tahoma"/>
                <a:cs typeface="Tahoma"/>
              </a:rPr>
              <a:t>The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Expectations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set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by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company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in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market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are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unrealistic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(P3)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112" y="4443984"/>
            <a:ext cx="11162030" cy="2159635"/>
          </a:xfrm>
          <a:prstGeom prst="rect">
            <a:avLst/>
          </a:prstGeom>
          <a:ln w="9525">
            <a:solidFill>
              <a:srgbClr val="BEBEBE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1800" b="1" spc="-114" dirty="0">
                <a:latin typeface="Tahoma"/>
                <a:cs typeface="Tahoma"/>
              </a:rPr>
              <a:t>Branch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8: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10" dirty="0">
                <a:latin typeface="Tahoma"/>
                <a:cs typeface="Tahoma"/>
              </a:rPr>
              <a:t>Low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Sales</a:t>
            </a:r>
            <a:r>
              <a:rPr sz="1800" b="1" spc="-85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Pipeline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Conversion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Percentage-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Company-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145" dirty="0">
                <a:latin typeface="Tahoma"/>
                <a:cs typeface="Tahoma"/>
              </a:rPr>
              <a:t>Internal-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Marketing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ahoma"/>
              <a:cs typeface="Tahoma"/>
            </a:endParaRPr>
          </a:p>
          <a:p>
            <a:pPr marL="37719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400" dirty="0">
                <a:latin typeface="Tahoma"/>
                <a:cs typeface="Tahoma"/>
              </a:rPr>
              <a:t>The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company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not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using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market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channels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effectively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(P0)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350">
              <a:latin typeface="Tahoma"/>
              <a:cs typeface="Tahoma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400" dirty="0">
                <a:latin typeface="Tahoma"/>
                <a:cs typeface="Tahoma"/>
              </a:rPr>
              <a:t>The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Company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not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able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to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differentiate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good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advertising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channel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(P0)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0"/>
              </a:spcBef>
            </a:pPr>
            <a:r>
              <a:rPr spc="-110" dirty="0"/>
              <a:t>PART</a:t>
            </a:r>
            <a:r>
              <a:rPr spc="-195" dirty="0"/>
              <a:t> </a:t>
            </a:r>
            <a:r>
              <a:rPr spc="-655" dirty="0"/>
              <a:t>II</a:t>
            </a:r>
            <a:r>
              <a:rPr spc="-190" dirty="0"/>
              <a:t> </a:t>
            </a:r>
            <a:r>
              <a:rPr spc="-370" dirty="0"/>
              <a:t>:</a:t>
            </a:r>
            <a:r>
              <a:rPr spc="-175" dirty="0"/>
              <a:t> </a:t>
            </a:r>
            <a:r>
              <a:rPr spc="-229" dirty="0"/>
              <a:t>Formulating</a:t>
            </a:r>
            <a:r>
              <a:rPr spc="-204" dirty="0"/>
              <a:t> </a:t>
            </a:r>
            <a:r>
              <a:rPr spc="-190" dirty="0"/>
              <a:t>Hypotheses</a:t>
            </a:r>
          </a:p>
          <a:p>
            <a:pPr marL="1905" algn="ctr">
              <a:lnSpc>
                <a:spcPct val="100000"/>
              </a:lnSpc>
              <a:spcBef>
                <a:spcPts val="730"/>
              </a:spcBef>
            </a:pPr>
            <a:r>
              <a:rPr sz="3000" b="0" spc="-30" dirty="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60" dirty="0">
                <a:solidFill>
                  <a:srgbClr val="5A5A5A"/>
                </a:solidFill>
                <a:latin typeface="Tahoma"/>
                <a:cs typeface="Tahoma"/>
              </a:rPr>
              <a:t>Pi</a:t>
            </a:r>
            <a:r>
              <a:rPr sz="3000" b="0" spc="75" dirty="0">
                <a:solidFill>
                  <a:srgbClr val="5A5A5A"/>
                </a:solidFill>
                <a:latin typeface="Tahoma"/>
                <a:cs typeface="Tahoma"/>
              </a:rPr>
              <a:t>p</a:t>
            </a:r>
            <a:r>
              <a:rPr sz="3000" b="0" spc="10" dirty="0">
                <a:solidFill>
                  <a:srgbClr val="5A5A5A"/>
                </a:solidFill>
                <a:latin typeface="Tahoma"/>
                <a:cs typeface="Tahoma"/>
              </a:rPr>
              <a:t>eline</a:t>
            </a:r>
            <a:r>
              <a:rPr sz="3000" b="0" spc="-15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90" dirty="0">
                <a:solidFill>
                  <a:srgbClr val="5A5A5A"/>
                </a:solidFill>
                <a:latin typeface="Tahoma"/>
                <a:cs typeface="Tahoma"/>
              </a:rPr>
              <a:t>Co</a:t>
            </a:r>
            <a:r>
              <a:rPr sz="3000" b="0" spc="95" dirty="0">
                <a:solidFill>
                  <a:srgbClr val="5A5A5A"/>
                </a:solidFill>
                <a:latin typeface="Tahoma"/>
                <a:cs typeface="Tahoma"/>
              </a:rPr>
              <a:t>n</a:t>
            </a:r>
            <a:r>
              <a:rPr sz="3000" b="0" spc="15" dirty="0">
                <a:solidFill>
                  <a:srgbClr val="5A5A5A"/>
                </a:solidFill>
                <a:latin typeface="Tahoma"/>
                <a:cs typeface="Tahoma"/>
              </a:rPr>
              <a:t>version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9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70" dirty="0">
                <a:solidFill>
                  <a:srgbClr val="5A5A5A"/>
                </a:solidFill>
                <a:latin typeface="Tahoma"/>
                <a:cs typeface="Tahoma"/>
              </a:rPr>
              <a:t>t</a:t>
            </a:r>
            <a:r>
              <a:rPr sz="3000" b="0" spc="-18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8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65" dirty="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sz="3000" b="0" spc="-19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5" dirty="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112" y="2010155"/>
            <a:ext cx="11162030" cy="2159635"/>
          </a:xfrm>
          <a:prstGeom prst="rect">
            <a:avLst/>
          </a:prstGeom>
          <a:ln w="9525">
            <a:solidFill>
              <a:srgbClr val="BEBEBE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1800" b="1" spc="-114" dirty="0">
                <a:latin typeface="Tahoma"/>
                <a:cs typeface="Tahoma"/>
              </a:rPr>
              <a:t>Branch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9: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110" dirty="0">
                <a:latin typeface="Tahoma"/>
                <a:cs typeface="Tahoma"/>
              </a:rPr>
              <a:t>Low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Sales</a:t>
            </a:r>
            <a:r>
              <a:rPr sz="1800" b="1" spc="-85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Pipeline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Conversion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Percentage-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Competition-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Price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Comparison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ahoma"/>
              <a:cs typeface="Tahoma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400" spc="70" dirty="0">
                <a:latin typeface="Tahoma"/>
                <a:cs typeface="Tahoma"/>
              </a:rPr>
              <a:t>C</a:t>
            </a:r>
            <a:r>
              <a:rPr sz="1400" spc="50" dirty="0">
                <a:latin typeface="Tahoma"/>
                <a:cs typeface="Tahoma"/>
              </a:rPr>
              <a:t>o</a:t>
            </a:r>
            <a:r>
              <a:rPr sz="1400" spc="-25" dirty="0">
                <a:latin typeface="Tahoma"/>
                <a:cs typeface="Tahoma"/>
              </a:rPr>
              <a:t>m</a:t>
            </a:r>
            <a:r>
              <a:rPr sz="1400" spc="10" dirty="0">
                <a:latin typeface="Tahoma"/>
                <a:cs typeface="Tahoma"/>
              </a:rPr>
              <a:t>pe</a:t>
            </a:r>
            <a:r>
              <a:rPr sz="1400" spc="25" dirty="0">
                <a:latin typeface="Tahoma"/>
                <a:cs typeface="Tahoma"/>
              </a:rPr>
              <a:t>tit</a:t>
            </a:r>
            <a:r>
              <a:rPr sz="1400" spc="35" dirty="0">
                <a:latin typeface="Tahoma"/>
                <a:cs typeface="Tahoma"/>
              </a:rPr>
              <a:t>o</a:t>
            </a:r>
            <a:r>
              <a:rPr sz="1400" spc="-5" dirty="0">
                <a:latin typeface="Tahoma"/>
                <a:cs typeface="Tahoma"/>
              </a:rPr>
              <a:t>rs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ha</a:t>
            </a:r>
            <a:r>
              <a:rPr sz="1400" spc="-15" dirty="0">
                <a:latin typeface="Tahoma"/>
                <a:cs typeface="Tahoma"/>
              </a:rPr>
              <a:t>v</a:t>
            </a:r>
            <a:r>
              <a:rPr sz="1400" spc="5" dirty="0">
                <a:latin typeface="Tahoma"/>
                <a:cs typeface="Tahoma"/>
              </a:rPr>
              <a:t>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l</a:t>
            </a:r>
            <a:r>
              <a:rPr sz="1400" spc="25" dirty="0">
                <a:latin typeface="Tahoma"/>
                <a:cs typeface="Tahoma"/>
              </a:rPr>
              <a:t>ower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pr</a:t>
            </a:r>
            <a:r>
              <a:rPr sz="1400" spc="15" dirty="0">
                <a:latin typeface="Tahoma"/>
                <a:cs typeface="Tahoma"/>
              </a:rPr>
              <a:t>ice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(</a:t>
            </a:r>
            <a:r>
              <a:rPr sz="1400" spc="-65" dirty="0">
                <a:latin typeface="Tahoma"/>
                <a:cs typeface="Tahoma"/>
              </a:rPr>
              <a:t>P</a:t>
            </a:r>
            <a:r>
              <a:rPr sz="1400" spc="-55" dirty="0">
                <a:latin typeface="Tahoma"/>
                <a:cs typeface="Tahoma"/>
              </a:rPr>
              <a:t>2)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112" y="4443984"/>
            <a:ext cx="11162030" cy="2159635"/>
          </a:xfrm>
          <a:prstGeom prst="rect">
            <a:avLst/>
          </a:prstGeom>
          <a:ln w="9525">
            <a:solidFill>
              <a:srgbClr val="BEBEBE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5"/>
              </a:spcBef>
            </a:pPr>
            <a:r>
              <a:rPr sz="1800" b="1" spc="-114" dirty="0">
                <a:latin typeface="Tahoma"/>
                <a:cs typeface="Tahoma"/>
              </a:rPr>
              <a:t>Branch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10: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10" dirty="0">
                <a:latin typeface="Tahoma"/>
                <a:cs typeface="Tahoma"/>
              </a:rPr>
              <a:t>Low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Sales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Pipeline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Conversion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Percentage-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Competition-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Product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Comparison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ahoma"/>
              <a:cs typeface="Tahoma"/>
            </a:endParaRPr>
          </a:p>
          <a:p>
            <a:pPr marL="37719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400" spc="65" dirty="0">
                <a:latin typeface="Tahoma"/>
                <a:cs typeface="Tahoma"/>
              </a:rPr>
              <a:t>C</a:t>
            </a:r>
            <a:r>
              <a:rPr sz="1400" spc="50" dirty="0">
                <a:latin typeface="Tahoma"/>
                <a:cs typeface="Tahoma"/>
              </a:rPr>
              <a:t>o</a:t>
            </a:r>
            <a:r>
              <a:rPr sz="1400" spc="10" dirty="0">
                <a:latin typeface="Tahoma"/>
                <a:cs typeface="Tahoma"/>
              </a:rPr>
              <a:t>mpetitors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p</a:t>
            </a:r>
            <a:r>
              <a:rPr sz="1400" spc="5" dirty="0">
                <a:latin typeface="Tahoma"/>
                <a:cs typeface="Tahoma"/>
              </a:rPr>
              <a:t>r</a:t>
            </a:r>
            <a:r>
              <a:rPr sz="1400" spc="15" dirty="0">
                <a:latin typeface="Tahoma"/>
                <a:cs typeface="Tahoma"/>
              </a:rPr>
              <a:t>oducts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h</a:t>
            </a:r>
            <a:r>
              <a:rPr sz="1400" spc="-30" dirty="0">
                <a:latin typeface="Tahoma"/>
                <a:cs typeface="Tahoma"/>
              </a:rPr>
              <a:t>a</a:t>
            </a:r>
            <a:r>
              <a:rPr sz="1400" spc="20" dirty="0">
                <a:latin typeface="Tahoma"/>
                <a:cs typeface="Tahoma"/>
              </a:rPr>
              <a:t>v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b</a:t>
            </a:r>
            <a:r>
              <a:rPr sz="1400" spc="-10" dirty="0">
                <a:latin typeface="Tahoma"/>
                <a:cs typeface="Tahoma"/>
              </a:rPr>
              <a:t>e</a:t>
            </a:r>
            <a:r>
              <a:rPr sz="1400" spc="-5" dirty="0">
                <a:latin typeface="Tahoma"/>
                <a:cs typeface="Tahoma"/>
              </a:rPr>
              <a:t>s</a:t>
            </a:r>
            <a:r>
              <a:rPr sz="1400" spc="35" dirty="0">
                <a:latin typeface="Tahoma"/>
                <a:cs typeface="Tahoma"/>
              </a:rPr>
              <a:t>t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q</a:t>
            </a:r>
            <a:r>
              <a:rPr sz="1400" spc="-20" dirty="0">
                <a:latin typeface="Tahoma"/>
                <a:cs typeface="Tahoma"/>
              </a:rPr>
              <a:t>u</a:t>
            </a:r>
            <a:r>
              <a:rPr sz="1400" spc="-25" dirty="0">
                <a:latin typeface="Tahoma"/>
                <a:cs typeface="Tahoma"/>
              </a:rPr>
              <a:t>a</a:t>
            </a:r>
            <a:r>
              <a:rPr sz="1400" spc="10" dirty="0">
                <a:latin typeface="Tahoma"/>
                <a:cs typeface="Tahoma"/>
              </a:rPr>
              <a:t>l</a:t>
            </a:r>
            <a:r>
              <a:rPr sz="1400" spc="25" dirty="0">
                <a:latin typeface="Tahoma"/>
                <a:cs typeface="Tahoma"/>
              </a:rPr>
              <a:t>ity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(</a:t>
            </a:r>
            <a:r>
              <a:rPr sz="1400" spc="-65" dirty="0">
                <a:latin typeface="Tahoma"/>
                <a:cs typeface="Tahoma"/>
              </a:rPr>
              <a:t>P</a:t>
            </a:r>
            <a:r>
              <a:rPr sz="1400" spc="-60" dirty="0">
                <a:latin typeface="Tahoma"/>
                <a:cs typeface="Tahoma"/>
              </a:rPr>
              <a:t>2)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350">
              <a:latin typeface="Tahoma"/>
              <a:cs typeface="Tahoma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400" spc="20" dirty="0">
                <a:latin typeface="Tahoma"/>
                <a:cs typeface="Tahoma"/>
              </a:rPr>
              <a:t>Competitors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have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better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product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to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offer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(P2)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0"/>
              </a:spcBef>
            </a:pPr>
            <a:r>
              <a:rPr spc="-110" dirty="0"/>
              <a:t>PART</a:t>
            </a:r>
            <a:r>
              <a:rPr spc="-195" dirty="0"/>
              <a:t> </a:t>
            </a:r>
            <a:r>
              <a:rPr spc="-655" dirty="0"/>
              <a:t>II</a:t>
            </a:r>
            <a:r>
              <a:rPr spc="-190" dirty="0"/>
              <a:t> </a:t>
            </a:r>
            <a:r>
              <a:rPr spc="-370" dirty="0"/>
              <a:t>:</a:t>
            </a:r>
            <a:r>
              <a:rPr spc="-175" dirty="0"/>
              <a:t> </a:t>
            </a:r>
            <a:r>
              <a:rPr spc="-229" dirty="0"/>
              <a:t>Formulating</a:t>
            </a:r>
            <a:r>
              <a:rPr spc="-204" dirty="0"/>
              <a:t> </a:t>
            </a:r>
            <a:r>
              <a:rPr spc="-190" dirty="0"/>
              <a:t>Hypotheses</a:t>
            </a:r>
          </a:p>
          <a:p>
            <a:pPr marL="1905" algn="ctr">
              <a:lnSpc>
                <a:spcPct val="100000"/>
              </a:lnSpc>
              <a:spcBef>
                <a:spcPts val="730"/>
              </a:spcBef>
            </a:pPr>
            <a:r>
              <a:rPr sz="3000" b="0" spc="-30" dirty="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60" dirty="0">
                <a:solidFill>
                  <a:srgbClr val="5A5A5A"/>
                </a:solidFill>
                <a:latin typeface="Tahoma"/>
                <a:cs typeface="Tahoma"/>
              </a:rPr>
              <a:t>Pi</a:t>
            </a:r>
            <a:r>
              <a:rPr sz="3000" b="0" spc="75" dirty="0">
                <a:solidFill>
                  <a:srgbClr val="5A5A5A"/>
                </a:solidFill>
                <a:latin typeface="Tahoma"/>
                <a:cs typeface="Tahoma"/>
              </a:rPr>
              <a:t>p</a:t>
            </a:r>
            <a:r>
              <a:rPr sz="3000" b="0" spc="10" dirty="0">
                <a:solidFill>
                  <a:srgbClr val="5A5A5A"/>
                </a:solidFill>
                <a:latin typeface="Tahoma"/>
                <a:cs typeface="Tahoma"/>
              </a:rPr>
              <a:t>eline</a:t>
            </a:r>
            <a:r>
              <a:rPr sz="3000" b="0" spc="-15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90" dirty="0">
                <a:solidFill>
                  <a:srgbClr val="5A5A5A"/>
                </a:solidFill>
                <a:latin typeface="Tahoma"/>
                <a:cs typeface="Tahoma"/>
              </a:rPr>
              <a:t>Co</a:t>
            </a:r>
            <a:r>
              <a:rPr sz="3000" b="0" spc="95" dirty="0">
                <a:solidFill>
                  <a:srgbClr val="5A5A5A"/>
                </a:solidFill>
                <a:latin typeface="Tahoma"/>
                <a:cs typeface="Tahoma"/>
              </a:rPr>
              <a:t>n</a:t>
            </a:r>
            <a:r>
              <a:rPr sz="3000" b="0" spc="15" dirty="0">
                <a:solidFill>
                  <a:srgbClr val="5A5A5A"/>
                </a:solidFill>
                <a:latin typeface="Tahoma"/>
                <a:cs typeface="Tahoma"/>
              </a:rPr>
              <a:t>version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9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70" dirty="0">
                <a:solidFill>
                  <a:srgbClr val="5A5A5A"/>
                </a:solidFill>
                <a:latin typeface="Tahoma"/>
                <a:cs typeface="Tahoma"/>
              </a:rPr>
              <a:t>t</a:t>
            </a:r>
            <a:r>
              <a:rPr sz="3000" b="0" spc="-18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8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65" dirty="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sz="3000" b="0" spc="-19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5" dirty="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112" y="1973579"/>
            <a:ext cx="11162030" cy="2159635"/>
          </a:xfrm>
          <a:prstGeom prst="rect">
            <a:avLst/>
          </a:prstGeom>
          <a:ln w="9525">
            <a:solidFill>
              <a:srgbClr val="BEBEBE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1800" b="1" spc="-114" dirty="0">
                <a:latin typeface="Tahoma"/>
                <a:cs typeface="Tahoma"/>
              </a:rPr>
              <a:t>Branch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11: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110" dirty="0">
                <a:latin typeface="Tahoma"/>
                <a:cs typeface="Tahoma"/>
              </a:rPr>
              <a:t>Low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Sales</a:t>
            </a:r>
            <a:r>
              <a:rPr sz="1800" b="1" spc="-85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Pipeline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Conversion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Percentage-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Competition-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-110" dirty="0">
                <a:latin typeface="Tahoma"/>
                <a:cs typeface="Tahoma"/>
              </a:rPr>
              <a:t>Service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Comparison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ahoma"/>
              <a:cs typeface="Tahoma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400" spc="70" dirty="0">
                <a:latin typeface="Tahoma"/>
                <a:cs typeface="Tahoma"/>
              </a:rPr>
              <a:t>C</a:t>
            </a:r>
            <a:r>
              <a:rPr sz="1400" spc="50" dirty="0">
                <a:latin typeface="Tahoma"/>
                <a:cs typeface="Tahoma"/>
              </a:rPr>
              <a:t>o</a:t>
            </a:r>
            <a:r>
              <a:rPr sz="1400" spc="-25" dirty="0">
                <a:latin typeface="Tahoma"/>
                <a:cs typeface="Tahoma"/>
              </a:rPr>
              <a:t>m</a:t>
            </a:r>
            <a:r>
              <a:rPr sz="1400" spc="10" dirty="0">
                <a:latin typeface="Tahoma"/>
                <a:cs typeface="Tahoma"/>
              </a:rPr>
              <a:t>pe</a:t>
            </a:r>
            <a:r>
              <a:rPr sz="1400" spc="25" dirty="0">
                <a:latin typeface="Tahoma"/>
                <a:cs typeface="Tahoma"/>
              </a:rPr>
              <a:t>tit</a:t>
            </a:r>
            <a:r>
              <a:rPr sz="1400" spc="35" dirty="0">
                <a:latin typeface="Tahoma"/>
                <a:cs typeface="Tahoma"/>
              </a:rPr>
              <a:t>o</a:t>
            </a:r>
            <a:r>
              <a:rPr sz="1400" spc="-5" dirty="0">
                <a:latin typeface="Tahoma"/>
                <a:cs typeface="Tahoma"/>
              </a:rPr>
              <a:t>rs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ha</a:t>
            </a:r>
            <a:r>
              <a:rPr sz="1400" spc="-15" dirty="0">
                <a:latin typeface="Tahoma"/>
                <a:cs typeface="Tahoma"/>
              </a:rPr>
              <a:t>v</a:t>
            </a:r>
            <a:r>
              <a:rPr sz="1400" spc="5" dirty="0">
                <a:latin typeface="Tahoma"/>
                <a:cs typeface="Tahoma"/>
              </a:rPr>
              <a:t>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b</a:t>
            </a:r>
            <a:r>
              <a:rPr sz="1400" spc="15" dirty="0">
                <a:latin typeface="Tahoma"/>
                <a:cs typeface="Tahoma"/>
              </a:rPr>
              <a:t>etter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re</a:t>
            </a:r>
            <a:r>
              <a:rPr sz="1400" spc="-5" dirty="0">
                <a:latin typeface="Tahoma"/>
                <a:cs typeface="Tahoma"/>
              </a:rPr>
              <a:t>ach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in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m</a:t>
            </a:r>
            <a:r>
              <a:rPr sz="1400" spc="-5" dirty="0">
                <a:latin typeface="Tahoma"/>
                <a:cs typeface="Tahoma"/>
              </a:rPr>
              <a:t>ar</a:t>
            </a:r>
            <a:r>
              <a:rPr sz="1400" spc="-15" dirty="0">
                <a:latin typeface="Tahoma"/>
                <a:cs typeface="Tahoma"/>
              </a:rPr>
              <a:t>k</a:t>
            </a:r>
            <a:r>
              <a:rPr sz="1400" spc="20" dirty="0">
                <a:latin typeface="Tahoma"/>
                <a:cs typeface="Tahoma"/>
              </a:rPr>
              <a:t>et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(</a:t>
            </a:r>
            <a:r>
              <a:rPr sz="1400" spc="-65" dirty="0">
                <a:latin typeface="Tahoma"/>
                <a:cs typeface="Tahoma"/>
              </a:rPr>
              <a:t>P</a:t>
            </a:r>
            <a:r>
              <a:rPr sz="1400" spc="-55" dirty="0">
                <a:latin typeface="Tahoma"/>
                <a:cs typeface="Tahoma"/>
              </a:rPr>
              <a:t>4)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350">
              <a:latin typeface="Tahoma"/>
              <a:cs typeface="Tahoma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400" spc="65" dirty="0">
                <a:latin typeface="Tahoma"/>
                <a:cs typeface="Tahoma"/>
              </a:rPr>
              <a:t>C</a:t>
            </a:r>
            <a:r>
              <a:rPr sz="1400" spc="50" dirty="0">
                <a:latin typeface="Tahoma"/>
                <a:cs typeface="Tahoma"/>
              </a:rPr>
              <a:t>o</a:t>
            </a:r>
            <a:r>
              <a:rPr sz="1400" spc="10" dirty="0">
                <a:latin typeface="Tahoma"/>
                <a:cs typeface="Tahoma"/>
              </a:rPr>
              <a:t>mpetitors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S</a:t>
            </a:r>
            <a:r>
              <a:rPr sz="1400" spc="-10" dirty="0">
                <a:latin typeface="Tahoma"/>
                <a:cs typeface="Tahoma"/>
              </a:rPr>
              <a:t>ale</a:t>
            </a:r>
            <a:r>
              <a:rPr sz="1400" spc="-20" dirty="0">
                <a:latin typeface="Tahoma"/>
                <a:cs typeface="Tahoma"/>
              </a:rPr>
              <a:t>s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team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m</a:t>
            </a:r>
            <a:r>
              <a:rPr sz="1400" spc="-5" dirty="0">
                <a:latin typeface="Tahoma"/>
                <a:cs typeface="Tahoma"/>
              </a:rPr>
              <a:t>o</a:t>
            </a:r>
            <a:r>
              <a:rPr sz="1400" spc="5" dirty="0">
                <a:latin typeface="Tahoma"/>
                <a:cs typeface="Tahoma"/>
              </a:rPr>
              <a:t>r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20" dirty="0">
                <a:latin typeface="Tahoma"/>
                <a:cs typeface="Tahoma"/>
              </a:rPr>
              <a:t>fficient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(</a:t>
            </a:r>
            <a:r>
              <a:rPr sz="1400" spc="-65" dirty="0">
                <a:latin typeface="Tahoma"/>
                <a:cs typeface="Tahoma"/>
              </a:rPr>
              <a:t>P</a:t>
            </a:r>
            <a:r>
              <a:rPr sz="1400" spc="-60" dirty="0">
                <a:latin typeface="Tahoma"/>
                <a:cs typeface="Tahoma"/>
              </a:rPr>
              <a:t>4)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112" y="4443984"/>
            <a:ext cx="11162030" cy="2159635"/>
          </a:xfrm>
          <a:prstGeom prst="rect">
            <a:avLst/>
          </a:prstGeom>
          <a:ln w="9525">
            <a:solidFill>
              <a:srgbClr val="BEBEBE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5"/>
              </a:spcBef>
            </a:pPr>
            <a:r>
              <a:rPr sz="1800" b="1" spc="-114" dirty="0">
                <a:latin typeface="Tahoma"/>
                <a:cs typeface="Tahoma"/>
              </a:rPr>
              <a:t>Branch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12: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110" dirty="0">
                <a:latin typeface="Tahoma"/>
                <a:cs typeface="Tahoma"/>
              </a:rPr>
              <a:t>Low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Sales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Pipeline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Conversion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Percentage-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Competition-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Technology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Comparison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ahoma"/>
              <a:cs typeface="Tahoma"/>
            </a:endParaRPr>
          </a:p>
          <a:p>
            <a:pPr marL="37719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400" spc="65" dirty="0">
                <a:latin typeface="Tahoma"/>
                <a:cs typeface="Tahoma"/>
              </a:rPr>
              <a:t>C</a:t>
            </a:r>
            <a:r>
              <a:rPr sz="1400" spc="50" dirty="0">
                <a:latin typeface="Tahoma"/>
                <a:cs typeface="Tahoma"/>
              </a:rPr>
              <a:t>o</a:t>
            </a:r>
            <a:r>
              <a:rPr sz="1400" spc="10" dirty="0">
                <a:latin typeface="Tahoma"/>
                <a:cs typeface="Tahoma"/>
              </a:rPr>
              <a:t>mpetitors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h</a:t>
            </a:r>
            <a:r>
              <a:rPr sz="1400" spc="-30" dirty="0">
                <a:latin typeface="Tahoma"/>
                <a:cs typeface="Tahoma"/>
              </a:rPr>
              <a:t>a</a:t>
            </a:r>
            <a:r>
              <a:rPr sz="1400" spc="20" dirty="0">
                <a:latin typeface="Tahoma"/>
                <a:cs typeface="Tahoma"/>
              </a:rPr>
              <a:t>v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Tec</a:t>
            </a:r>
            <a:r>
              <a:rPr sz="1400" dirty="0">
                <a:latin typeface="Tahoma"/>
                <a:cs typeface="Tahoma"/>
              </a:rPr>
              <a:t>h</a:t>
            </a:r>
            <a:r>
              <a:rPr sz="1400" spc="-10" dirty="0">
                <a:latin typeface="Tahoma"/>
                <a:cs typeface="Tahoma"/>
              </a:rPr>
              <a:t>n</a:t>
            </a:r>
            <a:r>
              <a:rPr sz="1400" spc="5" dirty="0">
                <a:latin typeface="Tahoma"/>
                <a:cs typeface="Tahoma"/>
              </a:rPr>
              <a:t>ological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Adva</a:t>
            </a:r>
            <a:r>
              <a:rPr sz="1400" spc="10" dirty="0">
                <a:latin typeface="Tahoma"/>
                <a:cs typeface="Tahoma"/>
              </a:rPr>
              <a:t>n</a:t>
            </a:r>
            <a:r>
              <a:rPr sz="1400" spc="-15" dirty="0">
                <a:latin typeface="Tahoma"/>
                <a:cs typeface="Tahoma"/>
              </a:rPr>
              <a:t>tage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(</a:t>
            </a:r>
            <a:r>
              <a:rPr sz="1400" spc="-65" dirty="0">
                <a:latin typeface="Tahoma"/>
                <a:cs typeface="Tahoma"/>
              </a:rPr>
              <a:t>P</a:t>
            </a:r>
            <a:r>
              <a:rPr sz="1400" spc="-60" dirty="0">
                <a:latin typeface="Tahoma"/>
                <a:cs typeface="Tahoma"/>
              </a:rPr>
              <a:t>1)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0"/>
              </a:spcBef>
            </a:pPr>
            <a:r>
              <a:rPr spc="-110" dirty="0"/>
              <a:t>PART</a:t>
            </a:r>
            <a:r>
              <a:rPr spc="-195" dirty="0"/>
              <a:t> </a:t>
            </a:r>
            <a:r>
              <a:rPr spc="-655" dirty="0"/>
              <a:t>II</a:t>
            </a:r>
            <a:r>
              <a:rPr spc="-190" dirty="0"/>
              <a:t> </a:t>
            </a:r>
            <a:r>
              <a:rPr spc="-370" dirty="0"/>
              <a:t>:</a:t>
            </a:r>
            <a:r>
              <a:rPr spc="-175" dirty="0"/>
              <a:t> </a:t>
            </a:r>
            <a:r>
              <a:rPr spc="-229" dirty="0"/>
              <a:t>Formulating</a:t>
            </a:r>
            <a:r>
              <a:rPr spc="-204" dirty="0"/>
              <a:t> </a:t>
            </a:r>
            <a:r>
              <a:rPr spc="-190" dirty="0"/>
              <a:t>Hypotheses</a:t>
            </a:r>
          </a:p>
          <a:p>
            <a:pPr marL="1905" algn="ctr">
              <a:lnSpc>
                <a:spcPct val="100000"/>
              </a:lnSpc>
              <a:spcBef>
                <a:spcPts val="730"/>
              </a:spcBef>
            </a:pPr>
            <a:r>
              <a:rPr sz="3000" b="0" spc="-30" dirty="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60" dirty="0">
                <a:solidFill>
                  <a:srgbClr val="5A5A5A"/>
                </a:solidFill>
                <a:latin typeface="Tahoma"/>
                <a:cs typeface="Tahoma"/>
              </a:rPr>
              <a:t>Pi</a:t>
            </a:r>
            <a:r>
              <a:rPr sz="3000" b="0" spc="75" dirty="0">
                <a:solidFill>
                  <a:srgbClr val="5A5A5A"/>
                </a:solidFill>
                <a:latin typeface="Tahoma"/>
                <a:cs typeface="Tahoma"/>
              </a:rPr>
              <a:t>p</a:t>
            </a:r>
            <a:r>
              <a:rPr sz="3000" b="0" spc="10" dirty="0">
                <a:solidFill>
                  <a:srgbClr val="5A5A5A"/>
                </a:solidFill>
                <a:latin typeface="Tahoma"/>
                <a:cs typeface="Tahoma"/>
              </a:rPr>
              <a:t>eline</a:t>
            </a:r>
            <a:r>
              <a:rPr sz="3000" b="0" spc="-15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90" dirty="0">
                <a:solidFill>
                  <a:srgbClr val="5A5A5A"/>
                </a:solidFill>
                <a:latin typeface="Tahoma"/>
                <a:cs typeface="Tahoma"/>
              </a:rPr>
              <a:t>Co</a:t>
            </a:r>
            <a:r>
              <a:rPr sz="3000" b="0" spc="95" dirty="0">
                <a:solidFill>
                  <a:srgbClr val="5A5A5A"/>
                </a:solidFill>
                <a:latin typeface="Tahoma"/>
                <a:cs typeface="Tahoma"/>
              </a:rPr>
              <a:t>n</a:t>
            </a:r>
            <a:r>
              <a:rPr sz="3000" b="0" spc="15" dirty="0">
                <a:solidFill>
                  <a:srgbClr val="5A5A5A"/>
                </a:solidFill>
                <a:latin typeface="Tahoma"/>
                <a:cs typeface="Tahoma"/>
              </a:rPr>
              <a:t>version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9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70" dirty="0">
                <a:solidFill>
                  <a:srgbClr val="5A5A5A"/>
                </a:solidFill>
                <a:latin typeface="Tahoma"/>
                <a:cs typeface="Tahoma"/>
              </a:rPr>
              <a:t>t</a:t>
            </a:r>
            <a:r>
              <a:rPr sz="3000" b="0" spc="-18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8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65" dirty="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sz="3000" b="0" spc="-19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5" dirty="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112" y="2010155"/>
            <a:ext cx="11162030" cy="2159635"/>
          </a:xfrm>
          <a:prstGeom prst="rect">
            <a:avLst/>
          </a:prstGeom>
          <a:ln w="9525">
            <a:solidFill>
              <a:srgbClr val="BEBEBE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1800" b="1" spc="-114" dirty="0">
                <a:latin typeface="Tahoma"/>
                <a:cs typeface="Tahoma"/>
              </a:rPr>
              <a:t>Branch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13: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110" dirty="0">
                <a:latin typeface="Tahoma"/>
                <a:cs typeface="Tahoma"/>
              </a:rPr>
              <a:t>Low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Sales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Pipeline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Conversion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Percentage-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Collaboration-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Distribution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120" dirty="0">
                <a:latin typeface="Tahoma"/>
                <a:cs typeface="Tahoma"/>
              </a:rPr>
              <a:t>partners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ahoma"/>
              <a:cs typeface="Tahoma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400" dirty="0">
                <a:latin typeface="Tahoma"/>
                <a:cs typeface="Tahoma"/>
              </a:rPr>
              <a:t>The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distribution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channel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not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preferred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by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customers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(P2)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112" y="4443984"/>
            <a:ext cx="11162030" cy="2159635"/>
          </a:xfrm>
          <a:prstGeom prst="rect">
            <a:avLst/>
          </a:prstGeom>
          <a:ln w="9525">
            <a:solidFill>
              <a:srgbClr val="BEBEBE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5"/>
              </a:spcBef>
            </a:pPr>
            <a:r>
              <a:rPr sz="1800" b="1" spc="-114" dirty="0">
                <a:latin typeface="Tahoma"/>
                <a:cs typeface="Tahoma"/>
              </a:rPr>
              <a:t>Branch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14: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110" dirty="0">
                <a:latin typeface="Tahoma"/>
                <a:cs typeface="Tahoma"/>
              </a:rPr>
              <a:t>Low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Sales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Pipeline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Conversion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Percentage-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Collaboration-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Vendors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ahoma"/>
              <a:cs typeface="Tahoma"/>
            </a:endParaRPr>
          </a:p>
          <a:p>
            <a:pPr marL="37719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400" dirty="0">
                <a:latin typeface="Tahoma"/>
                <a:cs typeface="Tahoma"/>
              </a:rPr>
              <a:t>The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quality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of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products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bought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not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up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to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industry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standards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(P3)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350">
              <a:latin typeface="Tahoma"/>
              <a:cs typeface="Tahoma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400" dirty="0">
                <a:latin typeface="Tahoma"/>
                <a:cs typeface="Tahoma"/>
              </a:rPr>
              <a:t>The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Vendors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are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charging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higher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fee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for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the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products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(P2)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0"/>
              </a:spcBef>
            </a:pPr>
            <a:r>
              <a:rPr spc="-110" dirty="0"/>
              <a:t>PART</a:t>
            </a:r>
            <a:r>
              <a:rPr spc="-195" dirty="0"/>
              <a:t> </a:t>
            </a:r>
            <a:r>
              <a:rPr spc="-655" dirty="0"/>
              <a:t>II</a:t>
            </a:r>
            <a:r>
              <a:rPr spc="-190" dirty="0"/>
              <a:t> </a:t>
            </a:r>
            <a:r>
              <a:rPr spc="-370" dirty="0"/>
              <a:t>:</a:t>
            </a:r>
            <a:r>
              <a:rPr spc="-175" dirty="0"/>
              <a:t> </a:t>
            </a:r>
            <a:r>
              <a:rPr spc="-229" dirty="0"/>
              <a:t>Formulating</a:t>
            </a:r>
            <a:r>
              <a:rPr spc="-204" dirty="0"/>
              <a:t> </a:t>
            </a:r>
            <a:r>
              <a:rPr spc="-190" dirty="0"/>
              <a:t>Hypotheses</a:t>
            </a:r>
          </a:p>
          <a:p>
            <a:pPr marL="1905" algn="ctr">
              <a:lnSpc>
                <a:spcPct val="100000"/>
              </a:lnSpc>
              <a:spcBef>
                <a:spcPts val="730"/>
              </a:spcBef>
            </a:pPr>
            <a:r>
              <a:rPr sz="3000" b="0" spc="-30" dirty="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60" dirty="0">
                <a:solidFill>
                  <a:srgbClr val="5A5A5A"/>
                </a:solidFill>
                <a:latin typeface="Tahoma"/>
                <a:cs typeface="Tahoma"/>
              </a:rPr>
              <a:t>Pi</a:t>
            </a:r>
            <a:r>
              <a:rPr sz="3000" b="0" spc="75" dirty="0">
                <a:solidFill>
                  <a:srgbClr val="5A5A5A"/>
                </a:solidFill>
                <a:latin typeface="Tahoma"/>
                <a:cs typeface="Tahoma"/>
              </a:rPr>
              <a:t>p</a:t>
            </a:r>
            <a:r>
              <a:rPr sz="3000" b="0" spc="10" dirty="0">
                <a:solidFill>
                  <a:srgbClr val="5A5A5A"/>
                </a:solidFill>
                <a:latin typeface="Tahoma"/>
                <a:cs typeface="Tahoma"/>
              </a:rPr>
              <a:t>eline</a:t>
            </a:r>
            <a:r>
              <a:rPr sz="3000" b="0" spc="-15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90" dirty="0">
                <a:solidFill>
                  <a:srgbClr val="5A5A5A"/>
                </a:solidFill>
                <a:latin typeface="Tahoma"/>
                <a:cs typeface="Tahoma"/>
              </a:rPr>
              <a:t>Co</a:t>
            </a:r>
            <a:r>
              <a:rPr sz="3000" b="0" spc="95" dirty="0">
                <a:solidFill>
                  <a:srgbClr val="5A5A5A"/>
                </a:solidFill>
                <a:latin typeface="Tahoma"/>
                <a:cs typeface="Tahoma"/>
              </a:rPr>
              <a:t>n</a:t>
            </a:r>
            <a:r>
              <a:rPr sz="3000" b="0" spc="15" dirty="0">
                <a:solidFill>
                  <a:srgbClr val="5A5A5A"/>
                </a:solidFill>
                <a:latin typeface="Tahoma"/>
                <a:cs typeface="Tahoma"/>
              </a:rPr>
              <a:t>version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9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70" dirty="0">
                <a:solidFill>
                  <a:srgbClr val="5A5A5A"/>
                </a:solidFill>
                <a:latin typeface="Tahoma"/>
                <a:cs typeface="Tahoma"/>
              </a:rPr>
              <a:t>t</a:t>
            </a:r>
            <a:r>
              <a:rPr sz="3000" b="0" spc="-18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8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65" dirty="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sz="3000" b="0" spc="-19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5" dirty="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112" y="2010155"/>
            <a:ext cx="11162030" cy="2159635"/>
          </a:xfrm>
          <a:prstGeom prst="rect">
            <a:avLst/>
          </a:prstGeom>
          <a:ln w="9525">
            <a:solidFill>
              <a:srgbClr val="BEBEBE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1800" b="1" spc="-114" dirty="0">
                <a:latin typeface="Tahoma"/>
                <a:cs typeface="Tahoma"/>
              </a:rPr>
              <a:t>Branch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15: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10" dirty="0">
                <a:latin typeface="Tahoma"/>
                <a:cs typeface="Tahoma"/>
              </a:rPr>
              <a:t>Low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Sales</a:t>
            </a:r>
            <a:r>
              <a:rPr sz="1800" b="1" spc="-85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Pipeline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Conversion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Percentage-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Context-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85" dirty="0">
                <a:latin typeface="Tahoma"/>
                <a:cs typeface="Tahoma"/>
              </a:rPr>
              <a:t>Market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ahoma"/>
              <a:cs typeface="Tahoma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400" spc="5" dirty="0">
                <a:latin typeface="Tahoma"/>
                <a:cs typeface="Tahoma"/>
              </a:rPr>
              <a:t>T</a:t>
            </a:r>
            <a:r>
              <a:rPr sz="1400" spc="-5" dirty="0">
                <a:latin typeface="Tahoma"/>
                <a:cs typeface="Tahoma"/>
              </a:rPr>
              <a:t>h</a:t>
            </a:r>
            <a:r>
              <a:rPr sz="1400" spc="5" dirty="0">
                <a:latin typeface="Tahoma"/>
                <a:cs typeface="Tahoma"/>
              </a:rPr>
              <a:t>ere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Red</a:t>
            </a:r>
            <a:r>
              <a:rPr sz="1400" spc="-5" dirty="0">
                <a:latin typeface="Tahoma"/>
                <a:cs typeface="Tahoma"/>
              </a:rPr>
              <a:t>u</a:t>
            </a:r>
            <a:r>
              <a:rPr sz="1400" spc="25" dirty="0">
                <a:latin typeface="Tahoma"/>
                <a:cs typeface="Tahoma"/>
              </a:rPr>
              <a:t>cti</a:t>
            </a:r>
            <a:r>
              <a:rPr sz="1400" spc="30" dirty="0">
                <a:latin typeface="Tahoma"/>
                <a:cs typeface="Tahoma"/>
              </a:rPr>
              <a:t>o</a:t>
            </a:r>
            <a:r>
              <a:rPr sz="1400" dirty="0">
                <a:latin typeface="Tahoma"/>
                <a:cs typeface="Tahoma"/>
              </a:rPr>
              <a:t>n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in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d</a:t>
            </a:r>
            <a:r>
              <a:rPr sz="1400" spc="-20" dirty="0">
                <a:latin typeface="Tahoma"/>
                <a:cs typeface="Tahoma"/>
              </a:rPr>
              <a:t>em</a:t>
            </a:r>
            <a:r>
              <a:rPr sz="1400" spc="-25" dirty="0">
                <a:latin typeface="Tahoma"/>
                <a:cs typeface="Tahoma"/>
              </a:rPr>
              <a:t>a</a:t>
            </a:r>
            <a:r>
              <a:rPr sz="1400" spc="-5" dirty="0">
                <a:latin typeface="Tahoma"/>
                <a:cs typeface="Tahoma"/>
              </a:rPr>
              <a:t>n</a:t>
            </a:r>
            <a:r>
              <a:rPr sz="1400" spc="10" dirty="0">
                <a:latin typeface="Tahoma"/>
                <a:cs typeface="Tahoma"/>
              </a:rPr>
              <a:t>d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f</a:t>
            </a:r>
            <a:r>
              <a:rPr sz="1400" spc="40" dirty="0">
                <a:latin typeface="Tahoma"/>
                <a:cs typeface="Tahoma"/>
              </a:rPr>
              <a:t>o</a:t>
            </a:r>
            <a:r>
              <a:rPr sz="1400" spc="5" dirty="0">
                <a:latin typeface="Tahoma"/>
                <a:cs typeface="Tahoma"/>
              </a:rPr>
              <a:t>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the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se</a:t>
            </a:r>
            <a:r>
              <a:rPr sz="1400" spc="10" dirty="0">
                <a:latin typeface="Tahoma"/>
                <a:cs typeface="Tahoma"/>
              </a:rPr>
              <a:t>rvices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o</a:t>
            </a:r>
            <a:r>
              <a:rPr sz="1400" spc="20" dirty="0">
                <a:latin typeface="Tahoma"/>
                <a:cs typeface="Tahoma"/>
              </a:rPr>
              <a:t>ffered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P</a:t>
            </a:r>
            <a:r>
              <a:rPr sz="1400" spc="-55" dirty="0">
                <a:latin typeface="Tahoma"/>
                <a:cs typeface="Tahoma"/>
              </a:rPr>
              <a:t>2)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112" y="4443984"/>
            <a:ext cx="11162030" cy="2159635"/>
          </a:xfrm>
          <a:prstGeom prst="rect">
            <a:avLst/>
          </a:prstGeom>
          <a:ln w="9525">
            <a:solidFill>
              <a:srgbClr val="BEBEBE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5"/>
              </a:spcBef>
            </a:pPr>
            <a:r>
              <a:rPr sz="1800" b="1" spc="-114" dirty="0">
                <a:latin typeface="Tahoma"/>
                <a:cs typeface="Tahoma"/>
              </a:rPr>
              <a:t>Branch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16: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10" dirty="0">
                <a:latin typeface="Tahoma"/>
                <a:cs typeface="Tahoma"/>
              </a:rPr>
              <a:t>Low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Sales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Pipeline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Conversion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Percentage-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Context-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Technology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ahoma"/>
              <a:cs typeface="Tahoma"/>
            </a:endParaRPr>
          </a:p>
          <a:p>
            <a:pPr marL="37719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400" spc="5" dirty="0">
                <a:latin typeface="Tahoma"/>
                <a:cs typeface="Tahoma"/>
              </a:rPr>
              <a:t>T</a:t>
            </a:r>
            <a:r>
              <a:rPr sz="1400" dirty="0">
                <a:latin typeface="Tahoma"/>
                <a:cs typeface="Tahoma"/>
              </a:rPr>
              <a:t>h</a:t>
            </a:r>
            <a:r>
              <a:rPr sz="1400" spc="5" dirty="0">
                <a:latin typeface="Tahoma"/>
                <a:cs typeface="Tahoma"/>
              </a:rPr>
              <a:t>er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130" dirty="0">
                <a:latin typeface="Tahoma"/>
                <a:cs typeface="Tahoma"/>
              </a:rPr>
              <a:t>N</a:t>
            </a:r>
            <a:r>
              <a:rPr sz="1400" spc="30" dirty="0">
                <a:latin typeface="Tahoma"/>
                <a:cs typeface="Tahoma"/>
              </a:rPr>
              <a:t>ew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Techn</a:t>
            </a:r>
            <a:r>
              <a:rPr sz="1400" spc="10" dirty="0">
                <a:latin typeface="Tahoma"/>
                <a:cs typeface="Tahoma"/>
              </a:rPr>
              <a:t>ology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A</a:t>
            </a:r>
            <a:r>
              <a:rPr sz="1400" spc="50" dirty="0">
                <a:latin typeface="Tahoma"/>
                <a:cs typeface="Tahoma"/>
              </a:rPr>
              <a:t>v</a:t>
            </a:r>
            <a:r>
              <a:rPr sz="1400" spc="-10" dirty="0">
                <a:latin typeface="Tahoma"/>
                <a:cs typeface="Tahoma"/>
              </a:rPr>
              <a:t>ailab</a:t>
            </a:r>
            <a:r>
              <a:rPr sz="1400" spc="10" dirty="0">
                <a:latin typeface="Tahoma"/>
                <a:cs typeface="Tahoma"/>
              </a:rPr>
              <a:t>l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(</a:t>
            </a:r>
            <a:r>
              <a:rPr sz="1400" spc="-65" dirty="0">
                <a:latin typeface="Tahoma"/>
                <a:cs typeface="Tahoma"/>
              </a:rPr>
              <a:t>P</a:t>
            </a:r>
            <a:r>
              <a:rPr sz="1400" spc="-60" dirty="0">
                <a:latin typeface="Tahoma"/>
                <a:cs typeface="Tahoma"/>
              </a:rPr>
              <a:t>2)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0"/>
              </a:spcBef>
            </a:pPr>
            <a:r>
              <a:rPr spc="-110" dirty="0"/>
              <a:t>PART</a:t>
            </a:r>
            <a:r>
              <a:rPr spc="-195" dirty="0"/>
              <a:t> </a:t>
            </a:r>
            <a:r>
              <a:rPr spc="-655" dirty="0"/>
              <a:t>II</a:t>
            </a:r>
            <a:r>
              <a:rPr spc="-190" dirty="0"/>
              <a:t> </a:t>
            </a:r>
            <a:r>
              <a:rPr spc="-370" dirty="0"/>
              <a:t>:</a:t>
            </a:r>
            <a:r>
              <a:rPr spc="-175" dirty="0"/>
              <a:t> </a:t>
            </a:r>
            <a:r>
              <a:rPr spc="-229" dirty="0"/>
              <a:t>Formulating</a:t>
            </a:r>
            <a:r>
              <a:rPr spc="-204" dirty="0"/>
              <a:t> </a:t>
            </a:r>
            <a:r>
              <a:rPr spc="-190" dirty="0"/>
              <a:t>Hypotheses</a:t>
            </a:r>
          </a:p>
          <a:p>
            <a:pPr marL="1905" algn="ctr">
              <a:lnSpc>
                <a:spcPct val="100000"/>
              </a:lnSpc>
              <a:spcBef>
                <a:spcPts val="730"/>
              </a:spcBef>
            </a:pPr>
            <a:r>
              <a:rPr sz="3000" b="0" spc="-30" dirty="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60" dirty="0">
                <a:solidFill>
                  <a:srgbClr val="5A5A5A"/>
                </a:solidFill>
                <a:latin typeface="Tahoma"/>
                <a:cs typeface="Tahoma"/>
              </a:rPr>
              <a:t>Pi</a:t>
            </a:r>
            <a:r>
              <a:rPr sz="3000" b="0" spc="75" dirty="0">
                <a:solidFill>
                  <a:srgbClr val="5A5A5A"/>
                </a:solidFill>
                <a:latin typeface="Tahoma"/>
                <a:cs typeface="Tahoma"/>
              </a:rPr>
              <a:t>p</a:t>
            </a:r>
            <a:r>
              <a:rPr sz="3000" b="0" spc="10" dirty="0">
                <a:solidFill>
                  <a:srgbClr val="5A5A5A"/>
                </a:solidFill>
                <a:latin typeface="Tahoma"/>
                <a:cs typeface="Tahoma"/>
              </a:rPr>
              <a:t>eline</a:t>
            </a:r>
            <a:r>
              <a:rPr sz="3000" b="0" spc="-15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90" dirty="0">
                <a:solidFill>
                  <a:srgbClr val="5A5A5A"/>
                </a:solidFill>
                <a:latin typeface="Tahoma"/>
                <a:cs typeface="Tahoma"/>
              </a:rPr>
              <a:t>Co</a:t>
            </a:r>
            <a:r>
              <a:rPr sz="3000" b="0" spc="95" dirty="0">
                <a:solidFill>
                  <a:srgbClr val="5A5A5A"/>
                </a:solidFill>
                <a:latin typeface="Tahoma"/>
                <a:cs typeface="Tahoma"/>
              </a:rPr>
              <a:t>n</a:t>
            </a:r>
            <a:r>
              <a:rPr sz="3000" b="0" spc="15" dirty="0">
                <a:solidFill>
                  <a:srgbClr val="5A5A5A"/>
                </a:solidFill>
                <a:latin typeface="Tahoma"/>
                <a:cs typeface="Tahoma"/>
              </a:rPr>
              <a:t>version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9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70" dirty="0">
                <a:solidFill>
                  <a:srgbClr val="5A5A5A"/>
                </a:solidFill>
                <a:latin typeface="Tahoma"/>
                <a:cs typeface="Tahoma"/>
              </a:rPr>
              <a:t>t</a:t>
            </a:r>
            <a:r>
              <a:rPr sz="3000" b="0" spc="-18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8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65" dirty="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sz="3000" b="0" spc="-19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5" dirty="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112" y="2010155"/>
            <a:ext cx="11162030" cy="2159635"/>
          </a:xfrm>
          <a:prstGeom prst="rect">
            <a:avLst/>
          </a:prstGeom>
          <a:ln w="9525">
            <a:solidFill>
              <a:srgbClr val="BEBEBE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1800" b="1" spc="-114" dirty="0">
                <a:latin typeface="Tahoma"/>
                <a:cs typeface="Tahoma"/>
              </a:rPr>
              <a:t>Branch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17: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10" dirty="0">
                <a:latin typeface="Tahoma"/>
                <a:cs typeface="Tahoma"/>
              </a:rPr>
              <a:t>Low</a:t>
            </a:r>
            <a:r>
              <a:rPr sz="1800" b="1" spc="-85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Sales</a:t>
            </a:r>
            <a:r>
              <a:rPr sz="1800" b="1" spc="-85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Pipeline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Conversion</a:t>
            </a:r>
            <a:r>
              <a:rPr sz="1800" b="1" spc="-85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Percentage-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Context-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Regulations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ahoma"/>
              <a:cs typeface="Tahoma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400" spc="125" dirty="0">
                <a:latin typeface="Tahoma"/>
                <a:cs typeface="Tahoma"/>
              </a:rPr>
              <a:t>N</a:t>
            </a:r>
            <a:r>
              <a:rPr sz="1400" spc="35" dirty="0">
                <a:latin typeface="Tahoma"/>
                <a:cs typeface="Tahoma"/>
              </a:rPr>
              <a:t>ew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re</a:t>
            </a:r>
            <a:r>
              <a:rPr sz="1400" spc="-5" dirty="0">
                <a:latin typeface="Tahoma"/>
                <a:cs typeface="Tahoma"/>
              </a:rPr>
              <a:t>gulat</a:t>
            </a:r>
            <a:r>
              <a:rPr sz="1400" spc="-15" dirty="0">
                <a:latin typeface="Tahoma"/>
                <a:cs typeface="Tahoma"/>
              </a:rPr>
              <a:t>i</a:t>
            </a:r>
            <a:r>
              <a:rPr sz="1400" spc="25" dirty="0">
                <a:latin typeface="Tahoma"/>
                <a:cs typeface="Tahoma"/>
              </a:rPr>
              <a:t>o</a:t>
            </a:r>
            <a:r>
              <a:rPr sz="1400" spc="-5" dirty="0">
                <a:latin typeface="Tahoma"/>
                <a:cs typeface="Tahoma"/>
              </a:rPr>
              <a:t>n</a:t>
            </a:r>
            <a:r>
              <a:rPr sz="1400" spc="-20" dirty="0">
                <a:latin typeface="Tahoma"/>
                <a:cs typeface="Tahoma"/>
              </a:rPr>
              <a:t>s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h</a:t>
            </a:r>
            <a:r>
              <a:rPr sz="1400" spc="-30" dirty="0">
                <a:latin typeface="Tahoma"/>
                <a:cs typeface="Tahoma"/>
              </a:rPr>
              <a:t>as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a</a:t>
            </a:r>
            <a:r>
              <a:rPr sz="1400" spc="-5" dirty="0">
                <a:latin typeface="Tahoma"/>
                <a:cs typeface="Tahoma"/>
              </a:rPr>
              <a:t>f</a:t>
            </a:r>
            <a:r>
              <a:rPr sz="1400" spc="20" dirty="0">
                <a:latin typeface="Tahoma"/>
                <a:cs typeface="Tahoma"/>
              </a:rPr>
              <a:t>fected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t</a:t>
            </a:r>
            <a:r>
              <a:rPr sz="1400" spc="20" dirty="0">
                <a:latin typeface="Tahoma"/>
                <a:cs typeface="Tahoma"/>
              </a:rPr>
              <a:t>h</a:t>
            </a:r>
            <a:r>
              <a:rPr sz="1400" spc="5" dirty="0">
                <a:latin typeface="Tahoma"/>
                <a:cs typeface="Tahoma"/>
              </a:rPr>
              <a:t>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C</a:t>
            </a:r>
            <a:r>
              <a:rPr sz="1400" spc="50" dirty="0">
                <a:latin typeface="Tahoma"/>
                <a:cs typeface="Tahoma"/>
              </a:rPr>
              <a:t>o</a:t>
            </a:r>
            <a:r>
              <a:rPr sz="1400" spc="-25" dirty="0">
                <a:latin typeface="Tahoma"/>
                <a:cs typeface="Tahoma"/>
              </a:rPr>
              <a:t>m</a:t>
            </a:r>
            <a:r>
              <a:rPr sz="1400" spc="-10" dirty="0">
                <a:latin typeface="Tahoma"/>
                <a:cs typeface="Tahoma"/>
              </a:rPr>
              <a:t>pa</a:t>
            </a:r>
            <a:r>
              <a:rPr sz="1400" spc="-15" dirty="0">
                <a:latin typeface="Tahoma"/>
                <a:cs typeface="Tahoma"/>
              </a:rPr>
              <a:t>n</a:t>
            </a:r>
            <a:r>
              <a:rPr sz="1400" spc="25" dirty="0">
                <a:latin typeface="Tahoma"/>
                <a:cs typeface="Tahoma"/>
              </a:rPr>
              <a:t>y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(</a:t>
            </a:r>
            <a:r>
              <a:rPr sz="1400" spc="-65" dirty="0">
                <a:latin typeface="Tahoma"/>
                <a:cs typeface="Tahoma"/>
              </a:rPr>
              <a:t>P</a:t>
            </a:r>
            <a:r>
              <a:rPr sz="1400" spc="-55" dirty="0">
                <a:latin typeface="Tahoma"/>
                <a:cs typeface="Tahoma"/>
              </a:rPr>
              <a:t>2)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085" y="441706"/>
            <a:ext cx="626237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PART</a:t>
            </a:r>
            <a:r>
              <a:rPr spc="-195" dirty="0"/>
              <a:t> </a:t>
            </a:r>
            <a:r>
              <a:rPr spc="-655" dirty="0"/>
              <a:t>III</a:t>
            </a:r>
            <a:r>
              <a:rPr spc="-185" dirty="0"/>
              <a:t> </a:t>
            </a:r>
            <a:r>
              <a:rPr spc="35" dirty="0"/>
              <a:t>A</a:t>
            </a:r>
            <a:r>
              <a:rPr spc="-185" dirty="0"/>
              <a:t> </a:t>
            </a:r>
            <a:r>
              <a:rPr spc="-370" dirty="0"/>
              <a:t>:</a:t>
            </a:r>
            <a:r>
              <a:rPr spc="-175" dirty="0"/>
              <a:t> </a:t>
            </a:r>
            <a:r>
              <a:rPr spc="-225" dirty="0"/>
              <a:t>Generating</a:t>
            </a:r>
            <a:r>
              <a:rPr spc="-210" dirty="0"/>
              <a:t> </a:t>
            </a:r>
            <a:r>
              <a:rPr spc="-300" dirty="0"/>
              <a:t>Insights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880" y="1068070"/>
            <a:ext cx="7240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sz="300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spc="60" dirty="0">
                <a:solidFill>
                  <a:srgbClr val="5A5A5A"/>
                </a:solidFill>
                <a:latin typeface="Tahoma"/>
                <a:cs typeface="Tahoma"/>
              </a:rPr>
              <a:t>Pi</a:t>
            </a:r>
            <a:r>
              <a:rPr sz="3000" spc="75" dirty="0">
                <a:solidFill>
                  <a:srgbClr val="5A5A5A"/>
                </a:solidFill>
                <a:latin typeface="Tahoma"/>
                <a:cs typeface="Tahoma"/>
              </a:rPr>
              <a:t>p</a:t>
            </a:r>
            <a:r>
              <a:rPr sz="3000" spc="10" dirty="0">
                <a:solidFill>
                  <a:srgbClr val="5A5A5A"/>
                </a:solidFill>
                <a:latin typeface="Tahoma"/>
                <a:cs typeface="Tahoma"/>
              </a:rPr>
              <a:t>eline</a:t>
            </a:r>
            <a:r>
              <a:rPr sz="3000" spc="-15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spc="90" dirty="0">
                <a:solidFill>
                  <a:srgbClr val="5A5A5A"/>
                </a:solidFill>
                <a:latin typeface="Tahoma"/>
                <a:cs typeface="Tahoma"/>
              </a:rPr>
              <a:t>Co</a:t>
            </a:r>
            <a:r>
              <a:rPr sz="3000" spc="95" dirty="0">
                <a:solidFill>
                  <a:srgbClr val="5A5A5A"/>
                </a:solidFill>
                <a:latin typeface="Tahoma"/>
                <a:cs typeface="Tahoma"/>
              </a:rPr>
              <a:t>n</a:t>
            </a:r>
            <a:r>
              <a:rPr sz="3000" spc="15" dirty="0">
                <a:solidFill>
                  <a:srgbClr val="5A5A5A"/>
                </a:solidFill>
                <a:latin typeface="Tahoma"/>
                <a:cs typeface="Tahoma"/>
              </a:rPr>
              <a:t>version</a:t>
            </a:r>
            <a:r>
              <a:rPr sz="300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spc="-9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spc="70" dirty="0">
                <a:solidFill>
                  <a:srgbClr val="5A5A5A"/>
                </a:solidFill>
                <a:latin typeface="Tahoma"/>
                <a:cs typeface="Tahoma"/>
              </a:rPr>
              <a:t>t</a:t>
            </a:r>
            <a:r>
              <a:rPr sz="3000" spc="-18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spc="-8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spc="-65" dirty="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sz="3000" spc="-19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spc="5" dirty="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880" y="1807464"/>
            <a:ext cx="2405380" cy="4462780"/>
          </a:xfrm>
          <a:prstGeom prst="rect">
            <a:avLst/>
          </a:prstGeom>
          <a:ln w="9525">
            <a:solidFill>
              <a:srgbClr val="F69392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4"/>
              </a:spcBef>
            </a:pPr>
            <a:r>
              <a:rPr sz="1800" b="1" spc="-105" dirty="0">
                <a:latin typeface="Tahoma"/>
                <a:cs typeface="Tahoma"/>
              </a:rPr>
              <a:t>Variable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ahoma"/>
              <a:cs typeface="Tahoma"/>
            </a:endParaRPr>
          </a:p>
          <a:p>
            <a:pPr marL="433705" indent="-343535">
              <a:lnSpc>
                <a:spcPct val="100000"/>
              </a:lnSpc>
              <a:buAutoNum type="arabicPeriod"/>
              <a:tabLst>
                <a:tab pos="433705" algn="l"/>
                <a:tab pos="434340" algn="l"/>
              </a:tabLst>
            </a:pPr>
            <a:r>
              <a:rPr sz="1400" spc="5" dirty="0">
                <a:latin typeface="Tahoma"/>
                <a:cs typeface="Tahoma"/>
              </a:rPr>
              <a:t>Tech</a:t>
            </a:r>
            <a:r>
              <a:rPr sz="1400" dirty="0">
                <a:latin typeface="Tahoma"/>
                <a:cs typeface="Tahoma"/>
              </a:rPr>
              <a:t>n</a:t>
            </a:r>
            <a:r>
              <a:rPr sz="1400" spc="10" dirty="0">
                <a:latin typeface="Tahoma"/>
                <a:cs typeface="Tahoma"/>
              </a:rPr>
              <a:t>ology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Prim</a:t>
            </a:r>
            <a:r>
              <a:rPr sz="1400" dirty="0">
                <a:latin typeface="Tahoma"/>
                <a:cs typeface="Tahoma"/>
              </a:rPr>
              <a:t>a</a:t>
            </a:r>
            <a:r>
              <a:rPr sz="1400" spc="5" dirty="0">
                <a:latin typeface="Tahoma"/>
                <a:cs typeface="Tahoma"/>
              </a:rPr>
              <a:t>r</a:t>
            </a:r>
            <a:r>
              <a:rPr sz="1400" spc="25" dirty="0">
                <a:latin typeface="Tahoma"/>
                <a:cs typeface="Tahoma"/>
              </a:rPr>
              <a:t>y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Tahoma"/>
              <a:buAutoNum type="arabicPeriod"/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ahoma"/>
              <a:buAutoNum type="arabicPeriod"/>
            </a:pPr>
            <a:endParaRPr sz="2450">
              <a:latin typeface="Tahoma"/>
              <a:cs typeface="Tahoma"/>
            </a:endParaRPr>
          </a:p>
          <a:p>
            <a:pPr marL="433705" indent="-343535">
              <a:lnSpc>
                <a:spcPct val="100000"/>
              </a:lnSpc>
              <a:buAutoNum type="arabicPeriod"/>
              <a:tabLst>
                <a:tab pos="433705" algn="l"/>
                <a:tab pos="434340" algn="l"/>
              </a:tabLst>
            </a:pPr>
            <a:r>
              <a:rPr sz="1400" spc="65" dirty="0">
                <a:latin typeface="Tahoma"/>
                <a:cs typeface="Tahoma"/>
              </a:rPr>
              <a:t>B2</a:t>
            </a:r>
            <a:r>
              <a:rPr sz="1400" spc="80" dirty="0">
                <a:latin typeface="Tahoma"/>
                <a:cs typeface="Tahoma"/>
              </a:rPr>
              <a:t>B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S</a:t>
            </a:r>
            <a:r>
              <a:rPr sz="1400" spc="-10" dirty="0">
                <a:latin typeface="Tahoma"/>
                <a:cs typeface="Tahoma"/>
              </a:rPr>
              <a:t>ale</a:t>
            </a:r>
            <a:r>
              <a:rPr sz="1400" spc="-20" dirty="0">
                <a:latin typeface="Tahoma"/>
                <a:cs typeface="Tahoma"/>
              </a:rPr>
              <a:t>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med</a:t>
            </a:r>
            <a:r>
              <a:rPr sz="1400" spc="5" dirty="0">
                <a:latin typeface="Tahoma"/>
                <a:cs typeface="Tahoma"/>
              </a:rPr>
              <a:t>iu</a:t>
            </a:r>
            <a:r>
              <a:rPr sz="1400" spc="-25" dirty="0">
                <a:latin typeface="Tahoma"/>
                <a:cs typeface="Tahoma"/>
              </a:rPr>
              <a:t>m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Tahoma"/>
              <a:buAutoNum type="arabicPeriod"/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ahoma"/>
              <a:buAutoNum type="arabicPeriod"/>
            </a:pPr>
            <a:endParaRPr sz="2450">
              <a:latin typeface="Tahoma"/>
              <a:cs typeface="Tahoma"/>
            </a:endParaRPr>
          </a:p>
          <a:p>
            <a:pPr marL="433705" indent="-343535">
              <a:lnSpc>
                <a:spcPct val="100000"/>
              </a:lnSpc>
              <a:buAutoNum type="arabicPeriod"/>
              <a:tabLst>
                <a:tab pos="433705" algn="l"/>
                <a:tab pos="434340" algn="l"/>
              </a:tabLst>
            </a:pPr>
            <a:r>
              <a:rPr sz="1400" spc="30" dirty="0">
                <a:latin typeface="Tahoma"/>
                <a:cs typeface="Tahoma"/>
              </a:rPr>
              <a:t>Clie</a:t>
            </a:r>
            <a:r>
              <a:rPr sz="1400" spc="15" dirty="0">
                <a:latin typeface="Tahoma"/>
                <a:cs typeface="Tahoma"/>
              </a:rPr>
              <a:t>nt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Reven</a:t>
            </a:r>
            <a:r>
              <a:rPr sz="1400" spc="-5" dirty="0">
                <a:latin typeface="Tahoma"/>
                <a:cs typeface="Tahoma"/>
              </a:rPr>
              <a:t>u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S</a:t>
            </a:r>
            <a:r>
              <a:rPr sz="1400" dirty="0">
                <a:latin typeface="Tahoma"/>
                <a:cs typeface="Tahoma"/>
              </a:rPr>
              <a:t>izing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Tahoma"/>
              <a:buAutoNum type="arabicPeriod"/>
            </a:pPr>
            <a:endParaRPr sz="1700">
              <a:latin typeface="Tahoma"/>
              <a:cs typeface="Tahoma"/>
            </a:endParaRPr>
          </a:p>
          <a:p>
            <a:pPr marL="433705" marR="320040" indent="-342900">
              <a:lnSpc>
                <a:spcPct val="100000"/>
              </a:lnSpc>
              <a:spcBef>
                <a:spcPts val="1310"/>
              </a:spcBef>
              <a:buAutoNum type="arabicPeriod"/>
              <a:tabLst>
                <a:tab pos="433705" algn="l"/>
                <a:tab pos="434340" algn="l"/>
              </a:tabLst>
            </a:pPr>
            <a:r>
              <a:rPr sz="1400" spc="20" dirty="0">
                <a:latin typeface="Tahoma"/>
                <a:cs typeface="Tahoma"/>
              </a:rPr>
              <a:t>Bus</a:t>
            </a:r>
            <a:r>
              <a:rPr sz="1400" spc="5" dirty="0">
                <a:latin typeface="Tahoma"/>
                <a:cs typeface="Tahoma"/>
              </a:rPr>
              <a:t>in</a:t>
            </a:r>
            <a:r>
              <a:rPr sz="1400" spc="-10" dirty="0">
                <a:latin typeface="Tahoma"/>
                <a:cs typeface="Tahoma"/>
              </a:rPr>
              <a:t>e</a:t>
            </a:r>
            <a:r>
              <a:rPr sz="1400" spc="-20" dirty="0">
                <a:latin typeface="Tahoma"/>
                <a:cs typeface="Tahoma"/>
              </a:rPr>
              <a:t>ss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From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Clie</a:t>
            </a:r>
            <a:r>
              <a:rPr sz="1400" spc="15" dirty="0">
                <a:latin typeface="Tahoma"/>
                <a:cs typeface="Tahoma"/>
              </a:rPr>
              <a:t>nt  </a:t>
            </a:r>
            <a:r>
              <a:rPr sz="1400" dirty="0">
                <a:latin typeface="Tahoma"/>
                <a:cs typeface="Tahoma"/>
              </a:rPr>
              <a:t>Last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Year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ahoma"/>
              <a:buAutoNum type="arabicPeriod"/>
            </a:pPr>
            <a:endParaRPr sz="1350">
              <a:latin typeface="Tahoma"/>
              <a:cs typeface="Tahoma"/>
            </a:endParaRPr>
          </a:p>
          <a:p>
            <a:pPr marL="433705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33705" algn="l"/>
                <a:tab pos="434340" algn="l"/>
              </a:tabLst>
            </a:pPr>
            <a:r>
              <a:rPr sz="1400" spc="70" dirty="0">
                <a:latin typeface="Tahoma"/>
                <a:cs typeface="Tahoma"/>
              </a:rPr>
              <a:t>Op</a:t>
            </a:r>
            <a:r>
              <a:rPr sz="1400" spc="15" dirty="0">
                <a:latin typeface="Tahoma"/>
                <a:cs typeface="Tahoma"/>
              </a:rPr>
              <a:t>portu</a:t>
            </a:r>
            <a:r>
              <a:rPr sz="1400" spc="5" dirty="0">
                <a:latin typeface="Tahoma"/>
                <a:cs typeface="Tahoma"/>
              </a:rPr>
              <a:t>n</a:t>
            </a:r>
            <a:r>
              <a:rPr sz="1400" spc="25" dirty="0">
                <a:latin typeface="Tahoma"/>
                <a:cs typeface="Tahoma"/>
              </a:rPr>
              <a:t>ity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S</a:t>
            </a:r>
            <a:r>
              <a:rPr sz="1400" spc="10" dirty="0">
                <a:latin typeface="Tahoma"/>
                <a:cs typeface="Tahoma"/>
              </a:rPr>
              <a:t>izin</a:t>
            </a:r>
            <a:r>
              <a:rPr sz="1400" spc="-45" dirty="0">
                <a:latin typeface="Tahoma"/>
                <a:cs typeface="Tahoma"/>
              </a:rPr>
              <a:t>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87267" y="1807464"/>
            <a:ext cx="5541645" cy="4462780"/>
          </a:xfrm>
          <a:prstGeom prst="rect">
            <a:avLst/>
          </a:prstGeom>
          <a:ln w="9525">
            <a:solidFill>
              <a:srgbClr val="BEBEBE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4"/>
              </a:spcBef>
            </a:pPr>
            <a:r>
              <a:rPr sz="1800" b="1" spc="-350" dirty="0">
                <a:latin typeface="Tahoma"/>
                <a:cs typeface="Tahoma"/>
              </a:rPr>
              <a:t>I</a:t>
            </a:r>
            <a:r>
              <a:rPr sz="1800" b="1" spc="-140" dirty="0">
                <a:latin typeface="Tahoma"/>
                <a:cs typeface="Tahoma"/>
              </a:rPr>
              <a:t>nsigh</a:t>
            </a:r>
            <a:r>
              <a:rPr sz="1800" b="1" spc="-110" dirty="0">
                <a:latin typeface="Tahoma"/>
                <a:cs typeface="Tahoma"/>
              </a:rPr>
              <a:t>ts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if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a</a:t>
            </a:r>
            <a:r>
              <a:rPr sz="1800" b="1" spc="-155" dirty="0">
                <a:latin typeface="Tahoma"/>
                <a:cs typeface="Tahoma"/>
              </a:rPr>
              <a:t>n</a:t>
            </a:r>
            <a:r>
              <a:rPr sz="1800" b="1" spc="-90" dirty="0">
                <a:latin typeface="Tahoma"/>
                <a:cs typeface="Tahoma"/>
              </a:rPr>
              <a:t>y</a:t>
            </a:r>
            <a:endParaRPr sz="1800">
              <a:latin typeface="Tahoma"/>
              <a:cs typeface="Tahoma"/>
            </a:endParaRPr>
          </a:p>
          <a:p>
            <a:pPr marL="434340" marR="412750" indent="-342900">
              <a:lnSpc>
                <a:spcPct val="99600"/>
              </a:lnSpc>
              <a:spcBef>
                <a:spcPts val="1689"/>
              </a:spcBef>
              <a:buAutoNum type="arabicPeriod"/>
              <a:tabLst>
                <a:tab pos="434340" algn="l"/>
                <a:tab pos="434975" algn="l"/>
              </a:tabLst>
            </a:pPr>
            <a:r>
              <a:rPr sz="1400" spc="10" dirty="0">
                <a:latin typeface="Tahoma"/>
                <a:cs typeface="Tahoma"/>
              </a:rPr>
              <a:t>Unusually </a:t>
            </a:r>
            <a:r>
              <a:rPr sz="1400" spc="-15" dirty="0">
                <a:latin typeface="Tahoma"/>
                <a:cs typeface="Tahoma"/>
              </a:rPr>
              <a:t>large </a:t>
            </a:r>
            <a:r>
              <a:rPr sz="1400" spc="-5" dirty="0">
                <a:latin typeface="Tahoma"/>
                <a:cs typeface="Tahoma"/>
              </a:rPr>
              <a:t>number </a:t>
            </a:r>
            <a:r>
              <a:rPr sz="1400" spc="40" dirty="0">
                <a:latin typeface="Tahoma"/>
                <a:cs typeface="Tahoma"/>
              </a:rPr>
              <a:t>of </a:t>
            </a:r>
            <a:r>
              <a:rPr sz="1400" spc="20" dirty="0">
                <a:latin typeface="Tahoma"/>
                <a:cs typeface="Tahoma"/>
              </a:rPr>
              <a:t>Opportunities </a:t>
            </a:r>
            <a:r>
              <a:rPr sz="1400" spc="5" dirty="0">
                <a:latin typeface="Tahoma"/>
                <a:cs typeface="Tahoma"/>
              </a:rPr>
              <a:t>come </a:t>
            </a:r>
            <a:r>
              <a:rPr sz="1400" spc="15" dirty="0">
                <a:latin typeface="Tahoma"/>
                <a:cs typeface="Tahoma"/>
              </a:rPr>
              <a:t>from </a:t>
            </a:r>
            <a:r>
              <a:rPr sz="1400" spc="35" dirty="0">
                <a:latin typeface="Tahoma"/>
                <a:cs typeface="Tahoma"/>
              </a:rPr>
              <a:t>ERP </a:t>
            </a:r>
            <a:r>
              <a:rPr sz="1400" spc="4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Imp</a:t>
            </a:r>
            <a:r>
              <a:rPr sz="1400" spc="-10" dirty="0">
                <a:latin typeface="Tahoma"/>
                <a:cs typeface="Tahoma"/>
              </a:rPr>
              <a:t>l</a:t>
            </a:r>
            <a:r>
              <a:rPr sz="1400" spc="-5" dirty="0">
                <a:latin typeface="Tahoma"/>
                <a:cs typeface="Tahoma"/>
              </a:rPr>
              <a:t>eme</a:t>
            </a:r>
            <a:r>
              <a:rPr sz="1400" spc="-20" dirty="0">
                <a:latin typeface="Tahoma"/>
                <a:cs typeface="Tahoma"/>
              </a:rPr>
              <a:t>n</a:t>
            </a:r>
            <a:r>
              <a:rPr sz="1400" spc="15" dirty="0">
                <a:latin typeface="Tahoma"/>
                <a:cs typeface="Tahoma"/>
              </a:rPr>
              <a:t>tati</a:t>
            </a:r>
            <a:r>
              <a:rPr sz="1400" spc="10" dirty="0">
                <a:latin typeface="Tahoma"/>
                <a:cs typeface="Tahoma"/>
              </a:rPr>
              <a:t>o</a:t>
            </a:r>
            <a:r>
              <a:rPr sz="1400" dirty="0">
                <a:latin typeface="Tahoma"/>
                <a:cs typeface="Tahoma"/>
              </a:rPr>
              <a:t>n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Category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a</a:t>
            </a:r>
            <a:r>
              <a:rPr sz="1400" spc="-30" dirty="0">
                <a:latin typeface="Tahoma"/>
                <a:cs typeface="Tahoma"/>
              </a:rPr>
              <a:t>n</a:t>
            </a:r>
            <a:r>
              <a:rPr sz="1400" spc="10" dirty="0">
                <a:latin typeface="Tahoma"/>
                <a:cs typeface="Tahoma"/>
              </a:rPr>
              <a:t>d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they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h</a:t>
            </a:r>
            <a:r>
              <a:rPr sz="1400" spc="-25" dirty="0">
                <a:latin typeface="Tahoma"/>
                <a:cs typeface="Tahoma"/>
              </a:rPr>
              <a:t>a</a:t>
            </a:r>
            <a:r>
              <a:rPr sz="1400" spc="20" dirty="0">
                <a:latin typeface="Tahoma"/>
                <a:cs typeface="Tahoma"/>
              </a:rPr>
              <a:t>v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bette</a:t>
            </a:r>
            <a:r>
              <a:rPr sz="1400" spc="5" dirty="0">
                <a:latin typeface="Tahoma"/>
                <a:cs typeface="Tahoma"/>
              </a:rPr>
              <a:t>r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opp</a:t>
            </a:r>
            <a:r>
              <a:rPr sz="1400" spc="15" dirty="0">
                <a:latin typeface="Tahoma"/>
                <a:cs typeface="Tahoma"/>
              </a:rPr>
              <a:t>ortu</a:t>
            </a:r>
            <a:r>
              <a:rPr sz="1400" spc="5" dirty="0">
                <a:latin typeface="Tahoma"/>
                <a:cs typeface="Tahoma"/>
              </a:rPr>
              <a:t>n</a:t>
            </a:r>
            <a:r>
              <a:rPr sz="1400" spc="25" dirty="0">
                <a:latin typeface="Tahoma"/>
                <a:cs typeface="Tahoma"/>
              </a:rPr>
              <a:t>ity  </a:t>
            </a:r>
            <a:r>
              <a:rPr sz="1400" spc="15" dirty="0">
                <a:latin typeface="Tahoma"/>
                <a:cs typeface="Tahoma"/>
              </a:rPr>
              <a:t>Conversion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rate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than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Average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Opportunity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Conversion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Rate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Tahoma"/>
              <a:buAutoNum type="arabicPeriod"/>
            </a:pPr>
            <a:endParaRPr sz="1400">
              <a:latin typeface="Tahoma"/>
              <a:cs typeface="Tahoma"/>
            </a:endParaRPr>
          </a:p>
          <a:p>
            <a:pPr marL="434340" marR="297180" indent="-342900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400" spc="65" dirty="0">
                <a:latin typeface="Tahoma"/>
                <a:cs typeface="Tahoma"/>
              </a:rPr>
              <a:t>Most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opportunities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are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from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Marketing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and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Enterprise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Sellers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with </a:t>
            </a:r>
            <a:r>
              <a:rPr sz="1400" spc="10" dirty="0">
                <a:latin typeface="Tahoma"/>
                <a:cs typeface="Tahoma"/>
              </a:rPr>
              <a:t>the Enterprise </a:t>
            </a:r>
            <a:r>
              <a:rPr sz="1400" spc="-5" dirty="0">
                <a:latin typeface="Tahoma"/>
                <a:cs typeface="Tahoma"/>
              </a:rPr>
              <a:t>Sellers </a:t>
            </a:r>
            <a:r>
              <a:rPr sz="1400" spc="-10" dirty="0">
                <a:latin typeface="Tahoma"/>
                <a:cs typeface="Tahoma"/>
              </a:rPr>
              <a:t>having </a:t>
            </a:r>
            <a:r>
              <a:rPr sz="1400" spc="-40" dirty="0">
                <a:latin typeface="Tahoma"/>
                <a:cs typeface="Tahoma"/>
              </a:rPr>
              <a:t>a </a:t>
            </a:r>
            <a:r>
              <a:rPr sz="1400" spc="15" dirty="0">
                <a:latin typeface="Tahoma"/>
                <a:cs typeface="Tahoma"/>
              </a:rPr>
              <a:t>better opportunity </a:t>
            </a:r>
            <a:r>
              <a:rPr sz="1400" spc="2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conversion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rate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than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average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opportunity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conversion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rate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ahoma"/>
              <a:buAutoNum type="arabicPeriod"/>
            </a:pPr>
            <a:endParaRPr sz="1350">
              <a:latin typeface="Tahoma"/>
              <a:cs typeface="Tahoma"/>
            </a:endParaRPr>
          </a:p>
          <a:p>
            <a:pPr marL="434340" marR="330200" indent="-342900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400" spc="10" dirty="0">
                <a:latin typeface="Tahoma"/>
                <a:cs typeface="Tahoma"/>
              </a:rPr>
              <a:t>Unusually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large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number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of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opportunities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come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from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clients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in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revenue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size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100K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or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less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ahoma"/>
              <a:buAutoNum type="arabicPeriod"/>
            </a:pPr>
            <a:endParaRPr sz="1350">
              <a:latin typeface="Tahoma"/>
              <a:cs typeface="Tahoma"/>
            </a:endParaRPr>
          </a:p>
          <a:p>
            <a:pPr marL="434340" marR="154305" indent="-342900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400" dirty="0">
                <a:latin typeface="Tahoma"/>
                <a:cs typeface="Tahoma"/>
              </a:rPr>
              <a:t>The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conversion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rate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higher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for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existing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customers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despite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number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of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opportunities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unusually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large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from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newer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customers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ahoma"/>
              <a:buAutoNum type="arabicPeriod"/>
            </a:pPr>
            <a:endParaRPr sz="1350">
              <a:latin typeface="Tahoma"/>
              <a:cs typeface="Tahoma"/>
            </a:endParaRPr>
          </a:p>
          <a:p>
            <a:pPr marL="434340" indent="-343535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400" dirty="0">
                <a:latin typeface="Tahoma"/>
                <a:cs typeface="Tahoma"/>
              </a:rPr>
              <a:t>The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opportunity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conversion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rate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significantly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higher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for</a:t>
            </a:r>
            <a:endParaRPr sz="1400">
              <a:latin typeface="Tahoma"/>
              <a:cs typeface="Tahoma"/>
            </a:endParaRPr>
          </a:p>
          <a:p>
            <a:pPr marL="434340">
              <a:lnSpc>
                <a:spcPct val="100000"/>
              </a:lnSpc>
              <a:spcBef>
                <a:spcPts val="5"/>
              </a:spcBef>
            </a:pPr>
            <a:r>
              <a:rPr sz="1400" spc="15" dirty="0">
                <a:latin typeface="Tahoma"/>
                <a:cs typeface="Tahoma"/>
              </a:rPr>
              <a:t>cl</a:t>
            </a:r>
            <a:r>
              <a:rPr sz="1400" spc="5" dirty="0">
                <a:latin typeface="Tahoma"/>
                <a:cs typeface="Tahoma"/>
              </a:rPr>
              <a:t>ients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with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potent</a:t>
            </a:r>
            <a:r>
              <a:rPr sz="1400" spc="5" dirty="0">
                <a:latin typeface="Tahoma"/>
                <a:cs typeface="Tahoma"/>
              </a:rPr>
              <a:t>i</a:t>
            </a:r>
            <a:r>
              <a:rPr sz="1400" spc="-15" dirty="0">
                <a:latin typeface="Tahoma"/>
                <a:cs typeface="Tahoma"/>
              </a:rPr>
              <a:t>al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reven</a:t>
            </a:r>
            <a:r>
              <a:rPr sz="1400" spc="-5" dirty="0">
                <a:latin typeface="Tahoma"/>
                <a:cs typeface="Tahoma"/>
              </a:rPr>
              <a:t>u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in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0</a:t>
            </a:r>
            <a:r>
              <a:rPr sz="1400" dirty="0">
                <a:latin typeface="Tahoma"/>
                <a:cs typeface="Tahoma"/>
              </a:rPr>
              <a:t>-</a:t>
            </a:r>
            <a:r>
              <a:rPr sz="1400" spc="65" dirty="0">
                <a:latin typeface="Tahoma"/>
                <a:cs typeface="Tahoma"/>
              </a:rPr>
              <a:t>30K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r</a:t>
            </a:r>
            <a:r>
              <a:rPr sz="1400" spc="-20" dirty="0">
                <a:latin typeface="Tahoma"/>
                <a:cs typeface="Tahoma"/>
              </a:rPr>
              <a:t>a</a:t>
            </a:r>
            <a:r>
              <a:rPr sz="1400" spc="-30" dirty="0">
                <a:latin typeface="Tahoma"/>
                <a:cs typeface="Tahoma"/>
              </a:rPr>
              <a:t>n</a:t>
            </a:r>
            <a:r>
              <a:rPr sz="1400" spc="-20" dirty="0">
                <a:latin typeface="Tahoma"/>
                <a:cs typeface="Tahoma"/>
              </a:rPr>
              <a:t>ge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8571" y="1807464"/>
            <a:ext cx="2794000" cy="4462780"/>
          </a:xfrm>
          <a:prstGeom prst="rect">
            <a:avLst/>
          </a:prstGeom>
          <a:ln w="9525">
            <a:solidFill>
              <a:srgbClr val="F69392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4"/>
              </a:spcBef>
            </a:pPr>
            <a:r>
              <a:rPr sz="1800" b="1" spc="-110" dirty="0">
                <a:latin typeface="Tahoma"/>
                <a:cs typeface="Tahoma"/>
              </a:rPr>
              <a:t>Pattern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60" dirty="0">
                <a:latin typeface="Tahoma"/>
                <a:cs typeface="Tahoma"/>
              </a:rPr>
              <a:t>of</a:t>
            </a:r>
            <a:r>
              <a:rPr sz="1800" b="1" spc="-85" dirty="0">
                <a:latin typeface="Tahoma"/>
                <a:cs typeface="Tahoma"/>
              </a:rPr>
              <a:t> </a:t>
            </a:r>
            <a:r>
              <a:rPr sz="1800" b="1" spc="-350" dirty="0">
                <a:latin typeface="Tahoma"/>
                <a:cs typeface="Tahoma"/>
              </a:rPr>
              <a:t>I</a:t>
            </a:r>
            <a:r>
              <a:rPr sz="1800" b="1" spc="-140" dirty="0">
                <a:latin typeface="Tahoma"/>
                <a:cs typeface="Tahoma"/>
              </a:rPr>
              <a:t>nsigh</a:t>
            </a:r>
            <a:r>
              <a:rPr sz="1800" b="1" spc="-80" dirty="0">
                <a:latin typeface="Tahoma"/>
                <a:cs typeface="Tahoma"/>
              </a:rPr>
              <a:t>t</a:t>
            </a:r>
            <a:endParaRPr sz="1800">
              <a:latin typeface="Tahoma"/>
              <a:cs typeface="Tahoma"/>
            </a:endParaRPr>
          </a:p>
          <a:p>
            <a:pPr marL="434975" indent="-343535">
              <a:lnSpc>
                <a:spcPct val="100000"/>
              </a:lnSpc>
              <a:spcBef>
                <a:spcPts val="1685"/>
              </a:spcBef>
              <a:buAutoNum type="arabicPeriod"/>
              <a:tabLst>
                <a:tab pos="434975" algn="l"/>
                <a:tab pos="435609" algn="l"/>
              </a:tabLst>
            </a:pPr>
            <a:r>
              <a:rPr sz="1400" spc="-30" dirty="0">
                <a:latin typeface="Tahoma"/>
                <a:cs typeface="Tahoma"/>
              </a:rPr>
              <a:t>S</a:t>
            </a:r>
            <a:r>
              <a:rPr sz="1400" spc="5" dirty="0">
                <a:latin typeface="Tahoma"/>
                <a:cs typeface="Tahoma"/>
              </a:rPr>
              <a:t>igni</a:t>
            </a:r>
            <a:r>
              <a:rPr sz="1400" dirty="0">
                <a:latin typeface="Tahoma"/>
                <a:cs typeface="Tahoma"/>
              </a:rPr>
              <a:t>fica</a:t>
            </a:r>
            <a:r>
              <a:rPr sz="1400" spc="-10" dirty="0">
                <a:latin typeface="Tahoma"/>
                <a:cs typeface="Tahoma"/>
              </a:rPr>
              <a:t>n</a:t>
            </a:r>
            <a:r>
              <a:rPr sz="1400" spc="35" dirty="0">
                <a:latin typeface="Tahoma"/>
                <a:cs typeface="Tahoma"/>
              </a:rPr>
              <a:t>t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Outl</a:t>
            </a:r>
            <a:r>
              <a:rPr sz="1400" spc="5" dirty="0">
                <a:latin typeface="Tahoma"/>
                <a:cs typeface="Tahoma"/>
              </a:rPr>
              <a:t>ier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Tahoma"/>
              <a:buAutoNum type="arabicPeriod"/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ahoma"/>
              <a:buAutoNum type="arabicPeriod"/>
            </a:pPr>
            <a:endParaRPr sz="2450">
              <a:latin typeface="Tahoma"/>
              <a:cs typeface="Tahoma"/>
            </a:endParaRPr>
          </a:p>
          <a:p>
            <a:pPr marL="434975" indent="-343535">
              <a:lnSpc>
                <a:spcPct val="100000"/>
              </a:lnSpc>
              <a:buAutoNum type="arabicPeriod"/>
              <a:tabLst>
                <a:tab pos="434975" algn="l"/>
                <a:tab pos="435609" algn="l"/>
              </a:tabLst>
            </a:pPr>
            <a:r>
              <a:rPr sz="1400" spc="-30" dirty="0">
                <a:latin typeface="Tahoma"/>
                <a:cs typeface="Tahoma"/>
              </a:rPr>
              <a:t>S</a:t>
            </a:r>
            <a:r>
              <a:rPr sz="1400" spc="5" dirty="0">
                <a:latin typeface="Tahoma"/>
                <a:cs typeface="Tahoma"/>
              </a:rPr>
              <a:t>igni</a:t>
            </a:r>
            <a:r>
              <a:rPr sz="1400" dirty="0">
                <a:latin typeface="Tahoma"/>
                <a:cs typeface="Tahoma"/>
              </a:rPr>
              <a:t>fica</a:t>
            </a:r>
            <a:r>
              <a:rPr sz="1400" spc="-10" dirty="0">
                <a:latin typeface="Tahoma"/>
                <a:cs typeface="Tahoma"/>
              </a:rPr>
              <a:t>n</a:t>
            </a:r>
            <a:r>
              <a:rPr sz="1400" spc="35" dirty="0">
                <a:latin typeface="Tahoma"/>
                <a:cs typeface="Tahoma"/>
              </a:rPr>
              <a:t>t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Outl</a:t>
            </a:r>
            <a:r>
              <a:rPr sz="1400" spc="5" dirty="0">
                <a:latin typeface="Tahoma"/>
                <a:cs typeface="Tahoma"/>
              </a:rPr>
              <a:t>ier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Tahoma"/>
              <a:buAutoNum type="arabicPeriod"/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ahoma"/>
              <a:buAutoNum type="arabicPeriod"/>
            </a:pPr>
            <a:endParaRPr sz="2450">
              <a:latin typeface="Tahoma"/>
              <a:cs typeface="Tahoma"/>
            </a:endParaRPr>
          </a:p>
          <a:p>
            <a:pPr marL="434975" indent="-343535">
              <a:lnSpc>
                <a:spcPct val="100000"/>
              </a:lnSpc>
              <a:buAutoNum type="arabicPeriod"/>
              <a:tabLst>
                <a:tab pos="434975" algn="l"/>
                <a:tab pos="435609" algn="l"/>
              </a:tabLst>
            </a:pPr>
            <a:r>
              <a:rPr sz="1400" spc="-30" dirty="0">
                <a:latin typeface="Tahoma"/>
                <a:cs typeface="Tahoma"/>
              </a:rPr>
              <a:t>S</a:t>
            </a:r>
            <a:r>
              <a:rPr sz="1400" spc="5" dirty="0">
                <a:latin typeface="Tahoma"/>
                <a:cs typeface="Tahoma"/>
              </a:rPr>
              <a:t>igni</a:t>
            </a:r>
            <a:r>
              <a:rPr sz="1400" dirty="0">
                <a:latin typeface="Tahoma"/>
                <a:cs typeface="Tahoma"/>
              </a:rPr>
              <a:t>fica</a:t>
            </a:r>
            <a:r>
              <a:rPr sz="1400" spc="-10" dirty="0">
                <a:latin typeface="Tahoma"/>
                <a:cs typeface="Tahoma"/>
              </a:rPr>
              <a:t>n</a:t>
            </a:r>
            <a:r>
              <a:rPr sz="1400" spc="35" dirty="0">
                <a:latin typeface="Tahoma"/>
                <a:cs typeface="Tahoma"/>
              </a:rPr>
              <a:t>t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Outl</a:t>
            </a:r>
            <a:r>
              <a:rPr sz="1400" spc="5" dirty="0">
                <a:latin typeface="Tahoma"/>
                <a:cs typeface="Tahoma"/>
              </a:rPr>
              <a:t>ier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Tahoma"/>
              <a:buAutoNum type="arabicPeriod"/>
            </a:pPr>
            <a:endParaRPr sz="1700">
              <a:latin typeface="Tahoma"/>
              <a:cs typeface="Tahoma"/>
            </a:endParaRPr>
          </a:p>
          <a:p>
            <a:pPr marL="434975" indent="-343535">
              <a:lnSpc>
                <a:spcPct val="100000"/>
              </a:lnSpc>
              <a:spcBef>
                <a:spcPts val="1310"/>
              </a:spcBef>
              <a:buAutoNum type="arabicPeriod"/>
              <a:tabLst>
                <a:tab pos="434975" algn="l"/>
                <a:tab pos="435609" algn="l"/>
              </a:tabLst>
            </a:pPr>
            <a:r>
              <a:rPr sz="1400" spc="-30" dirty="0">
                <a:latin typeface="Tahoma"/>
                <a:cs typeface="Tahoma"/>
              </a:rPr>
              <a:t>S</a:t>
            </a:r>
            <a:r>
              <a:rPr sz="1400" spc="5" dirty="0">
                <a:latin typeface="Tahoma"/>
                <a:cs typeface="Tahoma"/>
              </a:rPr>
              <a:t>igni</a:t>
            </a:r>
            <a:r>
              <a:rPr sz="1400" dirty="0">
                <a:latin typeface="Tahoma"/>
                <a:cs typeface="Tahoma"/>
              </a:rPr>
              <a:t>fica</a:t>
            </a:r>
            <a:r>
              <a:rPr sz="1400" spc="-10" dirty="0">
                <a:latin typeface="Tahoma"/>
                <a:cs typeface="Tahoma"/>
              </a:rPr>
              <a:t>n</a:t>
            </a:r>
            <a:r>
              <a:rPr sz="1400" spc="35" dirty="0">
                <a:latin typeface="Tahoma"/>
                <a:cs typeface="Tahoma"/>
              </a:rPr>
              <a:t>t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Outl</a:t>
            </a:r>
            <a:r>
              <a:rPr sz="1400" spc="5" dirty="0">
                <a:latin typeface="Tahoma"/>
                <a:cs typeface="Tahoma"/>
              </a:rPr>
              <a:t>ier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Tahoma"/>
              <a:buAutoNum type="arabicPeriod"/>
            </a:pPr>
            <a:endParaRPr sz="1700">
              <a:latin typeface="Tahoma"/>
              <a:cs typeface="Tahoma"/>
            </a:endParaRPr>
          </a:p>
          <a:p>
            <a:pPr marL="434975" indent="-343535">
              <a:lnSpc>
                <a:spcPct val="100000"/>
              </a:lnSpc>
              <a:spcBef>
                <a:spcPts val="1310"/>
              </a:spcBef>
              <a:buAutoNum type="arabicPeriod"/>
              <a:tabLst>
                <a:tab pos="434975" algn="l"/>
                <a:tab pos="435609" algn="l"/>
              </a:tabLst>
            </a:pPr>
            <a:r>
              <a:rPr sz="1400" spc="-30" dirty="0">
                <a:latin typeface="Tahoma"/>
                <a:cs typeface="Tahoma"/>
              </a:rPr>
              <a:t>S</a:t>
            </a:r>
            <a:r>
              <a:rPr sz="1400" spc="-5" dirty="0">
                <a:latin typeface="Tahoma"/>
                <a:cs typeface="Tahoma"/>
              </a:rPr>
              <a:t>u</a:t>
            </a:r>
            <a:r>
              <a:rPr sz="1400" spc="5" dirty="0">
                <a:latin typeface="Tahoma"/>
                <a:cs typeface="Tahoma"/>
              </a:rPr>
              <a:t>r</a:t>
            </a:r>
            <a:r>
              <a:rPr sz="1400" spc="15" dirty="0">
                <a:latin typeface="Tahoma"/>
                <a:cs typeface="Tahoma"/>
              </a:rPr>
              <a:t>p</a:t>
            </a:r>
            <a:r>
              <a:rPr sz="1400" dirty="0">
                <a:latin typeface="Tahoma"/>
                <a:cs typeface="Tahoma"/>
              </a:rPr>
              <a:t>ris</a:t>
            </a:r>
            <a:r>
              <a:rPr sz="1400" spc="5" dirty="0">
                <a:latin typeface="Tahoma"/>
                <a:cs typeface="Tahoma"/>
              </a:rPr>
              <a:t>in</a:t>
            </a:r>
            <a:r>
              <a:rPr sz="1400" spc="-45" dirty="0">
                <a:latin typeface="Tahoma"/>
                <a:cs typeface="Tahoma"/>
              </a:rPr>
              <a:t>g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C</a:t>
            </a:r>
            <a:r>
              <a:rPr sz="1400" spc="50" dirty="0">
                <a:latin typeface="Tahoma"/>
                <a:cs typeface="Tahoma"/>
              </a:rPr>
              <a:t>o</a:t>
            </a:r>
            <a:r>
              <a:rPr sz="1400" spc="-25" dirty="0">
                <a:latin typeface="Tahoma"/>
                <a:cs typeface="Tahoma"/>
              </a:rPr>
              <a:t>m</a:t>
            </a:r>
            <a:r>
              <a:rPr sz="1400" spc="-5" dirty="0">
                <a:latin typeface="Tahoma"/>
                <a:cs typeface="Tahoma"/>
              </a:rPr>
              <a:t>paris</a:t>
            </a:r>
            <a:r>
              <a:rPr sz="1400" spc="25" dirty="0">
                <a:latin typeface="Tahoma"/>
                <a:cs typeface="Tahoma"/>
              </a:rPr>
              <a:t>o</a:t>
            </a:r>
            <a:r>
              <a:rPr sz="1400" dirty="0">
                <a:latin typeface="Tahoma"/>
                <a:cs typeface="Tahoma"/>
              </a:rPr>
              <a:t>n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085" y="441706"/>
            <a:ext cx="626237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PART</a:t>
            </a:r>
            <a:r>
              <a:rPr spc="-195" dirty="0"/>
              <a:t> </a:t>
            </a:r>
            <a:r>
              <a:rPr spc="-655" dirty="0"/>
              <a:t>III</a:t>
            </a:r>
            <a:r>
              <a:rPr spc="-185" dirty="0"/>
              <a:t> </a:t>
            </a:r>
            <a:r>
              <a:rPr spc="35" dirty="0"/>
              <a:t>A</a:t>
            </a:r>
            <a:r>
              <a:rPr spc="-185" dirty="0"/>
              <a:t> </a:t>
            </a:r>
            <a:r>
              <a:rPr spc="-370" dirty="0"/>
              <a:t>:</a:t>
            </a:r>
            <a:r>
              <a:rPr spc="-175" dirty="0"/>
              <a:t> </a:t>
            </a:r>
            <a:r>
              <a:rPr spc="-225" dirty="0"/>
              <a:t>Generating</a:t>
            </a:r>
            <a:r>
              <a:rPr spc="-210" dirty="0"/>
              <a:t> </a:t>
            </a:r>
            <a:r>
              <a:rPr spc="-300" dirty="0"/>
              <a:t>Insights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880" y="1068070"/>
            <a:ext cx="7240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sz="300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spc="60" dirty="0">
                <a:solidFill>
                  <a:srgbClr val="5A5A5A"/>
                </a:solidFill>
                <a:latin typeface="Tahoma"/>
                <a:cs typeface="Tahoma"/>
              </a:rPr>
              <a:t>Pi</a:t>
            </a:r>
            <a:r>
              <a:rPr sz="3000" spc="75" dirty="0">
                <a:solidFill>
                  <a:srgbClr val="5A5A5A"/>
                </a:solidFill>
                <a:latin typeface="Tahoma"/>
                <a:cs typeface="Tahoma"/>
              </a:rPr>
              <a:t>p</a:t>
            </a:r>
            <a:r>
              <a:rPr sz="3000" spc="10" dirty="0">
                <a:solidFill>
                  <a:srgbClr val="5A5A5A"/>
                </a:solidFill>
                <a:latin typeface="Tahoma"/>
                <a:cs typeface="Tahoma"/>
              </a:rPr>
              <a:t>eline</a:t>
            </a:r>
            <a:r>
              <a:rPr sz="3000" spc="-15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spc="90" dirty="0">
                <a:solidFill>
                  <a:srgbClr val="5A5A5A"/>
                </a:solidFill>
                <a:latin typeface="Tahoma"/>
                <a:cs typeface="Tahoma"/>
              </a:rPr>
              <a:t>Co</a:t>
            </a:r>
            <a:r>
              <a:rPr sz="3000" spc="95" dirty="0">
                <a:solidFill>
                  <a:srgbClr val="5A5A5A"/>
                </a:solidFill>
                <a:latin typeface="Tahoma"/>
                <a:cs typeface="Tahoma"/>
              </a:rPr>
              <a:t>n</a:t>
            </a:r>
            <a:r>
              <a:rPr sz="3000" spc="15" dirty="0">
                <a:solidFill>
                  <a:srgbClr val="5A5A5A"/>
                </a:solidFill>
                <a:latin typeface="Tahoma"/>
                <a:cs typeface="Tahoma"/>
              </a:rPr>
              <a:t>version</a:t>
            </a:r>
            <a:r>
              <a:rPr sz="300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spc="-9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spc="70" dirty="0">
                <a:solidFill>
                  <a:srgbClr val="5A5A5A"/>
                </a:solidFill>
                <a:latin typeface="Tahoma"/>
                <a:cs typeface="Tahoma"/>
              </a:rPr>
              <a:t>t</a:t>
            </a:r>
            <a:r>
              <a:rPr sz="3000" spc="-18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spc="-8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spc="-65" dirty="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sz="3000" spc="-19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spc="5" dirty="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9955" y="1784604"/>
            <a:ext cx="11162030" cy="4893945"/>
          </a:xfrm>
          <a:custGeom>
            <a:avLst/>
            <a:gdLst/>
            <a:ahLst/>
            <a:cxnLst/>
            <a:rect l="l" t="t" r="r" b="b"/>
            <a:pathLst>
              <a:path w="11162030" h="4893945">
                <a:moveTo>
                  <a:pt x="0" y="4893564"/>
                </a:moveTo>
                <a:lnTo>
                  <a:pt x="11161776" y="4893564"/>
                </a:lnTo>
                <a:lnTo>
                  <a:pt x="11161776" y="0"/>
                </a:lnTo>
                <a:lnTo>
                  <a:pt x="0" y="0"/>
                </a:lnTo>
                <a:lnTo>
                  <a:pt x="0" y="4893564"/>
                </a:lnTo>
                <a:close/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8391" y="1811273"/>
            <a:ext cx="10840720" cy="943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Tahoma"/>
                <a:cs typeface="Tahoma"/>
              </a:rPr>
              <a:t>Variable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120" dirty="0">
                <a:latin typeface="Tahoma"/>
                <a:cs typeface="Tahoma"/>
              </a:rPr>
              <a:t>under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consideration: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Technology </a:t>
            </a:r>
            <a:r>
              <a:rPr sz="1800" b="1" spc="-120" dirty="0">
                <a:latin typeface="Tahoma"/>
                <a:cs typeface="Tahoma"/>
              </a:rPr>
              <a:t>Primary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1400" spc="10" dirty="0">
                <a:latin typeface="Tahoma"/>
                <a:cs typeface="Tahoma"/>
              </a:rPr>
              <a:t>Unusually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large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number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of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Opportunities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come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from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ERP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Implementation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Category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they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have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better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opportunity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Conversion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rate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than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75" dirty="0">
                <a:latin typeface="Tahoma"/>
                <a:cs typeface="Tahoma"/>
              </a:rPr>
              <a:t>A</a:t>
            </a:r>
            <a:r>
              <a:rPr sz="1400" spc="50" dirty="0">
                <a:latin typeface="Tahoma"/>
                <a:cs typeface="Tahoma"/>
              </a:rPr>
              <a:t>v</a:t>
            </a:r>
            <a:r>
              <a:rPr sz="1400" spc="5" dirty="0">
                <a:latin typeface="Tahoma"/>
                <a:cs typeface="Tahoma"/>
              </a:rPr>
              <a:t>e</a:t>
            </a:r>
            <a:r>
              <a:rPr sz="1400" spc="10" dirty="0">
                <a:latin typeface="Tahoma"/>
                <a:cs typeface="Tahoma"/>
              </a:rPr>
              <a:t>r</a:t>
            </a:r>
            <a:r>
              <a:rPr sz="1400" spc="-25" dirty="0">
                <a:latin typeface="Tahoma"/>
                <a:cs typeface="Tahoma"/>
              </a:rPr>
              <a:t>age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80" dirty="0">
                <a:latin typeface="Tahoma"/>
                <a:cs typeface="Tahoma"/>
              </a:rPr>
              <a:t>O</a:t>
            </a:r>
            <a:r>
              <a:rPr sz="1400" spc="70" dirty="0">
                <a:latin typeface="Tahoma"/>
                <a:cs typeface="Tahoma"/>
              </a:rPr>
              <a:t>p</a:t>
            </a:r>
            <a:r>
              <a:rPr sz="1400" spc="10" dirty="0">
                <a:latin typeface="Tahoma"/>
                <a:cs typeface="Tahoma"/>
              </a:rPr>
              <a:t>p</a:t>
            </a:r>
            <a:r>
              <a:rPr sz="1400" spc="15" dirty="0">
                <a:latin typeface="Tahoma"/>
                <a:cs typeface="Tahoma"/>
              </a:rPr>
              <a:t>ortun</a:t>
            </a:r>
            <a:r>
              <a:rPr sz="1400" spc="25" dirty="0">
                <a:latin typeface="Tahoma"/>
                <a:cs typeface="Tahoma"/>
              </a:rPr>
              <a:t>ity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Co</a:t>
            </a:r>
            <a:r>
              <a:rPr sz="1400" spc="35" dirty="0">
                <a:latin typeface="Tahoma"/>
                <a:cs typeface="Tahoma"/>
              </a:rPr>
              <a:t>n</a:t>
            </a:r>
            <a:r>
              <a:rPr sz="1400" spc="10" dirty="0">
                <a:latin typeface="Tahoma"/>
                <a:cs typeface="Tahoma"/>
              </a:rPr>
              <a:t>ver</a:t>
            </a:r>
            <a:r>
              <a:rPr sz="1400" spc="-20" dirty="0">
                <a:latin typeface="Tahoma"/>
                <a:cs typeface="Tahoma"/>
              </a:rPr>
              <a:t>s</a:t>
            </a:r>
            <a:r>
              <a:rPr sz="1400" spc="15" dirty="0">
                <a:latin typeface="Tahoma"/>
                <a:cs typeface="Tahoma"/>
              </a:rPr>
              <a:t>i</a:t>
            </a:r>
            <a:r>
              <a:rPr sz="1400" spc="30" dirty="0">
                <a:latin typeface="Tahoma"/>
                <a:cs typeface="Tahoma"/>
              </a:rPr>
              <a:t>o</a:t>
            </a:r>
            <a:r>
              <a:rPr sz="1400" dirty="0">
                <a:latin typeface="Tahoma"/>
                <a:cs typeface="Tahoma"/>
              </a:rPr>
              <a:t>n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Ra</a:t>
            </a:r>
            <a:r>
              <a:rPr sz="1400" spc="-5" dirty="0">
                <a:latin typeface="Tahoma"/>
                <a:cs typeface="Tahoma"/>
              </a:rPr>
              <a:t>t</a:t>
            </a:r>
            <a:r>
              <a:rPr sz="1400" spc="5" dirty="0"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92270" y="3015227"/>
            <a:ext cx="10661650" cy="3257550"/>
            <a:chOff x="692270" y="3015227"/>
            <a:chExt cx="10661650" cy="325755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4511" y="3035808"/>
              <a:ext cx="4209288" cy="320411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2270" y="3015227"/>
              <a:ext cx="5856175" cy="32571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0"/>
              </a:spcBef>
            </a:pPr>
            <a:r>
              <a:rPr spc="-110" dirty="0"/>
              <a:t>PART</a:t>
            </a:r>
            <a:r>
              <a:rPr spc="-195" dirty="0"/>
              <a:t> </a:t>
            </a:r>
            <a:r>
              <a:rPr spc="-655" dirty="0"/>
              <a:t>I</a:t>
            </a:r>
            <a:r>
              <a:rPr spc="-170" dirty="0"/>
              <a:t> </a:t>
            </a:r>
            <a:r>
              <a:rPr spc="-370" dirty="0"/>
              <a:t>:</a:t>
            </a:r>
            <a:r>
              <a:rPr spc="-185" dirty="0"/>
              <a:t> </a:t>
            </a:r>
            <a:r>
              <a:rPr spc="-229" dirty="0"/>
              <a:t>1.</a:t>
            </a:r>
            <a:r>
              <a:rPr spc="-170" dirty="0"/>
              <a:t> </a:t>
            </a:r>
            <a:r>
              <a:rPr spc="-225" dirty="0"/>
              <a:t>Understanding</a:t>
            </a:r>
            <a:r>
              <a:rPr spc="-210" dirty="0"/>
              <a:t> the</a:t>
            </a:r>
            <a:r>
              <a:rPr spc="-170" dirty="0"/>
              <a:t> </a:t>
            </a:r>
            <a:r>
              <a:rPr spc="-220" dirty="0"/>
              <a:t>Problem</a:t>
            </a:r>
          </a:p>
          <a:p>
            <a:pPr marL="1270" algn="ctr">
              <a:lnSpc>
                <a:spcPct val="100000"/>
              </a:lnSpc>
              <a:spcBef>
                <a:spcPts val="730"/>
              </a:spcBef>
            </a:pPr>
            <a:r>
              <a:rPr sz="3000" b="0" spc="-30" dirty="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60" dirty="0">
                <a:solidFill>
                  <a:srgbClr val="5A5A5A"/>
                </a:solidFill>
                <a:latin typeface="Tahoma"/>
                <a:cs typeface="Tahoma"/>
              </a:rPr>
              <a:t>Pi</a:t>
            </a:r>
            <a:r>
              <a:rPr sz="3000" b="0" spc="75" dirty="0">
                <a:solidFill>
                  <a:srgbClr val="5A5A5A"/>
                </a:solidFill>
                <a:latin typeface="Tahoma"/>
                <a:cs typeface="Tahoma"/>
              </a:rPr>
              <a:t>p</a:t>
            </a:r>
            <a:r>
              <a:rPr sz="3000" b="0" spc="10" dirty="0">
                <a:solidFill>
                  <a:srgbClr val="5A5A5A"/>
                </a:solidFill>
                <a:latin typeface="Tahoma"/>
                <a:cs typeface="Tahoma"/>
              </a:rPr>
              <a:t>eline</a:t>
            </a:r>
            <a:r>
              <a:rPr sz="3000" b="0" spc="-15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90" dirty="0">
                <a:solidFill>
                  <a:srgbClr val="5A5A5A"/>
                </a:solidFill>
                <a:latin typeface="Tahoma"/>
                <a:cs typeface="Tahoma"/>
              </a:rPr>
              <a:t>Co</a:t>
            </a:r>
            <a:r>
              <a:rPr sz="3000" b="0" spc="95" dirty="0">
                <a:solidFill>
                  <a:srgbClr val="5A5A5A"/>
                </a:solidFill>
                <a:latin typeface="Tahoma"/>
                <a:cs typeface="Tahoma"/>
              </a:rPr>
              <a:t>n</a:t>
            </a:r>
            <a:r>
              <a:rPr sz="3000" b="0" spc="15" dirty="0">
                <a:solidFill>
                  <a:srgbClr val="5A5A5A"/>
                </a:solidFill>
                <a:latin typeface="Tahoma"/>
                <a:cs typeface="Tahoma"/>
              </a:rPr>
              <a:t>version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9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70" dirty="0">
                <a:solidFill>
                  <a:srgbClr val="5A5A5A"/>
                </a:solidFill>
                <a:latin typeface="Tahoma"/>
                <a:cs typeface="Tahoma"/>
              </a:rPr>
              <a:t>t</a:t>
            </a:r>
            <a:r>
              <a:rPr sz="3000" b="0" spc="-18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8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65" dirty="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sz="3000" b="0" spc="-19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5" dirty="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9787" y="2008632"/>
            <a:ext cx="2040889" cy="4680585"/>
          </a:xfrm>
          <a:prstGeom prst="rect">
            <a:avLst/>
          </a:prstGeom>
          <a:ln w="9525">
            <a:solidFill>
              <a:srgbClr val="BEBEB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1800" b="1" spc="-90" dirty="0">
                <a:latin typeface="Tahoma"/>
                <a:cs typeface="Tahoma"/>
              </a:rPr>
              <a:t>Who?</a:t>
            </a:r>
            <a:endParaRPr sz="1800">
              <a:latin typeface="Tahoma"/>
              <a:cs typeface="Tahoma"/>
            </a:endParaRPr>
          </a:p>
          <a:p>
            <a:pPr marL="377190" marR="245110" indent="-287020">
              <a:lnSpc>
                <a:spcPct val="100000"/>
              </a:lnSpc>
              <a:spcBef>
                <a:spcPts val="1710"/>
              </a:spcBef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400" spc="5" dirty="0">
                <a:latin typeface="Tahoma"/>
                <a:cs typeface="Tahoma"/>
              </a:rPr>
              <a:t>Tech</a:t>
            </a:r>
            <a:r>
              <a:rPr sz="1400" dirty="0">
                <a:latin typeface="Tahoma"/>
                <a:cs typeface="Tahoma"/>
              </a:rPr>
              <a:t>n</a:t>
            </a:r>
            <a:r>
              <a:rPr sz="1400" spc="5" dirty="0">
                <a:latin typeface="Tahoma"/>
                <a:cs typeface="Tahoma"/>
              </a:rPr>
              <a:t>o</a:t>
            </a:r>
            <a:r>
              <a:rPr sz="1400" spc="-5" dirty="0">
                <a:latin typeface="Tahoma"/>
                <a:cs typeface="Tahoma"/>
              </a:rPr>
              <a:t>S</a:t>
            </a:r>
            <a:r>
              <a:rPr sz="1400" spc="5" dirty="0">
                <a:latin typeface="Tahoma"/>
                <a:cs typeface="Tahoma"/>
              </a:rPr>
              <a:t>er</a:t>
            </a:r>
            <a:r>
              <a:rPr sz="1400" spc="20" dirty="0">
                <a:latin typeface="Tahoma"/>
                <a:cs typeface="Tahoma"/>
              </a:rPr>
              <a:t>v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85" dirty="0">
                <a:latin typeface="Tahoma"/>
                <a:cs typeface="Tahoma"/>
              </a:rPr>
              <a:t>(a  </a:t>
            </a:r>
            <a:r>
              <a:rPr sz="1400" spc="15" dirty="0">
                <a:latin typeface="Tahoma"/>
                <a:cs typeface="Tahoma"/>
              </a:rPr>
              <a:t>tech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S</a:t>
            </a:r>
            <a:r>
              <a:rPr sz="1400" spc="-35" dirty="0">
                <a:latin typeface="Tahoma"/>
                <a:cs typeface="Tahoma"/>
              </a:rPr>
              <a:t>aaS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sta</a:t>
            </a:r>
            <a:r>
              <a:rPr sz="1400" dirty="0">
                <a:latin typeface="Tahoma"/>
                <a:cs typeface="Tahoma"/>
              </a:rPr>
              <a:t>r</a:t>
            </a:r>
            <a:r>
              <a:rPr sz="1400" spc="15" dirty="0">
                <a:latin typeface="Tahoma"/>
                <a:cs typeface="Tahoma"/>
              </a:rPr>
              <a:t>tup</a:t>
            </a:r>
            <a:r>
              <a:rPr sz="1400" spc="-165" dirty="0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30067" y="2008632"/>
            <a:ext cx="2042160" cy="4680585"/>
          </a:xfrm>
          <a:prstGeom prst="rect">
            <a:avLst/>
          </a:prstGeom>
          <a:ln w="9525">
            <a:solidFill>
              <a:srgbClr val="F69392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1800" b="1" spc="-105" dirty="0">
                <a:latin typeface="Tahoma"/>
                <a:cs typeface="Tahoma"/>
              </a:rPr>
              <a:t>What?</a:t>
            </a:r>
            <a:endParaRPr sz="1800">
              <a:latin typeface="Tahoma"/>
              <a:cs typeface="Tahoma"/>
            </a:endParaRPr>
          </a:p>
          <a:p>
            <a:pPr marL="378460" marR="178435" indent="-287020">
              <a:lnSpc>
                <a:spcPct val="99900"/>
              </a:lnSpc>
              <a:spcBef>
                <a:spcPts val="1710"/>
              </a:spcBef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400" spc="-30" dirty="0">
                <a:latin typeface="Tahoma"/>
                <a:cs typeface="Tahoma"/>
              </a:rPr>
              <a:t>S</a:t>
            </a:r>
            <a:r>
              <a:rPr sz="1400" spc="-10" dirty="0">
                <a:latin typeface="Tahoma"/>
                <a:cs typeface="Tahoma"/>
              </a:rPr>
              <a:t>ale</a:t>
            </a:r>
            <a:r>
              <a:rPr sz="1400" spc="-20" dirty="0">
                <a:latin typeface="Tahoma"/>
                <a:cs typeface="Tahoma"/>
              </a:rPr>
              <a:t>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P</a:t>
            </a:r>
            <a:r>
              <a:rPr sz="1400" spc="20" dirty="0">
                <a:latin typeface="Tahoma"/>
                <a:cs typeface="Tahoma"/>
              </a:rPr>
              <a:t>i</a:t>
            </a:r>
            <a:r>
              <a:rPr sz="1400" spc="10" dirty="0">
                <a:latin typeface="Tahoma"/>
                <a:cs typeface="Tahoma"/>
              </a:rPr>
              <a:t>pe</a:t>
            </a:r>
            <a:r>
              <a:rPr sz="1400" spc="5" dirty="0">
                <a:latin typeface="Tahoma"/>
                <a:cs typeface="Tahoma"/>
              </a:rPr>
              <a:t>lin</a:t>
            </a:r>
            <a:r>
              <a:rPr sz="1400" dirty="0">
                <a:latin typeface="Tahoma"/>
                <a:cs typeface="Tahoma"/>
              </a:rPr>
              <a:t>e  </a:t>
            </a:r>
            <a:r>
              <a:rPr sz="1400" spc="10" dirty="0">
                <a:latin typeface="Tahoma"/>
                <a:cs typeface="Tahoma"/>
              </a:rPr>
              <a:t>conversion </a:t>
            </a:r>
            <a:r>
              <a:rPr sz="1400" spc="1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p</a:t>
            </a:r>
            <a:r>
              <a:rPr sz="1400" spc="5" dirty="0">
                <a:latin typeface="Tahoma"/>
                <a:cs typeface="Tahoma"/>
              </a:rPr>
              <a:t>er</a:t>
            </a:r>
            <a:r>
              <a:rPr sz="1400" spc="-5" dirty="0">
                <a:latin typeface="Tahoma"/>
                <a:cs typeface="Tahoma"/>
              </a:rPr>
              <a:t>centa</a:t>
            </a:r>
            <a:r>
              <a:rPr sz="1400" spc="-20" dirty="0">
                <a:latin typeface="Tahoma"/>
                <a:cs typeface="Tahoma"/>
              </a:rPr>
              <a:t>g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h</a:t>
            </a:r>
            <a:r>
              <a:rPr sz="1400" spc="-30" dirty="0">
                <a:latin typeface="Tahoma"/>
                <a:cs typeface="Tahoma"/>
              </a:rPr>
              <a:t>a</a:t>
            </a:r>
            <a:r>
              <a:rPr sz="1400" spc="-15" dirty="0">
                <a:latin typeface="Tahoma"/>
                <a:cs typeface="Tahoma"/>
              </a:rPr>
              <a:t>s  </a:t>
            </a:r>
            <a:r>
              <a:rPr sz="1400" spc="10" dirty="0">
                <a:latin typeface="Tahoma"/>
                <a:cs typeface="Tahoma"/>
              </a:rPr>
              <a:t>d</a:t>
            </a:r>
            <a:r>
              <a:rPr sz="1400" spc="15" dirty="0">
                <a:latin typeface="Tahoma"/>
                <a:cs typeface="Tahoma"/>
              </a:rPr>
              <a:t>ropp</a:t>
            </a:r>
            <a:r>
              <a:rPr sz="1400" spc="5" dirty="0">
                <a:latin typeface="Tahoma"/>
                <a:cs typeface="Tahoma"/>
              </a:rPr>
              <a:t>ed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from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35%  </a:t>
            </a:r>
            <a:r>
              <a:rPr sz="1400" spc="35" dirty="0">
                <a:latin typeface="Tahoma"/>
                <a:cs typeface="Tahoma"/>
              </a:rPr>
              <a:t>to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25%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1871" y="2008632"/>
            <a:ext cx="2040889" cy="4680585"/>
          </a:xfrm>
          <a:prstGeom prst="rect">
            <a:avLst/>
          </a:prstGeom>
          <a:ln w="9525">
            <a:solidFill>
              <a:srgbClr val="BEBEB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b="1" spc="-110" dirty="0">
                <a:latin typeface="Tahoma"/>
                <a:cs typeface="Tahoma"/>
              </a:rPr>
              <a:t>When?</a:t>
            </a:r>
            <a:endParaRPr sz="1800">
              <a:latin typeface="Tahoma"/>
              <a:cs typeface="Tahoma"/>
            </a:endParaRPr>
          </a:p>
          <a:p>
            <a:pPr marL="367030" marR="607060" indent="-276225">
              <a:lnSpc>
                <a:spcPts val="1670"/>
              </a:lnSpc>
              <a:spcBef>
                <a:spcPts val="1775"/>
              </a:spcBef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spc="50" dirty="0">
                <a:latin typeface="Tahoma"/>
                <a:cs typeface="Tahoma"/>
              </a:rPr>
              <a:t>C</a:t>
            </a:r>
            <a:r>
              <a:rPr sz="1400" spc="35" dirty="0">
                <a:latin typeface="Tahoma"/>
                <a:cs typeface="Tahoma"/>
              </a:rPr>
              <a:t>u</a:t>
            </a:r>
            <a:r>
              <a:rPr sz="1400" spc="5" dirty="0">
                <a:latin typeface="Tahoma"/>
                <a:cs typeface="Tahoma"/>
              </a:rPr>
              <a:t>rr</a:t>
            </a:r>
            <a:r>
              <a:rPr sz="1400" spc="10" dirty="0">
                <a:latin typeface="Tahoma"/>
                <a:cs typeface="Tahoma"/>
              </a:rPr>
              <a:t>ent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fiscal  </a:t>
            </a:r>
            <a:r>
              <a:rPr sz="1400" spc="-45" dirty="0">
                <a:latin typeface="Tahoma"/>
                <a:cs typeface="Tahoma"/>
              </a:rPr>
              <a:t>(</a:t>
            </a:r>
            <a:r>
              <a:rPr sz="1400" spc="-70" dirty="0">
                <a:latin typeface="Tahoma"/>
                <a:cs typeface="Tahoma"/>
              </a:rPr>
              <a:t>F</a:t>
            </a:r>
            <a:r>
              <a:rPr sz="1400" spc="65" dirty="0">
                <a:latin typeface="Tahoma"/>
                <a:cs typeface="Tahoma"/>
              </a:rPr>
              <a:t>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2018</a:t>
            </a:r>
            <a:r>
              <a:rPr sz="1400" dirty="0">
                <a:latin typeface="Tahoma"/>
                <a:cs typeface="Tahoma"/>
              </a:rPr>
              <a:t>-</a:t>
            </a:r>
            <a:r>
              <a:rPr sz="1400" spc="-25" dirty="0">
                <a:latin typeface="Tahoma"/>
                <a:cs typeface="Tahoma"/>
              </a:rPr>
              <a:t>19)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61576" y="2008632"/>
            <a:ext cx="2040889" cy="4680585"/>
          </a:xfrm>
          <a:prstGeom prst="rect">
            <a:avLst/>
          </a:prstGeom>
          <a:ln w="9525">
            <a:solidFill>
              <a:srgbClr val="BEBEB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1800" b="1" spc="-105" dirty="0">
                <a:latin typeface="Tahoma"/>
                <a:cs typeface="Tahoma"/>
              </a:rPr>
              <a:t>How?</a:t>
            </a:r>
            <a:endParaRPr sz="1800">
              <a:latin typeface="Tahoma"/>
              <a:cs typeface="Tahoma"/>
            </a:endParaRPr>
          </a:p>
          <a:p>
            <a:pPr marL="379095" marR="142240" indent="-287020">
              <a:lnSpc>
                <a:spcPct val="100000"/>
              </a:lnSpc>
              <a:spcBef>
                <a:spcPts val="1710"/>
              </a:spcBef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sz="1400" spc="130" dirty="0">
                <a:latin typeface="Tahoma"/>
                <a:cs typeface="Tahoma"/>
              </a:rPr>
              <a:t>N</a:t>
            </a:r>
            <a:r>
              <a:rPr sz="1400" spc="35" dirty="0">
                <a:latin typeface="Tahoma"/>
                <a:cs typeface="Tahoma"/>
              </a:rPr>
              <a:t>ot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targ</a:t>
            </a:r>
            <a:r>
              <a:rPr sz="1400" dirty="0">
                <a:latin typeface="Tahoma"/>
                <a:cs typeface="Tahoma"/>
              </a:rPr>
              <a:t>eting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  </a:t>
            </a:r>
            <a:r>
              <a:rPr sz="1400" spc="5" dirty="0">
                <a:latin typeface="Tahoma"/>
                <a:cs typeface="Tahoma"/>
              </a:rPr>
              <a:t>custo</a:t>
            </a:r>
            <a:r>
              <a:rPr sz="1400" spc="10" dirty="0">
                <a:latin typeface="Tahoma"/>
                <a:cs typeface="Tahoma"/>
              </a:rPr>
              <a:t>m</a:t>
            </a:r>
            <a:r>
              <a:rPr sz="1400" spc="5" dirty="0">
                <a:latin typeface="Tahoma"/>
                <a:cs typeface="Tahoma"/>
              </a:rPr>
              <a:t>er</a:t>
            </a:r>
            <a:r>
              <a:rPr sz="1400" spc="-20" dirty="0">
                <a:latin typeface="Tahoma"/>
                <a:cs typeface="Tahoma"/>
              </a:rPr>
              <a:t>s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p</a:t>
            </a:r>
            <a:r>
              <a:rPr sz="1400" spc="5" dirty="0">
                <a:latin typeface="Tahoma"/>
                <a:cs typeface="Tahoma"/>
              </a:rPr>
              <a:t>r</a:t>
            </a:r>
            <a:r>
              <a:rPr sz="1400" spc="15" dirty="0">
                <a:latin typeface="Tahoma"/>
                <a:cs typeface="Tahoma"/>
              </a:rPr>
              <a:t>oper</a:t>
            </a:r>
            <a:r>
              <a:rPr sz="1400" spc="10" dirty="0">
                <a:latin typeface="Tahoma"/>
                <a:cs typeface="Tahoma"/>
              </a:rPr>
              <a:t>l</a:t>
            </a:r>
            <a:r>
              <a:rPr sz="1400" spc="25" dirty="0">
                <a:latin typeface="Tahoma"/>
                <a:cs typeface="Tahoma"/>
              </a:rPr>
              <a:t>y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350">
              <a:latin typeface="Tahoma"/>
              <a:cs typeface="Tahoma"/>
            </a:endParaRPr>
          </a:p>
          <a:p>
            <a:pPr marL="379095" marR="405765" indent="-287020">
              <a:lnSpc>
                <a:spcPct val="100000"/>
              </a:lnSpc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sz="1400" spc="25" dirty="0">
                <a:latin typeface="Tahoma"/>
                <a:cs typeface="Tahoma"/>
              </a:rPr>
              <a:t>Product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n</a:t>
            </a:r>
            <a:r>
              <a:rPr sz="1400" spc="5" dirty="0">
                <a:latin typeface="Tahoma"/>
                <a:cs typeface="Tahoma"/>
              </a:rPr>
              <a:t>o</a:t>
            </a:r>
            <a:r>
              <a:rPr sz="1400" spc="30" dirty="0">
                <a:latin typeface="Tahoma"/>
                <a:cs typeface="Tahoma"/>
              </a:rPr>
              <a:t>t  </a:t>
            </a:r>
            <a:r>
              <a:rPr sz="1400" spc="-25" dirty="0">
                <a:latin typeface="Tahoma"/>
                <a:cs typeface="Tahoma"/>
              </a:rPr>
              <a:t>m</a:t>
            </a:r>
            <a:r>
              <a:rPr sz="1400" spc="10" dirty="0">
                <a:latin typeface="Tahoma"/>
                <a:cs typeface="Tahoma"/>
              </a:rPr>
              <a:t>eetin</a:t>
            </a:r>
            <a:r>
              <a:rPr sz="1400" spc="-45" dirty="0">
                <a:latin typeface="Tahoma"/>
                <a:cs typeface="Tahoma"/>
              </a:rPr>
              <a:t>g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t</a:t>
            </a:r>
            <a:r>
              <a:rPr sz="1400" spc="20" dirty="0">
                <a:latin typeface="Tahoma"/>
                <a:cs typeface="Tahoma"/>
              </a:rPr>
              <a:t>h</a:t>
            </a:r>
            <a:r>
              <a:rPr sz="1400" dirty="0">
                <a:latin typeface="Tahoma"/>
                <a:cs typeface="Tahoma"/>
              </a:rPr>
              <a:t>e  </a:t>
            </a:r>
            <a:r>
              <a:rPr sz="1400" spc="5" dirty="0">
                <a:latin typeface="Tahoma"/>
                <a:cs typeface="Tahoma"/>
              </a:rPr>
              <a:t>re</a:t>
            </a:r>
            <a:r>
              <a:rPr sz="1400" spc="10" dirty="0">
                <a:latin typeface="Tahoma"/>
                <a:cs typeface="Tahoma"/>
              </a:rPr>
              <a:t>qu</a:t>
            </a:r>
            <a:r>
              <a:rPr sz="1400" dirty="0">
                <a:latin typeface="Tahoma"/>
                <a:cs typeface="Tahoma"/>
              </a:rPr>
              <a:t>i</a:t>
            </a:r>
            <a:r>
              <a:rPr sz="1400" spc="5" dirty="0">
                <a:latin typeface="Tahoma"/>
                <a:cs typeface="Tahoma"/>
              </a:rPr>
              <a:t>remen</a:t>
            </a:r>
            <a:r>
              <a:rPr sz="1400" spc="-15" dirty="0">
                <a:latin typeface="Tahoma"/>
                <a:cs typeface="Tahoma"/>
              </a:rPr>
              <a:t>t</a:t>
            </a:r>
            <a:r>
              <a:rPr sz="1400" spc="-20" dirty="0">
                <a:latin typeface="Tahoma"/>
                <a:cs typeface="Tahoma"/>
              </a:rPr>
              <a:t>s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or  </a:t>
            </a:r>
            <a:r>
              <a:rPr sz="1400" spc="5" dirty="0">
                <a:latin typeface="Tahoma"/>
                <a:cs typeface="Tahoma"/>
              </a:rPr>
              <a:t>exp</a:t>
            </a:r>
            <a:r>
              <a:rPr sz="1400" spc="10" dirty="0">
                <a:latin typeface="Tahoma"/>
                <a:cs typeface="Tahoma"/>
              </a:rPr>
              <a:t>e</a:t>
            </a:r>
            <a:r>
              <a:rPr sz="1400" spc="15" dirty="0">
                <a:latin typeface="Tahoma"/>
                <a:cs typeface="Tahoma"/>
              </a:rPr>
              <a:t>ctatio</a:t>
            </a:r>
            <a:r>
              <a:rPr sz="1400" spc="-10" dirty="0">
                <a:latin typeface="Tahoma"/>
                <a:cs typeface="Tahoma"/>
              </a:rPr>
              <a:t>ns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of  </a:t>
            </a:r>
            <a:r>
              <a:rPr sz="1400" spc="15" dirty="0">
                <a:latin typeface="Tahoma"/>
                <a:cs typeface="Tahoma"/>
              </a:rPr>
              <a:t>Pre</a:t>
            </a:r>
            <a:r>
              <a:rPr sz="1400" spc="20" dirty="0">
                <a:latin typeface="Tahoma"/>
                <a:cs typeface="Tahoma"/>
              </a:rPr>
              <a:t>s</a:t>
            </a:r>
            <a:r>
              <a:rPr sz="1400" spc="10" dirty="0">
                <a:latin typeface="Tahoma"/>
                <a:cs typeface="Tahoma"/>
              </a:rPr>
              <a:t>ent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m</a:t>
            </a:r>
            <a:r>
              <a:rPr sz="1400" spc="-30" dirty="0">
                <a:latin typeface="Tahoma"/>
                <a:cs typeface="Tahoma"/>
              </a:rPr>
              <a:t>a</a:t>
            </a:r>
            <a:r>
              <a:rPr sz="1400" spc="5" dirty="0">
                <a:latin typeface="Tahoma"/>
                <a:cs typeface="Tahoma"/>
              </a:rPr>
              <a:t>rk</a:t>
            </a:r>
            <a:r>
              <a:rPr sz="1400" spc="15" dirty="0">
                <a:latin typeface="Tahoma"/>
                <a:cs typeface="Tahoma"/>
              </a:rPr>
              <a:t>et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12152" y="2008632"/>
            <a:ext cx="2042160" cy="4680585"/>
          </a:xfrm>
          <a:prstGeom prst="rect">
            <a:avLst/>
          </a:prstGeom>
          <a:ln w="9525">
            <a:solidFill>
              <a:srgbClr val="F69392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1800" b="1" spc="-105" dirty="0">
                <a:latin typeface="Tahoma"/>
                <a:cs typeface="Tahoma"/>
              </a:rPr>
              <a:t>Where?</a:t>
            </a:r>
            <a:endParaRPr sz="1800">
              <a:latin typeface="Tahoma"/>
              <a:cs typeface="Tahoma"/>
            </a:endParaRPr>
          </a:p>
          <a:p>
            <a:pPr marL="379095" marR="139065" indent="-287020">
              <a:lnSpc>
                <a:spcPct val="99600"/>
              </a:lnSpc>
              <a:spcBef>
                <a:spcPts val="1714"/>
              </a:spcBef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sz="1400" spc="10" dirty="0">
                <a:latin typeface="Tahoma"/>
                <a:cs typeface="Tahoma"/>
              </a:rPr>
              <a:t>Among the </a:t>
            </a:r>
            <a:r>
              <a:rPr sz="1400" spc="1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custo</a:t>
            </a:r>
            <a:r>
              <a:rPr sz="1400" spc="10" dirty="0">
                <a:latin typeface="Tahoma"/>
                <a:cs typeface="Tahoma"/>
              </a:rPr>
              <a:t>m</a:t>
            </a:r>
            <a:r>
              <a:rPr sz="1400" spc="5" dirty="0">
                <a:latin typeface="Tahoma"/>
                <a:cs typeface="Tahoma"/>
              </a:rPr>
              <a:t>er</a:t>
            </a:r>
            <a:r>
              <a:rPr sz="1400" spc="-20" dirty="0">
                <a:latin typeface="Tahoma"/>
                <a:cs typeface="Tahoma"/>
              </a:rPr>
              <a:t>s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or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Lead</a:t>
            </a:r>
            <a:r>
              <a:rPr sz="1400" spc="-15" dirty="0">
                <a:latin typeface="Tahoma"/>
                <a:cs typeface="Tahoma"/>
              </a:rPr>
              <a:t>s  </a:t>
            </a:r>
            <a:r>
              <a:rPr sz="1400" spc="40" dirty="0">
                <a:latin typeface="Tahoma"/>
                <a:cs typeface="Tahoma"/>
              </a:rPr>
              <a:t>of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company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085" y="441706"/>
            <a:ext cx="626237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PART</a:t>
            </a:r>
            <a:r>
              <a:rPr spc="-195" dirty="0"/>
              <a:t> </a:t>
            </a:r>
            <a:r>
              <a:rPr spc="-655" dirty="0"/>
              <a:t>III</a:t>
            </a:r>
            <a:r>
              <a:rPr spc="-185" dirty="0"/>
              <a:t> </a:t>
            </a:r>
            <a:r>
              <a:rPr spc="35" dirty="0"/>
              <a:t>A</a:t>
            </a:r>
            <a:r>
              <a:rPr spc="-185" dirty="0"/>
              <a:t> </a:t>
            </a:r>
            <a:r>
              <a:rPr spc="-370" dirty="0"/>
              <a:t>:</a:t>
            </a:r>
            <a:r>
              <a:rPr spc="-175" dirty="0"/>
              <a:t> </a:t>
            </a:r>
            <a:r>
              <a:rPr spc="-225" dirty="0"/>
              <a:t>Generating</a:t>
            </a:r>
            <a:r>
              <a:rPr spc="-210" dirty="0"/>
              <a:t> </a:t>
            </a:r>
            <a:r>
              <a:rPr spc="-300" dirty="0"/>
              <a:t>Insights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880" y="1068070"/>
            <a:ext cx="7240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sz="300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spc="60" dirty="0">
                <a:solidFill>
                  <a:srgbClr val="5A5A5A"/>
                </a:solidFill>
                <a:latin typeface="Tahoma"/>
                <a:cs typeface="Tahoma"/>
              </a:rPr>
              <a:t>Pi</a:t>
            </a:r>
            <a:r>
              <a:rPr sz="3000" spc="75" dirty="0">
                <a:solidFill>
                  <a:srgbClr val="5A5A5A"/>
                </a:solidFill>
                <a:latin typeface="Tahoma"/>
                <a:cs typeface="Tahoma"/>
              </a:rPr>
              <a:t>p</a:t>
            </a:r>
            <a:r>
              <a:rPr sz="3000" spc="10" dirty="0">
                <a:solidFill>
                  <a:srgbClr val="5A5A5A"/>
                </a:solidFill>
                <a:latin typeface="Tahoma"/>
                <a:cs typeface="Tahoma"/>
              </a:rPr>
              <a:t>eline</a:t>
            </a:r>
            <a:r>
              <a:rPr sz="3000" spc="-15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spc="90" dirty="0">
                <a:solidFill>
                  <a:srgbClr val="5A5A5A"/>
                </a:solidFill>
                <a:latin typeface="Tahoma"/>
                <a:cs typeface="Tahoma"/>
              </a:rPr>
              <a:t>Co</a:t>
            </a:r>
            <a:r>
              <a:rPr sz="3000" spc="95" dirty="0">
                <a:solidFill>
                  <a:srgbClr val="5A5A5A"/>
                </a:solidFill>
                <a:latin typeface="Tahoma"/>
                <a:cs typeface="Tahoma"/>
              </a:rPr>
              <a:t>n</a:t>
            </a:r>
            <a:r>
              <a:rPr sz="3000" spc="15" dirty="0">
                <a:solidFill>
                  <a:srgbClr val="5A5A5A"/>
                </a:solidFill>
                <a:latin typeface="Tahoma"/>
                <a:cs typeface="Tahoma"/>
              </a:rPr>
              <a:t>version</a:t>
            </a:r>
            <a:r>
              <a:rPr sz="300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spc="-9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spc="70" dirty="0">
                <a:solidFill>
                  <a:srgbClr val="5A5A5A"/>
                </a:solidFill>
                <a:latin typeface="Tahoma"/>
                <a:cs typeface="Tahoma"/>
              </a:rPr>
              <a:t>t</a:t>
            </a:r>
            <a:r>
              <a:rPr sz="3000" spc="-18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spc="-8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spc="-65" dirty="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sz="3000" spc="-19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spc="5" dirty="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9955" y="1784604"/>
            <a:ext cx="11162030" cy="4893945"/>
          </a:xfrm>
          <a:custGeom>
            <a:avLst/>
            <a:gdLst/>
            <a:ahLst/>
            <a:cxnLst/>
            <a:rect l="l" t="t" r="r" b="b"/>
            <a:pathLst>
              <a:path w="11162030" h="4893945">
                <a:moveTo>
                  <a:pt x="0" y="4893564"/>
                </a:moveTo>
                <a:lnTo>
                  <a:pt x="11161776" y="4893564"/>
                </a:lnTo>
                <a:lnTo>
                  <a:pt x="11161776" y="0"/>
                </a:lnTo>
                <a:lnTo>
                  <a:pt x="0" y="0"/>
                </a:lnTo>
                <a:lnTo>
                  <a:pt x="0" y="4893564"/>
                </a:lnTo>
                <a:close/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8391" y="1811273"/>
            <a:ext cx="10810875" cy="943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Tahoma"/>
                <a:cs typeface="Tahoma"/>
              </a:rPr>
              <a:t>Variable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120" dirty="0">
                <a:latin typeface="Tahoma"/>
                <a:cs typeface="Tahoma"/>
              </a:rPr>
              <a:t>under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consideration: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B2B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Sales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Medium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1400" spc="65" dirty="0">
                <a:latin typeface="Tahoma"/>
                <a:cs typeface="Tahoma"/>
              </a:rPr>
              <a:t>Most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opportunities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are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from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Marketing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Enterprise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Sellers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with</a:t>
            </a:r>
            <a:r>
              <a:rPr sz="1400" spc="29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Enterprise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Sellers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having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better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opportunity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conversion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rate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than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Tahoma"/>
                <a:cs typeface="Tahoma"/>
              </a:rPr>
              <a:t>average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opportunity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conversion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rate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20268" y="3028188"/>
            <a:ext cx="10628630" cy="2994660"/>
            <a:chOff x="620268" y="3028188"/>
            <a:chExt cx="10628630" cy="299466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27417" y="3028188"/>
              <a:ext cx="4121226" cy="29946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268" y="3028188"/>
              <a:ext cx="5890259" cy="29946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085" y="441706"/>
            <a:ext cx="626237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PART</a:t>
            </a:r>
            <a:r>
              <a:rPr spc="-195" dirty="0"/>
              <a:t> </a:t>
            </a:r>
            <a:r>
              <a:rPr spc="-655" dirty="0"/>
              <a:t>III</a:t>
            </a:r>
            <a:r>
              <a:rPr spc="-185" dirty="0"/>
              <a:t> </a:t>
            </a:r>
            <a:r>
              <a:rPr spc="35" dirty="0"/>
              <a:t>A</a:t>
            </a:r>
            <a:r>
              <a:rPr spc="-185" dirty="0"/>
              <a:t> </a:t>
            </a:r>
            <a:r>
              <a:rPr spc="-370" dirty="0"/>
              <a:t>:</a:t>
            </a:r>
            <a:r>
              <a:rPr spc="-175" dirty="0"/>
              <a:t> </a:t>
            </a:r>
            <a:r>
              <a:rPr spc="-225" dirty="0"/>
              <a:t>Generating</a:t>
            </a:r>
            <a:r>
              <a:rPr spc="-210" dirty="0"/>
              <a:t> </a:t>
            </a:r>
            <a:r>
              <a:rPr spc="-300" dirty="0"/>
              <a:t>Insights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880" y="1068070"/>
            <a:ext cx="7240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sz="300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spc="60" dirty="0">
                <a:solidFill>
                  <a:srgbClr val="5A5A5A"/>
                </a:solidFill>
                <a:latin typeface="Tahoma"/>
                <a:cs typeface="Tahoma"/>
              </a:rPr>
              <a:t>Pi</a:t>
            </a:r>
            <a:r>
              <a:rPr sz="3000" spc="75" dirty="0">
                <a:solidFill>
                  <a:srgbClr val="5A5A5A"/>
                </a:solidFill>
                <a:latin typeface="Tahoma"/>
                <a:cs typeface="Tahoma"/>
              </a:rPr>
              <a:t>p</a:t>
            </a:r>
            <a:r>
              <a:rPr sz="3000" spc="10" dirty="0">
                <a:solidFill>
                  <a:srgbClr val="5A5A5A"/>
                </a:solidFill>
                <a:latin typeface="Tahoma"/>
                <a:cs typeface="Tahoma"/>
              </a:rPr>
              <a:t>eline</a:t>
            </a:r>
            <a:r>
              <a:rPr sz="3000" spc="-15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spc="90" dirty="0">
                <a:solidFill>
                  <a:srgbClr val="5A5A5A"/>
                </a:solidFill>
                <a:latin typeface="Tahoma"/>
                <a:cs typeface="Tahoma"/>
              </a:rPr>
              <a:t>Co</a:t>
            </a:r>
            <a:r>
              <a:rPr sz="3000" spc="95" dirty="0">
                <a:solidFill>
                  <a:srgbClr val="5A5A5A"/>
                </a:solidFill>
                <a:latin typeface="Tahoma"/>
                <a:cs typeface="Tahoma"/>
              </a:rPr>
              <a:t>n</a:t>
            </a:r>
            <a:r>
              <a:rPr sz="3000" spc="15" dirty="0">
                <a:solidFill>
                  <a:srgbClr val="5A5A5A"/>
                </a:solidFill>
                <a:latin typeface="Tahoma"/>
                <a:cs typeface="Tahoma"/>
              </a:rPr>
              <a:t>version</a:t>
            </a:r>
            <a:r>
              <a:rPr sz="300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spc="-9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spc="70" dirty="0">
                <a:solidFill>
                  <a:srgbClr val="5A5A5A"/>
                </a:solidFill>
                <a:latin typeface="Tahoma"/>
                <a:cs typeface="Tahoma"/>
              </a:rPr>
              <a:t>t</a:t>
            </a:r>
            <a:r>
              <a:rPr sz="3000" spc="-18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spc="-8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spc="-65" dirty="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sz="3000" spc="-19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spc="5" dirty="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9955" y="1784604"/>
            <a:ext cx="11162030" cy="4893945"/>
          </a:xfrm>
          <a:custGeom>
            <a:avLst/>
            <a:gdLst/>
            <a:ahLst/>
            <a:cxnLst/>
            <a:rect l="l" t="t" r="r" b="b"/>
            <a:pathLst>
              <a:path w="11162030" h="4893945">
                <a:moveTo>
                  <a:pt x="0" y="4893564"/>
                </a:moveTo>
                <a:lnTo>
                  <a:pt x="11161776" y="4893564"/>
                </a:lnTo>
                <a:lnTo>
                  <a:pt x="11161776" y="0"/>
                </a:lnTo>
                <a:lnTo>
                  <a:pt x="0" y="0"/>
                </a:lnTo>
                <a:lnTo>
                  <a:pt x="0" y="4893564"/>
                </a:lnTo>
                <a:close/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8391" y="1811273"/>
            <a:ext cx="6851015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Tahoma"/>
                <a:cs typeface="Tahoma"/>
              </a:rPr>
              <a:t>Variable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120" dirty="0">
                <a:latin typeface="Tahoma"/>
                <a:cs typeface="Tahoma"/>
              </a:rPr>
              <a:t>under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consideration: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Client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20" dirty="0">
                <a:latin typeface="Tahoma"/>
                <a:cs typeface="Tahoma"/>
              </a:rPr>
              <a:t>Revenue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30" dirty="0">
                <a:latin typeface="Tahoma"/>
                <a:cs typeface="Tahoma"/>
              </a:rPr>
              <a:t>Sizing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1400" spc="10" dirty="0">
                <a:latin typeface="Tahoma"/>
                <a:cs typeface="Tahoma"/>
              </a:rPr>
              <a:t>Unusually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large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number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of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opportunities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come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from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clients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in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revenue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size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100K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less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7083" y="2763636"/>
            <a:ext cx="9092051" cy="364878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085" y="441706"/>
            <a:ext cx="626237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PART</a:t>
            </a:r>
            <a:r>
              <a:rPr spc="-195" dirty="0"/>
              <a:t> </a:t>
            </a:r>
            <a:r>
              <a:rPr spc="-655" dirty="0"/>
              <a:t>III</a:t>
            </a:r>
            <a:r>
              <a:rPr spc="-185" dirty="0"/>
              <a:t> </a:t>
            </a:r>
            <a:r>
              <a:rPr spc="35" dirty="0"/>
              <a:t>A</a:t>
            </a:r>
            <a:r>
              <a:rPr spc="-185" dirty="0"/>
              <a:t> </a:t>
            </a:r>
            <a:r>
              <a:rPr spc="-370" dirty="0"/>
              <a:t>:</a:t>
            </a:r>
            <a:r>
              <a:rPr spc="-175" dirty="0"/>
              <a:t> </a:t>
            </a:r>
            <a:r>
              <a:rPr spc="-225" dirty="0"/>
              <a:t>Generating</a:t>
            </a:r>
            <a:r>
              <a:rPr spc="-210" dirty="0"/>
              <a:t> </a:t>
            </a:r>
            <a:r>
              <a:rPr spc="-300" dirty="0"/>
              <a:t>Insights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880" y="1068070"/>
            <a:ext cx="7240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sz="300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spc="60" dirty="0">
                <a:solidFill>
                  <a:srgbClr val="5A5A5A"/>
                </a:solidFill>
                <a:latin typeface="Tahoma"/>
                <a:cs typeface="Tahoma"/>
              </a:rPr>
              <a:t>Pi</a:t>
            </a:r>
            <a:r>
              <a:rPr sz="3000" spc="75" dirty="0">
                <a:solidFill>
                  <a:srgbClr val="5A5A5A"/>
                </a:solidFill>
                <a:latin typeface="Tahoma"/>
                <a:cs typeface="Tahoma"/>
              </a:rPr>
              <a:t>p</a:t>
            </a:r>
            <a:r>
              <a:rPr sz="3000" spc="10" dirty="0">
                <a:solidFill>
                  <a:srgbClr val="5A5A5A"/>
                </a:solidFill>
                <a:latin typeface="Tahoma"/>
                <a:cs typeface="Tahoma"/>
              </a:rPr>
              <a:t>eline</a:t>
            </a:r>
            <a:r>
              <a:rPr sz="3000" spc="-15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spc="90" dirty="0">
                <a:solidFill>
                  <a:srgbClr val="5A5A5A"/>
                </a:solidFill>
                <a:latin typeface="Tahoma"/>
                <a:cs typeface="Tahoma"/>
              </a:rPr>
              <a:t>Co</a:t>
            </a:r>
            <a:r>
              <a:rPr sz="3000" spc="95" dirty="0">
                <a:solidFill>
                  <a:srgbClr val="5A5A5A"/>
                </a:solidFill>
                <a:latin typeface="Tahoma"/>
                <a:cs typeface="Tahoma"/>
              </a:rPr>
              <a:t>n</a:t>
            </a:r>
            <a:r>
              <a:rPr sz="3000" spc="15" dirty="0">
                <a:solidFill>
                  <a:srgbClr val="5A5A5A"/>
                </a:solidFill>
                <a:latin typeface="Tahoma"/>
                <a:cs typeface="Tahoma"/>
              </a:rPr>
              <a:t>version</a:t>
            </a:r>
            <a:r>
              <a:rPr sz="300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spc="-9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spc="70" dirty="0">
                <a:solidFill>
                  <a:srgbClr val="5A5A5A"/>
                </a:solidFill>
                <a:latin typeface="Tahoma"/>
                <a:cs typeface="Tahoma"/>
              </a:rPr>
              <a:t>t</a:t>
            </a:r>
            <a:r>
              <a:rPr sz="3000" spc="-18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spc="-8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spc="-65" dirty="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sz="3000" spc="-19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spc="5" dirty="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9955" y="1784604"/>
            <a:ext cx="11162030" cy="4893945"/>
          </a:xfrm>
          <a:custGeom>
            <a:avLst/>
            <a:gdLst/>
            <a:ahLst/>
            <a:cxnLst/>
            <a:rect l="l" t="t" r="r" b="b"/>
            <a:pathLst>
              <a:path w="11162030" h="4893945">
                <a:moveTo>
                  <a:pt x="0" y="4893564"/>
                </a:moveTo>
                <a:lnTo>
                  <a:pt x="11161776" y="4893564"/>
                </a:lnTo>
                <a:lnTo>
                  <a:pt x="11161776" y="0"/>
                </a:lnTo>
                <a:lnTo>
                  <a:pt x="0" y="0"/>
                </a:lnTo>
                <a:lnTo>
                  <a:pt x="0" y="4893564"/>
                </a:lnTo>
                <a:close/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8391" y="1811273"/>
            <a:ext cx="996061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Tahoma"/>
                <a:cs typeface="Tahoma"/>
              </a:rPr>
              <a:t>Variable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120" dirty="0">
                <a:latin typeface="Tahoma"/>
                <a:cs typeface="Tahoma"/>
              </a:rPr>
              <a:t>under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consideration: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Business </a:t>
            </a:r>
            <a:r>
              <a:rPr sz="1800" b="1" spc="-105" dirty="0">
                <a:latin typeface="Tahoma"/>
                <a:cs typeface="Tahoma"/>
              </a:rPr>
              <a:t>From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Client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20" dirty="0">
                <a:latin typeface="Tahoma"/>
                <a:cs typeface="Tahoma"/>
              </a:rPr>
              <a:t>Last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110" dirty="0">
                <a:latin typeface="Tahoma"/>
                <a:cs typeface="Tahoma"/>
              </a:rPr>
              <a:t>Year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1400" spc="5" dirty="0">
                <a:latin typeface="Tahoma"/>
                <a:cs typeface="Tahoma"/>
              </a:rPr>
              <a:t>The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conversion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rate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higher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for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existing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customers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despite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number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of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opportunities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unusually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large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from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newer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customers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20268" y="3087623"/>
            <a:ext cx="9487535" cy="3130550"/>
            <a:chOff x="620268" y="3087623"/>
            <a:chExt cx="9487535" cy="313055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7391" y="3087623"/>
              <a:ext cx="2779884" cy="266547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268" y="3087623"/>
              <a:ext cx="6093704" cy="31302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085" y="441706"/>
            <a:ext cx="626237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PART</a:t>
            </a:r>
            <a:r>
              <a:rPr spc="-195" dirty="0"/>
              <a:t> </a:t>
            </a:r>
            <a:r>
              <a:rPr spc="-655" dirty="0"/>
              <a:t>III</a:t>
            </a:r>
            <a:r>
              <a:rPr spc="-185" dirty="0"/>
              <a:t> </a:t>
            </a:r>
            <a:r>
              <a:rPr spc="35" dirty="0"/>
              <a:t>A</a:t>
            </a:r>
            <a:r>
              <a:rPr spc="-185" dirty="0"/>
              <a:t> </a:t>
            </a:r>
            <a:r>
              <a:rPr spc="-370" dirty="0"/>
              <a:t>:</a:t>
            </a:r>
            <a:r>
              <a:rPr spc="-175" dirty="0"/>
              <a:t> </a:t>
            </a:r>
            <a:r>
              <a:rPr spc="-225" dirty="0"/>
              <a:t>Generating</a:t>
            </a:r>
            <a:r>
              <a:rPr spc="-210" dirty="0"/>
              <a:t> </a:t>
            </a:r>
            <a:r>
              <a:rPr spc="-300" dirty="0"/>
              <a:t>Insights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880" y="1068070"/>
            <a:ext cx="7240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sz="300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spc="60" dirty="0">
                <a:solidFill>
                  <a:srgbClr val="5A5A5A"/>
                </a:solidFill>
                <a:latin typeface="Tahoma"/>
                <a:cs typeface="Tahoma"/>
              </a:rPr>
              <a:t>Pi</a:t>
            </a:r>
            <a:r>
              <a:rPr sz="3000" spc="75" dirty="0">
                <a:solidFill>
                  <a:srgbClr val="5A5A5A"/>
                </a:solidFill>
                <a:latin typeface="Tahoma"/>
                <a:cs typeface="Tahoma"/>
              </a:rPr>
              <a:t>p</a:t>
            </a:r>
            <a:r>
              <a:rPr sz="3000" spc="10" dirty="0">
                <a:solidFill>
                  <a:srgbClr val="5A5A5A"/>
                </a:solidFill>
                <a:latin typeface="Tahoma"/>
                <a:cs typeface="Tahoma"/>
              </a:rPr>
              <a:t>eline</a:t>
            </a:r>
            <a:r>
              <a:rPr sz="3000" spc="-15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spc="90" dirty="0">
                <a:solidFill>
                  <a:srgbClr val="5A5A5A"/>
                </a:solidFill>
                <a:latin typeface="Tahoma"/>
                <a:cs typeface="Tahoma"/>
              </a:rPr>
              <a:t>Co</a:t>
            </a:r>
            <a:r>
              <a:rPr sz="3000" spc="95" dirty="0">
                <a:solidFill>
                  <a:srgbClr val="5A5A5A"/>
                </a:solidFill>
                <a:latin typeface="Tahoma"/>
                <a:cs typeface="Tahoma"/>
              </a:rPr>
              <a:t>n</a:t>
            </a:r>
            <a:r>
              <a:rPr sz="3000" spc="15" dirty="0">
                <a:solidFill>
                  <a:srgbClr val="5A5A5A"/>
                </a:solidFill>
                <a:latin typeface="Tahoma"/>
                <a:cs typeface="Tahoma"/>
              </a:rPr>
              <a:t>version</a:t>
            </a:r>
            <a:r>
              <a:rPr sz="300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spc="-9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spc="70" dirty="0">
                <a:solidFill>
                  <a:srgbClr val="5A5A5A"/>
                </a:solidFill>
                <a:latin typeface="Tahoma"/>
                <a:cs typeface="Tahoma"/>
              </a:rPr>
              <a:t>t</a:t>
            </a:r>
            <a:r>
              <a:rPr sz="3000" spc="-18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spc="-8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spc="-65" dirty="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sz="3000" spc="-19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spc="5" dirty="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9955" y="1784604"/>
            <a:ext cx="11162030" cy="4893945"/>
          </a:xfrm>
          <a:custGeom>
            <a:avLst/>
            <a:gdLst/>
            <a:ahLst/>
            <a:cxnLst/>
            <a:rect l="l" t="t" r="r" b="b"/>
            <a:pathLst>
              <a:path w="11162030" h="4893945">
                <a:moveTo>
                  <a:pt x="0" y="4893564"/>
                </a:moveTo>
                <a:lnTo>
                  <a:pt x="11161776" y="4893564"/>
                </a:lnTo>
                <a:lnTo>
                  <a:pt x="11161776" y="0"/>
                </a:lnTo>
                <a:lnTo>
                  <a:pt x="0" y="0"/>
                </a:lnTo>
                <a:lnTo>
                  <a:pt x="0" y="4893564"/>
                </a:lnTo>
                <a:close/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8391" y="1811273"/>
            <a:ext cx="8072755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Tahoma"/>
                <a:cs typeface="Tahoma"/>
              </a:rPr>
              <a:t>Variable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120" dirty="0">
                <a:latin typeface="Tahoma"/>
                <a:cs typeface="Tahoma"/>
              </a:rPr>
              <a:t>under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consideration: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85" dirty="0">
                <a:latin typeface="Tahoma"/>
                <a:cs typeface="Tahoma"/>
              </a:rPr>
              <a:t>Opportunity </a:t>
            </a:r>
            <a:r>
              <a:rPr sz="1800" b="1" spc="-130" dirty="0">
                <a:latin typeface="Tahoma"/>
                <a:cs typeface="Tahoma"/>
              </a:rPr>
              <a:t>Sizing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1400" spc="5" dirty="0">
                <a:latin typeface="Tahoma"/>
                <a:cs typeface="Tahoma"/>
              </a:rPr>
              <a:t>The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opportunity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conversion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rate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significantly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higher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for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clients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with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potential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revenue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in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0-30K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range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31203" y="3064018"/>
            <a:ext cx="9363710" cy="3078480"/>
            <a:chOff x="831203" y="3064018"/>
            <a:chExt cx="9363710" cy="307848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56328" y="3064018"/>
              <a:ext cx="2238182" cy="243910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203" y="3086657"/>
              <a:ext cx="5774407" cy="30554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085" y="441706"/>
            <a:ext cx="626237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PART</a:t>
            </a:r>
            <a:r>
              <a:rPr spc="-195" dirty="0"/>
              <a:t> </a:t>
            </a:r>
            <a:r>
              <a:rPr spc="-655" dirty="0"/>
              <a:t>III</a:t>
            </a:r>
            <a:r>
              <a:rPr spc="-185" dirty="0"/>
              <a:t> </a:t>
            </a:r>
            <a:r>
              <a:rPr spc="35" dirty="0"/>
              <a:t>A</a:t>
            </a:r>
            <a:r>
              <a:rPr spc="-185" dirty="0"/>
              <a:t> </a:t>
            </a:r>
            <a:r>
              <a:rPr spc="-370" dirty="0"/>
              <a:t>:</a:t>
            </a:r>
            <a:r>
              <a:rPr spc="-175" dirty="0"/>
              <a:t> </a:t>
            </a:r>
            <a:r>
              <a:rPr spc="-225" dirty="0"/>
              <a:t>Generating</a:t>
            </a:r>
            <a:r>
              <a:rPr spc="-210" dirty="0"/>
              <a:t> </a:t>
            </a:r>
            <a:r>
              <a:rPr spc="-300" dirty="0"/>
              <a:t>Insights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880" y="1068070"/>
            <a:ext cx="7240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sz="300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spc="60" dirty="0">
                <a:solidFill>
                  <a:srgbClr val="5A5A5A"/>
                </a:solidFill>
                <a:latin typeface="Tahoma"/>
                <a:cs typeface="Tahoma"/>
              </a:rPr>
              <a:t>Pi</a:t>
            </a:r>
            <a:r>
              <a:rPr sz="3000" spc="75" dirty="0">
                <a:solidFill>
                  <a:srgbClr val="5A5A5A"/>
                </a:solidFill>
                <a:latin typeface="Tahoma"/>
                <a:cs typeface="Tahoma"/>
              </a:rPr>
              <a:t>p</a:t>
            </a:r>
            <a:r>
              <a:rPr sz="3000" spc="10" dirty="0">
                <a:solidFill>
                  <a:srgbClr val="5A5A5A"/>
                </a:solidFill>
                <a:latin typeface="Tahoma"/>
                <a:cs typeface="Tahoma"/>
              </a:rPr>
              <a:t>eline</a:t>
            </a:r>
            <a:r>
              <a:rPr sz="3000" spc="-15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spc="90" dirty="0">
                <a:solidFill>
                  <a:srgbClr val="5A5A5A"/>
                </a:solidFill>
                <a:latin typeface="Tahoma"/>
                <a:cs typeface="Tahoma"/>
              </a:rPr>
              <a:t>Co</a:t>
            </a:r>
            <a:r>
              <a:rPr sz="3000" spc="95" dirty="0">
                <a:solidFill>
                  <a:srgbClr val="5A5A5A"/>
                </a:solidFill>
                <a:latin typeface="Tahoma"/>
                <a:cs typeface="Tahoma"/>
              </a:rPr>
              <a:t>n</a:t>
            </a:r>
            <a:r>
              <a:rPr sz="3000" spc="15" dirty="0">
                <a:solidFill>
                  <a:srgbClr val="5A5A5A"/>
                </a:solidFill>
                <a:latin typeface="Tahoma"/>
                <a:cs typeface="Tahoma"/>
              </a:rPr>
              <a:t>version</a:t>
            </a:r>
            <a:r>
              <a:rPr sz="300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spc="-9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spc="70" dirty="0">
                <a:solidFill>
                  <a:srgbClr val="5A5A5A"/>
                </a:solidFill>
                <a:latin typeface="Tahoma"/>
                <a:cs typeface="Tahoma"/>
              </a:rPr>
              <a:t>t</a:t>
            </a:r>
            <a:r>
              <a:rPr sz="3000" spc="-18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spc="-8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spc="-65" dirty="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sz="3000" spc="-19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spc="5" dirty="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991" y="1799844"/>
            <a:ext cx="4038600" cy="4555490"/>
          </a:xfrm>
          <a:prstGeom prst="rect">
            <a:avLst/>
          </a:prstGeom>
          <a:ln w="9525">
            <a:solidFill>
              <a:srgbClr val="F69392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sz="1800" b="1" spc="-130" dirty="0">
                <a:latin typeface="Tahoma"/>
                <a:cs typeface="Tahoma"/>
              </a:rPr>
              <a:t>Recommendations</a:t>
            </a:r>
            <a:endParaRPr sz="1800">
              <a:latin typeface="Tahoma"/>
              <a:cs typeface="Tahoma"/>
            </a:endParaRPr>
          </a:p>
          <a:p>
            <a:pPr marL="91440" marR="422909">
              <a:lnSpc>
                <a:spcPct val="100000"/>
              </a:lnSpc>
              <a:spcBef>
                <a:spcPts val="5"/>
              </a:spcBef>
            </a:pPr>
            <a:r>
              <a:rPr sz="1400" spc="15" dirty="0">
                <a:latin typeface="Tahoma"/>
                <a:cs typeface="Tahoma"/>
              </a:rPr>
              <a:t>Focus</a:t>
            </a:r>
            <a:r>
              <a:rPr sz="1400" spc="254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on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following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Categories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for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newer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leads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for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ensuring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high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Conversion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rate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434340" marR="219075" indent="-342900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400" spc="30" dirty="0">
                <a:latin typeface="Tahoma"/>
                <a:cs typeface="Tahoma"/>
              </a:rPr>
              <a:t>ERP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implementation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as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type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of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solution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offered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to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customers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ahoma"/>
              <a:buAutoNum type="arabicPeriod"/>
            </a:pPr>
            <a:endParaRPr sz="1350">
              <a:latin typeface="Tahoma"/>
              <a:cs typeface="Tahoma"/>
            </a:endParaRPr>
          </a:p>
          <a:p>
            <a:pPr marL="434340" indent="-343535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400" spc="25" dirty="0">
                <a:latin typeface="Tahoma"/>
                <a:cs typeface="Tahoma"/>
              </a:rPr>
              <a:t>E</a:t>
            </a:r>
            <a:r>
              <a:rPr sz="1400" spc="10" dirty="0">
                <a:latin typeface="Tahoma"/>
                <a:cs typeface="Tahoma"/>
              </a:rPr>
              <a:t>nter</a:t>
            </a:r>
            <a:r>
              <a:rPr sz="1400" spc="15" dirty="0">
                <a:latin typeface="Tahoma"/>
                <a:cs typeface="Tahoma"/>
              </a:rPr>
              <a:t>p</a:t>
            </a:r>
            <a:r>
              <a:rPr sz="1400" spc="5" dirty="0">
                <a:latin typeface="Tahoma"/>
                <a:cs typeface="Tahoma"/>
              </a:rPr>
              <a:t>r</a:t>
            </a:r>
            <a:r>
              <a:rPr sz="1400" dirty="0">
                <a:latin typeface="Tahoma"/>
                <a:cs typeface="Tahoma"/>
              </a:rPr>
              <a:t>ise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S</a:t>
            </a:r>
            <a:r>
              <a:rPr sz="1400" spc="10" dirty="0">
                <a:latin typeface="Tahoma"/>
                <a:cs typeface="Tahoma"/>
              </a:rPr>
              <a:t>e</a:t>
            </a:r>
            <a:r>
              <a:rPr sz="1400" spc="5" dirty="0">
                <a:latin typeface="Tahoma"/>
                <a:cs typeface="Tahoma"/>
              </a:rPr>
              <a:t>l</a:t>
            </a:r>
            <a:r>
              <a:rPr sz="1400" spc="10" dirty="0">
                <a:latin typeface="Tahoma"/>
                <a:cs typeface="Tahoma"/>
              </a:rPr>
              <a:t>l</a:t>
            </a:r>
            <a:r>
              <a:rPr sz="1400" spc="5" dirty="0">
                <a:latin typeface="Tahoma"/>
                <a:cs typeface="Tahoma"/>
              </a:rPr>
              <a:t>er</a:t>
            </a:r>
            <a:r>
              <a:rPr sz="1400" spc="-20" dirty="0">
                <a:latin typeface="Tahoma"/>
                <a:cs typeface="Tahoma"/>
              </a:rPr>
              <a:t>s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as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B2</a:t>
            </a:r>
            <a:r>
              <a:rPr sz="1400" spc="80" dirty="0">
                <a:latin typeface="Tahoma"/>
                <a:cs typeface="Tahoma"/>
              </a:rPr>
              <a:t>B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S</a:t>
            </a:r>
            <a:r>
              <a:rPr sz="1400" spc="-10" dirty="0">
                <a:latin typeface="Tahoma"/>
                <a:cs typeface="Tahoma"/>
              </a:rPr>
              <a:t>ale</a:t>
            </a:r>
            <a:r>
              <a:rPr sz="1400" spc="-20" dirty="0">
                <a:latin typeface="Tahoma"/>
                <a:cs typeface="Tahoma"/>
              </a:rPr>
              <a:t>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135" dirty="0">
                <a:latin typeface="Tahoma"/>
                <a:cs typeface="Tahoma"/>
              </a:rPr>
              <a:t>M</a:t>
            </a:r>
            <a:r>
              <a:rPr sz="1400" spc="95" dirty="0">
                <a:latin typeface="Tahoma"/>
                <a:cs typeface="Tahoma"/>
              </a:rPr>
              <a:t>e</a:t>
            </a:r>
            <a:r>
              <a:rPr sz="1400" spc="10" dirty="0">
                <a:latin typeface="Tahoma"/>
                <a:cs typeface="Tahoma"/>
              </a:rPr>
              <a:t>d</a:t>
            </a:r>
            <a:r>
              <a:rPr sz="1400" spc="5" dirty="0">
                <a:latin typeface="Tahoma"/>
                <a:cs typeface="Tahoma"/>
              </a:rPr>
              <a:t>iu</a:t>
            </a:r>
            <a:r>
              <a:rPr sz="1400" spc="-25" dirty="0">
                <a:latin typeface="Tahoma"/>
                <a:cs typeface="Tahoma"/>
              </a:rPr>
              <a:t>m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Tahoma"/>
              <a:buAutoNum type="arabicPeriod"/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ahoma"/>
              <a:buAutoNum type="arabicPeriod"/>
            </a:pPr>
            <a:endParaRPr sz="2450">
              <a:latin typeface="Tahoma"/>
              <a:cs typeface="Tahoma"/>
            </a:endParaRPr>
          </a:p>
          <a:p>
            <a:pPr marL="434340" marR="414655" indent="-342900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400" spc="30" dirty="0">
                <a:latin typeface="Tahoma"/>
                <a:cs typeface="Tahoma"/>
              </a:rPr>
              <a:t>Clie</a:t>
            </a:r>
            <a:r>
              <a:rPr sz="1400" spc="15" dirty="0">
                <a:latin typeface="Tahoma"/>
                <a:cs typeface="Tahoma"/>
              </a:rPr>
              <a:t>nt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Reven</a:t>
            </a:r>
            <a:r>
              <a:rPr sz="1400" spc="-5" dirty="0">
                <a:latin typeface="Tahoma"/>
                <a:cs typeface="Tahoma"/>
              </a:rPr>
              <a:t>u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S</a:t>
            </a:r>
            <a:r>
              <a:rPr sz="1400" dirty="0">
                <a:latin typeface="Tahoma"/>
                <a:cs typeface="Tahoma"/>
              </a:rPr>
              <a:t>izing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in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R</a:t>
            </a:r>
            <a:r>
              <a:rPr sz="1400" spc="-20" dirty="0">
                <a:latin typeface="Tahoma"/>
                <a:cs typeface="Tahoma"/>
              </a:rPr>
              <a:t>a</a:t>
            </a:r>
            <a:r>
              <a:rPr sz="1400" spc="-15" dirty="0">
                <a:latin typeface="Tahoma"/>
                <a:cs typeface="Tahoma"/>
              </a:rPr>
              <a:t>nge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(100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05" dirty="0">
                <a:latin typeface="Tahoma"/>
                <a:cs typeface="Tahoma"/>
              </a:rPr>
              <a:t>K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or  </a:t>
            </a:r>
            <a:r>
              <a:rPr sz="1400" spc="-35" dirty="0">
                <a:latin typeface="Tahoma"/>
                <a:cs typeface="Tahoma"/>
              </a:rPr>
              <a:t>less)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Tahoma"/>
              <a:buAutoNum type="arabicPeriod"/>
            </a:pPr>
            <a:endParaRPr sz="1700">
              <a:latin typeface="Tahoma"/>
              <a:cs typeface="Tahoma"/>
            </a:endParaRPr>
          </a:p>
          <a:p>
            <a:pPr marL="434340" indent="-343535">
              <a:lnSpc>
                <a:spcPct val="100000"/>
              </a:lnSpc>
              <a:spcBef>
                <a:spcPts val="1310"/>
              </a:spcBef>
              <a:buAutoNum type="arabicPeriod"/>
              <a:tabLst>
                <a:tab pos="434340" algn="l"/>
                <a:tab pos="434975" algn="l"/>
              </a:tabLst>
            </a:pPr>
            <a:r>
              <a:rPr sz="1400" spc="25" dirty="0">
                <a:latin typeface="Tahoma"/>
                <a:cs typeface="Tahoma"/>
              </a:rPr>
              <a:t>E</a:t>
            </a:r>
            <a:r>
              <a:rPr sz="1400" spc="5" dirty="0">
                <a:latin typeface="Tahoma"/>
                <a:cs typeface="Tahoma"/>
              </a:rPr>
              <a:t>xistin</a:t>
            </a:r>
            <a:r>
              <a:rPr sz="1400" spc="-45" dirty="0">
                <a:latin typeface="Tahoma"/>
                <a:cs typeface="Tahoma"/>
              </a:rPr>
              <a:t>g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custo</a:t>
            </a:r>
            <a:r>
              <a:rPr sz="1400" spc="10" dirty="0">
                <a:latin typeface="Tahoma"/>
                <a:cs typeface="Tahoma"/>
              </a:rPr>
              <a:t>m</a:t>
            </a:r>
            <a:r>
              <a:rPr sz="1400" spc="5" dirty="0">
                <a:latin typeface="Tahoma"/>
                <a:cs typeface="Tahoma"/>
              </a:rPr>
              <a:t>er</a:t>
            </a:r>
            <a:r>
              <a:rPr sz="1400" spc="-20" dirty="0"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Tahoma"/>
              <a:buAutoNum type="arabicPeriod"/>
            </a:pPr>
            <a:endParaRPr sz="1700">
              <a:latin typeface="Tahoma"/>
              <a:cs typeface="Tahoma"/>
            </a:endParaRPr>
          </a:p>
          <a:p>
            <a:pPr marL="434340" indent="-343535">
              <a:lnSpc>
                <a:spcPct val="100000"/>
              </a:lnSpc>
              <a:spcBef>
                <a:spcPts val="1310"/>
              </a:spcBef>
              <a:buAutoNum type="arabicPeriod"/>
              <a:tabLst>
                <a:tab pos="434340" algn="l"/>
                <a:tab pos="434975" algn="l"/>
              </a:tabLst>
            </a:pPr>
            <a:r>
              <a:rPr sz="1400" spc="80" dirty="0">
                <a:latin typeface="Tahoma"/>
                <a:cs typeface="Tahoma"/>
              </a:rPr>
              <a:t>O</a:t>
            </a:r>
            <a:r>
              <a:rPr sz="1400" spc="65" dirty="0">
                <a:latin typeface="Tahoma"/>
                <a:cs typeface="Tahoma"/>
              </a:rPr>
              <a:t>p</a:t>
            </a:r>
            <a:r>
              <a:rPr sz="1400" spc="10" dirty="0">
                <a:latin typeface="Tahoma"/>
                <a:cs typeface="Tahoma"/>
              </a:rPr>
              <a:t>p</a:t>
            </a:r>
            <a:r>
              <a:rPr sz="1400" spc="15" dirty="0">
                <a:latin typeface="Tahoma"/>
                <a:cs typeface="Tahoma"/>
              </a:rPr>
              <a:t>ortu</a:t>
            </a:r>
            <a:r>
              <a:rPr sz="1400" spc="5" dirty="0">
                <a:latin typeface="Tahoma"/>
                <a:cs typeface="Tahoma"/>
              </a:rPr>
              <a:t>n</a:t>
            </a:r>
            <a:r>
              <a:rPr sz="1400" spc="25" dirty="0">
                <a:latin typeface="Tahoma"/>
                <a:cs typeface="Tahoma"/>
              </a:rPr>
              <a:t>ity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S</a:t>
            </a:r>
            <a:r>
              <a:rPr sz="1400" dirty="0">
                <a:latin typeface="Tahoma"/>
                <a:cs typeface="Tahoma"/>
              </a:rPr>
              <a:t>izing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in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r</a:t>
            </a:r>
            <a:r>
              <a:rPr sz="1400" spc="-20" dirty="0">
                <a:latin typeface="Tahoma"/>
                <a:cs typeface="Tahoma"/>
              </a:rPr>
              <a:t>a</a:t>
            </a:r>
            <a:r>
              <a:rPr sz="1400" spc="-30" dirty="0">
                <a:latin typeface="Tahoma"/>
                <a:cs typeface="Tahoma"/>
              </a:rPr>
              <a:t>n</a:t>
            </a:r>
            <a:r>
              <a:rPr sz="1400" spc="-20" dirty="0">
                <a:latin typeface="Tahoma"/>
                <a:cs typeface="Tahoma"/>
              </a:rPr>
              <a:t>ge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(</a:t>
            </a:r>
            <a:r>
              <a:rPr sz="1400" spc="-60" dirty="0">
                <a:latin typeface="Tahoma"/>
                <a:cs typeface="Tahoma"/>
              </a:rPr>
              <a:t>0</a:t>
            </a:r>
            <a:r>
              <a:rPr sz="1400" dirty="0">
                <a:latin typeface="Tahoma"/>
                <a:cs typeface="Tahoma"/>
              </a:rPr>
              <a:t>-</a:t>
            </a:r>
            <a:r>
              <a:rPr sz="1400" spc="50" dirty="0">
                <a:latin typeface="Tahoma"/>
                <a:cs typeface="Tahoma"/>
              </a:rPr>
              <a:t>30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105" dirty="0">
                <a:latin typeface="Tahoma"/>
                <a:cs typeface="Tahoma"/>
              </a:rPr>
              <a:t>K</a:t>
            </a:r>
            <a:r>
              <a:rPr sz="1400" spc="-165" dirty="0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94276" y="1799844"/>
            <a:ext cx="7207250" cy="4555490"/>
          </a:xfrm>
          <a:custGeom>
            <a:avLst/>
            <a:gdLst/>
            <a:ahLst/>
            <a:cxnLst/>
            <a:rect l="l" t="t" r="r" b="b"/>
            <a:pathLst>
              <a:path w="7207250" h="4555490">
                <a:moveTo>
                  <a:pt x="0" y="4555236"/>
                </a:moveTo>
                <a:lnTo>
                  <a:pt x="7206996" y="4555236"/>
                </a:lnTo>
                <a:lnTo>
                  <a:pt x="7206996" y="0"/>
                </a:lnTo>
                <a:lnTo>
                  <a:pt x="0" y="0"/>
                </a:lnTo>
                <a:lnTo>
                  <a:pt x="0" y="4555236"/>
                </a:lnTo>
                <a:close/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3904" y="1831085"/>
            <a:ext cx="2375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Tahoma"/>
                <a:cs typeface="Tahoma"/>
              </a:rPr>
              <a:t>C</a:t>
            </a:r>
            <a:r>
              <a:rPr sz="1800" b="1" spc="-55" dirty="0">
                <a:latin typeface="Tahoma"/>
                <a:cs typeface="Tahoma"/>
              </a:rPr>
              <a:t>o</a:t>
            </a:r>
            <a:r>
              <a:rPr sz="1800" b="1" spc="-105" dirty="0">
                <a:latin typeface="Tahoma"/>
                <a:cs typeface="Tahoma"/>
              </a:rPr>
              <a:t>rresp</a:t>
            </a:r>
            <a:r>
              <a:rPr sz="1800" b="1" spc="-135" dirty="0">
                <a:latin typeface="Tahoma"/>
                <a:cs typeface="Tahoma"/>
              </a:rPr>
              <a:t>o</a:t>
            </a:r>
            <a:r>
              <a:rPr sz="1800" b="1" spc="-120" dirty="0">
                <a:latin typeface="Tahoma"/>
                <a:cs typeface="Tahoma"/>
              </a:rPr>
              <a:t>ndin</a:t>
            </a:r>
            <a:r>
              <a:rPr sz="1800" b="1" spc="-185" dirty="0">
                <a:latin typeface="Tahoma"/>
                <a:cs typeface="Tahoma"/>
              </a:rPr>
              <a:t>g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350" dirty="0">
                <a:latin typeface="Tahoma"/>
                <a:cs typeface="Tahoma"/>
              </a:rPr>
              <a:t>I</a:t>
            </a:r>
            <a:r>
              <a:rPr sz="1800" b="1" spc="-140" dirty="0">
                <a:latin typeface="Tahoma"/>
                <a:cs typeface="Tahoma"/>
              </a:rPr>
              <a:t>nsigh</a:t>
            </a:r>
            <a:r>
              <a:rPr sz="1800" b="1" spc="-110" dirty="0">
                <a:latin typeface="Tahoma"/>
                <a:cs typeface="Tahoma"/>
              </a:rPr>
              <a:t>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3904" y="2593086"/>
            <a:ext cx="6845934" cy="664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2900">
              <a:lnSpc>
                <a:spcPct val="99600"/>
              </a:lnSpc>
              <a:spcBef>
                <a:spcPts val="110"/>
              </a:spcBef>
              <a:tabLst>
                <a:tab pos="354965" algn="l"/>
              </a:tabLst>
            </a:pPr>
            <a:r>
              <a:rPr sz="1400" spc="-25" dirty="0">
                <a:latin typeface="Tahoma"/>
                <a:cs typeface="Tahoma"/>
              </a:rPr>
              <a:t>1.	</a:t>
            </a:r>
            <a:r>
              <a:rPr sz="1400" spc="10" dirty="0">
                <a:latin typeface="Tahoma"/>
                <a:cs typeface="Tahoma"/>
              </a:rPr>
              <a:t>Unusually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large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number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of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Opportunities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come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from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ERP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Implementation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Category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and </a:t>
            </a:r>
            <a:r>
              <a:rPr sz="1400" spc="15" dirty="0">
                <a:latin typeface="Tahoma"/>
                <a:cs typeface="Tahoma"/>
              </a:rPr>
              <a:t>they </a:t>
            </a:r>
            <a:r>
              <a:rPr sz="1400" spc="-5" dirty="0">
                <a:latin typeface="Tahoma"/>
                <a:cs typeface="Tahoma"/>
              </a:rPr>
              <a:t>have </a:t>
            </a:r>
            <a:r>
              <a:rPr sz="1400" spc="15" dirty="0">
                <a:latin typeface="Tahoma"/>
                <a:cs typeface="Tahoma"/>
              </a:rPr>
              <a:t>better opportunity Conversion </a:t>
            </a:r>
            <a:r>
              <a:rPr sz="1400" dirty="0">
                <a:latin typeface="Tahoma"/>
                <a:cs typeface="Tahoma"/>
              </a:rPr>
              <a:t>rate </a:t>
            </a:r>
            <a:r>
              <a:rPr sz="1400" spc="-5" dirty="0">
                <a:latin typeface="Tahoma"/>
                <a:cs typeface="Tahoma"/>
              </a:rPr>
              <a:t>than </a:t>
            </a:r>
            <a:r>
              <a:rPr sz="1400" spc="5" dirty="0">
                <a:latin typeface="Tahoma"/>
                <a:cs typeface="Tahoma"/>
              </a:rPr>
              <a:t>Average </a:t>
            </a:r>
            <a:r>
              <a:rPr sz="1400" spc="25" dirty="0">
                <a:latin typeface="Tahoma"/>
                <a:cs typeface="Tahoma"/>
              </a:rPr>
              <a:t>Opportunity 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Conversion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Rate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3904" y="3446779"/>
            <a:ext cx="6755130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400" spc="-25" dirty="0">
                <a:latin typeface="Tahoma"/>
                <a:cs typeface="Tahoma"/>
              </a:rPr>
              <a:t>2.	</a:t>
            </a:r>
            <a:r>
              <a:rPr sz="1400" spc="65" dirty="0">
                <a:latin typeface="Tahoma"/>
                <a:cs typeface="Tahoma"/>
              </a:rPr>
              <a:t>Most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opportunities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are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from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Marketing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and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Enterprise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Sellers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with</a:t>
            </a:r>
            <a:r>
              <a:rPr sz="1400" spc="29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Enterprise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Sellers </a:t>
            </a:r>
            <a:r>
              <a:rPr sz="1400" spc="-10" dirty="0">
                <a:latin typeface="Tahoma"/>
                <a:cs typeface="Tahoma"/>
              </a:rPr>
              <a:t>having </a:t>
            </a:r>
            <a:r>
              <a:rPr sz="1400" spc="-40" dirty="0">
                <a:latin typeface="Tahoma"/>
                <a:cs typeface="Tahoma"/>
              </a:rPr>
              <a:t>a </a:t>
            </a:r>
            <a:r>
              <a:rPr sz="1400" spc="15" dirty="0">
                <a:latin typeface="Tahoma"/>
                <a:cs typeface="Tahoma"/>
              </a:rPr>
              <a:t>better opportunity </a:t>
            </a:r>
            <a:r>
              <a:rPr sz="1400" spc="10" dirty="0">
                <a:latin typeface="Tahoma"/>
                <a:cs typeface="Tahoma"/>
              </a:rPr>
              <a:t>conversion </a:t>
            </a:r>
            <a:r>
              <a:rPr sz="1400" dirty="0">
                <a:latin typeface="Tahoma"/>
                <a:cs typeface="Tahoma"/>
              </a:rPr>
              <a:t>rate </a:t>
            </a:r>
            <a:r>
              <a:rPr sz="1400" spc="-5" dirty="0">
                <a:latin typeface="Tahoma"/>
                <a:cs typeface="Tahoma"/>
              </a:rPr>
              <a:t>than </a:t>
            </a:r>
            <a:r>
              <a:rPr sz="1400" spc="-15" dirty="0">
                <a:latin typeface="Tahoma"/>
                <a:cs typeface="Tahoma"/>
              </a:rPr>
              <a:t>average </a:t>
            </a:r>
            <a:r>
              <a:rPr sz="1400" spc="15" dirty="0">
                <a:latin typeface="Tahoma"/>
                <a:cs typeface="Tahoma"/>
              </a:rPr>
              <a:t>opportunity </a:t>
            </a:r>
            <a:r>
              <a:rPr sz="1400" spc="2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conversion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rate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3904" y="4300220"/>
            <a:ext cx="684275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00" spc="-25" dirty="0">
                <a:latin typeface="Tahoma"/>
                <a:cs typeface="Tahoma"/>
              </a:rPr>
              <a:t>3.	</a:t>
            </a:r>
            <a:r>
              <a:rPr sz="1400" spc="10" dirty="0">
                <a:latin typeface="Tahoma"/>
                <a:cs typeface="Tahoma"/>
              </a:rPr>
              <a:t>Unusually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large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number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of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opportunities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come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from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clients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in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revenue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size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100K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or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less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3904" y="4940553"/>
            <a:ext cx="61683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00" spc="-25" dirty="0">
                <a:latin typeface="Tahoma"/>
                <a:cs typeface="Tahoma"/>
              </a:rPr>
              <a:t>4.	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conversion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rate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higher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for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existing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customers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despite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number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of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opportunities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unusually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large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from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newer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customers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3904" y="5580684"/>
            <a:ext cx="652208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00" spc="-25" dirty="0">
                <a:latin typeface="Tahoma"/>
                <a:cs typeface="Tahoma"/>
              </a:rPr>
              <a:t>5.	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opportunity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conversion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rate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significantly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higher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for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clients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with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potential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revenue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in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0-30K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range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80" y="273892"/>
            <a:ext cx="7240270" cy="121729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spc="-110" dirty="0"/>
              <a:t>PART</a:t>
            </a:r>
            <a:r>
              <a:rPr spc="-195" dirty="0"/>
              <a:t> </a:t>
            </a:r>
            <a:r>
              <a:rPr spc="-655" dirty="0"/>
              <a:t>III</a:t>
            </a:r>
            <a:r>
              <a:rPr spc="-185" dirty="0"/>
              <a:t> </a:t>
            </a:r>
            <a:r>
              <a:rPr spc="-95" dirty="0"/>
              <a:t>B</a:t>
            </a:r>
            <a:r>
              <a:rPr spc="-190" dirty="0"/>
              <a:t> </a:t>
            </a:r>
            <a:r>
              <a:rPr spc="-370" dirty="0"/>
              <a:t>:</a:t>
            </a:r>
            <a:r>
              <a:rPr spc="-175" dirty="0"/>
              <a:t> </a:t>
            </a:r>
            <a:r>
              <a:rPr spc="-225" dirty="0"/>
              <a:t>Presenting</a:t>
            </a:r>
            <a:r>
              <a:rPr spc="-195" dirty="0"/>
              <a:t> </a:t>
            </a:r>
            <a:r>
              <a:rPr spc="-220" dirty="0"/>
              <a:t>Findings</a:t>
            </a:r>
          </a:p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000" b="0" spc="-30" dirty="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60" dirty="0">
                <a:solidFill>
                  <a:srgbClr val="5A5A5A"/>
                </a:solidFill>
                <a:latin typeface="Tahoma"/>
                <a:cs typeface="Tahoma"/>
              </a:rPr>
              <a:t>Pi</a:t>
            </a:r>
            <a:r>
              <a:rPr sz="3000" b="0" spc="75" dirty="0">
                <a:solidFill>
                  <a:srgbClr val="5A5A5A"/>
                </a:solidFill>
                <a:latin typeface="Tahoma"/>
                <a:cs typeface="Tahoma"/>
              </a:rPr>
              <a:t>p</a:t>
            </a:r>
            <a:r>
              <a:rPr sz="3000" b="0" spc="10" dirty="0">
                <a:solidFill>
                  <a:srgbClr val="5A5A5A"/>
                </a:solidFill>
                <a:latin typeface="Tahoma"/>
                <a:cs typeface="Tahoma"/>
              </a:rPr>
              <a:t>eline</a:t>
            </a:r>
            <a:r>
              <a:rPr sz="3000" b="0" spc="-15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90" dirty="0">
                <a:solidFill>
                  <a:srgbClr val="5A5A5A"/>
                </a:solidFill>
                <a:latin typeface="Tahoma"/>
                <a:cs typeface="Tahoma"/>
              </a:rPr>
              <a:t>Co</a:t>
            </a:r>
            <a:r>
              <a:rPr sz="3000" b="0" spc="95" dirty="0">
                <a:solidFill>
                  <a:srgbClr val="5A5A5A"/>
                </a:solidFill>
                <a:latin typeface="Tahoma"/>
                <a:cs typeface="Tahoma"/>
              </a:rPr>
              <a:t>n</a:t>
            </a:r>
            <a:r>
              <a:rPr sz="3000" b="0" spc="15" dirty="0">
                <a:solidFill>
                  <a:srgbClr val="5A5A5A"/>
                </a:solidFill>
                <a:latin typeface="Tahoma"/>
                <a:cs typeface="Tahoma"/>
              </a:rPr>
              <a:t>version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9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70" dirty="0">
                <a:solidFill>
                  <a:srgbClr val="5A5A5A"/>
                </a:solidFill>
                <a:latin typeface="Tahoma"/>
                <a:cs typeface="Tahoma"/>
              </a:rPr>
              <a:t>t</a:t>
            </a:r>
            <a:r>
              <a:rPr sz="3000" b="0" spc="-18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8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65" dirty="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sz="3000" b="0" spc="-19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5" dirty="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6700" y="1872995"/>
            <a:ext cx="4038600" cy="4555490"/>
          </a:xfrm>
          <a:prstGeom prst="rect">
            <a:avLst/>
          </a:prstGeom>
          <a:ln w="9525">
            <a:solidFill>
              <a:srgbClr val="F69392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798830">
              <a:lnSpc>
                <a:spcPct val="100000"/>
              </a:lnSpc>
              <a:spcBef>
                <a:spcPts val="345"/>
              </a:spcBef>
            </a:pPr>
            <a:r>
              <a:rPr sz="1800" b="1" spc="-105" dirty="0">
                <a:latin typeface="Tahoma"/>
                <a:cs typeface="Tahoma"/>
              </a:rPr>
              <a:t>Final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Rec</a:t>
            </a:r>
            <a:r>
              <a:rPr sz="1800" b="1" spc="-114" dirty="0">
                <a:latin typeface="Tahoma"/>
                <a:cs typeface="Tahoma"/>
              </a:rPr>
              <a:t>o</a:t>
            </a:r>
            <a:r>
              <a:rPr sz="1800" b="1" spc="-210" dirty="0">
                <a:latin typeface="Tahoma"/>
                <a:cs typeface="Tahoma"/>
              </a:rPr>
              <a:t>m</a:t>
            </a:r>
            <a:r>
              <a:rPr sz="1800" b="1" spc="-204" dirty="0">
                <a:latin typeface="Tahoma"/>
                <a:cs typeface="Tahoma"/>
              </a:rPr>
              <a:t>m</a:t>
            </a:r>
            <a:r>
              <a:rPr sz="1800" b="1" spc="-114" dirty="0">
                <a:latin typeface="Tahoma"/>
                <a:cs typeface="Tahoma"/>
              </a:rPr>
              <a:t>endations</a:t>
            </a:r>
            <a:endParaRPr sz="1800">
              <a:latin typeface="Tahoma"/>
              <a:cs typeface="Tahoma"/>
            </a:endParaRPr>
          </a:p>
          <a:p>
            <a:pPr marL="92075" marR="422275">
              <a:lnSpc>
                <a:spcPct val="100000"/>
              </a:lnSpc>
              <a:spcBef>
                <a:spcPts val="5"/>
              </a:spcBef>
            </a:pPr>
            <a:r>
              <a:rPr sz="1400" spc="15" dirty="0">
                <a:latin typeface="Tahoma"/>
                <a:cs typeface="Tahoma"/>
              </a:rPr>
              <a:t>Focus</a:t>
            </a:r>
            <a:r>
              <a:rPr sz="1400" spc="254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on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following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Categories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for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newer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leads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for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ensuring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high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Conversion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rate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434975" marR="218440" indent="-342900">
              <a:lnSpc>
                <a:spcPct val="100000"/>
              </a:lnSpc>
              <a:buFont typeface="Arial MT"/>
              <a:buChar char="•"/>
              <a:tabLst>
                <a:tab pos="434975" algn="l"/>
                <a:tab pos="435609" algn="l"/>
              </a:tabLst>
            </a:pPr>
            <a:r>
              <a:rPr sz="1400" spc="30" dirty="0">
                <a:latin typeface="Tahoma"/>
                <a:cs typeface="Tahoma"/>
              </a:rPr>
              <a:t>ERP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implementation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as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type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of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solution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offered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to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customers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350">
              <a:latin typeface="Tahoma"/>
              <a:cs typeface="Tahoma"/>
            </a:endParaRPr>
          </a:p>
          <a:p>
            <a:pPr marL="434975" indent="-343535">
              <a:lnSpc>
                <a:spcPct val="100000"/>
              </a:lnSpc>
              <a:buFont typeface="Arial MT"/>
              <a:buChar char="•"/>
              <a:tabLst>
                <a:tab pos="434975" algn="l"/>
                <a:tab pos="435609" algn="l"/>
              </a:tabLst>
            </a:pPr>
            <a:r>
              <a:rPr sz="1400" spc="25" dirty="0">
                <a:latin typeface="Tahoma"/>
                <a:cs typeface="Tahoma"/>
              </a:rPr>
              <a:t>E</a:t>
            </a:r>
            <a:r>
              <a:rPr sz="1400" spc="10" dirty="0">
                <a:latin typeface="Tahoma"/>
                <a:cs typeface="Tahoma"/>
              </a:rPr>
              <a:t>nter</a:t>
            </a:r>
            <a:r>
              <a:rPr sz="1400" spc="15" dirty="0">
                <a:latin typeface="Tahoma"/>
                <a:cs typeface="Tahoma"/>
              </a:rPr>
              <a:t>p</a:t>
            </a:r>
            <a:r>
              <a:rPr sz="1400" spc="5" dirty="0">
                <a:latin typeface="Tahoma"/>
                <a:cs typeface="Tahoma"/>
              </a:rPr>
              <a:t>r</a:t>
            </a:r>
            <a:r>
              <a:rPr sz="1400" dirty="0">
                <a:latin typeface="Tahoma"/>
                <a:cs typeface="Tahoma"/>
              </a:rPr>
              <a:t>ise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S</a:t>
            </a:r>
            <a:r>
              <a:rPr sz="1400" spc="10" dirty="0">
                <a:latin typeface="Tahoma"/>
                <a:cs typeface="Tahoma"/>
              </a:rPr>
              <a:t>e</a:t>
            </a:r>
            <a:r>
              <a:rPr sz="1400" spc="5" dirty="0">
                <a:latin typeface="Tahoma"/>
                <a:cs typeface="Tahoma"/>
              </a:rPr>
              <a:t>l</a:t>
            </a:r>
            <a:r>
              <a:rPr sz="1400" spc="10" dirty="0">
                <a:latin typeface="Tahoma"/>
                <a:cs typeface="Tahoma"/>
              </a:rPr>
              <a:t>l</a:t>
            </a:r>
            <a:r>
              <a:rPr sz="1400" spc="5" dirty="0">
                <a:latin typeface="Tahoma"/>
                <a:cs typeface="Tahoma"/>
              </a:rPr>
              <a:t>er</a:t>
            </a:r>
            <a:r>
              <a:rPr sz="1400" spc="-20" dirty="0">
                <a:latin typeface="Tahoma"/>
                <a:cs typeface="Tahoma"/>
              </a:rPr>
              <a:t>s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as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B2</a:t>
            </a:r>
            <a:r>
              <a:rPr sz="1400" spc="80" dirty="0">
                <a:latin typeface="Tahoma"/>
                <a:cs typeface="Tahoma"/>
              </a:rPr>
              <a:t>B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S</a:t>
            </a:r>
            <a:r>
              <a:rPr sz="1400" spc="-10" dirty="0">
                <a:latin typeface="Tahoma"/>
                <a:cs typeface="Tahoma"/>
              </a:rPr>
              <a:t>ale</a:t>
            </a:r>
            <a:r>
              <a:rPr sz="1400" spc="-20" dirty="0">
                <a:latin typeface="Tahoma"/>
                <a:cs typeface="Tahoma"/>
              </a:rPr>
              <a:t>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135" dirty="0">
                <a:latin typeface="Tahoma"/>
                <a:cs typeface="Tahoma"/>
              </a:rPr>
              <a:t>M</a:t>
            </a:r>
            <a:r>
              <a:rPr sz="1400" spc="95" dirty="0">
                <a:latin typeface="Tahoma"/>
                <a:cs typeface="Tahoma"/>
              </a:rPr>
              <a:t>e</a:t>
            </a:r>
            <a:r>
              <a:rPr sz="1400" spc="10" dirty="0">
                <a:latin typeface="Tahoma"/>
                <a:cs typeface="Tahoma"/>
              </a:rPr>
              <a:t>d</a:t>
            </a:r>
            <a:r>
              <a:rPr sz="1400" spc="5" dirty="0">
                <a:latin typeface="Tahoma"/>
                <a:cs typeface="Tahoma"/>
              </a:rPr>
              <a:t>iu</a:t>
            </a:r>
            <a:r>
              <a:rPr sz="1400" spc="-25" dirty="0">
                <a:latin typeface="Tahoma"/>
                <a:cs typeface="Tahoma"/>
              </a:rPr>
              <a:t>m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350">
              <a:latin typeface="Tahoma"/>
              <a:cs typeface="Tahoma"/>
            </a:endParaRPr>
          </a:p>
          <a:p>
            <a:pPr marL="434975" marR="414020" indent="-342900">
              <a:lnSpc>
                <a:spcPct val="100000"/>
              </a:lnSpc>
              <a:buFont typeface="Arial MT"/>
              <a:buChar char="•"/>
              <a:tabLst>
                <a:tab pos="434975" algn="l"/>
                <a:tab pos="435609" algn="l"/>
              </a:tabLst>
            </a:pPr>
            <a:r>
              <a:rPr sz="1400" spc="30" dirty="0">
                <a:latin typeface="Tahoma"/>
                <a:cs typeface="Tahoma"/>
              </a:rPr>
              <a:t>Clie</a:t>
            </a:r>
            <a:r>
              <a:rPr sz="1400" spc="15" dirty="0">
                <a:latin typeface="Tahoma"/>
                <a:cs typeface="Tahoma"/>
              </a:rPr>
              <a:t>nt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Reven</a:t>
            </a:r>
            <a:r>
              <a:rPr sz="1400" spc="-5" dirty="0">
                <a:latin typeface="Tahoma"/>
                <a:cs typeface="Tahoma"/>
              </a:rPr>
              <a:t>u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S</a:t>
            </a:r>
            <a:r>
              <a:rPr sz="1400" dirty="0">
                <a:latin typeface="Tahoma"/>
                <a:cs typeface="Tahoma"/>
              </a:rPr>
              <a:t>izing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in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R</a:t>
            </a:r>
            <a:r>
              <a:rPr sz="1400" spc="-20" dirty="0">
                <a:latin typeface="Tahoma"/>
                <a:cs typeface="Tahoma"/>
              </a:rPr>
              <a:t>a</a:t>
            </a:r>
            <a:r>
              <a:rPr sz="1400" spc="-15" dirty="0">
                <a:latin typeface="Tahoma"/>
                <a:cs typeface="Tahoma"/>
              </a:rPr>
              <a:t>nge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(100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05" dirty="0">
                <a:latin typeface="Tahoma"/>
                <a:cs typeface="Tahoma"/>
              </a:rPr>
              <a:t>K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or  </a:t>
            </a:r>
            <a:r>
              <a:rPr sz="1400" spc="-35" dirty="0">
                <a:latin typeface="Tahoma"/>
                <a:cs typeface="Tahoma"/>
              </a:rPr>
              <a:t>less)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350">
              <a:latin typeface="Tahoma"/>
              <a:cs typeface="Tahoma"/>
            </a:endParaRPr>
          </a:p>
          <a:p>
            <a:pPr marL="434975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34975" algn="l"/>
                <a:tab pos="435609" algn="l"/>
              </a:tabLst>
            </a:pPr>
            <a:r>
              <a:rPr sz="1400" spc="25" dirty="0">
                <a:latin typeface="Tahoma"/>
                <a:cs typeface="Tahoma"/>
              </a:rPr>
              <a:t>E</a:t>
            </a:r>
            <a:r>
              <a:rPr sz="1400" spc="5" dirty="0">
                <a:latin typeface="Tahoma"/>
                <a:cs typeface="Tahoma"/>
              </a:rPr>
              <a:t>xistin</a:t>
            </a:r>
            <a:r>
              <a:rPr sz="1400" spc="-45" dirty="0">
                <a:latin typeface="Tahoma"/>
                <a:cs typeface="Tahoma"/>
              </a:rPr>
              <a:t>g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custo</a:t>
            </a:r>
            <a:r>
              <a:rPr sz="1400" spc="10" dirty="0">
                <a:latin typeface="Tahoma"/>
                <a:cs typeface="Tahoma"/>
              </a:rPr>
              <a:t>m</a:t>
            </a:r>
            <a:r>
              <a:rPr sz="1400" spc="5" dirty="0">
                <a:latin typeface="Tahoma"/>
                <a:cs typeface="Tahoma"/>
              </a:rPr>
              <a:t>er</a:t>
            </a:r>
            <a:r>
              <a:rPr sz="1400" spc="-20" dirty="0"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350">
              <a:latin typeface="Tahoma"/>
              <a:cs typeface="Tahoma"/>
            </a:endParaRPr>
          </a:p>
          <a:p>
            <a:pPr marL="434975" indent="-343535">
              <a:lnSpc>
                <a:spcPct val="100000"/>
              </a:lnSpc>
              <a:buFont typeface="Arial MT"/>
              <a:buChar char="•"/>
              <a:tabLst>
                <a:tab pos="434975" algn="l"/>
                <a:tab pos="435609" algn="l"/>
              </a:tabLst>
            </a:pPr>
            <a:r>
              <a:rPr sz="1400" spc="80" dirty="0">
                <a:latin typeface="Tahoma"/>
                <a:cs typeface="Tahoma"/>
              </a:rPr>
              <a:t>O</a:t>
            </a:r>
            <a:r>
              <a:rPr sz="1400" spc="65" dirty="0">
                <a:latin typeface="Tahoma"/>
                <a:cs typeface="Tahoma"/>
              </a:rPr>
              <a:t>p</a:t>
            </a:r>
            <a:r>
              <a:rPr sz="1400" spc="10" dirty="0">
                <a:latin typeface="Tahoma"/>
                <a:cs typeface="Tahoma"/>
              </a:rPr>
              <a:t>p</a:t>
            </a:r>
            <a:r>
              <a:rPr sz="1400" spc="15" dirty="0">
                <a:latin typeface="Tahoma"/>
                <a:cs typeface="Tahoma"/>
              </a:rPr>
              <a:t>ortu</a:t>
            </a:r>
            <a:r>
              <a:rPr sz="1400" spc="5" dirty="0">
                <a:latin typeface="Tahoma"/>
                <a:cs typeface="Tahoma"/>
              </a:rPr>
              <a:t>n</a:t>
            </a:r>
            <a:r>
              <a:rPr sz="1400" spc="25" dirty="0">
                <a:latin typeface="Tahoma"/>
                <a:cs typeface="Tahoma"/>
              </a:rPr>
              <a:t>ity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S</a:t>
            </a:r>
            <a:r>
              <a:rPr sz="1400" dirty="0">
                <a:latin typeface="Tahoma"/>
                <a:cs typeface="Tahoma"/>
              </a:rPr>
              <a:t>izing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in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r</a:t>
            </a:r>
            <a:r>
              <a:rPr sz="1400" spc="-20" dirty="0">
                <a:latin typeface="Tahoma"/>
                <a:cs typeface="Tahoma"/>
              </a:rPr>
              <a:t>a</a:t>
            </a:r>
            <a:r>
              <a:rPr sz="1400" spc="-30" dirty="0">
                <a:latin typeface="Tahoma"/>
                <a:cs typeface="Tahoma"/>
              </a:rPr>
              <a:t>n</a:t>
            </a:r>
            <a:r>
              <a:rPr sz="1400" spc="-20" dirty="0">
                <a:latin typeface="Tahoma"/>
                <a:cs typeface="Tahoma"/>
              </a:rPr>
              <a:t>ge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(</a:t>
            </a:r>
            <a:r>
              <a:rPr sz="1400" spc="-60" dirty="0">
                <a:latin typeface="Tahoma"/>
                <a:cs typeface="Tahoma"/>
              </a:rPr>
              <a:t>0</a:t>
            </a:r>
            <a:r>
              <a:rPr sz="1400" dirty="0">
                <a:latin typeface="Tahoma"/>
                <a:cs typeface="Tahoma"/>
              </a:rPr>
              <a:t>-</a:t>
            </a:r>
            <a:r>
              <a:rPr sz="1400" spc="50" dirty="0">
                <a:latin typeface="Tahoma"/>
                <a:cs typeface="Tahoma"/>
              </a:rPr>
              <a:t>30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105" dirty="0">
                <a:latin typeface="Tahoma"/>
                <a:cs typeface="Tahoma"/>
              </a:rPr>
              <a:t>K</a:t>
            </a:r>
            <a:r>
              <a:rPr sz="1400" spc="-165" dirty="0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0"/>
              </a:spcBef>
            </a:pPr>
            <a:r>
              <a:rPr spc="-110" dirty="0"/>
              <a:t>PART</a:t>
            </a:r>
            <a:r>
              <a:rPr spc="-195" dirty="0"/>
              <a:t> </a:t>
            </a:r>
            <a:r>
              <a:rPr spc="-655" dirty="0"/>
              <a:t>I</a:t>
            </a:r>
            <a:r>
              <a:rPr spc="-170" dirty="0"/>
              <a:t> </a:t>
            </a:r>
            <a:r>
              <a:rPr spc="-370" dirty="0"/>
              <a:t>:</a:t>
            </a:r>
            <a:r>
              <a:rPr spc="-185" dirty="0"/>
              <a:t> </a:t>
            </a:r>
            <a:r>
              <a:rPr spc="-229" dirty="0"/>
              <a:t>2.</a:t>
            </a:r>
            <a:r>
              <a:rPr spc="-170" dirty="0"/>
              <a:t> </a:t>
            </a:r>
            <a:r>
              <a:rPr spc="-225" dirty="0"/>
              <a:t>Understanding</a:t>
            </a:r>
            <a:r>
              <a:rPr spc="-210" dirty="0"/>
              <a:t> the</a:t>
            </a:r>
            <a:r>
              <a:rPr spc="-170" dirty="0"/>
              <a:t> </a:t>
            </a:r>
            <a:r>
              <a:rPr spc="-220" dirty="0"/>
              <a:t>Problem</a:t>
            </a:r>
          </a:p>
          <a:p>
            <a:pPr marL="1270" algn="ctr">
              <a:lnSpc>
                <a:spcPct val="100000"/>
              </a:lnSpc>
              <a:spcBef>
                <a:spcPts val="730"/>
              </a:spcBef>
            </a:pPr>
            <a:r>
              <a:rPr sz="3000" b="0" spc="-30" dirty="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60" dirty="0">
                <a:solidFill>
                  <a:srgbClr val="5A5A5A"/>
                </a:solidFill>
                <a:latin typeface="Tahoma"/>
                <a:cs typeface="Tahoma"/>
              </a:rPr>
              <a:t>Pi</a:t>
            </a:r>
            <a:r>
              <a:rPr sz="3000" b="0" spc="75" dirty="0">
                <a:solidFill>
                  <a:srgbClr val="5A5A5A"/>
                </a:solidFill>
                <a:latin typeface="Tahoma"/>
                <a:cs typeface="Tahoma"/>
              </a:rPr>
              <a:t>p</a:t>
            </a:r>
            <a:r>
              <a:rPr sz="3000" b="0" spc="10" dirty="0">
                <a:solidFill>
                  <a:srgbClr val="5A5A5A"/>
                </a:solidFill>
                <a:latin typeface="Tahoma"/>
                <a:cs typeface="Tahoma"/>
              </a:rPr>
              <a:t>eline</a:t>
            </a:r>
            <a:r>
              <a:rPr sz="3000" b="0" spc="-15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90" dirty="0">
                <a:solidFill>
                  <a:srgbClr val="5A5A5A"/>
                </a:solidFill>
                <a:latin typeface="Tahoma"/>
                <a:cs typeface="Tahoma"/>
              </a:rPr>
              <a:t>Co</a:t>
            </a:r>
            <a:r>
              <a:rPr sz="3000" b="0" spc="95" dirty="0">
                <a:solidFill>
                  <a:srgbClr val="5A5A5A"/>
                </a:solidFill>
                <a:latin typeface="Tahoma"/>
                <a:cs typeface="Tahoma"/>
              </a:rPr>
              <a:t>n</a:t>
            </a:r>
            <a:r>
              <a:rPr sz="3000" b="0" spc="15" dirty="0">
                <a:solidFill>
                  <a:srgbClr val="5A5A5A"/>
                </a:solidFill>
                <a:latin typeface="Tahoma"/>
                <a:cs typeface="Tahoma"/>
              </a:rPr>
              <a:t>version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9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70" dirty="0">
                <a:solidFill>
                  <a:srgbClr val="5A5A5A"/>
                </a:solidFill>
                <a:latin typeface="Tahoma"/>
                <a:cs typeface="Tahoma"/>
              </a:rPr>
              <a:t>t</a:t>
            </a:r>
            <a:r>
              <a:rPr sz="3000" b="0" spc="-18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8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65" dirty="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sz="3000" b="0" spc="-19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5" dirty="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268" y="2008632"/>
            <a:ext cx="2550160" cy="4680585"/>
          </a:xfrm>
          <a:prstGeom prst="rect">
            <a:avLst/>
          </a:prstGeom>
          <a:ln w="9525">
            <a:solidFill>
              <a:srgbClr val="BEBEB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1800" b="1" spc="-114" dirty="0">
                <a:latin typeface="Tahoma"/>
                <a:cs typeface="Tahoma"/>
              </a:rPr>
              <a:t>Situation</a:t>
            </a:r>
            <a:endParaRPr sz="1800">
              <a:latin typeface="Tahoma"/>
              <a:cs typeface="Tahoma"/>
            </a:endParaRPr>
          </a:p>
          <a:p>
            <a:pPr marL="433705" marR="480059" indent="-342900">
              <a:lnSpc>
                <a:spcPct val="100000"/>
              </a:lnSpc>
              <a:spcBef>
                <a:spcPts val="1710"/>
              </a:spcBef>
              <a:buAutoNum type="arabicPeriod"/>
              <a:tabLst>
                <a:tab pos="433070" algn="l"/>
                <a:tab pos="434340" algn="l"/>
              </a:tabLst>
            </a:pPr>
            <a:r>
              <a:rPr sz="1400" spc="120" dirty="0">
                <a:latin typeface="Tahoma"/>
                <a:cs typeface="Tahoma"/>
              </a:rPr>
              <a:t>H</a:t>
            </a:r>
            <a:r>
              <a:rPr sz="1400" spc="45" dirty="0">
                <a:latin typeface="Tahoma"/>
                <a:cs typeface="Tahoma"/>
              </a:rPr>
              <a:t>ow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m</a:t>
            </a:r>
            <a:r>
              <a:rPr sz="1400" spc="-30" dirty="0">
                <a:latin typeface="Tahoma"/>
                <a:cs typeface="Tahoma"/>
              </a:rPr>
              <a:t>a</a:t>
            </a:r>
            <a:r>
              <a:rPr sz="1400" spc="10" dirty="0">
                <a:latin typeface="Tahoma"/>
                <a:cs typeface="Tahoma"/>
              </a:rPr>
              <a:t>ny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l</a:t>
            </a:r>
            <a:r>
              <a:rPr sz="1400" spc="-10" dirty="0">
                <a:latin typeface="Tahoma"/>
                <a:cs typeface="Tahoma"/>
              </a:rPr>
              <a:t>ea</a:t>
            </a:r>
            <a:r>
              <a:rPr sz="1400" spc="-5" dirty="0">
                <a:latin typeface="Tahoma"/>
                <a:cs typeface="Tahoma"/>
              </a:rPr>
              <a:t>d</a:t>
            </a:r>
            <a:r>
              <a:rPr sz="1400" spc="-20" dirty="0">
                <a:latin typeface="Tahoma"/>
                <a:cs typeface="Tahoma"/>
              </a:rPr>
              <a:t>s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a</a:t>
            </a:r>
            <a:r>
              <a:rPr sz="1400" spc="-30" dirty="0">
                <a:latin typeface="Tahoma"/>
                <a:cs typeface="Tahoma"/>
              </a:rPr>
              <a:t>n</a:t>
            </a:r>
            <a:r>
              <a:rPr sz="1400" spc="5" dirty="0">
                <a:latin typeface="Tahoma"/>
                <a:cs typeface="Tahoma"/>
              </a:rPr>
              <a:t>d  </a:t>
            </a:r>
            <a:r>
              <a:rPr sz="1400" spc="30" dirty="0">
                <a:latin typeface="Tahoma"/>
                <a:cs typeface="Tahoma"/>
              </a:rPr>
              <a:t>Clie</a:t>
            </a:r>
            <a:r>
              <a:rPr sz="1400" spc="5" dirty="0">
                <a:latin typeface="Tahoma"/>
                <a:cs typeface="Tahoma"/>
              </a:rPr>
              <a:t>nts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d</a:t>
            </a:r>
            <a:r>
              <a:rPr sz="1400" spc="5" dirty="0">
                <a:latin typeface="Tahoma"/>
                <a:cs typeface="Tahoma"/>
              </a:rPr>
              <a:t>oes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  </a:t>
            </a:r>
            <a:r>
              <a:rPr sz="1400" spc="5" dirty="0">
                <a:latin typeface="Tahoma"/>
                <a:cs typeface="Tahoma"/>
              </a:rPr>
              <a:t>Tech</a:t>
            </a:r>
            <a:r>
              <a:rPr sz="1400" dirty="0">
                <a:latin typeface="Tahoma"/>
                <a:cs typeface="Tahoma"/>
              </a:rPr>
              <a:t>n</a:t>
            </a:r>
            <a:r>
              <a:rPr sz="1400" spc="5" dirty="0">
                <a:latin typeface="Tahoma"/>
                <a:cs typeface="Tahoma"/>
              </a:rPr>
              <a:t>o</a:t>
            </a:r>
            <a:r>
              <a:rPr sz="1400" spc="-5" dirty="0">
                <a:latin typeface="Tahoma"/>
                <a:cs typeface="Tahoma"/>
              </a:rPr>
              <a:t>S</a:t>
            </a:r>
            <a:r>
              <a:rPr sz="1400" spc="5" dirty="0">
                <a:latin typeface="Tahoma"/>
                <a:cs typeface="Tahoma"/>
              </a:rPr>
              <a:t>er</a:t>
            </a:r>
            <a:r>
              <a:rPr sz="1400" spc="20" dirty="0">
                <a:latin typeface="Tahoma"/>
                <a:cs typeface="Tahoma"/>
              </a:rPr>
              <a:t>v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h</a:t>
            </a:r>
            <a:r>
              <a:rPr sz="1400" spc="-30" dirty="0">
                <a:latin typeface="Tahoma"/>
                <a:cs typeface="Tahoma"/>
              </a:rPr>
              <a:t>as?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ahoma"/>
              <a:buAutoNum type="arabicPeriod"/>
            </a:pPr>
            <a:endParaRPr sz="1350">
              <a:latin typeface="Tahoma"/>
              <a:cs typeface="Tahoma"/>
            </a:endParaRPr>
          </a:p>
          <a:p>
            <a:pPr marL="433705" marR="329565" indent="-342900">
              <a:lnSpc>
                <a:spcPct val="100000"/>
              </a:lnSpc>
              <a:buAutoNum type="arabicPeriod"/>
              <a:tabLst>
                <a:tab pos="433070" algn="l"/>
                <a:tab pos="434340" algn="l"/>
              </a:tabLst>
            </a:pPr>
            <a:r>
              <a:rPr sz="1400" spc="114" dirty="0">
                <a:latin typeface="Tahoma"/>
                <a:cs typeface="Tahoma"/>
              </a:rPr>
              <a:t>W</a:t>
            </a:r>
            <a:r>
              <a:rPr sz="1400" spc="65" dirty="0">
                <a:latin typeface="Tahoma"/>
                <a:cs typeface="Tahoma"/>
              </a:rPr>
              <a:t>h</a:t>
            </a:r>
            <a:r>
              <a:rPr sz="1400" spc="-5" dirty="0">
                <a:latin typeface="Tahoma"/>
                <a:cs typeface="Tahoma"/>
              </a:rPr>
              <a:t>at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are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p</a:t>
            </a:r>
            <a:r>
              <a:rPr sz="1400" spc="5" dirty="0">
                <a:latin typeface="Tahoma"/>
                <a:cs typeface="Tahoma"/>
              </a:rPr>
              <a:t>r</a:t>
            </a:r>
            <a:r>
              <a:rPr sz="1400" spc="10" dirty="0">
                <a:latin typeface="Tahoma"/>
                <a:cs typeface="Tahoma"/>
              </a:rPr>
              <a:t>oducts  </a:t>
            </a:r>
            <a:r>
              <a:rPr sz="1400" spc="20" dirty="0">
                <a:latin typeface="Tahoma"/>
                <a:cs typeface="Tahoma"/>
              </a:rPr>
              <a:t>offered </a:t>
            </a:r>
            <a:r>
              <a:rPr sz="1400" spc="15" dirty="0">
                <a:latin typeface="Tahoma"/>
                <a:cs typeface="Tahoma"/>
              </a:rPr>
              <a:t>by </a:t>
            </a:r>
            <a:r>
              <a:rPr sz="1400" spc="10" dirty="0">
                <a:latin typeface="Tahoma"/>
                <a:cs typeface="Tahoma"/>
              </a:rPr>
              <a:t>the </a:t>
            </a:r>
            <a:r>
              <a:rPr sz="1400" spc="1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Tech</a:t>
            </a:r>
            <a:r>
              <a:rPr sz="1400" dirty="0">
                <a:latin typeface="Tahoma"/>
                <a:cs typeface="Tahoma"/>
              </a:rPr>
              <a:t>n</a:t>
            </a:r>
            <a:r>
              <a:rPr sz="1400" spc="5" dirty="0">
                <a:latin typeface="Tahoma"/>
                <a:cs typeface="Tahoma"/>
              </a:rPr>
              <a:t>o</a:t>
            </a:r>
            <a:r>
              <a:rPr sz="1400" spc="-5" dirty="0">
                <a:latin typeface="Tahoma"/>
                <a:cs typeface="Tahoma"/>
              </a:rPr>
              <a:t>S</a:t>
            </a:r>
            <a:r>
              <a:rPr sz="1400" spc="5" dirty="0">
                <a:latin typeface="Tahoma"/>
                <a:cs typeface="Tahoma"/>
              </a:rPr>
              <a:t>er</a:t>
            </a:r>
            <a:r>
              <a:rPr sz="1400" spc="20" dirty="0">
                <a:latin typeface="Tahoma"/>
                <a:cs typeface="Tahoma"/>
              </a:rPr>
              <a:t>v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a</a:t>
            </a:r>
            <a:r>
              <a:rPr sz="1400" spc="-30" dirty="0">
                <a:latin typeface="Tahoma"/>
                <a:cs typeface="Tahoma"/>
              </a:rPr>
              <a:t>n</a:t>
            </a:r>
            <a:r>
              <a:rPr sz="1400" spc="10" dirty="0">
                <a:latin typeface="Tahoma"/>
                <a:cs typeface="Tahoma"/>
              </a:rPr>
              <a:t>d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90" dirty="0">
                <a:latin typeface="Tahoma"/>
                <a:cs typeface="Tahoma"/>
              </a:rPr>
              <a:t>H</a:t>
            </a:r>
            <a:r>
              <a:rPr sz="1400" spc="60" dirty="0">
                <a:latin typeface="Tahoma"/>
                <a:cs typeface="Tahoma"/>
              </a:rPr>
              <a:t>o</a:t>
            </a:r>
            <a:r>
              <a:rPr sz="1400" spc="35" dirty="0">
                <a:latin typeface="Tahoma"/>
                <a:cs typeface="Tahoma"/>
              </a:rPr>
              <a:t>w  </a:t>
            </a:r>
            <a:r>
              <a:rPr sz="1400" spc="20" dirty="0">
                <a:latin typeface="Tahoma"/>
                <a:cs typeface="Tahoma"/>
              </a:rPr>
              <a:t>do </a:t>
            </a:r>
            <a:r>
              <a:rPr sz="1400" spc="10" dirty="0">
                <a:latin typeface="Tahoma"/>
                <a:cs typeface="Tahoma"/>
              </a:rPr>
              <a:t>they </a:t>
            </a:r>
            <a:r>
              <a:rPr sz="1400" spc="5" dirty="0">
                <a:latin typeface="Tahoma"/>
                <a:cs typeface="Tahoma"/>
              </a:rPr>
              <a:t>fare </a:t>
            </a:r>
            <a:r>
              <a:rPr sz="1400" spc="25" dirty="0">
                <a:latin typeface="Tahoma"/>
                <a:cs typeface="Tahoma"/>
              </a:rPr>
              <a:t>for 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products?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ahoma"/>
              <a:buAutoNum type="arabicPeriod"/>
            </a:pPr>
            <a:endParaRPr sz="1350">
              <a:latin typeface="Tahoma"/>
              <a:cs typeface="Tahoma"/>
            </a:endParaRPr>
          </a:p>
          <a:p>
            <a:pPr marL="433705" marR="278765" indent="-342900">
              <a:lnSpc>
                <a:spcPct val="100000"/>
              </a:lnSpc>
              <a:buAutoNum type="arabicPeriod"/>
              <a:tabLst>
                <a:tab pos="433070" algn="l"/>
                <a:tab pos="434340" algn="l"/>
              </a:tabLst>
            </a:pPr>
            <a:r>
              <a:rPr sz="1400" spc="114" dirty="0">
                <a:latin typeface="Tahoma"/>
                <a:cs typeface="Tahoma"/>
              </a:rPr>
              <a:t>W</a:t>
            </a:r>
            <a:r>
              <a:rPr sz="1400" spc="65" dirty="0">
                <a:latin typeface="Tahoma"/>
                <a:cs typeface="Tahoma"/>
              </a:rPr>
              <a:t>h</a:t>
            </a:r>
            <a:r>
              <a:rPr sz="1400" spc="-5" dirty="0">
                <a:latin typeface="Tahoma"/>
                <a:cs typeface="Tahoma"/>
              </a:rPr>
              <a:t>at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S</a:t>
            </a:r>
            <a:r>
              <a:rPr sz="1400" spc="20" dirty="0">
                <a:latin typeface="Tahoma"/>
                <a:cs typeface="Tahoma"/>
              </a:rPr>
              <a:t>tr</a:t>
            </a:r>
            <a:r>
              <a:rPr sz="1400" dirty="0">
                <a:latin typeface="Tahoma"/>
                <a:cs typeface="Tahoma"/>
              </a:rPr>
              <a:t>ength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of  </a:t>
            </a:r>
            <a:r>
              <a:rPr sz="1400" spc="15" dirty="0">
                <a:latin typeface="Tahoma"/>
                <a:cs typeface="Tahoma"/>
              </a:rPr>
              <a:t>t</a:t>
            </a:r>
            <a:r>
              <a:rPr sz="1400" spc="20" dirty="0">
                <a:latin typeface="Tahoma"/>
                <a:cs typeface="Tahoma"/>
              </a:rPr>
              <a:t>h</a:t>
            </a:r>
            <a:r>
              <a:rPr sz="1400" spc="5" dirty="0">
                <a:latin typeface="Tahoma"/>
                <a:cs typeface="Tahoma"/>
              </a:rPr>
              <a:t>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S</a:t>
            </a:r>
            <a:r>
              <a:rPr sz="1400" spc="-10" dirty="0">
                <a:latin typeface="Tahoma"/>
                <a:cs typeface="Tahoma"/>
              </a:rPr>
              <a:t>ales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team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at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t</a:t>
            </a:r>
            <a:r>
              <a:rPr sz="1400" spc="-5" dirty="0">
                <a:latin typeface="Tahoma"/>
                <a:cs typeface="Tahoma"/>
              </a:rPr>
              <a:t>h</a:t>
            </a:r>
            <a:r>
              <a:rPr sz="1400" dirty="0">
                <a:latin typeface="Tahoma"/>
                <a:cs typeface="Tahoma"/>
              </a:rPr>
              <a:t>e  </a:t>
            </a:r>
            <a:r>
              <a:rPr sz="1400" spc="-5" dirty="0">
                <a:latin typeface="Tahoma"/>
                <a:cs typeface="Tahoma"/>
              </a:rPr>
              <a:t>company?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19855" y="2008632"/>
            <a:ext cx="2551430" cy="4680585"/>
          </a:xfrm>
          <a:prstGeom prst="rect">
            <a:avLst/>
          </a:prstGeom>
          <a:ln w="9525">
            <a:solidFill>
              <a:srgbClr val="F69392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1800" b="1" spc="-114" dirty="0">
                <a:latin typeface="Tahoma"/>
                <a:cs typeface="Tahoma"/>
              </a:rPr>
              <a:t>Problem</a:t>
            </a:r>
            <a:endParaRPr sz="1800">
              <a:latin typeface="Tahoma"/>
              <a:cs typeface="Tahoma"/>
            </a:endParaRPr>
          </a:p>
          <a:p>
            <a:pPr marL="434975" marR="253365" indent="-342900">
              <a:lnSpc>
                <a:spcPct val="100000"/>
              </a:lnSpc>
              <a:spcBef>
                <a:spcPts val="1710"/>
              </a:spcBef>
              <a:buAutoNum type="arabicPeriod"/>
              <a:tabLst>
                <a:tab pos="434975" algn="l"/>
                <a:tab pos="435609" algn="l"/>
              </a:tabLst>
            </a:pPr>
            <a:r>
              <a:rPr sz="1400" spc="70" dirty="0">
                <a:latin typeface="Tahoma"/>
                <a:cs typeface="Tahoma"/>
              </a:rPr>
              <a:t>How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does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company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identify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leads?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ahoma"/>
              <a:buAutoNum type="arabicPeriod"/>
            </a:pPr>
            <a:endParaRPr sz="1350">
              <a:latin typeface="Tahoma"/>
              <a:cs typeface="Tahoma"/>
            </a:endParaRPr>
          </a:p>
          <a:p>
            <a:pPr marL="434975" indent="-343535">
              <a:lnSpc>
                <a:spcPct val="100000"/>
              </a:lnSpc>
              <a:buAutoNum type="arabicPeriod"/>
              <a:tabLst>
                <a:tab pos="434975" algn="l"/>
                <a:tab pos="435609" algn="l"/>
              </a:tabLst>
            </a:pPr>
            <a:r>
              <a:rPr sz="1400" spc="-75" dirty="0">
                <a:latin typeface="Tahoma"/>
                <a:cs typeface="Tahoma"/>
              </a:rPr>
              <a:t>Is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t</a:t>
            </a:r>
            <a:r>
              <a:rPr sz="1400" spc="20" dirty="0">
                <a:latin typeface="Tahoma"/>
                <a:cs typeface="Tahoma"/>
              </a:rPr>
              <a:t>h</a:t>
            </a:r>
            <a:r>
              <a:rPr sz="1400" spc="5" dirty="0">
                <a:latin typeface="Tahoma"/>
                <a:cs typeface="Tahoma"/>
              </a:rPr>
              <a:t>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S</a:t>
            </a:r>
            <a:r>
              <a:rPr sz="1400" spc="-10" dirty="0">
                <a:latin typeface="Tahoma"/>
                <a:cs typeface="Tahoma"/>
              </a:rPr>
              <a:t>ales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Te</a:t>
            </a:r>
            <a:r>
              <a:rPr sz="1400" spc="-15" dirty="0">
                <a:latin typeface="Tahoma"/>
                <a:cs typeface="Tahoma"/>
              </a:rPr>
              <a:t>a</a:t>
            </a:r>
            <a:r>
              <a:rPr sz="1400" spc="-20" dirty="0">
                <a:latin typeface="Tahoma"/>
                <a:cs typeface="Tahoma"/>
              </a:rPr>
              <a:t>m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at</a:t>
            </a:r>
            <a:endParaRPr sz="1400">
              <a:latin typeface="Tahoma"/>
              <a:cs typeface="Tahoma"/>
            </a:endParaRPr>
          </a:p>
          <a:p>
            <a:pPr marL="434975">
              <a:lnSpc>
                <a:spcPct val="100000"/>
              </a:lnSpc>
            </a:pPr>
            <a:r>
              <a:rPr sz="1400" spc="5" dirty="0">
                <a:latin typeface="Tahoma"/>
                <a:cs typeface="Tahoma"/>
              </a:rPr>
              <a:t>Tech</a:t>
            </a:r>
            <a:r>
              <a:rPr sz="1400" dirty="0">
                <a:latin typeface="Tahoma"/>
                <a:cs typeface="Tahoma"/>
              </a:rPr>
              <a:t>n</a:t>
            </a:r>
            <a:r>
              <a:rPr sz="1400" spc="5" dirty="0">
                <a:latin typeface="Tahoma"/>
                <a:cs typeface="Tahoma"/>
              </a:rPr>
              <a:t>o</a:t>
            </a:r>
            <a:r>
              <a:rPr sz="1400" spc="-5" dirty="0">
                <a:latin typeface="Tahoma"/>
                <a:cs typeface="Tahoma"/>
              </a:rPr>
              <a:t>S</a:t>
            </a:r>
            <a:r>
              <a:rPr sz="1400" spc="5" dirty="0">
                <a:latin typeface="Tahoma"/>
                <a:cs typeface="Tahoma"/>
              </a:rPr>
              <a:t>er</a:t>
            </a:r>
            <a:r>
              <a:rPr sz="1400" spc="20" dirty="0">
                <a:latin typeface="Tahoma"/>
                <a:cs typeface="Tahoma"/>
              </a:rPr>
              <a:t>v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effec</a:t>
            </a:r>
            <a:r>
              <a:rPr sz="1400" spc="20" dirty="0">
                <a:latin typeface="Tahoma"/>
                <a:cs typeface="Tahoma"/>
              </a:rPr>
              <a:t>ti</a:t>
            </a:r>
            <a:r>
              <a:rPr sz="1400" spc="30" dirty="0">
                <a:latin typeface="Tahoma"/>
                <a:cs typeface="Tahoma"/>
              </a:rPr>
              <a:t>v</a:t>
            </a:r>
            <a:r>
              <a:rPr sz="1400" spc="-20" dirty="0">
                <a:latin typeface="Tahoma"/>
                <a:cs typeface="Tahoma"/>
              </a:rPr>
              <a:t>e?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434975" marR="260350" indent="-342900">
              <a:lnSpc>
                <a:spcPct val="100000"/>
              </a:lnSpc>
              <a:buAutoNum type="arabicPeriod" startAt="3"/>
              <a:tabLst>
                <a:tab pos="434975" algn="l"/>
                <a:tab pos="435609" algn="l"/>
              </a:tabLst>
            </a:pPr>
            <a:r>
              <a:rPr sz="1400" spc="40" dirty="0">
                <a:latin typeface="Tahoma"/>
                <a:cs typeface="Tahoma"/>
              </a:rPr>
              <a:t>Are </a:t>
            </a:r>
            <a:r>
              <a:rPr sz="1400" spc="10" dirty="0">
                <a:latin typeface="Tahoma"/>
                <a:cs typeface="Tahoma"/>
              </a:rPr>
              <a:t>there </a:t>
            </a:r>
            <a:r>
              <a:rPr sz="1400" spc="5" dirty="0">
                <a:latin typeface="Tahoma"/>
                <a:cs typeface="Tahoma"/>
              </a:rPr>
              <a:t>certain </a:t>
            </a:r>
            <a:r>
              <a:rPr sz="1400" spc="10" dirty="0">
                <a:latin typeface="Tahoma"/>
                <a:cs typeface="Tahoma"/>
              </a:rPr>
              <a:t> p</a:t>
            </a:r>
            <a:r>
              <a:rPr sz="1400" spc="5" dirty="0">
                <a:latin typeface="Tahoma"/>
                <a:cs typeface="Tahoma"/>
              </a:rPr>
              <a:t>r</a:t>
            </a:r>
            <a:r>
              <a:rPr sz="1400" spc="15" dirty="0">
                <a:latin typeface="Tahoma"/>
                <a:cs typeface="Tahoma"/>
              </a:rPr>
              <a:t>oducts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which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are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fare  </a:t>
            </a:r>
            <a:r>
              <a:rPr sz="1400" spc="10" dirty="0">
                <a:latin typeface="Tahoma"/>
                <a:cs typeface="Tahoma"/>
              </a:rPr>
              <a:t>b</a:t>
            </a:r>
            <a:r>
              <a:rPr sz="1400" spc="-10" dirty="0">
                <a:latin typeface="Tahoma"/>
                <a:cs typeface="Tahoma"/>
              </a:rPr>
              <a:t>ad</a:t>
            </a:r>
            <a:r>
              <a:rPr sz="1400" dirty="0">
                <a:latin typeface="Tahoma"/>
                <a:cs typeface="Tahoma"/>
              </a:rPr>
              <a:t>l</a:t>
            </a:r>
            <a:r>
              <a:rPr sz="1400" spc="25" dirty="0">
                <a:latin typeface="Tahoma"/>
                <a:cs typeface="Tahoma"/>
              </a:rPr>
              <a:t>y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at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Tech</a:t>
            </a:r>
            <a:r>
              <a:rPr sz="1400" dirty="0">
                <a:latin typeface="Tahoma"/>
                <a:cs typeface="Tahoma"/>
              </a:rPr>
              <a:t>n</a:t>
            </a:r>
            <a:r>
              <a:rPr sz="1400" spc="5" dirty="0">
                <a:latin typeface="Tahoma"/>
                <a:cs typeface="Tahoma"/>
              </a:rPr>
              <a:t>o</a:t>
            </a:r>
            <a:r>
              <a:rPr sz="1400" spc="-5" dirty="0">
                <a:latin typeface="Tahoma"/>
                <a:cs typeface="Tahoma"/>
              </a:rPr>
              <a:t>S</a:t>
            </a:r>
            <a:r>
              <a:rPr sz="1400" spc="5" dirty="0">
                <a:latin typeface="Tahoma"/>
                <a:cs typeface="Tahoma"/>
              </a:rPr>
              <a:t>er</a:t>
            </a:r>
            <a:r>
              <a:rPr sz="1400" spc="20" dirty="0">
                <a:latin typeface="Tahoma"/>
                <a:cs typeface="Tahoma"/>
              </a:rPr>
              <a:t>v</a:t>
            </a:r>
            <a:r>
              <a:rPr sz="1400" spc="5" dirty="0">
                <a:latin typeface="Tahoma"/>
                <a:cs typeface="Tahoma"/>
              </a:rPr>
              <a:t>e</a:t>
            </a:r>
            <a:r>
              <a:rPr sz="1400" spc="-35" dirty="0">
                <a:latin typeface="Tahoma"/>
                <a:cs typeface="Tahoma"/>
              </a:rPr>
              <a:t>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20967" y="2008632"/>
            <a:ext cx="2551430" cy="4680585"/>
          </a:xfrm>
          <a:prstGeom prst="rect">
            <a:avLst/>
          </a:prstGeom>
          <a:ln w="9525">
            <a:solidFill>
              <a:srgbClr val="BEBEB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1800" b="1" spc="-135" dirty="0">
                <a:latin typeface="Tahoma"/>
                <a:cs typeface="Tahoma"/>
              </a:rPr>
              <a:t>Implication</a:t>
            </a:r>
            <a:endParaRPr sz="1800">
              <a:latin typeface="Tahoma"/>
              <a:cs typeface="Tahoma"/>
            </a:endParaRPr>
          </a:p>
          <a:p>
            <a:pPr marL="434975" marR="88265" indent="-343535">
              <a:lnSpc>
                <a:spcPct val="100000"/>
              </a:lnSpc>
              <a:spcBef>
                <a:spcPts val="1710"/>
              </a:spcBef>
              <a:buAutoNum type="arabicPeriod"/>
              <a:tabLst>
                <a:tab pos="434975" algn="l"/>
                <a:tab pos="435609" algn="l"/>
              </a:tabLst>
            </a:pPr>
            <a:r>
              <a:rPr sz="1400" spc="45" dirty="0">
                <a:latin typeface="Tahoma"/>
                <a:cs typeface="Tahoma"/>
              </a:rPr>
              <a:t>What </a:t>
            </a:r>
            <a:r>
              <a:rPr sz="1400" dirty="0">
                <a:latin typeface="Tahoma"/>
                <a:cs typeface="Tahoma"/>
              </a:rPr>
              <a:t>is </a:t>
            </a:r>
            <a:r>
              <a:rPr sz="1400" spc="10" dirty="0">
                <a:latin typeface="Tahoma"/>
                <a:cs typeface="Tahoma"/>
              </a:rPr>
              <a:t>the </a:t>
            </a:r>
            <a:r>
              <a:rPr sz="1400" dirty="0">
                <a:latin typeface="Tahoma"/>
                <a:cs typeface="Tahoma"/>
              </a:rPr>
              <a:t>impact </a:t>
            </a:r>
            <a:r>
              <a:rPr sz="1400" spc="40" dirty="0">
                <a:latin typeface="Tahoma"/>
                <a:cs typeface="Tahoma"/>
              </a:rPr>
              <a:t>of </a:t>
            </a:r>
            <a:r>
              <a:rPr sz="1400" spc="4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dropped </a:t>
            </a:r>
            <a:r>
              <a:rPr sz="1400" spc="-10" dirty="0">
                <a:latin typeface="Tahoma"/>
                <a:cs typeface="Tahoma"/>
              </a:rPr>
              <a:t>sales </a:t>
            </a:r>
            <a:r>
              <a:rPr sz="1400" spc="5" dirty="0">
                <a:latin typeface="Tahoma"/>
                <a:cs typeface="Tahoma"/>
              </a:rPr>
              <a:t>pipeline </a:t>
            </a:r>
            <a:r>
              <a:rPr sz="1400" spc="1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co</a:t>
            </a:r>
            <a:r>
              <a:rPr sz="1400" spc="10" dirty="0">
                <a:latin typeface="Tahoma"/>
                <a:cs typeface="Tahoma"/>
              </a:rPr>
              <a:t>n</a:t>
            </a:r>
            <a:r>
              <a:rPr sz="1400" spc="20" dirty="0">
                <a:latin typeface="Tahoma"/>
                <a:cs typeface="Tahoma"/>
              </a:rPr>
              <a:t>v</a:t>
            </a:r>
            <a:r>
              <a:rPr sz="1400" spc="5" dirty="0">
                <a:latin typeface="Tahoma"/>
                <a:cs typeface="Tahoma"/>
              </a:rPr>
              <a:t>ersion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p</a:t>
            </a:r>
            <a:r>
              <a:rPr sz="1400" spc="5" dirty="0">
                <a:latin typeface="Tahoma"/>
                <a:cs typeface="Tahoma"/>
              </a:rPr>
              <a:t>er</a:t>
            </a:r>
            <a:r>
              <a:rPr sz="1400" spc="15" dirty="0">
                <a:latin typeface="Tahoma"/>
                <a:cs typeface="Tahoma"/>
              </a:rPr>
              <a:t>cen</a:t>
            </a:r>
            <a:r>
              <a:rPr sz="1400" spc="-5" dirty="0">
                <a:latin typeface="Tahoma"/>
                <a:cs typeface="Tahoma"/>
              </a:rPr>
              <a:t>t</a:t>
            </a:r>
            <a:r>
              <a:rPr sz="1400" spc="-30" dirty="0">
                <a:latin typeface="Tahoma"/>
                <a:cs typeface="Tahoma"/>
              </a:rPr>
              <a:t>age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on  </a:t>
            </a:r>
            <a:r>
              <a:rPr sz="1400" dirty="0">
                <a:latin typeface="Tahoma"/>
                <a:cs typeface="Tahoma"/>
              </a:rPr>
              <a:t>TechnoServe?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ahoma"/>
              <a:buAutoNum type="arabicPeriod"/>
            </a:pPr>
            <a:endParaRPr sz="1350">
              <a:latin typeface="Tahoma"/>
              <a:cs typeface="Tahoma"/>
            </a:endParaRPr>
          </a:p>
          <a:p>
            <a:pPr marL="434975" marR="449580" indent="-343535">
              <a:lnSpc>
                <a:spcPct val="100000"/>
              </a:lnSpc>
              <a:buAutoNum type="arabicPeriod"/>
              <a:tabLst>
                <a:tab pos="434975" algn="l"/>
                <a:tab pos="435609" algn="l"/>
              </a:tabLst>
            </a:pPr>
            <a:r>
              <a:rPr sz="1400" spc="30" dirty="0">
                <a:latin typeface="Tahoma"/>
                <a:cs typeface="Tahoma"/>
              </a:rPr>
              <a:t>Does </a:t>
            </a:r>
            <a:r>
              <a:rPr sz="1400" spc="10" dirty="0">
                <a:latin typeface="Tahoma"/>
                <a:cs typeface="Tahoma"/>
              </a:rPr>
              <a:t>the </a:t>
            </a:r>
            <a:r>
              <a:rPr sz="1400" spc="35" dirty="0">
                <a:latin typeface="Tahoma"/>
                <a:cs typeface="Tahoma"/>
              </a:rPr>
              <a:t>low </a:t>
            </a:r>
            <a:r>
              <a:rPr sz="1400" spc="10" dirty="0">
                <a:latin typeface="Tahoma"/>
                <a:cs typeface="Tahoma"/>
              </a:rPr>
              <a:t>pipe </a:t>
            </a:r>
            <a:r>
              <a:rPr sz="1400" spc="1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co</a:t>
            </a:r>
            <a:r>
              <a:rPr sz="1400" spc="10" dirty="0">
                <a:latin typeface="Tahoma"/>
                <a:cs typeface="Tahoma"/>
              </a:rPr>
              <a:t>n</a:t>
            </a:r>
            <a:r>
              <a:rPr sz="1400" spc="20" dirty="0">
                <a:latin typeface="Tahoma"/>
                <a:cs typeface="Tahoma"/>
              </a:rPr>
              <a:t>v</a:t>
            </a:r>
            <a:r>
              <a:rPr sz="1400" spc="5" dirty="0">
                <a:latin typeface="Tahoma"/>
                <a:cs typeface="Tahoma"/>
              </a:rPr>
              <a:t>ersion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affect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  </a:t>
            </a:r>
            <a:r>
              <a:rPr sz="1400" spc="-30" dirty="0">
                <a:latin typeface="Tahoma"/>
                <a:cs typeface="Tahoma"/>
              </a:rPr>
              <a:t>S</a:t>
            </a:r>
            <a:r>
              <a:rPr sz="1400" spc="-10" dirty="0">
                <a:latin typeface="Tahoma"/>
                <a:cs typeface="Tahoma"/>
              </a:rPr>
              <a:t>ale</a:t>
            </a:r>
            <a:r>
              <a:rPr sz="1400" spc="-20" dirty="0">
                <a:latin typeface="Tahoma"/>
                <a:cs typeface="Tahoma"/>
              </a:rPr>
              <a:t>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team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of  </a:t>
            </a:r>
            <a:r>
              <a:rPr sz="1400" dirty="0">
                <a:latin typeface="Tahoma"/>
                <a:cs typeface="Tahoma"/>
              </a:rPr>
              <a:t>TechnoServe?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ahoma"/>
              <a:buAutoNum type="arabicPeriod"/>
            </a:pPr>
            <a:endParaRPr sz="1350">
              <a:latin typeface="Tahoma"/>
              <a:cs typeface="Tahoma"/>
            </a:endParaRPr>
          </a:p>
          <a:p>
            <a:pPr marL="434975" marR="165100" indent="-343535">
              <a:lnSpc>
                <a:spcPct val="100000"/>
              </a:lnSpc>
              <a:buAutoNum type="arabicPeriod"/>
              <a:tabLst>
                <a:tab pos="434975" algn="l"/>
                <a:tab pos="435609" algn="l"/>
              </a:tabLst>
            </a:pPr>
            <a:r>
              <a:rPr sz="1400" spc="40" dirty="0">
                <a:latin typeface="Tahoma"/>
                <a:cs typeface="Tahoma"/>
              </a:rPr>
              <a:t>Are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t</a:t>
            </a:r>
            <a:r>
              <a:rPr sz="1400" spc="20" dirty="0">
                <a:latin typeface="Tahoma"/>
                <a:cs typeface="Tahoma"/>
              </a:rPr>
              <a:t>h</a:t>
            </a:r>
            <a:r>
              <a:rPr sz="1400" spc="5" dirty="0">
                <a:latin typeface="Tahoma"/>
                <a:cs typeface="Tahoma"/>
              </a:rPr>
              <a:t>ere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issu</a:t>
            </a:r>
            <a:r>
              <a:rPr sz="1400" spc="-10" dirty="0">
                <a:latin typeface="Tahoma"/>
                <a:cs typeface="Tahoma"/>
              </a:rPr>
              <a:t>es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with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t</a:t>
            </a:r>
            <a:r>
              <a:rPr sz="1400" spc="20" dirty="0">
                <a:latin typeface="Tahoma"/>
                <a:cs typeface="Tahoma"/>
              </a:rPr>
              <a:t>h</a:t>
            </a:r>
            <a:r>
              <a:rPr sz="1400" dirty="0">
                <a:latin typeface="Tahoma"/>
                <a:cs typeface="Tahoma"/>
              </a:rPr>
              <a:t>e  </a:t>
            </a:r>
            <a:r>
              <a:rPr sz="1400" spc="10" dirty="0">
                <a:latin typeface="Tahoma"/>
                <a:cs typeface="Tahoma"/>
              </a:rPr>
              <a:t>p</a:t>
            </a:r>
            <a:r>
              <a:rPr sz="1400" spc="5" dirty="0">
                <a:latin typeface="Tahoma"/>
                <a:cs typeface="Tahoma"/>
              </a:rPr>
              <a:t>r</a:t>
            </a:r>
            <a:r>
              <a:rPr sz="1400" spc="15" dirty="0">
                <a:latin typeface="Tahoma"/>
                <a:cs typeface="Tahoma"/>
              </a:rPr>
              <a:t>oducts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at  </a:t>
            </a:r>
            <a:r>
              <a:rPr sz="1400" dirty="0">
                <a:latin typeface="Tahoma"/>
                <a:cs typeface="Tahoma"/>
              </a:rPr>
              <a:t>TechnoServe?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2080" y="2008632"/>
            <a:ext cx="2550160" cy="4680585"/>
          </a:xfrm>
          <a:prstGeom prst="rect">
            <a:avLst/>
          </a:prstGeom>
          <a:ln w="9525">
            <a:solidFill>
              <a:srgbClr val="F69392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1800" b="1" spc="-85" dirty="0">
                <a:latin typeface="Tahoma"/>
                <a:cs typeface="Tahoma"/>
              </a:rPr>
              <a:t>Need-Payoff</a:t>
            </a:r>
            <a:endParaRPr sz="1800">
              <a:latin typeface="Tahoma"/>
              <a:cs typeface="Tahoma"/>
            </a:endParaRPr>
          </a:p>
          <a:p>
            <a:pPr marL="434975" marR="148590" indent="-342900">
              <a:lnSpc>
                <a:spcPct val="100000"/>
              </a:lnSpc>
              <a:spcBef>
                <a:spcPts val="1710"/>
              </a:spcBef>
              <a:buAutoNum type="arabicPeriod"/>
              <a:tabLst>
                <a:tab pos="434340" algn="l"/>
                <a:tab pos="434975" algn="l"/>
              </a:tabLst>
            </a:pPr>
            <a:r>
              <a:rPr sz="1400" spc="55" dirty="0">
                <a:latin typeface="Tahoma"/>
                <a:cs typeface="Tahoma"/>
              </a:rPr>
              <a:t>Will </a:t>
            </a:r>
            <a:r>
              <a:rPr sz="1400" spc="25" dirty="0">
                <a:latin typeface="Tahoma"/>
                <a:cs typeface="Tahoma"/>
              </a:rPr>
              <a:t>it </a:t>
            </a:r>
            <a:r>
              <a:rPr sz="1400" spc="5" dirty="0">
                <a:latin typeface="Tahoma"/>
                <a:cs typeface="Tahoma"/>
              </a:rPr>
              <a:t>improve </a:t>
            </a:r>
            <a:r>
              <a:rPr sz="1400" spc="25" dirty="0">
                <a:latin typeface="Tahoma"/>
                <a:cs typeface="Tahoma"/>
              </a:rPr>
              <a:t>Dropped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S</a:t>
            </a:r>
            <a:r>
              <a:rPr sz="1400" spc="-10" dirty="0">
                <a:latin typeface="Tahoma"/>
                <a:cs typeface="Tahoma"/>
              </a:rPr>
              <a:t>ale</a:t>
            </a:r>
            <a:r>
              <a:rPr sz="1400" spc="-20" dirty="0">
                <a:latin typeface="Tahoma"/>
                <a:cs typeface="Tahoma"/>
              </a:rPr>
              <a:t>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pipel</a:t>
            </a:r>
            <a:r>
              <a:rPr sz="1400" spc="5" dirty="0">
                <a:latin typeface="Tahoma"/>
                <a:cs typeface="Tahoma"/>
              </a:rPr>
              <a:t>in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co</a:t>
            </a:r>
            <a:r>
              <a:rPr sz="1400" spc="10" dirty="0">
                <a:latin typeface="Tahoma"/>
                <a:cs typeface="Tahoma"/>
              </a:rPr>
              <a:t>n</a:t>
            </a:r>
            <a:r>
              <a:rPr sz="1400" spc="20" dirty="0">
                <a:latin typeface="Tahoma"/>
                <a:cs typeface="Tahoma"/>
              </a:rPr>
              <a:t>v</a:t>
            </a:r>
            <a:r>
              <a:rPr sz="1400" spc="5" dirty="0">
                <a:latin typeface="Tahoma"/>
                <a:cs typeface="Tahoma"/>
              </a:rPr>
              <a:t>ersion  </a:t>
            </a:r>
            <a:r>
              <a:rPr sz="1400" spc="-5" dirty="0">
                <a:latin typeface="Tahoma"/>
                <a:cs typeface="Tahoma"/>
              </a:rPr>
              <a:t>percentage?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ahoma"/>
              <a:buAutoNum type="arabicPeriod"/>
            </a:pPr>
            <a:endParaRPr sz="1350">
              <a:latin typeface="Tahoma"/>
              <a:cs typeface="Tahoma"/>
            </a:endParaRPr>
          </a:p>
          <a:p>
            <a:pPr marL="434975" marR="636270" indent="-342900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400" spc="55" dirty="0">
                <a:latin typeface="Tahoma"/>
                <a:cs typeface="Tahoma"/>
              </a:rPr>
              <a:t>Will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it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b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hel</a:t>
            </a:r>
            <a:r>
              <a:rPr sz="1400" spc="10" dirty="0">
                <a:latin typeface="Tahoma"/>
                <a:cs typeface="Tahoma"/>
              </a:rPr>
              <a:t>p</a:t>
            </a:r>
            <a:r>
              <a:rPr sz="1400" spc="15" dirty="0">
                <a:latin typeface="Tahoma"/>
                <a:cs typeface="Tahoma"/>
              </a:rPr>
              <a:t>f</a:t>
            </a:r>
            <a:r>
              <a:rPr sz="1400" spc="25" dirty="0">
                <a:latin typeface="Tahoma"/>
                <a:cs typeface="Tahoma"/>
              </a:rPr>
              <a:t>u</a:t>
            </a:r>
            <a:r>
              <a:rPr sz="1400" spc="10" dirty="0">
                <a:latin typeface="Tahoma"/>
                <a:cs typeface="Tahoma"/>
              </a:rPr>
              <a:t>l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in  </a:t>
            </a:r>
            <a:r>
              <a:rPr sz="1400" spc="-20" dirty="0">
                <a:latin typeface="Tahoma"/>
                <a:cs typeface="Tahoma"/>
              </a:rPr>
              <a:t>ge</a:t>
            </a:r>
            <a:r>
              <a:rPr sz="1400" spc="-5" dirty="0">
                <a:latin typeface="Tahoma"/>
                <a:cs typeface="Tahoma"/>
              </a:rPr>
              <a:t>nerating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extr</a:t>
            </a:r>
            <a:r>
              <a:rPr sz="1400" spc="-30" dirty="0">
                <a:latin typeface="Tahoma"/>
                <a:cs typeface="Tahoma"/>
              </a:rPr>
              <a:t>a  </a:t>
            </a:r>
            <a:r>
              <a:rPr sz="1400" dirty="0">
                <a:latin typeface="Tahoma"/>
                <a:cs typeface="Tahoma"/>
              </a:rPr>
              <a:t>Revenue?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ahoma"/>
              <a:buAutoNum type="arabicPeriod"/>
            </a:pPr>
            <a:endParaRPr sz="1350">
              <a:latin typeface="Tahoma"/>
              <a:cs typeface="Tahoma"/>
            </a:endParaRPr>
          </a:p>
          <a:p>
            <a:pPr marL="434975" marR="653415" indent="-342900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400" spc="55" dirty="0">
                <a:latin typeface="Tahoma"/>
                <a:cs typeface="Tahoma"/>
              </a:rPr>
              <a:t>Will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it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in</a:t>
            </a:r>
            <a:r>
              <a:rPr sz="1400" spc="15" dirty="0">
                <a:latin typeface="Tahoma"/>
                <a:cs typeface="Tahoma"/>
              </a:rPr>
              <a:t>cr</a:t>
            </a:r>
            <a:r>
              <a:rPr sz="1400" spc="-20" dirty="0">
                <a:latin typeface="Tahoma"/>
                <a:cs typeface="Tahoma"/>
              </a:rPr>
              <a:t>eas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  </a:t>
            </a:r>
            <a:r>
              <a:rPr sz="1400" spc="-40" dirty="0">
                <a:latin typeface="Tahoma"/>
                <a:cs typeface="Tahoma"/>
              </a:rPr>
              <a:t>m</a:t>
            </a:r>
            <a:r>
              <a:rPr sz="1400" spc="-30" dirty="0">
                <a:latin typeface="Tahoma"/>
                <a:cs typeface="Tahoma"/>
              </a:rPr>
              <a:t>a</a:t>
            </a:r>
            <a:r>
              <a:rPr sz="1400" spc="5" dirty="0">
                <a:latin typeface="Tahoma"/>
                <a:cs typeface="Tahoma"/>
              </a:rPr>
              <a:t>rk</a:t>
            </a:r>
            <a:r>
              <a:rPr sz="1400" spc="15" dirty="0">
                <a:latin typeface="Tahoma"/>
                <a:cs typeface="Tahoma"/>
              </a:rPr>
              <a:t>et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s</a:t>
            </a:r>
            <a:r>
              <a:rPr sz="1400" spc="-20" dirty="0">
                <a:latin typeface="Tahoma"/>
                <a:cs typeface="Tahoma"/>
              </a:rPr>
              <a:t>h</a:t>
            </a:r>
            <a:r>
              <a:rPr sz="1400" spc="-30" dirty="0">
                <a:latin typeface="Tahoma"/>
                <a:cs typeface="Tahoma"/>
              </a:rPr>
              <a:t>a</a:t>
            </a:r>
            <a:r>
              <a:rPr sz="1400" spc="5" dirty="0">
                <a:latin typeface="Tahoma"/>
                <a:cs typeface="Tahoma"/>
              </a:rPr>
              <a:t>r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of  </a:t>
            </a:r>
            <a:r>
              <a:rPr sz="1400" dirty="0">
                <a:latin typeface="Tahoma"/>
                <a:cs typeface="Tahoma"/>
              </a:rPr>
              <a:t>TechnoServe?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0"/>
              </a:spcBef>
            </a:pPr>
            <a:r>
              <a:rPr spc="-110" dirty="0"/>
              <a:t>PART</a:t>
            </a:r>
            <a:r>
              <a:rPr spc="-195" dirty="0"/>
              <a:t> </a:t>
            </a:r>
            <a:r>
              <a:rPr spc="-655" dirty="0"/>
              <a:t>II</a:t>
            </a:r>
            <a:r>
              <a:rPr spc="-190" dirty="0"/>
              <a:t> </a:t>
            </a:r>
            <a:r>
              <a:rPr spc="-370" dirty="0"/>
              <a:t>:</a:t>
            </a:r>
            <a:r>
              <a:rPr spc="-175" dirty="0"/>
              <a:t> </a:t>
            </a:r>
            <a:r>
              <a:rPr spc="-229" dirty="0"/>
              <a:t>Formulating</a:t>
            </a:r>
            <a:r>
              <a:rPr spc="-204" dirty="0"/>
              <a:t> </a:t>
            </a:r>
            <a:r>
              <a:rPr spc="-190" dirty="0"/>
              <a:t>Hypotheses</a:t>
            </a:r>
          </a:p>
          <a:p>
            <a:pPr marL="1905" algn="ctr">
              <a:lnSpc>
                <a:spcPct val="100000"/>
              </a:lnSpc>
              <a:spcBef>
                <a:spcPts val="730"/>
              </a:spcBef>
            </a:pPr>
            <a:r>
              <a:rPr sz="3000" b="0" spc="-30" dirty="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60" dirty="0">
                <a:solidFill>
                  <a:srgbClr val="5A5A5A"/>
                </a:solidFill>
                <a:latin typeface="Tahoma"/>
                <a:cs typeface="Tahoma"/>
              </a:rPr>
              <a:t>Pi</a:t>
            </a:r>
            <a:r>
              <a:rPr sz="3000" b="0" spc="75" dirty="0">
                <a:solidFill>
                  <a:srgbClr val="5A5A5A"/>
                </a:solidFill>
                <a:latin typeface="Tahoma"/>
                <a:cs typeface="Tahoma"/>
              </a:rPr>
              <a:t>p</a:t>
            </a:r>
            <a:r>
              <a:rPr sz="3000" b="0" spc="10" dirty="0">
                <a:solidFill>
                  <a:srgbClr val="5A5A5A"/>
                </a:solidFill>
                <a:latin typeface="Tahoma"/>
                <a:cs typeface="Tahoma"/>
              </a:rPr>
              <a:t>eline</a:t>
            </a:r>
            <a:r>
              <a:rPr sz="3000" b="0" spc="-15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90" dirty="0">
                <a:solidFill>
                  <a:srgbClr val="5A5A5A"/>
                </a:solidFill>
                <a:latin typeface="Tahoma"/>
                <a:cs typeface="Tahoma"/>
              </a:rPr>
              <a:t>Co</a:t>
            </a:r>
            <a:r>
              <a:rPr sz="3000" b="0" spc="95" dirty="0">
                <a:solidFill>
                  <a:srgbClr val="5A5A5A"/>
                </a:solidFill>
                <a:latin typeface="Tahoma"/>
                <a:cs typeface="Tahoma"/>
              </a:rPr>
              <a:t>n</a:t>
            </a:r>
            <a:r>
              <a:rPr sz="3000" b="0" spc="15" dirty="0">
                <a:solidFill>
                  <a:srgbClr val="5A5A5A"/>
                </a:solidFill>
                <a:latin typeface="Tahoma"/>
                <a:cs typeface="Tahoma"/>
              </a:rPr>
              <a:t>version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9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70" dirty="0">
                <a:solidFill>
                  <a:srgbClr val="5A5A5A"/>
                </a:solidFill>
                <a:latin typeface="Tahoma"/>
                <a:cs typeface="Tahoma"/>
              </a:rPr>
              <a:t>t</a:t>
            </a:r>
            <a:r>
              <a:rPr sz="3000" b="0" spc="-18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8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65" dirty="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sz="3000" b="0" spc="-19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5" dirty="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5112" y="2010155"/>
            <a:ext cx="11162030" cy="4493260"/>
          </a:xfrm>
          <a:custGeom>
            <a:avLst/>
            <a:gdLst/>
            <a:ahLst/>
            <a:cxnLst/>
            <a:rect l="l" t="t" r="r" b="b"/>
            <a:pathLst>
              <a:path w="11162030" h="4493259">
                <a:moveTo>
                  <a:pt x="0" y="4492752"/>
                </a:moveTo>
                <a:lnTo>
                  <a:pt x="11161776" y="4492752"/>
                </a:lnTo>
                <a:lnTo>
                  <a:pt x="11161776" y="0"/>
                </a:lnTo>
                <a:lnTo>
                  <a:pt x="0" y="0"/>
                </a:lnTo>
                <a:lnTo>
                  <a:pt x="0" y="4492752"/>
                </a:lnTo>
                <a:close/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3547" y="2036826"/>
            <a:ext cx="4406265" cy="7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5" dirty="0">
                <a:latin typeface="Tahoma"/>
                <a:cs typeface="Tahoma"/>
              </a:rPr>
              <a:t>Framewo</a:t>
            </a:r>
            <a:r>
              <a:rPr sz="1800" b="1" spc="-120" dirty="0">
                <a:latin typeface="Tahoma"/>
                <a:cs typeface="Tahoma"/>
              </a:rPr>
              <a:t>rk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85" dirty="0">
                <a:latin typeface="Tahoma"/>
                <a:cs typeface="Tahoma"/>
              </a:rPr>
              <a:t>Us</a:t>
            </a:r>
            <a:r>
              <a:rPr sz="1800" b="1" spc="-90" dirty="0">
                <a:latin typeface="Tahoma"/>
                <a:cs typeface="Tahoma"/>
              </a:rPr>
              <a:t>e</a:t>
            </a:r>
            <a:r>
              <a:rPr sz="1800" b="1" spc="-114" dirty="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1400" spc="-35" dirty="0">
                <a:latin typeface="Tahoma"/>
                <a:cs typeface="Tahoma"/>
              </a:rPr>
              <a:t>Issue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Tree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Framework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in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conjuction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with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5C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Framework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547" y="3378200"/>
            <a:ext cx="4190365" cy="7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0" dirty="0">
                <a:latin typeface="Tahoma"/>
                <a:cs typeface="Tahoma"/>
              </a:rPr>
              <a:t>R</a:t>
            </a:r>
            <a:r>
              <a:rPr sz="1800" b="1" spc="-120" dirty="0">
                <a:latin typeface="Tahoma"/>
                <a:cs typeface="Tahoma"/>
              </a:rPr>
              <a:t>eas</a:t>
            </a:r>
            <a:r>
              <a:rPr sz="1800" b="1" spc="-140" dirty="0">
                <a:latin typeface="Tahoma"/>
                <a:cs typeface="Tahoma"/>
              </a:rPr>
              <a:t>on</a:t>
            </a:r>
            <a:r>
              <a:rPr sz="1800" b="1" spc="-85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for</a:t>
            </a:r>
            <a:r>
              <a:rPr sz="1800" b="1" spc="-85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usi</a:t>
            </a:r>
            <a:r>
              <a:rPr sz="1800" b="1" spc="-150" dirty="0">
                <a:latin typeface="Tahoma"/>
                <a:cs typeface="Tahoma"/>
              </a:rPr>
              <a:t>n</a:t>
            </a:r>
            <a:r>
              <a:rPr sz="1800" b="1" spc="-185" dirty="0">
                <a:latin typeface="Tahoma"/>
                <a:cs typeface="Tahoma"/>
              </a:rPr>
              <a:t>g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85" dirty="0">
                <a:latin typeface="Tahoma"/>
                <a:cs typeface="Tahoma"/>
              </a:rPr>
              <a:t>t</a:t>
            </a:r>
            <a:r>
              <a:rPr sz="1800" b="1" spc="-130" dirty="0">
                <a:latin typeface="Tahoma"/>
                <a:cs typeface="Tahoma"/>
              </a:rPr>
              <a:t>h</a:t>
            </a:r>
            <a:r>
              <a:rPr sz="1800" b="1" spc="-110" dirty="0">
                <a:latin typeface="Tahoma"/>
                <a:cs typeface="Tahoma"/>
              </a:rPr>
              <a:t>e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sel</a:t>
            </a:r>
            <a:r>
              <a:rPr sz="1800" b="1" spc="-145" dirty="0">
                <a:latin typeface="Tahoma"/>
                <a:cs typeface="Tahoma"/>
              </a:rPr>
              <a:t>e</a:t>
            </a:r>
            <a:r>
              <a:rPr sz="1800" b="1" spc="-95" dirty="0">
                <a:latin typeface="Tahoma"/>
                <a:cs typeface="Tahoma"/>
              </a:rPr>
              <a:t>cted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framewo</a:t>
            </a:r>
            <a:r>
              <a:rPr sz="1800" b="1" spc="-120" dirty="0">
                <a:latin typeface="Tahoma"/>
                <a:cs typeface="Tahoma"/>
              </a:rPr>
              <a:t>rk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1400" spc="-50" dirty="0">
                <a:latin typeface="Tahoma"/>
                <a:cs typeface="Tahoma"/>
              </a:rPr>
              <a:t>It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easy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to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co</a:t>
            </a:r>
            <a:r>
              <a:rPr sz="1400" spc="15" dirty="0">
                <a:latin typeface="Tahoma"/>
                <a:cs typeface="Tahoma"/>
              </a:rPr>
              <a:t>v</a:t>
            </a:r>
            <a:r>
              <a:rPr sz="1400" spc="5" dirty="0">
                <a:latin typeface="Tahoma"/>
                <a:cs typeface="Tahoma"/>
              </a:rPr>
              <a:t>er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all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t</a:t>
            </a:r>
            <a:r>
              <a:rPr sz="1400" spc="20" dirty="0">
                <a:latin typeface="Tahoma"/>
                <a:cs typeface="Tahoma"/>
              </a:rPr>
              <a:t>h</a:t>
            </a:r>
            <a:r>
              <a:rPr sz="1400" spc="5" dirty="0">
                <a:latin typeface="Tahoma"/>
                <a:cs typeface="Tahoma"/>
              </a:rPr>
              <a:t>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d</a:t>
            </a:r>
            <a:r>
              <a:rPr sz="1400" spc="25" dirty="0">
                <a:latin typeface="Tahoma"/>
                <a:cs typeface="Tahoma"/>
              </a:rPr>
              <a:t>o</a:t>
            </a:r>
            <a:r>
              <a:rPr sz="1400" spc="-25" dirty="0">
                <a:latin typeface="Tahoma"/>
                <a:cs typeface="Tahoma"/>
              </a:rPr>
              <a:t>m</a:t>
            </a:r>
            <a:r>
              <a:rPr sz="1400" spc="-15" dirty="0">
                <a:latin typeface="Tahoma"/>
                <a:cs typeface="Tahoma"/>
              </a:rPr>
              <a:t>ai</a:t>
            </a:r>
            <a:r>
              <a:rPr sz="1400" spc="-5" dirty="0">
                <a:latin typeface="Tahoma"/>
                <a:cs typeface="Tahoma"/>
              </a:rPr>
              <a:t>n</a:t>
            </a:r>
            <a:r>
              <a:rPr sz="1400" spc="-20" dirty="0">
                <a:latin typeface="Tahoma"/>
                <a:cs typeface="Tahoma"/>
              </a:rPr>
              <a:t>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o</a:t>
            </a:r>
            <a:r>
              <a:rPr sz="1400" spc="45" dirty="0">
                <a:latin typeface="Tahoma"/>
                <a:cs typeface="Tahoma"/>
              </a:rPr>
              <a:t>f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Tec</a:t>
            </a:r>
            <a:r>
              <a:rPr sz="1400" dirty="0">
                <a:latin typeface="Tahoma"/>
                <a:cs typeface="Tahoma"/>
              </a:rPr>
              <a:t>h</a:t>
            </a:r>
            <a:r>
              <a:rPr sz="1400" spc="-5" dirty="0">
                <a:latin typeface="Tahoma"/>
                <a:cs typeface="Tahoma"/>
              </a:rPr>
              <a:t>n</a:t>
            </a:r>
            <a:r>
              <a:rPr sz="1400" spc="25" dirty="0">
                <a:latin typeface="Tahoma"/>
                <a:cs typeface="Tahoma"/>
              </a:rPr>
              <a:t>o</a:t>
            </a:r>
            <a:r>
              <a:rPr sz="1400" spc="-30" dirty="0">
                <a:latin typeface="Tahoma"/>
                <a:cs typeface="Tahoma"/>
              </a:rPr>
              <a:t>S</a:t>
            </a:r>
            <a:r>
              <a:rPr sz="1400" spc="5" dirty="0">
                <a:latin typeface="Tahoma"/>
                <a:cs typeface="Tahoma"/>
              </a:rPr>
              <a:t>er</a:t>
            </a:r>
            <a:r>
              <a:rPr sz="1400" spc="15" dirty="0">
                <a:latin typeface="Tahoma"/>
                <a:cs typeface="Tahoma"/>
              </a:rPr>
              <a:t>v</a:t>
            </a:r>
            <a:r>
              <a:rPr sz="1400" spc="5" dirty="0"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547" y="4841494"/>
            <a:ext cx="8893810" cy="7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5" dirty="0">
                <a:latin typeface="Tahoma"/>
                <a:cs typeface="Tahoma"/>
              </a:rPr>
              <a:t>How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you</a:t>
            </a:r>
            <a:r>
              <a:rPr sz="1800" b="1" spc="-85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have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used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spc="-110" dirty="0">
                <a:latin typeface="Tahoma"/>
                <a:cs typeface="Tahoma"/>
              </a:rPr>
              <a:t>the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frame</a:t>
            </a:r>
            <a:r>
              <a:rPr sz="1800" b="1" spc="-195" dirty="0">
                <a:latin typeface="Tahoma"/>
                <a:cs typeface="Tahoma"/>
              </a:rPr>
              <a:t>w</a:t>
            </a:r>
            <a:r>
              <a:rPr sz="1800" b="1" spc="-105" dirty="0">
                <a:latin typeface="Tahoma"/>
                <a:cs typeface="Tahoma"/>
              </a:rPr>
              <a:t>ork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120" dirty="0">
                <a:latin typeface="Tahoma"/>
                <a:cs typeface="Tahoma"/>
              </a:rPr>
              <a:t>here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1400" dirty="0">
                <a:latin typeface="Tahoma"/>
                <a:cs typeface="Tahoma"/>
              </a:rPr>
              <a:t>The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problem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has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been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divided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into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5C’s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in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framework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and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then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each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95" dirty="0">
                <a:latin typeface="Tahoma"/>
                <a:cs typeface="Tahoma"/>
              </a:rPr>
              <a:t>C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branched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using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issue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tree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framework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0"/>
              </a:spcBef>
            </a:pPr>
            <a:r>
              <a:rPr spc="-110" dirty="0"/>
              <a:t>PART</a:t>
            </a:r>
            <a:r>
              <a:rPr spc="-195" dirty="0"/>
              <a:t> </a:t>
            </a:r>
            <a:r>
              <a:rPr spc="-655" dirty="0"/>
              <a:t>II</a:t>
            </a:r>
            <a:r>
              <a:rPr spc="-190" dirty="0"/>
              <a:t> </a:t>
            </a:r>
            <a:r>
              <a:rPr spc="-370" dirty="0"/>
              <a:t>:</a:t>
            </a:r>
            <a:r>
              <a:rPr spc="-175" dirty="0"/>
              <a:t> </a:t>
            </a:r>
            <a:r>
              <a:rPr spc="-229" dirty="0"/>
              <a:t>Formulating</a:t>
            </a:r>
            <a:r>
              <a:rPr spc="-204" dirty="0"/>
              <a:t> </a:t>
            </a:r>
            <a:r>
              <a:rPr spc="-190" dirty="0"/>
              <a:t>Hypotheses</a:t>
            </a:r>
          </a:p>
          <a:p>
            <a:pPr marL="1905" algn="ctr">
              <a:lnSpc>
                <a:spcPct val="100000"/>
              </a:lnSpc>
              <a:spcBef>
                <a:spcPts val="730"/>
              </a:spcBef>
            </a:pPr>
            <a:r>
              <a:rPr sz="3000" b="0" spc="-30" dirty="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60" dirty="0">
                <a:solidFill>
                  <a:srgbClr val="5A5A5A"/>
                </a:solidFill>
                <a:latin typeface="Tahoma"/>
                <a:cs typeface="Tahoma"/>
              </a:rPr>
              <a:t>Pi</a:t>
            </a:r>
            <a:r>
              <a:rPr sz="3000" b="0" spc="75" dirty="0">
                <a:solidFill>
                  <a:srgbClr val="5A5A5A"/>
                </a:solidFill>
                <a:latin typeface="Tahoma"/>
                <a:cs typeface="Tahoma"/>
              </a:rPr>
              <a:t>p</a:t>
            </a:r>
            <a:r>
              <a:rPr sz="3000" b="0" spc="10" dirty="0">
                <a:solidFill>
                  <a:srgbClr val="5A5A5A"/>
                </a:solidFill>
                <a:latin typeface="Tahoma"/>
                <a:cs typeface="Tahoma"/>
              </a:rPr>
              <a:t>eline</a:t>
            </a:r>
            <a:r>
              <a:rPr sz="3000" b="0" spc="-15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90" dirty="0">
                <a:solidFill>
                  <a:srgbClr val="5A5A5A"/>
                </a:solidFill>
                <a:latin typeface="Tahoma"/>
                <a:cs typeface="Tahoma"/>
              </a:rPr>
              <a:t>Co</a:t>
            </a:r>
            <a:r>
              <a:rPr sz="3000" b="0" spc="95" dirty="0">
                <a:solidFill>
                  <a:srgbClr val="5A5A5A"/>
                </a:solidFill>
                <a:latin typeface="Tahoma"/>
                <a:cs typeface="Tahoma"/>
              </a:rPr>
              <a:t>n</a:t>
            </a:r>
            <a:r>
              <a:rPr sz="3000" b="0" spc="15" dirty="0">
                <a:solidFill>
                  <a:srgbClr val="5A5A5A"/>
                </a:solidFill>
                <a:latin typeface="Tahoma"/>
                <a:cs typeface="Tahoma"/>
              </a:rPr>
              <a:t>version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9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70" dirty="0">
                <a:solidFill>
                  <a:srgbClr val="5A5A5A"/>
                </a:solidFill>
                <a:latin typeface="Tahoma"/>
                <a:cs typeface="Tahoma"/>
              </a:rPr>
              <a:t>t</a:t>
            </a:r>
            <a:r>
              <a:rPr sz="3000" b="0" spc="-18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8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65" dirty="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sz="3000" b="0" spc="-19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5" dirty="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8544" y="1690116"/>
            <a:ext cx="6042659" cy="49621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0"/>
              </a:spcBef>
            </a:pPr>
            <a:r>
              <a:rPr spc="-110" dirty="0"/>
              <a:t>PART</a:t>
            </a:r>
            <a:r>
              <a:rPr spc="-195" dirty="0"/>
              <a:t> </a:t>
            </a:r>
            <a:r>
              <a:rPr spc="-655" dirty="0"/>
              <a:t>II</a:t>
            </a:r>
            <a:r>
              <a:rPr spc="-190" dirty="0"/>
              <a:t> </a:t>
            </a:r>
            <a:r>
              <a:rPr spc="-370" dirty="0"/>
              <a:t>:</a:t>
            </a:r>
            <a:r>
              <a:rPr spc="-175" dirty="0"/>
              <a:t> </a:t>
            </a:r>
            <a:r>
              <a:rPr spc="-229" dirty="0"/>
              <a:t>Formulating</a:t>
            </a:r>
            <a:r>
              <a:rPr spc="-204" dirty="0"/>
              <a:t> </a:t>
            </a:r>
            <a:r>
              <a:rPr spc="-190" dirty="0"/>
              <a:t>Hypotheses</a:t>
            </a:r>
          </a:p>
          <a:p>
            <a:pPr marL="1905" algn="ctr">
              <a:lnSpc>
                <a:spcPct val="100000"/>
              </a:lnSpc>
              <a:spcBef>
                <a:spcPts val="730"/>
              </a:spcBef>
            </a:pPr>
            <a:r>
              <a:rPr sz="3000" b="0" spc="-30" dirty="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60" dirty="0">
                <a:solidFill>
                  <a:srgbClr val="5A5A5A"/>
                </a:solidFill>
                <a:latin typeface="Tahoma"/>
                <a:cs typeface="Tahoma"/>
              </a:rPr>
              <a:t>Pi</a:t>
            </a:r>
            <a:r>
              <a:rPr sz="3000" b="0" spc="75" dirty="0">
                <a:solidFill>
                  <a:srgbClr val="5A5A5A"/>
                </a:solidFill>
                <a:latin typeface="Tahoma"/>
                <a:cs typeface="Tahoma"/>
              </a:rPr>
              <a:t>p</a:t>
            </a:r>
            <a:r>
              <a:rPr sz="3000" b="0" spc="10" dirty="0">
                <a:solidFill>
                  <a:srgbClr val="5A5A5A"/>
                </a:solidFill>
                <a:latin typeface="Tahoma"/>
                <a:cs typeface="Tahoma"/>
              </a:rPr>
              <a:t>eline</a:t>
            </a:r>
            <a:r>
              <a:rPr sz="3000" b="0" spc="-15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90" dirty="0">
                <a:solidFill>
                  <a:srgbClr val="5A5A5A"/>
                </a:solidFill>
                <a:latin typeface="Tahoma"/>
                <a:cs typeface="Tahoma"/>
              </a:rPr>
              <a:t>Co</a:t>
            </a:r>
            <a:r>
              <a:rPr sz="3000" b="0" spc="95" dirty="0">
                <a:solidFill>
                  <a:srgbClr val="5A5A5A"/>
                </a:solidFill>
                <a:latin typeface="Tahoma"/>
                <a:cs typeface="Tahoma"/>
              </a:rPr>
              <a:t>n</a:t>
            </a:r>
            <a:r>
              <a:rPr sz="3000" b="0" spc="15" dirty="0">
                <a:solidFill>
                  <a:srgbClr val="5A5A5A"/>
                </a:solidFill>
                <a:latin typeface="Tahoma"/>
                <a:cs typeface="Tahoma"/>
              </a:rPr>
              <a:t>version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9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70" dirty="0">
                <a:solidFill>
                  <a:srgbClr val="5A5A5A"/>
                </a:solidFill>
                <a:latin typeface="Tahoma"/>
                <a:cs typeface="Tahoma"/>
              </a:rPr>
              <a:t>t</a:t>
            </a:r>
            <a:r>
              <a:rPr sz="3000" b="0" spc="-18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8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65" dirty="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sz="3000" b="0" spc="-19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5" dirty="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2075688"/>
            <a:ext cx="11375136" cy="29519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0"/>
              </a:spcBef>
            </a:pPr>
            <a:r>
              <a:rPr spc="-110" dirty="0"/>
              <a:t>PART</a:t>
            </a:r>
            <a:r>
              <a:rPr spc="-195" dirty="0"/>
              <a:t> </a:t>
            </a:r>
            <a:r>
              <a:rPr spc="-655" dirty="0"/>
              <a:t>II</a:t>
            </a:r>
            <a:r>
              <a:rPr spc="-190" dirty="0"/>
              <a:t> </a:t>
            </a:r>
            <a:r>
              <a:rPr spc="-370" dirty="0"/>
              <a:t>:</a:t>
            </a:r>
            <a:r>
              <a:rPr spc="-175" dirty="0"/>
              <a:t> </a:t>
            </a:r>
            <a:r>
              <a:rPr spc="-229" dirty="0"/>
              <a:t>Formulating</a:t>
            </a:r>
            <a:r>
              <a:rPr spc="-204" dirty="0"/>
              <a:t> </a:t>
            </a:r>
            <a:r>
              <a:rPr spc="-190" dirty="0"/>
              <a:t>Hypotheses</a:t>
            </a:r>
          </a:p>
          <a:p>
            <a:pPr marL="1905" algn="ctr">
              <a:lnSpc>
                <a:spcPct val="100000"/>
              </a:lnSpc>
              <a:spcBef>
                <a:spcPts val="730"/>
              </a:spcBef>
            </a:pPr>
            <a:r>
              <a:rPr sz="3000" b="0" spc="-30" dirty="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60" dirty="0">
                <a:solidFill>
                  <a:srgbClr val="5A5A5A"/>
                </a:solidFill>
                <a:latin typeface="Tahoma"/>
                <a:cs typeface="Tahoma"/>
              </a:rPr>
              <a:t>Pi</a:t>
            </a:r>
            <a:r>
              <a:rPr sz="3000" b="0" spc="75" dirty="0">
                <a:solidFill>
                  <a:srgbClr val="5A5A5A"/>
                </a:solidFill>
                <a:latin typeface="Tahoma"/>
                <a:cs typeface="Tahoma"/>
              </a:rPr>
              <a:t>p</a:t>
            </a:r>
            <a:r>
              <a:rPr sz="3000" b="0" spc="10" dirty="0">
                <a:solidFill>
                  <a:srgbClr val="5A5A5A"/>
                </a:solidFill>
                <a:latin typeface="Tahoma"/>
                <a:cs typeface="Tahoma"/>
              </a:rPr>
              <a:t>eline</a:t>
            </a:r>
            <a:r>
              <a:rPr sz="3000" b="0" spc="-15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90" dirty="0">
                <a:solidFill>
                  <a:srgbClr val="5A5A5A"/>
                </a:solidFill>
                <a:latin typeface="Tahoma"/>
                <a:cs typeface="Tahoma"/>
              </a:rPr>
              <a:t>Co</a:t>
            </a:r>
            <a:r>
              <a:rPr sz="3000" b="0" spc="95" dirty="0">
                <a:solidFill>
                  <a:srgbClr val="5A5A5A"/>
                </a:solidFill>
                <a:latin typeface="Tahoma"/>
                <a:cs typeface="Tahoma"/>
              </a:rPr>
              <a:t>n</a:t>
            </a:r>
            <a:r>
              <a:rPr sz="3000" b="0" spc="15" dirty="0">
                <a:solidFill>
                  <a:srgbClr val="5A5A5A"/>
                </a:solidFill>
                <a:latin typeface="Tahoma"/>
                <a:cs typeface="Tahoma"/>
              </a:rPr>
              <a:t>version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9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70" dirty="0">
                <a:solidFill>
                  <a:srgbClr val="5A5A5A"/>
                </a:solidFill>
                <a:latin typeface="Tahoma"/>
                <a:cs typeface="Tahoma"/>
              </a:rPr>
              <a:t>t</a:t>
            </a:r>
            <a:r>
              <a:rPr sz="3000" b="0" spc="-18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8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65" dirty="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sz="3000" b="0" spc="-19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5" dirty="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0703" y="1595627"/>
            <a:ext cx="10293096" cy="25008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0703" y="4245864"/>
            <a:ext cx="10293096" cy="23896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0"/>
              </a:spcBef>
            </a:pPr>
            <a:r>
              <a:rPr spc="-110" dirty="0"/>
              <a:t>PART</a:t>
            </a:r>
            <a:r>
              <a:rPr spc="-195" dirty="0"/>
              <a:t> </a:t>
            </a:r>
            <a:r>
              <a:rPr spc="-655" dirty="0"/>
              <a:t>II</a:t>
            </a:r>
            <a:r>
              <a:rPr spc="-190" dirty="0"/>
              <a:t> </a:t>
            </a:r>
            <a:r>
              <a:rPr spc="-370" dirty="0"/>
              <a:t>:</a:t>
            </a:r>
            <a:r>
              <a:rPr spc="-175" dirty="0"/>
              <a:t> </a:t>
            </a:r>
            <a:r>
              <a:rPr spc="-229" dirty="0"/>
              <a:t>Formulating</a:t>
            </a:r>
            <a:r>
              <a:rPr spc="-204" dirty="0"/>
              <a:t> </a:t>
            </a:r>
            <a:r>
              <a:rPr spc="-190" dirty="0"/>
              <a:t>Hypotheses</a:t>
            </a:r>
          </a:p>
          <a:p>
            <a:pPr marL="1905" algn="ctr">
              <a:lnSpc>
                <a:spcPct val="100000"/>
              </a:lnSpc>
              <a:spcBef>
                <a:spcPts val="730"/>
              </a:spcBef>
            </a:pPr>
            <a:r>
              <a:rPr sz="3000" b="0" spc="-30" dirty="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60" dirty="0">
                <a:solidFill>
                  <a:srgbClr val="5A5A5A"/>
                </a:solidFill>
                <a:latin typeface="Tahoma"/>
                <a:cs typeface="Tahoma"/>
              </a:rPr>
              <a:t>Pi</a:t>
            </a:r>
            <a:r>
              <a:rPr sz="3000" b="0" spc="75" dirty="0">
                <a:solidFill>
                  <a:srgbClr val="5A5A5A"/>
                </a:solidFill>
                <a:latin typeface="Tahoma"/>
                <a:cs typeface="Tahoma"/>
              </a:rPr>
              <a:t>p</a:t>
            </a:r>
            <a:r>
              <a:rPr sz="3000" b="0" spc="10" dirty="0">
                <a:solidFill>
                  <a:srgbClr val="5A5A5A"/>
                </a:solidFill>
                <a:latin typeface="Tahoma"/>
                <a:cs typeface="Tahoma"/>
              </a:rPr>
              <a:t>eline</a:t>
            </a:r>
            <a:r>
              <a:rPr sz="3000" b="0" spc="-15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90" dirty="0">
                <a:solidFill>
                  <a:srgbClr val="5A5A5A"/>
                </a:solidFill>
                <a:latin typeface="Tahoma"/>
                <a:cs typeface="Tahoma"/>
              </a:rPr>
              <a:t>Co</a:t>
            </a:r>
            <a:r>
              <a:rPr sz="3000" b="0" spc="95" dirty="0">
                <a:solidFill>
                  <a:srgbClr val="5A5A5A"/>
                </a:solidFill>
                <a:latin typeface="Tahoma"/>
                <a:cs typeface="Tahoma"/>
              </a:rPr>
              <a:t>n</a:t>
            </a:r>
            <a:r>
              <a:rPr sz="3000" b="0" spc="15" dirty="0">
                <a:solidFill>
                  <a:srgbClr val="5A5A5A"/>
                </a:solidFill>
                <a:latin typeface="Tahoma"/>
                <a:cs typeface="Tahoma"/>
              </a:rPr>
              <a:t>version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9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70" dirty="0">
                <a:solidFill>
                  <a:srgbClr val="5A5A5A"/>
                </a:solidFill>
                <a:latin typeface="Tahoma"/>
                <a:cs typeface="Tahoma"/>
              </a:rPr>
              <a:t>t</a:t>
            </a:r>
            <a:r>
              <a:rPr sz="3000" b="0" spc="-18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8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65" dirty="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sz="3000" b="0" spc="-19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5" dirty="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690116"/>
            <a:ext cx="11277600" cy="22478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4398264"/>
            <a:ext cx="11277600" cy="20939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0"/>
              </a:spcBef>
            </a:pPr>
            <a:r>
              <a:rPr spc="-110" dirty="0"/>
              <a:t>PART</a:t>
            </a:r>
            <a:r>
              <a:rPr spc="-195" dirty="0"/>
              <a:t> </a:t>
            </a:r>
            <a:r>
              <a:rPr spc="-655" dirty="0"/>
              <a:t>II</a:t>
            </a:r>
            <a:r>
              <a:rPr spc="-190" dirty="0"/>
              <a:t> </a:t>
            </a:r>
            <a:r>
              <a:rPr spc="-370" dirty="0"/>
              <a:t>:</a:t>
            </a:r>
            <a:r>
              <a:rPr spc="-175" dirty="0"/>
              <a:t> </a:t>
            </a:r>
            <a:r>
              <a:rPr spc="-229" dirty="0"/>
              <a:t>Formulating</a:t>
            </a:r>
            <a:r>
              <a:rPr spc="-204" dirty="0"/>
              <a:t> </a:t>
            </a:r>
            <a:r>
              <a:rPr spc="-190" dirty="0"/>
              <a:t>Hypotheses</a:t>
            </a:r>
          </a:p>
          <a:p>
            <a:pPr marL="1905" algn="ctr">
              <a:lnSpc>
                <a:spcPct val="100000"/>
              </a:lnSpc>
              <a:spcBef>
                <a:spcPts val="730"/>
              </a:spcBef>
            </a:pPr>
            <a:r>
              <a:rPr sz="3000" b="0" spc="-30" dirty="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60" dirty="0">
                <a:solidFill>
                  <a:srgbClr val="5A5A5A"/>
                </a:solidFill>
                <a:latin typeface="Tahoma"/>
                <a:cs typeface="Tahoma"/>
              </a:rPr>
              <a:t>Pi</a:t>
            </a:r>
            <a:r>
              <a:rPr sz="3000" b="0" spc="75" dirty="0">
                <a:solidFill>
                  <a:srgbClr val="5A5A5A"/>
                </a:solidFill>
                <a:latin typeface="Tahoma"/>
                <a:cs typeface="Tahoma"/>
              </a:rPr>
              <a:t>p</a:t>
            </a:r>
            <a:r>
              <a:rPr sz="3000" b="0" spc="10" dirty="0">
                <a:solidFill>
                  <a:srgbClr val="5A5A5A"/>
                </a:solidFill>
                <a:latin typeface="Tahoma"/>
                <a:cs typeface="Tahoma"/>
              </a:rPr>
              <a:t>eline</a:t>
            </a:r>
            <a:r>
              <a:rPr sz="3000" b="0" spc="-15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90" dirty="0">
                <a:solidFill>
                  <a:srgbClr val="5A5A5A"/>
                </a:solidFill>
                <a:latin typeface="Tahoma"/>
                <a:cs typeface="Tahoma"/>
              </a:rPr>
              <a:t>Co</a:t>
            </a:r>
            <a:r>
              <a:rPr sz="3000" b="0" spc="95" dirty="0">
                <a:solidFill>
                  <a:srgbClr val="5A5A5A"/>
                </a:solidFill>
                <a:latin typeface="Tahoma"/>
                <a:cs typeface="Tahoma"/>
              </a:rPr>
              <a:t>n</a:t>
            </a:r>
            <a:r>
              <a:rPr sz="3000" b="0" spc="15" dirty="0">
                <a:solidFill>
                  <a:srgbClr val="5A5A5A"/>
                </a:solidFill>
                <a:latin typeface="Tahoma"/>
                <a:cs typeface="Tahoma"/>
              </a:rPr>
              <a:t>version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9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70" dirty="0">
                <a:solidFill>
                  <a:srgbClr val="5A5A5A"/>
                </a:solidFill>
                <a:latin typeface="Tahoma"/>
                <a:cs typeface="Tahoma"/>
              </a:rPr>
              <a:t>t</a:t>
            </a:r>
            <a:r>
              <a:rPr sz="3000" b="0" spc="-18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85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-17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65" dirty="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sz="3000" b="0" spc="-19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5" dirty="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112" y="2010155"/>
            <a:ext cx="11162030" cy="2159635"/>
          </a:xfrm>
          <a:prstGeom prst="rect">
            <a:avLst/>
          </a:prstGeom>
          <a:ln w="9525">
            <a:solidFill>
              <a:srgbClr val="BEBEBE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1800" b="1" spc="-114" dirty="0">
                <a:latin typeface="Tahoma"/>
                <a:cs typeface="Tahoma"/>
              </a:rPr>
              <a:t>Branch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1: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110" dirty="0">
                <a:latin typeface="Tahoma"/>
                <a:cs typeface="Tahoma"/>
              </a:rPr>
              <a:t>Low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Sales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Pipeline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Conversion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Percentage-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110" dirty="0">
                <a:latin typeface="Tahoma"/>
                <a:cs typeface="Tahoma"/>
              </a:rPr>
              <a:t>Customer-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Target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Areas-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145" dirty="0">
                <a:latin typeface="Tahoma"/>
                <a:cs typeface="Tahoma"/>
              </a:rPr>
              <a:t>Industry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ahoma"/>
              <a:cs typeface="Tahoma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400" dirty="0">
                <a:latin typeface="Tahoma"/>
                <a:cs typeface="Tahoma"/>
              </a:rPr>
              <a:t>The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Company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not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able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to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map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Products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with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apt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lead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based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on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Industry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(P1)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112" y="4443984"/>
            <a:ext cx="11162030" cy="2159635"/>
          </a:xfrm>
          <a:prstGeom prst="rect">
            <a:avLst/>
          </a:prstGeom>
          <a:ln w="9525">
            <a:solidFill>
              <a:srgbClr val="BEBEBE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1800" b="1" spc="-114" dirty="0">
                <a:latin typeface="Tahoma"/>
                <a:cs typeface="Tahoma"/>
              </a:rPr>
              <a:t>Branch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2: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110" dirty="0">
                <a:latin typeface="Tahoma"/>
                <a:cs typeface="Tahoma"/>
              </a:rPr>
              <a:t>Low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Sales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Pipeline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Conversion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Percentage-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110" dirty="0">
                <a:latin typeface="Tahoma"/>
                <a:cs typeface="Tahoma"/>
              </a:rPr>
              <a:t>Customer-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Target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Areas-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Budget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ahoma"/>
              <a:cs typeface="Tahoma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400" dirty="0">
                <a:latin typeface="Tahoma"/>
                <a:cs typeface="Tahoma"/>
              </a:rPr>
              <a:t>The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Company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not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targeting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Right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Leads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(P2)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1573</Words>
  <Application>Microsoft Office PowerPoint</Application>
  <PresentationFormat>Widescreen</PresentationFormat>
  <Paragraphs>248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 MT</vt:lpstr>
      <vt:lpstr>Calibri</vt:lpstr>
      <vt:lpstr>Tahoma</vt:lpstr>
      <vt:lpstr>Office Theme</vt:lpstr>
      <vt:lpstr>ASSIGNMENT Name: VINAY KUMAR PARASHARA BATTER</vt:lpstr>
      <vt:lpstr>PART I : 1. Understanding the Problem Sales Pipeline Conversion at a SaaS Startup</vt:lpstr>
      <vt:lpstr>PART I : 2. Understanding the Problem Sales Pipeline Conversion at a SaaS Startup</vt:lpstr>
      <vt:lpstr>PART II : Formulating Hypotheses Sales Pipeline Conversion at a SaaS Startup</vt:lpstr>
      <vt:lpstr>PART II : Formulating Hypotheses Sales Pipeline Conversion at a SaaS Startup</vt:lpstr>
      <vt:lpstr>PART II : Formulating Hypotheses Sales Pipeline Conversion at a SaaS Startup</vt:lpstr>
      <vt:lpstr>PART II : Formulating Hypotheses Sales Pipeline Conversion at a SaaS Startup</vt:lpstr>
      <vt:lpstr>PART II : Formulating Hypotheses Sales Pipeline Conversion at a SaaS Startup</vt:lpstr>
      <vt:lpstr>PART II : Formulating Hypotheses Sales Pipeline Conversion at a SaaS Startup</vt:lpstr>
      <vt:lpstr>PART II : Formulating Hypotheses Sales Pipeline Conversion at a SaaS Startup</vt:lpstr>
      <vt:lpstr>PART II : Formulating Hypotheses Sales Pipeline Conversion at a SaaS Startup</vt:lpstr>
      <vt:lpstr>PART II : Formulating Hypotheses Sales Pipeline Conversion at a SaaS Startup</vt:lpstr>
      <vt:lpstr>PART II : Formulating Hypotheses Sales Pipeline Conversion at a SaaS Startup</vt:lpstr>
      <vt:lpstr>PART II : Formulating Hypotheses Sales Pipeline Conversion at a SaaS Startup</vt:lpstr>
      <vt:lpstr>PART II : Formulating Hypotheses Sales Pipeline Conversion at a SaaS Startup</vt:lpstr>
      <vt:lpstr>PART II : Formulating Hypotheses Sales Pipeline Conversion at a SaaS Startup</vt:lpstr>
      <vt:lpstr>PART II : Formulating Hypotheses Sales Pipeline Conversion at a SaaS Startup</vt:lpstr>
      <vt:lpstr>PART III A : Generating Insights</vt:lpstr>
      <vt:lpstr>PART III A : Generating Insights</vt:lpstr>
      <vt:lpstr>PART III A : Generating Insights</vt:lpstr>
      <vt:lpstr>PART III A : Generating Insights</vt:lpstr>
      <vt:lpstr>PART III A : Generating Insights</vt:lpstr>
      <vt:lpstr>PART III A : Generating Insights</vt:lpstr>
      <vt:lpstr>PART III A : Generating Insights</vt:lpstr>
      <vt:lpstr>PART III B : Presenting Findings Sales Pipeline Conversion at a SaaS Startup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Name: VINAY KUMAR PARASHARA BATTER</dc:title>
  <cp:lastModifiedBy>Vinay Kumar</cp:lastModifiedBy>
  <cp:revision>1</cp:revision>
  <dcterms:created xsi:type="dcterms:W3CDTF">2023-03-19T14:57:39Z</dcterms:created>
  <dcterms:modified xsi:type="dcterms:W3CDTF">2023-03-19T15:00:42Z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2023-03-19T00:00:00Z</vt:filetime>
  </property>
</Properties>
</file>