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8A64-8C44-59A5-B576-8B15E068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3089-09D3-873E-4BDA-EC9B5204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31BB-7211-6FFE-96F9-A1EEEC0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4E1F-C2C4-04D1-9E7B-65A1DAA4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5D7A-3E4E-D359-DB4F-DD6CEE6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7196-C4F6-C4E0-750C-2CA26C94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C02B-31AD-9D13-1AEA-737571A00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FB28-62E3-4387-112F-3B65299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9565-3F5A-709A-D953-B700110B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7701-29CF-04C6-BBD9-D435F1FD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8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225AE-A1AB-A373-299F-68A83B880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B9778-0CA9-4209-1BB3-400ADBC1C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1608-6C93-0B26-FD93-9CE48168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A45A-7758-3FDE-7D52-E8D21814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B85F-3796-DD9C-8D07-A6D2B946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0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A2DC-9BA5-AE49-A730-5427218B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D536-AD0B-82F5-336E-FCB06CCA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E1C9-90E4-2E0D-6E57-36978FCC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60DD-3F63-5CF7-DE4F-B49EB10B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DC63-73E8-EB8F-2F9B-6DFB85FD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D2EA-5088-5CB2-83C1-FEDCA5D0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E288-2410-2BFE-2B3D-12C4DC18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EA34-FC81-5D0F-E38B-66316A08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7E2-58EC-8551-2B3C-4D930AB3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EA5B-3D8F-42D3-94A0-3BCFE917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BCC2-BC51-4519-C021-EC0A247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EDE7-1248-9C95-88BE-399664C9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BB3F-056D-7248-8E7F-7C68BF3C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185-3083-F384-040F-E8ED8A7B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6911B-106E-2AEC-C997-ACD728E8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FA92-5DA8-B8BC-537E-C9033BF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D68-FE3D-5B45-2899-AC22E78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36E6-810A-5039-17C2-8D95844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AB1AA-E9B9-F7F8-0007-7313733EC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F2CBC-2D22-3E2E-4106-91148D1F8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32BAA-FD68-5D18-9C89-D1C4D9BE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E75D0-678B-0CC6-386E-566DEED4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5B0F3-2B75-1C20-DD35-7B96327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90EC2-8CED-4D98-148C-ACE49646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2358-B803-F170-6026-55A3431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01B48-645B-A5B2-FFF4-35F2D01F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207E-F4D7-5A16-2B31-E0494FCB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6CA52-0FE7-8A71-BFD8-00B3DBA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418C0-7E30-DFD4-8C86-F192010C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4CCC8-8B5F-41A3-9E96-FE4E16F7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5E01-829D-4D48-B831-5C60A911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3D85-C5CF-69EA-2F9C-7E4A40F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20F-46E1-D257-1D72-EAB67B13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E610-956E-966B-50FE-207FF098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1EBB-8031-5A1C-C669-C0F9B4F2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77E1-7CBC-67DE-7432-319C368E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6818-7267-52CF-F404-5BC4A2F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4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9BC5-82B8-D3F5-0060-172A39CE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09A6F-F809-5366-7B83-8131DCC5A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F2F0-1D8C-0856-9567-AEEB5BDCE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32E5-69A7-572E-FD94-544F20FD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A514F-A6BC-1388-3549-16DAFD0E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2D31-4F99-FBAB-0A65-5936CBCF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2E480-7C50-C375-FE6E-D0A2375B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9EBE-2C86-BC54-424E-451048F0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303C-C5CD-6FF9-B29B-9E9E54C85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090F-259B-40E3-8E53-9B031782ABCA}" type="datetimeFigureOut">
              <a:rPr lang="en-IN" smtClean="0"/>
              <a:t>2023-08-29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EEA-4623-85A9-0DDA-40CE3748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A8AB-2E19-DB25-0AB6-EB0FDFE9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7DE7-807C-434B-B041-042D734A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4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C4A8-D968-A430-4203-202A95B7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13"/>
            <a:ext cx="9144000" cy="2387600"/>
          </a:xfrm>
        </p:spPr>
        <p:txBody>
          <a:bodyPr/>
          <a:lstStyle/>
          <a:p>
            <a:r>
              <a:rPr lang="en-US" b="1" dirty="0"/>
              <a:t>TELANGANA GROWTH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1AD9-0DAE-6171-965F-CBCC1529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9488"/>
            <a:ext cx="9144000" cy="1655762"/>
          </a:xfrm>
        </p:spPr>
        <p:txBody>
          <a:bodyPr/>
          <a:lstStyle/>
          <a:p>
            <a:r>
              <a:rPr lang="en-US" dirty="0"/>
              <a:t>FY 2019-2023</a:t>
            </a:r>
          </a:p>
          <a:p>
            <a:r>
              <a:rPr lang="en-US" dirty="0"/>
              <a:t>Stamp Registration, Transportation, TS-IPASS</a:t>
            </a:r>
          </a:p>
          <a:p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947A594-3C6C-BAE4-F0D9-E17B605D17F0}"/>
              </a:ext>
            </a:extLst>
          </p:cNvPr>
          <p:cNvSpPr txBox="1">
            <a:spLocks/>
          </p:cNvSpPr>
          <p:nvPr/>
        </p:nvSpPr>
        <p:spPr>
          <a:xfrm>
            <a:off x="1524000" y="460200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Vinay Kumar Parashara Batter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6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7366-2F62-B620-F150-940378E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The top 5 sectors that have witnessed the most significant investments in FY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0E86E-E6E3-776A-C816-A81AAB9BA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968313"/>
              </p:ext>
            </p:extLst>
          </p:nvPr>
        </p:nvGraphicFramePr>
        <p:xfrm>
          <a:off x="3448685" y="2434591"/>
          <a:ext cx="5294630" cy="1988817"/>
        </p:xfrm>
        <a:graphic>
          <a:graphicData uri="http://schemas.openxmlformats.org/drawingml/2006/table">
            <a:tbl>
              <a:tblPr/>
              <a:tblGrid>
                <a:gridCol w="3201051">
                  <a:extLst>
                    <a:ext uri="{9D8B030D-6E8A-4147-A177-3AD203B41FA5}">
                      <a16:colId xmlns:a16="http://schemas.microsoft.com/office/drawing/2014/main" val="2438407089"/>
                    </a:ext>
                  </a:extLst>
                </a:gridCol>
                <a:gridCol w="424784">
                  <a:extLst>
                    <a:ext uri="{9D8B030D-6E8A-4147-A177-3AD203B41FA5}">
                      <a16:colId xmlns:a16="http://schemas.microsoft.com/office/drawing/2014/main" val="3440064007"/>
                    </a:ext>
                  </a:extLst>
                </a:gridCol>
                <a:gridCol w="1668795">
                  <a:extLst>
                    <a:ext uri="{9D8B030D-6E8A-4147-A177-3AD203B41FA5}">
                      <a16:colId xmlns:a16="http://schemas.microsoft.com/office/drawing/2014/main" val="631425827"/>
                    </a:ext>
                  </a:extLst>
                </a:gridCol>
              </a:tblGrid>
              <a:tr h="34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total_investments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597846"/>
                  </a:ext>
                </a:extLst>
              </a:tr>
              <a:tr h="328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Estate, Industrial Parks and IT Buildings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39,90,25,22,000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56019"/>
                  </a:ext>
                </a:extLst>
              </a:tr>
              <a:tr h="328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 and Rubber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36,99,11,97,000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36893"/>
                  </a:ext>
                </a:extLst>
              </a:tr>
              <a:tr h="328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Pharmaceuticals and Chemicals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26,49,12,94,000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834238"/>
                  </a:ext>
                </a:extLst>
              </a:tr>
              <a:tr h="328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and Other Renewable Energy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22,01,59,80,000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07933"/>
                  </a:ext>
                </a:extLst>
              </a:tr>
              <a:tr h="328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18,48,19,20,000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3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462-5F0A-D4B7-C1DF-BBA7F6E0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917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The top 3 districts that have attracted the most significant sector investments during FY 2019 to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14541-BF49-4AF6-9146-3AA83B94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38929"/>
              </p:ext>
            </p:extLst>
          </p:nvPr>
        </p:nvGraphicFramePr>
        <p:xfrm>
          <a:off x="3472815" y="2506822"/>
          <a:ext cx="5246370" cy="1425098"/>
        </p:xfrm>
        <a:graphic>
          <a:graphicData uri="http://schemas.openxmlformats.org/drawingml/2006/table">
            <a:tbl>
              <a:tblPr/>
              <a:tblGrid>
                <a:gridCol w="1113377">
                  <a:extLst>
                    <a:ext uri="{9D8B030D-6E8A-4147-A177-3AD203B41FA5}">
                      <a16:colId xmlns:a16="http://schemas.microsoft.com/office/drawing/2014/main" val="3759518456"/>
                    </a:ext>
                  </a:extLst>
                </a:gridCol>
                <a:gridCol w="1709833">
                  <a:extLst>
                    <a:ext uri="{9D8B030D-6E8A-4147-A177-3AD203B41FA5}">
                      <a16:colId xmlns:a16="http://schemas.microsoft.com/office/drawing/2014/main" val="3886363469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603214056"/>
                    </a:ext>
                  </a:extLst>
                </a:gridCol>
              </a:tblGrid>
              <a:tr h="369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total_sector_investments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98501"/>
                  </a:ext>
                </a:extLst>
              </a:tr>
              <a:tr h="3518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Rangareddy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4,09,84,27,59,000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52122"/>
                  </a:ext>
                </a:extLst>
              </a:tr>
              <a:tr h="3518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Medchal_Malkajgiri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99,87,25,29,000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167"/>
                  </a:ext>
                </a:extLst>
              </a:tr>
              <a:tr h="3518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Sangareddy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89,55,40,81,000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3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B1A-F451-FB28-D9CD-8C3C5E28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36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Investments, vehicles sales and stamps revenue within the same district between FY 2021 and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17B7E-72A8-C4B8-4A85-ADF023A34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301534"/>
              </p:ext>
            </p:extLst>
          </p:nvPr>
        </p:nvGraphicFramePr>
        <p:xfrm>
          <a:off x="2615565" y="1634491"/>
          <a:ext cx="6960870" cy="4685808"/>
        </p:xfrm>
        <a:graphic>
          <a:graphicData uri="http://schemas.openxmlformats.org/drawingml/2006/table">
            <a:tbl>
              <a:tblPr/>
              <a:tblGrid>
                <a:gridCol w="827034">
                  <a:extLst>
                    <a:ext uri="{9D8B030D-6E8A-4147-A177-3AD203B41FA5}">
                      <a16:colId xmlns:a16="http://schemas.microsoft.com/office/drawing/2014/main" val="3634280205"/>
                    </a:ext>
                  </a:extLst>
                </a:gridCol>
                <a:gridCol w="1607077">
                  <a:extLst>
                    <a:ext uri="{9D8B030D-6E8A-4147-A177-3AD203B41FA5}">
                      <a16:colId xmlns:a16="http://schemas.microsoft.com/office/drawing/2014/main" val="467126938"/>
                    </a:ext>
                  </a:extLst>
                </a:gridCol>
                <a:gridCol w="1378390">
                  <a:extLst>
                    <a:ext uri="{9D8B030D-6E8A-4147-A177-3AD203B41FA5}">
                      <a16:colId xmlns:a16="http://schemas.microsoft.com/office/drawing/2014/main" val="1233867982"/>
                    </a:ext>
                  </a:extLst>
                </a:gridCol>
                <a:gridCol w="1428514">
                  <a:extLst>
                    <a:ext uri="{9D8B030D-6E8A-4147-A177-3AD203B41FA5}">
                      <a16:colId xmlns:a16="http://schemas.microsoft.com/office/drawing/2014/main" val="3194829003"/>
                    </a:ext>
                  </a:extLst>
                </a:gridCol>
                <a:gridCol w="1719855">
                  <a:extLst>
                    <a:ext uri="{9D8B030D-6E8A-4147-A177-3AD203B41FA5}">
                      <a16:colId xmlns:a16="http://schemas.microsoft.com/office/drawing/2014/main" val="707082368"/>
                    </a:ext>
                  </a:extLst>
                </a:gridCol>
              </a:tblGrid>
              <a:tr h="685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dist_code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total_investments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total_Vehicle_sales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total_estamps_revenue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3633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Adilabad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10,85,20,000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16,85,843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19,94,49,18,144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022733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Bhadradri Kothagudem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10,31,04,00,000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30,26,988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14,78,42,31,480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266931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Hanumakonda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1,83,81,65,000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476704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34,81,00,000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2,61,67,391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6,87,65,75,46,864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28424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Jagtial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91,06,16,000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24,22,145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28,86,28,30,992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352106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Jangoan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1,00,96,38,000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14,96,104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20,22,92,61,360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075174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21_7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Jayashankar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18,79,16,000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91394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Jogulamba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Gadwal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1,12,25,65,000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14,91,545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17,02,42,64,472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69108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Kamareddy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10,82,73,26,000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25,41,901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23,58,04,90,632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8886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Karimnagar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2,64,18,66,000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35,70,449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71,73,75,92,520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48458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Khammam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3,66,89,90,000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46,94,266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1,00,99,75,52,832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708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Kumurambheem Asifabad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20,13,92,000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10,33,436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3,49,66,18,848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20607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Mahabubabad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1,13,86,61,000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19,88,194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18,70,55,19,504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11777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Mahabubnagar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20,30,88,49,000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32,94,512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53,68,60,90,368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0606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Mancherial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1,92,63,67,000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19,37,951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29,92,46,98,344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4080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Medak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19,91,72,68,000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20,33,831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30,01,33,99,272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22092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Medchal_Malkajgiri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54,28,40,12,000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2,01,78,314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8,40,48,16,80,528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223548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Mulugu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26,26,93,000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74908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Nagarkurnool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3,12,91,16,000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22,53,415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23,54,22,32,736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2030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Nalgonda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14,01,48,12,000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46,84,584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72,22,31,41,776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2099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Narayanpet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15,17,73,80,000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8473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Nirmal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55,81,94,000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19,43,779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16,97,53,22,712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77577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Nizamabad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1,27,69,58,000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47,80,276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73,13,02,79,304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230518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Peddapalli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90,51,60,000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18,47,147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30,50,56,52,040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3522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Rajanna Sircilla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84,18,92,000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14,39,046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19,81,36,96,896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927784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15_1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Rangareddy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1,39,26,95,18,000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1,06,64,962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1,09,57,59,05,928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41156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Sangareddy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60,04,47,70,000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62,49,073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4,00,99,72,70,520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10507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Siddipet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13,21,71,53,000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29,30,309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46,74,10,17,744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85839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Suryapet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14,14,68,84,000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33,28,728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50,22,94,86,528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34650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Vikarabad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1,54,83,07,000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38,18,562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23,89,00,48,368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61845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Wanaparthy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3,96,87,09,000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14,43,182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19,92,46,48,752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0393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21_2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Warangal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1,27,01,57,000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37,63,995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11,62,71,59,184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25847"/>
                  </a:ext>
                </a:extLst>
              </a:tr>
              <a:tr h="138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23_3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Yadadri Bhuvanagiri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18,14,96,54,000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25,07,309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1,02,10,53,24,240</a:t>
                      </a:r>
                    </a:p>
                  </a:txBody>
                  <a:tcPr marL="6390" marR="6390" marT="63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6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6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3F04-9586-A4B5-7F4D-8CA02408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97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Sectors that have shown substantial investment in multiple districts between FY 2021 and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3BBAC-1227-6D19-A09C-083B2E20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086533"/>
            <a:ext cx="6544588" cy="3372321"/>
          </a:xfrm>
        </p:spPr>
      </p:pic>
    </p:spTree>
    <p:extLst>
      <p:ext uri="{BB962C8B-B14F-4D97-AF65-F5344CB8AC3E}">
        <p14:creationId xmlns:p14="http://schemas.microsoft.com/office/powerpoint/2010/main" val="259013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8CEB-EFA2-F2E4-DC7E-A48BB638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58" y="738087"/>
            <a:ext cx="4022481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gency FB" panose="020B0503020202020204" pitchFamily="34" charset="0"/>
              </a:rPr>
              <a:t>Investment trends FY 2019 – FY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4D29B-E264-FB08-760C-E56355F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99" y="2200810"/>
            <a:ext cx="7163800" cy="3715268"/>
          </a:xfrm>
        </p:spPr>
      </p:pic>
    </p:spTree>
    <p:extLst>
      <p:ext uri="{BB962C8B-B14F-4D97-AF65-F5344CB8AC3E}">
        <p14:creationId xmlns:p14="http://schemas.microsoft.com/office/powerpoint/2010/main" val="49473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0A8-2D83-6541-8871-D3E07559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2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Agency FB" panose="020B0503020202020204" pitchFamily="34" charset="0"/>
              </a:rPr>
              <a:t>The Top 5 Districts FY 2022-2023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C7970-E661-977F-6C26-79EF7EDC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1462088"/>
            <a:ext cx="9418320" cy="4908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29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F3D-FB1D-1CCC-B348-D4F9DD39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2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gency FB" panose="020B0503020202020204" pitchFamily="34" charset="0"/>
              </a:rPr>
              <a:t>Telangana Growth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0630C-222D-53D1-5E0B-37A01151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34" y="1690688"/>
            <a:ext cx="9726930" cy="4665027"/>
          </a:xfrm>
        </p:spPr>
      </p:pic>
    </p:spTree>
    <p:extLst>
      <p:ext uri="{BB962C8B-B14F-4D97-AF65-F5344CB8AC3E}">
        <p14:creationId xmlns:p14="http://schemas.microsoft.com/office/powerpoint/2010/main" val="235783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8AD-3E18-F613-A368-DC79E4F9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97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64872-43A9-E210-38C4-20E3918C24A9}"/>
              </a:ext>
            </a:extLst>
          </p:cNvPr>
          <p:cNvSpPr txBox="1"/>
          <p:nvPr/>
        </p:nvSpPr>
        <p:spPr>
          <a:xfrm>
            <a:off x="3587994" y="4596645"/>
            <a:ext cx="50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vinaykumarpb4@gmail.com           </a:t>
            </a:r>
            <a:r>
              <a:rPr lang="en-IN" b="0" i="0" dirty="0" err="1">
                <a:effectLst/>
                <a:latin typeface="-apple-system"/>
              </a:rPr>
              <a:t>vinay</a:t>
            </a:r>
            <a:r>
              <a:rPr lang="en-IN" b="0" i="0" dirty="0">
                <a:effectLst/>
                <a:latin typeface="-apple-system"/>
              </a:rPr>
              <a:t>-</a:t>
            </a:r>
            <a:r>
              <a:rPr lang="en-IN" b="0" i="0" dirty="0" err="1">
                <a:effectLst/>
                <a:latin typeface="-apple-system"/>
              </a:rPr>
              <a:t>kumar</a:t>
            </a:r>
            <a:r>
              <a:rPr lang="en-IN" b="0" i="0" dirty="0">
                <a:effectLst/>
                <a:latin typeface="-apple-system"/>
              </a:rPr>
              <a:t>-pb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B37C5-6B97-983F-FFAA-507DEEC6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42" y="4663511"/>
            <a:ext cx="418624" cy="23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F59FB-136E-344D-2733-C3CF29ED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5" y="4683202"/>
            <a:ext cx="196215" cy="1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6BC1-64AD-1014-5DED-7E15C40F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04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The TOP 5 Districts with the highest document registration revenue growth between FY 2019 and 2022.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1E924D-A61C-A709-EB09-AD6436D8E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40142"/>
              </p:ext>
            </p:extLst>
          </p:nvPr>
        </p:nvGraphicFramePr>
        <p:xfrm>
          <a:off x="3316605" y="2514916"/>
          <a:ext cx="5558790" cy="2194559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494301799"/>
                    </a:ext>
                  </a:extLst>
                </a:gridCol>
                <a:gridCol w="1144925">
                  <a:extLst>
                    <a:ext uri="{9D8B030D-6E8A-4147-A177-3AD203B41FA5}">
                      <a16:colId xmlns:a16="http://schemas.microsoft.com/office/drawing/2014/main" val="1558913741"/>
                    </a:ext>
                  </a:extLst>
                </a:gridCol>
                <a:gridCol w="3147040">
                  <a:extLst>
                    <a:ext uri="{9D8B030D-6E8A-4147-A177-3AD203B41FA5}">
                      <a16:colId xmlns:a16="http://schemas.microsoft.com/office/drawing/2014/main" val="1344949007"/>
                    </a:ext>
                  </a:extLst>
                </a:gridCol>
              </a:tblGrid>
              <a:tr h="38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total_document_registration_revenue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734320"/>
                  </a:ext>
                </a:extLst>
              </a:tr>
              <a:tr h="362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Medchal_Malkajgiri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47,16,31,41,741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78833"/>
                  </a:ext>
                </a:extLst>
              </a:tr>
              <a:tr h="362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34,36,08,10,312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95257"/>
                  </a:ext>
                </a:extLst>
              </a:tr>
              <a:tr h="362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Rangareddy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32,52,45,94,586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45284"/>
                  </a:ext>
                </a:extLst>
              </a:tr>
              <a:tr h="362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Sangareddy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19,86,39,66,773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03126"/>
                  </a:ext>
                </a:extLst>
              </a:tr>
              <a:tr h="362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Hanumakonda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7,25,97,24,585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07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8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B6EE-8ECB-3A91-71EB-D8B8CCF7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9724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The Top 5 districts with e-stamps revenue contributes significantly more to the revenue than the documents in FY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9DE73C-404F-7DA3-6D86-FD7E4C582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441222"/>
              </p:ext>
            </p:extLst>
          </p:nvPr>
        </p:nvGraphicFramePr>
        <p:xfrm>
          <a:off x="2857499" y="2580401"/>
          <a:ext cx="6476999" cy="1857217"/>
        </p:xfrm>
        <a:graphic>
          <a:graphicData uri="http://schemas.openxmlformats.org/drawingml/2006/table">
            <a:tbl>
              <a:tblPr/>
              <a:tblGrid>
                <a:gridCol w="837789">
                  <a:extLst>
                    <a:ext uri="{9D8B030D-6E8A-4147-A177-3AD203B41FA5}">
                      <a16:colId xmlns:a16="http://schemas.microsoft.com/office/drawing/2014/main" val="2182390683"/>
                    </a:ext>
                  </a:extLst>
                </a:gridCol>
                <a:gridCol w="1425352">
                  <a:extLst>
                    <a:ext uri="{9D8B030D-6E8A-4147-A177-3AD203B41FA5}">
                      <a16:colId xmlns:a16="http://schemas.microsoft.com/office/drawing/2014/main" val="2825589832"/>
                    </a:ext>
                  </a:extLst>
                </a:gridCol>
                <a:gridCol w="2663190">
                  <a:extLst>
                    <a:ext uri="{9D8B030D-6E8A-4147-A177-3AD203B41FA5}">
                      <a16:colId xmlns:a16="http://schemas.microsoft.com/office/drawing/2014/main" val="1704320642"/>
                    </a:ext>
                  </a:extLst>
                </a:gridCol>
                <a:gridCol w="1550668">
                  <a:extLst>
                    <a:ext uri="{9D8B030D-6E8A-4147-A177-3AD203B41FA5}">
                      <a16:colId xmlns:a16="http://schemas.microsoft.com/office/drawing/2014/main" val="104125891"/>
                    </a:ext>
                  </a:extLst>
                </a:gridCol>
              </a:tblGrid>
              <a:tr h="322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dist_code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district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total_document_registration_revenue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total_estamps_revenue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75378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Hanumakonda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2,89,10,14,228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2,91,11,82,033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43290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Nizamabad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1,45,06,90,033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1,46,16,25,936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33180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Khammam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2,05,05,46,017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2,07,86,31,953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33505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Wanaparthy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44,15,97,617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44,32,19,330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3068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Jogulamba Gadwal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34,55,33,466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34,74,08,639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50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7D-5EFF-A6C9-B620-EA479949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Categorization of Districts based on their stamp registration revenue generation during the fiscal year 2021 to 2022</a:t>
            </a:r>
            <a:endParaRPr lang="en-IN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063FBA-9438-6241-2402-03B3BD7B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61002"/>
              </p:ext>
            </p:extLst>
          </p:nvPr>
        </p:nvGraphicFramePr>
        <p:xfrm>
          <a:off x="2272664" y="1645920"/>
          <a:ext cx="7646671" cy="4812015"/>
        </p:xfrm>
        <a:graphic>
          <a:graphicData uri="http://schemas.openxmlformats.org/drawingml/2006/table">
            <a:tbl>
              <a:tblPr/>
              <a:tblGrid>
                <a:gridCol w="1142457">
                  <a:extLst>
                    <a:ext uri="{9D8B030D-6E8A-4147-A177-3AD203B41FA5}">
                      <a16:colId xmlns:a16="http://schemas.microsoft.com/office/drawing/2014/main" val="678418531"/>
                    </a:ext>
                  </a:extLst>
                </a:gridCol>
                <a:gridCol w="2220002">
                  <a:extLst>
                    <a:ext uri="{9D8B030D-6E8A-4147-A177-3AD203B41FA5}">
                      <a16:colId xmlns:a16="http://schemas.microsoft.com/office/drawing/2014/main" val="1761829396"/>
                    </a:ext>
                  </a:extLst>
                </a:gridCol>
                <a:gridCol w="2375790">
                  <a:extLst>
                    <a:ext uri="{9D8B030D-6E8A-4147-A177-3AD203B41FA5}">
                      <a16:colId xmlns:a16="http://schemas.microsoft.com/office/drawing/2014/main" val="3012498023"/>
                    </a:ext>
                  </a:extLst>
                </a:gridCol>
                <a:gridCol w="1908422">
                  <a:extLst>
                    <a:ext uri="{9D8B030D-6E8A-4147-A177-3AD203B41FA5}">
                      <a16:colId xmlns:a16="http://schemas.microsoft.com/office/drawing/2014/main" val="2328731933"/>
                    </a:ext>
                  </a:extLst>
                </a:gridCol>
              </a:tblGrid>
              <a:tr h="152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dist_code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total_estamps_revenue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Revenue_segment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5469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Medchal_Malkajgiri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30,06,44,01,559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0188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23,90,24,97,868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793368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Sangareddy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14,32,08,90,271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010291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Hanumakonda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4,93,04,53,019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784952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Khammam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3,65,23,73,063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081306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Yadadri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Bhuvanagiri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3,52,06,79,984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30629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Nizamabad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2,61,91,72,847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30694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Nalgonda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2,61,59,91,115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16559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Karimnagar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2,54,33,93,729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15062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Rangareddy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2,49,13,91,942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795226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Mahabubnagar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1,95,63,97,969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682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Suryapet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1,79,28,92,947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039484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Siddipet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1,63,77,65,232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4867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20_4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Peddapalli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1,10,53,63,908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45714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Medak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1,07,37,20,325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2403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Mancherial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1,06,57,62,897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82757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Jagtial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1,01,58,54,651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330303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Vikarabad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86,18,77,771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4970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Nagarkurnool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84,93,87,306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423186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Kamareddy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84,21,52,448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783856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Jangoan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70,67,01,596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477093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20_3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Rajanna Sircilla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69,67,45,057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59779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14_4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Wanaparthy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69,61,78,925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28471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19_1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Adilabad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69,35,56,767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11478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Mahabubabad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67,62,93,913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465548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Jogulamba Gadwal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61,38,31,979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45275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Nirmal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60,74,42,237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762177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Bhadradri Kothagudem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53,25,48,442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07472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Narayanpet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45,25,92,565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50452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Warangal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41,50,47,454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50553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21_6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Mulugu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35,24,09,622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91604"/>
                  </a:ext>
                </a:extLst>
              </a:tr>
              <a:tr h="145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19_4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Kumurambheem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Asifabad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12,47,53,459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Revenue</a:t>
                      </a:r>
                    </a:p>
                  </a:txBody>
                  <a:tcPr marL="6583" marR="6583" marT="6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4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3D68E-9239-A092-7388-92EB6EC1D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70" y="467762"/>
            <a:ext cx="7109460" cy="414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9B0C6-D844-F7D2-C77C-063185FDFA0A}"/>
              </a:ext>
            </a:extLst>
          </p:cNvPr>
          <p:cNvSpPr txBox="1"/>
          <p:nvPr/>
        </p:nvSpPr>
        <p:spPr>
          <a:xfrm>
            <a:off x="700087" y="4812030"/>
            <a:ext cx="1079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has been a noticeable change in the pattern of e-Stamp challan count and document registration count since the introduction of e-Stamp challan. The visualizations have revealed significant changes in the pattern of e-Stamp challan count and document registration count since the implementation of e-Stamp challan. These findings suggest that the government should delve deeper into this matter to understand the cause behind this shift and make informed decisions based on these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DED8-15C7-3CD1-7914-33BD2BB8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06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Correlation between vehicle sales and months</a:t>
            </a:r>
            <a:endParaRPr lang="en-IN" sz="2400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58BE3-8DD3-4142-FD53-887EA1275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4" y="1588770"/>
            <a:ext cx="7692389" cy="4777739"/>
          </a:xfrm>
        </p:spPr>
      </p:pic>
    </p:spTree>
    <p:extLst>
      <p:ext uri="{BB962C8B-B14F-4D97-AF65-F5344CB8AC3E}">
        <p14:creationId xmlns:p14="http://schemas.microsoft.com/office/powerpoint/2010/main" val="21027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CCE8-A8F7-EF0C-0DC3-547FF7E4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70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gency FB" panose="020B0503020202020204" pitchFamily="34" charset="0"/>
              </a:rPr>
              <a:t>Distribution of Vehicles by Vehicle Class FY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418FB-7EC1-BE0A-D245-F3F80107F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63" y="2012315"/>
            <a:ext cx="6966074" cy="4285615"/>
          </a:xfrm>
        </p:spPr>
      </p:pic>
    </p:spTree>
    <p:extLst>
      <p:ext uri="{BB962C8B-B14F-4D97-AF65-F5344CB8AC3E}">
        <p14:creationId xmlns:p14="http://schemas.microsoft.com/office/powerpoint/2010/main" val="3509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EA27-CC5B-27A6-6CF3-EC995D37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Top 3 and Bottom 3 Districts that have shown the highest and lowest vehicle sales growth during FY 2022 compared to FY 2021 (categories: Petrol, Diesel and Electric)</a:t>
            </a:r>
            <a:endParaRPr lang="en-IN" sz="2400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4589-4E49-6342-385E-04BB2F75B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28" y="2061770"/>
            <a:ext cx="4248743" cy="3353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AEA91-DE60-C4A6-0D10-149DC72A3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1770"/>
            <a:ext cx="42677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902C-9955-F779-28D1-68168505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gency FB" panose="020B0503020202020204" pitchFamily="34" charset="0"/>
              </a:rPr>
              <a:t>FY 2021 and FY 2022 Vehicle Sales across all Districts (Fuel-type)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B1E94-7431-9CEA-A88C-E72C0139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0" y="1702118"/>
            <a:ext cx="4696480" cy="4238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B940D-6DE7-8AFF-E18F-218B51B56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88" y="1702118"/>
            <a:ext cx="5210902" cy="42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941</Words>
  <Application>Microsoft Office PowerPoint</Application>
  <PresentationFormat>Widescreen</PresentationFormat>
  <Paragraphs>397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Agency FB</vt:lpstr>
      <vt:lpstr>-apple-system</vt:lpstr>
      <vt:lpstr>Arial</vt:lpstr>
      <vt:lpstr>Calibri</vt:lpstr>
      <vt:lpstr>Calibri Light</vt:lpstr>
      <vt:lpstr>Office Theme</vt:lpstr>
      <vt:lpstr>TELANGANA GROWTH ANALYSIS</vt:lpstr>
      <vt:lpstr>The TOP 5 Districts with the highest document registration revenue growth between FY 2019 and 2022.</vt:lpstr>
      <vt:lpstr>The Top 5 districts with e-stamps revenue contributes significantly more to the revenue than the documents in FY 2022</vt:lpstr>
      <vt:lpstr>Categorization of Districts based on their stamp registration revenue generation during the fiscal year 2021 to 2022</vt:lpstr>
      <vt:lpstr>PowerPoint Presentation</vt:lpstr>
      <vt:lpstr>Correlation between vehicle sales and months</vt:lpstr>
      <vt:lpstr>Distribution of Vehicles by Vehicle Class FY 2022</vt:lpstr>
      <vt:lpstr>Top 3 and Bottom 3 Districts that have shown the highest and lowest vehicle sales growth during FY 2022 compared to FY 2021 (categories: Petrol, Diesel and Electric)</vt:lpstr>
      <vt:lpstr>FY 2021 and FY 2022 Vehicle Sales across all Districts (Fuel-type)</vt:lpstr>
      <vt:lpstr>The top 5 sectors that have witnessed the most significant investments in FY 2022</vt:lpstr>
      <vt:lpstr>The top 3 districts that have attracted the most significant sector investments during FY 2019 to 2022</vt:lpstr>
      <vt:lpstr>Investments, vehicles sales and stamps revenue within the same district between FY 2021 and 2022</vt:lpstr>
      <vt:lpstr>Sectors that have shown substantial investment in multiple districts between FY 2021 and 2022</vt:lpstr>
      <vt:lpstr>Investment trends FY 2019 – FY 2022</vt:lpstr>
      <vt:lpstr>The Top 5 Districts FY 2022-2023</vt:lpstr>
      <vt:lpstr>Telangana Growth Analysis 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TELANGANA GROWTH ANALYSIS</dc:title>
  <dc:creator>Vinay Kumar</dc:creator>
  <cp:lastModifiedBy>Vinay Kumar</cp:lastModifiedBy>
  <cp:revision>24</cp:revision>
  <dcterms:created xsi:type="dcterms:W3CDTF">2023-08-27T18:34:17Z</dcterms:created>
  <dcterms:modified xsi:type="dcterms:W3CDTF">2023-08-28T18:47:49Z</dcterms:modified>
</cp:coreProperties>
</file>