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6DC8B-28B3-4202-A354-DAA711C2715F}"/>
              </a:ext>
            </a:extLst>
          </p:cNvPr>
          <p:cNvSpPr>
            <a:spLocks noGrp="1"/>
          </p:cNvSpPr>
          <p:nvPr>
            <p:ph type="ctrTitle"/>
          </p:nvPr>
        </p:nvSpPr>
        <p:spPr>
          <a:xfrm>
            <a:off x="650974" y="1261449"/>
            <a:ext cx="10572000" cy="1650494"/>
          </a:xfrm>
        </p:spPr>
        <p:txBody>
          <a:bodyPr/>
          <a:lstStyle/>
          <a:p>
            <a:pPr algn="ctr"/>
            <a:r>
              <a:rPr lang="en-US" dirty="0"/>
              <a:t>ALGORITMO WARSHALL CON</a:t>
            </a:r>
            <a:br>
              <a:rPr lang="en-US" dirty="0"/>
            </a:br>
            <a:r>
              <a:rPr lang="en-US" dirty="0"/>
              <a:t>CIERRE TRANSITIVO</a:t>
            </a:r>
          </a:p>
        </p:txBody>
      </p:sp>
      <p:sp>
        <p:nvSpPr>
          <p:cNvPr id="3" name="Subtítulo 2">
            <a:extLst>
              <a:ext uri="{FF2B5EF4-FFF2-40B4-BE49-F238E27FC236}">
                <a16:creationId xmlns:a16="http://schemas.microsoft.com/office/drawing/2014/main" id="{85C3FBF4-2344-4C75-B3BC-CED29A58AAD6}"/>
              </a:ext>
            </a:extLst>
          </p:cNvPr>
          <p:cNvSpPr>
            <a:spLocks noGrp="1"/>
          </p:cNvSpPr>
          <p:nvPr>
            <p:ph type="subTitle" idx="1"/>
          </p:nvPr>
        </p:nvSpPr>
        <p:spPr>
          <a:xfrm>
            <a:off x="810000" y="5280846"/>
            <a:ext cx="10572000" cy="1265728"/>
          </a:xfrm>
        </p:spPr>
        <p:txBody>
          <a:bodyPr>
            <a:normAutofit fontScale="85000" lnSpcReduction="20000"/>
          </a:bodyPr>
          <a:lstStyle/>
          <a:p>
            <a:r>
              <a:rPr lang="en-US" dirty="0" err="1"/>
              <a:t>Integrantes</a:t>
            </a:r>
            <a:r>
              <a:rPr lang="en-US" dirty="0"/>
              <a:t> :</a:t>
            </a:r>
          </a:p>
          <a:p>
            <a:r>
              <a:rPr lang="en-US" dirty="0" err="1"/>
              <a:t>Valerin</a:t>
            </a:r>
            <a:r>
              <a:rPr lang="en-US" dirty="0"/>
              <a:t> Kasandra Calderon Bran - 2020033313</a:t>
            </a:r>
          </a:p>
          <a:p>
            <a:r>
              <a:rPr lang="en-US" dirty="0"/>
              <a:t>Dylan Garbanzo </a:t>
            </a:r>
            <a:r>
              <a:rPr lang="en-US" dirty="0" err="1"/>
              <a:t>Fallas</a:t>
            </a:r>
            <a:r>
              <a:rPr lang="en-US" dirty="0"/>
              <a:t> - 2021057775</a:t>
            </a:r>
          </a:p>
          <a:p>
            <a:r>
              <a:rPr lang="en-US" dirty="0"/>
              <a:t>Daniel Andres Rayo Diaz - 2020158181</a:t>
            </a:r>
          </a:p>
          <a:p>
            <a:endParaRPr lang="en-US" dirty="0"/>
          </a:p>
        </p:txBody>
      </p:sp>
    </p:spTree>
    <p:extLst>
      <p:ext uri="{BB962C8B-B14F-4D97-AF65-F5344CB8AC3E}">
        <p14:creationId xmlns:p14="http://schemas.microsoft.com/office/powerpoint/2010/main" val="350179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F4CB0A0-54E8-48B7-A888-819C66F472FB}"/>
              </a:ext>
            </a:extLst>
          </p:cNvPr>
          <p:cNvSpPr>
            <a:spLocks noGrp="1"/>
          </p:cNvSpPr>
          <p:nvPr>
            <p:ph type="title"/>
          </p:nvPr>
        </p:nvSpPr>
        <p:spPr>
          <a:xfrm>
            <a:off x="1423350" y="2435958"/>
            <a:ext cx="4420859" cy="1181886"/>
          </a:xfrm>
        </p:spPr>
        <p:txBody>
          <a:bodyPr/>
          <a:lstStyle/>
          <a:p>
            <a:pPr algn="ctr"/>
            <a:r>
              <a:rPr lang="en-US" dirty="0"/>
              <a:t>DEFINICION </a:t>
            </a:r>
          </a:p>
        </p:txBody>
      </p:sp>
      <p:sp>
        <p:nvSpPr>
          <p:cNvPr id="5" name="Marcador de texto 4">
            <a:extLst>
              <a:ext uri="{FF2B5EF4-FFF2-40B4-BE49-F238E27FC236}">
                <a16:creationId xmlns:a16="http://schemas.microsoft.com/office/drawing/2014/main" id="{594395A7-987F-4A8F-8EB2-2B306B502388}"/>
              </a:ext>
            </a:extLst>
          </p:cNvPr>
          <p:cNvSpPr>
            <a:spLocks noGrp="1"/>
          </p:cNvSpPr>
          <p:nvPr>
            <p:ph type="body" sz="quarter" idx="16"/>
          </p:nvPr>
        </p:nvSpPr>
        <p:spPr>
          <a:xfrm>
            <a:off x="6096000" y="2078209"/>
            <a:ext cx="4880300" cy="2701581"/>
          </a:xfrm>
        </p:spPr>
        <p:txBody>
          <a:bodyPr>
            <a:normAutofit fontScale="92500"/>
          </a:bodyPr>
          <a:lstStyle/>
          <a:p>
            <a:endParaRPr lang="en-US" dirty="0"/>
          </a:p>
          <a:p>
            <a:pPr algn="just">
              <a:lnSpc>
                <a:spcPct val="150000"/>
              </a:lnSpc>
            </a:pPr>
            <a:r>
              <a:rPr lang="en-US" dirty="0">
                <a:latin typeface="Adobe Heiti Std R" panose="020B0400000000000000" pitchFamily="34" charset="-128"/>
                <a:ea typeface="Adobe Heiti Std R" panose="020B0400000000000000" pitchFamily="34" charset="-128"/>
              </a:rPr>
              <a:t>EL </a:t>
            </a:r>
            <a:r>
              <a:rPr lang="en-US" dirty="0" err="1">
                <a:latin typeface="Adobe Heiti Std R" panose="020B0400000000000000" pitchFamily="34" charset="-128"/>
                <a:ea typeface="Adobe Heiti Std R" panose="020B0400000000000000" pitchFamily="34" charset="-128"/>
              </a:rPr>
              <a:t>algoritmo</a:t>
            </a:r>
            <a:r>
              <a:rPr lang="en-US" dirty="0">
                <a:latin typeface="Adobe Heiti Std R" panose="020B0400000000000000" pitchFamily="34" charset="-128"/>
                <a:ea typeface="Adobe Heiti Std R" panose="020B0400000000000000" pitchFamily="34" charset="-128"/>
              </a:rPr>
              <a:t> de </a:t>
            </a:r>
            <a:r>
              <a:rPr lang="en-US" dirty="0" err="1">
                <a:latin typeface="Adobe Heiti Std R" panose="020B0400000000000000" pitchFamily="34" charset="-128"/>
                <a:ea typeface="Adobe Heiti Std R" panose="020B0400000000000000" pitchFamily="34" charset="-128"/>
              </a:rPr>
              <a:t>washall</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determina</a:t>
            </a:r>
            <a:r>
              <a:rPr lang="en-US" dirty="0">
                <a:latin typeface="Adobe Heiti Std R" panose="020B0400000000000000" pitchFamily="34" charset="-128"/>
                <a:ea typeface="Adobe Heiti Std R" panose="020B0400000000000000" pitchFamily="34" charset="-128"/>
              </a:rPr>
              <a:t> la </a:t>
            </a:r>
            <a:r>
              <a:rPr lang="en-US" dirty="0" err="1">
                <a:latin typeface="Adobe Heiti Std R" panose="020B0400000000000000" pitchFamily="34" charset="-128"/>
                <a:ea typeface="Adobe Heiti Std R" panose="020B0400000000000000" pitchFamily="34" charset="-128"/>
              </a:rPr>
              <a:t>matriz</a:t>
            </a:r>
            <a:r>
              <a:rPr lang="en-US" dirty="0">
                <a:latin typeface="Adobe Heiti Std R" panose="020B0400000000000000" pitchFamily="34" charset="-128"/>
                <a:ea typeface="Adobe Heiti Std R" panose="020B0400000000000000" pitchFamily="34" charset="-128"/>
              </a:rPr>
              <a:t> de </a:t>
            </a:r>
            <a:r>
              <a:rPr lang="en-US" dirty="0" err="1">
                <a:latin typeface="Adobe Heiti Std R" panose="020B0400000000000000" pitchFamily="34" charset="-128"/>
                <a:ea typeface="Adobe Heiti Std R" panose="020B0400000000000000" pitchFamily="34" charset="-128"/>
              </a:rPr>
              <a:t>cierre</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transitivo</a:t>
            </a:r>
            <a:r>
              <a:rPr lang="en-US" dirty="0">
                <a:latin typeface="Adobe Heiti Std R" panose="020B0400000000000000" pitchFamily="34" charset="-128"/>
                <a:ea typeface="Adobe Heiti Std R" panose="020B0400000000000000" pitchFamily="34" charset="-128"/>
              </a:rPr>
              <a:t> de una </a:t>
            </a:r>
            <a:r>
              <a:rPr lang="en-US" dirty="0" err="1">
                <a:latin typeface="Adobe Heiti Std R" panose="020B0400000000000000" pitchFamily="34" charset="-128"/>
                <a:ea typeface="Adobe Heiti Std R" panose="020B0400000000000000" pitchFamily="34" charset="-128"/>
              </a:rPr>
              <a:t>relacion</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binaria</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en</a:t>
            </a:r>
            <a:r>
              <a:rPr lang="en-US" dirty="0">
                <a:latin typeface="Adobe Heiti Std R" panose="020B0400000000000000" pitchFamily="34" charset="-128"/>
                <a:ea typeface="Adobe Heiti Std R" panose="020B0400000000000000" pitchFamily="34" charset="-128"/>
              </a:rPr>
              <a:t> un conjunto </a:t>
            </a:r>
            <a:r>
              <a:rPr lang="en-US" dirty="0" err="1">
                <a:latin typeface="Adobe Heiti Std R" panose="020B0400000000000000" pitchFamily="34" charset="-128"/>
                <a:ea typeface="Adobe Heiti Std R" panose="020B0400000000000000" pitchFamily="34" charset="-128"/>
              </a:rPr>
              <a:t>finiito</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realizando</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menos</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operaciones</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si</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usamos</a:t>
            </a:r>
            <a:r>
              <a:rPr lang="en-US" dirty="0">
                <a:latin typeface="Adobe Heiti Std R" panose="020B0400000000000000" pitchFamily="34" charset="-128"/>
                <a:ea typeface="Adobe Heiti Std R" panose="020B0400000000000000" pitchFamily="34" charset="-128"/>
              </a:rPr>
              <a:t> la </a:t>
            </a:r>
            <a:r>
              <a:rPr lang="en-US" dirty="0" err="1">
                <a:latin typeface="Adobe Heiti Std R" panose="020B0400000000000000" pitchFamily="34" charset="-128"/>
                <a:ea typeface="Adobe Heiti Std R" panose="020B0400000000000000" pitchFamily="34" charset="-128"/>
              </a:rPr>
              <a:t>suma</a:t>
            </a:r>
            <a:r>
              <a:rPr lang="en-US" dirty="0">
                <a:latin typeface="Adobe Heiti Std R" panose="020B0400000000000000" pitchFamily="34" charset="-128"/>
                <a:ea typeface="Adobe Heiti Std R" panose="020B0400000000000000" pitchFamily="34" charset="-128"/>
              </a:rPr>
              <a:t> de las </a:t>
            </a:r>
            <a:r>
              <a:rPr lang="en-US" dirty="0" err="1">
                <a:latin typeface="Adobe Heiti Std R" panose="020B0400000000000000" pitchFamily="34" charset="-128"/>
                <a:ea typeface="Adobe Heiti Std R" panose="020B0400000000000000" pitchFamily="34" charset="-128"/>
              </a:rPr>
              <a:t>potencias</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sucesivas</a:t>
            </a:r>
            <a:r>
              <a:rPr lang="en-US" dirty="0">
                <a:latin typeface="Adobe Heiti Std R" panose="020B0400000000000000" pitchFamily="34" charset="-128"/>
                <a:ea typeface="Adobe Heiti Std R" panose="020B0400000000000000" pitchFamily="34" charset="-128"/>
              </a:rPr>
              <a:t> de la </a:t>
            </a:r>
            <a:r>
              <a:rPr lang="en-US" dirty="0" err="1">
                <a:latin typeface="Adobe Heiti Std R" panose="020B0400000000000000" pitchFamily="34" charset="-128"/>
                <a:ea typeface="Adobe Heiti Std R" panose="020B0400000000000000" pitchFamily="34" charset="-128"/>
              </a:rPr>
              <a:t>matriz</a:t>
            </a:r>
            <a:r>
              <a:rPr lang="en-US" dirty="0">
                <a:latin typeface="Adobe Heiti Std R" panose="020B0400000000000000" pitchFamily="34" charset="-128"/>
                <a:ea typeface="Adobe Heiti Std R" panose="020B0400000000000000" pitchFamily="34" charset="-128"/>
              </a:rPr>
              <a:t> de la </a:t>
            </a:r>
            <a:r>
              <a:rPr lang="en-US" dirty="0" err="1">
                <a:latin typeface="Adobe Heiti Std R" panose="020B0400000000000000" pitchFamily="34" charset="-128"/>
                <a:ea typeface="Adobe Heiti Std R" panose="020B0400000000000000" pitchFamily="34" charset="-128"/>
              </a:rPr>
              <a:t>relacion</a:t>
            </a:r>
            <a:r>
              <a:rPr lang="en-US" dirty="0">
                <a:latin typeface="Adobe Heiti Std R" panose="020B0400000000000000" pitchFamily="34" charset="-128"/>
                <a:ea typeface="Adobe Heiti Std R" panose="020B0400000000000000" pitchFamily="34" charset="-128"/>
              </a:rPr>
              <a:t> </a:t>
            </a:r>
            <a:r>
              <a:rPr lang="en-US" dirty="0" err="1">
                <a:latin typeface="Adobe Heiti Std R" panose="020B0400000000000000" pitchFamily="34" charset="-128"/>
                <a:ea typeface="Adobe Heiti Std R" panose="020B0400000000000000" pitchFamily="34" charset="-128"/>
              </a:rPr>
              <a:t>incial</a:t>
            </a:r>
            <a:endParaRPr lang="en-US"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3396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A35400B-66A2-4835-AEA4-387EB202320F}"/>
              </a:ext>
            </a:extLst>
          </p:cNvPr>
          <p:cNvSpPr>
            <a:spLocks noGrp="1"/>
          </p:cNvSpPr>
          <p:nvPr>
            <p:ph type="title"/>
          </p:nvPr>
        </p:nvSpPr>
        <p:spPr>
          <a:xfrm>
            <a:off x="807357" y="1526423"/>
            <a:ext cx="5893840" cy="1430337"/>
          </a:xfrm>
        </p:spPr>
        <p:txBody>
          <a:bodyPr/>
          <a:lstStyle/>
          <a:p>
            <a:r>
              <a:rPr lang="en-US" dirty="0" err="1"/>
              <a:t>Cierrre</a:t>
            </a:r>
            <a:r>
              <a:rPr lang="en-US" dirty="0"/>
              <a:t> </a:t>
            </a:r>
            <a:r>
              <a:rPr lang="en-US" dirty="0" err="1"/>
              <a:t>Transitivo</a:t>
            </a:r>
            <a:r>
              <a:rPr lang="en-US" dirty="0"/>
              <a:t> </a:t>
            </a:r>
          </a:p>
        </p:txBody>
      </p:sp>
      <p:sp>
        <p:nvSpPr>
          <p:cNvPr id="5" name="Marcador de texto 4">
            <a:extLst>
              <a:ext uri="{FF2B5EF4-FFF2-40B4-BE49-F238E27FC236}">
                <a16:creationId xmlns:a16="http://schemas.microsoft.com/office/drawing/2014/main" id="{06B83D53-9DD6-4054-A062-103E0C2F5B0C}"/>
              </a:ext>
            </a:extLst>
          </p:cNvPr>
          <p:cNvSpPr>
            <a:spLocks noGrp="1"/>
          </p:cNvSpPr>
          <p:nvPr>
            <p:ph type="body" idx="1"/>
          </p:nvPr>
        </p:nvSpPr>
        <p:spPr>
          <a:xfrm>
            <a:off x="853189" y="4443680"/>
            <a:ext cx="6051193" cy="1254755"/>
          </a:xfrm>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Es encontrar la relación binaria más pequeña, que siendo esta transitiva contiene al conjunto de pares de la relación binaria original</a:t>
            </a:r>
            <a:endParaRPr lang="en-US" dirty="0"/>
          </a:p>
        </p:txBody>
      </p:sp>
      <p:sp>
        <p:nvSpPr>
          <p:cNvPr id="6" name="Marcador de texto 5">
            <a:extLst>
              <a:ext uri="{FF2B5EF4-FFF2-40B4-BE49-F238E27FC236}">
                <a16:creationId xmlns:a16="http://schemas.microsoft.com/office/drawing/2014/main" id="{4DBBE0EB-0D46-46EC-B1C8-3ADE4CACE6D1}"/>
              </a:ext>
            </a:extLst>
          </p:cNvPr>
          <p:cNvSpPr>
            <a:spLocks noGrp="1"/>
          </p:cNvSpPr>
          <p:nvPr>
            <p:ph type="body" sz="quarter" idx="16"/>
          </p:nvPr>
        </p:nvSpPr>
        <p:spPr/>
        <p:txBody>
          <a:bodyPr/>
          <a:lstStyle/>
          <a:p>
            <a:r>
              <a:rPr lang="en-US" dirty="0"/>
              <a:t> </a:t>
            </a:r>
          </a:p>
        </p:txBody>
      </p:sp>
      <p:sp>
        <p:nvSpPr>
          <p:cNvPr id="9" name="Rectángulo 8">
            <a:extLst>
              <a:ext uri="{FF2B5EF4-FFF2-40B4-BE49-F238E27FC236}">
                <a16:creationId xmlns:a16="http://schemas.microsoft.com/office/drawing/2014/main" id="{2B50B6A9-1E09-4299-B4CC-776125E24C0E}"/>
              </a:ext>
            </a:extLst>
          </p:cNvPr>
          <p:cNvSpPr/>
          <p:nvPr/>
        </p:nvSpPr>
        <p:spPr>
          <a:xfrm>
            <a:off x="8269357" y="1855304"/>
            <a:ext cx="3670852" cy="330161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610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0E2DF4EB-D52D-4299-AAEE-F8E54747972E}"/>
              </a:ext>
            </a:extLst>
          </p:cNvPr>
          <p:cNvSpPr>
            <a:spLocks noGrp="1"/>
          </p:cNvSpPr>
          <p:nvPr>
            <p:ph type="title"/>
          </p:nvPr>
        </p:nvSpPr>
        <p:spPr>
          <a:xfrm>
            <a:off x="451515" y="1734857"/>
            <a:ext cx="4067476" cy="3388287"/>
          </a:xfrm>
        </p:spPr>
        <p:txBody>
          <a:bodyPr vert="horz" lIns="91440" tIns="45720" rIns="91440" bIns="45720" rtlCol="0" anchor="ctr">
            <a:normAutofit/>
          </a:bodyPr>
          <a:lstStyle/>
          <a:p>
            <a:r>
              <a:rPr lang="en-US" sz="4000" b="1" dirty="0" err="1"/>
              <a:t>Caracteristicas</a:t>
            </a:r>
            <a:endParaRPr lang="en-US" sz="4000" b="1" dirty="0"/>
          </a:p>
        </p:txBody>
      </p:sp>
      <p:sp>
        <p:nvSpPr>
          <p:cNvPr id="6" name="Marcador de texto 5">
            <a:extLst>
              <a:ext uri="{FF2B5EF4-FFF2-40B4-BE49-F238E27FC236}">
                <a16:creationId xmlns:a16="http://schemas.microsoft.com/office/drawing/2014/main" id="{49A3FD57-03BF-41AA-94A8-ED0F4E4A4147}"/>
              </a:ext>
            </a:extLst>
          </p:cNvPr>
          <p:cNvSpPr>
            <a:spLocks noGrp="1"/>
          </p:cNvSpPr>
          <p:nvPr>
            <p:ph type="body" sz="half" idx="2"/>
          </p:nvPr>
        </p:nvSpPr>
        <p:spPr>
          <a:xfrm>
            <a:off x="5649319" y="397285"/>
            <a:ext cx="5803482" cy="6567566"/>
          </a:xfrm>
          <a:effectLst/>
        </p:spPr>
        <p:txBody>
          <a:bodyPr vert="horz" lIns="91440" tIns="45720" rIns="91440" bIns="45720" rtlCol="0" anchor="ctr">
            <a:normAutofit fontScale="92500" lnSpcReduction="20000"/>
          </a:bodyPr>
          <a:lstStyle/>
          <a:p>
            <a:pPr marL="342900" marR="0" lvl="0" indent="-342900" algn="just">
              <a:lnSpc>
                <a:spcPct val="150000"/>
              </a:lnSpc>
              <a:spcBef>
                <a:spcPts val="0"/>
              </a:spcBef>
              <a:spcAft>
                <a:spcPts val="0"/>
              </a:spcAft>
              <a:buFont typeface="Symbol" panose="05050102010706020507" pitchFamily="18" charset="2"/>
              <a:buChar char=""/>
            </a:pPr>
            <a:r>
              <a:rPr lang="es-ES" sz="2200" dirty="0">
                <a:effectLst/>
                <a:latin typeface="Calibri" panose="020F0502020204030204" pitchFamily="34" charset="0"/>
                <a:ea typeface="Calibri" panose="020F0502020204030204" pitchFamily="34" charset="0"/>
                <a:cs typeface="Times New Roman" panose="02020603050405020304" pitchFamily="18" charset="0"/>
              </a:rPr>
              <a:t>E</a:t>
            </a:r>
            <a:r>
              <a:rPr lang="es-CR" sz="2200" dirty="0">
                <a:effectLst/>
                <a:latin typeface="Times New Roman" panose="02020603050405020304" pitchFamily="18" charset="0"/>
                <a:ea typeface="Times New Roman" panose="02020603050405020304" pitchFamily="18" charset="0"/>
                <a:cs typeface="Times New Roman" panose="02020603050405020304" pitchFamily="18" charset="0"/>
              </a:rPr>
              <a:t>s una representación de algoritmo Booleano</a:t>
            </a:r>
          </a:p>
          <a:p>
            <a:pPr marR="0" lvl="0" algn="just">
              <a:lnSpc>
                <a:spcPct val="150000"/>
              </a:lnSpc>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CR" sz="2200" dirty="0">
                <a:effectLst/>
                <a:latin typeface="Times New Roman" panose="02020603050405020304" pitchFamily="18" charset="0"/>
                <a:ea typeface="Times New Roman" panose="02020603050405020304" pitchFamily="18" charset="0"/>
                <a:cs typeface="Times New Roman" panose="02020603050405020304" pitchFamily="18" charset="0"/>
              </a:rPr>
              <a:t>Encuentra si es posible un camino entre cada uno de los vértices de la gráfica dirigida. Es decir, no presenta las distancias entre los vértices, se basa en un concepto llamado cerradura transitiva de la matriz de adyacencia </a:t>
            </a:r>
          </a:p>
          <a:p>
            <a:pPr marL="342900" marR="0" lvl="0" indent="-342900" algn="just">
              <a:lnSpc>
                <a:spcPct val="150000"/>
              </a:lnSpc>
              <a:spcBef>
                <a:spcPts val="0"/>
              </a:spcBef>
              <a:spcAft>
                <a:spcPts val="0"/>
              </a:spcAft>
              <a:buFont typeface="Symbol" panose="05050102010706020507" pitchFamily="18" charset="2"/>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CR" sz="2200" dirty="0">
                <a:effectLst/>
                <a:latin typeface="Times New Roman" panose="02020603050405020304" pitchFamily="18" charset="0"/>
                <a:ea typeface="Times New Roman" panose="02020603050405020304" pitchFamily="18" charset="0"/>
                <a:cs typeface="Times New Roman" panose="02020603050405020304" pitchFamily="18" charset="0"/>
              </a:rPr>
              <a:t>El algoritmo de </a:t>
            </a:r>
            <a:r>
              <a:rPr lang="es-CR" sz="2200" dirty="0" err="1">
                <a:effectLst/>
                <a:latin typeface="Times New Roman" panose="02020603050405020304" pitchFamily="18" charset="0"/>
                <a:ea typeface="Times New Roman" panose="02020603050405020304" pitchFamily="18" charset="0"/>
                <a:cs typeface="Times New Roman" panose="02020603050405020304" pitchFamily="18" charset="0"/>
              </a:rPr>
              <a:t>Warshall</a:t>
            </a:r>
            <a:r>
              <a:rPr lang="es-CR" sz="2200" dirty="0">
                <a:effectLst/>
                <a:latin typeface="Times New Roman" panose="02020603050405020304" pitchFamily="18" charset="0"/>
                <a:ea typeface="Times New Roman" panose="02020603050405020304" pitchFamily="18" charset="0"/>
                <a:cs typeface="Times New Roman" panose="02020603050405020304" pitchFamily="18" charset="0"/>
              </a:rPr>
              <a:t> sirve para encontrar la cerradura transitiva de una relación binaria en el conjunto A. La clausura transitiva de una relación binaria es la relación binaria más pequeña que siendo transitiva contenga el conjunto de pares de la relación binaria original</a:t>
            </a:r>
          </a:p>
          <a:p>
            <a:pPr marR="0" lvl="0" algn="just">
              <a:lnSpc>
                <a:spcPct val="150000"/>
              </a:lnSpc>
              <a:spcBef>
                <a:spcPts val="0"/>
              </a:spcBef>
              <a:spcAft>
                <a:spcPts val="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800"/>
              </a:spcAft>
            </a:pPr>
            <a:r>
              <a:rPr lang="es-CR"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2" charset="2"/>
              <a:buChar char=""/>
            </a:pPr>
            <a:endParaRPr lang="en-US" dirty="0"/>
          </a:p>
        </p:txBody>
      </p:sp>
    </p:spTree>
    <p:extLst>
      <p:ext uri="{BB962C8B-B14F-4D97-AF65-F5344CB8AC3E}">
        <p14:creationId xmlns:p14="http://schemas.microsoft.com/office/powerpoint/2010/main" val="96091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FB8B3D00-9936-417D-B10C-EBA70C6C5491}"/>
              </a:ext>
            </a:extLst>
          </p:cNvPr>
          <p:cNvSpPr>
            <a:spLocks noGrp="1"/>
          </p:cNvSpPr>
          <p:nvPr>
            <p:ph type="title"/>
          </p:nvPr>
        </p:nvSpPr>
        <p:spPr>
          <a:xfrm>
            <a:off x="810000" y="447188"/>
            <a:ext cx="10571998" cy="970450"/>
          </a:xfrm>
          <a:effectLst/>
        </p:spPr>
        <p:txBody>
          <a:bodyPr vert="horz" lIns="91440" tIns="45720" rIns="91440" bIns="45720" rtlCol="0" anchor="ctr">
            <a:normAutofit/>
          </a:bodyPr>
          <a:lstStyle/>
          <a:p>
            <a:pPr algn="ctr"/>
            <a:r>
              <a:rPr lang="en-US" sz="2800" b="1" dirty="0" err="1">
                <a:solidFill>
                  <a:schemeClr val="tx1"/>
                </a:solidFill>
              </a:rPr>
              <a:t>Funcionamiento</a:t>
            </a:r>
            <a:r>
              <a:rPr lang="en-US" sz="2800" b="1" dirty="0">
                <a:solidFill>
                  <a:schemeClr val="tx1"/>
                </a:solidFill>
              </a:rPr>
              <a:t> </a:t>
            </a:r>
            <a:r>
              <a:rPr lang="en-US" sz="2800" b="1" dirty="0" err="1">
                <a:solidFill>
                  <a:schemeClr val="tx1"/>
                </a:solidFill>
              </a:rPr>
              <a:t>desde</a:t>
            </a:r>
            <a:r>
              <a:rPr lang="en-US" sz="2800" b="1" dirty="0">
                <a:solidFill>
                  <a:schemeClr val="tx1"/>
                </a:solidFill>
              </a:rPr>
              <a:t> </a:t>
            </a:r>
            <a:r>
              <a:rPr lang="en-US" sz="2800" b="1" dirty="0" err="1">
                <a:solidFill>
                  <a:schemeClr val="tx1"/>
                </a:solidFill>
              </a:rPr>
              <a:t>el</a:t>
            </a:r>
            <a:r>
              <a:rPr lang="en-US" sz="2800" b="1" dirty="0">
                <a:solidFill>
                  <a:schemeClr val="tx1"/>
                </a:solidFill>
              </a:rPr>
              <a:t> punto de vista </a:t>
            </a:r>
            <a:r>
              <a:rPr lang="en-US" sz="2800" b="1" dirty="0" err="1">
                <a:solidFill>
                  <a:schemeClr val="tx1"/>
                </a:solidFill>
              </a:rPr>
              <a:t>matematico</a:t>
            </a:r>
            <a:r>
              <a:rPr lang="en-US" sz="2800" b="1" dirty="0">
                <a:solidFill>
                  <a:schemeClr val="tx1"/>
                </a:solidFill>
              </a:rPr>
              <a:t> del </a:t>
            </a:r>
            <a:r>
              <a:rPr lang="en-US" sz="2800" b="1" dirty="0" err="1">
                <a:solidFill>
                  <a:schemeClr val="tx1"/>
                </a:solidFill>
              </a:rPr>
              <a:t>algoritmo</a:t>
            </a:r>
            <a:endParaRPr lang="en-US" sz="2800" b="1" dirty="0">
              <a:solidFill>
                <a:schemeClr val="tx1"/>
              </a:solidFill>
            </a:endParaRPr>
          </a:p>
        </p:txBody>
      </p:sp>
      <p:sp>
        <p:nvSpPr>
          <p:cNvPr id="16" name="Freeform: Shape 15">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ángulo 7">
            <a:extLst>
              <a:ext uri="{FF2B5EF4-FFF2-40B4-BE49-F238E27FC236}">
                <a16:creationId xmlns:a16="http://schemas.microsoft.com/office/drawing/2014/main" id="{EFD8B121-568B-4183-960C-15AA74519FC2}"/>
              </a:ext>
            </a:extLst>
          </p:cNvPr>
          <p:cNvSpPr/>
          <p:nvPr/>
        </p:nvSpPr>
        <p:spPr>
          <a:xfrm>
            <a:off x="810000" y="2042820"/>
            <a:ext cx="1839503" cy="164421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echa: a la derecha con muesca 8">
            <a:extLst>
              <a:ext uri="{FF2B5EF4-FFF2-40B4-BE49-F238E27FC236}">
                <a16:creationId xmlns:a16="http://schemas.microsoft.com/office/drawing/2014/main" id="{F83655D7-1FB8-423D-B754-A8A29B3FA50E}"/>
              </a:ext>
            </a:extLst>
          </p:cNvPr>
          <p:cNvSpPr/>
          <p:nvPr/>
        </p:nvSpPr>
        <p:spPr>
          <a:xfrm>
            <a:off x="2803464" y="2559092"/>
            <a:ext cx="781878" cy="43495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ángulo 17">
            <a:extLst>
              <a:ext uri="{FF2B5EF4-FFF2-40B4-BE49-F238E27FC236}">
                <a16:creationId xmlns:a16="http://schemas.microsoft.com/office/drawing/2014/main" id="{545052B0-EC36-481A-877E-D82D56A0D837}"/>
              </a:ext>
            </a:extLst>
          </p:cNvPr>
          <p:cNvSpPr/>
          <p:nvPr/>
        </p:nvSpPr>
        <p:spPr>
          <a:xfrm>
            <a:off x="3703082" y="2058128"/>
            <a:ext cx="1839503" cy="1644215"/>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echa: a la derecha con muesca 18">
            <a:extLst>
              <a:ext uri="{FF2B5EF4-FFF2-40B4-BE49-F238E27FC236}">
                <a16:creationId xmlns:a16="http://schemas.microsoft.com/office/drawing/2014/main" id="{E706148E-B113-44CF-ADBE-7C008E198776}"/>
              </a:ext>
            </a:extLst>
          </p:cNvPr>
          <p:cNvSpPr/>
          <p:nvPr/>
        </p:nvSpPr>
        <p:spPr>
          <a:xfrm>
            <a:off x="5721519" y="2647450"/>
            <a:ext cx="781878" cy="43495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echa: a la derecha con muesca 19">
            <a:extLst>
              <a:ext uri="{FF2B5EF4-FFF2-40B4-BE49-F238E27FC236}">
                <a16:creationId xmlns:a16="http://schemas.microsoft.com/office/drawing/2014/main" id="{C4946B80-3D16-4FFF-9F8E-7370292923EC}"/>
              </a:ext>
            </a:extLst>
          </p:cNvPr>
          <p:cNvSpPr/>
          <p:nvPr/>
        </p:nvSpPr>
        <p:spPr>
          <a:xfrm>
            <a:off x="8608574" y="2559092"/>
            <a:ext cx="781878" cy="43495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ángulo 20">
            <a:extLst>
              <a:ext uri="{FF2B5EF4-FFF2-40B4-BE49-F238E27FC236}">
                <a16:creationId xmlns:a16="http://schemas.microsoft.com/office/drawing/2014/main" id="{0AB2A7A7-2FA7-481D-83FE-0E4C7A92D45B}"/>
              </a:ext>
            </a:extLst>
          </p:cNvPr>
          <p:cNvSpPr/>
          <p:nvPr/>
        </p:nvSpPr>
        <p:spPr>
          <a:xfrm>
            <a:off x="6596164" y="2060466"/>
            <a:ext cx="1839503" cy="1644215"/>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ángulo 21">
            <a:extLst>
              <a:ext uri="{FF2B5EF4-FFF2-40B4-BE49-F238E27FC236}">
                <a16:creationId xmlns:a16="http://schemas.microsoft.com/office/drawing/2014/main" id="{AE0C929A-E085-4CED-86C7-23BA94471B06}"/>
              </a:ext>
            </a:extLst>
          </p:cNvPr>
          <p:cNvSpPr/>
          <p:nvPr/>
        </p:nvSpPr>
        <p:spPr>
          <a:xfrm>
            <a:off x="9479129" y="2041599"/>
            <a:ext cx="1839503" cy="1644215"/>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echa: curvada hacia la izquierda 10">
            <a:extLst>
              <a:ext uri="{FF2B5EF4-FFF2-40B4-BE49-F238E27FC236}">
                <a16:creationId xmlns:a16="http://schemas.microsoft.com/office/drawing/2014/main" id="{51B371C3-8AD1-469E-94FD-2AB570E30DB5}"/>
              </a:ext>
            </a:extLst>
          </p:cNvPr>
          <p:cNvSpPr/>
          <p:nvPr/>
        </p:nvSpPr>
        <p:spPr>
          <a:xfrm rot="1703589">
            <a:off x="9936579" y="3982312"/>
            <a:ext cx="675875" cy="122787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ángulo 22">
            <a:extLst>
              <a:ext uri="{FF2B5EF4-FFF2-40B4-BE49-F238E27FC236}">
                <a16:creationId xmlns:a16="http://schemas.microsoft.com/office/drawing/2014/main" id="{F3C35A9E-3407-40F5-A8F4-E6D117E19128}"/>
              </a:ext>
            </a:extLst>
          </p:cNvPr>
          <p:cNvSpPr/>
          <p:nvPr/>
        </p:nvSpPr>
        <p:spPr>
          <a:xfrm>
            <a:off x="3813329" y="4069944"/>
            <a:ext cx="1839503" cy="1644215"/>
          </a:xfrm>
          <a:prstGeom prst="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ángulo 23">
            <a:extLst>
              <a:ext uri="{FF2B5EF4-FFF2-40B4-BE49-F238E27FC236}">
                <a16:creationId xmlns:a16="http://schemas.microsoft.com/office/drawing/2014/main" id="{83334387-2C04-441C-A4FD-D2004A762807}"/>
              </a:ext>
            </a:extLst>
          </p:cNvPr>
          <p:cNvSpPr/>
          <p:nvPr/>
        </p:nvSpPr>
        <p:spPr>
          <a:xfrm>
            <a:off x="7602712" y="4050687"/>
            <a:ext cx="1839503" cy="1644215"/>
          </a:xfrm>
          <a:prstGeom prst="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echa: hacia la izquierda 12">
            <a:extLst>
              <a:ext uri="{FF2B5EF4-FFF2-40B4-BE49-F238E27FC236}">
                <a16:creationId xmlns:a16="http://schemas.microsoft.com/office/drawing/2014/main" id="{6C15B9D5-BD58-4C13-A25C-801DC80ED8D9}"/>
              </a:ext>
            </a:extLst>
          </p:cNvPr>
          <p:cNvSpPr/>
          <p:nvPr/>
        </p:nvSpPr>
        <p:spPr>
          <a:xfrm>
            <a:off x="5829336" y="4672013"/>
            <a:ext cx="1530299" cy="4516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80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685FAC1-2D6B-4A8B-B9F6-0CBB5B66DDF0}"/>
              </a:ext>
            </a:extLst>
          </p:cNvPr>
          <p:cNvSpPr>
            <a:spLocks noGrp="1"/>
          </p:cNvSpPr>
          <p:nvPr>
            <p:ph type="title"/>
          </p:nvPr>
        </p:nvSpPr>
        <p:spPr/>
        <p:txBody>
          <a:bodyPr/>
          <a:lstStyle/>
          <a:p>
            <a:pPr algn="ctr"/>
            <a:r>
              <a:rPr lang="es-CR" dirty="0"/>
              <a:t>Referencias</a:t>
            </a:r>
            <a:endParaRPr lang="en-US" dirty="0"/>
          </a:p>
        </p:txBody>
      </p:sp>
      <p:sp>
        <p:nvSpPr>
          <p:cNvPr id="8" name="CuadroTexto 7">
            <a:extLst>
              <a:ext uri="{FF2B5EF4-FFF2-40B4-BE49-F238E27FC236}">
                <a16:creationId xmlns:a16="http://schemas.microsoft.com/office/drawing/2014/main" id="{D7BF614F-3FD4-4323-A729-C09251F89BE1}"/>
              </a:ext>
            </a:extLst>
          </p:cNvPr>
          <p:cNvSpPr txBox="1"/>
          <p:nvPr/>
        </p:nvSpPr>
        <p:spPr>
          <a:xfrm>
            <a:off x="410817" y="2802834"/>
            <a:ext cx="8282609" cy="1200329"/>
          </a:xfrm>
          <a:prstGeom prst="rect">
            <a:avLst/>
          </a:prstGeom>
          <a:noFill/>
        </p:spPr>
        <p:txBody>
          <a:bodyPr wrap="square" rtlCol="0">
            <a:spAutoFit/>
          </a:bodyPr>
          <a:lstStyle/>
          <a:p>
            <a:pPr marL="285750" indent="-285750" algn="just">
              <a:buFont typeface="Arial" panose="020B0604020202020204" pitchFamily="34" charset="0"/>
              <a:buChar char="•"/>
            </a:pPr>
            <a:r>
              <a:rPr lang="es-ES" b="0" i="0" dirty="0">
                <a:effectLst/>
                <a:latin typeface="Arial" panose="020B0604020202020204" pitchFamily="34" charset="0"/>
              </a:rPr>
              <a:t>Badía, J., Martínez Salvador, B., Morales Escrig, A., &amp; </a:t>
            </a:r>
            <a:r>
              <a:rPr lang="es-ES" b="0" i="0" dirty="0" err="1">
                <a:effectLst/>
                <a:latin typeface="Arial" panose="020B0604020202020204" pitchFamily="34" charset="0"/>
              </a:rPr>
              <a:t>Sanchiz</a:t>
            </a:r>
            <a:r>
              <a:rPr lang="es-ES" b="0" i="0" dirty="0">
                <a:effectLst/>
                <a:latin typeface="Arial" panose="020B0604020202020204" pitchFamily="34" charset="0"/>
              </a:rPr>
              <a:t> Martí, J. M. (2012). Tema 11. Estructura de datos Grafo.</a:t>
            </a:r>
          </a:p>
          <a:p>
            <a:pPr marL="285750" indent="-285750" algn="just">
              <a:buFont typeface="Arial" panose="020B0604020202020204" pitchFamily="34" charset="0"/>
              <a:buChar char="•"/>
            </a:pPr>
            <a:r>
              <a:rPr lang="es-ES" b="0" i="0" dirty="0" err="1">
                <a:effectLst/>
                <a:latin typeface="Arial" panose="020B0604020202020204" pitchFamily="34" charset="0"/>
              </a:rPr>
              <a:t>Lovelle</a:t>
            </a:r>
            <a:r>
              <a:rPr lang="es-ES" b="0" i="0" dirty="0">
                <a:effectLst/>
                <a:latin typeface="Arial" panose="020B0604020202020204" pitchFamily="34" charset="0"/>
              </a:rPr>
              <a:t>, J. M. C. ANÁLISIS SINTÁCTICO EN PROCESADORES DE LENGUAJE</a:t>
            </a:r>
            <a:r>
              <a:rPr lang="es-E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569490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50</TotalTime>
  <Words>241</Words>
  <Application>Microsoft Office PowerPoint</Application>
  <PresentationFormat>Panorámica</PresentationFormat>
  <Paragraphs>23</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Adobe Heiti Std R</vt:lpstr>
      <vt:lpstr>Arial</vt:lpstr>
      <vt:lpstr>Calibri</vt:lpstr>
      <vt:lpstr>Century Gothic</vt:lpstr>
      <vt:lpstr>Symbol</vt:lpstr>
      <vt:lpstr>Times New Roman</vt:lpstr>
      <vt:lpstr>Wingdings 2</vt:lpstr>
      <vt:lpstr>Citable</vt:lpstr>
      <vt:lpstr>ALGORITMO WARSHALL CON CIERRE TRANSITIVO</vt:lpstr>
      <vt:lpstr>DEFINICION </vt:lpstr>
      <vt:lpstr>Cierrre Transitivo </vt:lpstr>
      <vt:lpstr>Caracteristicas</vt:lpstr>
      <vt:lpstr>Funcionamiento desde el punto de vista matematico del algoritmo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WARSHALL CON CIERRE TRANSITIVO</dc:title>
  <dc:creator>RAYO DIAZ DANIEL ANDRES</dc:creator>
  <cp:lastModifiedBy>RAYO DIAZ DANIEL ANDRES</cp:lastModifiedBy>
  <cp:revision>2</cp:revision>
  <dcterms:created xsi:type="dcterms:W3CDTF">2021-11-08T02:06:57Z</dcterms:created>
  <dcterms:modified xsi:type="dcterms:W3CDTF">2021-11-08T02:57:30Z</dcterms:modified>
</cp:coreProperties>
</file>