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0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838200"/>
            <a:ext cx="67056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>
                <a:solidFill>
                  <a:srgbClr val="000000"/>
                </a:solidFill>
              </a:rPr>
              <a:t>Java 2 Standard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216D6-1DD1-44DA-A126-6BD7A4600192}" type="slidenum">
              <a:rPr lang="it-IT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47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>
                <a:solidFill>
                  <a:srgbClr val="000000"/>
                </a:solidFill>
              </a:rPr>
              <a:t>Java 2 Standard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0C615-F6A1-41B0-978E-9AB8AFBE6CAC}" type="slidenum">
              <a:rPr lang="it-IT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2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516563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516563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>
                <a:solidFill>
                  <a:srgbClr val="000000"/>
                </a:solidFill>
              </a:rPr>
              <a:t>Java 2 Standard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3268E-BD1F-4053-B0E6-C9BD43914041}" type="slidenum">
              <a:rPr lang="it-IT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288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>
                <a:solidFill>
                  <a:srgbClr val="000000"/>
                </a:solidFill>
              </a:rPr>
              <a:t>Java 2 Standard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105F4-3BB8-4843-8607-DF8D21101283}" type="slidenum">
              <a:rPr lang="it-IT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0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>
                <a:solidFill>
                  <a:srgbClr val="000000"/>
                </a:solidFill>
              </a:rPr>
              <a:t>Java 2 Standard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CF22A-C57A-4D45-AFE0-0A7C7C4A4F9B}" type="slidenum">
              <a:rPr lang="it-IT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48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>
                <a:solidFill>
                  <a:srgbClr val="000000"/>
                </a:solidFill>
              </a:rPr>
              <a:t>Java 2 Standard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03D2F-6303-440C-B582-64B6B4A0E6F6}" type="slidenum">
              <a:rPr lang="it-IT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17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>
                <a:solidFill>
                  <a:srgbClr val="000000"/>
                </a:solidFill>
              </a:rPr>
              <a:t>Java 2 Standard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765F56-4294-4CD2-9284-ED2DEF39C401}" type="slidenum">
              <a:rPr lang="it-IT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38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>
                <a:solidFill>
                  <a:srgbClr val="000000"/>
                </a:solidFill>
              </a:rPr>
              <a:t>Java 2 Standard Edition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ED010-672F-4CB7-B8F4-B1D009AF1F32}" type="slidenum">
              <a:rPr lang="it-IT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611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>
                <a:solidFill>
                  <a:srgbClr val="000000"/>
                </a:solidFill>
              </a:rPr>
              <a:t>Java 2 Standard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F882F-4FF0-4797-9BE3-740F55954238}" type="slidenum">
              <a:rPr lang="it-IT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66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>
                <a:solidFill>
                  <a:srgbClr val="000000"/>
                </a:solidFill>
              </a:rPr>
              <a:t>Java 2 Standard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B5CCA-022F-45C3-BC8A-9A55EB19558E}" type="slidenum">
              <a:rPr lang="it-IT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52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>
                <a:solidFill>
                  <a:srgbClr val="000000"/>
                </a:solidFill>
              </a:rPr>
              <a:t>Java 2 Standard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2F087-9776-4B86-87F8-3B73B05ED7A5}" type="slidenum">
              <a:rPr lang="it-IT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39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smtClean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>
                <a:solidFill>
                  <a:srgbClr val="000000"/>
                </a:solidFill>
              </a:rPr>
              <a:t>Java 2 Standard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00445-1E6C-4FA4-BC09-C9C9845FF75D}" type="slidenum">
              <a:rPr lang="it-IT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88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609600"/>
            <a:ext cx="624840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lo stile del titolo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it-IT">
              <a:solidFill>
                <a:srgbClr val="000000"/>
              </a:solidFill>
            </a:endParaRP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000000"/>
                </a:solidFill>
              </a:rPr>
              <a:t>Java 2 Standard Edition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AF1027-B6B1-4ADF-B303-FB733BA9B2CB}" type="slidenum">
              <a:rPr lang="it-IT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23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CC99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CC99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CC99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CC99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CC9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CC9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CC9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CC9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CC99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Coesione ed Accoppiamento</a:t>
            </a:r>
            <a:endParaRPr lang="it-IT" sz="2400" dirty="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295400"/>
            <a:ext cx="8077200" cy="4724400"/>
          </a:xfrm>
        </p:spPr>
        <p:txBody>
          <a:bodyPr/>
          <a:lstStyle/>
          <a:p>
            <a:pPr algn="l" eaLnBrk="1" hangingPunct="1">
              <a:buFontTx/>
              <a:buChar char="•"/>
            </a:pPr>
            <a:r>
              <a:rPr lang="it-IT" sz="1800" dirty="0"/>
              <a:t> Vediamo due criteri utili per analizzare la qualità </a:t>
            </a:r>
            <a:r>
              <a:rPr lang="it-IT" sz="1800" dirty="0" smtClean="0"/>
              <a:t>di </a:t>
            </a:r>
            <a:r>
              <a:rPr lang="it-IT" sz="1800" dirty="0"/>
              <a:t>una interfaccia pubblica </a:t>
            </a:r>
            <a:endParaRPr lang="it-IT" sz="1800" dirty="0" smtClean="0"/>
          </a:p>
          <a:p>
            <a:pPr algn="l" eaLnBrk="1" hangingPunct="1"/>
            <a:r>
              <a:rPr lang="it-IT" sz="1800" dirty="0"/>
              <a:t> </a:t>
            </a:r>
            <a:r>
              <a:rPr lang="it-IT" sz="1800" dirty="0" smtClean="0"/>
              <a:t>  di </a:t>
            </a:r>
            <a:r>
              <a:rPr lang="it-IT" sz="1800" dirty="0"/>
              <a:t>una classe:</a:t>
            </a:r>
          </a:p>
          <a:p>
            <a:pPr marL="742950" lvl="1" indent="-285750" algn="l" eaLnBrk="1" hangingPunct="1">
              <a:buFont typeface="Courier New" panose="02070309020205020404" pitchFamily="49" charset="0"/>
              <a:buChar char="o"/>
            </a:pPr>
            <a:r>
              <a:rPr lang="it-IT" sz="1600" dirty="0" smtClean="0"/>
              <a:t>Coesione</a:t>
            </a:r>
            <a:endParaRPr lang="it-IT" sz="1600" dirty="0"/>
          </a:p>
          <a:p>
            <a:pPr marL="742950" lvl="1" indent="-285750" algn="l" eaLnBrk="1" hangingPunct="1">
              <a:buFont typeface="Courier New" panose="02070309020205020404" pitchFamily="49" charset="0"/>
              <a:buChar char="o"/>
            </a:pPr>
            <a:r>
              <a:rPr lang="it-IT" sz="1600" dirty="0" smtClean="0"/>
              <a:t>Accoppiamento</a:t>
            </a:r>
          </a:p>
          <a:p>
            <a:pPr lvl="1" algn="l" eaLnBrk="1" hangingPunct="1"/>
            <a:endParaRPr lang="it-IT" sz="1600" dirty="0" smtClean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b="1" dirty="0" smtClean="0"/>
              <a:t>COESIONE</a:t>
            </a:r>
            <a:r>
              <a:rPr lang="it-IT" sz="1800" dirty="0" smtClean="0"/>
              <a:t>: si parte dal presupposto che una classe </a:t>
            </a:r>
            <a:r>
              <a:rPr lang="it-IT" sz="1800" dirty="0"/>
              <a:t>dovrebbe </a:t>
            </a:r>
            <a:r>
              <a:rPr lang="it-IT" sz="1800" dirty="0" smtClean="0"/>
              <a:t>rappresentare un </a:t>
            </a:r>
            <a:r>
              <a:rPr lang="it-IT" sz="1800" dirty="0"/>
              <a:t>singolo </a:t>
            </a:r>
            <a:r>
              <a:rPr lang="it-IT" sz="1800" dirty="0" smtClean="0"/>
              <a:t>concetto.</a:t>
            </a:r>
          </a:p>
          <a:p>
            <a:pPr lvl="1" algn="l" eaLnBrk="1" hangingPunct="1"/>
            <a:endParaRPr lang="it-IT" sz="1800" dirty="0"/>
          </a:p>
          <a:p>
            <a:pPr marL="742950" lvl="1" indent="-285750" algn="l" eaLnBrk="1" hangingPunct="1">
              <a:buFont typeface="Courier New" panose="02070309020205020404" pitchFamily="49" charset="0"/>
              <a:buChar char="o"/>
            </a:pPr>
            <a:r>
              <a:rPr lang="it-IT" sz="1600" dirty="0" smtClean="0"/>
              <a:t>I </a:t>
            </a:r>
            <a:r>
              <a:rPr lang="it-IT" sz="1600" dirty="0"/>
              <a:t>metodi e le costanti pubbliche che sono </a:t>
            </a:r>
            <a:r>
              <a:rPr lang="it-IT" sz="1600" dirty="0" smtClean="0"/>
              <a:t>elencati nell’</a:t>
            </a:r>
            <a:r>
              <a:rPr lang="it-IT" sz="1600" dirty="0"/>
              <a:t>interfaccia dovrebbero avere una </a:t>
            </a:r>
            <a:r>
              <a:rPr lang="it-IT" sz="1600" dirty="0" smtClean="0"/>
              <a:t>buona </a:t>
            </a:r>
            <a:r>
              <a:rPr lang="it-IT" sz="1600" b="1" dirty="0"/>
              <a:t>coesione</a:t>
            </a:r>
            <a:r>
              <a:rPr lang="it-IT" sz="1600" dirty="0"/>
              <a:t>, </a:t>
            </a:r>
            <a:r>
              <a:rPr lang="it-IT" sz="1600" dirty="0" smtClean="0"/>
              <a:t>ovvero tutte </a:t>
            </a:r>
            <a:r>
              <a:rPr lang="it-IT" sz="1600" dirty="0"/>
              <a:t>le caratteristiche </a:t>
            </a:r>
            <a:r>
              <a:rPr lang="it-IT" sz="1600" dirty="0" smtClean="0"/>
              <a:t>dell’</a:t>
            </a:r>
            <a:r>
              <a:rPr lang="it-IT" sz="1600" dirty="0"/>
              <a:t>interfaccia dovrebbero essere strettamente </a:t>
            </a:r>
            <a:r>
              <a:rPr lang="it-IT" sz="1600" dirty="0" smtClean="0"/>
              <a:t>correlate </a:t>
            </a:r>
            <a:r>
              <a:rPr lang="it-IT" sz="1600" dirty="0"/>
              <a:t>al singolo concetto rappresentato dalla </a:t>
            </a:r>
            <a:r>
              <a:rPr lang="it-IT" sz="1600" dirty="0" smtClean="0"/>
              <a:t>classe</a:t>
            </a:r>
          </a:p>
          <a:p>
            <a:pPr marL="742950" lvl="1" indent="-285750" algn="l" eaLnBrk="1" hangingPunct="1">
              <a:buFont typeface="Courier New" panose="02070309020205020404" pitchFamily="49" charset="0"/>
              <a:buChar char="o"/>
            </a:pPr>
            <a:endParaRPr lang="it-IT" sz="1600" dirty="0"/>
          </a:p>
          <a:p>
            <a:pPr marL="742950" lvl="1" indent="-285750" algn="l" eaLnBrk="1" hangingPunct="1">
              <a:buFont typeface="Courier New" panose="02070309020205020404" pitchFamily="49" charset="0"/>
              <a:buChar char="o"/>
            </a:pPr>
            <a:r>
              <a:rPr lang="it-IT" sz="1600" dirty="0" smtClean="0"/>
              <a:t>Se </a:t>
            </a:r>
            <a:r>
              <a:rPr lang="it-IT" sz="1600" dirty="0"/>
              <a:t>così non è forse è meglio usare classi </a:t>
            </a:r>
            <a:r>
              <a:rPr lang="it-IT" sz="1600" dirty="0" smtClean="0"/>
              <a:t>separate</a:t>
            </a:r>
            <a:endParaRPr lang="it-IT" sz="1600" dirty="0" smtClean="0"/>
          </a:p>
        </p:txBody>
      </p:sp>
      <p:sp>
        <p:nvSpPr>
          <p:cNvPr id="12292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dirty="0" smtClean="0">
                <a:solidFill>
                  <a:srgbClr val="000000"/>
                </a:solidFill>
                <a:latin typeface="Arial" pitchFamily="34" charset="0"/>
              </a:rPr>
              <a:t>Java 2 Standard Edition</a:t>
            </a:r>
          </a:p>
        </p:txBody>
      </p:sp>
      <p:sp>
        <p:nvSpPr>
          <p:cNvPr id="1229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EE205E-BFC7-48A1-B877-D3F6A7186BB9}" type="slidenum">
              <a:rPr lang="it-IT" smtClean="0">
                <a:solidFill>
                  <a:srgbClr val="000000"/>
                </a:solidFill>
                <a:latin typeface="Arial" pitchFamily="34" charset="0"/>
              </a:rPr>
              <a:pPr/>
              <a:t>1</a:t>
            </a:fld>
            <a:endParaRPr lang="it-IT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32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Coesione ed Accoppiamento</a:t>
            </a:r>
            <a:endParaRPr lang="it-IT" sz="2400" dirty="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2954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b="1" dirty="0" smtClean="0"/>
              <a:t>ACCOPPIAMENTO</a:t>
            </a:r>
            <a:r>
              <a:rPr lang="it-IT" sz="1800" dirty="0" smtClean="0"/>
              <a:t>: se in un’</a:t>
            </a:r>
            <a:r>
              <a:rPr lang="it-IT" sz="1800" dirty="0"/>
              <a:t>applicazione molte classi dipendono </a:t>
            </a:r>
            <a:r>
              <a:rPr lang="it-IT" sz="1800" dirty="0" smtClean="0"/>
              <a:t>una </a:t>
            </a:r>
          </a:p>
          <a:p>
            <a:pPr algn="l" eaLnBrk="1" hangingPunct="1"/>
            <a:r>
              <a:rPr lang="it-IT" sz="1800" dirty="0" smtClean="0"/>
              <a:t>     dall’</a:t>
            </a:r>
            <a:r>
              <a:rPr lang="it-IT" sz="1800" dirty="0"/>
              <a:t>altra diciamo che </a:t>
            </a:r>
            <a:r>
              <a:rPr lang="it-IT" sz="1800" dirty="0" smtClean="0"/>
              <a:t>c’è un </a:t>
            </a:r>
            <a:r>
              <a:rPr lang="it-IT" sz="1800" dirty="0"/>
              <a:t>elevato </a:t>
            </a:r>
            <a:r>
              <a:rPr lang="it-IT" sz="1800" dirty="0" smtClean="0"/>
              <a:t>accoppiamento </a:t>
            </a:r>
            <a:r>
              <a:rPr lang="it-IT" sz="1800" dirty="0"/>
              <a:t>tra le </a:t>
            </a:r>
            <a:r>
              <a:rPr lang="it-IT" sz="1800" dirty="0" smtClean="0"/>
              <a:t>classi.</a:t>
            </a:r>
          </a:p>
          <a:p>
            <a:pPr algn="l" eaLnBrk="1" hangingPunct="1"/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L’accoppiamento è </a:t>
            </a:r>
            <a:r>
              <a:rPr lang="it-IT" sz="1800" dirty="0" smtClean="0"/>
              <a:t>quindi una </a:t>
            </a:r>
            <a:r>
              <a:rPr lang="it-IT" sz="1800" dirty="0"/>
              <a:t>misura su quanto fortemente una classe è connessa con /ha conoscenza di/ si basa su altre </a:t>
            </a:r>
            <a:r>
              <a:rPr lang="it-IT" sz="1800" dirty="0" smtClean="0"/>
              <a:t>classi.</a:t>
            </a:r>
          </a:p>
          <a:p>
            <a:pPr algn="l" eaLnBrk="1" hangingPunct="1"/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Perché </a:t>
            </a:r>
            <a:r>
              <a:rPr lang="it-IT" sz="1800" dirty="0" smtClean="0"/>
              <a:t>l’accoppiamento </a:t>
            </a:r>
            <a:r>
              <a:rPr lang="it-IT" sz="1800" dirty="0"/>
              <a:t>è importante</a:t>
            </a:r>
            <a:r>
              <a:rPr lang="it-IT" sz="1800" dirty="0" smtClean="0"/>
              <a:t>?</a:t>
            </a:r>
          </a:p>
          <a:p>
            <a:pPr algn="l" eaLnBrk="1" hangingPunct="1"/>
            <a:r>
              <a:rPr lang="it-IT" sz="1800" dirty="0"/>
              <a:t>    Se </a:t>
            </a:r>
            <a:r>
              <a:rPr lang="it-IT" sz="1800" dirty="0" smtClean="0"/>
              <a:t>la classe dalla quale dipendono molte altre classi viene </a:t>
            </a:r>
            <a:r>
              <a:rPr lang="it-IT" sz="1800" dirty="0"/>
              <a:t>modificata in </a:t>
            </a:r>
            <a:endParaRPr lang="it-IT" sz="1800" dirty="0" smtClean="0"/>
          </a:p>
          <a:p>
            <a:pPr algn="l" eaLnBrk="1" hangingPunct="1"/>
            <a:r>
              <a:rPr lang="it-IT" sz="1800" dirty="0"/>
              <a:t> </a:t>
            </a:r>
            <a:r>
              <a:rPr lang="it-IT" sz="1800" dirty="0" smtClean="0"/>
              <a:t>    una versione </a:t>
            </a:r>
            <a:r>
              <a:rPr lang="it-IT" sz="1800" dirty="0"/>
              <a:t>successiva del programma allora tutte </a:t>
            </a:r>
            <a:r>
              <a:rPr lang="it-IT" sz="1800" dirty="0" smtClean="0"/>
              <a:t>le </a:t>
            </a:r>
            <a:r>
              <a:rPr lang="it-IT" sz="1800" dirty="0"/>
              <a:t>classi che </a:t>
            </a:r>
            <a:r>
              <a:rPr lang="it-IT" sz="1800" dirty="0" smtClean="0"/>
              <a:t>    </a:t>
            </a:r>
          </a:p>
          <a:p>
            <a:pPr algn="l" eaLnBrk="1" hangingPunct="1"/>
            <a:r>
              <a:rPr lang="it-IT" sz="1800" dirty="0" smtClean="0"/>
              <a:t>     dipendono da </a:t>
            </a:r>
            <a:r>
              <a:rPr lang="it-IT" sz="1800" dirty="0"/>
              <a:t>lei possono </a:t>
            </a:r>
            <a:r>
              <a:rPr lang="it-IT" sz="1800" dirty="0" smtClean="0"/>
              <a:t>richiedere </a:t>
            </a:r>
            <a:r>
              <a:rPr lang="it-IT" sz="1800" dirty="0"/>
              <a:t>una </a:t>
            </a:r>
            <a:r>
              <a:rPr lang="it-IT" sz="1800" dirty="0" smtClean="0"/>
              <a:t>modifica.</a:t>
            </a:r>
          </a:p>
          <a:p>
            <a:pPr algn="l" eaLnBrk="1" hangingPunct="1"/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Se la modifica è drastica tutte le classi </a:t>
            </a:r>
            <a:r>
              <a:rPr lang="it-IT" sz="1800" dirty="0" smtClean="0"/>
              <a:t>accoppiate </a:t>
            </a:r>
            <a:r>
              <a:rPr lang="it-IT" sz="1800" dirty="0"/>
              <a:t>devono essere aggiornate</a:t>
            </a:r>
          </a:p>
          <a:p>
            <a:pPr algn="l" eaLnBrk="1" hangingPunct="1"/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 smtClean="0"/>
          </a:p>
        </p:txBody>
      </p:sp>
      <p:sp>
        <p:nvSpPr>
          <p:cNvPr id="12292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dirty="0" smtClean="0">
                <a:solidFill>
                  <a:srgbClr val="000000"/>
                </a:solidFill>
                <a:latin typeface="Arial" pitchFamily="34" charset="0"/>
              </a:rPr>
              <a:t>Java 2 Standard Edition</a:t>
            </a:r>
          </a:p>
        </p:txBody>
      </p:sp>
      <p:sp>
        <p:nvSpPr>
          <p:cNvPr id="1229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EE205E-BFC7-48A1-B877-D3F6A7186BB9}" type="slidenum">
              <a:rPr lang="it-IT" smtClean="0">
                <a:solidFill>
                  <a:srgbClr val="000000"/>
                </a:solidFill>
                <a:latin typeface="Arial" pitchFamily="34" charset="0"/>
              </a:rPr>
              <a:pPr/>
              <a:t>10</a:t>
            </a:fld>
            <a:endParaRPr lang="it-IT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16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Coesione ed Accoppiamento</a:t>
            </a:r>
            <a:endParaRPr lang="it-IT" sz="2400" dirty="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2954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Inoltre, se vogliamo usare una classe A in un </a:t>
            </a:r>
            <a:r>
              <a:rPr lang="it-IT" sz="1800" dirty="0" smtClean="0"/>
              <a:t>altro </a:t>
            </a:r>
            <a:r>
              <a:rPr lang="it-IT" sz="1800" dirty="0"/>
              <a:t>programma, siamo costretti ad usare </a:t>
            </a:r>
            <a:r>
              <a:rPr lang="it-IT" sz="1800" dirty="0" smtClean="0"/>
              <a:t>anche </a:t>
            </a:r>
            <a:r>
              <a:rPr lang="it-IT" sz="1800" dirty="0"/>
              <a:t>tutte le classi da cui A </a:t>
            </a:r>
            <a:r>
              <a:rPr lang="it-IT" sz="1800" dirty="0" smtClean="0"/>
              <a:t>dipende.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Quindi, in generale, </a:t>
            </a:r>
            <a:r>
              <a:rPr lang="it-IT" sz="1800" b="1" dirty="0"/>
              <a:t>è bene ridurre al minimo </a:t>
            </a:r>
            <a:r>
              <a:rPr lang="it-IT" sz="1800" b="1" dirty="0" smtClean="0"/>
              <a:t>l’</a:t>
            </a:r>
            <a:r>
              <a:rPr lang="it-IT" sz="1800" b="1" dirty="0"/>
              <a:t>accoppiamento tra le classi </a:t>
            </a:r>
            <a:r>
              <a:rPr lang="it-IT" sz="1800" dirty="0"/>
              <a:t>della propria </a:t>
            </a:r>
            <a:r>
              <a:rPr lang="it-IT" sz="1800" dirty="0" smtClean="0"/>
              <a:t>applicazione.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 smtClean="0"/>
              <a:t>L’ </a:t>
            </a:r>
            <a:r>
              <a:rPr lang="it-IT" sz="1800" dirty="0"/>
              <a:t>uso di interfacce può diminuire il grado di </a:t>
            </a:r>
            <a:r>
              <a:rPr lang="it-IT" sz="1800" dirty="0" smtClean="0"/>
              <a:t>accoppiamento </a:t>
            </a:r>
            <a:r>
              <a:rPr lang="it-IT" sz="1800" dirty="0"/>
              <a:t>fra le classi di una </a:t>
            </a:r>
            <a:r>
              <a:rPr lang="it-IT" sz="1800" dirty="0" smtClean="0"/>
              <a:t>applicazione.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 smtClean="0"/>
          </a:p>
        </p:txBody>
      </p:sp>
      <p:sp>
        <p:nvSpPr>
          <p:cNvPr id="12292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solidFill>
                  <a:srgbClr val="000000"/>
                </a:solidFill>
                <a:latin typeface="Arial" pitchFamily="34" charset="0"/>
              </a:rPr>
              <a:t>Java 2 Standard Edition</a:t>
            </a:r>
          </a:p>
        </p:txBody>
      </p:sp>
      <p:sp>
        <p:nvSpPr>
          <p:cNvPr id="1229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EE205E-BFC7-48A1-B877-D3F6A7186BB9}" type="slidenum">
              <a:rPr lang="it-IT" smtClean="0">
                <a:solidFill>
                  <a:srgbClr val="000000"/>
                </a:solidFill>
                <a:latin typeface="Arial" pitchFamily="34" charset="0"/>
              </a:rPr>
              <a:pPr/>
              <a:t>11</a:t>
            </a:fld>
            <a:endParaRPr lang="it-IT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16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Coesione ed Accoppiamento</a:t>
            </a:r>
            <a:endParaRPr lang="it-IT" sz="2400" dirty="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2954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600" dirty="0"/>
              <a:t>Per un codice di qualità dobbiamo puntare ad un basso accoppiamento (</a:t>
            </a:r>
            <a:r>
              <a:rPr lang="it-IT" sz="1600" b="1" dirty="0" err="1"/>
              <a:t>low</a:t>
            </a:r>
            <a:r>
              <a:rPr lang="it-IT" sz="1600" b="1" dirty="0"/>
              <a:t> </a:t>
            </a:r>
            <a:r>
              <a:rPr lang="it-IT" sz="1600" b="1" dirty="0" err="1"/>
              <a:t>coupling</a:t>
            </a:r>
            <a:r>
              <a:rPr lang="it-IT" sz="1600" dirty="0" smtClean="0"/>
              <a:t>) perché un basso </a:t>
            </a:r>
            <a:r>
              <a:rPr lang="it-IT" sz="1600" dirty="0"/>
              <a:t>accoppiamento è una proprietà </a:t>
            </a:r>
            <a:r>
              <a:rPr lang="it-IT" sz="1600" dirty="0" smtClean="0"/>
              <a:t>desiderabile in quanto permette </a:t>
            </a:r>
            <a:r>
              <a:rPr lang="it-IT" sz="1600" dirty="0"/>
              <a:t>di: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342900" indent="-342900" algn="l" eaLnBrk="1" hangingPunct="1">
              <a:buFont typeface="+mj-lt"/>
              <a:buAutoNum type="arabicPeriod"/>
            </a:pPr>
            <a:r>
              <a:rPr lang="it-IT" sz="1600" dirty="0" smtClean="0"/>
              <a:t>Capire </a:t>
            </a:r>
            <a:r>
              <a:rPr lang="it-IT" sz="1600" dirty="0"/>
              <a:t>il codice di una classe senza leggere i dettagli delle altre;</a:t>
            </a:r>
          </a:p>
          <a:p>
            <a:pPr marL="342900" indent="-342900" algn="l" eaLnBrk="1" hangingPunct="1">
              <a:buFont typeface="+mj-lt"/>
              <a:buAutoNum type="arabicPeriod"/>
            </a:pPr>
            <a:r>
              <a:rPr lang="it-IT" sz="1600" dirty="0" smtClean="0"/>
              <a:t> </a:t>
            </a:r>
            <a:r>
              <a:rPr lang="it-IT" sz="1600" dirty="0"/>
              <a:t>Modificare una classe senza che le modifiche comportino conseguenze </a:t>
            </a:r>
            <a:r>
              <a:rPr lang="it-IT" sz="1600" dirty="0" smtClean="0"/>
              <a:t> </a:t>
            </a:r>
          </a:p>
          <a:p>
            <a:pPr algn="l" eaLnBrk="1" hangingPunct="1"/>
            <a:r>
              <a:rPr lang="it-IT" sz="1600" dirty="0" smtClean="0"/>
              <a:t>      sulle </a:t>
            </a:r>
            <a:r>
              <a:rPr lang="it-IT" sz="1600" dirty="0"/>
              <a:t>altre classi;</a:t>
            </a:r>
          </a:p>
          <a:p>
            <a:pPr marL="342900" indent="-342900" algn="l" eaLnBrk="1" hangingPunct="1">
              <a:buFont typeface="+mj-lt"/>
              <a:buAutoNum type="arabicPeriod"/>
            </a:pPr>
            <a:r>
              <a:rPr lang="it-IT" sz="1600" dirty="0" smtClean="0"/>
              <a:t>Riusare </a:t>
            </a:r>
            <a:r>
              <a:rPr lang="it-IT" sz="1600" dirty="0"/>
              <a:t>facilmente una classe senza dover importare anche altre classi.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600" dirty="0"/>
              <a:t>Un basso accoppiamento migliora la manutenibilità del software.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600" dirty="0"/>
              <a:t>Un certo livello di accoppiamento è comunque insito nel concetto di scambio di messaggio del paradigma O-O.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600" b="1" dirty="0"/>
              <a:t>Linea Guida: </a:t>
            </a:r>
            <a:r>
              <a:rPr lang="it-IT" sz="1600" dirty="0"/>
              <a:t>definire le responsabilità delle classi in modo da ottenere un basso accoppiamento</a:t>
            </a:r>
            <a:endParaRPr lang="it-IT" sz="1600" dirty="0" smtClean="0"/>
          </a:p>
        </p:txBody>
      </p:sp>
      <p:sp>
        <p:nvSpPr>
          <p:cNvPr id="12292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solidFill>
                  <a:srgbClr val="000000"/>
                </a:solidFill>
                <a:latin typeface="Arial" pitchFamily="34" charset="0"/>
              </a:rPr>
              <a:t>Java 2 Standard Edition</a:t>
            </a:r>
          </a:p>
        </p:txBody>
      </p:sp>
      <p:sp>
        <p:nvSpPr>
          <p:cNvPr id="1229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EE205E-BFC7-48A1-B877-D3F6A7186BB9}" type="slidenum">
              <a:rPr lang="it-IT" smtClean="0">
                <a:solidFill>
                  <a:srgbClr val="000000"/>
                </a:solidFill>
                <a:latin typeface="Arial" pitchFamily="34" charset="0"/>
              </a:rPr>
              <a:pPr/>
              <a:t>12</a:t>
            </a:fld>
            <a:endParaRPr lang="it-IT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16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Coesione ed Accoppiamento</a:t>
            </a:r>
            <a:endParaRPr lang="it-IT" sz="2400" dirty="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2954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Tipi di Accoppiamento in O-O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Cosa si intende per </a:t>
            </a:r>
            <a:r>
              <a:rPr lang="it-IT" sz="1800" dirty="0" err="1"/>
              <a:t>coupling</a:t>
            </a:r>
            <a:r>
              <a:rPr lang="it-IT" sz="1800" dirty="0"/>
              <a:t> in un sistema Object-</a:t>
            </a:r>
            <a:r>
              <a:rPr lang="it-IT" sz="1800" dirty="0" err="1"/>
              <a:t>Oriented</a:t>
            </a:r>
            <a:r>
              <a:rPr lang="it-IT" sz="1800" dirty="0"/>
              <a:t>?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Date 2 classi X e Y: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800100" lvl="1" indent="-342900" algn="l" eaLnBrk="1" hangingPunct="1">
              <a:buFont typeface="+mj-lt"/>
              <a:buAutoNum type="arabicPeriod"/>
            </a:pPr>
            <a:r>
              <a:rPr lang="it-IT" sz="1600" dirty="0" smtClean="0"/>
              <a:t>X </a:t>
            </a:r>
            <a:r>
              <a:rPr lang="it-IT" sz="1600" dirty="0"/>
              <a:t>ha un attributo di tipo Y, oppure</a:t>
            </a:r>
          </a:p>
          <a:p>
            <a:pPr marL="800100" lvl="1" indent="-342900" algn="l" eaLnBrk="1" hangingPunct="1">
              <a:buFont typeface="+mj-lt"/>
              <a:buAutoNum type="arabicPeriod"/>
            </a:pPr>
            <a:r>
              <a:rPr lang="it-IT" sz="1600" dirty="0" smtClean="0"/>
              <a:t>X </a:t>
            </a:r>
            <a:r>
              <a:rPr lang="it-IT" sz="1600" dirty="0"/>
              <a:t>ha un metodo che possiede un elemento (es: parametro, variabile locale, </a:t>
            </a:r>
            <a:r>
              <a:rPr lang="it-IT" sz="1600" dirty="0" err="1"/>
              <a:t>etc</a:t>
            </a:r>
            <a:r>
              <a:rPr lang="it-IT" sz="1600" dirty="0"/>
              <a:t>…) di tipo Y, oppure</a:t>
            </a:r>
          </a:p>
          <a:p>
            <a:pPr marL="800100" lvl="1" indent="-342900" algn="l" eaLnBrk="1" hangingPunct="1">
              <a:buFont typeface="+mj-lt"/>
              <a:buAutoNum type="arabicPeriod"/>
            </a:pPr>
            <a:r>
              <a:rPr lang="it-IT" sz="1600" dirty="0" smtClean="0"/>
              <a:t>X </a:t>
            </a:r>
            <a:r>
              <a:rPr lang="it-IT" sz="1600" dirty="0"/>
              <a:t>è una sottoclasse (eventualmente indiretta) di Y, oppure</a:t>
            </a:r>
          </a:p>
          <a:p>
            <a:pPr marL="800100" lvl="1" indent="-342900" algn="l" eaLnBrk="1" hangingPunct="1">
              <a:buFont typeface="+mj-lt"/>
              <a:buAutoNum type="arabicPeriod"/>
            </a:pPr>
            <a:r>
              <a:rPr lang="it-IT" sz="1600" dirty="0" smtClean="0"/>
              <a:t>X </a:t>
            </a:r>
            <a:r>
              <a:rPr lang="it-IT" sz="1600" dirty="0"/>
              <a:t>implementa un’interfaccia di tipo Y.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Lo scenario 3 è quello che porta al massimo accoppiamento in assoluto.</a:t>
            </a:r>
          </a:p>
          <a:p>
            <a:pPr algn="l" eaLnBrk="1" hangingPunct="1"/>
            <a:endParaRPr lang="it-IT" sz="1800" dirty="0" smtClean="0"/>
          </a:p>
        </p:txBody>
      </p:sp>
      <p:sp>
        <p:nvSpPr>
          <p:cNvPr id="12292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solidFill>
                  <a:srgbClr val="000000"/>
                </a:solidFill>
                <a:latin typeface="Arial" pitchFamily="34" charset="0"/>
              </a:rPr>
              <a:t>Java 2 Standard Edition</a:t>
            </a:r>
          </a:p>
        </p:txBody>
      </p:sp>
      <p:sp>
        <p:nvSpPr>
          <p:cNvPr id="1229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EE205E-BFC7-48A1-B877-D3F6A7186BB9}" type="slidenum">
              <a:rPr lang="it-IT" smtClean="0">
                <a:solidFill>
                  <a:srgbClr val="000000"/>
                </a:solidFill>
                <a:latin typeface="Arial" pitchFamily="34" charset="0"/>
              </a:rPr>
              <a:pPr/>
              <a:t>13</a:t>
            </a:fld>
            <a:endParaRPr lang="it-IT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16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Coesione ed Accoppiamento</a:t>
            </a:r>
            <a:endParaRPr lang="it-IT" sz="2400" dirty="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295400"/>
            <a:ext cx="8077200" cy="4724400"/>
          </a:xfrm>
        </p:spPr>
        <p:txBody>
          <a:bodyPr/>
          <a:lstStyle/>
          <a:p>
            <a:pPr algn="l" eaLnBrk="1" hangingPunct="1"/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 err="1"/>
              <a:t>Responsibility-driven</a:t>
            </a:r>
            <a:r>
              <a:rPr lang="it-IT" sz="1800" dirty="0"/>
              <a:t> </a:t>
            </a:r>
            <a:r>
              <a:rPr lang="it-IT" sz="1800" dirty="0" smtClean="0"/>
              <a:t>design: </a:t>
            </a:r>
            <a:r>
              <a:rPr lang="it-IT" sz="1800" i="1" dirty="0" smtClean="0"/>
              <a:t>“</a:t>
            </a:r>
            <a:r>
              <a:rPr lang="it-IT" sz="1800" i="1" dirty="0"/>
              <a:t>Capire le responsabilità è fondamentale per una buona programmazione ad oggetti”</a:t>
            </a:r>
          </a:p>
          <a:p>
            <a:pPr algn="l" eaLnBrk="1" hangingPunct="1"/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Pensare alla progettazione di un sistema in termini di:</a:t>
            </a:r>
          </a:p>
          <a:p>
            <a:pPr algn="l" eaLnBrk="1" hangingPunct="1"/>
            <a:endParaRPr lang="it-IT" sz="1800" dirty="0"/>
          </a:p>
          <a:p>
            <a:pPr marL="742950" lvl="1" indent="-285750" algn="l" eaLnBrk="1" hangingPunct="1">
              <a:buFont typeface="Courier New" panose="02070309020205020404" pitchFamily="49" charset="0"/>
              <a:buChar char="o"/>
            </a:pPr>
            <a:r>
              <a:rPr lang="it-IT" sz="1400" dirty="0"/>
              <a:t>    </a:t>
            </a:r>
            <a:r>
              <a:rPr lang="it-IT" sz="1600" dirty="0"/>
              <a:t>Classe;</a:t>
            </a:r>
          </a:p>
          <a:p>
            <a:pPr marL="742950" lvl="1" indent="-285750" algn="l" eaLnBrk="1" hangingPunct="1">
              <a:buFont typeface="Courier New" panose="02070309020205020404" pitchFamily="49" charset="0"/>
              <a:buChar char="o"/>
            </a:pPr>
            <a:r>
              <a:rPr lang="it-IT" sz="1600" dirty="0"/>
              <a:t>    Responsabilità;</a:t>
            </a:r>
          </a:p>
          <a:p>
            <a:pPr marL="742950" lvl="1" indent="-285750" algn="l" eaLnBrk="1" hangingPunct="1">
              <a:buFont typeface="Courier New" panose="02070309020205020404" pitchFamily="49" charset="0"/>
              <a:buChar char="o"/>
            </a:pPr>
            <a:r>
              <a:rPr lang="it-IT" sz="1600" dirty="0"/>
              <a:t>    Collaborazioni.</a:t>
            </a:r>
          </a:p>
          <a:p>
            <a:pPr algn="l" eaLnBrk="1" hangingPunct="1"/>
            <a:endParaRPr lang="it-IT" sz="1800" dirty="0"/>
          </a:p>
          <a:p>
            <a:pPr algn="l" eaLnBrk="1" hangingPunct="1"/>
            <a:endParaRPr lang="it-IT" sz="1800" dirty="0" smtClean="0"/>
          </a:p>
        </p:txBody>
      </p:sp>
      <p:sp>
        <p:nvSpPr>
          <p:cNvPr id="12292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solidFill>
                  <a:srgbClr val="000000"/>
                </a:solidFill>
                <a:latin typeface="Arial" pitchFamily="34" charset="0"/>
              </a:rPr>
              <a:t>Java 2 Standard Edition</a:t>
            </a:r>
          </a:p>
        </p:txBody>
      </p:sp>
      <p:sp>
        <p:nvSpPr>
          <p:cNvPr id="1229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EE205E-BFC7-48A1-B877-D3F6A7186BB9}" type="slidenum">
              <a:rPr lang="it-IT" smtClean="0">
                <a:solidFill>
                  <a:srgbClr val="000000"/>
                </a:solidFill>
                <a:latin typeface="Arial" pitchFamily="34" charset="0"/>
              </a:rPr>
              <a:pPr/>
              <a:t>14</a:t>
            </a:fld>
            <a:endParaRPr lang="it-IT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16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Coesione ed Accoppiamento</a:t>
            </a:r>
            <a:endParaRPr lang="it-IT" sz="2400" dirty="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2954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Ciascuna classe dovrebbe avere delle responsabilità e dei ruoli ben precisi → Alta </a:t>
            </a:r>
            <a:r>
              <a:rPr lang="it-IT" sz="1800" dirty="0" smtClean="0"/>
              <a:t>Coesione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La classe che possiede i dati dovrebbe essere responsabile di processarli → Basso Accoppiamento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 smtClean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 smtClean="0"/>
              <a:t>Ciascuna </a:t>
            </a:r>
            <a:r>
              <a:rPr lang="it-IT" sz="1800" dirty="0"/>
              <a:t>classe dovrebbe essere responsabile di gestire i propri dati → Incapsulamento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E’ facilitata dall’uso di CRC </a:t>
            </a:r>
            <a:r>
              <a:rPr lang="it-IT" sz="1800" dirty="0" err="1"/>
              <a:t>Cards</a:t>
            </a:r>
            <a:r>
              <a:rPr lang="it-IT" sz="1800" dirty="0"/>
              <a:t>.</a:t>
            </a:r>
          </a:p>
          <a:p>
            <a:pPr algn="l" eaLnBrk="1" hangingPunct="1"/>
            <a:endParaRPr lang="it-IT" sz="1800" dirty="0" smtClean="0"/>
          </a:p>
        </p:txBody>
      </p:sp>
      <p:sp>
        <p:nvSpPr>
          <p:cNvPr id="12292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solidFill>
                  <a:srgbClr val="000000"/>
                </a:solidFill>
                <a:latin typeface="Arial" pitchFamily="34" charset="0"/>
              </a:rPr>
              <a:t>Java 2 Standard Edition</a:t>
            </a:r>
          </a:p>
        </p:txBody>
      </p:sp>
      <p:sp>
        <p:nvSpPr>
          <p:cNvPr id="1229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EE205E-BFC7-48A1-B877-D3F6A7186BB9}" type="slidenum">
              <a:rPr lang="it-IT" smtClean="0">
                <a:solidFill>
                  <a:srgbClr val="000000"/>
                </a:solidFill>
                <a:latin typeface="Arial" pitchFamily="34" charset="0"/>
              </a:rPr>
              <a:pPr/>
              <a:t>15</a:t>
            </a:fld>
            <a:endParaRPr lang="it-IT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16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Coesione ed Accoppiamento</a:t>
            </a:r>
            <a:endParaRPr lang="it-IT" sz="2400" dirty="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2954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b="1" dirty="0"/>
              <a:t>Le CRC </a:t>
            </a:r>
            <a:r>
              <a:rPr lang="it-IT" sz="1800" b="1" dirty="0" err="1"/>
              <a:t>Cards</a:t>
            </a:r>
            <a:endParaRPr lang="it-IT" sz="1800" b="1" dirty="0"/>
          </a:p>
          <a:p>
            <a:pPr algn="l" eaLnBrk="1" hangingPunct="1"/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Introdotte Kent Beck e </a:t>
            </a:r>
            <a:r>
              <a:rPr lang="it-IT" sz="1800" dirty="0" err="1"/>
              <a:t>Ward</a:t>
            </a:r>
            <a:r>
              <a:rPr lang="it-IT" sz="1800" dirty="0"/>
              <a:t> Cunningham per insegnare progettazione </a:t>
            </a:r>
            <a:endParaRPr lang="it-IT" sz="1800" dirty="0" smtClean="0"/>
          </a:p>
          <a:p>
            <a:pPr algn="l" eaLnBrk="1" hangingPunct="1"/>
            <a:r>
              <a:rPr lang="it-IT" sz="1800" dirty="0"/>
              <a:t> </a:t>
            </a:r>
            <a:r>
              <a:rPr lang="it-IT" sz="1800" dirty="0" smtClean="0"/>
              <a:t>    O-O Una </a:t>
            </a:r>
            <a:r>
              <a:rPr lang="it-IT" sz="1800" dirty="0"/>
              <a:t>card CRC è una scheda da associare ad ogni classe, per </a:t>
            </a:r>
            <a:endParaRPr lang="it-IT" sz="1800" dirty="0" smtClean="0"/>
          </a:p>
          <a:p>
            <a:pPr algn="l" eaLnBrk="1" hangingPunct="1"/>
            <a:r>
              <a:rPr lang="it-IT" sz="1800" dirty="0" smtClean="0"/>
              <a:t>     rappresentare </a:t>
            </a:r>
            <a:r>
              <a:rPr lang="it-IT" sz="1800" dirty="0"/>
              <a:t>i seguenti concetti:</a:t>
            </a:r>
          </a:p>
          <a:p>
            <a:pPr algn="l" eaLnBrk="1" hangingPunct="1"/>
            <a:endParaRPr lang="it-IT" sz="1800" dirty="0"/>
          </a:p>
          <a:p>
            <a:pPr marL="742950" lvl="1" indent="-285750" algn="l" eaLnBrk="1" hangingPunct="1">
              <a:buFont typeface="Courier New" panose="02070309020205020404" pitchFamily="49" charset="0"/>
              <a:buChar char="o"/>
            </a:pPr>
            <a:r>
              <a:rPr lang="it-IT" sz="1600" dirty="0"/>
              <a:t>    Nome della Classe;</a:t>
            </a:r>
          </a:p>
          <a:p>
            <a:pPr marL="742950" lvl="1" indent="-285750" algn="l" eaLnBrk="1" hangingPunct="1">
              <a:buFont typeface="Courier New" panose="02070309020205020404" pitchFamily="49" charset="0"/>
              <a:buChar char="o"/>
            </a:pPr>
            <a:r>
              <a:rPr lang="it-IT" sz="1600" dirty="0"/>
              <a:t>    Responsabilità della Classe;</a:t>
            </a:r>
          </a:p>
          <a:p>
            <a:pPr marL="742950" lvl="1" indent="-285750" algn="l" eaLnBrk="1" hangingPunct="1">
              <a:buFont typeface="Courier New" panose="02070309020205020404" pitchFamily="49" charset="0"/>
              <a:buChar char="o"/>
            </a:pPr>
            <a:r>
              <a:rPr lang="it-IT" sz="1600" dirty="0"/>
              <a:t>    Collaboratori della Classe;</a:t>
            </a:r>
          </a:p>
          <a:p>
            <a:pPr algn="l" eaLnBrk="1" hangingPunct="1"/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b="1" dirty="0"/>
              <a:t>Responsabilità</a:t>
            </a:r>
            <a:r>
              <a:rPr lang="it-IT" sz="1800" dirty="0"/>
              <a:t>: conoscenza che la classe mantiene o servizi che la classe fornisce.</a:t>
            </a:r>
          </a:p>
          <a:p>
            <a:pPr algn="l" eaLnBrk="1" hangingPunct="1"/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b="1" dirty="0"/>
              <a:t>Collaboratori</a:t>
            </a:r>
            <a:r>
              <a:rPr lang="it-IT" sz="1800" dirty="0"/>
              <a:t>: altre classi di cui è necessario sfruttare la conoscenza o i servizi, per ottemperare alle responsabilità sopra indicate.</a:t>
            </a:r>
          </a:p>
          <a:p>
            <a:pPr algn="l" eaLnBrk="1" hangingPunct="1"/>
            <a:r>
              <a:rPr lang="it-IT" sz="1800" dirty="0" smtClean="0"/>
              <a:t> </a:t>
            </a:r>
            <a:endParaRPr lang="it-IT" sz="1800" dirty="0" smtClean="0"/>
          </a:p>
        </p:txBody>
      </p:sp>
      <p:sp>
        <p:nvSpPr>
          <p:cNvPr id="12292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solidFill>
                  <a:srgbClr val="000000"/>
                </a:solidFill>
                <a:latin typeface="Arial" pitchFamily="34" charset="0"/>
              </a:rPr>
              <a:t>Java 2 Standard Edition</a:t>
            </a:r>
          </a:p>
        </p:txBody>
      </p:sp>
      <p:sp>
        <p:nvSpPr>
          <p:cNvPr id="1229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EE205E-BFC7-48A1-B877-D3F6A7186BB9}" type="slidenum">
              <a:rPr lang="it-IT" smtClean="0">
                <a:solidFill>
                  <a:srgbClr val="000000"/>
                </a:solidFill>
                <a:latin typeface="Arial" pitchFamily="34" charset="0"/>
              </a:rPr>
              <a:pPr/>
              <a:t>16</a:t>
            </a:fld>
            <a:endParaRPr lang="it-IT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16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Coesione ed Accoppiamento</a:t>
            </a:r>
            <a:endParaRPr lang="it-IT" sz="2400" dirty="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295400"/>
            <a:ext cx="8077200" cy="4724400"/>
          </a:xfrm>
        </p:spPr>
        <p:txBody>
          <a:bodyPr/>
          <a:lstStyle/>
          <a:p>
            <a:pPr algn="l" eaLnBrk="1" hangingPunct="1"/>
            <a:r>
              <a:rPr lang="it-IT" sz="1800" dirty="0" smtClean="0"/>
              <a:t> </a:t>
            </a:r>
            <a:endParaRPr lang="it-IT" sz="1800" dirty="0" smtClean="0"/>
          </a:p>
        </p:txBody>
      </p:sp>
      <p:sp>
        <p:nvSpPr>
          <p:cNvPr id="12292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solidFill>
                  <a:srgbClr val="000000"/>
                </a:solidFill>
                <a:latin typeface="Arial" pitchFamily="34" charset="0"/>
              </a:rPr>
              <a:t>Java 2 Standard Edition</a:t>
            </a:r>
          </a:p>
        </p:txBody>
      </p:sp>
      <p:sp>
        <p:nvSpPr>
          <p:cNvPr id="1229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EE205E-BFC7-48A1-B877-D3F6A7186BB9}" type="slidenum">
              <a:rPr lang="it-IT" smtClean="0">
                <a:solidFill>
                  <a:srgbClr val="000000"/>
                </a:solidFill>
                <a:latin typeface="Arial" pitchFamily="34" charset="0"/>
              </a:rPr>
              <a:pPr/>
              <a:t>17</a:t>
            </a:fld>
            <a:endParaRPr lang="it-IT" smtClean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84784"/>
            <a:ext cx="5928320" cy="418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716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Coesione ed Accoppiamento</a:t>
            </a:r>
            <a:endParaRPr lang="it-IT" sz="2400" dirty="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2954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Ne va specificata una per ogni classe del </a:t>
            </a:r>
            <a:r>
              <a:rPr lang="it-IT" sz="1800" dirty="0" err="1"/>
              <a:t>class</a:t>
            </a:r>
            <a:r>
              <a:rPr lang="it-IT" sz="1800" dirty="0"/>
              <a:t> </a:t>
            </a:r>
            <a:r>
              <a:rPr lang="it-IT" sz="1800" dirty="0" err="1"/>
              <a:t>diagram</a:t>
            </a:r>
            <a:r>
              <a:rPr lang="it-IT" sz="1800" dirty="0"/>
              <a:t> di design.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Conseguenza dell’utilizzo: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800100" lvl="1" indent="-342900" algn="l" eaLnBrk="1" hangingPunct="1">
              <a:buFont typeface="+mj-lt"/>
              <a:buAutoNum type="arabicPeriod"/>
            </a:pPr>
            <a:r>
              <a:rPr lang="it-IT" sz="1600" dirty="0" smtClean="0"/>
              <a:t>Le </a:t>
            </a:r>
            <a:r>
              <a:rPr lang="it-IT" sz="1600" dirty="0"/>
              <a:t>CRC </a:t>
            </a:r>
            <a:r>
              <a:rPr lang="it-IT" sz="1600" dirty="0" err="1"/>
              <a:t>cards</a:t>
            </a:r>
            <a:r>
              <a:rPr lang="it-IT" sz="1600" dirty="0"/>
              <a:t> spingono ad ottenere un design con chiare responsabilità e controllo sul numero di classi associate</a:t>
            </a:r>
          </a:p>
          <a:p>
            <a:pPr marL="800100" lvl="1" indent="-342900" algn="l" eaLnBrk="1" hangingPunct="1">
              <a:buFont typeface="+mj-lt"/>
              <a:buAutoNum type="arabicPeriod"/>
            </a:pPr>
            <a:endParaRPr lang="it-IT" sz="1600" dirty="0" smtClean="0"/>
          </a:p>
          <a:p>
            <a:pPr marL="800100" lvl="1" indent="-342900" algn="l" eaLnBrk="1" hangingPunct="1">
              <a:buFont typeface="+mj-lt"/>
              <a:buAutoNum type="arabicPeriod"/>
            </a:pPr>
            <a:r>
              <a:rPr lang="it-IT" sz="1600" dirty="0" smtClean="0"/>
              <a:t>Se </a:t>
            </a:r>
            <a:r>
              <a:rPr lang="it-IT" sz="1600" dirty="0"/>
              <a:t>non riesco a specificare chiaramente le responsabilità di una classe, c’è un errore di </a:t>
            </a:r>
            <a:r>
              <a:rPr lang="it-IT" sz="1600" dirty="0" smtClean="0"/>
              <a:t>design</a:t>
            </a:r>
          </a:p>
          <a:p>
            <a:pPr lvl="1" algn="l" eaLnBrk="1" hangingPunct="1"/>
            <a:endParaRPr lang="it-IT" sz="1600" dirty="0"/>
          </a:p>
          <a:p>
            <a:pPr marL="800100" lvl="1" indent="-342900" algn="l" eaLnBrk="1" hangingPunct="1">
              <a:buFont typeface="+mj-lt"/>
              <a:buAutoNum type="arabicPeriod"/>
            </a:pPr>
            <a:r>
              <a:rPr lang="it-IT" sz="1600" dirty="0" smtClean="0"/>
              <a:t>Se </a:t>
            </a:r>
            <a:r>
              <a:rPr lang="it-IT" sz="1600" dirty="0"/>
              <a:t>una classe ha bisogno di troppe classi collaboratrici, c’è un potenziale errore di design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 smtClean="0"/>
          </a:p>
        </p:txBody>
      </p:sp>
      <p:sp>
        <p:nvSpPr>
          <p:cNvPr id="12292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solidFill>
                  <a:srgbClr val="000000"/>
                </a:solidFill>
                <a:latin typeface="Arial" pitchFamily="34" charset="0"/>
              </a:rPr>
              <a:t>Java 2 Standard Edition</a:t>
            </a:r>
          </a:p>
        </p:txBody>
      </p:sp>
      <p:sp>
        <p:nvSpPr>
          <p:cNvPr id="1229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EE205E-BFC7-48A1-B877-D3F6A7186BB9}" type="slidenum">
              <a:rPr lang="it-IT" smtClean="0">
                <a:solidFill>
                  <a:srgbClr val="000000"/>
                </a:solidFill>
                <a:latin typeface="Arial" pitchFamily="34" charset="0"/>
              </a:rPr>
              <a:pPr/>
              <a:t>18</a:t>
            </a:fld>
            <a:endParaRPr lang="it-IT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16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Coesione ed Accoppiamento</a:t>
            </a:r>
            <a:endParaRPr lang="it-IT" sz="2400" dirty="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2954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600" b="1" dirty="0"/>
              <a:t>La Coesione è una misura di quanto siano fortemente relate e mirate le responsabilità (o servizi offerti) di una classe.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600" dirty="0"/>
              <a:t>Se ciascuna unità è responsabile di un singolo compito, diciamo che tale unità ha una alta coesione.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600" dirty="0"/>
              <a:t>Un’alta coesione è una proprietà desiderabile del codice, poiché permette: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800100" lvl="1" indent="-342900" algn="l" eaLnBrk="1" hangingPunct="1">
              <a:buFont typeface="+mj-lt"/>
              <a:buAutoNum type="arabicPeriod"/>
            </a:pPr>
            <a:r>
              <a:rPr lang="it-IT" sz="1600" dirty="0"/>
              <a:t>    Di comprendere meglio i ruoli di una classe;</a:t>
            </a:r>
          </a:p>
          <a:p>
            <a:pPr marL="800100" lvl="1" indent="-342900" algn="l" eaLnBrk="1" hangingPunct="1">
              <a:buFont typeface="+mj-lt"/>
              <a:buAutoNum type="arabicPeriod"/>
            </a:pPr>
            <a:r>
              <a:rPr lang="it-IT" sz="1600" dirty="0"/>
              <a:t>    Di riusare una classe;</a:t>
            </a:r>
          </a:p>
          <a:p>
            <a:pPr marL="800100" lvl="1" indent="-342900" algn="l" eaLnBrk="1" hangingPunct="1">
              <a:buFont typeface="+mj-lt"/>
              <a:buAutoNum type="arabicPeriod"/>
            </a:pPr>
            <a:r>
              <a:rPr lang="it-IT" sz="1600" dirty="0"/>
              <a:t>    Di manutenere una </a:t>
            </a:r>
            <a:r>
              <a:rPr lang="it-IT" sz="1600" dirty="0" err="1"/>
              <a:t>classse</a:t>
            </a:r>
            <a:r>
              <a:rPr lang="it-IT" sz="1600" dirty="0"/>
              <a:t>;</a:t>
            </a:r>
          </a:p>
          <a:p>
            <a:pPr marL="800100" lvl="1" indent="-342900" algn="l" eaLnBrk="1" hangingPunct="1">
              <a:buFont typeface="+mj-lt"/>
              <a:buAutoNum type="arabicPeriod"/>
            </a:pPr>
            <a:r>
              <a:rPr lang="it-IT" sz="1600" dirty="0"/>
              <a:t>    Di limitare e focalizzare i cambiamenti nel codice;</a:t>
            </a:r>
          </a:p>
          <a:p>
            <a:pPr marL="800100" lvl="1" indent="-342900" algn="l" eaLnBrk="1" hangingPunct="1">
              <a:buFont typeface="+mj-lt"/>
              <a:buAutoNum type="arabicPeriod"/>
            </a:pPr>
            <a:r>
              <a:rPr lang="it-IT" sz="1600" dirty="0"/>
              <a:t>    Utilizzare nomi appropriati, efficaci, comunicativi.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600" dirty="0"/>
          </a:p>
        </p:txBody>
      </p:sp>
      <p:sp>
        <p:nvSpPr>
          <p:cNvPr id="12292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solidFill>
                  <a:srgbClr val="000000"/>
                </a:solidFill>
                <a:latin typeface="Arial" pitchFamily="34" charset="0"/>
              </a:rPr>
              <a:t>Java 2 Standard Edition</a:t>
            </a:r>
          </a:p>
        </p:txBody>
      </p:sp>
      <p:sp>
        <p:nvSpPr>
          <p:cNvPr id="1229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EE205E-BFC7-48A1-B877-D3F6A7186BB9}" type="slidenum">
              <a:rPr lang="it-IT" smtClean="0">
                <a:solidFill>
                  <a:srgbClr val="000000"/>
                </a:solidFill>
                <a:latin typeface="Arial" pitchFamily="34" charset="0"/>
              </a:rPr>
              <a:pPr/>
              <a:t>2</a:t>
            </a:fld>
            <a:endParaRPr lang="it-IT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50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Coesione ed Accoppiamento</a:t>
            </a:r>
            <a:endParaRPr lang="it-IT" sz="2400" dirty="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2954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Coesione dei </a:t>
            </a:r>
            <a:r>
              <a:rPr lang="it-IT" sz="1800" dirty="0" smtClean="0"/>
              <a:t>metodi: un metodo </a:t>
            </a:r>
            <a:r>
              <a:rPr lang="it-IT" sz="1800" dirty="0"/>
              <a:t>dovrebbe essere responsabile di un solo compito ben </a:t>
            </a:r>
            <a:r>
              <a:rPr lang="it-IT" sz="1800" dirty="0" smtClean="0"/>
              <a:t>definito.</a:t>
            </a: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Coesione delle </a:t>
            </a:r>
            <a:r>
              <a:rPr lang="it-IT" sz="1800" dirty="0" smtClean="0"/>
              <a:t>classi: ogni classe </a:t>
            </a:r>
            <a:r>
              <a:rPr lang="it-IT" sz="1800" dirty="0"/>
              <a:t>dovrebbe rappresentare un singolo concetto ben definito </a:t>
            </a:r>
          </a:p>
          <a:p>
            <a:pPr algn="l" eaLnBrk="1" hangingPunct="1"/>
            <a:endParaRPr lang="it-IT" sz="1800" dirty="0" smtClean="0"/>
          </a:p>
        </p:txBody>
      </p:sp>
      <p:sp>
        <p:nvSpPr>
          <p:cNvPr id="12292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solidFill>
                  <a:srgbClr val="000000"/>
                </a:solidFill>
                <a:latin typeface="Arial" pitchFamily="34" charset="0"/>
              </a:rPr>
              <a:t>Java 2 Standard Edition</a:t>
            </a:r>
          </a:p>
        </p:txBody>
      </p:sp>
      <p:sp>
        <p:nvSpPr>
          <p:cNvPr id="1229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EE205E-BFC7-48A1-B877-D3F6A7186BB9}" type="slidenum">
              <a:rPr lang="it-IT" smtClean="0">
                <a:solidFill>
                  <a:srgbClr val="000000"/>
                </a:solidFill>
                <a:latin typeface="Arial" pitchFamily="34" charset="0"/>
              </a:rPr>
              <a:pPr/>
              <a:t>3</a:t>
            </a:fld>
            <a:endParaRPr lang="it-IT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86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Coesione ed Accoppiamento</a:t>
            </a:r>
            <a:endParaRPr lang="it-IT" sz="2400" dirty="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2954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Livelli di Coesione: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b="1" dirty="0" smtClean="0"/>
              <a:t>Coesione </a:t>
            </a:r>
            <a:r>
              <a:rPr lang="it-IT" sz="1800" b="1" dirty="0"/>
              <a:t>molto bassa</a:t>
            </a:r>
            <a:r>
              <a:rPr lang="it-IT" sz="1800" dirty="0"/>
              <a:t>: </a:t>
            </a:r>
            <a:endParaRPr lang="it-IT" sz="1800" dirty="0" smtClean="0"/>
          </a:p>
          <a:p>
            <a:pPr marL="800100" lvl="1" indent="-342900" algn="l" eaLnBrk="1" hangingPunct="1">
              <a:buFont typeface="+mj-lt"/>
              <a:buAutoNum type="arabicPeriod"/>
            </a:pPr>
            <a:r>
              <a:rPr lang="it-IT" sz="1800" dirty="0"/>
              <a:t>una </a:t>
            </a:r>
            <a:r>
              <a:rPr lang="it-IT" sz="1800" dirty="0"/>
              <a:t>classe è sola responsabile di molte cose in aree funzionali molto diverse → più </a:t>
            </a:r>
            <a:r>
              <a:rPr lang="it-IT" sz="1800" dirty="0"/>
              <a:t>sottosistemi.</a:t>
            </a:r>
          </a:p>
          <a:p>
            <a:pPr marL="800100" lvl="1" indent="-342900" algn="l" eaLnBrk="1" hangingPunct="1">
              <a:buFont typeface="+mj-lt"/>
              <a:buAutoNum type="arabicPeriod"/>
            </a:pPr>
            <a:r>
              <a:rPr lang="it-IT" sz="1800" dirty="0" smtClean="0"/>
              <a:t>una </a:t>
            </a:r>
            <a:r>
              <a:rPr lang="it-IT" sz="1800" dirty="0"/>
              <a:t>classe è sola responsabile di molte cose in una sola area funzionale → più classi, </a:t>
            </a:r>
            <a:r>
              <a:rPr lang="it-IT" sz="1800" dirty="0" err="1"/>
              <a:t>piu’</a:t>
            </a:r>
            <a:r>
              <a:rPr lang="it-IT" sz="1800" dirty="0"/>
              <a:t> leggere.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 smtClean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b="1" dirty="0" smtClean="0"/>
              <a:t>Coesione </a:t>
            </a:r>
            <a:r>
              <a:rPr lang="it-IT" sz="1800" b="1" dirty="0"/>
              <a:t>alta</a:t>
            </a:r>
            <a:r>
              <a:rPr lang="it-IT" sz="1800" dirty="0"/>
              <a:t>: classe con responsabilità leggere in una sola area che collabora con altre classi (di solito pochi metodi mirati).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 smtClean="0"/>
          </a:p>
        </p:txBody>
      </p:sp>
      <p:sp>
        <p:nvSpPr>
          <p:cNvPr id="12292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solidFill>
                  <a:srgbClr val="000000"/>
                </a:solidFill>
                <a:latin typeface="Arial" pitchFamily="34" charset="0"/>
              </a:rPr>
              <a:t>Java 2 Standard Edition</a:t>
            </a:r>
          </a:p>
        </p:txBody>
      </p:sp>
      <p:sp>
        <p:nvSpPr>
          <p:cNvPr id="1229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EE205E-BFC7-48A1-B877-D3F6A7186BB9}" type="slidenum">
              <a:rPr lang="it-IT" smtClean="0">
                <a:solidFill>
                  <a:srgbClr val="000000"/>
                </a:solidFill>
                <a:latin typeface="Arial" pitchFamily="34" charset="0"/>
              </a:rPr>
              <a:pPr/>
              <a:t>4</a:t>
            </a:fld>
            <a:endParaRPr lang="it-IT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86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Coesione ed Accoppiamento</a:t>
            </a:r>
            <a:endParaRPr lang="it-IT" sz="2400" dirty="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2954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Indicatori di un’alta coesione (è il nostro obiettivo):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800100" lvl="1" indent="-342900" algn="l" eaLnBrk="1" hangingPunct="1">
              <a:buFont typeface="+mj-lt"/>
              <a:buAutoNum type="arabicPeriod"/>
            </a:pPr>
            <a:r>
              <a:rPr lang="it-IT" sz="1600" dirty="0" smtClean="0"/>
              <a:t>Una </a:t>
            </a:r>
            <a:r>
              <a:rPr lang="it-IT" sz="1600" dirty="0"/>
              <a:t>classe ha delle responsabilità moderate, limitate ad una singola area funzionale.</a:t>
            </a:r>
          </a:p>
          <a:p>
            <a:pPr marL="800100" lvl="1" indent="-342900" algn="l" eaLnBrk="1" hangingPunct="1">
              <a:buFont typeface="+mj-lt"/>
              <a:buAutoNum type="arabicPeriod"/>
            </a:pPr>
            <a:r>
              <a:rPr lang="it-IT" sz="1600" dirty="0" smtClean="0"/>
              <a:t>Collabora </a:t>
            </a:r>
            <a:r>
              <a:rPr lang="it-IT" sz="1600" dirty="0"/>
              <a:t>con altre classi per completare dei </a:t>
            </a:r>
            <a:r>
              <a:rPr lang="it-IT" sz="1600" dirty="0" err="1"/>
              <a:t>tasks</a:t>
            </a:r>
            <a:r>
              <a:rPr lang="it-IT" sz="1600" dirty="0"/>
              <a:t>.</a:t>
            </a:r>
          </a:p>
          <a:p>
            <a:pPr marL="800100" lvl="1" indent="-342900" algn="l" eaLnBrk="1" hangingPunct="1">
              <a:buFont typeface="+mj-lt"/>
              <a:buAutoNum type="arabicPeriod"/>
            </a:pPr>
            <a:r>
              <a:rPr lang="it-IT" sz="1600" dirty="0" smtClean="0"/>
              <a:t>Ha </a:t>
            </a:r>
            <a:r>
              <a:rPr lang="it-IT" sz="1600" dirty="0"/>
              <a:t>un numero limitato di metodi, cioè di funzionalità altamente legate tra loro.</a:t>
            </a:r>
          </a:p>
          <a:p>
            <a:pPr marL="800100" lvl="1" indent="-342900" algn="l" eaLnBrk="1" hangingPunct="1">
              <a:buFont typeface="+mj-lt"/>
              <a:buAutoNum type="arabicPeriod"/>
            </a:pPr>
            <a:r>
              <a:rPr lang="it-IT" sz="1600" dirty="0" smtClean="0"/>
              <a:t>Tutti </a:t>
            </a:r>
            <a:r>
              <a:rPr lang="it-IT" sz="1600" dirty="0"/>
              <a:t>i metodi sembrano appartenere ad uno stesso insieme, con un obiettivo globale simile.</a:t>
            </a:r>
          </a:p>
          <a:p>
            <a:pPr marL="800100" lvl="1" indent="-342900" algn="l" eaLnBrk="1" hangingPunct="1">
              <a:buFont typeface="+mj-lt"/>
              <a:buAutoNum type="arabicPeriod"/>
            </a:pPr>
            <a:r>
              <a:rPr lang="it-IT" sz="1600" dirty="0" smtClean="0"/>
              <a:t>La </a:t>
            </a:r>
            <a:r>
              <a:rPr lang="it-IT" sz="1600" dirty="0"/>
              <a:t>classe è facile da comprendere.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 smtClean="0"/>
          </a:p>
        </p:txBody>
      </p:sp>
      <p:sp>
        <p:nvSpPr>
          <p:cNvPr id="12292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solidFill>
                  <a:srgbClr val="000000"/>
                </a:solidFill>
                <a:latin typeface="Arial" pitchFamily="34" charset="0"/>
              </a:rPr>
              <a:t>Java 2 Standard Edition</a:t>
            </a:r>
          </a:p>
        </p:txBody>
      </p:sp>
      <p:sp>
        <p:nvSpPr>
          <p:cNvPr id="1229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EE205E-BFC7-48A1-B877-D3F6A7186BB9}" type="slidenum">
              <a:rPr lang="it-IT" smtClean="0">
                <a:solidFill>
                  <a:srgbClr val="000000"/>
                </a:solidFill>
                <a:latin typeface="Arial" pitchFamily="34" charset="0"/>
              </a:rPr>
              <a:pPr/>
              <a:t>5</a:t>
            </a:fld>
            <a:endParaRPr lang="it-IT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53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Coesione ed Accoppiamento</a:t>
            </a:r>
            <a:endParaRPr lang="it-IT" sz="2400" dirty="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2954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b="1" dirty="0" smtClean="0"/>
              <a:t>Esempio di Decomposizione </a:t>
            </a:r>
            <a:r>
              <a:rPr lang="it-IT" sz="1800" b="1" dirty="0"/>
              <a:t>in moduli</a:t>
            </a:r>
          </a:p>
          <a:p>
            <a:pPr algn="l" eaLnBrk="1" hangingPunct="1"/>
            <a:endParaRPr lang="it-IT" sz="1800" dirty="0" smtClean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 smtClean="0"/>
              <a:t>Non si riesce a </a:t>
            </a:r>
            <a:r>
              <a:rPr lang="it-IT" sz="1800" dirty="0"/>
              <a:t>specificare chiaramente le responsabilità di ogni modulo (Gestisce, Salva? Quindi bassa coesione).</a:t>
            </a:r>
          </a:p>
          <a:p>
            <a:pPr algn="l" eaLnBrk="1" hangingPunct="1"/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Tutti i sottosistemi accedono al database direttamente, rendendoli vulnerabili ai cambiamenti dell’interfaccia del sottosistema </a:t>
            </a:r>
            <a:r>
              <a:rPr lang="it-IT" sz="1800" dirty="0" smtClean="0"/>
              <a:t>Database.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 smtClean="0"/>
              <a:t>In </a:t>
            </a:r>
            <a:r>
              <a:rPr lang="it-IT" sz="1800" dirty="0"/>
              <a:t>futuro, se cambiasse il DBMS, dovrei modificare il codice in tutte le classi che accedono al DB. (Alto accoppiamento tra classi e DB, da evitare!)</a:t>
            </a:r>
          </a:p>
          <a:p>
            <a:pPr algn="l" eaLnBrk="1" hangingPunct="1"/>
            <a:endParaRPr lang="it-IT" sz="1800" dirty="0" smtClean="0"/>
          </a:p>
        </p:txBody>
      </p:sp>
      <p:sp>
        <p:nvSpPr>
          <p:cNvPr id="12292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solidFill>
                  <a:srgbClr val="000000"/>
                </a:solidFill>
                <a:latin typeface="Arial" pitchFamily="34" charset="0"/>
              </a:rPr>
              <a:t>Java 2 Standard Edition</a:t>
            </a:r>
          </a:p>
        </p:txBody>
      </p:sp>
      <p:sp>
        <p:nvSpPr>
          <p:cNvPr id="1229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EE205E-BFC7-48A1-B877-D3F6A7186BB9}" type="slidenum">
              <a:rPr lang="it-IT" smtClean="0">
                <a:solidFill>
                  <a:srgbClr val="000000"/>
                </a:solidFill>
                <a:latin typeface="Arial" pitchFamily="34" charset="0"/>
              </a:rPr>
              <a:pPr/>
              <a:t>6</a:t>
            </a:fld>
            <a:endParaRPr lang="it-IT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53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Coesione ed Accoppiamento</a:t>
            </a:r>
            <a:endParaRPr lang="it-IT" sz="2400" dirty="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295400"/>
            <a:ext cx="8077200" cy="4724400"/>
          </a:xfrm>
        </p:spPr>
        <p:txBody>
          <a:bodyPr/>
          <a:lstStyle/>
          <a:p>
            <a:pPr algn="l" eaLnBrk="1" hangingPunct="1"/>
            <a:r>
              <a:rPr lang="it-IT" sz="1800" dirty="0" smtClean="0"/>
              <a:t> </a:t>
            </a:r>
            <a:endParaRPr lang="it-IT" sz="1800" dirty="0" smtClean="0"/>
          </a:p>
        </p:txBody>
      </p:sp>
      <p:sp>
        <p:nvSpPr>
          <p:cNvPr id="12292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solidFill>
                  <a:srgbClr val="000000"/>
                </a:solidFill>
                <a:latin typeface="Arial" pitchFamily="34" charset="0"/>
              </a:rPr>
              <a:t>Java 2 Standard Edition</a:t>
            </a:r>
          </a:p>
        </p:txBody>
      </p:sp>
      <p:sp>
        <p:nvSpPr>
          <p:cNvPr id="1229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EE205E-BFC7-48A1-B877-D3F6A7186BB9}" type="slidenum">
              <a:rPr lang="it-IT" smtClean="0">
                <a:solidFill>
                  <a:srgbClr val="000000"/>
                </a:solidFill>
                <a:latin typeface="Arial" pitchFamily="34" charset="0"/>
              </a:rPr>
              <a:pPr/>
              <a:t>7</a:t>
            </a:fld>
            <a:endParaRPr lang="it-IT" smtClean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8" y="2100263"/>
            <a:ext cx="580072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653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Coesione ed Accoppiamento</a:t>
            </a:r>
            <a:endParaRPr lang="it-IT" sz="2400" dirty="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2954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b="1" dirty="0" smtClean="0"/>
              <a:t>E’ necessario chiarire le </a:t>
            </a:r>
            <a:r>
              <a:rPr lang="it-IT" sz="1800" b="1" dirty="0"/>
              <a:t>responsabilità</a:t>
            </a:r>
          </a:p>
          <a:p>
            <a:pPr algn="l" eaLnBrk="1" hangingPunct="1"/>
            <a:endParaRPr lang="it-IT" sz="1800" dirty="0" smtClean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 smtClean="0"/>
              <a:t>Viene introdotto il </a:t>
            </a:r>
            <a:r>
              <a:rPr lang="it-IT" sz="1800" dirty="0"/>
              <a:t>sottosistema Storage che gestisce l’I/O col DB (disaccoppia tutte le classi dal </a:t>
            </a:r>
            <a:r>
              <a:rPr lang="it-IT" sz="1800" dirty="0" err="1"/>
              <a:t>db</a:t>
            </a:r>
            <a:r>
              <a:rPr lang="it-IT" sz="1800" dirty="0"/>
              <a:t>).</a:t>
            </a:r>
          </a:p>
          <a:p>
            <a:pPr algn="l" eaLnBrk="1" hangingPunct="1"/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Conseguenze di questa scelta:</a:t>
            </a:r>
          </a:p>
          <a:p>
            <a:pPr algn="l" eaLnBrk="1" hangingPunct="1"/>
            <a:endParaRPr lang="it-IT" sz="1800" dirty="0"/>
          </a:p>
          <a:p>
            <a:pPr marL="800100" lvl="1" indent="-342900" algn="l" eaLnBrk="1" hangingPunct="1">
              <a:buFont typeface="+mj-lt"/>
              <a:buAutoNum type="arabicPeriod"/>
            </a:pPr>
            <a:r>
              <a:rPr lang="it-IT" sz="1600" dirty="0" smtClean="0"/>
              <a:t>Se </a:t>
            </a:r>
            <a:r>
              <a:rPr lang="it-IT" sz="1600" dirty="0"/>
              <a:t>cambia il DBMS, </a:t>
            </a:r>
            <a:r>
              <a:rPr lang="it-IT" sz="1600" dirty="0" smtClean="0"/>
              <a:t>è necessario modificare </a:t>
            </a:r>
            <a:r>
              <a:rPr lang="it-IT" sz="1600" dirty="0"/>
              <a:t>solo il sottosistema Storage, quindi facilito la manutenzione.</a:t>
            </a:r>
          </a:p>
          <a:p>
            <a:pPr marL="800100" lvl="1" indent="-342900" algn="l" eaLnBrk="1" hangingPunct="1">
              <a:buFont typeface="+mj-lt"/>
              <a:buAutoNum type="arabicPeriod"/>
            </a:pPr>
            <a:r>
              <a:rPr lang="it-IT" sz="1600" dirty="0" smtClean="0"/>
              <a:t>Aumentata la </a:t>
            </a:r>
            <a:r>
              <a:rPr lang="it-IT" sz="1600" dirty="0"/>
              <a:t>complessità di progettazione (c’è un modulo in più) </a:t>
            </a:r>
            <a:r>
              <a:rPr lang="it-IT" sz="1600" dirty="0" smtClean="0"/>
              <a:t>e le </a:t>
            </a:r>
            <a:r>
              <a:rPr lang="it-IT" sz="1600" dirty="0"/>
              <a:t>prestazioni.</a:t>
            </a:r>
          </a:p>
          <a:p>
            <a:pPr algn="l" eaLnBrk="1" hangingPunct="1"/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Il progettista deve scegliere tra queste due soluzioni quale rispetta maggiormente i Criteri di Design per il sistema da sviluppare.</a:t>
            </a:r>
            <a:endParaRPr lang="it-IT" sz="1800" dirty="0" smtClean="0"/>
          </a:p>
        </p:txBody>
      </p:sp>
      <p:sp>
        <p:nvSpPr>
          <p:cNvPr id="12292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solidFill>
                  <a:srgbClr val="000000"/>
                </a:solidFill>
                <a:latin typeface="Arial" pitchFamily="34" charset="0"/>
              </a:rPr>
              <a:t>Java 2 Standard Edition</a:t>
            </a:r>
          </a:p>
        </p:txBody>
      </p:sp>
      <p:sp>
        <p:nvSpPr>
          <p:cNvPr id="1229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EE205E-BFC7-48A1-B877-D3F6A7186BB9}" type="slidenum">
              <a:rPr lang="it-IT" smtClean="0">
                <a:solidFill>
                  <a:srgbClr val="000000"/>
                </a:solidFill>
                <a:latin typeface="Arial" pitchFamily="34" charset="0"/>
              </a:rPr>
              <a:pPr/>
              <a:t>8</a:t>
            </a:fld>
            <a:endParaRPr lang="it-IT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78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Coesione ed Accoppiamento</a:t>
            </a:r>
            <a:endParaRPr lang="it-IT" sz="2400" dirty="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295400"/>
            <a:ext cx="8077200" cy="4724400"/>
          </a:xfrm>
        </p:spPr>
        <p:txBody>
          <a:bodyPr/>
          <a:lstStyle/>
          <a:p>
            <a:pPr algn="l" eaLnBrk="1" hangingPunct="1"/>
            <a:endParaRPr lang="it-IT" sz="1800" dirty="0" smtClean="0"/>
          </a:p>
        </p:txBody>
      </p:sp>
      <p:sp>
        <p:nvSpPr>
          <p:cNvPr id="12292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solidFill>
                  <a:srgbClr val="000000"/>
                </a:solidFill>
                <a:latin typeface="Arial" pitchFamily="34" charset="0"/>
              </a:rPr>
              <a:t>Java 2 Standard Edition</a:t>
            </a:r>
          </a:p>
        </p:txBody>
      </p:sp>
      <p:sp>
        <p:nvSpPr>
          <p:cNvPr id="1229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EE205E-BFC7-48A1-B877-D3F6A7186BB9}" type="slidenum">
              <a:rPr lang="it-IT" smtClean="0">
                <a:solidFill>
                  <a:srgbClr val="000000"/>
                </a:solidFill>
                <a:latin typeface="Arial" pitchFamily="34" charset="0"/>
              </a:rPr>
              <a:pPr/>
              <a:t>9</a:t>
            </a:fld>
            <a:endParaRPr lang="it-IT" smtClean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3074" name="Picture 2" descr="http://podcast.federica.unina.it/mini/img.php?src=/files/_docenti/di-martino-sergio/img/sergio-di-martino-21921-09-22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97779"/>
            <a:ext cx="6650960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78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onalizza struttura">
  <a:themeElements>
    <a:clrScheme name="Personalizza struttur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za struttur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ersonalizza struttur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za struttur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za struttur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za struttur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za struttur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za struttur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1247</Words>
  <Application>Microsoft Office PowerPoint</Application>
  <PresentationFormat>On-screen Show (4:3)</PresentationFormat>
  <Paragraphs>189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Personalizza struttura</vt:lpstr>
      <vt:lpstr>Coesione ed Accoppiamento</vt:lpstr>
      <vt:lpstr>Coesione ed Accoppiamento</vt:lpstr>
      <vt:lpstr>Coesione ed Accoppiamento</vt:lpstr>
      <vt:lpstr>Coesione ed Accoppiamento</vt:lpstr>
      <vt:lpstr>Coesione ed Accoppiamento</vt:lpstr>
      <vt:lpstr>Coesione ed Accoppiamento</vt:lpstr>
      <vt:lpstr>Coesione ed Accoppiamento</vt:lpstr>
      <vt:lpstr>Coesione ed Accoppiamento</vt:lpstr>
      <vt:lpstr>Coesione ed Accoppiamento</vt:lpstr>
      <vt:lpstr>Coesione ed Accoppiamento</vt:lpstr>
      <vt:lpstr>Coesione ed Accoppiamento</vt:lpstr>
      <vt:lpstr>Coesione ed Accoppiamento</vt:lpstr>
      <vt:lpstr>Coesione ed Accoppiamento</vt:lpstr>
      <vt:lpstr>Coesione ed Accoppiamento</vt:lpstr>
      <vt:lpstr>Coesione ed Accoppiamento</vt:lpstr>
      <vt:lpstr>Coesione ed Accoppiamento</vt:lpstr>
      <vt:lpstr>Coesione ed Accoppiamento</vt:lpstr>
      <vt:lpstr>Coesione ed Accoppiamento</vt:lpstr>
    </vt:vector>
  </TitlesOfParts>
  <Company>Crif SPA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Coesione ed Accoppiamento</dc:title>
  <dc:creator>Giontella Roberto</dc:creator>
  <cp:lastModifiedBy>Giontella Roberto</cp:lastModifiedBy>
  <cp:revision>17</cp:revision>
  <dcterms:created xsi:type="dcterms:W3CDTF">2015-06-05T11:28:43Z</dcterms:created>
  <dcterms:modified xsi:type="dcterms:W3CDTF">2015-06-05T12:25:21Z</dcterms:modified>
</cp:coreProperties>
</file>