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7099300" cy="1023461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51361B"/>
    <a:srgbClr val="CC9900"/>
    <a:srgbClr val="E0E0E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50" d="100"/>
          <a:sy n="50" d="100"/>
        </p:scale>
        <p:origin x="-2648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D0B861-DDB5-6B4F-A49F-57E7D072BFE7}" type="datetimeFigureOut">
              <a:rPr lang="it-IT" smtClean="0"/>
              <a:pPr/>
              <a:t>24/02/15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BF98655-5297-004D-AF3D-05D535C0D96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9720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14ADE5C-8AD3-6A43-9A2A-4AFC04171588}" type="datetimeFigureOut">
              <a:rPr lang="it-IT" smtClean="0"/>
              <a:pPr/>
              <a:t>24/02/15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07D596-BB81-EA4F-AA6B-8619B954D803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86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19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1C772-458F-2342-9FD6-4F5AE536B60E}" type="slidenum">
              <a:rPr lang="it-IT"/>
              <a:pPr/>
              <a:t>31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838200"/>
            <a:ext cx="6705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E26D4FB-215A-4597-99B3-04F5D63463F0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9F1CB-1EC7-458A-A12C-3F6976729C40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8107EC-C2E4-43A5-87EB-8F3C9589F1E9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olo, contenut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51E6FC-7391-4837-9510-A946CCE57D8F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927452-7106-694D-9D0F-27A1A127F3CB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47601F-4177-435F-BB1E-731DD9804FB4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24214D-3849-304D-852B-E6359F99F508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52145C7-15FD-4A91-8FDE-E3C9EAAECF0F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A462AC-1A79-A641-B1E3-31412E4E11A4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30DE7C-ACB6-4DF4-A612-F966B83551FF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38C03A-38A1-9C40-A86D-CB0F56AA821E}" type="slidenum">
              <a:rPr lang="it-IT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4DDD-CD18-42C5-B753-60DDFD9BA847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C2F-2C9C-4B8F-8DF9-3A865E34F73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22FCF-35CA-47F8-A483-9E9B5619187C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36A68D-155F-4671-B9BF-35C3245D8035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0FC31-7DA4-4737-8330-D6236D2F68F4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BEBD0D-16E7-41E8-8345-CCFF0C1929B0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8B648-CC7B-41D0-8549-38782AA0D3D3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46649-EEB3-4B91-97C6-451E91BB4BA3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56457-7656-402D-853D-2F4DDD05AFBB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DEED0-808B-4097-8F5F-1A084BEC1438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609600"/>
            <a:ext cx="62484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24A543BA-BACC-49CB-880F-649D0F8CF41C}" type="datetime1">
              <a:rPr lang="it-IT" smtClean="0"/>
              <a:pPr/>
              <a:t>24/02/15</a:t>
            </a:fld>
            <a:endParaRPr lang="it-I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794741B-D4D2-5D49-AAB5-E62BDFF9483D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CC9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8.png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9.png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png"/><Relationship Id="rId9" Type="http://schemas.openxmlformats.org/officeDocument/2006/relationships/oleObject" Target="../embeddings/oleObject4.bin"/><Relationship Id="rId10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fondoPresentazio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3297" cy="6911578"/>
          </a:xfrm>
          <a:prstGeom prst="rect">
            <a:avLst/>
          </a:prstGeom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43108" y="4071942"/>
            <a:ext cx="7072362" cy="500066"/>
          </a:xfrm>
          <a:solidFill>
            <a:srgbClr val="51361B"/>
          </a:solidFill>
        </p:spPr>
        <p:txBody>
          <a:bodyPr>
            <a:noAutofit/>
          </a:bodyPr>
          <a:lstStyle/>
          <a:p>
            <a:pPr algn="l"/>
            <a:r>
              <a:rPr lang="it-IT" sz="2800" dirty="0" smtClean="0">
                <a:solidFill>
                  <a:schemeClr val="bg1"/>
                </a:solidFill>
              </a:rPr>
              <a:t>Introduzione alla J2EE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2071638" y="3500438"/>
            <a:ext cx="7072362" cy="500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B472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SVILUPPO JAVA WEB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422260"/>
            <a:ext cx="6099191" cy="792162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Introduzione - J2EE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Model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endParaRPr lang="it-IT" sz="24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r>
              <a:rPr lang="it-IT" sz="2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J2EE è una piattaforma  nata per lo sviluppo di applicazioni di tipo </a:t>
            </a:r>
            <a:r>
              <a:rPr lang="it-IT" sz="2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2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it-IT" sz="2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vantaggi in termini di prestazioni e ritorni economici, si riscontrano  principalmente in termini di risorse, tempi di sviluppo e manutenzione.</a:t>
            </a:r>
          </a:p>
        </p:txBody>
      </p:sp>
      <p:sp>
        <p:nvSpPr>
          <p:cNvPr id="18434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8435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C615A3-2772-2F4B-9D47-E7B5BC0BE6D6}" type="slidenum">
              <a:rPr lang="it-IT"/>
              <a:pPr/>
              <a:t>10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5984" y="709597"/>
            <a:ext cx="5957902" cy="576263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Introduzione - J2EE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Model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40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4000" dirty="0">
                <a:ea typeface="ＭＳ Ｐゴシック" pitchFamily="-107" charset="-128"/>
                <a:cs typeface="ＭＳ Ｐゴシック" pitchFamily="-107" charset="-128"/>
              </a:rPr>
            </a:br>
            <a:endParaRPr lang="it-IT" sz="40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08963" cy="4827587"/>
          </a:xfrm>
        </p:spPr>
        <p:txBody>
          <a:bodyPr/>
          <a:lstStyle/>
          <a:p>
            <a:pPr>
              <a:buFontTx/>
              <a:buNone/>
            </a:pPr>
            <a:endParaRPr lang="it-IT" sz="1800" dirty="0" smtClean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dirty="0" smtClean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J2EE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:</a:t>
            </a:r>
          </a:p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Propone un approccio “</a:t>
            </a:r>
            <a:r>
              <a:rPr lang="it-IT" sz="1800" b="1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component-based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” per il design, lo sviluppo, l’assemblaggio, il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deployment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, di applicazioni di tipo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Propone un modello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per lo sviluppo di applicazioni distribuite.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Una applicazione J2EE:</a:t>
            </a:r>
          </a:p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E’ indipendente dalla piattaforma (</a:t>
            </a:r>
            <a:r>
              <a:rPr lang="it-IT" sz="1800" b="1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write</a:t>
            </a:r>
            <a:r>
              <a:rPr lang="it-IT" sz="18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once – </a:t>
            </a:r>
            <a:r>
              <a:rPr lang="it-IT" sz="1800" b="1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run</a:t>
            </a:r>
            <a:r>
              <a:rPr lang="it-IT" sz="18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800" b="1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everywhere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).</a:t>
            </a: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Non è vincolata ad alcun prodotto di un particolare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vendor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it-IT" sz="1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45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945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F40E05-4C82-954F-9C89-4B938A6DB3B2}" type="slidenum">
              <a:rPr lang="it-IT"/>
              <a:pPr/>
              <a:t>11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493697"/>
            <a:ext cx="5888052" cy="792163"/>
          </a:xfrm>
        </p:spPr>
        <p:txBody>
          <a:bodyPr>
            <a:noAutofit/>
          </a:bodyPr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5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500" dirty="0" smtClean="0">
                <a:ea typeface="ＭＳ Ｐゴシック" pitchFamily="-107" charset="-128"/>
                <a:cs typeface="ＭＳ Ｐゴシック" pitchFamily="-107" charset="-128"/>
              </a:rPr>
              <a:t>Modello Multi - </a:t>
            </a:r>
            <a:r>
              <a:rPr lang="it-IT" sz="2500" dirty="0" err="1" smtClean="0">
                <a:ea typeface="ＭＳ Ｐゴシック" pitchFamily="-107" charset="-128"/>
                <a:cs typeface="ＭＳ Ｐゴシック" pitchFamily="-107" charset="-128"/>
              </a:rPr>
              <a:t>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500" dirty="0">
                <a:ea typeface="ＭＳ Ｐゴシック" pitchFamily="-107" charset="-128"/>
                <a:cs typeface="ＭＳ Ｐゴシック" pitchFamily="-107" charset="-128"/>
              </a:rPr>
            </a:b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idx="1"/>
          </p:nvPr>
        </p:nvSpPr>
        <p:spPr>
          <a:xfrm>
            <a:off x="615950" y="1125538"/>
            <a:ext cx="7772400" cy="4751387"/>
          </a:xfrm>
        </p:spPr>
        <p:txBody>
          <a:bodyPr/>
          <a:lstStyle/>
          <a:p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4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La logica applicativa è divisa in componenti.</a:t>
            </a:r>
          </a:p>
          <a:p>
            <a:endParaRPr lang="it-IT" sz="24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4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diversi componenti che costituiscono le applicazioni J2EE, sono installati su macchine diverse in base al livello (</a:t>
            </a:r>
            <a:r>
              <a:rPr lang="it-IT" sz="24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tier</a:t>
            </a:r>
            <a:r>
              <a:rPr lang="it-IT" sz="24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 a cui il componente appartiene</a:t>
            </a:r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</p:txBody>
      </p:sp>
      <p:sp>
        <p:nvSpPr>
          <p:cNvPr id="2048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048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127F3-0169-C44D-9789-2B5DBB22C7F5}" type="slidenum">
              <a:rPr lang="it-IT"/>
              <a:pPr/>
              <a:t>12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477838"/>
            <a:ext cx="5956315" cy="647700"/>
          </a:xfrm>
        </p:spPr>
        <p:txBody>
          <a:bodyPr/>
          <a:lstStyle/>
          <a:p>
            <a:r>
              <a:rPr lang="it-IT" sz="2500" dirty="0" smtClean="0">
                <a:ea typeface="ＭＳ Ｐゴシック" pitchFamily="-107" charset="-128"/>
                <a:cs typeface="ＭＳ Ｐゴシック" pitchFamily="-107" charset="-128"/>
              </a:rPr>
              <a:t>  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21510" name="Picture 4" descr="overview-multitieredApplication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471625"/>
            <a:ext cx="4105275" cy="3743325"/>
          </a:xfrm>
        </p:spPr>
      </p:pic>
      <p:sp>
        <p:nvSpPr>
          <p:cNvPr id="2150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1809"/>
            <a:ext cx="3810000" cy="4256083"/>
          </a:xfrm>
        </p:spPr>
        <p:txBody>
          <a:bodyPr/>
          <a:lstStyle/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componenti del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Client-Tier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sono eseguiti sulla macchina client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componenti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Web-Tier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sono eseguiti nel J2EE Server.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componenti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Business-Tier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sono eseguiti nel J2EE Server.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Il software dell’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EIS-Tier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viene eseguito nell’EIS Server.</a:t>
            </a:r>
          </a:p>
        </p:txBody>
      </p:sp>
      <p:sp>
        <p:nvSpPr>
          <p:cNvPr id="21506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1507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36275-32E0-4E48-9E85-9ADC6EB6CD5B}" type="slidenum">
              <a:rPr lang="it-IT"/>
              <a:pPr/>
              <a:t>13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5983" y="495284"/>
            <a:ext cx="6170629" cy="6477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pPr>
              <a:buFontTx/>
              <a:buNone/>
            </a:pPr>
            <a:endParaRPr lang="it-IT" sz="1800" b="1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b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3</a:t>
            </a:r>
            <a:r>
              <a:rPr lang="it-IT" sz="18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Livelli o </a:t>
            </a:r>
            <a:r>
              <a:rPr lang="it-IT" sz="1800" b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4</a:t>
            </a:r>
            <a:r>
              <a:rPr lang="it-IT" sz="18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Livelli?</a:t>
            </a:r>
          </a:p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- Una applicazione J2EE può essere progettata su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3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o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4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livelli (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).</a:t>
            </a:r>
          </a:p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- Le applicazioni J2EE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sono definite in letteratura</a:t>
            </a: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 anche a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3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livelli pur rispondendo a schemi a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4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livelli.</a:t>
            </a:r>
          </a:p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- Questo avviene perché i componenti sono posizionati su tre</a:t>
            </a: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 locazioni  (</a:t>
            </a:r>
            <a:r>
              <a:rPr lang="it-IT" sz="18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r>
              <a:rPr lang="it-IT" sz="1800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it-IT" sz="18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Server J2EE</a:t>
            </a:r>
            <a:r>
              <a:rPr lang="it-IT" sz="1800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it-IT" sz="18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Server EIS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).</a:t>
            </a:r>
          </a:p>
          <a:p>
            <a:endParaRPr lang="it-IT" sz="24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253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253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56D3C-57E7-C144-AF1F-BAE79AD885E7}" type="slidenum">
              <a:rPr lang="it-IT"/>
              <a:pPr/>
              <a:t>14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46312" y="609600"/>
            <a:ext cx="6211887" cy="11430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4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400" dirty="0" smtClean="0">
                <a:ea typeface="ＭＳ Ｐゴシック" pitchFamily="-107" charset="-128"/>
                <a:cs typeface="ＭＳ Ｐゴシック" pitchFamily="-107" charset="-128"/>
              </a:rPr>
              <a:t>              3 </a:t>
            </a:r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>Livelli o 4 Livelli?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7450" y="2636838"/>
          <a:ext cx="8302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Immagine bitmap" r:id="rId3" imgW="1085714" imgH="2591162" progId="PBrush">
                  <p:embed/>
                </p:oleObj>
              </mc:Choice>
              <mc:Fallback>
                <p:oleObj name="Immagine bitmap" r:id="rId3" imgW="1085714" imgH="259116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8302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39975" y="2636838"/>
          <a:ext cx="1314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Immagine bitmap" r:id="rId5" imgW="1314286" imgH="514422" progId="PBrush">
                  <p:embed/>
                </p:oleObj>
              </mc:Choice>
              <mc:Fallback>
                <p:oleObj name="Immagine bitmap" r:id="rId5" imgW="1314286" imgH="514422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36838"/>
                        <a:ext cx="13144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46313" y="3141663"/>
          <a:ext cx="15335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Immagine bitmap" r:id="rId7" imgW="1533739" imgH="1076475" progId="PBrush">
                  <p:embed/>
                </p:oleObj>
              </mc:Choice>
              <mc:Fallback>
                <p:oleObj name="Immagine bitmap" r:id="rId7" imgW="1533739" imgH="107647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141663"/>
                        <a:ext cx="15335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651500" y="2781300"/>
          <a:ext cx="1889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Immagine bitmap" r:id="rId9" imgW="2362530" imgH="2476190" progId="PBrush">
                  <p:embed/>
                </p:oleObj>
              </mc:Choice>
              <mc:Fallback>
                <p:oleObj name="Immagine bitmap" r:id="rId9" imgW="2362530" imgH="247619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81300"/>
                        <a:ext cx="1889125" cy="1981200"/>
                      </a:xfrm>
                      <a:prstGeom prst="rect">
                        <a:avLst/>
                      </a:prstGeom>
                      <a:solidFill>
                        <a:srgbClr val="F1F1F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Segnaposto piè di pagina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034" name="Segnaposto numero diapositiva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83577-949F-C84C-A7F9-A9D77B73CD92}" type="slidenum">
              <a:rPr lang="it-IT"/>
              <a:pPr/>
              <a:t>15</a:t>
            </a:fld>
            <a:endParaRPr lang="it-IT"/>
          </a:p>
        </p:txBody>
      </p:sp>
      <p:sp>
        <p:nvSpPr>
          <p:cNvPr id="1036" name="Line 7"/>
          <p:cNvSpPr>
            <a:spLocks noChangeShapeType="1"/>
          </p:cNvSpPr>
          <p:nvPr/>
        </p:nvSpPr>
        <p:spPr bwMode="auto">
          <a:xfrm flipH="1">
            <a:off x="2843213" y="1773238"/>
            <a:ext cx="936625" cy="6477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37" name="Line 8"/>
          <p:cNvSpPr>
            <a:spLocks noChangeShapeType="1"/>
          </p:cNvSpPr>
          <p:nvPr/>
        </p:nvSpPr>
        <p:spPr bwMode="auto">
          <a:xfrm>
            <a:off x="3492500" y="1773238"/>
            <a:ext cx="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38" name="Line 9"/>
          <p:cNvSpPr>
            <a:spLocks noChangeShapeType="1"/>
          </p:cNvSpPr>
          <p:nvPr/>
        </p:nvSpPr>
        <p:spPr bwMode="auto">
          <a:xfrm flipH="1">
            <a:off x="2484438" y="1916113"/>
            <a:ext cx="719137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037205" y="1773238"/>
          <a:ext cx="82042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Immagine bitmap" r:id="rId11" imgW="1085714" imgH="857143" progId="PBrush">
                  <p:embed/>
                </p:oleObj>
              </mc:Choice>
              <mc:Fallback>
                <p:oleObj name="Immagine bitmap" r:id="rId11" imgW="1085714" imgH="857143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205" y="1773238"/>
                        <a:ext cx="82042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003800" y="1773238"/>
          <a:ext cx="6964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Immagine bitmap" r:id="rId13" imgW="952633" imgH="885949" progId="PBrush">
                  <p:embed/>
                </p:oleObj>
              </mc:Choice>
              <mc:Fallback>
                <p:oleObj name="Immagine bitmap" r:id="rId13" imgW="952633" imgH="88594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73238"/>
                        <a:ext cx="696451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484438" y="4221163"/>
          <a:ext cx="1171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Immagine bitmap" r:id="rId15" imgW="1171429" imgH="495369" progId="PBrush">
                  <p:embed/>
                </p:oleObj>
              </mc:Choice>
              <mc:Fallback>
                <p:oleObj name="Immagine bitmap" r:id="rId15" imgW="1171429" imgH="495369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21163"/>
                        <a:ext cx="11715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87450" y="2619384"/>
            <a:ext cx="26765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003800" y="2370749"/>
            <a:ext cx="2568597" cy="241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2189172" y="214290"/>
            <a:ext cx="6169042" cy="11430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– I Componenti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2000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Le applicazioni J2EE sono costituite da componenti.</a:t>
            </a: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 componente è una software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unit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funzionale assemblata all’interno di</a:t>
            </a: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una applicazione J2EE, composta da classi e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files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, che comunica con </a:t>
            </a: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altre componenti.</a:t>
            </a:r>
          </a:p>
          <a:p>
            <a:pPr>
              <a:buFontTx/>
              <a:buNone/>
            </a:pPr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1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1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1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1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355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355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8C547-340F-8343-8688-D704F942F6CF}" type="slidenum">
              <a:rPr lang="it-IT"/>
              <a:pPr/>
              <a:t>16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214290"/>
            <a:ext cx="6026166" cy="11430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– I Componenti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componenti J2EE sono scritti in Java e compilati come ogni altro programma Java.</a:t>
            </a:r>
          </a:p>
          <a:p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Le differenze con le classi Java “standard” sono riassumibili nel fatto che:</a:t>
            </a: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1. sono assemblati in applicazioni J2EE.</a:t>
            </a: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2. aderiscono alle rispettive specifiche J2EE</a:t>
            </a: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3. sono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deployate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in un ambiente J2EE (le componenti server sono gestite da un server J2EE ).</a:t>
            </a:r>
          </a:p>
        </p:txBody>
      </p:sp>
      <p:sp>
        <p:nvSpPr>
          <p:cNvPr id="2457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457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52BC02-5A72-5F42-97C5-40A4EFC09A4D}" type="slidenum">
              <a:rPr lang="it-IT"/>
              <a:pPr/>
              <a:t>17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>
          <a:xfrm>
            <a:off x="2157450" y="214290"/>
            <a:ext cx="5915012" cy="11430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– I Componenti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Le specifiche J2EE definiscono i seguenti componenti:</a:t>
            </a: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Client e Applet sono componenti che si eseguono sul Client.</a:t>
            </a:r>
          </a:p>
          <a:p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componenti Java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Servlet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e Java Server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Pages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(JSP) sono WEB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component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e si eseguono sul server.</a:t>
            </a:r>
          </a:p>
          <a:p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componenti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Java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Beans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(EJB) sono Business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Component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e si eseguono sul server.</a:t>
            </a:r>
          </a:p>
          <a:p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60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560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8DE58F-CB4F-894B-B66F-1B2400D7AEEB}" type="slidenum">
              <a:rPr lang="it-IT"/>
              <a:pPr/>
              <a:t>18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>
          <a:xfrm>
            <a:off x="2189172" y="214290"/>
            <a:ext cx="6169042" cy="11430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– Il Client J2EE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>
              <a:buFontTx/>
              <a:buNone/>
            </a:pPr>
            <a:r>
              <a:rPr lang="it-IT" sz="1700" smtClean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 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client J2EE può essere un </a:t>
            </a:r>
            <a:r>
              <a:rPr lang="it-IT" sz="1700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700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o un </a:t>
            </a:r>
            <a:r>
              <a:rPr lang="it-IT" sz="1700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Web Client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pPr>
              <a:buFontTx/>
              <a:buNone/>
            </a:pPr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b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17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Client:</a:t>
            </a:r>
          </a:p>
          <a:p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E’ un componente J2EE che va in esecuzione sulla macchina del Client.</a:t>
            </a:r>
          </a:p>
          <a:p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Tipicamente ha un’interfaccia grafica per l’utente (GUI) basata su librerie swing  (Java2) o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awt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(Java1).</a:t>
            </a:r>
          </a:p>
          <a:p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Solitamente accede allo strato di business tramite EJB.</a:t>
            </a:r>
          </a:p>
        </p:txBody>
      </p:sp>
      <p:sp>
        <p:nvSpPr>
          <p:cNvPr id="2662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662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3650B-8829-AC49-9913-5F9DFBDCEB2E}" type="slidenum">
              <a:rPr lang="it-IT"/>
              <a:pPr/>
              <a:t>19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42918"/>
            <a:ext cx="6400816" cy="838200"/>
          </a:xfrm>
        </p:spPr>
        <p:txBody>
          <a:bodyPr>
            <a:noAutofit/>
          </a:bodyPr>
          <a:lstStyle/>
          <a:p>
            <a:r>
              <a:rPr lang="it-IT" sz="2500" dirty="0" smtClean="0">
                <a:ea typeface="ＭＳ Ｐゴシック" pitchFamily="-107" charset="-128"/>
                <a:cs typeface="ＭＳ Ｐゴシック" pitchFamily="-107" charset="-128"/>
              </a:rPr>
              <a:t>J2EE </a:t>
            </a:r>
            <a:r>
              <a:rPr lang="it-IT" sz="2500" dirty="0" err="1" smtClean="0">
                <a:ea typeface="ＭＳ Ｐゴシック" pitchFamily="-107" charset="-128"/>
                <a:cs typeface="ＭＳ Ｐゴシック" pitchFamily="-107" charset="-128"/>
              </a:rPr>
              <a:t>Overview</a:t>
            </a:r>
            <a:r>
              <a:rPr lang="it-IT" sz="2500" dirty="0" smtClean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500" dirty="0" smtClean="0">
                <a:ea typeface="ＭＳ Ｐゴシック" pitchFamily="-107" charset="-128"/>
                <a:cs typeface="ＭＳ Ｐゴシック" pitchFamily="-107" charset="-128"/>
              </a:rPr>
            </a:b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endParaRPr lang="it-IT" sz="2400" dirty="0" smtClean="0"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Introduzione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alla 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J2EE</a:t>
            </a:r>
          </a:p>
          <a:p>
            <a:endParaRPr lang="it-IT" sz="2400" dirty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4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Il Modello </a:t>
            </a:r>
            <a:r>
              <a:rPr lang="it-IT" sz="2400" dirty="0" err="1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 di J2EE</a:t>
            </a:r>
          </a:p>
          <a:p>
            <a:endParaRPr lang="it-IT" sz="2400" dirty="0" smtClean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I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Container</a:t>
            </a:r>
          </a:p>
          <a:p>
            <a:endParaRPr lang="it-IT" sz="2400" dirty="0" smtClean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I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Ruoli dei Moduli</a:t>
            </a:r>
          </a:p>
          <a:p>
            <a:pPr>
              <a:buFontTx/>
              <a:buNone/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24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dirty="0" smtClean="0"/>
              <a:t>J2EE </a:t>
            </a:r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1024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E8A73-9DBF-D045-B895-A7285FB6CEA7}" type="slidenum">
              <a:rPr lang="it-IT"/>
              <a:pPr/>
              <a:t>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08" y="333375"/>
            <a:ext cx="6169042" cy="11430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– Il Client J2EE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>
              <a:buFontTx/>
              <a:buNone/>
            </a:pP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 client J2EE può essere un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Client o un Web Client.</a:t>
            </a:r>
          </a:p>
          <a:p>
            <a:pPr>
              <a:buFontTx/>
              <a:buNone/>
            </a:pPr>
            <a:endParaRPr lang="it-IT" sz="16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6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Web Client:</a:t>
            </a:r>
          </a:p>
          <a:p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E’ costituito da due parti:</a:t>
            </a:r>
          </a:p>
          <a:p>
            <a:pPr lvl="1"/>
            <a:r>
              <a:rPr lang="it-IT" sz="1600" dirty="0">
                <a:solidFill>
                  <a:srgbClr val="7F7F7F"/>
                </a:solidFill>
              </a:rPr>
              <a:t>Pagine web dinamiche contenenti vari tipi di </a:t>
            </a:r>
            <a:r>
              <a:rPr lang="it-IT" sz="1600" dirty="0" err="1">
                <a:solidFill>
                  <a:srgbClr val="7F7F7F"/>
                </a:solidFill>
              </a:rPr>
              <a:t>llinguaggi</a:t>
            </a:r>
            <a:r>
              <a:rPr lang="it-IT" sz="1600" dirty="0">
                <a:solidFill>
                  <a:srgbClr val="7F7F7F"/>
                </a:solidFill>
              </a:rPr>
              <a:t> (HTML, XML,..) generate dai Web </a:t>
            </a:r>
            <a:r>
              <a:rPr lang="it-IT" sz="1600" dirty="0" err="1">
                <a:solidFill>
                  <a:srgbClr val="7F7F7F"/>
                </a:solidFill>
              </a:rPr>
              <a:t>component</a:t>
            </a:r>
            <a:r>
              <a:rPr lang="it-IT" sz="1600" dirty="0">
                <a:solidFill>
                  <a:srgbClr val="7F7F7F"/>
                </a:solidFill>
              </a:rPr>
              <a:t> eseguiti nel </a:t>
            </a:r>
            <a:r>
              <a:rPr lang="it-IT" sz="1600" dirty="0" err="1">
                <a:solidFill>
                  <a:srgbClr val="7F7F7F"/>
                </a:solidFill>
              </a:rPr>
              <a:t>web-tier</a:t>
            </a:r>
            <a:r>
              <a:rPr lang="it-IT" sz="1600" dirty="0">
                <a:solidFill>
                  <a:srgbClr val="7F7F7F"/>
                </a:solidFill>
              </a:rPr>
              <a:t>.</a:t>
            </a:r>
          </a:p>
          <a:p>
            <a:pPr lvl="1"/>
            <a:r>
              <a:rPr lang="it-IT" sz="1600" dirty="0">
                <a:solidFill>
                  <a:srgbClr val="7F7F7F"/>
                </a:solidFill>
              </a:rPr>
              <a:t>Un Web Browser che si occupa della visualizzazione  delle pagine (</a:t>
            </a:r>
            <a:r>
              <a:rPr lang="it-IT" sz="1600" dirty="0" err="1">
                <a:solidFill>
                  <a:srgbClr val="7F7F7F"/>
                </a:solidFill>
              </a:rPr>
              <a:t>rendering</a:t>
            </a:r>
            <a:r>
              <a:rPr lang="it-IT" sz="1600" dirty="0">
                <a:solidFill>
                  <a:srgbClr val="7F7F7F"/>
                </a:solidFill>
              </a:rPr>
              <a:t>) che riceve dal server.</a:t>
            </a:r>
          </a:p>
          <a:p>
            <a:pPr lvl="1"/>
            <a:endParaRPr lang="it-IT" sz="1600" dirty="0">
              <a:solidFill>
                <a:srgbClr val="7F7F7F"/>
              </a:solidFill>
            </a:endParaRPr>
          </a:p>
          <a:p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 Web Client è detto anche </a:t>
            </a:r>
            <a:r>
              <a:rPr lang="it-IT" sz="1600" b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Thin</a:t>
            </a:r>
            <a:r>
              <a:rPr lang="it-IT" sz="16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Client</a:t>
            </a:r>
            <a:r>
              <a:rPr lang="it-IT" sz="1600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Tipicamente un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Thin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Client non implementa operazioni complicate.</a:t>
            </a:r>
          </a:p>
        </p:txBody>
      </p:sp>
      <p:sp>
        <p:nvSpPr>
          <p:cNvPr id="276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76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A3AA3-99BC-9349-BD28-84AB19DEF7D9}" type="slidenum">
              <a:rPr lang="it-IT"/>
              <a:pPr/>
              <a:t>20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333375"/>
            <a:ext cx="6097604" cy="11430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–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Il Client J2EE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25600"/>
            <a:ext cx="7772400" cy="4395788"/>
          </a:xfrm>
        </p:spPr>
        <p:txBody>
          <a:bodyPr/>
          <a:lstStyle/>
          <a:p>
            <a:pPr>
              <a:buFontTx/>
              <a:buNone/>
            </a:pPr>
            <a:r>
              <a:rPr lang="it-IT" sz="2000" dirty="0">
                <a:ea typeface="ＭＳ Ｐゴシック" pitchFamily="-107" charset="-128"/>
                <a:cs typeface="ＭＳ Ｐゴシック" pitchFamily="-107" charset="-128"/>
              </a:rPr>
              <a:t>			</a:t>
            </a:r>
            <a:r>
              <a:rPr lang="it-IT" sz="2000" dirty="0" err="1"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2000" dirty="0">
                <a:ea typeface="ＭＳ Ｐゴシック" pitchFamily="-107" charset="-128"/>
                <a:cs typeface="ＭＳ Ｐゴシック" pitchFamily="-107" charset="-128"/>
              </a:rPr>
              <a:t> Client o Web Client?</a:t>
            </a: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 voglio lasciare funzionalità operativa </a:t>
            </a:r>
          </a:p>
          <a:p>
            <a:pPr>
              <a:buFontTx/>
              <a:buNone/>
            </a:pP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al client e quindi ad esplicita disposizione                           </a:t>
            </a:r>
            <a:r>
              <a:rPr lang="it-IT" sz="1800" b="1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20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6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r>
              <a:rPr lang="it-IT" sz="1600" b="1" dirty="0" smtClean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</a:p>
          <a:p>
            <a:pPr>
              <a:buFontTx/>
              <a:buNone/>
            </a:pPr>
            <a:r>
              <a:rPr lang="it-IT" sz="1600" dirty="0" smtClean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      dell’utente</a:t>
            </a: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 voglio delegare il più possibile al server 	</a:t>
            </a:r>
            <a:r>
              <a:rPr lang="it-IT" sz="1600" dirty="0" smtClean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           </a:t>
            </a:r>
            <a:r>
              <a:rPr lang="it-IT" sz="1600" b="1" dirty="0" smtClean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Web </a:t>
            </a:r>
            <a:r>
              <a:rPr lang="it-IT" sz="16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86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867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A94446-695B-0F41-B133-710D3E166AB8}" type="slidenum">
              <a:rPr lang="it-IT"/>
              <a:pPr/>
              <a:t>21</a:t>
            </a:fld>
            <a:endParaRPr lang="it-IT"/>
          </a:p>
        </p:txBody>
      </p:sp>
      <p:sp>
        <p:nvSpPr>
          <p:cNvPr id="28678" name="AutoShape 4"/>
          <p:cNvSpPr>
            <a:spLocks noChangeArrowheads="1"/>
          </p:cNvSpPr>
          <p:nvPr/>
        </p:nvSpPr>
        <p:spPr bwMode="auto">
          <a:xfrm>
            <a:off x="5651500" y="292417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679" name="AutoShape 5"/>
          <p:cNvSpPr>
            <a:spLocks noChangeArrowheads="1"/>
          </p:cNvSpPr>
          <p:nvPr/>
        </p:nvSpPr>
        <p:spPr bwMode="auto">
          <a:xfrm>
            <a:off x="5364163" y="43656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680" name="AutoShape 6"/>
          <p:cNvSpPr>
            <a:spLocks noChangeArrowheads="1"/>
          </p:cNvSpPr>
          <p:nvPr/>
        </p:nvSpPr>
        <p:spPr bwMode="auto">
          <a:xfrm>
            <a:off x="6516688" y="350043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681" name="AutoShape 8"/>
          <p:cNvSpPr>
            <a:spLocks noChangeArrowheads="1"/>
          </p:cNvSpPr>
          <p:nvPr/>
        </p:nvSpPr>
        <p:spPr bwMode="auto">
          <a:xfrm>
            <a:off x="5278448" y="4267200"/>
            <a:ext cx="865188" cy="576263"/>
          </a:xfrm>
          <a:prstGeom prst="rightArrow">
            <a:avLst>
              <a:gd name="adj1" fmla="val 61981"/>
              <a:gd name="adj2" fmla="val 374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5795963" y="2852738"/>
            <a:ext cx="1150937" cy="647700"/>
          </a:xfrm>
          <a:prstGeom prst="rightArrow">
            <a:avLst>
              <a:gd name="adj1" fmla="val 50000"/>
              <a:gd name="adj2" fmla="val 4442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5278448" y="2564606"/>
            <a:ext cx="865188" cy="576263"/>
          </a:xfrm>
          <a:prstGeom prst="rightArrow">
            <a:avLst>
              <a:gd name="adj1" fmla="val 61981"/>
              <a:gd name="adj2" fmla="val 374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333375"/>
            <a:ext cx="6097604" cy="1143000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 – Il Client J2EE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Una pagina web ricevuta dal Web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tier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può contenere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un’ applet</a:t>
            </a: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In questo caso il client J2EE sarà costituito dal componente applet.</a:t>
            </a:r>
          </a:p>
          <a:p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L’applet sarà eseguita di default sulla JVM del Web Browser.</a:t>
            </a:r>
            <a:endParaRPr lang="it-IT" sz="2000" dirty="0" smtClean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969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2969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938F8-C310-2245-B344-2A2D321366F9}" type="slidenum">
              <a:rPr lang="it-IT"/>
              <a:pPr/>
              <a:t>22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52" y="835012"/>
            <a:ext cx="6248400" cy="808038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Comunicazione Client-Server</a:t>
            </a:r>
          </a:p>
        </p:txBody>
      </p:sp>
      <p:pic>
        <p:nvPicPr>
          <p:cNvPr id="30725" name="Picture 3" descr="overview-serverCommunication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2276475"/>
            <a:ext cx="4895850" cy="2965450"/>
          </a:xfrm>
        </p:spPr>
      </p:pic>
      <p:sp>
        <p:nvSpPr>
          <p:cNvPr id="3072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072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CDC9E-6F2B-E543-903D-2E68B6D0ACEC}" type="slidenum">
              <a:rPr lang="it-IT"/>
              <a:pPr/>
              <a:t>23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681025"/>
            <a:ext cx="6097604" cy="962025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Web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Component</a:t>
            </a: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2071678"/>
            <a:ext cx="7772400" cy="4024322"/>
          </a:xfrm>
        </p:spPr>
        <p:txBody>
          <a:bodyPr/>
          <a:lstStyle/>
          <a:p>
            <a:pPr>
              <a:buFontTx/>
              <a:buNone/>
            </a:pP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J2EE Web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Component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sono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Servlet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o pagine create usando le tecnologia JSP.</a:t>
            </a:r>
          </a:p>
          <a:p>
            <a:pPr>
              <a:buFontTx/>
              <a:buNone/>
            </a:pP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Web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Component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vanno in esecuzione nel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Web-Tier</a:t>
            </a:r>
            <a:endParaRPr lang="it-IT" sz="16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16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Le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Servlet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sono classi Java che dinamicamente processano le richieste HTTP</a:t>
            </a:r>
          </a:p>
          <a:p>
            <a:pPr>
              <a:buFontTx/>
              <a:buNone/>
            </a:pP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(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request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 e costruiscono le risposte HTTP (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response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).</a:t>
            </a:r>
          </a:p>
          <a:p>
            <a:pPr>
              <a:buFontTx/>
              <a:buNone/>
            </a:pPr>
            <a:endParaRPr lang="it-IT" sz="16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Le pagine JSP sono documenti testuali che vengono processati come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servlet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ma che consentono un approccio più semplice per la creazione del contenuto statico della pagina Web.</a:t>
            </a:r>
          </a:p>
          <a:p>
            <a:pPr>
              <a:buFontTx/>
              <a:buNone/>
            </a:pPr>
            <a:endParaRPr lang="it-IT" sz="16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Le pagine HTML statiche e le Applet sono collegate al Web </a:t>
            </a: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Component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nella fase</a:t>
            </a:r>
          </a:p>
          <a:p>
            <a:pPr>
              <a:buFontTx/>
              <a:buNone/>
            </a:pP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di assemblaggio del componente stesso ma non sono considerate come Web</a:t>
            </a:r>
          </a:p>
          <a:p>
            <a:pPr>
              <a:buFontTx/>
              <a:buNone/>
            </a:pPr>
            <a:r>
              <a:rPr lang="it-IT" sz="16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Component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</p:txBody>
      </p:sp>
      <p:sp>
        <p:nvSpPr>
          <p:cNvPr id="3174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174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81240-E9C6-0D44-982D-074C4B975985}" type="slidenum">
              <a:rPr lang="it-IT"/>
              <a:pPr/>
              <a:t>24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642918"/>
            <a:ext cx="6400816" cy="1143000"/>
          </a:xfrm>
        </p:spPr>
        <p:txBody>
          <a:bodyPr>
            <a:normAutofit fontScale="90000"/>
          </a:bodyPr>
          <a:lstStyle/>
          <a:p>
            <a:r>
              <a:rPr lang="it-IT" sz="2800">
                <a:ea typeface="ＭＳ Ｐゴシック" pitchFamily="-107" charset="-128"/>
                <a:cs typeface="ＭＳ Ｐゴシック" pitchFamily="-107" charset="-128"/>
              </a:rPr>
              <a:t>Modello Multi-Tier</a:t>
            </a:r>
            <a:br>
              <a:rPr lang="it-IT" sz="280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>
                <a:ea typeface="ＭＳ Ｐゴシック" pitchFamily="-107" charset="-128"/>
                <a:cs typeface="ＭＳ Ｐゴシック" pitchFamily="-107" charset="-128"/>
              </a:rPr>
              <a:t>Web Component</a:t>
            </a:r>
          </a:p>
        </p:txBody>
      </p:sp>
      <p:pic>
        <p:nvPicPr>
          <p:cNvPr id="32773" name="Picture 3" descr="overview-webTi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2492375"/>
            <a:ext cx="6191250" cy="3095625"/>
          </a:xfrm>
        </p:spPr>
      </p:pic>
      <p:sp>
        <p:nvSpPr>
          <p:cNvPr id="3277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277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192BB6-16DC-FF40-B113-FF29F6FF2108}" type="slidenum">
              <a:rPr lang="it-IT"/>
              <a:pPr/>
              <a:t>25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609600"/>
            <a:ext cx="6172216" cy="11430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Business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Component</a:t>
            </a: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3988" cy="4114800"/>
          </a:xfrm>
        </p:spPr>
        <p:txBody>
          <a:bodyPr/>
          <a:lstStyle/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Il codice che implementa la logica di business è gestita dagli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EJBs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che</a:t>
            </a: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Vanno in esecuzione nel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Business-Tier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33798" name="Picture 4" descr="overview-businessAndEisTi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403350" y="3429000"/>
            <a:ext cx="5543550" cy="2365375"/>
          </a:xfrm>
        </p:spPr>
      </p:pic>
      <p:sp>
        <p:nvSpPr>
          <p:cNvPr id="33794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3795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96FBFB-4FF1-884F-823A-C77ED945F2E0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642926"/>
            <a:ext cx="6400816" cy="11430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 Information System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Tier</a:t>
            </a: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>
              <a:buFontTx/>
              <a:buNone/>
            </a:pPr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Il livello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Information System gestisce il software EIS:</a:t>
            </a:r>
          </a:p>
          <a:p>
            <a:pPr>
              <a:buFontTx/>
              <a:buNone/>
            </a:pPr>
            <a:endParaRPr lang="it-IT" sz="20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it-IT" sz="20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ERP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20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Resources</a:t>
            </a: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Planning)</a:t>
            </a: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it-IT" sz="20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Data Base</a:t>
            </a:r>
          </a:p>
          <a:p>
            <a:pPr>
              <a:buFontTx/>
              <a:buNone/>
            </a:pPr>
            <a:r>
              <a:rPr lang="it-IT" sz="20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it-IT" sz="2000" b="1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Legacy</a:t>
            </a:r>
            <a:r>
              <a:rPr lang="it-IT" sz="20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System</a:t>
            </a:r>
          </a:p>
        </p:txBody>
      </p:sp>
      <p:sp>
        <p:nvSpPr>
          <p:cNvPr id="3481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481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A55CE-67A1-3C43-B29F-15235A8E3C92}" type="slidenum">
              <a:rPr lang="it-IT"/>
              <a:pPr/>
              <a:t>27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609600"/>
            <a:ext cx="6243654" cy="11430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Suddivisione dei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component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 nei </a:t>
            </a:r>
            <a:r>
              <a:rPr lang="it-IT" sz="2800" dirty="0" err="1">
                <a:ea typeface="ＭＳ Ｐゴシック" pitchFamily="-107" charset="-128"/>
                <a:cs typeface="ＭＳ Ｐゴシック" pitchFamily="-107" charset="-128"/>
              </a:rPr>
              <a:t>tiers</a:t>
            </a: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it-IT" sz="280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endParaRPr lang="it-IT" sz="280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35846" name="Picture 4" descr="Tree-ti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2275" y="2235481"/>
            <a:ext cx="6480175" cy="3699901"/>
          </a:xfrm>
        </p:spPr>
      </p:pic>
      <p:sp>
        <p:nvSpPr>
          <p:cNvPr id="35842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5843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937056-90B4-564C-BB61-B76F6B000F1F}" type="slidenum">
              <a:rPr lang="it-IT"/>
              <a:pPr/>
              <a:t>28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833406"/>
            <a:ext cx="6400816" cy="952520"/>
          </a:xfrm>
        </p:spPr>
        <p:txBody>
          <a:bodyPr>
            <a:normAutofit fontScale="90000"/>
          </a:bodyPr>
          <a:lstStyle/>
          <a:p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>Modello </a:t>
            </a:r>
            <a:r>
              <a:rPr lang="it-IT" sz="24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4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400" dirty="0">
                <a:ea typeface="ＭＳ Ｐゴシック" pitchFamily="-107" charset="-128"/>
                <a:cs typeface="ＭＳ Ｐゴシック" pitchFamily="-107" charset="-128"/>
              </a:rPr>
            </a:br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>Vantaggi di J2EE</a:t>
            </a:r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/>
            </a:r>
            <a:br>
              <a:rPr lang="it-IT" sz="2800" dirty="0">
                <a:ea typeface="ＭＳ Ｐゴシック" pitchFamily="-107" charset="-128"/>
                <a:cs typeface="ＭＳ Ｐゴシック" pitchFamily="-107" charset="-128"/>
              </a:rPr>
            </a:b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L’architettura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proposta (basata sui componenti  ed indipendente dalla piattaforma) favorisce che :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La logica di business possa essere correttamente strutturata e progettata</a:t>
            </a:r>
          </a:p>
          <a:p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Manutenibilità</a:t>
            </a:r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Suddivisione del lavoro</a:t>
            </a:r>
          </a:p>
          <a:p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Modellizzazione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del processo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ctc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..</a:t>
            </a:r>
          </a:p>
          <a:p>
            <a:pPr>
              <a:buFontTx/>
              <a:buNone/>
            </a:pPr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La realizzazione di componenti riusabili.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</a:p>
        </p:txBody>
      </p:sp>
      <p:sp>
        <p:nvSpPr>
          <p:cNvPr id="368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68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E77006-DE4D-4942-9B90-036F2D9785F6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639746"/>
            <a:ext cx="5334000" cy="431800"/>
          </a:xfrm>
        </p:spPr>
        <p:txBody>
          <a:bodyPr>
            <a:normAutofit fontScale="90000"/>
          </a:bodyPr>
          <a:lstStyle/>
          <a:p>
            <a:r>
              <a:rPr lang="it-IT" sz="2800" dirty="0">
                <a:ea typeface="ＭＳ Ｐゴシック" pitchFamily="-107" charset="-128"/>
                <a:cs typeface="ＭＳ Ｐゴシック" pitchFamily="-107" charset="-128"/>
              </a:rPr>
              <a:t>Introduzione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28736"/>
            <a:ext cx="7772400" cy="4667264"/>
          </a:xfrm>
        </p:spPr>
        <p:txBody>
          <a:bodyPr/>
          <a:lstStyle/>
          <a:p>
            <a:endParaRPr lang="it-IT" sz="1600" dirty="0" smtClean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 smtClean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Java 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2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Edition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 (1999). Standard proposto dalla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Sun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 per far fronte alla crescita della complessità tecnologica delle applicazioni web.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Permette di costruire applicazioni indipendenti dalla piattaforma in grado di comunicare con diversi sistemi (integrazione di </a:t>
            </a:r>
            <a:r>
              <a:rPr lang="it-IT" sz="1600" dirty="0" err="1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Legacy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 System).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Soddisfa le esigenze di un panorama commerciale estremamente eterogeneo.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Non definisce nuovi linguaggi di programmazione, ma propone nuovi ed innovativi servizi a fronte di rigorosi standard di progettazione</a:t>
            </a:r>
            <a:r>
              <a:rPr lang="it-IT" sz="16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it-IT" sz="1600" dirty="0">
              <a:solidFill>
                <a:schemeClr val="bg1">
                  <a:lumMod val="50000"/>
                </a:schemeClr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600" dirty="0">
                <a:solidFill>
                  <a:schemeClr val="bg1">
                    <a:lumMod val="50000"/>
                  </a:schemeClr>
                </a:solidFill>
                <a:ea typeface="ＭＳ Ｐゴシック" pitchFamily="-107" charset="-128"/>
                <a:cs typeface="ＭＳ Ｐゴシック" pitchFamily="-107" charset="-128"/>
              </a:rPr>
              <a:t>Ottimizzato per modelli distribuiti e multi-livello, propone applicazioni modulari distribuite su macchine differenti.</a:t>
            </a:r>
          </a:p>
          <a:p>
            <a:endParaRPr lang="it-IT" sz="1800" dirty="0">
              <a:solidFill>
                <a:srgbClr val="51361B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2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12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0EAEBD-2473-D34F-A545-D2FA41D4399B}" type="slidenum">
              <a:rPr lang="it-IT"/>
              <a:pPr/>
              <a:t>3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0610" y="498447"/>
            <a:ext cx="6169042" cy="787413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Container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00240"/>
            <a:ext cx="7772400" cy="4095760"/>
          </a:xfrm>
        </p:spPr>
        <p:txBody>
          <a:bodyPr/>
          <a:lstStyle/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Il server J2EE fornisce i servizi necessari per gestire il lato server di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applicazioni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di tipo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enterprise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: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Transazioni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Gestione degli Stati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Multithreading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Resource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Pooling</a:t>
            </a:r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etc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..</a:t>
            </a:r>
          </a:p>
          <a:p>
            <a:pPr>
              <a:buFontTx/>
              <a:buNone/>
            </a:pPr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Questi servizi sono messi a disposizione dal Container.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Ciascun componente server avrà il suo container.</a:t>
            </a:r>
          </a:p>
        </p:txBody>
      </p:sp>
      <p:sp>
        <p:nvSpPr>
          <p:cNvPr id="378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789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598B68-21E5-8A44-8BF1-CC5293734618}" type="slidenum">
              <a:rPr lang="it-IT"/>
              <a:pPr/>
              <a:t>30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5984" y="404813"/>
            <a:ext cx="6097604" cy="874712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Container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14488"/>
            <a:ext cx="7772400" cy="4381512"/>
          </a:xfrm>
        </p:spPr>
        <p:txBody>
          <a:bodyPr/>
          <a:lstStyle/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Server J2EE fornisce EJB Container e Web Container.</a:t>
            </a:r>
          </a:p>
          <a:p>
            <a:pPr>
              <a:buFontTx/>
              <a:buNone/>
            </a:pPr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EJB Container: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gestisce l’esecuzione di EJB per applicazioni J2EE.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Web Container: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gestisce l’esecuzione di JSP e 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Servlet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per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appliaczioni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J2EE.</a:t>
            </a:r>
          </a:p>
          <a:p>
            <a:pPr>
              <a:buFontTx/>
              <a:buNone/>
            </a:pP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Client Container: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gestisce l’esecuzione del componente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aplication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Client, entrambi sono in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esecuzione sul client.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Applet container:</a:t>
            </a:r>
          </a:p>
          <a:p>
            <a:pPr>
              <a:buFontTx/>
              <a:buNone/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gestisce  del componente applet; è composto da un Web Browser e da un plug-in che vanno in esecuzione sul client.</a:t>
            </a:r>
          </a:p>
          <a:p>
            <a:pPr>
              <a:buFontTx/>
              <a:buNone/>
            </a:pPr>
            <a:endParaRPr lang="it-IT" sz="17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891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3891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B691F7-A53C-B243-A665-A71503E4130C}" type="slidenum">
              <a:rPr lang="it-IT"/>
              <a:pPr/>
              <a:t>31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84" y="428604"/>
            <a:ext cx="6248400" cy="808038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Container</a:t>
            </a:r>
          </a:p>
        </p:txBody>
      </p:sp>
      <p:pic>
        <p:nvPicPr>
          <p:cNvPr id="39941" name="Picture 3" descr="overview-serverAndContainer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1844675"/>
            <a:ext cx="6408737" cy="3482975"/>
          </a:xfrm>
        </p:spPr>
      </p:pic>
      <p:sp>
        <p:nvSpPr>
          <p:cNvPr id="3993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 dirty="0"/>
          </a:p>
        </p:txBody>
      </p:sp>
      <p:sp>
        <p:nvSpPr>
          <p:cNvPr id="3993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EF3A84-0906-1147-9940-EAE21309BDE5}" type="slidenum">
              <a:rPr lang="it-IT"/>
              <a:pPr/>
              <a:t>32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2260"/>
            <a:ext cx="7772400" cy="863600"/>
          </a:xfrm>
        </p:spPr>
        <p:txBody>
          <a:bodyPr/>
          <a:lstStyle/>
          <a:p>
            <a:r>
              <a:rPr lang="it-IT" sz="2500" dirty="0" smtClean="0">
                <a:ea typeface="ＭＳ Ｐゴシック" pitchFamily="-107" charset="-128"/>
                <a:cs typeface="ＭＳ Ｐゴシック" pitchFamily="-107" charset="-128"/>
              </a:rPr>
              <a:t>                  Introduzione </a:t>
            </a:r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- Architettura 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Two-tier</a:t>
            </a: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301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028844"/>
            <a:ext cx="417195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il </a:t>
            </a:r>
            <a:r>
              <a:rPr lang="it-IT" sz="1800" b="1" i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Fat</a:t>
            </a:r>
            <a:r>
              <a:rPr lang="it-IT" sz="1800" b="1" i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Client</a:t>
            </a:r>
            <a:r>
              <a:rPr lang="it-IT" sz="1800" i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include: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	– </a:t>
            </a:r>
            <a:r>
              <a:rPr lang="it-IT" sz="1800" dirty="0" err="1">
                <a:ea typeface="ＭＳ Ｐゴシック" pitchFamily="-107" charset="-128"/>
                <a:cs typeface="ＭＳ Ｐゴシック" pitchFamily="-107" charset="-128"/>
              </a:rPr>
              <a:t>Presentation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800" dirty="0" err="1">
                <a:ea typeface="ＭＳ Ｐゴシック" pitchFamily="-107" charset="-128"/>
                <a:cs typeface="ＭＳ Ｐゴシック" pitchFamily="-107" charset="-128"/>
              </a:rPr>
              <a:t>Logic</a:t>
            </a:r>
            <a:endParaRPr lang="it-IT" sz="1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	– Business </a:t>
            </a:r>
            <a:r>
              <a:rPr lang="it-IT" sz="1800" dirty="0" err="1">
                <a:ea typeface="ＭＳ Ｐゴシック" pitchFamily="-107" charset="-128"/>
                <a:cs typeface="ＭＳ Ｐゴシック" pitchFamily="-107" charset="-128"/>
              </a:rPr>
              <a:t>Logic</a:t>
            </a:r>
            <a:endParaRPr lang="it-IT" sz="1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	– Data </a:t>
            </a:r>
            <a:r>
              <a:rPr lang="it-IT" sz="1800" dirty="0" err="1">
                <a:ea typeface="ＭＳ Ｐゴシック" pitchFamily="-107" charset="-128"/>
                <a:cs typeface="ＭＳ Ｐゴシック" pitchFamily="-107" charset="-128"/>
              </a:rPr>
              <a:t>Manipulation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800" dirty="0" err="1"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 (connessioni a DB e </a:t>
            </a:r>
            <a:r>
              <a:rPr lang="it-IT" sz="1800" dirty="0" err="1">
                <a:ea typeface="ＭＳ Ｐゴシック" pitchFamily="-107" charset="-128"/>
                <a:cs typeface="ＭＳ Ｐゴシック" pitchFamily="-107" charset="-128"/>
              </a:rPr>
              <a:t>query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 SQL)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dirty="0">
                <a:ea typeface="ＭＳ Ｐゴシック" pitchFamily="-107" charset="-128"/>
                <a:cs typeface="ＭＳ Ｐゴシック" pitchFamily="-107" charset="-128"/>
              </a:rPr>
              <a:t>•   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il </a:t>
            </a:r>
            <a:r>
              <a:rPr lang="it-IT" sz="1800" b="1" i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Server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 in generale si limita a gestire l'accesso ai dati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     (</a:t>
            </a:r>
            <a:r>
              <a:rPr lang="it-IT" sz="1400" dirty="0" err="1">
                <a:ea typeface="ＭＳ Ｐゴシック" pitchFamily="-107" charset="-128"/>
                <a:cs typeface="ＭＳ Ｐゴシック" pitchFamily="-107" charset="-128"/>
              </a:rPr>
              <a:t>Resource</a:t>
            </a:r>
            <a:r>
              <a:rPr lang="it-IT" sz="1400" dirty="0">
                <a:ea typeface="ＭＳ Ｐゴシック" pitchFamily="-107" charset="-128"/>
                <a:cs typeface="ＭＳ Ｐゴシック" pitchFamily="-107" charset="-128"/>
              </a:rPr>
              <a:t> Manager, solitamente RDBMS</a:t>
            </a:r>
            <a:r>
              <a:rPr lang="it-IT" sz="1800" dirty="0">
                <a:ea typeface="ＭＳ Ｐゴシック" pitchFamily="-107" charset="-128"/>
                <a:cs typeface="ＭＳ Ｐゴシック" pitchFamily="-107" charset="-128"/>
              </a:rPr>
              <a:t>)</a:t>
            </a:r>
          </a:p>
          <a:p>
            <a:pPr>
              <a:lnSpc>
                <a:spcPct val="80000"/>
              </a:lnSpc>
            </a:pPr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290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2291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A3303F-A951-6446-9A57-2E5C41102A52}" type="slidenum">
              <a:rPr lang="it-IT"/>
              <a:pPr/>
              <a:t>4</a:t>
            </a:fld>
            <a:endParaRPr lang="it-IT"/>
          </a:p>
        </p:txBody>
      </p:sp>
      <p:sp useBgFill="1">
        <p:nvSpPr>
          <p:cNvPr id="12293" name="Rectangle 4"/>
          <p:cNvSpPr>
            <a:spLocks noChangeArrowheads="1"/>
          </p:cNvSpPr>
          <p:nvPr/>
        </p:nvSpPr>
        <p:spPr bwMode="auto">
          <a:xfrm>
            <a:off x="395288" y="2049482"/>
            <a:ext cx="1655762" cy="19431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 dirty="0">
                <a:solidFill>
                  <a:srgbClr val="51361B"/>
                </a:solidFill>
              </a:rPr>
              <a:t>First </a:t>
            </a:r>
            <a:r>
              <a:rPr lang="it-IT" sz="1200" dirty="0" err="1">
                <a:solidFill>
                  <a:srgbClr val="51361B"/>
                </a:solidFill>
              </a:rPr>
              <a:t>Tier</a:t>
            </a:r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r>
              <a:rPr lang="it-IT" sz="1200" dirty="0">
                <a:solidFill>
                  <a:srgbClr val="51361B"/>
                </a:solidFill>
              </a:rPr>
              <a:t>Client</a:t>
            </a: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</p:txBody>
      </p:sp>
      <p:sp useBgFill="1">
        <p:nvSpPr>
          <p:cNvPr id="12294" name="Rectangle 5"/>
          <p:cNvSpPr>
            <a:spLocks noChangeArrowheads="1"/>
          </p:cNvSpPr>
          <p:nvPr/>
        </p:nvSpPr>
        <p:spPr bwMode="auto">
          <a:xfrm>
            <a:off x="2987675" y="2049482"/>
            <a:ext cx="1512888" cy="19431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 dirty="0" err="1">
                <a:solidFill>
                  <a:srgbClr val="51361B"/>
                </a:solidFill>
              </a:rPr>
              <a:t>EIS-Tier</a:t>
            </a:r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685800" y="3057544"/>
            <a:ext cx="1077913" cy="6477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/>
              <a:t>Business Logic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3276600" y="2625744"/>
            <a:ext cx="914400" cy="50323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/>
              <a:t>Server</a:t>
            </a:r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3276600" y="3344882"/>
            <a:ext cx="914400" cy="504825"/>
          </a:xfrm>
          <a:prstGeom prst="can">
            <a:avLst>
              <a:gd name="adj" fmla="val 25157"/>
            </a:avLst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611188" y="2697182"/>
            <a:ext cx="1223962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051050" y="2984519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3708400" y="312898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98" y="568309"/>
            <a:ext cx="5886464" cy="574675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Introduzione - Architettura 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Two-tier</a:t>
            </a: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pPr>
              <a:buFontTx/>
              <a:buNone/>
            </a:pPr>
            <a:endParaRPr lang="it-IT" sz="1700" b="1" dirty="0" smtClean="0">
              <a:solidFill>
                <a:srgbClr val="51361B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b="1" dirty="0" smtClean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Vantaggi</a:t>
            </a:r>
            <a:r>
              <a:rPr lang="it-IT" sz="1700" b="1" dirty="0">
                <a:ea typeface="ＭＳ Ｐゴシック" pitchFamily="-107" charset="-128"/>
                <a:cs typeface="ＭＳ Ｐゴシック" pitchFamily="-107" charset="-128"/>
              </a:rPr>
              <a:t>:</a:t>
            </a:r>
            <a:endParaRPr lang="it-IT" sz="1700" dirty="0"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700" dirty="0">
                <a:ea typeface="ＭＳ Ｐゴシック" pitchFamily="-107" charset="-128"/>
                <a:cs typeface="ＭＳ Ｐゴシック" pitchFamily="-107" charset="-128"/>
              </a:rPr>
              <a:t>Sfrutta il parallelismo nel più semplice dei modi, distribuendo i client su macchine diverse</a:t>
            </a:r>
          </a:p>
          <a:p>
            <a:pPr>
              <a:buFontTx/>
              <a:buNone/>
            </a:pPr>
            <a:endParaRPr lang="it-IT" sz="17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Limiti</a:t>
            </a:r>
            <a:r>
              <a:rPr lang="it-IT" sz="1700" b="1" dirty="0">
                <a:ea typeface="ＭＳ Ｐゴシック" pitchFamily="-107" charset="-128"/>
                <a:cs typeface="ＭＳ Ｐゴシック" pitchFamily="-107" charset="-128"/>
              </a:rPr>
              <a:t>:</a:t>
            </a:r>
          </a:p>
          <a:p>
            <a:r>
              <a:rPr lang="it-IT" sz="1700" dirty="0">
                <a:ea typeface="ＭＳ Ｐゴシック" pitchFamily="-107" charset="-128"/>
                <a:cs typeface="ＭＳ Ｐゴシック" pitchFamily="-107" charset="-128"/>
              </a:rPr>
              <a:t>Complessità nell’esporre i servizi del livello EIS ad ogni utente.</a:t>
            </a:r>
          </a:p>
          <a:p>
            <a:r>
              <a:rPr lang="it-IT" sz="1700" dirty="0">
                <a:ea typeface="ＭＳ Ｐゴシック" pitchFamily="-107" charset="-128"/>
                <a:cs typeface="ＭＳ Ｐゴシック" pitchFamily="-107" charset="-128"/>
              </a:rPr>
              <a:t>Poco scalabile poiché migliaia di applicazioni client accedono a l'unico server RDBMS.</a:t>
            </a:r>
          </a:p>
          <a:p>
            <a:r>
              <a:rPr lang="it-IT" sz="1700" dirty="0">
                <a:ea typeface="ＭＳ Ｐゴシック" pitchFamily="-107" charset="-128"/>
                <a:cs typeface="ＭＳ Ｐゴシック" pitchFamily="-107" charset="-128"/>
              </a:rPr>
              <a:t>Problemi di amministrazione dovuti all’installazione e alla manutenzione della business </a:t>
            </a:r>
            <a:r>
              <a:rPr lang="it-IT" sz="1700" dirty="0" err="1"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700" dirty="0">
                <a:ea typeface="ＭＳ Ｐゴシック" pitchFamily="-107" charset="-128"/>
                <a:cs typeface="ＭＳ Ｐゴシック" pitchFamily="-107" charset="-128"/>
              </a:rPr>
              <a:t> su ogni client.</a:t>
            </a:r>
          </a:p>
          <a:p>
            <a:r>
              <a:rPr lang="it-IT" sz="1700" dirty="0">
                <a:ea typeface="ＭＳ Ｐゴシック" pitchFamily="-107" charset="-128"/>
                <a:cs typeface="ＭＳ Ｐゴシック" pitchFamily="-107" charset="-128"/>
              </a:rPr>
              <a:t>Richiede upgrade del client ad ogni upgrade del server</a:t>
            </a:r>
          </a:p>
          <a:p>
            <a:endParaRPr lang="it-IT" sz="17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7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I limiti del </a:t>
            </a:r>
            <a:r>
              <a:rPr lang="it-IT" sz="1700" b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two-tier</a:t>
            </a:r>
            <a:r>
              <a:rPr lang="it-IT" sz="17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possono essere superati realizzando</a:t>
            </a:r>
          </a:p>
          <a:p>
            <a:pPr>
              <a:buFontTx/>
              <a:buNone/>
            </a:pPr>
            <a:r>
              <a:rPr lang="it-IT" sz="17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architetture </a:t>
            </a:r>
            <a:r>
              <a:rPr lang="it-IT" sz="1700" b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Multi-Teir</a:t>
            </a:r>
            <a:r>
              <a:rPr lang="it-IT" sz="17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.          </a:t>
            </a:r>
            <a:r>
              <a:rPr lang="it-IT" sz="1700" dirty="0">
                <a:ea typeface="ＭＳ Ｐゴシック" pitchFamily="-107" charset="-128"/>
                <a:cs typeface="ＭＳ Ｐゴシック" pitchFamily="-107" charset="-128"/>
              </a:rPr>
              <a:t>		</a:t>
            </a:r>
          </a:p>
        </p:txBody>
      </p:sp>
      <p:sp>
        <p:nvSpPr>
          <p:cNvPr id="1331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331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FE993-2E55-8348-A7E2-B7E9DF61C2F8}" type="slidenum">
              <a:rPr lang="it-IT"/>
              <a:pPr/>
              <a:t>5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46" y="357166"/>
            <a:ext cx="6065838" cy="954072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Introduzione - Architettura 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7772400" cy="468153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90000"/>
              </a:lnSpc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90000"/>
              </a:lnSpc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90000"/>
              </a:lnSpc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90000"/>
              </a:lnSpc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90000"/>
              </a:lnSpc>
            </a:pPr>
            <a:endParaRPr lang="it-IT" sz="28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90000"/>
              </a:lnSpc>
            </a:pPr>
            <a:r>
              <a:rPr lang="it-IT" sz="1700" b="1" dirty="0" err="1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Thin</a:t>
            </a:r>
            <a:r>
              <a:rPr lang="it-IT" sz="1700" b="1" dirty="0">
                <a:solidFill>
                  <a:srgbClr val="51361B"/>
                </a:solidFill>
                <a:ea typeface="ＭＳ Ｐゴシック" pitchFamily="-107" charset="-128"/>
                <a:cs typeface="ＭＳ Ｐゴシック" pitchFamily="-107" charset="-128"/>
              </a:rPr>
              <a:t> client 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(Browser +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Dynamic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HTML + Javascript)</a:t>
            </a:r>
          </a:p>
          <a:p>
            <a:pPr>
              <a:lnSpc>
                <a:spcPct val="90000"/>
              </a:lnSpc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Diversi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server distribuiti (Business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+ Data Access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HTTP come protocollo di comunicazione tra browser e web server.</a:t>
            </a:r>
            <a:endParaRPr lang="it-IT" sz="1700" dirty="0" smtClean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90000"/>
              </a:lnSpc>
            </a:pP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it-IT" sz="1700" dirty="0" smtClean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rotocollo 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di comunicazione tra app. server e </a:t>
            </a:r>
            <a:r>
              <a:rPr lang="it-IT" sz="17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Legacy</a:t>
            </a:r>
            <a:r>
              <a:rPr lang="it-IT" sz="17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System.	</a:t>
            </a:r>
          </a:p>
        </p:txBody>
      </p:sp>
      <p:sp>
        <p:nvSpPr>
          <p:cNvPr id="1433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433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2A942F-09F5-E042-95D8-8C2F656104B7}" type="slidenum">
              <a:rPr lang="it-IT"/>
              <a:pPr/>
              <a:t>6</a:t>
            </a:fld>
            <a:endParaRPr lang="it-IT"/>
          </a:p>
        </p:txBody>
      </p:sp>
      <p:sp useBgFill="1">
        <p:nvSpPr>
          <p:cNvPr id="14342" name="Rectangle 4"/>
          <p:cNvSpPr>
            <a:spLocks noChangeArrowheads="1"/>
          </p:cNvSpPr>
          <p:nvPr/>
        </p:nvSpPr>
        <p:spPr bwMode="auto">
          <a:xfrm>
            <a:off x="3563938" y="1773238"/>
            <a:ext cx="1944687" cy="19431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 dirty="0">
                <a:solidFill>
                  <a:srgbClr val="51361B"/>
                </a:solidFill>
              </a:rPr>
              <a:t>Middle </a:t>
            </a:r>
            <a:r>
              <a:rPr lang="it-IT" sz="1200" dirty="0" err="1">
                <a:solidFill>
                  <a:srgbClr val="51361B"/>
                </a:solidFill>
              </a:rPr>
              <a:t>Tier</a:t>
            </a:r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</p:txBody>
      </p:sp>
      <p:sp useBgFill="1">
        <p:nvSpPr>
          <p:cNvPr id="14343" name="Rectangle 5"/>
          <p:cNvSpPr>
            <a:spLocks noChangeArrowheads="1"/>
          </p:cNvSpPr>
          <p:nvPr/>
        </p:nvSpPr>
        <p:spPr bwMode="auto">
          <a:xfrm>
            <a:off x="6372225" y="1773238"/>
            <a:ext cx="1512888" cy="19431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 dirty="0" err="1">
                <a:solidFill>
                  <a:srgbClr val="51361B"/>
                </a:solidFill>
              </a:rPr>
              <a:t>EIS-Tier</a:t>
            </a:r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</p:txBody>
      </p:sp>
      <p:sp useBgFill="1">
        <p:nvSpPr>
          <p:cNvPr id="14344" name="Rectangle 6"/>
          <p:cNvSpPr>
            <a:spLocks noChangeAspect="1" noChangeArrowheads="1"/>
          </p:cNvSpPr>
          <p:nvPr/>
        </p:nvSpPr>
        <p:spPr bwMode="auto">
          <a:xfrm>
            <a:off x="1116013" y="1827213"/>
            <a:ext cx="1439862" cy="129698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 dirty="0">
                <a:solidFill>
                  <a:srgbClr val="51361B"/>
                </a:solidFill>
              </a:rPr>
              <a:t>First </a:t>
            </a:r>
            <a:r>
              <a:rPr lang="it-IT" sz="1200" dirty="0" err="1">
                <a:solidFill>
                  <a:srgbClr val="51361B"/>
                </a:solidFill>
              </a:rPr>
              <a:t>Tier</a:t>
            </a:r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  <a:p>
            <a:pPr algn="ctr"/>
            <a:endParaRPr lang="it-IT" sz="1200" dirty="0">
              <a:solidFill>
                <a:srgbClr val="51361B"/>
              </a:solidFill>
            </a:endParaRP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1403350" y="2420938"/>
            <a:ext cx="914400" cy="43021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/>
              <a:t>Client</a:t>
            </a: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3851275" y="2276475"/>
            <a:ext cx="1295400" cy="6477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 dirty="0"/>
              <a:t>Business </a:t>
            </a:r>
            <a:r>
              <a:rPr lang="it-IT" sz="1200" dirty="0" err="1"/>
              <a:t>Logic</a:t>
            </a:r>
            <a:endParaRPr lang="it-IT" sz="1200" dirty="0"/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3779838" y="3068638"/>
            <a:ext cx="1584325" cy="504825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 dirty="0" err="1"/>
              <a:t>Services</a:t>
            </a:r>
            <a:endParaRPr lang="it-IT" sz="1200" dirty="0"/>
          </a:p>
          <a:p>
            <a:pPr algn="ctr"/>
            <a:endParaRPr lang="it-IT" sz="1200" dirty="0"/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6659563" y="2349500"/>
            <a:ext cx="914400" cy="503238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it-IT" sz="1200"/>
              <a:t>Server</a:t>
            </a:r>
          </a:p>
        </p:txBody>
      </p:sp>
      <p:sp>
        <p:nvSpPr>
          <p:cNvPr id="14349" name="AutoShape 11"/>
          <p:cNvSpPr>
            <a:spLocks noChangeArrowheads="1"/>
          </p:cNvSpPr>
          <p:nvPr/>
        </p:nvSpPr>
        <p:spPr bwMode="auto">
          <a:xfrm>
            <a:off x="6659563" y="3068638"/>
            <a:ext cx="914400" cy="504825"/>
          </a:xfrm>
          <a:prstGeom prst="can">
            <a:avLst>
              <a:gd name="adj" fmla="val 25157"/>
            </a:avLst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7092950" y="28527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5508625" y="23495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2555875" y="2133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2555875" y="23495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493697"/>
            <a:ext cx="6030928" cy="720725"/>
          </a:xfrm>
        </p:spPr>
        <p:txBody>
          <a:bodyPr/>
          <a:lstStyle/>
          <a:p>
            <a:r>
              <a:rPr lang="it-IT" sz="2500" dirty="0">
                <a:ea typeface="ＭＳ Ｐゴシック" pitchFamily="-107" charset="-128"/>
                <a:cs typeface="ＭＳ Ｐゴシック" pitchFamily="-107" charset="-128"/>
              </a:rPr>
              <a:t>Introduzione - Architettura  </a:t>
            </a:r>
            <a:r>
              <a:rPr lang="it-IT" sz="2500" dirty="0" err="1">
                <a:ea typeface="ＭＳ Ｐゴシック" pitchFamily="-107" charset="-128"/>
                <a:cs typeface="ＭＳ Ｐゴシック" pitchFamily="-107" charset="-128"/>
              </a:rPr>
              <a:t>Multi-tier</a:t>
            </a:r>
            <a:endParaRPr lang="it-IT" sz="25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it-IT" sz="2000" b="1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ea typeface="ＭＳ Ｐゴシック" pitchFamily="-107" charset="-128"/>
                <a:cs typeface="ＭＳ Ｐゴシック" pitchFamily="-107" charset="-128"/>
              </a:rPr>
              <a:t>Vantaggi: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b="1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db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drivers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vengono installati e configurati solo server-side.</a:t>
            </a:r>
          </a:p>
          <a:p>
            <a:pPr>
              <a:lnSpc>
                <a:spcPct val="80000"/>
              </a:lnSpc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clients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non accedono direttamente al db ma passano per il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middle-tier</a:t>
            </a:r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Essendo un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a se stante il Business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Layer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può essere modificato senza necessariamente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ri-deployare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il Client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ea typeface="ＭＳ Ｐゴシック" pitchFamily="-107" charset="-128"/>
                <a:cs typeface="ＭＳ Ｐゴシック" pitchFamily="-107" charset="-128"/>
              </a:rPr>
              <a:t>Limiti: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000" b="1" dirty="0">
                <a:ea typeface="ＭＳ Ｐゴシック" pitchFamily="-107" charset="-128"/>
                <a:cs typeface="ＭＳ Ｐゴシック" pitchFamily="-107" charset="-128"/>
              </a:rPr>
              <a:t>                                                                                                       </a:t>
            </a:r>
          </a:p>
          <a:p>
            <a:pPr>
              <a:lnSpc>
                <a:spcPct val="80000"/>
              </a:lnSpc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Oltre a produrre il codice della Business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, è necessario  produrre codice complesso per l’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infrastuttura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                                       </a:t>
            </a:r>
          </a:p>
          <a:p>
            <a:pPr>
              <a:lnSpc>
                <a:spcPct val="80000"/>
              </a:lnSpc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Ogni server ha il suo modello architetturale ed è difficile acquisire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esperienza portabile.                                                                               </a:t>
            </a:r>
          </a:p>
          <a:p>
            <a:pPr>
              <a:lnSpc>
                <a:spcPct val="80000"/>
              </a:lnSpc>
            </a:pP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non è sinonimo di scalabilità (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Porting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).</a:t>
            </a:r>
          </a:p>
          <a:p>
            <a:endParaRPr lang="it-IT" sz="20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53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53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979987-82FD-F442-9BE6-AE07CC6E5751}" type="slidenum">
              <a:rPr lang="it-IT"/>
              <a:pPr/>
              <a:t>7</a:t>
            </a:fld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br>
              <a:rPr lang="it-IT" sz="2400" dirty="0">
                <a:ea typeface="ＭＳ Ｐゴシック" pitchFamily="-107" charset="-128"/>
                <a:cs typeface="ＭＳ Ｐゴシック" pitchFamily="-107" charset="-128"/>
              </a:rPr>
            </a:br>
            <a:endParaRPr lang="it-IT" sz="24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1188" y="1628775"/>
            <a:ext cx="7847012" cy="4467225"/>
          </a:xfrm>
        </p:spPr>
        <p:txBody>
          <a:bodyPr/>
          <a:lstStyle/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Definisce un’architettura per implementare applicazioni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Attenzione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realizzativa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e “direttiva” focalizzata sulla </a:t>
            </a:r>
            <a:r>
              <a:rPr lang="it-IT" sz="18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scalabilità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it-IT" sz="1800" b="1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accesibilità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it-IT" sz="18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gestione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e </a:t>
            </a:r>
            <a:r>
              <a:rPr lang="it-IT" sz="1800" b="1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manutenzione.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J2EE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Model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suddivide in due parti l’impegno necessario per la realizzazione di una applicazione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multi-tier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1.Lo sviluppatore implementa la business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e la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presentation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logic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</a:t>
            </a: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2.J2EE </a:t>
            </a:r>
            <a:r>
              <a:rPr lang="it-IT" sz="1800" dirty="0" err="1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Platform</a:t>
            </a: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 fornisce i servizi standard del sistema, ossia definisce </a:t>
            </a:r>
          </a:p>
          <a:p>
            <a:pPr>
              <a:buFontTx/>
              <a:buNone/>
            </a:pPr>
            <a:r>
              <a:rPr lang="it-IT" sz="1800" dirty="0">
                <a:solidFill>
                  <a:srgbClr val="7F7F7F"/>
                </a:solidFill>
                <a:ea typeface="ＭＳ Ｐゴシック" pitchFamily="-107" charset="-128"/>
                <a:cs typeface="ＭＳ Ｐゴシック" pitchFamily="-107" charset="-128"/>
              </a:rPr>
              <a:t>	  l’infrastruttura.</a:t>
            </a:r>
          </a:p>
          <a:p>
            <a:endParaRPr lang="it-IT" sz="1800" dirty="0">
              <a:solidFill>
                <a:srgbClr val="7F7F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386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6387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6E1D3-65E6-DF44-91A0-C6A339115179}" type="slidenum">
              <a:rPr lang="it-IT"/>
              <a:pPr/>
              <a:t>8</a:t>
            </a:fld>
            <a:endParaRPr lang="it-IT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857356" y="422260"/>
            <a:ext cx="6242066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it-IT" sz="2500" dirty="0">
                <a:solidFill>
                  <a:srgbClr val="CC9900"/>
                </a:solidFill>
              </a:rPr>
              <a:t>Introduzione - J2EE </a:t>
            </a:r>
            <a:r>
              <a:rPr lang="it-IT" sz="2500" dirty="0" err="1">
                <a:solidFill>
                  <a:srgbClr val="CC9900"/>
                </a:solidFill>
              </a:rPr>
              <a:t>Application</a:t>
            </a:r>
            <a:r>
              <a:rPr lang="it-IT" sz="2500" dirty="0">
                <a:solidFill>
                  <a:srgbClr val="CC9900"/>
                </a:solidFill>
              </a:rPr>
              <a:t> </a:t>
            </a:r>
            <a:r>
              <a:rPr lang="it-IT" sz="2500" dirty="0" err="1">
                <a:solidFill>
                  <a:srgbClr val="CC9900"/>
                </a:solidFill>
              </a:rPr>
              <a:t>Model</a:t>
            </a:r>
            <a:endParaRPr lang="it-IT" sz="2500" dirty="0">
              <a:solidFill>
                <a:srgbClr val="CC99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493697"/>
            <a:ext cx="5672150" cy="792163"/>
          </a:xfrm>
        </p:spPr>
        <p:txBody>
          <a:bodyPr/>
          <a:lstStyle/>
          <a:p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>Introduzione - J2EE </a:t>
            </a:r>
            <a:r>
              <a:rPr lang="it-IT" sz="2400" dirty="0" err="1">
                <a:ea typeface="ＭＳ Ｐゴシック" pitchFamily="-107" charset="-128"/>
                <a:cs typeface="ＭＳ Ｐゴシック" pitchFamily="-107" charset="-128"/>
              </a:rPr>
              <a:t>Application</a:t>
            </a:r>
            <a:r>
              <a:rPr lang="it-IT" sz="24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it-IT" sz="2400" dirty="0" err="1">
                <a:ea typeface="ＭＳ Ｐゴシック" pitchFamily="-107" charset="-128"/>
                <a:cs typeface="ＭＳ Ｐゴシック" pitchFamily="-107" charset="-128"/>
              </a:rPr>
              <a:t>Model</a:t>
            </a:r>
            <a:endParaRPr lang="it-IT" sz="2400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7413" name="Picture 4" descr="introd1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610" y="1453825"/>
            <a:ext cx="5664421" cy="4411987"/>
          </a:xfrm>
          <a:solidFill>
            <a:srgbClr val="E0E0E0"/>
          </a:solidFill>
        </p:spPr>
      </p:pic>
      <p:sp>
        <p:nvSpPr>
          <p:cNvPr id="174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smtClean="0"/>
              <a:t>J2EE Overview</a:t>
            </a:r>
            <a:endParaRPr lang="it-IT"/>
          </a:p>
        </p:txBody>
      </p:sp>
      <p:sp>
        <p:nvSpPr>
          <p:cNvPr id="1741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B83205-10A0-514D-83C5-FCB92D4EDED3}" type="slidenum">
              <a:rPr lang="it-IT"/>
              <a:pPr/>
              <a:t>9</a:t>
            </a:fld>
            <a:endParaRPr lang="it-IT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java</Template>
  <TotalTime>142</TotalTime>
  <Words>1293</Words>
  <Application>Microsoft Macintosh PowerPoint</Application>
  <PresentationFormat>On-screen Show (4:3)</PresentationFormat>
  <Paragraphs>343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Personalizza struttura</vt:lpstr>
      <vt:lpstr>Immagine bitmap</vt:lpstr>
      <vt:lpstr>PowerPoint Presentation</vt:lpstr>
      <vt:lpstr>J2EE Overview </vt:lpstr>
      <vt:lpstr>Introduzione</vt:lpstr>
      <vt:lpstr>                  Introduzione - Architettura  Two-tier</vt:lpstr>
      <vt:lpstr>Introduzione - Architettura  Two-tier</vt:lpstr>
      <vt:lpstr>Introduzione - Architettura  Multi-tier</vt:lpstr>
      <vt:lpstr>Introduzione - Architettura  Multi-tier</vt:lpstr>
      <vt:lpstr>  </vt:lpstr>
      <vt:lpstr>Introduzione - J2EE Application Model</vt:lpstr>
      <vt:lpstr> Introduzione - J2EE Application Model  </vt:lpstr>
      <vt:lpstr>  Introduzione - J2EE Application Model   </vt:lpstr>
      <vt:lpstr> Modello Multi - Tier </vt:lpstr>
      <vt:lpstr>  Modello Multi-Tier</vt:lpstr>
      <vt:lpstr>Modello Multi-Tier</vt:lpstr>
      <vt:lpstr>Modello Multi-Tier                3 Livelli o 4 Livelli?</vt:lpstr>
      <vt:lpstr>Modello Multi-Tier – I Componenti</vt:lpstr>
      <vt:lpstr>Modello Multi-Tier – I Componenti</vt:lpstr>
      <vt:lpstr>Modello Multi-Tier – I Componenti</vt:lpstr>
      <vt:lpstr>Modello Multi-Tier – Il Client J2EE</vt:lpstr>
      <vt:lpstr>Modello Multi-Tier – Il Client J2EE</vt:lpstr>
      <vt:lpstr>Modello Multi-Tier – Il Client J2EE</vt:lpstr>
      <vt:lpstr>Modello Multi-Tier – Il Client J2EE</vt:lpstr>
      <vt:lpstr>Modello Multi-Tier  Comunicazione Client-Server</vt:lpstr>
      <vt:lpstr>Modello Multi-Tier  Web Component</vt:lpstr>
      <vt:lpstr>Modello Multi-Tier  Web Component</vt:lpstr>
      <vt:lpstr>Modello Multi-Tier  Business Component</vt:lpstr>
      <vt:lpstr>Modello Multi-Tier  Enterprise Information System Tier</vt:lpstr>
      <vt:lpstr>Modello Multi-Tier  Suddivisione dei component nei tiers</vt:lpstr>
      <vt:lpstr>Modello Multi-Tier  Vantaggi di J2EE </vt:lpstr>
      <vt:lpstr>Container</vt:lpstr>
      <vt:lpstr>Container</vt:lpstr>
      <vt:lpstr>Container</vt:lpstr>
    </vt:vector>
  </TitlesOfParts>
  <Company>UNISISTEM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Roberto Giontella</dc:creator>
  <cp:lastModifiedBy>Morfeus</cp:lastModifiedBy>
  <cp:revision>92</cp:revision>
  <dcterms:created xsi:type="dcterms:W3CDTF">2011-11-30T21:28:19Z</dcterms:created>
  <dcterms:modified xsi:type="dcterms:W3CDTF">2015-02-24T22:13:01Z</dcterms:modified>
</cp:coreProperties>
</file>