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1" r:id="rId27"/>
    <p:sldId id="282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432"/>
    <a:srgbClr val="513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Objects="1" showGuide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39883-C033-8F4E-A679-FBFD4D0345B2}" type="datetimeFigureOut">
              <a:rPr lang="it-IT" smtClean="0"/>
              <a:pPr/>
              <a:t>20/11/16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BAB4-CEC8-D148-8C42-3A6B352463A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18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F325C-A254-0942-955B-0285F9A0D120}" type="datetimeFigureOut">
              <a:rPr lang="it-IT" smtClean="0"/>
              <a:pPr/>
              <a:t>20/11/16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2D63D-5713-9E4B-8A6B-08F7C4FCDAF3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54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2D63D-5713-9E4B-8A6B-08F7C4FCDAF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83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838200"/>
            <a:ext cx="670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B6A5F0-3E29-43C8-BAF7-F26A67FAEDDA}" type="datetime1">
              <a:rPr lang="it-IT" smtClean="0"/>
              <a:t>20/11/16</a:t>
            </a:fld>
            <a:endParaRPr lang="it-IT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8ABE6-B974-456C-A548-8D9EEA36DE18}" type="datetime1">
              <a:rPr lang="it-IT" smtClean="0"/>
              <a:t>20/11/16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6A762E-FCA3-4B8B-84DD-E35E877BB2F4}" type="datetime1">
              <a:rPr lang="it-IT" smtClean="0"/>
              <a:t>20/11/16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AE48AE-6DEA-4D84-906E-FBEEA4E6C79F}" type="datetime1">
              <a:rPr lang="it-IT" smtClean="0"/>
              <a:t>20/11/16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33CAA5-A8D7-B549-BF12-30A8BC974BCA}" type="slidenum">
              <a:rPr lang="it-IT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313B-2417-4AE8-9CF8-78217288D8E1}" type="datetime1">
              <a:rPr lang="it-IT" smtClean="0"/>
              <a:t>20/11/16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C2F-2C9C-4B8F-8DF9-3A865E34F739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18A03-88CA-49FB-B6B7-24A27AB29760}" type="datetime1">
              <a:rPr lang="it-IT" smtClean="0"/>
              <a:t>20/11/16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CECB4-CB02-443A-A36D-F6A3C41555FF}" type="datetime1">
              <a:rPr lang="it-IT" smtClean="0"/>
              <a:t>20/11/16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A1A7C-A721-4F48-9583-D7310BDC3950}" type="datetime1">
              <a:rPr lang="it-IT" smtClean="0"/>
              <a:t>20/11/16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6C4F9-FAD4-4B96-851E-ACAEE8E91CD7}" type="datetime1">
              <a:rPr lang="it-IT" smtClean="0"/>
              <a:t>20/11/16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17157-9751-4596-B1A1-BEE7D12E5106}" type="datetime1">
              <a:rPr lang="it-IT" smtClean="0"/>
              <a:t>20/11/16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2647-BD52-471F-BEBA-EF1E7049C476}" type="datetime1">
              <a:rPr lang="it-IT" smtClean="0"/>
              <a:t>20/11/16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ACB5AE-B513-4D67-B7E5-EE1A1A32DAFC}" type="datetime1">
              <a:rPr lang="it-IT" smtClean="0"/>
              <a:t>20/11/16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C4C7A-1DB9-4417-BBCD-2808B4E6B9C6}" type="datetime1">
              <a:rPr lang="it-IT" smtClean="0"/>
              <a:t>20/11/16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609600"/>
            <a:ext cx="6248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A74DA180-A0B4-4D07-A065-3F7B2AB3C10E}" type="datetime1">
              <a:rPr lang="it-IT" smtClean="0"/>
              <a:t>20/11/16</a:t>
            </a:fld>
            <a:endParaRPr 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it-IT" smtClean="0"/>
              <a:t>Java Design Patterns</a:t>
            </a:r>
            <a:endParaRPr lang="it-IT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688975E-724A-F842-8629-CB6901712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fondoPresentazio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297" cy="69115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0" y="1643050"/>
            <a:ext cx="6343672" cy="714380"/>
          </a:xfrm>
        </p:spPr>
        <p:txBody>
          <a:bodyPr>
            <a:noAutofit/>
          </a:bodyPr>
          <a:lstStyle/>
          <a:p>
            <a:r>
              <a:rPr lang="it-IT" sz="4500" dirty="0" smtClean="0">
                <a:solidFill>
                  <a:srgbClr val="CC9900"/>
                </a:solidFill>
              </a:rPr>
              <a:t>     	2Clever</a:t>
            </a:r>
            <a:endParaRPr lang="it-IT" sz="4500" dirty="0">
              <a:solidFill>
                <a:srgbClr val="CC99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43108" y="4071942"/>
            <a:ext cx="7072362" cy="500066"/>
          </a:xfrm>
          <a:solidFill>
            <a:srgbClr val="51361B"/>
          </a:solidFill>
        </p:spPr>
        <p:txBody>
          <a:bodyPr>
            <a:noAutofit/>
          </a:bodyPr>
          <a:lstStyle/>
          <a:p>
            <a:pPr algn="l"/>
            <a:r>
              <a:rPr lang="it-IT" sz="2800" dirty="0" smtClean="0">
                <a:solidFill>
                  <a:schemeClr val="bg1"/>
                </a:solidFill>
              </a:rPr>
              <a:t>Design </a:t>
            </a:r>
            <a:r>
              <a:rPr lang="it-IT" sz="2800" dirty="0" err="1" smtClean="0">
                <a:solidFill>
                  <a:schemeClr val="bg1"/>
                </a:solidFill>
              </a:rPr>
              <a:t>Patterns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38" y="3500438"/>
            <a:ext cx="7072362" cy="500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B472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SVILUPPO JAVA WEB</a:t>
            </a: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Java Design Patterns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00042"/>
            <a:ext cx="3600448" cy="576262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26"/>
            <a:ext cx="7772400" cy="4310074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				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Funzionamento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Il paradigma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Model-View-Control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in ottica J2EE può essere così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implementato:</a:t>
            </a:r>
          </a:p>
          <a:p>
            <a:pPr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>
              <a:buFont typeface="Symbol" pitchFamily="-106" charset="2"/>
              <a:buChar char=""/>
            </a:pP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: componenti EJB che incapsulano la logica applicativa e implementano l'accesso agli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Enterprise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Integration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System (DBMS,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Host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,…). </a:t>
            </a:r>
          </a:p>
          <a:p>
            <a:pPr>
              <a:buFont typeface="Symbol" pitchFamily="-106" charset="2"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>
              <a:buFont typeface="Symbol" pitchFamily="-106" charset="2"/>
              <a:buChar char=""/>
            </a:pP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Controller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: entità modellabile come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Servlet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(o JSP) e classi dette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RequestHandler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per gestire le richieste dell'utente </a:t>
            </a:r>
          </a:p>
          <a:p>
            <a:pPr>
              <a:buFont typeface="Symbol" pitchFamily="-106" charset="2"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View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: è costituita dalle pagine JSP si occupano di gestire gli aspetti di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rendering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(HTML, WML, XML, ecc.) dei dati applicativi. </a:t>
            </a:r>
          </a:p>
        </p:txBody>
      </p:sp>
      <p:sp>
        <p:nvSpPr>
          <p:cNvPr id="491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91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150DE-CA91-CE40-894F-B0CD802F4701}" type="slidenum">
              <a:rPr lang="it-IT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642918"/>
            <a:ext cx="4029076" cy="428628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7364"/>
            <a:ext cx="7772400" cy="4024322"/>
          </a:xfrm>
        </p:spPr>
        <p:txBody>
          <a:bodyPr/>
          <a:lstStyle/>
          <a:p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Il </a:t>
            </a:r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WebController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è generalmente costituito da una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Servlet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che agisce da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FrontController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[FC] effettuando sia le operazioni di "controllore" che di "smistatore" delle richieste proveniente dal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Tlient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Tier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(nell'esempio proposto è la classe di nome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FrontControllerServlet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).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	Il suo compito è di: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Crea l'opportuna classe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RequestHandler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per demandare la gestione della specifica richiesta 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Invoca l'opportuna vista (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displayAccount.jsp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o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error.jsp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). Deve quindi informare e aggiornare il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Presentation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(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AccountViewBean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), cioè l'insieme dei dati che vanno a comporre la vista finale per l'utente a fronte di modifiche apportate al Business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.</a:t>
            </a:r>
          </a:p>
        </p:txBody>
      </p:sp>
      <p:sp>
        <p:nvSpPr>
          <p:cNvPr id="5017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017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95D4D-331C-2443-BE05-890C650A8890}" type="slidenum">
              <a:rPr lang="it-IT"/>
              <a:pPr/>
              <a:t>11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566722"/>
            <a:ext cx="6386530" cy="576262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endParaRPr lang="it-IT" sz="2800" dirty="0">
              <a:ea typeface="Times New Roman" pitchFamily="-106" charset="0"/>
              <a:cs typeface="Times New Roman" pitchFamily="-106" charset="0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Il Business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è l’insieme dei dati che rappresentano il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e sono restituiti dai 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BO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sotto forma di 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Value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Object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o di collezioni di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Value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Object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[VO].</a:t>
            </a:r>
            <a:r>
              <a:rPr lang="it-IT" sz="2800" dirty="0">
                <a:ea typeface="Times New Roman" pitchFamily="-106" charset="0"/>
                <a:cs typeface="Times New Roman" pitchFamily="-106" charset="0"/>
              </a:rPr>
              <a:t/>
            </a:r>
            <a:br>
              <a:rPr lang="it-IT" sz="2800" dirty="0">
                <a:ea typeface="Times New Roman" pitchFamily="-106" charset="0"/>
                <a:cs typeface="Times New Roman" pitchFamily="-106" charset="0"/>
              </a:rPr>
            </a:br>
            <a:endParaRPr lang="it-IT" sz="2800" dirty="0">
              <a:ea typeface="Times New Roman" pitchFamily="-106" charset="0"/>
              <a:cs typeface="Times New Roman" pitchFamily="-106" charset="0"/>
            </a:endParaRPr>
          </a:p>
          <a:p>
            <a:pPr>
              <a:buNone/>
            </a:pPr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Un caso d'uso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/>
            </a:r>
            <a:b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</a:b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Il caso d'uso proposto è un'applicazione J2EE che si bassa sul paradigma di sviluppo MVC.</a:t>
            </a:r>
          </a:p>
          <a:p>
            <a:pPr>
              <a:buFontTx/>
              <a:buNone/>
            </a:pPr>
            <a:endParaRPr lang="it-IT" sz="1800" dirty="0">
              <a:solidFill>
                <a:srgbClr val="006600"/>
              </a:solidFill>
              <a:ea typeface="Times New Roman" pitchFamily="-106" charset="0"/>
              <a:cs typeface="Times New Roman" pitchFamily="-106" charset="0"/>
            </a:endParaRPr>
          </a:p>
        </p:txBody>
      </p:sp>
      <p:sp>
        <p:nvSpPr>
          <p:cNvPr id="5120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120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CFA52-B915-0D42-8399-C8080766C11D}" type="slidenum">
              <a:rPr lang="it-IT"/>
              <a:pPr/>
              <a:t>12</a:t>
            </a:fld>
            <a:endParaRPr lang="it-IT" dirty="0"/>
          </a:p>
        </p:txBody>
      </p:sp>
      <p:pic>
        <p:nvPicPr>
          <p:cNvPr id="6" name="Picture 6" descr="pattern-mvc-fig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57" y="3571876"/>
            <a:ext cx="4667283" cy="2327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39746"/>
            <a:ext cx="6029340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- Singleton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14554"/>
            <a:ext cx="7772400" cy="3881446"/>
          </a:xfrm>
        </p:spPr>
        <p:txBody>
          <a:bodyPr/>
          <a:lstStyle/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E’ un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pattern di struttura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Permette di assicurare la presenza di una singola istanza della classe che lo implementa.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Fornisce un punto di accesso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globale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all’istanza creata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La classe che lo implementa è provvista di:</a:t>
            </a:r>
          </a:p>
          <a:p>
            <a:pPr lvl="1"/>
            <a:endParaRPr lang="it-IT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un costruttore privato che ne impedisce l’istanza diretta;</a:t>
            </a:r>
          </a:p>
          <a:p>
            <a:pPr lvl="1"/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un metodo </a:t>
            </a:r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</a:rPr>
              <a:t>getter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</a:rPr>
              <a:t>statico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che restituisce ogni volta la stessa unica istanza.</a:t>
            </a:r>
            <a:endParaRPr lang="it-IT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it-IT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D3C9E-0D75-D242-96CC-583646882612}" type="slidenum">
              <a:rPr lang="it-IT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32" y="639746"/>
            <a:ext cx="5843630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- Singleton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00240"/>
            <a:ext cx="7772400" cy="409576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HelloSingle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>
                <a:solidFill>
                  <a:srgbClr val="966432"/>
                </a:solidFill>
                <a:ea typeface="ＭＳ Ｐゴシック" pitchFamily="-106" charset="-128"/>
              </a:rPr>
              <a:t>private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rgbClr val="966432"/>
                </a:solidFill>
                <a:ea typeface="ＭＳ Ｐゴシック" pitchFamily="-106" charset="-128"/>
              </a:rPr>
              <a:t>static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HelloSingle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_instance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 =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null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rgbClr val="966432"/>
                </a:solidFill>
                <a:ea typeface="ＭＳ Ｐゴシック" pitchFamily="-106" charset="-128"/>
              </a:rPr>
              <a:t>private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HelloSingle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()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	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System.out.println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(“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Creation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Time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: ” +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new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Date().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getTime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());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}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rgbClr val="966432"/>
                </a:solidFill>
                <a:ea typeface="ＭＳ Ｐゴシック" pitchFamily="-106" charset="-128"/>
              </a:rPr>
              <a:t>public </a:t>
            </a:r>
            <a:r>
              <a:rPr lang="it-IT" sz="1600" dirty="0" err="1">
                <a:solidFill>
                  <a:srgbClr val="966432"/>
                </a:solidFill>
                <a:ea typeface="ＭＳ Ｐゴシック" pitchFamily="-106" charset="-128"/>
              </a:rPr>
              <a:t>static</a:t>
            </a:r>
            <a:r>
              <a:rPr lang="it-IT" sz="1600" dirty="0">
                <a:solidFill>
                  <a:srgbClr val="966432"/>
                </a:solidFill>
                <a:ea typeface="ＭＳ Ｐゴシック" pitchFamily="-106" charset="-128"/>
              </a:rPr>
              <a:t> </a:t>
            </a:r>
            <a:r>
              <a:rPr lang="it-IT" sz="1600" b="1" dirty="0" err="1">
                <a:solidFill>
                  <a:srgbClr val="966432"/>
                </a:solidFill>
                <a:ea typeface="ＭＳ Ｐゴシック" pitchFamily="-106" charset="-128"/>
              </a:rPr>
              <a:t>synchronized</a:t>
            </a:r>
            <a:r>
              <a:rPr lang="it-IT" sz="1600" dirty="0">
                <a:solidFill>
                  <a:srgbClr val="966432"/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HelloSingle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getInstance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() { </a:t>
            </a:r>
            <a:endParaRPr lang="it-IT" sz="1600" dirty="0" smtClean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	</a:t>
            </a:r>
            <a:r>
              <a:rPr lang="it-IT" sz="16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synchronized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(_</a:t>
            </a:r>
            <a:r>
              <a:rPr lang="it-IT" sz="16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instance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) {</a:t>
            </a: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_instance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==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				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_instance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</a:rPr>
              <a:t>HelloSingle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			} </a:t>
            </a:r>
            <a:endParaRPr lang="it-IT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		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return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_instance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} </a:t>
            </a:r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268DE-6530-134C-8B2E-DC82BA591F7D}" type="slidenum">
              <a:rPr lang="it-IT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571480"/>
            <a:ext cx="6243654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- Singleton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00240"/>
            <a:ext cx="7772400" cy="4095760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Casi d’uso: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Si vogliono accentrare delle operazioni in un’unica classe.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Si vuole accentrare l’utilizzo di parametri statici.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Necessità di gestire in modo sicuro l’accesso a risorse statiche condivise o accessi a dispositivi di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storage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(file di configurazione, db,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etc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).</a:t>
            </a:r>
          </a:p>
        </p:txBody>
      </p:sp>
      <p:sp>
        <p:nvSpPr>
          <p:cNvPr id="5529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529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E196A-BC82-D646-ABAD-51190E6A572A}" type="slidenum">
              <a:rPr lang="it-IT"/>
              <a:pPr/>
              <a:t>15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571480"/>
            <a:ext cx="6457968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– Business Delegate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00240"/>
            <a:ext cx="7772400" cy="4095760"/>
          </a:xfrm>
        </p:spPr>
        <p:txBody>
          <a:bodyPr/>
          <a:lstStyle/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Il </a:t>
            </a:r>
            <a:r>
              <a:rPr lang="it-IT" sz="1600" b="1" i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Business </a:t>
            </a:r>
            <a:r>
              <a:rPr lang="it-IT" sz="1600" b="1" i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Tier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espone in rete i suoi servizi mediante interfacce pubbliche.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Invocare direttamente i servizi di business, da parte del client causa accoppiamento che porta a problematiche che il client deve gestire.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L’intento del pattern 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BD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, è quello nascondere e centralizzare le operazioni di localizzazione ed utilizzo dei servizi di business.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Gestire la possibilità di utilizzo di meccanismi di cache.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E’ particolarmente utile quando vengono impiegate, nella stessa applicazione, diversi meccanismi per manipolare il modello di business.</a:t>
            </a:r>
          </a:p>
        </p:txBody>
      </p:sp>
      <p:sp>
        <p:nvSpPr>
          <p:cNvPr id="5632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z="1200" smtClean="0">
                <a:solidFill>
                  <a:schemeClr val="bg1">
                    <a:lumMod val="65000"/>
                  </a:schemeClr>
                </a:solidFill>
              </a:rPr>
              <a:t>Java Design Patterns</a:t>
            </a:r>
            <a:endParaRPr lang="it-I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3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FD15A-A171-4044-8770-6DF4B2B6C772}" type="slidenum">
              <a:rPr lang="it-IT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itolo 5"/>
          <p:cNvSpPr>
            <a:spLocks noGrp="1"/>
          </p:cNvSpPr>
          <p:nvPr>
            <p:ph type="title"/>
          </p:nvPr>
        </p:nvSpPr>
        <p:spPr>
          <a:xfrm>
            <a:off x="2171712" y="500042"/>
            <a:ext cx="5686436" cy="519925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Business Delegate</a:t>
            </a:r>
          </a:p>
        </p:txBody>
      </p:sp>
      <p:sp>
        <p:nvSpPr>
          <p:cNvPr id="57347" name="Segnaposto piè di pagina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8B5AB-5623-4B47-818E-A52F43C2CBF8}" type="slidenum">
              <a:rPr lang="it-IT"/>
              <a:pPr/>
              <a:t>17</a:t>
            </a:fld>
            <a:endParaRPr lang="it-IT" dirty="0"/>
          </a:p>
        </p:txBody>
      </p:sp>
      <p:pic>
        <p:nvPicPr>
          <p:cNvPr id="57350" name="Immagine 8" descr="pattern_bd_fig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413" y="1676400"/>
            <a:ext cx="4449762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4077903" cy="24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571612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58" y="571480"/>
            <a:ext cx="5334000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- </a:t>
            </a:r>
            <a:r>
              <a:rPr lang="it-IT" sz="2800" dirty="0" err="1">
                <a:ea typeface="ＭＳ Ｐゴシック" pitchFamily="-106" charset="-128"/>
              </a:rPr>
              <a:t>Factory</a:t>
            </a:r>
            <a:endParaRPr lang="it-IT" sz="2800" dirty="0">
              <a:ea typeface="ＭＳ Ｐゴシック" pitchFamily="-106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71678"/>
            <a:ext cx="7772400" cy="40243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E’ un </a:t>
            </a:r>
            <a:r>
              <a:rPr lang="it-IT" sz="1600" b="1" i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pattern di creazione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 si utilizza per la creazione di istanze di classi tramite un’interfaccia comune.</a:t>
            </a:r>
          </a:p>
          <a:p>
            <a:pPr>
              <a:lnSpc>
                <a:spcPct val="90000"/>
              </a:lnSpc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Utilizzato per disaccoppiare le modalità di creazione degli oggetti dal loro utilizzo.</a:t>
            </a:r>
          </a:p>
          <a:p>
            <a:pPr>
              <a:lnSpc>
                <a:spcPct val="90000"/>
              </a:lnSpc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clients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sono resi indipendenti dalla </a:t>
            </a:r>
            <a:r>
              <a:rPr lang="it-IT" sz="1600" dirty="0" smtClean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creazione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 l’inizializzazione delle risorse mediante l’utilizzo della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, che incapsula la logica di creazione.</a:t>
            </a:r>
          </a:p>
          <a:p>
            <a:pPr>
              <a:lnSpc>
                <a:spcPct val="90000"/>
              </a:lnSpc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Usata per connessioni a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resource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pool, oggetti DAO, etc.</a:t>
            </a:r>
          </a:p>
          <a:p>
            <a:pPr>
              <a:lnSpc>
                <a:spcPct val="90000"/>
              </a:lnSpc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Garantisce che un eventuale cambiamento alla classe comporti un cambiamento della sola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class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.</a:t>
            </a:r>
            <a:endParaRPr lang="it-IT" sz="1600" b="1" i="1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</p:txBody>
      </p:sp>
      <p:sp>
        <p:nvSpPr>
          <p:cNvPr id="5837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83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79035-0B16-A14A-97BC-16E5EBFA53C8}" type="slidenum">
              <a:rPr lang="it-IT"/>
              <a:pPr/>
              <a:t>18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692150"/>
            <a:ext cx="5867400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Design </a:t>
            </a:r>
            <a:r>
              <a:rPr lang="it-IT" sz="2800" dirty="0" err="1">
                <a:ea typeface="ＭＳ Ｐゴシック" pitchFamily="-106" charset="-128"/>
              </a:rPr>
              <a:t>Patterns</a:t>
            </a:r>
            <a:r>
              <a:rPr lang="it-IT" sz="2800" dirty="0">
                <a:ea typeface="ＭＳ Ｐゴシック" pitchFamily="-106" charset="-128"/>
              </a:rPr>
              <a:t> - </a:t>
            </a:r>
            <a:r>
              <a:rPr lang="it-IT" sz="2800" dirty="0" err="1">
                <a:ea typeface="ＭＳ Ｐゴシック" pitchFamily="-106" charset="-128"/>
              </a:rPr>
              <a:t>Factory</a:t>
            </a:r>
            <a:endParaRPr lang="it-IT" sz="2800" dirty="0">
              <a:ea typeface="ＭＳ Ｐゴシック" pitchFamily="-106" charset="-128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43116"/>
            <a:ext cx="4032250" cy="3952884"/>
          </a:xfrm>
        </p:spPr>
        <p:txBody>
          <a:bodyPr/>
          <a:lstStyle/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public abstract class A {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public abstract String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getVal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();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}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</a:p>
          <a:p>
            <a:pPr lvl="1">
              <a:buFontTx/>
              <a:buNone/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public class B extends A {  </a:t>
            </a:r>
          </a:p>
          <a:p>
            <a:pPr lvl="1"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 Unicode MS" pitchFamily="-106" charset="0"/>
              <a:ea typeface="Times New Roman" pitchFamily="-106" charset="0"/>
              <a:cs typeface="Times New Roman" pitchFamily="-106" charset="0"/>
            </a:endParaRP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 private String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; 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public B(String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) {     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	this.val =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; 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}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 public String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getVal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() {     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          return "B: " +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val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;    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		}</a:t>
            </a:r>
          </a:p>
          <a:p>
            <a:pPr lvl="1">
              <a:buFontTx/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Arial Unicode MS" pitchFamily="-106" charset="0"/>
                <a:ea typeface="Times New Roman" pitchFamily="-106" charset="0"/>
                <a:cs typeface="Times New Roman" pitchFamily="-106" charset="0"/>
              </a:rPr>
              <a:t>}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</a:p>
        </p:txBody>
      </p:sp>
      <p:sp>
        <p:nvSpPr>
          <p:cNvPr id="5939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939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72468-A480-5941-9B67-D2D732B9591C}" type="slidenum">
              <a:rPr lang="it-IT"/>
              <a:pPr/>
              <a:t>19</a:t>
            </a:fld>
            <a:endParaRPr lang="it-IT"/>
          </a:p>
        </p:txBody>
      </p:sp>
      <p:sp useBgFill="1">
        <p:nvSpPr>
          <p:cNvPr id="59398" name="Rectangle 4"/>
          <p:cNvSpPr>
            <a:spLocks noChangeArrowheads="1"/>
          </p:cNvSpPr>
          <p:nvPr/>
        </p:nvSpPr>
        <p:spPr bwMode="auto">
          <a:xfrm>
            <a:off x="4643438" y="2349500"/>
            <a:ext cx="4321175" cy="36004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    public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C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extends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A {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         	private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val;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	public C(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val) {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    	           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this.val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= val;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	}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	public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getVal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() {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   	          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"C: " + val;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	 }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      }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63563"/>
            <a:ext cx="6243654" cy="503237"/>
          </a:xfrm>
        </p:spPr>
        <p:txBody>
          <a:bodyPr>
            <a:normAutofit fontScale="90000"/>
          </a:bodyPr>
          <a:lstStyle/>
          <a:p>
            <a:r>
              <a:rPr lang="it-IT" sz="2800" dirty="0" smtClean="0">
                <a:ea typeface="ＭＳ Ｐゴシック" pitchFamily="-106" charset="-128"/>
              </a:rPr>
              <a:t>Design </a:t>
            </a:r>
            <a:r>
              <a:rPr lang="it-IT" sz="2800" dirty="0" err="1" smtClean="0">
                <a:ea typeface="ＭＳ Ｐゴシック" pitchFamily="-106" charset="-128"/>
              </a:rPr>
              <a:t>Patterns</a:t>
            </a:r>
            <a:endParaRPr lang="it-IT" sz="2800" dirty="0">
              <a:ea typeface="ＭＳ Ｐゴシック" pitchFamily="-106" charset="-128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7364"/>
            <a:ext cx="7772400" cy="4238636"/>
          </a:xfrm>
        </p:spPr>
        <p:txBody>
          <a:bodyPr/>
          <a:lstStyle/>
          <a:p>
            <a:endParaRPr lang="it-IT" sz="17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7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Il pattern MVC.</a:t>
            </a:r>
          </a:p>
          <a:p>
            <a:endParaRPr lang="it-IT" sz="17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7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Pattern Business Delegate.</a:t>
            </a:r>
          </a:p>
          <a:p>
            <a:pPr>
              <a:buFontTx/>
              <a:buNone/>
            </a:pPr>
            <a:endParaRPr lang="it-IT" sz="17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7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Patterns</a:t>
            </a:r>
            <a:r>
              <a:rPr lang="it-IT" sz="17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di creazione (Singleton, </a:t>
            </a:r>
            <a:r>
              <a:rPr lang="it-IT" sz="17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7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).</a:t>
            </a:r>
          </a:p>
          <a:p>
            <a:endParaRPr lang="it-IT" sz="1700" u="sng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7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DAO, VO, DTO.</a:t>
            </a:r>
          </a:p>
          <a:p>
            <a:pPr>
              <a:buFontTx/>
              <a:buNone/>
            </a:pPr>
            <a:endParaRPr lang="it-IT" sz="17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z="1200" dirty="0" smtClean="0">
                <a:solidFill>
                  <a:schemeClr val="bg1">
                    <a:lumMod val="65000"/>
                  </a:schemeClr>
                </a:solidFill>
              </a:rPr>
              <a:t>Java Design </a:t>
            </a:r>
            <a:r>
              <a:rPr lang="it-IT" sz="1200" dirty="0" err="1" smtClean="0">
                <a:solidFill>
                  <a:schemeClr val="bg1">
                    <a:lumMod val="65000"/>
                  </a:schemeClr>
                </a:solidFill>
              </a:rPr>
              <a:t>Patterns</a:t>
            </a:r>
            <a:endParaRPr lang="it-I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72B6E-1279-1545-9B9F-ED462C194CCA}" type="slidenum">
              <a:rPr lang="it-IT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68308"/>
            <a:ext cx="6243654" cy="431800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- </a:t>
            </a:r>
            <a:r>
              <a:rPr lang="it-IT" sz="2500" dirty="0" err="1">
                <a:ea typeface="ＭＳ Ｐゴシック" pitchFamily="-106" charset="-128"/>
              </a:rPr>
              <a:t>Factory</a:t>
            </a:r>
            <a:endParaRPr lang="it-IT" sz="2500" dirty="0">
              <a:ea typeface="ＭＳ Ｐゴシック" pitchFamily="-106" charset="-128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26"/>
            <a:ext cx="7772400" cy="4310074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public class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MyFactory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public static final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MAX_LENGTH = 3;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MyFactory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() {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public static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test(String s) {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return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s.length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() &lt; MAX_LENGTH;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}    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public static A get(String s) {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if (test(s)) {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   return new B(s);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} 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return new C(s);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41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04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D5783-9CC5-E448-AF06-D6DB337F8304}" type="slidenum">
              <a:rPr lang="it-IT"/>
              <a:pPr/>
              <a:t>20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12" y="568308"/>
            <a:ext cx="7186634" cy="431800"/>
          </a:xfrm>
        </p:spPr>
        <p:txBody>
          <a:bodyPr/>
          <a:lstStyle/>
          <a:p>
            <a:r>
              <a:rPr lang="it-IT" sz="2400" dirty="0">
                <a:ea typeface="ＭＳ Ｐゴシック" pitchFamily="-106" charset="-128"/>
              </a:rPr>
              <a:t>Design </a:t>
            </a:r>
            <a:r>
              <a:rPr lang="it-IT" sz="2400" dirty="0" err="1">
                <a:ea typeface="ＭＳ Ｐゴシック" pitchFamily="-106" charset="-128"/>
              </a:rPr>
              <a:t>Patterns</a:t>
            </a:r>
            <a:r>
              <a:rPr lang="it-IT" sz="24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36"/>
            <a:ext cx="7772400" cy="4667264"/>
          </a:xfrm>
        </p:spPr>
        <p:txBody>
          <a:bodyPr/>
          <a:lstStyle/>
          <a:p>
            <a:pPr marL="990600" lvl="1" indent="-533400">
              <a:buFontTx/>
              <a:buNone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</a:rPr>
              <a:t>Propagazione dei dati tra stati </a:t>
            </a:r>
            <a:r>
              <a:rPr lang="it-IT" sz="1400" b="1" dirty="0" smtClean="0">
                <a:solidFill>
                  <a:schemeClr val="bg1">
                    <a:lumMod val="65000"/>
                  </a:schemeClr>
                </a:solidFill>
              </a:rPr>
              <a:t>differenti</a:t>
            </a:r>
            <a:r>
              <a:rPr lang="it-IT" sz="1400" b="1" dirty="0">
                <a:solidFill>
                  <a:schemeClr val="bg1">
                    <a:lumMod val="65000"/>
                  </a:schemeClr>
                </a:solidFill>
              </a:rPr>
              <a:t>: il pattern DTO</a:t>
            </a:r>
          </a:p>
          <a:p>
            <a:pPr marL="990600" lvl="1" indent="-533400">
              <a:buFontTx/>
              <a:buNone/>
            </a:pP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/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Uno dei problemi più frequenti da risolvere quando si deve mettere in comunicazione strati applicativi differenti é quello di trasferire le informazioni fra i vari moduli che compongono l'applicazione nel complesso.</a:t>
            </a:r>
          </a:p>
          <a:p>
            <a:pPr marL="609600" indent="-609600">
              <a:buFontTx/>
              <a:buNone/>
            </a:pPr>
            <a:endParaRPr lang="it-IT" sz="14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 marL="609600" indent="-609600"/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Esempio: Meccanismo di modifica del proprio account personale.</a:t>
            </a:r>
          </a:p>
          <a:p>
            <a:pPr marL="609600" indent="-609600">
              <a:buFontTx/>
              <a:buNone/>
            </a:pP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	Le operazioni da effettuare sono:	</a:t>
            </a:r>
          </a:p>
          <a:p>
            <a:pPr marL="609600" indent="-609600">
              <a:buFontTx/>
              <a:buNone/>
            </a:pP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	1. l’utente inserisce i propri dati: username e password.</a:t>
            </a:r>
          </a:p>
          <a:p>
            <a:pPr marL="609600" indent="-609600">
              <a:buFontTx/>
              <a:buNone/>
            </a:pP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	2. raccolta dei dati, e verifica della loro correttezza (</a:t>
            </a:r>
            <a:r>
              <a:rPr lang="it-IT" sz="1400" i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verify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) e caricamento delle impostazioni personali (</a:t>
            </a:r>
            <a:r>
              <a:rPr lang="it-IT" sz="1400" i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profile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).</a:t>
            </a:r>
          </a:p>
          <a:p>
            <a:pPr marL="609600" indent="-609600"/>
            <a:endParaRPr lang="it-IT" sz="14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 marL="609600" indent="-609600"/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Le operazioni verranno portate a termine attivando i metodi di business adeguati (meccanismo di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).</a:t>
            </a:r>
          </a:p>
          <a:p>
            <a:pPr marL="609600" indent="-609600"/>
            <a:endParaRPr lang="it-IT" sz="14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pPr marL="609600" indent="-609600"/>
            <a:r>
              <a:rPr lang="it-IT" sz="14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Il risultato sarà un set di informazioni che dovranno essere aggregate e veicolate in modo opportuno tra gli strati.</a:t>
            </a:r>
          </a:p>
        </p:txBody>
      </p:sp>
      <p:sp>
        <p:nvSpPr>
          <p:cNvPr id="6144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14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3F850-4A12-E741-9F00-71F604727ACB}" type="slidenum">
              <a:rPr lang="it-IT"/>
              <a:pPr/>
              <a:t>21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246" y="639746"/>
            <a:ext cx="7315224" cy="431800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26"/>
            <a:ext cx="7772400" cy="4310074"/>
          </a:xfrm>
        </p:spPr>
        <p:txBody>
          <a:bodyPr/>
          <a:lstStyle/>
          <a:p>
            <a:pPr lvl="1">
              <a:buFontTx/>
              <a:buNone/>
            </a:pP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Propagazione dei dati tra stati 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differenti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: il pattern DTO</a:t>
            </a:r>
          </a:p>
          <a:p>
            <a:pPr>
              <a:buFontTx/>
              <a:buNone/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Per non legare lo strato dei metodi di business con quello invocante, é necessario trovare un sistema per estrapolare i dati e passarli al chiamante (client).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La soluzione è quella di trasferire le informazioni in un oggetto </a:t>
            </a:r>
            <a:r>
              <a:rPr lang="it-IT" sz="1600" b="1" i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serializzabile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in modo da poterlo trasferire in rete (nel caso di EJB o metodi remoti) fino al client che ha richiesto l’informazione.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Questo schema porta alla realizzazione di un oggetto detto </a:t>
            </a:r>
            <a:r>
              <a:rPr lang="it-IT" sz="1600" b="1" i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Data Transfert </a:t>
            </a:r>
            <a:r>
              <a:rPr lang="it-IT" sz="1600" b="1" i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Object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(pattern DTO).</a:t>
            </a:r>
          </a:p>
        </p:txBody>
      </p:sp>
      <p:sp>
        <p:nvSpPr>
          <p:cNvPr id="624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24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0457E7-9E91-CC4A-91A9-BFBD1AFC814E}" type="slidenum">
              <a:rPr lang="it-IT"/>
              <a:pPr/>
              <a:t>22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620713"/>
            <a:ext cx="7410472" cy="431800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/>
          <a:p>
            <a:pPr lvl="1">
              <a:buFontTx/>
              <a:buNone/>
            </a:pP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Propagazione dei dati tra stati 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differenti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: il pattern DAO</a:t>
            </a:r>
          </a:p>
          <a:p>
            <a:pPr lvl="1">
              <a:buFontTx/>
              <a:buNone/>
            </a:pPr>
            <a:endParaRPr lang="it-IT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Dato che ogni applicazione deve prima o poi accedere al database per leggere o scrivere i dati corrispondenti alle strutture dati utilizzate    è buona norma anche in questo caso realizzare uno schema progettuale in modo da separare l'oggetto-dato dallo strato di persistenza.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Il pattern DAO isola la logica di lettura e scrittura della struttura dati.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In questo modo, ad esempio, uno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UserDTO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può essere passato come parametro in lettura e scrittura ad uno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UserDAO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per il caricamento ed il salvataggio dei dati relativi all’utente.</a:t>
            </a:r>
          </a:p>
        </p:txBody>
      </p:sp>
      <p:sp>
        <p:nvSpPr>
          <p:cNvPr id="634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34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FF60C-D0D0-1C4E-BED1-E8C724F1FA17}" type="slidenum">
              <a:rPr lang="it-IT"/>
              <a:pPr/>
              <a:t>23</a:t>
            </a:fld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571480"/>
            <a:ext cx="7334272" cy="515937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31940"/>
            <a:ext cx="7847013" cy="439738"/>
          </a:xfrm>
        </p:spPr>
        <p:txBody>
          <a:bodyPr/>
          <a:lstStyle/>
          <a:p>
            <a:pPr lvl="1">
              <a:buFontTx/>
              <a:buNone/>
            </a:pP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Il pattern 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DAO: 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Propagazione 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dei dati tra </a:t>
            </a:r>
            <a:r>
              <a:rPr lang="it-IT" sz="1600" b="1">
                <a:solidFill>
                  <a:schemeClr val="bg1">
                    <a:lumMod val="65000"/>
                  </a:schemeClr>
                </a:solidFill>
              </a:rPr>
              <a:t>stati </a:t>
            </a:r>
            <a:r>
              <a:rPr lang="it-IT" sz="1600" b="1" smtClean="0">
                <a:solidFill>
                  <a:schemeClr val="bg1">
                    <a:lumMod val="65000"/>
                  </a:schemeClr>
                </a:solidFill>
              </a:rPr>
              <a:t>differenti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514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4515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75C13-4220-8044-983B-930672CBA07C}" type="slidenum">
              <a:rPr lang="it-IT"/>
              <a:pPr/>
              <a:t>24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2449496"/>
            <a:ext cx="5780039" cy="22036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571480"/>
            <a:ext cx="7334272" cy="515937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31940"/>
            <a:ext cx="7847013" cy="439738"/>
          </a:xfrm>
        </p:spPr>
        <p:txBody>
          <a:bodyPr/>
          <a:lstStyle/>
          <a:p>
            <a:pPr lvl="1">
              <a:buFontTx/>
              <a:buNone/>
            </a:pP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Il pattern DAO –</a:t>
            </a:r>
            <a:r>
              <a:rPr lang="it-IT" sz="1600" b="1" dirty="0" err="1" smtClean="0">
                <a:solidFill>
                  <a:schemeClr val="bg1">
                    <a:lumMod val="65000"/>
                  </a:schemeClr>
                </a:solidFill>
              </a:rPr>
              <a:t>Sequence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600" b="1" dirty="0" err="1" smtClean="0">
                <a:solidFill>
                  <a:schemeClr val="bg1">
                    <a:lumMod val="65000"/>
                  </a:schemeClr>
                </a:solidFill>
              </a:rPr>
              <a:t>Diagram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514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4515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75C13-4220-8044-983B-930672CBA07C}" type="slidenum">
              <a:rPr lang="it-IT"/>
              <a:pPr/>
              <a:t>25</a:t>
            </a:fld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71678"/>
            <a:ext cx="4032448" cy="3950338"/>
          </a:xfrm>
        </p:spPr>
      </p:pic>
    </p:spTree>
    <p:extLst>
      <p:ext uri="{BB962C8B-B14F-4D97-AF65-F5344CB8AC3E}">
        <p14:creationId xmlns:p14="http://schemas.microsoft.com/office/powerpoint/2010/main" val="5466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56" y="639746"/>
            <a:ext cx="7400948" cy="431800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71678"/>
            <a:ext cx="7772400" cy="4024322"/>
          </a:xfrm>
        </p:spPr>
        <p:txBody>
          <a:bodyPr/>
          <a:lstStyle/>
          <a:p>
            <a:pPr>
              <a:buFontTx/>
              <a:buNone/>
            </a:pPr>
            <a:r>
              <a:rPr lang="it-IT" sz="2000" b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		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Propagazione dei dati tra stati </a:t>
            </a:r>
            <a:r>
              <a:rPr lang="it-IT" sz="1600" b="1" dirty="0" smtClean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differenti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: il pattern DAO</a:t>
            </a: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endParaRPr lang="it-IT" sz="18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8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In una applicazione leggermente più complessa si potrebbero avere più DAO, ognuno pensato per una struttura specifica.</a:t>
            </a:r>
          </a:p>
          <a:p>
            <a:endParaRPr lang="it-IT" sz="18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8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Se si volesse rendere le cose ancora più eleganti i vari DAO potrebbero essere nascosti da un </a:t>
            </a:r>
            <a:r>
              <a:rPr lang="it-IT" sz="18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8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che restituisca il tipo voluto in base al parametro passato al metodo di </a:t>
            </a:r>
            <a:r>
              <a:rPr lang="it-IT" sz="18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factory</a:t>
            </a:r>
            <a:r>
              <a:rPr lang="it-IT" sz="18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.</a:t>
            </a:r>
          </a:p>
          <a:p>
            <a:endParaRPr lang="it-IT" sz="18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endParaRPr lang="it-IT" sz="18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</p:txBody>
      </p:sp>
      <p:sp>
        <p:nvSpPr>
          <p:cNvPr id="6553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553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A36409-B7C2-DC42-8C15-7D8D0387F1B3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639746"/>
            <a:ext cx="7472386" cy="431800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Design </a:t>
            </a:r>
            <a:r>
              <a:rPr lang="it-IT" sz="2500" dirty="0" err="1">
                <a:ea typeface="ＭＳ Ｐゴシック" pitchFamily="-106" charset="-128"/>
              </a:rPr>
              <a:t>Patterns</a:t>
            </a:r>
            <a:r>
              <a:rPr lang="it-IT" sz="2500" dirty="0">
                <a:ea typeface="ＭＳ Ｐゴシック" pitchFamily="-106" charset="-128"/>
              </a:rPr>
              <a:t> – Modellazione ed accesso ai dati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/>
          <a:p>
            <a:pPr lvl="1">
              <a:buFontTx/>
              <a:buNone/>
            </a:pP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Propagazione dei dati tra </a:t>
            </a:r>
            <a:r>
              <a:rPr lang="it-IT" sz="1600" b="1">
                <a:solidFill>
                  <a:schemeClr val="bg1">
                    <a:lumMod val="65000"/>
                  </a:schemeClr>
                </a:solidFill>
              </a:rPr>
              <a:t>stati </a:t>
            </a:r>
            <a:r>
              <a:rPr lang="it-IT" sz="1600" b="1" smtClean="0">
                <a:solidFill>
                  <a:schemeClr val="bg1">
                    <a:lumMod val="65000"/>
                  </a:schemeClr>
                </a:solidFill>
              </a:rPr>
              <a:t>differenti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</a:rPr>
              <a:t>: il pattern VO</a:t>
            </a:r>
          </a:p>
          <a:p>
            <a:endParaRPr lang="it-IT" sz="1600" b="1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E’ realizzato da un semplice Java Bean che mappa fedelmente i campi del modello (record di una tabella del data base).</a:t>
            </a:r>
          </a:p>
          <a:p>
            <a:pPr>
              <a:buFontTx/>
              <a:buNone/>
            </a:pPr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Il pattern </a:t>
            </a:r>
            <a:r>
              <a:rPr lang="it-IT" sz="1600" b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Value</a:t>
            </a:r>
            <a:r>
              <a:rPr lang="it-IT" sz="1600" b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b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Object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è per certi versi piuttosto simile al DTO.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Esso rappresenta la struttura dati che si vuole gestire e rappresenta un </a:t>
            </a:r>
            <a:r>
              <a:rPr lang="it-IT" sz="1600" b="1" i="1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mapping</a:t>
            </a:r>
            <a:r>
              <a:rPr lang="it-IT" sz="1600" b="1" i="1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diretto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con i dati presenti nel database (o nel sistema di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storage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 scelto).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  <a:ea typeface="ＭＳ Ｐゴシック" pitchFamily="-106" charset="-128"/>
              </a:rPr>
              <a:t>Di fatto un VO può essere lui stesso un DTO ed essere inviato verso il client; tale scelta però "porta" fin sul client un oggetto pensato per essere gestito sui più remoti strati server-side, limitando fortemente la separazione dei contesti. </a:t>
            </a:r>
          </a:p>
        </p:txBody>
      </p:sp>
      <p:sp>
        <p:nvSpPr>
          <p:cNvPr id="665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65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1832D-25E4-6F44-B453-FE440F8F3D78}" type="slidenum">
              <a:rPr lang="it-IT"/>
              <a:pPr/>
              <a:t>27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14546" y="548481"/>
            <a:ext cx="6100778" cy="576263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124744"/>
            <a:ext cx="7772400" cy="4971256"/>
          </a:xfrm>
        </p:spPr>
        <p:txBody>
          <a:bodyPr/>
          <a:lstStyle/>
          <a:p>
            <a:pPr>
              <a:buFontTx/>
              <a:buNone/>
            </a:pPr>
            <a:r>
              <a:rPr lang="it-IT" sz="15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			</a:t>
            </a:r>
            <a:r>
              <a:rPr lang="it-IT" sz="1500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	Introduzione</a:t>
            </a:r>
            <a:r>
              <a:rPr lang="it-IT" sz="15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endParaRPr lang="it-IT" sz="15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pPr>
              <a:buFontTx/>
              <a:buNone/>
            </a:pPr>
            <a:endParaRPr lang="it-IT" sz="15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Uno dei principali requisiti di qualsiasi applicazione web è quello di definire un modello applicativo che consenta di disaccoppiare i diversi componenti in base al loro ruolo nell'architettura per ottenere vantaggi in termini di </a:t>
            </a:r>
            <a:r>
              <a:rPr lang="it-IT" sz="15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riusabilità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e </a:t>
            </a:r>
            <a:r>
              <a:rPr lang="it-IT" sz="1500" b="1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manutenibilità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 </a:t>
            </a:r>
          </a:p>
          <a:p>
            <a:endParaRPr lang="it-IT" sz="15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Esempio tipico di questo problema è l'utilizzo nello sviluppo di una applicazione web J2EE del modello applicativo che nella letteratura è spesso indicato come </a:t>
            </a:r>
            <a:r>
              <a:rPr lang="it-IT" sz="15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"JSP </a:t>
            </a:r>
            <a:r>
              <a:rPr lang="it-IT" sz="1500" b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5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500" b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1</a:t>
            </a:r>
            <a:r>
              <a:rPr lang="it-IT" sz="15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"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 In base a questo modello l'applicazione è costruita secondo una logica "JSP </a:t>
            </a:r>
            <a:r>
              <a:rPr lang="it-IT" sz="15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centric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" in base alla quale </a:t>
            </a:r>
            <a:r>
              <a:rPr lang="it-IT" sz="1500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presentation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, </a:t>
            </a:r>
            <a:r>
              <a:rPr lang="it-IT" sz="1500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control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e </a:t>
            </a:r>
            <a:r>
              <a:rPr lang="it-IT" sz="1500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business </a:t>
            </a:r>
            <a:r>
              <a:rPr lang="it-IT" sz="1500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logic</a:t>
            </a:r>
            <a:r>
              <a:rPr lang="it-IT" sz="1500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dell'applicazione sono tutti a carico delle pagine JSP.</a:t>
            </a:r>
          </a:p>
          <a:p>
            <a:pPr>
              <a:buFontTx/>
              <a:buNone/>
            </a:pPr>
            <a:endParaRPr lang="it-IT" sz="15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5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Il web browser accede direttamente alle pagine JSP dell'applicazione che al loro interno contengono logica applicativa e logica di controllo del flusso; all'interno delle pagine JSP sono cablati i riferimenti alle viste successive in base alla logica di flusso dell'applicazione che è codificata all'interno della pagina stessa. In questo modello non esiste un controllo centralizzato del flusso ma ogni vista si fa carico della selezione delle viste ad essa collegate.</a:t>
            </a:r>
          </a:p>
        </p:txBody>
      </p:sp>
      <p:sp>
        <p:nvSpPr>
          <p:cNvPr id="4198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198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56CBB-9146-6E45-AFD9-A8836238367A}" type="slidenum">
              <a:rPr lang="it-IT"/>
              <a:pPr/>
              <a:t>3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638159"/>
            <a:ext cx="6029340" cy="504825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>
              <a:buFontTx/>
              <a:buNone/>
            </a:pPr>
            <a:r>
              <a:rPr lang="it-IT" sz="1800" dirty="0">
                <a:ea typeface="ＭＳ Ｐゴシック" pitchFamily="-106" charset="-128"/>
              </a:rPr>
              <a:t>			</a:t>
            </a:r>
            <a:endParaRPr lang="it-IT" sz="1800" dirty="0" smtClean="0">
              <a:ea typeface="ＭＳ Ｐゴシック" pitchFamily="-106" charset="-128"/>
            </a:endParaRPr>
          </a:p>
          <a:p>
            <a:pPr>
              <a:buFontTx/>
              <a:buNone/>
            </a:pPr>
            <a:r>
              <a:rPr lang="it-IT" sz="1800" b="1" dirty="0">
                <a:ea typeface="ＭＳ Ｐゴシック" pitchFamily="-106" charset="-128"/>
              </a:rPr>
              <a:t>	</a:t>
            </a:r>
            <a:r>
              <a:rPr lang="it-IT" sz="1800" b="1" dirty="0" smtClean="0">
                <a:ea typeface="ＭＳ Ｐゴシック" pitchFamily="-106" charset="-128"/>
              </a:rPr>
              <a:t>		</a:t>
            </a:r>
            <a:r>
              <a:rPr lang="it-IT" sz="1800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Esempio </a:t>
            </a:r>
            <a:r>
              <a:rPr lang="it-IT" sz="18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di applicazione Model1</a:t>
            </a:r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582D9-6A2C-2142-8004-965E96B9C5CE}" type="slidenum">
              <a:rPr lang="it-IT"/>
              <a:pPr/>
              <a:t>4</a:t>
            </a:fld>
            <a:endParaRPr lang="it-IT" dirty="0"/>
          </a:p>
        </p:txBody>
      </p:sp>
      <p:pic>
        <p:nvPicPr>
          <p:cNvPr id="43014" name="Picture 5" descr="Schema della logica alla base del Model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0232" y="2486010"/>
            <a:ext cx="4679950" cy="29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549275"/>
            <a:ext cx="5743588" cy="576263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14488"/>
            <a:ext cx="7772400" cy="4381512"/>
          </a:xfrm>
        </p:spPr>
        <p:txBody>
          <a:bodyPr/>
          <a:lstStyle/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Un modello di questo tipo , come suggerito dalla stessa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Sun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, va evitato se non per lo sviluppo di piccoli prototipi o applicazioni molto semplici e dal flusso elaborativo praticamente statico, in quanto porta a scrivere applicazioni difficilmente gestibili al crescere della complessità e non riusabili nei suoi componenti. 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Il pattern MVC è una implementazione di quello che va sotto il nome 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di</a:t>
            </a:r>
          </a:p>
          <a:p>
            <a:pPr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    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"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2"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; il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2 introduce il concetto di controllo centralizzato dell'applicazione, implementato da una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Servlet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di controllo che gestisce tutte le richieste e le soddisfa delegando l'elaborazione a opportune classi Java. </a:t>
            </a:r>
            <a:b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</a:b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In questo modello i ruoli di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presentation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,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control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e business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logic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vengono affidati a componenti diversi e sono tra di loro disaccoppiati, con evidenti vantaggi in termini di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riusabilità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, </a:t>
            </a:r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manutenibilità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,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estensibilità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e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modularità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1BC98-8603-F74D-A47A-B7762A241A00}" type="slidenum">
              <a:rPr lang="it-IT"/>
              <a:pPr/>
              <a:t>5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66721"/>
            <a:ext cx="5672150" cy="576263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26"/>
            <a:ext cx="7772400" cy="4310074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In un'applicazione costruita secondo il pattern MVC si possono quindi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individuare tre livelli logici ben distinti che molto schematicamente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svolgono i seguenti compiti:</a:t>
            </a:r>
            <a:b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</a:br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Controller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: determina il modo in cui l'applicazione risponde agli input dell'utente. 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Esamina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le richieste dei client, 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estrae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i parametri della richiesta e li convalida, si 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interfaccia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con lo strato di business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logic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 dell'applicazione. Sceglie la successiva vista da fornire all'utente al termine dell'elaborazione. </a:t>
            </a:r>
          </a:p>
          <a:p>
            <a:endParaRPr lang="it-IT" sz="1600" b="1" i="1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: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individua la rappresentazione dei dati dell'applicazione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enterprise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e le regole di business con cui tali dati vengono acceduti e modificati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; contiene i dati visualizzati dalle viste; è ciò che viene elaborato e successivamente presentato all'utente. 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6" charset="-128"/>
            </a:endParaRPr>
          </a:p>
          <a:p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View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: visualizza all'utente i dati contenuti nel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 E' la rappresentazione dello stato corrente del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6" charset="-128"/>
              </a:rPr>
              <a:t>.</a:t>
            </a:r>
          </a:p>
        </p:txBody>
      </p:sp>
      <p:sp>
        <p:nvSpPr>
          <p:cNvPr id="4505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505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6CFDC-21E5-C34C-85BA-80599DBD8EB5}" type="slidenum">
              <a:rPr lang="it-IT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500042"/>
            <a:ext cx="5743588" cy="576263"/>
          </a:xfrm>
        </p:spPr>
        <p:txBody>
          <a:bodyPr/>
          <a:lstStyle/>
          <a:p>
            <a:r>
              <a:rPr lang="it-IT" sz="25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14488"/>
            <a:ext cx="7772400" cy="4381512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				A cosa </a:t>
            </a:r>
            <a:r>
              <a:rPr lang="it-IT" sz="1600" b="1" dirty="0" smtClean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serve</a:t>
            </a:r>
          </a:p>
          <a:p>
            <a:pPr>
              <a:buFontTx/>
              <a:buNone/>
            </a:pPr>
            <a:endParaRPr lang="it-IT" sz="1600" b="1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L'intento del pattern 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View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it-IT" sz="1600" b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Control</a:t>
            </a:r>
            <a:r>
              <a:rPr lang="it-IT" sz="1600" b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(MVC)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è di disaccoppiare il più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possibile tra loro le parti dell'applicazione adibite al controllo, all'accesso ai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dati e alla presentazione. Questo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approcio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porta ad innegabili vantaggi</a:t>
            </a:r>
          </a:p>
          <a:p>
            <a:pPr>
              <a:buFontTx/>
              <a:buNone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come:</a:t>
            </a:r>
          </a:p>
          <a:p>
            <a:pPr>
              <a:buFontTx/>
              <a:buNone/>
            </a:pPr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  <a:p>
            <a:pPr>
              <a:buFont typeface="Symbol" pitchFamily="-106" charset="2"/>
              <a:buChar char=""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indipendenza tra i business data (</a:t>
            </a:r>
            <a:r>
              <a:rPr lang="it-IT" sz="1600" b="1" i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 la logica di presentazione (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view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 e quella di controllo (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controller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) </a:t>
            </a:r>
          </a:p>
          <a:p>
            <a:pPr>
              <a:buFont typeface="Symbol" pitchFamily="-106" charset="2"/>
              <a:buChar char=""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separazione dei ruoli e delle relative interfacce </a:t>
            </a:r>
          </a:p>
          <a:p>
            <a:pPr>
              <a:buFont typeface="Symbol" pitchFamily="-106" charset="2"/>
              <a:buChar char=""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viste diverse per il medesimo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</a:t>
            </a:r>
          </a:p>
          <a:p>
            <a:pPr>
              <a:buFont typeface="Symbol" pitchFamily="-106" charset="2"/>
              <a:buChar char=""/>
            </a:pP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semplice il supporto per nuove tipologie di client: bisogna scrivere la vista ed il controller appropriati riutilizzando il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model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Times New Roman" pitchFamily="-106" charset="0"/>
                <a:cs typeface="Times New Roman" pitchFamily="-106" charset="0"/>
              </a:rPr>
              <a:t> esistente 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Times New Roman" pitchFamily="-106" charset="0"/>
              <a:cs typeface="Times New Roman" pitchFamily="-106" charset="0"/>
            </a:endParaRPr>
          </a:p>
        </p:txBody>
      </p:sp>
      <p:sp>
        <p:nvSpPr>
          <p:cNvPr id="4608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608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BCF09-94CC-D545-9113-468B2C3BE0C2}" type="slidenum">
              <a:rPr lang="it-IT"/>
              <a:pPr/>
              <a:t>7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681039"/>
            <a:ext cx="6243654" cy="747697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Il Pattern MVC</a:t>
            </a:r>
            <a:br>
              <a:rPr lang="it-IT" sz="2800" dirty="0">
                <a:ea typeface="ＭＳ Ｐゴシック" pitchFamily="-106" charset="-128"/>
              </a:rPr>
            </a:br>
            <a:r>
              <a:rPr lang="it-IT" sz="2800" dirty="0">
                <a:ea typeface="ＭＳ Ｐゴシック" pitchFamily="-106" charset="-128"/>
              </a:rPr>
              <a:t/>
            </a:r>
            <a:br>
              <a:rPr lang="it-IT" sz="2800" dirty="0">
                <a:ea typeface="ＭＳ Ｐゴシック" pitchFamily="-106" charset="-128"/>
              </a:rPr>
            </a:br>
            <a:r>
              <a:rPr lang="it-IT" sz="1600" dirty="0" smtClean="0">
                <a:ea typeface="ＭＳ Ｐゴシック" pitchFamily="-106" charset="-128"/>
              </a:rPr>
              <a:t>MVC</a:t>
            </a:r>
            <a:r>
              <a:rPr lang="it-IT" sz="1600" dirty="0">
                <a:ea typeface="ＭＳ Ｐゴシック" pitchFamily="-106" charset="-128"/>
              </a:rPr>
              <a:t>: schema funzionale </a:t>
            </a:r>
          </a:p>
        </p:txBody>
      </p:sp>
      <p:pic>
        <p:nvPicPr>
          <p:cNvPr id="47109" name="Picture 4" descr="pattern-mvc-fig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49" y="2000240"/>
            <a:ext cx="5294224" cy="3526492"/>
          </a:xfrm>
        </p:spPr>
      </p:pic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C2D6E-2C29-1D47-B288-FFCC2B3FC597}" type="slidenum">
              <a:rPr lang="it-IT"/>
              <a:pPr/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00042"/>
            <a:ext cx="6172216" cy="515937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6" charset="-128"/>
              </a:rPr>
              <a:t>Il Pattern MVC</a:t>
            </a:r>
          </a:p>
        </p:txBody>
      </p:sp>
      <p:sp>
        <p:nvSpPr>
          <p:cNvPr id="4813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lvl="0"/>
            <a:r>
              <a:rPr lang="it-IT" sz="1200" smtClean="0">
                <a:solidFill>
                  <a:srgbClr val="FFFFFF">
                    <a:lumMod val="65000"/>
                  </a:srgbClr>
                </a:solidFill>
              </a:rPr>
              <a:t>Java Design Patterns</a:t>
            </a:r>
            <a:endParaRPr lang="it-IT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813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865E6-3422-9C40-9E7B-81A0F1C97C6A}" type="slidenum">
              <a:rPr lang="it-IT"/>
              <a:pPr/>
              <a:t>9</a:t>
            </a:fld>
            <a:endParaRPr lang="it-IT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037" y="1409700"/>
            <a:ext cx="69532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java</Template>
  <TotalTime>7269</TotalTime>
  <Words>1154</Words>
  <Application>Microsoft Macintosh PowerPoint</Application>
  <PresentationFormat>Presentazione su schermo (4:3)</PresentationFormat>
  <Paragraphs>282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 Unicode MS</vt:lpstr>
      <vt:lpstr>Calibri</vt:lpstr>
      <vt:lpstr>ＭＳ Ｐゴシック</vt:lpstr>
      <vt:lpstr>Symbol</vt:lpstr>
      <vt:lpstr>Times New Roman</vt:lpstr>
      <vt:lpstr>Arial</vt:lpstr>
      <vt:lpstr>Personalizza struttura</vt:lpstr>
      <vt:lpstr>      2Clever</vt:lpstr>
      <vt:lpstr>Design Patterns</vt:lpstr>
      <vt:lpstr>Il Pattern MVC</vt:lpstr>
      <vt:lpstr>Il Pattern MVC</vt:lpstr>
      <vt:lpstr>Il Pattern MVC</vt:lpstr>
      <vt:lpstr>Il Pattern MVC</vt:lpstr>
      <vt:lpstr>Il Pattern MVC</vt:lpstr>
      <vt:lpstr>Il Pattern MVC  MVC: schema funzionale </vt:lpstr>
      <vt:lpstr>Il Pattern MVC</vt:lpstr>
      <vt:lpstr>Il Pattern MVC</vt:lpstr>
      <vt:lpstr>Il Pattern MVC</vt:lpstr>
      <vt:lpstr>Il Pattern MVC</vt:lpstr>
      <vt:lpstr>Design Patterns - Singleton</vt:lpstr>
      <vt:lpstr>Design Patterns - Singleton</vt:lpstr>
      <vt:lpstr>Design Patterns - Singleton</vt:lpstr>
      <vt:lpstr>Design Patterns – Business Delegate</vt:lpstr>
      <vt:lpstr>Design Patterns – Business Delegate</vt:lpstr>
      <vt:lpstr>Design Patterns - Factory</vt:lpstr>
      <vt:lpstr>Design Patterns - Factory</vt:lpstr>
      <vt:lpstr>Design Patterns - Factory</vt:lpstr>
      <vt:lpstr>Design Patterns – Modellazione ed accesso ai dati</vt:lpstr>
      <vt:lpstr>Design Patterns – Modellazione ed accesso ai dati</vt:lpstr>
      <vt:lpstr>Design Patterns – Modellazione ed accesso ai dati</vt:lpstr>
      <vt:lpstr>Design Patterns – Modellazione ed accesso ai dati</vt:lpstr>
      <vt:lpstr>Design Patterns – Modellazione ed accesso ai dati</vt:lpstr>
      <vt:lpstr>Design Patterns – Modellazione ed accesso ai dati</vt:lpstr>
      <vt:lpstr>Design Patterns – Modellazione ed accesso ai dati</vt:lpstr>
    </vt:vector>
  </TitlesOfParts>
  <Company>UNISISTEM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Giontella</dc:creator>
  <cp:lastModifiedBy>Roberto Giontella</cp:lastModifiedBy>
  <cp:revision>56</cp:revision>
  <dcterms:created xsi:type="dcterms:W3CDTF">2011-11-30T21:46:45Z</dcterms:created>
  <dcterms:modified xsi:type="dcterms:W3CDTF">2016-11-20T15:42:23Z</dcterms:modified>
</cp:coreProperties>
</file>