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0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428CB-8A44-E349-BA3B-35A5CF864A5C}" type="datetimeFigureOut">
              <a:rPr lang="it-IT" smtClean="0"/>
              <a:t>12/12/16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5D17-D140-544A-B911-FEA640A35B1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97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5D17-D140-544A-B911-FEA640A35B1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3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838200"/>
            <a:ext cx="670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216D6-1DD1-44DA-A126-6BD7A4600192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0C615-F6A1-41B0-978E-9AB8AFBE6CAC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3268E-BD1F-4053-B0E6-C9BD43914041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8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105F4-3BB8-4843-8607-DF8D21101283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F22A-C57A-4D45-AFE0-0A7C7C4A4F9B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8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3D2F-6303-440C-B582-64B6B4A0E6F6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7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5F56-4294-4CD2-9284-ED2DEF39C401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ED010-672F-4CB7-B8F4-B1D009AF1F32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F882F-4FF0-4797-9BE3-740F55954238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6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B5CCA-022F-45C3-BC8A-9A55EB19558E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2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F087-9776-4B86-87F8-3B73B05ED7A5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0445-1E6C-4FA4-BC09-C9C9845FF75D}" type="slidenum">
              <a:rPr lang="it-IT">
                <a:solidFill>
                  <a:srgbClr val="000000"/>
                </a:solidFill>
              </a:rPr>
              <a:pPr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609600"/>
            <a:ext cx="6248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AF1027-B6B1-4ADF-B303-FB733BA9B2CB}" type="slidenum">
              <a:rPr 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‹n.›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08199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smtClean="0">
                <a:solidFill>
                  <a:schemeClr val="bg1"/>
                </a:solidFill>
              </a:rPr>
              <a:t>Coesione </a:t>
            </a:r>
            <a:r>
              <a:rPr lang="it-IT" sz="2800" dirty="0" smtClean="0">
                <a:solidFill>
                  <a:schemeClr val="bg1"/>
                </a:solidFill>
              </a:rPr>
              <a:t>ed Accoppiamento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105F4-3BB8-4843-8607-DF8D21101283}" type="slidenum">
              <a:rPr lang="it-IT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10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3074" name="Picture 2" descr="http://podcast.federica.unina.it/mini/img.php?src=/files/_docenti/di-martino-sergio/img/sergio-di-martino-21921-09-2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97779"/>
            <a:ext cx="665096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ACCOPPIAMENTO</a:t>
            </a:r>
            <a:r>
              <a:rPr lang="it-IT" sz="1800" dirty="0" smtClean="0"/>
              <a:t>: se in un’applicazione </a:t>
            </a:r>
            <a:r>
              <a:rPr lang="it-IT" sz="1800" dirty="0"/>
              <a:t>molte classi dipendono </a:t>
            </a:r>
            <a:r>
              <a:rPr lang="it-IT" sz="1800" dirty="0" smtClean="0"/>
              <a:t>una </a:t>
            </a:r>
          </a:p>
          <a:p>
            <a:pPr algn="l" eaLnBrk="1" hangingPunct="1"/>
            <a:r>
              <a:rPr lang="it-IT" sz="1800" dirty="0" smtClean="0"/>
              <a:t>     dall’altra </a:t>
            </a:r>
            <a:r>
              <a:rPr lang="it-IT" sz="1800" dirty="0"/>
              <a:t>diciamo che </a:t>
            </a:r>
            <a:r>
              <a:rPr lang="it-IT" sz="1800" dirty="0" smtClean="0"/>
              <a:t>c’è un </a:t>
            </a:r>
            <a:r>
              <a:rPr lang="it-IT" sz="1800" dirty="0"/>
              <a:t>elevato </a:t>
            </a:r>
            <a:r>
              <a:rPr lang="it-IT" sz="1800" dirty="0" smtClean="0"/>
              <a:t>accoppiamento </a:t>
            </a:r>
            <a:r>
              <a:rPr lang="it-IT" sz="1800" dirty="0"/>
              <a:t>tra le </a:t>
            </a:r>
            <a:r>
              <a:rPr lang="it-IT" sz="1800" dirty="0" smtClean="0"/>
              <a:t>classi.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L’accoppiamento è </a:t>
            </a:r>
            <a:r>
              <a:rPr lang="it-IT" sz="1800" dirty="0" smtClean="0"/>
              <a:t>quindi una </a:t>
            </a:r>
            <a:r>
              <a:rPr lang="it-IT" sz="1800" dirty="0"/>
              <a:t>misura su quanto fortemente una classe è connessa con </a:t>
            </a:r>
            <a:r>
              <a:rPr lang="it-IT" sz="1800" dirty="0" smtClean="0"/>
              <a:t>/ha </a:t>
            </a:r>
            <a:r>
              <a:rPr lang="it-IT" sz="1800" dirty="0"/>
              <a:t>conoscenza di/ si basa su altre </a:t>
            </a:r>
            <a:r>
              <a:rPr lang="it-IT" sz="1800" dirty="0" smtClean="0"/>
              <a:t>classi.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Perché </a:t>
            </a:r>
            <a:r>
              <a:rPr lang="it-IT" sz="1800" dirty="0" smtClean="0"/>
              <a:t>l’accoppiamento </a:t>
            </a:r>
            <a:r>
              <a:rPr lang="it-IT" sz="1800" dirty="0"/>
              <a:t>è importante</a:t>
            </a:r>
            <a:r>
              <a:rPr lang="it-IT" sz="1800" dirty="0" smtClean="0"/>
              <a:t>?</a:t>
            </a:r>
          </a:p>
          <a:p>
            <a:pPr algn="l" eaLnBrk="1" hangingPunct="1"/>
            <a:r>
              <a:rPr lang="it-IT" sz="1800" dirty="0"/>
              <a:t>    Se </a:t>
            </a:r>
            <a:r>
              <a:rPr lang="it-IT" sz="1800" dirty="0" smtClean="0"/>
              <a:t>la classe dalla quale dipendono molte altre classi viene </a:t>
            </a:r>
            <a:r>
              <a:rPr lang="it-IT" sz="1800" dirty="0"/>
              <a:t>modificata in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una versione </a:t>
            </a:r>
            <a:r>
              <a:rPr lang="it-IT" sz="1800" dirty="0"/>
              <a:t>successiva del programma allora tutte </a:t>
            </a:r>
            <a:r>
              <a:rPr lang="it-IT" sz="1800" dirty="0" smtClean="0"/>
              <a:t>le </a:t>
            </a:r>
            <a:r>
              <a:rPr lang="it-IT" sz="1800" dirty="0"/>
              <a:t>classi che </a:t>
            </a:r>
            <a:r>
              <a:rPr lang="it-IT" sz="1800" dirty="0" smtClean="0"/>
              <a:t>    </a:t>
            </a:r>
          </a:p>
          <a:p>
            <a:pPr algn="l" eaLnBrk="1" hangingPunct="1"/>
            <a:r>
              <a:rPr lang="it-IT" sz="1800" dirty="0" smtClean="0"/>
              <a:t>     dipendono da </a:t>
            </a:r>
            <a:r>
              <a:rPr lang="it-IT" sz="1800" dirty="0"/>
              <a:t>lei possono </a:t>
            </a:r>
            <a:r>
              <a:rPr lang="it-IT" sz="1800" dirty="0" smtClean="0"/>
              <a:t>richiedere </a:t>
            </a:r>
            <a:r>
              <a:rPr lang="it-IT" sz="1800" dirty="0"/>
              <a:t>una </a:t>
            </a:r>
            <a:r>
              <a:rPr lang="it-IT" sz="1800" dirty="0" smtClean="0"/>
              <a:t>modifica.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Se la modifica è drastica tutte le classi </a:t>
            </a:r>
            <a:r>
              <a:rPr lang="it-IT" sz="1800" dirty="0" smtClean="0"/>
              <a:t>accoppiate </a:t>
            </a:r>
            <a:r>
              <a:rPr lang="it-IT" sz="1800" dirty="0"/>
              <a:t>devono essere aggiornate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  <a:endParaRPr lang="it-IT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11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Inoltre, se vogliamo usare una classe A in un </a:t>
            </a:r>
            <a:r>
              <a:rPr lang="it-IT" sz="1800" dirty="0" smtClean="0"/>
              <a:t>altro </a:t>
            </a:r>
            <a:r>
              <a:rPr lang="it-IT" sz="1800" dirty="0"/>
              <a:t>programma, siamo costretti ad usare </a:t>
            </a:r>
            <a:r>
              <a:rPr lang="it-IT" sz="1800" dirty="0" smtClean="0"/>
              <a:t>anche </a:t>
            </a:r>
            <a:r>
              <a:rPr lang="it-IT" sz="1800" dirty="0"/>
              <a:t>tutte le classi da cui A </a:t>
            </a:r>
            <a:r>
              <a:rPr lang="it-IT" sz="1800" dirty="0" smtClean="0"/>
              <a:t>dipende.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Quindi, in generale, </a:t>
            </a:r>
            <a:r>
              <a:rPr lang="it-IT" sz="1800" b="1" dirty="0"/>
              <a:t>è bene ridurre al minimo </a:t>
            </a:r>
            <a:r>
              <a:rPr lang="it-IT" sz="1800" b="1" dirty="0" smtClean="0"/>
              <a:t>l’accoppiamento </a:t>
            </a:r>
            <a:r>
              <a:rPr lang="it-IT" sz="1800" b="1" dirty="0"/>
              <a:t>tra le classi </a:t>
            </a:r>
            <a:r>
              <a:rPr lang="it-IT" sz="1800" dirty="0"/>
              <a:t>della propria </a:t>
            </a:r>
            <a:r>
              <a:rPr lang="it-IT" sz="1800" dirty="0" smtClean="0"/>
              <a:t>applicazione.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L’ uso </a:t>
            </a:r>
            <a:r>
              <a:rPr lang="it-IT" sz="1800" dirty="0"/>
              <a:t>di interfacce può diminuire il grado di </a:t>
            </a:r>
            <a:r>
              <a:rPr lang="it-IT" sz="1800" dirty="0" smtClean="0"/>
              <a:t>accoppiamento </a:t>
            </a:r>
            <a:r>
              <a:rPr lang="it-IT" sz="1800" dirty="0"/>
              <a:t>fra le classi di una </a:t>
            </a:r>
            <a:r>
              <a:rPr lang="it-IT" sz="1800" dirty="0" smtClean="0"/>
              <a:t>applicazione.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12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Per un codice di qualità dobbiamo puntare ad un basso accoppiamento (</a:t>
            </a:r>
            <a:r>
              <a:rPr lang="it-IT" sz="1600" b="1" dirty="0" err="1"/>
              <a:t>low</a:t>
            </a:r>
            <a:r>
              <a:rPr lang="it-IT" sz="1600" b="1" dirty="0"/>
              <a:t> </a:t>
            </a:r>
            <a:r>
              <a:rPr lang="it-IT" sz="1600" b="1" dirty="0" err="1"/>
              <a:t>coupling</a:t>
            </a:r>
            <a:r>
              <a:rPr lang="it-IT" sz="1600" dirty="0" smtClean="0"/>
              <a:t>) perché un basso </a:t>
            </a:r>
            <a:r>
              <a:rPr lang="it-IT" sz="1600" dirty="0"/>
              <a:t>accoppiamento è una proprietà </a:t>
            </a:r>
            <a:r>
              <a:rPr lang="it-IT" sz="1600" dirty="0" smtClean="0"/>
              <a:t>desiderabile in quanto permette </a:t>
            </a:r>
            <a:r>
              <a:rPr lang="it-IT" sz="1600" dirty="0"/>
              <a:t>di: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Capire </a:t>
            </a:r>
            <a:r>
              <a:rPr lang="it-IT" sz="1600" dirty="0"/>
              <a:t>il codice di una classe senza leggere i dettagli delle altre;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/>
              <a:t>Modificare una classe senza che le modifiche comportino conseguenze </a:t>
            </a:r>
            <a:r>
              <a:rPr lang="it-IT" sz="1600" dirty="0" smtClean="0"/>
              <a:t> </a:t>
            </a:r>
          </a:p>
          <a:p>
            <a:pPr algn="l" eaLnBrk="1" hangingPunct="1"/>
            <a:r>
              <a:rPr lang="it-IT" sz="1600" dirty="0" smtClean="0"/>
              <a:t>      sulle </a:t>
            </a:r>
            <a:r>
              <a:rPr lang="it-IT" sz="1600" dirty="0"/>
              <a:t>altre classi;</a:t>
            </a:r>
          </a:p>
          <a:p>
            <a:pPr marL="342900" indent="-342900" algn="l" eaLnBrk="1" hangingPunct="1">
              <a:buFont typeface="+mj-lt"/>
              <a:buAutoNum type="arabicPeriod"/>
            </a:pPr>
            <a:r>
              <a:rPr lang="it-IT" sz="1600" dirty="0" smtClean="0"/>
              <a:t>Riusare </a:t>
            </a:r>
            <a:r>
              <a:rPr lang="it-IT" sz="1600" dirty="0"/>
              <a:t>facilmente una classe senza dover importare anche altre classi.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 basso accoppiamento migliora la manutenibilità del software.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 certo livello di accoppiamento è comunque insito nel concetto di scambio di messaggio del paradigma O-O.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b="1" dirty="0"/>
              <a:t>Linea Guida: </a:t>
            </a:r>
            <a:r>
              <a:rPr lang="it-IT" sz="1600" dirty="0"/>
              <a:t>definire le responsabilità delle classi in modo da ottenere un basso accoppiamento</a:t>
            </a:r>
            <a:endParaRPr lang="it-IT" sz="16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13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Tipi di Accoppiamento in O-O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Cosa si intende per </a:t>
            </a:r>
            <a:r>
              <a:rPr lang="it-IT" sz="1800" dirty="0" err="1"/>
              <a:t>coupling</a:t>
            </a:r>
            <a:r>
              <a:rPr lang="it-IT" sz="1800" dirty="0"/>
              <a:t> in un sistema Object-</a:t>
            </a:r>
            <a:r>
              <a:rPr lang="it-IT" sz="1800" dirty="0" err="1"/>
              <a:t>Oriented</a:t>
            </a:r>
            <a:r>
              <a:rPr lang="it-IT" sz="1800" dirty="0"/>
              <a:t>?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Date 2 classi X e Y: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ha un attributo di tipo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ha un metodo che possiede un elemento (es: parametro, variabile locale, </a:t>
            </a:r>
            <a:r>
              <a:rPr lang="it-IT" sz="1600" dirty="0" err="1"/>
              <a:t>etc</a:t>
            </a:r>
            <a:r>
              <a:rPr lang="it-IT" sz="1600" dirty="0"/>
              <a:t>…) di tipo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è una sottoclasse (eventualmente indiretta) di Y, oppure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X </a:t>
            </a:r>
            <a:r>
              <a:rPr lang="it-IT" sz="1600" dirty="0"/>
              <a:t>implementa un’interfaccia di tipo Y.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Lo scenario 3 è quello che porta al massimo accoppiamento in assoluto.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14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err="1"/>
              <a:t>Responsibility-driven</a:t>
            </a:r>
            <a:r>
              <a:rPr lang="it-IT" sz="1800" dirty="0"/>
              <a:t> </a:t>
            </a:r>
            <a:r>
              <a:rPr lang="it-IT" sz="1800" dirty="0" smtClean="0"/>
              <a:t>design: </a:t>
            </a:r>
            <a:r>
              <a:rPr lang="it-IT" sz="1800" i="1" dirty="0" smtClean="0"/>
              <a:t>“</a:t>
            </a:r>
            <a:r>
              <a:rPr lang="it-IT" sz="1800" i="1" dirty="0"/>
              <a:t>Capire le responsabilità è fondamentale per una buona programmazione ad oggetti”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Pensare alla progettazione di un sistema in termini di: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400" dirty="0"/>
              <a:t>    </a:t>
            </a:r>
            <a:r>
              <a:rPr lang="it-IT" sz="1600" dirty="0"/>
              <a:t>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Responsabilità;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Collaborazioni.</a:t>
            </a:r>
          </a:p>
          <a:p>
            <a:pPr algn="l" eaLnBrk="1" hangingPunct="1"/>
            <a:endParaRPr lang="it-IT" sz="1800" dirty="0"/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15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Ciascuna classe dovrebbe avere delle responsabilità e dei ruoli ben precisi → Alta </a:t>
            </a:r>
            <a:r>
              <a:rPr lang="it-IT" sz="1800" dirty="0" smtClean="0"/>
              <a:t>Coesione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La classe che possiede i dati dovrebbe essere responsabile di processarli → Basso Accoppiamento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Ciascuna </a:t>
            </a:r>
            <a:r>
              <a:rPr lang="it-IT" sz="1800" dirty="0"/>
              <a:t>classe dovrebbe essere responsabile di gestire i propri dati → Incapsulamento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E’ facilitata dall’uso di CRC </a:t>
            </a:r>
            <a:r>
              <a:rPr lang="it-IT" sz="1800" dirty="0" err="1"/>
              <a:t>Cards</a:t>
            </a:r>
            <a:r>
              <a:rPr lang="it-IT" sz="1800" dirty="0"/>
              <a:t>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16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Le CRC </a:t>
            </a:r>
            <a:r>
              <a:rPr lang="it-IT" sz="1800" b="1" dirty="0" err="1"/>
              <a:t>Cards</a:t>
            </a:r>
            <a:endParaRPr lang="it-IT" sz="1800" b="1" dirty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Introdotte Kent Beck e </a:t>
            </a:r>
            <a:r>
              <a:rPr lang="it-IT" sz="1800" dirty="0" err="1"/>
              <a:t>Ward</a:t>
            </a:r>
            <a:r>
              <a:rPr lang="it-IT" sz="1800" dirty="0"/>
              <a:t> Cunningham per insegnare progettazione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  O-O Una </a:t>
            </a:r>
            <a:r>
              <a:rPr lang="it-IT" sz="1800" dirty="0"/>
              <a:t>card CRC è una scheda da associare ad ogni classe, per </a:t>
            </a:r>
            <a:endParaRPr lang="it-IT" sz="1800" dirty="0" smtClean="0"/>
          </a:p>
          <a:p>
            <a:pPr algn="l" eaLnBrk="1" hangingPunct="1"/>
            <a:r>
              <a:rPr lang="it-IT" sz="1800" dirty="0" smtClean="0"/>
              <a:t>     rappresentare </a:t>
            </a:r>
            <a:r>
              <a:rPr lang="it-IT" sz="1800" dirty="0"/>
              <a:t>i seguenti concetti:</a:t>
            </a:r>
          </a:p>
          <a:p>
            <a:pPr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Nome della 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Responsabilità della Classe;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/>
              <a:t>    Collaboratori della Classe;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Responsabilità</a:t>
            </a:r>
            <a:r>
              <a:rPr lang="it-IT" sz="1800" dirty="0"/>
              <a:t>: conoscenza che la classe mantiene o servizi che la classe fornisce.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/>
              <a:t>Collaboratori</a:t>
            </a:r>
            <a:r>
              <a:rPr lang="it-IT" sz="1800" dirty="0"/>
              <a:t>: altre classi di cui è necessario sfruttare la conoscenza o i servizi, per ottemperare alle responsabilità sopra indicate.</a:t>
            </a:r>
          </a:p>
          <a:p>
            <a:pPr algn="l" eaLnBrk="1" hangingPunct="1"/>
            <a:r>
              <a:rPr lang="it-IT" sz="1800" dirty="0" smtClean="0"/>
              <a:t> </a:t>
            </a:r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17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dirty="0" smtClean="0"/>
              <a:t> </a:t>
            </a:r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18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928320" cy="418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Ne va specificata una per ogni classe del </a:t>
            </a:r>
            <a:r>
              <a:rPr lang="it-IT" sz="1800" dirty="0" err="1"/>
              <a:t>class</a:t>
            </a:r>
            <a:r>
              <a:rPr lang="it-IT" sz="1800" dirty="0"/>
              <a:t> </a:t>
            </a:r>
            <a:r>
              <a:rPr lang="it-IT" sz="1800" dirty="0" err="1"/>
              <a:t>diagram</a:t>
            </a:r>
            <a:r>
              <a:rPr lang="it-IT" sz="1800" dirty="0"/>
              <a:t> di design.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Conseguenza dell’utilizzo: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Le </a:t>
            </a:r>
            <a:r>
              <a:rPr lang="it-IT" sz="1600" dirty="0"/>
              <a:t>CRC </a:t>
            </a:r>
            <a:r>
              <a:rPr lang="it-IT" sz="1600" dirty="0" err="1"/>
              <a:t>cards</a:t>
            </a:r>
            <a:r>
              <a:rPr lang="it-IT" sz="1600" dirty="0"/>
              <a:t> spingono ad ottenere un design con chiare responsabilità e controllo sul numero di classi associate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endParaRPr lang="it-IT" sz="1600" dirty="0" smtClean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non riesco a specificare chiaramente le responsabilità di una classe, c’è un errore di </a:t>
            </a:r>
            <a:r>
              <a:rPr lang="it-IT" sz="1600" dirty="0" smtClean="0"/>
              <a:t>design</a:t>
            </a:r>
          </a:p>
          <a:p>
            <a:pPr lvl="1" algn="l" eaLnBrk="1" hangingPunct="1"/>
            <a:endParaRPr lang="it-IT" sz="16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una classe ha bisogno di troppe classi collaboratrici, c’è un potenziale errore di design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19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sz="1800" dirty="0"/>
              <a:t> Vediamo due criteri utili per analizzare la qualità </a:t>
            </a:r>
            <a:r>
              <a:rPr lang="it-IT" sz="1800" dirty="0" smtClean="0"/>
              <a:t>di </a:t>
            </a:r>
            <a:r>
              <a:rPr lang="it-IT" sz="1800" dirty="0"/>
              <a:t>una interfaccia pubblica </a:t>
            </a:r>
            <a:endParaRPr lang="it-IT" sz="1800" dirty="0" smtClean="0"/>
          </a:p>
          <a:p>
            <a:pPr algn="l" eaLnBrk="1" hangingPunct="1"/>
            <a:r>
              <a:rPr lang="it-IT" sz="1800" dirty="0"/>
              <a:t> </a:t>
            </a:r>
            <a:r>
              <a:rPr lang="it-IT" sz="1800" dirty="0" smtClean="0"/>
              <a:t>  di </a:t>
            </a:r>
            <a:r>
              <a:rPr lang="it-IT" sz="1800" dirty="0"/>
              <a:t>una classe: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Coesione</a:t>
            </a: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Accoppiamento</a:t>
            </a:r>
          </a:p>
          <a:p>
            <a:pPr lvl="1" algn="l" eaLnBrk="1" hangingPunct="1"/>
            <a:endParaRPr lang="it-IT" sz="16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</a:t>
            </a:r>
            <a:r>
              <a:rPr lang="it-IT" sz="1800" dirty="0" smtClean="0"/>
              <a:t>: si parte dal presupposto che una classe </a:t>
            </a:r>
            <a:r>
              <a:rPr lang="it-IT" sz="1800" dirty="0"/>
              <a:t>dovrebbe </a:t>
            </a:r>
            <a:r>
              <a:rPr lang="it-IT" sz="1800" dirty="0" smtClean="0"/>
              <a:t>rappresentare un </a:t>
            </a:r>
            <a:r>
              <a:rPr lang="it-IT" sz="1800" dirty="0"/>
              <a:t>singolo </a:t>
            </a:r>
            <a:r>
              <a:rPr lang="it-IT" sz="1800" dirty="0" smtClean="0"/>
              <a:t>concetto.</a:t>
            </a:r>
          </a:p>
          <a:p>
            <a:pPr lvl="1" algn="l" eaLnBrk="1" hangingPunct="1"/>
            <a:endParaRPr lang="it-IT" sz="18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I </a:t>
            </a:r>
            <a:r>
              <a:rPr lang="it-IT" sz="1600" dirty="0"/>
              <a:t>metodi e le costanti pubbliche che sono </a:t>
            </a:r>
            <a:r>
              <a:rPr lang="it-IT" sz="1600" dirty="0" smtClean="0"/>
              <a:t>elencati nell’interfaccia </a:t>
            </a:r>
            <a:r>
              <a:rPr lang="it-IT" sz="1600" dirty="0"/>
              <a:t>dovrebbero avere una </a:t>
            </a:r>
            <a:r>
              <a:rPr lang="it-IT" sz="1600" dirty="0" smtClean="0"/>
              <a:t>buona </a:t>
            </a:r>
            <a:r>
              <a:rPr lang="it-IT" sz="1600" b="1" dirty="0"/>
              <a:t>coesione</a:t>
            </a:r>
            <a:r>
              <a:rPr lang="it-IT" sz="1600" dirty="0"/>
              <a:t>, </a:t>
            </a:r>
            <a:r>
              <a:rPr lang="it-IT" sz="1600" dirty="0" smtClean="0"/>
              <a:t>ovvero tutte </a:t>
            </a:r>
            <a:r>
              <a:rPr lang="it-IT" sz="1600" dirty="0"/>
              <a:t>le caratteristiche </a:t>
            </a:r>
            <a:r>
              <a:rPr lang="it-IT" sz="1600" dirty="0" smtClean="0"/>
              <a:t>dell’interfaccia </a:t>
            </a:r>
            <a:r>
              <a:rPr lang="it-IT" sz="1600" dirty="0"/>
              <a:t>dovrebbero essere strettamente </a:t>
            </a:r>
            <a:r>
              <a:rPr lang="it-IT" sz="1600" dirty="0" smtClean="0"/>
              <a:t>correlate </a:t>
            </a:r>
            <a:r>
              <a:rPr lang="it-IT" sz="1600" dirty="0"/>
              <a:t>al singolo concetto rappresentato dalla </a:t>
            </a:r>
            <a:r>
              <a:rPr lang="it-IT" sz="1600" dirty="0" smtClean="0"/>
              <a:t>classe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endParaRPr lang="it-IT" sz="1600" dirty="0"/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600" dirty="0" smtClean="0"/>
              <a:t>Se </a:t>
            </a:r>
            <a:r>
              <a:rPr lang="it-IT" sz="1600" dirty="0"/>
              <a:t>così non è forse è meglio usare classi </a:t>
            </a:r>
            <a:r>
              <a:rPr lang="it-IT" sz="1600" dirty="0" smtClean="0"/>
              <a:t>separate</a:t>
            </a:r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  <a:latin typeface="Arial" pitchFamily="34" charset="0"/>
              </a:rPr>
              <a:t>DI e </a:t>
            </a:r>
            <a:r>
              <a:rPr lang="it-IT" dirty="0" err="1" smtClean="0">
                <a:solidFill>
                  <a:srgbClr val="000000"/>
                </a:solidFill>
                <a:latin typeface="Arial" pitchFamily="34" charset="0"/>
              </a:rPr>
              <a:t>IoC</a:t>
            </a:r>
            <a:endParaRPr lang="it-IT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3" descr="SfondoPresentazion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2900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4413" y="1643063"/>
            <a:ext cx="6343650" cy="714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sz="5000" dirty="0" smtClean="0"/>
              <a:t>2Clever</a:t>
            </a:r>
            <a:endParaRPr lang="it-IT" sz="5000" dirty="0"/>
          </a:p>
        </p:txBody>
      </p:sp>
      <p:sp>
        <p:nvSpPr>
          <p:cNvPr id="3076" name="Sottotitolo 2"/>
          <p:cNvSpPr>
            <a:spLocks noGrp="1"/>
          </p:cNvSpPr>
          <p:nvPr>
            <p:ph type="subTitle" idx="1"/>
          </p:nvPr>
        </p:nvSpPr>
        <p:spPr>
          <a:xfrm>
            <a:off x="2143125" y="4071938"/>
            <a:ext cx="7072313" cy="500062"/>
          </a:xfrm>
          <a:solidFill>
            <a:srgbClr val="51361B"/>
          </a:solidFill>
        </p:spPr>
        <p:txBody>
          <a:bodyPr/>
          <a:lstStyle/>
          <a:p>
            <a:pPr algn="l"/>
            <a:r>
              <a:rPr lang="it-IT" sz="2800" dirty="0" err="1">
                <a:solidFill>
                  <a:schemeClr val="bg1"/>
                </a:solidFill>
              </a:rPr>
              <a:t>IoC</a:t>
            </a:r>
            <a:r>
              <a:rPr lang="it-IT" sz="2800" dirty="0">
                <a:solidFill>
                  <a:schemeClr val="bg1"/>
                </a:solidFill>
              </a:rPr>
              <a:t>, DI e </a:t>
            </a:r>
            <a:r>
              <a:rPr lang="it-IT" sz="2800" dirty="0" smtClean="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88" y="3500438"/>
            <a:ext cx="7072312" cy="500062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t-IT" sz="4500" b="1" dirty="0" smtClean="0">
                <a:solidFill>
                  <a:srgbClr val="6B4723"/>
                </a:solidFill>
                <a:latin typeface="+mn-lt"/>
              </a:rPr>
              <a:t>MODULO JAVA ADVANCED</a:t>
            </a:r>
            <a:endParaRPr lang="it-IT" sz="4500" b="1" dirty="0">
              <a:solidFill>
                <a:srgbClr val="6B4723"/>
              </a:solidFill>
              <a:latin typeface="+mn-lt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>
                <a:solidFill>
                  <a:srgbClr val="000000"/>
                </a:solidFill>
              </a:rPr>
              <a:t>DI e IoC</a:t>
            </a:r>
            <a:endParaRPr lang="it-IT">
              <a:solidFill>
                <a:srgbClr val="00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105F4-3BB8-4843-8607-DF8D21101283}" type="slidenum">
              <a:rPr lang="it-IT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err="1"/>
              <a:t>IoC</a:t>
            </a:r>
            <a:r>
              <a:rPr lang="it-IT" sz="2400" dirty="0"/>
              <a:t>, DI e Containers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i="1" dirty="0" smtClean="0"/>
              <a:t>L’</a:t>
            </a:r>
            <a:r>
              <a:rPr lang="it-IT" sz="1800" b="1" i="1" dirty="0" err="1" smtClean="0"/>
              <a:t>Inversion</a:t>
            </a:r>
            <a:r>
              <a:rPr lang="it-IT" sz="1800" b="1" i="1" dirty="0" smtClean="0"/>
              <a:t> </a:t>
            </a:r>
            <a:r>
              <a:rPr lang="it-IT" sz="1800" b="1" i="1" dirty="0"/>
              <a:t>of Control</a:t>
            </a:r>
            <a:r>
              <a:rPr lang="it-IT" sz="1800" dirty="0"/>
              <a:t> è un principio architetturale nato alla fine degli anni ottanta, basato sul concetto di invertire il controllo del flusso di sistema (</a:t>
            </a:r>
            <a:r>
              <a:rPr lang="it-IT" sz="1800" dirty="0" smtClean="0"/>
              <a:t>Control </a:t>
            </a:r>
            <a:r>
              <a:rPr lang="it-IT" sz="1800" dirty="0"/>
              <a:t>Flow) rispetto alla programmazione tradizionale</a:t>
            </a:r>
            <a:r>
              <a:rPr lang="it-IT" sz="1800" dirty="0" smtClean="0"/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Nella programmazione tradizionale la logica di tale flusso è definita esplicitamente dallo sviluppatore, che si occupa tra le altre cose di tutte le operazioni di creazione, inizializzazione ed invocazione dei metodi degli </a:t>
            </a:r>
            <a:r>
              <a:rPr lang="it-IT" sz="1800" dirty="0" smtClean="0"/>
              <a:t>oggetti.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err="1"/>
              <a:t>IoC</a:t>
            </a:r>
            <a:r>
              <a:rPr lang="it-IT" sz="1800" dirty="0"/>
              <a:t> invece inverte il control flow facendo in modo che non sia più lo sviluppatore a doversi preoccupare di questi aspetti, ma il </a:t>
            </a:r>
            <a:r>
              <a:rPr lang="it-IT" sz="1800" dirty="0" err="1"/>
              <a:t>framework</a:t>
            </a:r>
            <a:r>
              <a:rPr lang="it-IT" sz="1800" dirty="0"/>
              <a:t>, che </a:t>
            </a:r>
            <a:r>
              <a:rPr lang="it-IT" sz="1800" dirty="0" smtClean="0"/>
              <a:t>agisce come </a:t>
            </a:r>
            <a:r>
              <a:rPr lang="it-IT" sz="1800" dirty="0" err="1" smtClean="0"/>
              <a:t>handler</a:t>
            </a:r>
            <a:r>
              <a:rPr lang="it-IT" sz="1800" dirty="0" smtClean="0"/>
              <a:t> ad un evento particolare e se </a:t>
            </a:r>
            <a:r>
              <a:rPr lang="it-IT" sz="1800" dirty="0"/>
              <a:t>ne </a:t>
            </a:r>
            <a:r>
              <a:rPr lang="it-IT" sz="1800" dirty="0" smtClean="0"/>
              <a:t>occuperà.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Questo principio è anche conosciuto come </a:t>
            </a:r>
            <a:r>
              <a:rPr lang="it-IT" sz="1800" b="1" dirty="0"/>
              <a:t>Hollywood </a:t>
            </a:r>
            <a:r>
              <a:rPr lang="it-IT" sz="1800" b="1" dirty="0" err="1" smtClean="0"/>
              <a:t>Principle</a:t>
            </a:r>
            <a:r>
              <a:rPr lang="it-IT" sz="1800" dirty="0" smtClean="0"/>
              <a:t>.</a:t>
            </a:r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DI e IoC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21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err="1"/>
              <a:t>IoC</a:t>
            </a:r>
            <a:r>
              <a:rPr lang="it-IT" sz="2400" dirty="0"/>
              <a:t>, DI e Containers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Il termine </a:t>
            </a:r>
            <a:r>
              <a:rPr lang="it-IT" sz="1800" b="1" dirty="0" err="1"/>
              <a:t>Dependency</a:t>
            </a:r>
            <a:r>
              <a:rPr lang="it-IT" sz="1800" b="1" dirty="0"/>
              <a:t> </a:t>
            </a:r>
            <a:r>
              <a:rPr lang="it-IT" sz="1800" b="1" dirty="0" err="1"/>
              <a:t>Injection</a:t>
            </a:r>
            <a:r>
              <a:rPr lang="it-IT" sz="1800" b="1" dirty="0"/>
              <a:t> (DI)</a:t>
            </a:r>
            <a:r>
              <a:rPr lang="it-IT" sz="1800" dirty="0"/>
              <a:t> </a:t>
            </a:r>
            <a:r>
              <a:rPr lang="it-IT" sz="1800" dirty="0" smtClean="0"/>
              <a:t>viene utilizzato per </a:t>
            </a:r>
            <a:r>
              <a:rPr lang="it-IT" sz="1800" dirty="0"/>
              <a:t>riferirsi ad una specifica implementazione dello </a:t>
            </a:r>
            <a:r>
              <a:rPr lang="it-IT" sz="1800" dirty="0" err="1"/>
              <a:t>IoC</a:t>
            </a:r>
            <a:r>
              <a:rPr lang="it-IT" sz="1800" dirty="0"/>
              <a:t> rivolta ad invertire il processo di risoluzione delle dipendenze, facendo in modo che queste vengano iniettate dall’esterno.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Separando l’acronimo, si analizza la </a:t>
            </a:r>
            <a:r>
              <a:rPr lang="it-IT" sz="1800" b="1" i="1" dirty="0" err="1" smtClean="0"/>
              <a:t>Dependency</a:t>
            </a:r>
            <a:r>
              <a:rPr lang="it-IT" sz="1800" dirty="0" smtClean="0"/>
              <a:t>: nel </a:t>
            </a:r>
            <a:r>
              <a:rPr lang="it-IT" sz="1800" dirty="0"/>
              <a:t>caso della programmazione Object </a:t>
            </a:r>
            <a:r>
              <a:rPr lang="it-IT" sz="1800" dirty="0" err="1"/>
              <a:t>Oriented</a:t>
            </a:r>
            <a:r>
              <a:rPr lang="it-IT" sz="1800" dirty="0"/>
              <a:t>, una classe A si dice dipendente dalla classe B se ne usa in qualche punto i servizi </a:t>
            </a:r>
            <a:r>
              <a:rPr lang="it-IT" sz="1800" dirty="0" smtClean="0"/>
              <a:t>offerti. Questo si traduce quindi in una dipendenza tra le due creando forte accoppiamento.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Analizzando l’</a:t>
            </a:r>
            <a:r>
              <a:rPr lang="it-IT" sz="1800" b="1" i="1" dirty="0" err="1"/>
              <a:t>Injection</a:t>
            </a:r>
            <a:r>
              <a:rPr lang="it-IT" sz="1800" dirty="0"/>
              <a:t>: uno scenario di forte accoppiamento tra le due classi precedentemente analizzate, può venire completamente risolto tramite meccanismi che rendano disponibile la classe B alla classe A senza che A abbia alcun riferimento alla creazione (</a:t>
            </a:r>
            <a:r>
              <a:rPr lang="it-IT" sz="1800" dirty="0" err="1"/>
              <a:t>istanziazione</a:t>
            </a:r>
            <a:r>
              <a:rPr lang="it-IT" sz="1800" dirty="0"/>
              <a:t>) di B.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DI e IoC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22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err="1"/>
              <a:t>IoC</a:t>
            </a:r>
            <a:r>
              <a:rPr lang="it-IT" sz="2400" dirty="0"/>
              <a:t>, DI e Containers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Sono descritti in nomenclatura due tipologie differenti di DI: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800" b="1" dirty="0" err="1"/>
              <a:t>Constructor</a:t>
            </a:r>
            <a:r>
              <a:rPr lang="it-IT" sz="1800" b="1" dirty="0"/>
              <a:t> </a:t>
            </a:r>
            <a:r>
              <a:rPr lang="it-IT" sz="1800" b="1" dirty="0" err="1"/>
              <a:t>injection</a:t>
            </a:r>
            <a:r>
              <a:rPr lang="it-IT" sz="1800" dirty="0" smtClean="0"/>
              <a:t>: dove la </a:t>
            </a:r>
            <a:r>
              <a:rPr lang="it-IT" sz="1800" dirty="0"/>
              <a:t>dipendenza viene iniettata tramite l’argomento del </a:t>
            </a:r>
            <a:r>
              <a:rPr lang="it-IT" sz="1800" dirty="0" smtClean="0"/>
              <a:t>costruttore.</a:t>
            </a:r>
          </a:p>
          <a:p>
            <a:pPr marL="742950" lvl="1" indent="-285750" algn="l" eaLnBrk="1" hangingPunct="1">
              <a:buFont typeface="Courier New" panose="02070309020205020404" pitchFamily="49" charset="0"/>
              <a:buChar char="o"/>
            </a:pPr>
            <a:r>
              <a:rPr lang="it-IT" sz="1800" b="1" dirty="0"/>
              <a:t>Setter </a:t>
            </a:r>
            <a:r>
              <a:rPr lang="it-IT" sz="1800" b="1" dirty="0" err="1" smtClean="0"/>
              <a:t>injection</a:t>
            </a:r>
            <a:r>
              <a:rPr lang="it-IT" sz="1800" dirty="0" smtClean="0"/>
              <a:t>: </a:t>
            </a:r>
            <a:r>
              <a:rPr lang="it-IT" sz="1800" dirty="0"/>
              <a:t>la dipendenza viene iniettata attraverso un metodo “set</a:t>
            </a:r>
            <a:r>
              <a:rPr lang="it-IT" sz="1800" dirty="0" smtClean="0"/>
              <a:t>”</a:t>
            </a:r>
            <a:endParaRPr lang="it-IT" sz="1800" dirty="0"/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 </a:t>
            </a:r>
            <a:r>
              <a:rPr lang="it-IT" sz="1800" dirty="0" smtClean="0"/>
              <a:t>Spring sono </a:t>
            </a:r>
            <a:r>
              <a:rPr lang="it-IT" sz="1800" dirty="0"/>
              <a:t>implementate </a:t>
            </a:r>
            <a:r>
              <a:rPr lang="it-IT" sz="1800" dirty="0" smtClean="0"/>
              <a:t>la </a:t>
            </a:r>
            <a:r>
              <a:rPr lang="it-IT" sz="1800" b="1" i="1" dirty="0"/>
              <a:t>Setter</a:t>
            </a:r>
            <a:r>
              <a:rPr lang="it-IT" sz="1800" dirty="0"/>
              <a:t> e la </a:t>
            </a:r>
            <a:r>
              <a:rPr lang="it-IT" sz="1800" b="1" i="1" dirty="0" err="1"/>
              <a:t>Constructor</a:t>
            </a:r>
            <a:r>
              <a:rPr lang="it-IT" sz="1800" b="1" i="1" dirty="0"/>
              <a:t> </a:t>
            </a:r>
            <a:r>
              <a:rPr lang="it-IT" sz="1800" b="1" i="1" dirty="0" err="1"/>
              <a:t>Injection</a:t>
            </a:r>
            <a:r>
              <a:rPr lang="it-IT" sz="1800" dirty="0"/>
              <a:t>, ma c'è anche la possibilità di inizializzare e creare oggetti attraverso dei </a:t>
            </a:r>
            <a:r>
              <a:rPr lang="it-IT" sz="1800" dirty="0" err="1"/>
              <a:t>Factory</a:t>
            </a:r>
            <a:r>
              <a:rPr lang="it-IT" sz="1800" dirty="0"/>
              <a:t> Method e dei </a:t>
            </a:r>
            <a:r>
              <a:rPr lang="it-IT" sz="1800" dirty="0" err="1"/>
              <a:t>Factory</a:t>
            </a:r>
            <a:r>
              <a:rPr lang="it-IT" sz="1800" dirty="0"/>
              <a:t> Object.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DI e IoC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23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err="1"/>
              <a:t>IoC</a:t>
            </a:r>
            <a:r>
              <a:rPr lang="it-IT" sz="2400" dirty="0"/>
              <a:t>, DI e Containers</a:t>
            </a:r>
            <a:endParaRPr lang="it-IT" sz="2400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Un </a:t>
            </a:r>
            <a:r>
              <a:rPr lang="it-IT" sz="1800" dirty="0"/>
              <a:t>modo </a:t>
            </a:r>
            <a:r>
              <a:rPr lang="it-IT" sz="1800" dirty="0" smtClean="0"/>
              <a:t>ottimizzato per </a:t>
            </a:r>
            <a:r>
              <a:rPr lang="it-IT" sz="1800" dirty="0"/>
              <a:t>poter lavorare con la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 è quello di utilizzare come </a:t>
            </a:r>
            <a:r>
              <a:rPr lang="it-IT" sz="1800" dirty="0" err="1"/>
              <a:t>assembler</a:t>
            </a:r>
            <a:r>
              <a:rPr lang="it-IT" sz="1800" dirty="0"/>
              <a:t> uno </a:t>
            </a:r>
            <a:r>
              <a:rPr lang="it-IT" sz="1800" dirty="0" err="1"/>
              <a:t>IoC</a:t>
            </a:r>
            <a:r>
              <a:rPr lang="it-IT" sz="1800" dirty="0"/>
              <a:t> Container in grado di compiere operazioni di </a:t>
            </a:r>
            <a:r>
              <a:rPr lang="it-IT" sz="1800" dirty="0" err="1"/>
              <a:t>injection</a:t>
            </a:r>
            <a:r>
              <a:rPr lang="it-IT" sz="1800" dirty="0"/>
              <a:t>.</a:t>
            </a:r>
          </a:p>
          <a:p>
            <a:pPr algn="l" eaLnBrk="1" hangingPunct="1">
              <a:buFontTx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Per definizione un container è un componente esterno che si prende carico di una serie di compiti esonerando così lo sviluppatore dal preoccuparsene. </a:t>
            </a: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Uno </a:t>
            </a:r>
            <a:r>
              <a:rPr lang="it-IT" sz="1800" dirty="0" err="1"/>
              <a:t>IoC</a:t>
            </a:r>
            <a:r>
              <a:rPr lang="it-IT" sz="1800" dirty="0"/>
              <a:t> Container non è altro che un container specializzato nella </a:t>
            </a:r>
            <a:r>
              <a:rPr lang="it-IT" sz="1800" dirty="0" err="1"/>
              <a:t>dependency</a:t>
            </a:r>
            <a:r>
              <a:rPr lang="it-IT" sz="1800" dirty="0"/>
              <a:t> </a:t>
            </a:r>
            <a:r>
              <a:rPr lang="it-IT" sz="1800" dirty="0" err="1"/>
              <a:t>injection</a:t>
            </a:r>
            <a:r>
              <a:rPr lang="it-IT" sz="1800" dirty="0"/>
              <a:t>, che basandosi su apposite configurazioni definite dall’utente (generalmente attraverso l’utilizzo di un file </a:t>
            </a:r>
            <a:r>
              <a:rPr lang="it-IT" sz="1800" dirty="0" smtClean="0"/>
              <a:t>xml, o </a:t>
            </a:r>
            <a:r>
              <a:rPr lang="it-IT" sz="1800" dirty="0" err="1" smtClean="0"/>
              <a:t>annotations</a:t>
            </a:r>
            <a:r>
              <a:rPr lang="it-IT" sz="1800" dirty="0" smtClean="0"/>
              <a:t>) </a:t>
            </a:r>
            <a:r>
              <a:rPr lang="it-IT" sz="1800" dirty="0"/>
              <a:t>è in grado di compiere opportune operazioni di </a:t>
            </a:r>
            <a:r>
              <a:rPr lang="it-IT" sz="1800" dirty="0" err="1"/>
              <a:t>injection</a:t>
            </a:r>
            <a:r>
              <a:rPr lang="it-IT" sz="1800" dirty="0"/>
              <a:t>.</a:t>
            </a:r>
            <a:endParaRPr lang="it-IT" sz="1800" dirty="0" smtClean="0"/>
          </a:p>
        </p:txBody>
      </p:sp>
      <p:sp>
        <p:nvSpPr>
          <p:cNvPr id="512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latin typeface="Arial" pitchFamily="34" charset="0"/>
              </a:rPr>
              <a:t>DI e IoC</a:t>
            </a:r>
          </a:p>
        </p:txBody>
      </p:sp>
      <p:sp>
        <p:nvSpPr>
          <p:cNvPr id="51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070B01-8EFC-4B03-AEA2-42ECDBEFAD7F}" type="slidenum">
              <a:rPr lang="it-IT" smtClean="0">
                <a:latin typeface="Arial" pitchFamily="34" charset="0"/>
              </a:rPr>
              <a:pPr/>
              <a:t>24</a:t>
            </a:fld>
            <a:endParaRPr lang="it-IT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b="1" dirty="0"/>
              <a:t>La Coesione è una misura di quanto siano fortemente relate e mirate le responsabilità (o servizi offerti) di una classe.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Se ciascuna unità è responsabile di un singolo compito, diciamo che tale unità ha una alta coesione.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600" dirty="0"/>
              <a:t>Un’alta coesione è una proprietà desiderabile del codice, poiché permette: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comprendere meglio i ruoli di una classe;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riusare una classe;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manutenere una </a:t>
            </a:r>
            <a:r>
              <a:rPr lang="it-IT" sz="1600" dirty="0" smtClean="0"/>
              <a:t>classe</a:t>
            </a:r>
            <a:r>
              <a:rPr lang="it-IT" sz="1600" dirty="0"/>
              <a:t>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Di limitare e focalizzare i cambiamenti nel codice;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/>
              <a:t>    Utilizzare nomi appropriati, efficaci, comunicativi.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3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Coesione dei </a:t>
            </a:r>
            <a:r>
              <a:rPr lang="it-IT" sz="1800" dirty="0" smtClean="0"/>
              <a:t>metodi: un metodo </a:t>
            </a:r>
            <a:r>
              <a:rPr lang="it-IT" sz="1800" dirty="0"/>
              <a:t>dovrebbe essere responsabile di un solo compito ben </a:t>
            </a:r>
            <a:r>
              <a:rPr lang="it-IT" sz="1800" dirty="0" smtClean="0"/>
              <a:t>definito.</a:t>
            </a: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Coesione delle </a:t>
            </a:r>
            <a:r>
              <a:rPr lang="it-IT" sz="1800" dirty="0" smtClean="0"/>
              <a:t>classi: ogni classe </a:t>
            </a:r>
            <a:r>
              <a:rPr lang="it-IT" sz="1800" dirty="0"/>
              <a:t>dovrebbe rappresentare un singolo concetto ben definito 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4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Livelli di Coesione: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 </a:t>
            </a:r>
            <a:r>
              <a:rPr lang="it-IT" sz="1800" b="1" dirty="0"/>
              <a:t>molto bassa</a:t>
            </a:r>
            <a:r>
              <a:rPr lang="it-IT" sz="1800" dirty="0"/>
              <a:t>: </a:t>
            </a:r>
            <a:endParaRPr lang="it-IT" sz="1800" dirty="0" smtClean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800" dirty="0"/>
              <a:t>una classe è sola responsabile di molte cose in aree funzionali molto diverse → più sottosistemi.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800" dirty="0" smtClean="0"/>
              <a:t>una </a:t>
            </a:r>
            <a:r>
              <a:rPr lang="it-IT" sz="1800" dirty="0"/>
              <a:t>classe è sola responsabile di molte cose in una sola area funzionale → più classi, </a:t>
            </a:r>
            <a:r>
              <a:rPr lang="it-IT" sz="1800" dirty="0" err="1"/>
              <a:t>piu’</a:t>
            </a:r>
            <a:r>
              <a:rPr lang="it-IT" sz="1800" dirty="0"/>
              <a:t> leggere.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Coesione </a:t>
            </a:r>
            <a:r>
              <a:rPr lang="it-IT" sz="1800" b="1" dirty="0"/>
              <a:t>alta</a:t>
            </a:r>
            <a:r>
              <a:rPr lang="it-IT" sz="1800" dirty="0"/>
              <a:t>: classe con responsabilità leggere in una sola area che collabora con altre classi (di solito pochi metodi mirati).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5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Indicatori di un’alta coesione (è il nostro obiettivo):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Una </a:t>
            </a:r>
            <a:r>
              <a:rPr lang="it-IT" sz="1600" dirty="0"/>
              <a:t>classe ha delle responsabilità moderate, limitate ad una singola area funzionale.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Collabora </a:t>
            </a:r>
            <a:r>
              <a:rPr lang="it-IT" sz="1600" dirty="0"/>
              <a:t>con altre classi per completare dei </a:t>
            </a:r>
            <a:r>
              <a:rPr lang="it-IT" sz="1600" dirty="0" smtClean="0"/>
              <a:t>task.</a:t>
            </a:r>
            <a:endParaRPr lang="it-IT" sz="16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Ha </a:t>
            </a:r>
            <a:r>
              <a:rPr lang="it-IT" sz="1600" dirty="0"/>
              <a:t>un numero limitato di metodi, cioè di funzionalità altamente legate tra loro.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Tutti </a:t>
            </a:r>
            <a:r>
              <a:rPr lang="it-IT" sz="1600" dirty="0"/>
              <a:t>i metodi sembrano appartenere ad uno stesso insieme, con un obiettivo globale simile.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La </a:t>
            </a:r>
            <a:r>
              <a:rPr lang="it-IT" sz="1600" dirty="0"/>
              <a:t>classe è facile da comprendere.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6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Esempio di Decomposizione </a:t>
            </a:r>
            <a:r>
              <a:rPr lang="it-IT" sz="1800" b="1" dirty="0"/>
              <a:t>in moduli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Non si riesce a </a:t>
            </a:r>
            <a:r>
              <a:rPr lang="it-IT" sz="1800" dirty="0"/>
              <a:t>specificare chiaramente le responsabilità di ogni modulo (Gestisce, Salva? Quindi bassa coesione).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Tutti i sottosistemi accedono al database direttamente, rendendoli vulnerabili ai cambiamenti dell’interfaccia del sottosistema </a:t>
            </a:r>
            <a:r>
              <a:rPr lang="it-IT" sz="1800" dirty="0" smtClean="0"/>
              <a:t>Database.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In </a:t>
            </a:r>
            <a:r>
              <a:rPr lang="it-IT" sz="1800" dirty="0"/>
              <a:t>futuro, se cambiasse il DBMS, dovrei modificare il codice in tutte le classi che accedono al DB. (Alto accoppiamento tra classi e DB, da evitare!)</a:t>
            </a:r>
          </a:p>
          <a:p>
            <a:pPr algn="l" eaLnBrk="1" hangingPunct="1"/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algn="l" eaLnBrk="1" hangingPunct="1"/>
            <a:r>
              <a:rPr lang="it-IT" sz="1800" dirty="0" smtClean="0"/>
              <a:t> </a:t>
            </a:r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100263"/>
            <a:ext cx="58007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0" y="381000"/>
            <a:ext cx="5029200" cy="457200"/>
          </a:xfrm>
        </p:spPr>
        <p:txBody>
          <a:bodyPr/>
          <a:lstStyle/>
          <a:p>
            <a:pPr eaLnBrk="1" hangingPunct="1"/>
            <a:r>
              <a:rPr lang="it-IT" sz="2400" dirty="0" smtClean="0"/>
              <a:t>Coesione ed Accoppiamento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b="1" dirty="0" smtClean="0"/>
              <a:t>E’ necessario chiarire le </a:t>
            </a:r>
            <a:r>
              <a:rPr lang="it-IT" sz="1800" b="1" dirty="0"/>
              <a:t>responsabilità</a:t>
            </a:r>
          </a:p>
          <a:p>
            <a:pPr algn="l" eaLnBrk="1" hangingPunct="1"/>
            <a:endParaRPr lang="it-IT" sz="1800" dirty="0" smtClean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 smtClean="0"/>
              <a:t>Viene introdotto il </a:t>
            </a:r>
            <a:r>
              <a:rPr lang="it-IT" sz="1800" dirty="0"/>
              <a:t>sottosistema Storage che gestisce l’I/O col DB (disaccoppia tutte le classi dal </a:t>
            </a:r>
            <a:r>
              <a:rPr lang="it-IT" sz="1800" dirty="0" err="1"/>
              <a:t>db</a:t>
            </a:r>
            <a:r>
              <a:rPr lang="it-IT" sz="1800" dirty="0"/>
              <a:t>).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Conseguenze di questa scelta:</a:t>
            </a:r>
          </a:p>
          <a:p>
            <a:pPr algn="l" eaLnBrk="1" hangingPunct="1"/>
            <a:endParaRPr lang="it-IT" sz="1800" dirty="0"/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Se </a:t>
            </a:r>
            <a:r>
              <a:rPr lang="it-IT" sz="1600" dirty="0"/>
              <a:t>cambia il DBMS, </a:t>
            </a:r>
            <a:r>
              <a:rPr lang="it-IT" sz="1600" dirty="0" smtClean="0"/>
              <a:t>è necessario modificare </a:t>
            </a:r>
            <a:r>
              <a:rPr lang="it-IT" sz="1600" dirty="0"/>
              <a:t>solo il sottosistema Storage, quindi facilito la manutenzione.</a:t>
            </a:r>
          </a:p>
          <a:p>
            <a:pPr marL="800100" lvl="1" indent="-342900" algn="l" eaLnBrk="1" hangingPunct="1">
              <a:buFont typeface="+mj-lt"/>
              <a:buAutoNum type="arabicPeriod"/>
            </a:pPr>
            <a:r>
              <a:rPr lang="it-IT" sz="1600" dirty="0" smtClean="0"/>
              <a:t>Aumentata la </a:t>
            </a:r>
            <a:r>
              <a:rPr lang="it-IT" sz="1600" dirty="0"/>
              <a:t>complessità di progettazione (c’è un modulo in più) </a:t>
            </a:r>
            <a:r>
              <a:rPr lang="it-IT" sz="1600" dirty="0" smtClean="0"/>
              <a:t>e le </a:t>
            </a:r>
            <a:r>
              <a:rPr lang="it-IT" sz="1600" dirty="0"/>
              <a:t>prestazioni.</a:t>
            </a:r>
          </a:p>
          <a:p>
            <a:pPr algn="l" eaLnBrk="1" hangingPunct="1"/>
            <a:endParaRPr lang="it-IT" sz="1800" dirty="0"/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it-IT" sz="1800" dirty="0"/>
              <a:t>Il progettista deve scegliere tra queste due soluzioni quale rispetta maggiormente i Criteri di Design per il sistema da sviluppare.</a:t>
            </a:r>
            <a:endParaRPr lang="it-IT" sz="1800" dirty="0" smtClean="0"/>
          </a:p>
        </p:txBody>
      </p:sp>
      <p:sp>
        <p:nvSpPr>
          <p:cNvPr id="1229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>
                <a:solidFill>
                  <a:srgbClr val="000000"/>
                </a:solidFill>
                <a:latin typeface="Arial" pitchFamily="34" charset="0"/>
              </a:rPr>
              <a:t>DI e IoC</a:t>
            </a:r>
          </a:p>
        </p:txBody>
      </p:sp>
      <p:sp>
        <p:nvSpPr>
          <p:cNvPr id="122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E205E-BFC7-48A1-B877-D3F6A7186BB9}" type="slidenum">
              <a:rPr lang="it-IT" smtClean="0">
                <a:solidFill>
                  <a:srgbClr val="000000"/>
                </a:solidFill>
                <a:latin typeface="Arial" pitchFamily="34" charset="0"/>
              </a:rPr>
              <a:pPr/>
              <a:t>9</a:t>
            </a:fld>
            <a:endParaRPr lang="it-IT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1677</Words>
  <Application>Microsoft Macintosh PowerPoint</Application>
  <PresentationFormat>Presentazione su schermo (4:3)</PresentationFormat>
  <Paragraphs>236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Calibri</vt:lpstr>
      <vt:lpstr>Courier New</vt:lpstr>
      <vt:lpstr>Arial</vt:lpstr>
      <vt:lpstr>Personalizza struttura</vt:lpstr>
      <vt:lpstr>2Clever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Coesione ed Accoppiamento</vt:lpstr>
      <vt:lpstr>2Clever</vt:lpstr>
      <vt:lpstr>IoC, DI e Containers</vt:lpstr>
      <vt:lpstr>IoC, DI e Containers</vt:lpstr>
      <vt:lpstr>IoC, DI e Containers</vt:lpstr>
      <vt:lpstr>IoC, DI e Containers</vt:lpstr>
    </vt:vector>
  </TitlesOfParts>
  <Company>Crif SPA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Coesione ed Accoppiamento</dc:title>
  <dc:creator>Giontella Roberto</dc:creator>
  <cp:lastModifiedBy>Roberto Giontella</cp:lastModifiedBy>
  <cp:revision>32</cp:revision>
  <dcterms:created xsi:type="dcterms:W3CDTF">2015-06-05T11:28:43Z</dcterms:created>
  <dcterms:modified xsi:type="dcterms:W3CDTF">2016-12-12T21:20:36Z</dcterms:modified>
</cp:coreProperties>
</file>