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5"/>
  </p:notesMasterIdLst>
  <p:handoutMasterIdLst>
    <p:handoutMasterId r:id="rId116"/>
  </p:handoutMasterIdLst>
  <p:sldIdLst>
    <p:sldId id="322" r:id="rId2"/>
    <p:sldId id="256" r:id="rId3"/>
    <p:sldId id="257" r:id="rId4"/>
    <p:sldId id="323" r:id="rId5"/>
    <p:sldId id="324" r:id="rId6"/>
    <p:sldId id="325" r:id="rId7"/>
    <p:sldId id="351" r:id="rId8"/>
    <p:sldId id="352" r:id="rId9"/>
    <p:sldId id="326" r:id="rId10"/>
    <p:sldId id="339" r:id="rId11"/>
    <p:sldId id="340" r:id="rId12"/>
    <p:sldId id="341" r:id="rId13"/>
    <p:sldId id="334" r:id="rId14"/>
    <p:sldId id="342" r:id="rId15"/>
    <p:sldId id="343" r:id="rId16"/>
    <p:sldId id="344" r:id="rId17"/>
    <p:sldId id="345" r:id="rId18"/>
    <p:sldId id="361" r:id="rId19"/>
    <p:sldId id="346" r:id="rId20"/>
    <p:sldId id="353" r:id="rId21"/>
    <p:sldId id="354" r:id="rId22"/>
    <p:sldId id="357" r:id="rId23"/>
    <p:sldId id="362" r:id="rId24"/>
    <p:sldId id="336" r:id="rId25"/>
    <p:sldId id="358" r:id="rId26"/>
    <p:sldId id="363" r:id="rId27"/>
    <p:sldId id="364" r:id="rId28"/>
    <p:sldId id="373" r:id="rId29"/>
    <p:sldId id="375" r:id="rId30"/>
    <p:sldId id="376" r:id="rId31"/>
    <p:sldId id="377" r:id="rId32"/>
    <p:sldId id="378" r:id="rId33"/>
    <p:sldId id="379" r:id="rId34"/>
    <p:sldId id="365" r:id="rId35"/>
    <p:sldId id="366" r:id="rId36"/>
    <p:sldId id="390" r:id="rId37"/>
    <p:sldId id="391" r:id="rId38"/>
    <p:sldId id="392" r:id="rId39"/>
    <p:sldId id="393" r:id="rId40"/>
    <p:sldId id="367" r:id="rId41"/>
    <p:sldId id="368" r:id="rId42"/>
    <p:sldId id="369" r:id="rId43"/>
    <p:sldId id="370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9" r:id="rId53"/>
    <p:sldId id="394" r:id="rId54"/>
    <p:sldId id="388" r:id="rId55"/>
    <p:sldId id="395" r:id="rId56"/>
    <p:sldId id="396" r:id="rId57"/>
    <p:sldId id="397" r:id="rId58"/>
    <p:sldId id="398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43" r:id="rId70"/>
    <p:sldId id="444" r:id="rId71"/>
    <p:sldId id="445" r:id="rId72"/>
    <p:sldId id="446" r:id="rId73"/>
    <p:sldId id="447" r:id="rId74"/>
    <p:sldId id="448" r:id="rId75"/>
    <p:sldId id="335" r:id="rId76"/>
    <p:sldId id="413" r:id="rId77"/>
    <p:sldId id="414" r:id="rId78"/>
    <p:sldId id="415" r:id="rId79"/>
    <p:sldId id="416" r:id="rId80"/>
    <p:sldId id="417" r:id="rId81"/>
    <p:sldId id="418" r:id="rId82"/>
    <p:sldId id="419" r:id="rId83"/>
    <p:sldId id="420" r:id="rId84"/>
    <p:sldId id="421" r:id="rId85"/>
    <p:sldId id="422" r:id="rId86"/>
    <p:sldId id="423" r:id="rId87"/>
    <p:sldId id="424" r:id="rId88"/>
    <p:sldId id="425" r:id="rId89"/>
    <p:sldId id="426" r:id="rId90"/>
    <p:sldId id="427" r:id="rId91"/>
    <p:sldId id="428" r:id="rId92"/>
    <p:sldId id="429" r:id="rId93"/>
    <p:sldId id="449" r:id="rId94"/>
    <p:sldId id="450" r:id="rId95"/>
    <p:sldId id="451" r:id="rId96"/>
    <p:sldId id="452" r:id="rId97"/>
    <p:sldId id="453" r:id="rId98"/>
    <p:sldId id="454" r:id="rId99"/>
    <p:sldId id="455" r:id="rId100"/>
    <p:sldId id="456" r:id="rId101"/>
    <p:sldId id="457" r:id="rId102"/>
    <p:sldId id="458" r:id="rId103"/>
    <p:sldId id="459" r:id="rId104"/>
    <p:sldId id="460" r:id="rId105"/>
    <p:sldId id="461" r:id="rId106"/>
    <p:sldId id="462" r:id="rId107"/>
    <p:sldId id="337" r:id="rId108"/>
    <p:sldId id="437" r:id="rId109"/>
    <p:sldId id="438" r:id="rId110"/>
    <p:sldId id="439" r:id="rId111"/>
    <p:sldId id="440" r:id="rId112"/>
    <p:sldId id="441" r:id="rId113"/>
    <p:sldId id="442" r:id="rId11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723"/>
    <a:srgbClr val="A2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50000" autoAdjust="0"/>
  </p:normalViewPr>
  <p:slideViewPr>
    <p:cSldViewPr>
      <p:cViewPr>
        <p:scale>
          <a:sx n="130" d="100"/>
          <a:sy n="130" d="100"/>
        </p:scale>
        <p:origin x="584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handoutMaster" Target="handoutMasters/handoutMaster1.xml"/><Relationship Id="rId117" Type="http://schemas.openxmlformats.org/officeDocument/2006/relationships/presProps" Target="presProps.xml"/><Relationship Id="rId118" Type="http://schemas.openxmlformats.org/officeDocument/2006/relationships/viewProps" Target="viewProps.xml"/><Relationship Id="rId119" Type="http://schemas.openxmlformats.org/officeDocument/2006/relationships/theme" Target="theme/theme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D2BF3-98F9-9340-A830-54D083048697}" type="datetimeFigureOut">
              <a:rPr lang="en-US" smtClean="0"/>
              <a:t>12/18/16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D7D35-779E-0C46-A860-083EB082DEE9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7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84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943D67-3086-460A-9D07-2721482F71A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58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838200"/>
            <a:ext cx="6705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216D6-1DD1-44DA-A126-6BD7A4600192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0C615-F6A1-41B0-978E-9AB8AFBE6CAC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268E-BD1F-4053-B0E6-C9BD4391404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05F4-3BB8-4843-8607-DF8D2110128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F22A-C57A-4D45-AFE0-0A7C7C4A4F9B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3D2F-6303-440C-B582-64B6B4A0E6F6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65F56-4294-4CD2-9284-ED2DEF39C40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ED010-672F-4CB7-B8F4-B1D009AF1F32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882F-4FF0-4797-9BE3-740F5595423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5CCA-022F-45C3-BC8A-9A55EB19558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F087-9776-4B86-87F8-3B73B05ED7A5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00445-1E6C-4FA4-BC09-C9C9845FF75D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609600"/>
            <a:ext cx="6248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Java 2 Enterprise Edition</a:t>
            </a:r>
            <a:endParaRPr lang="it-IT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25AF1027-B6B1-4ADF-B303-FB733BA9B2CB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java.sun.com/jsp/jstl/core" TargetMode="External"/><Relationship Id="rId3" Type="http://schemas.openxmlformats.org/officeDocument/2006/relationships/hyperlink" Target="http://www.springframework.org/tags/form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 smtClean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/>
              <a:t>Spring AOP </a:t>
            </a:r>
            <a:endParaRPr lang="it-IT" sz="2400" b="1" dirty="0" smtClean="0"/>
          </a:p>
          <a:p>
            <a:pPr algn="l" eaLnBrk="1" hangingPunct="1"/>
            <a:endParaRPr lang="it-IT" sz="2400" b="1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aggiunge </a:t>
            </a:r>
            <a:r>
              <a:rPr lang="it-IT" sz="1800" dirty="0"/>
              <a:t>al </a:t>
            </a:r>
            <a:r>
              <a:rPr lang="it-IT" sz="1800" dirty="0" err="1"/>
              <a:t>framework</a:t>
            </a:r>
            <a:r>
              <a:rPr lang="it-IT" sz="1800" dirty="0"/>
              <a:t> la funzionalità della </a:t>
            </a:r>
            <a:r>
              <a:rPr lang="it-IT" sz="1800" dirty="0" err="1" smtClean="0"/>
              <a:t>programmazzione</a:t>
            </a:r>
            <a:r>
              <a:rPr lang="it-IT" sz="1800" dirty="0" smtClean="0"/>
              <a:t> </a:t>
            </a:r>
            <a:r>
              <a:rPr lang="it-IT" sz="1800" dirty="0" err="1"/>
              <a:t>Aspect</a:t>
            </a:r>
            <a:r>
              <a:rPr lang="it-IT" sz="1800" dirty="0"/>
              <a:t> </a:t>
            </a:r>
            <a:r>
              <a:rPr lang="it-IT" sz="1800" dirty="0" err="1"/>
              <a:t>Oriented</a:t>
            </a:r>
            <a:r>
              <a:rPr lang="it-IT" sz="1800" dirty="0"/>
              <a:t>. AOP offre un nuovo modo di programmare che </a:t>
            </a:r>
            <a:r>
              <a:rPr lang="it-IT" sz="1800" dirty="0" smtClean="0"/>
              <a:t>porta notevoli </a:t>
            </a:r>
            <a:r>
              <a:rPr lang="it-IT" sz="1800" dirty="0"/>
              <a:t>vantaggi in tutte quelle operazioni che sono trasversali tra più oggetti. </a:t>
            </a:r>
            <a:endParaRPr lang="it-IT" sz="1800" dirty="0" smtClean="0"/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In </a:t>
            </a:r>
            <a:r>
              <a:rPr lang="it-IT" sz="1800" dirty="0"/>
              <a:t>Spring l’utilizzo di AOP offre il meglio di sé nella gestione delle transazioni, permettendo di evitare l’utilizzo degli EJB per tale </a:t>
            </a:r>
            <a:r>
              <a:rPr lang="it-IT" sz="1800" dirty="0" smtClean="0"/>
              <a:t>scopo.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b="1" dirty="0" smtClean="0"/>
              <a:t>Un </a:t>
            </a:r>
            <a:r>
              <a:rPr lang="en-US" sz="1800" b="1" dirty="0" err="1" smtClean="0"/>
              <a:t>pò</a:t>
            </a:r>
            <a:r>
              <a:rPr lang="en-US" sz="1800" b="1" dirty="0" smtClean="0"/>
              <a:t> di </a:t>
            </a:r>
            <a:r>
              <a:rPr lang="en-US" sz="1800" b="1" dirty="0" err="1" smtClean="0"/>
              <a:t>chiarezza</a:t>
            </a:r>
            <a:r>
              <a:rPr lang="is-IS" sz="1800" b="1" dirty="0" smtClean="0"/>
              <a:t>..</a:t>
            </a:r>
            <a:r>
              <a:rPr lang="en-US" sz="1800" b="1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b="1" i="1" dirty="0">
                <a:solidFill>
                  <a:srgbClr val="6D170B"/>
                </a:solidFill>
                <a:latin typeface="Consolas" charset="0"/>
              </a:rPr>
              <a:t>@</a:t>
            </a:r>
            <a:r>
              <a:rPr lang="en-US" sz="1800" b="1" i="1" dirty="0" smtClean="0">
                <a:solidFill>
                  <a:srgbClr val="6D170B"/>
                </a:solidFill>
                <a:latin typeface="Consolas" charset="0"/>
              </a:rPr>
              <a:t>Controller:</a:t>
            </a:r>
            <a:r>
              <a:rPr lang="en-US" sz="1800" dirty="0" smtClean="0"/>
              <a:t> </a:t>
            </a:r>
            <a:r>
              <a:rPr lang="en-US" sz="1800" dirty="0" err="1" smtClean="0"/>
              <a:t>permette</a:t>
            </a:r>
            <a:r>
              <a:rPr lang="en-US" sz="1800" dirty="0" smtClean="0"/>
              <a:t> di </a:t>
            </a:r>
            <a:r>
              <a:rPr lang="en-US" sz="1800" dirty="0" err="1" smtClean="0"/>
              <a:t>creare</a:t>
            </a:r>
            <a:r>
              <a:rPr lang="en-US" sz="1800" dirty="0" smtClean="0"/>
              <a:t> </a:t>
            </a:r>
            <a:r>
              <a:rPr lang="en-US" sz="1800" dirty="0" err="1" smtClean="0"/>
              <a:t>dei</a:t>
            </a:r>
            <a:r>
              <a:rPr lang="en-US" sz="1800" dirty="0" smtClean="0"/>
              <a:t> controller Spring. </a:t>
            </a:r>
            <a:r>
              <a:rPr lang="en-US" sz="1800" dirty="0" err="1" smtClean="0"/>
              <a:t>Questi</a:t>
            </a:r>
            <a:r>
              <a:rPr lang="en-US" sz="1800" dirty="0" smtClean="0"/>
              <a:t> </a:t>
            </a:r>
            <a:r>
              <a:rPr lang="en-US" sz="1800" dirty="0" err="1" smtClean="0"/>
              <a:t>intepretano</a:t>
            </a:r>
            <a:r>
              <a:rPr lang="en-US" sz="1800" dirty="0" smtClean="0"/>
              <a:t> </a:t>
            </a:r>
            <a:r>
              <a:rPr lang="en-US" sz="1800" dirty="0" err="1" smtClean="0"/>
              <a:t>l’input</a:t>
            </a:r>
            <a:r>
              <a:rPr lang="en-US" sz="1800" dirty="0" smtClean="0"/>
              <a:t> </a:t>
            </a:r>
            <a:r>
              <a:rPr lang="en-US" sz="1800" dirty="0" err="1" smtClean="0"/>
              <a:t>utente</a:t>
            </a:r>
            <a:r>
              <a:rPr lang="en-US" sz="1800" dirty="0" smtClean="0"/>
              <a:t> e lo </a:t>
            </a:r>
            <a:r>
              <a:rPr lang="en-US" sz="1800" dirty="0" err="1" smtClean="0"/>
              <a:t>trasformano</a:t>
            </a:r>
            <a:r>
              <a:rPr lang="en-US" sz="1800" dirty="0" smtClean="0"/>
              <a:t> in un Model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viene</a:t>
            </a:r>
            <a:r>
              <a:rPr lang="en-US" sz="1800" dirty="0" smtClean="0"/>
              <a:t> di </a:t>
            </a:r>
            <a:r>
              <a:rPr lang="en-US" sz="1800" dirty="0" err="1" smtClean="0"/>
              <a:t>nuovo</a:t>
            </a:r>
            <a:r>
              <a:rPr lang="en-US" sz="1800" dirty="0" smtClean="0"/>
              <a:t> </a:t>
            </a:r>
            <a:r>
              <a:rPr lang="en-US" sz="1800" dirty="0" err="1" smtClean="0"/>
              <a:t>trasferito</a:t>
            </a:r>
            <a:r>
              <a:rPr lang="en-US" sz="1800" dirty="0" smtClean="0"/>
              <a:t> </a:t>
            </a:r>
            <a:r>
              <a:rPr lang="en-US" sz="1800" dirty="0" err="1" smtClean="0"/>
              <a:t>all’utente</a:t>
            </a:r>
            <a:r>
              <a:rPr lang="en-US" sz="1800" dirty="0" smtClean="0"/>
              <a:t> per la </a:t>
            </a:r>
            <a:r>
              <a:rPr lang="en-US" sz="1800" dirty="0" err="1" smtClean="0"/>
              <a:t>visualizzazione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 marL="285750" indent="-285750" algn="l">
              <a:buFont typeface="Arial" charset="0"/>
              <a:buChar char="•"/>
            </a:pPr>
            <a:r>
              <a:rPr lang="en-US" sz="1800" b="1" i="1" dirty="0" smtClean="0">
                <a:solidFill>
                  <a:srgbClr val="6D170B"/>
                </a:solidFill>
                <a:latin typeface="Consolas" charset="0"/>
              </a:rPr>
              <a:t>@</a:t>
            </a:r>
            <a:r>
              <a:rPr lang="en-US" sz="1800" b="1" i="1" dirty="0" err="1" smtClean="0">
                <a:solidFill>
                  <a:srgbClr val="6D170B"/>
                </a:solidFill>
                <a:latin typeface="Consolas" charset="0"/>
              </a:rPr>
              <a:t>RequestMapping</a:t>
            </a:r>
            <a:r>
              <a:rPr lang="en-US" sz="1800" b="1" i="1" dirty="0" smtClean="0">
                <a:solidFill>
                  <a:srgbClr val="6D170B"/>
                </a:solidFill>
                <a:latin typeface="Consolas" charset="0"/>
              </a:rPr>
              <a:t>:</a:t>
            </a:r>
            <a:r>
              <a:rPr lang="en-US" sz="1800" dirty="0" smtClean="0">
                <a:solidFill>
                  <a:srgbClr val="6D170B"/>
                </a:solidFill>
                <a:latin typeface="Consolas" charset="0"/>
              </a:rPr>
              <a:t> </a:t>
            </a:r>
            <a:r>
              <a:rPr lang="en-US" sz="1800" dirty="0" err="1" smtClean="0"/>
              <a:t>annotazione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permette</a:t>
            </a:r>
            <a:r>
              <a:rPr lang="en-US" sz="1800" dirty="0" smtClean="0"/>
              <a:t> di </a:t>
            </a:r>
            <a:r>
              <a:rPr lang="en-US" sz="1800" dirty="0" err="1" smtClean="0"/>
              <a:t>mappare</a:t>
            </a:r>
            <a:r>
              <a:rPr lang="en-US" sz="1800" dirty="0" smtClean="0"/>
              <a:t> un URL ad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classe</a:t>
            </a:r>
            <a:r>
              <a:rPr lang="en-US" sz="1800" dirty="0" smtClean="0"/>
              <a:t> </a:t>
            </a:r>
            <a:r>
              <a:rPr lang="en-US" sz="1800" dirty="0" err="1" smtClean="0"/>
              <a:t>intera</a:t>
            </a:r>
            <a:r>
              <a:rPr lang="en-US" sz="1800" dirty="0" smtClean="0"/>
              <a:t> </a:t>
            </a:r>
            <a:r>
              <a:rPr lang="en-US" sz="1800" dirty="0" err="1" smtClean="0"/>
              <a:t>oppure</a:t>
            </a:r>
            <a:r>
              <a:rPr lang="en-US" sz="1800" dirty="0" smtClean="0"/>
              <a:t> al </a:t>
            </a:r>
            <a:r>
              <a:rPr lang="en-US" sz="1800" dirty="0" err="1" smtClean="0"/>
              <a:t>singolo</a:t>
            </a:r>
            <a:r>
              <a:rPr lang="en-US" sz="1800" dirty="0" smtClean="0"/>
              <a:t> </a:t>
            </a:r>
            <a:r>
              <a:rPr lang="en-US" sz="1800" dirty="0" err="1" smtClean="0"/>
              <a:t>metodo</a:t>
            </a:r>
            <a:r>
              <a:rPr lang="en-US" sz="1800" dirty="0" smtClean="0"/>
              <a:t>:</a:t>
            </a:r>
          </a:p>
          <a:p>
            <a:pPr marL="285750" indent="-285750" algn="l">
              <a:buFont typeface="Arial" charset="0"/>
              <a:buChar char="•"/>
            </a:pPr>
            <a:endParaRPr lang="en-US" sz="1800" dirty="0"/>
          </a:p>
          <a:p>
            <a:pPr marL="800100" lvl="1" indent="-342900" algn="l">
              <a:buFont typeface="+mj-lt"/>
              <a:buAutoNum type="arabicPeriod"/>
            </a:pPr>
            <a:r>
              <a:rPr lang="en-US" sz="1600" b="1" dirty="0" smtClean="0"/>
              <a:t>Mapping </a:t>
            </a:r>
            <a:r>
              <a:rPr lang="en-US" sz="1600" b="1" dirty="0" err="1" smtClean="0"/>
              <a:t>dell’intera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classe</a:t>
            </a:r>
            <a:r>
              <a:rPr lang="en-US" sz="1600" dirty="0" smtClean="0"/>
              <a:t>: </a:t>
            </a:r>
            <a:r>
              <a:rPr lang="en-US" sz="1600" dirty="0" err="1" smtClean="0"/>
              <a:t>mappa</a:t>
            </a:r>
            <a:r>
              <a:rPr lang="en-US" sz="1600" dirty="0" smtClean="0"/>
              <a:t> </a:t>
            </a:r>
            <a:r>
              <a:rPr lang="en-US" sz="1600" dirty="0" err="1" smtClean="0"/>
              <a:t>uno</a:t>
            </a:r>
            <a:r>
              <a:rPr lang="en-US" sz="1600" dirty="0" smtClean="0"/>
              <a:t> </a:t>
            </a:r>
            <a:r>
              <a:rPr lang="en-US" sz="1600" dirty="0" err="1" smtClean="0"/>
              <a:t>specifico</a:t>
            </a:r>
            <a:r>
              <a:rPr lang="en-US" sz="1600" dirty="0" smtClean="0"/>
              <a:t> request path con </a:t>
            </a:r>
            <a:r>
              <a:rPr lang="en-US" sz="1600" dirty="0" err="1" smtClean="0"/>
              <a:t>annotazioni</a:t>
            </a:r>
            <a:r>
              <a:rPr lang="en-US" sz="1600" dirty="0" smtClean="0"/>
              <a:t> a </a:t>
            </a:r>
            <a:r>
              <a:rPr lang="en-US" sz="1600" dirty="0" err="1" smtClean="0"/>
              <a:t>livello</a:t>
            </a:r>
            <a:r>
              <a:rPr lang="en-US" sz="1600" dirty="0" smtClean="0"/>
              <a:t> di </a:t>
            </a:r>
            <a:r>
              <a:rPr lang="en-US" sz="1600" dirty="0" err="1" smtClean="0"/>
              <a:t>metodi</a:t>
            </a:r>
            <a:r>
              <a:rPr lang="en-US" sz="1600" dirty="0" smtClean="0"/>
              <a:t> </a:t>
            </a:r>
            <a:r>
              <a:rPr lang="en-US" sz="1600" dirty="0" err="1" smtClean="0"/>
              <a:t>che</a:t>
            </a:r>
            <a:r>
              <a:rPr lang="en-US" sz="1600" dirty="0" smtClean="0"/>
              <a:t> </a:t>
            </a:r>
            <a:r>
              <a:rPr lang="en-US" sz="1600" dirty="0" err="1" smtClean="0"/>
              <a:t>linkano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mapping </a:t>
            </a:r>
            <a:r>
              <a:rPr lang="en-US" sz="1600" dirty="0" err="1" smtClean="0"/>
              <a:t>primario</a:t>
            </a: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lvl="1" algn="l"/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@Controller</a:t>
            </a:r>
            <a:endParaRPr lang="it-IT" sz="1100" dirty="0">
              <a:solidFill>
                <a:srgbClr val="808080"/>
              </a:solidFill>
              <a:latin typeface="Consolas" charset="0"/>
            </a:endParaRPr>
          </a:p>
          <a:p>
            <a:pPr lvl="1" algn="l"/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@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RequestMapping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("/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appointments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")</a:t>
            </a:r>
            <a:endParaRPr lang="it-IT" sz="1100" dirty="0">
              <a:solidFill>
                <a:srgbClr val="323333"/>
              </a:solidFill>
              <a:latin typeface="Consolas" charset="0"/>
            </a:endParaRPr>
          </a:p>
          <a:p>
            <a:pPr lvl="1" algn="l"/>
            <a:r>
              <a:rPr lang="it-IT" sz="1100" b="1" dirty="0">
                <a:solidFill>
                  <a:srgbClr val="7F1455"/>
                </a:solidFill>
                <a:latin typeface="Consolas" charset="0"/>
              </a:rPr>
              <a:t>public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b="1" dirty="0" err="1">
                <a:solidFill>
                  <a:srgbClr val="7F1455"/>
                </a:solidFill>
                <a:latin typeface="Consolas" charset="0"/>
              </a:rPr>
              <a:t>class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AppointmentsController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{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/>
            </a:r>
            <a:br>
              <a:rPr lang="it-IT" sz="1100" dirty="0">
                <a:solidFill>
                  <a:srgbClr val="323333"/>
                </a:solidFill>
                <a:latin typeface="Consolas" charset="0"/>
              </a:rPr>
            </a:br>
            <a:endParaRPr lang="it-IT" sz="1100" dirty="0">
              <a:solidFill>
                <a:srgbClr val="323333"/>
              </a:solidFill>
              <a:latin typeface="Consolas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b="1" dirty="0">
                <a:solidFill>
                  <a:srgbClr val="7F1455"/>
                </a:solidFill>
                <a:latin typeface="Consolas" charset="0"/>
              </a:rPr>
              <a:t>private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b="1" dirty="0" err="1">
                <a:solidFill>
                  <a:srgbClr val="7F1455"/>
                </a:solidFill>
                <a:latin typeface="Consolas" charset="0"/>
              </a:rPr>
              <a:t>final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/>
            </a:r>
            <a:br>
              <a:rPr lang="it-IT" sz="1100" dirty="0">
                <a:solidFill>
                  <a:srgbClr val="323333"/>
                </a:solidFill>
                <a:latin typeface="Consolas" charset="0"/>
              </a:rPr>
            </a:b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Autowired</a:t>
            </a:r>
            <a:endParaRPr lang="it-IT" sz="1100" dirty="0">
              <a:solidFill>
                <a:srgbClr val="808080"/>
              </a:solidFill>
              <a:latin typeface="Consolas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b="1" dirty="0">
                <a:solidFill>
                  <a:srgbClr val="7F1455"/>
                </a:solidFill>
                <a:latin typeface="Consolas" charset="0"/>
              </a:rPr>
              <a:t>public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AppointmentsController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) {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    </a:t>
            </a:r>
            <a:r>
              <a:rPr lang="it-IT" sz="1100" b="1" dirty="0" err="1">
                <a:solidFill>
                  <a:srgbClr val="7F1455"/>
                </a:solidFill>
                <a:latin typeface="Consolas" charset="0"/>
              </a:rPr>
              <a:t>this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.appointmentBook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=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}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/>
            </a:r>
            <a:br>
              <a:rPr lang="it-IT" sz="1100" dirty="0">
                <a:solidFill>
                  <a:srgbClr val="323333"/>
                </a:solidFill>
                <a:latin typeface="Consolas" charset="0"/>
              </a:rPr>
            </a:b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@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RequestMapping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method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 = 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RequestMethod.GET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)</a:t>
            </a:r>
            <a:endParaRPr lang="it-IT" sz="1100" dirty="0">
              <a:solidFill>
                <a:srgbClr val="323333"/>
              </a:solidFill>
              <a:latin typeface="Consolas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b="1" dirty="0">
                <a:solidFill>
                  <a:srgbClr val="7F1455"/>
                </a:solidFill>
                <a:latin typeface="Consolas" charset="0"/>
              </a:rPr>
              <a:t>public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Map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&lt;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String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,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&gt;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get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() {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    </a:t>
            </a:r>
            <a:r>
              <a:rPr lang="it-IT" sz="1100" b="1" dirty="0" err="1">
                <a:solidFill>
                  <a:srgbClr val="7F1455"/>
                </a:solidFill>
                <a:latin typeface="Consolas" charset="0"/>
              </a:rPr>
              <a:t>return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appointmentBook.getAppointmentsForToday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();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}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/>
            </a:r>
            <a:br>
              <a:rPr lang="it-IT" sz="1100" dirty="0">
                <a:solidFill>
                  <a:srgbClr val="323333"/>
                </a:solidFill>
                <a:latin typeface="Consolas" charset="0"/>
              </a:rPr>
            </a:b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@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RequestMapping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value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="/{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day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}", 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method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 = 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RequestMethod.GET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)</a:t>
            </a:r>
            <a:endParaRPr lang="it-IT" sz="1100" dirty="0">
              <a:solidFill>
                <a:srgbClr val="323333"/>
              </a:solidFill>
              <a:latin typeface="Consolas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it-IT" sz="1100" b="1" dirty="0">
                <a:solidFill>
                  <a:srgbClr val="7F1455"/>
                </a:solidFill>
                <a:latin typeface="Consolas" charset="0"/>
              </a:rPr>
              <a:t>public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Map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&lt;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String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,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&gt;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getForDay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PathVariable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DateTimeFormat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(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iso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=ISO.DATE)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Date </a:t>
            </a:r>
            <a:r>
              <a:rPr lang="it-IT" sz="1100" dirty="0" smtClean="0">
                <a:solidFill>
                  <a:srgbClr val="323333"/>
                </a:solidFill>
                <a:latin typeface="Consolas" charset="0"/>
              </a:rPr>
              <a:t>		</a:t>
            </a:r>
            <a:r>
              <a:rPr lang="it-IT" sz="1100" dirty="0" err="1" smtClean="0">
                <a:solidFill>
                  <a:srgbClr val="323333"/>
                </a:solidFill>
                <a:latin typeface="Consolas" charset="0"/>
              </a:rPr>
              <a:t>day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, Model model) {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    </a:t>
            </a:r>
            <a:r>
              <a:rPr lang="it-IT" sz="1100" b="1" dirty="0" err="1">
                <a:solidFill>
                  <a:srgbClr val="7F1455"/>
                </a:solidFill>
                <a:latin typeface="Consolas" charset="0"/>
              </a:rPr>
              <a:t>return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appointmentBook.getAppointmentsForDay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day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);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    }</a:t>
            </a:r>
          </a:p>
          <a:p>
            <a:pPr marL="742950" lvl="1" indent="-285750" algn="l" eaLnBrk="1" hangingPunct="1">
              <a:buFont typeface="Arial"/>
              <a:buChar char="•"/>
            </a:pPr>
            <a:r>
              <a:rPr lang="en-US" sz="1100" dirty="0" smtClean="0"/>
              <a:t>.</a:t>
            </a:r>
          </a:p>
          <a:p>
            <a:pPr marL="742950" lvl="1" indent="-285750" algn="l" eaLnBrk="1" hangingPunct="1">
              <a:buFont typeface="Arial"/>
              <a:buChar char="•"/>
            </a:pPr>
            <a:endParaRPr lang="en-US" sz="1100" dirty="0"/>
          </a:p>
          <a:p>
            <a:pPr marL="742950" lvl="1" indent="-285750" algn="l" eaLnBrk="1" hangingPunct="1">
              <a:buFont typeface="Arial"/>
              <a:buChar char="•"/>
            </a:pPr>
            <a:endParaRPr lang="it-IT" sz="11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1200150" lvl="2" indent="-285750" algn="l" eaLnBrk="1" hangingPunct="1">
              <a:buFont typeface="Arial" charset="0"/>
              <a:buChar char="•"/>
            </a:pPr>
            <a:r>
              <a:rPr lang="en-US" sz="1600" dirty="0" err="1" smtClean="0"/>
              <a:t>L’utilizzo</a:t>
            </a:r>
            <a:r>
              <a:rPr lang="en-US" sz="1600" dirty="0"/>
              <a:t> </a:t>
            </a:r>
            <a:r>
              <a:rPr lang="en-US" sz="1600" dirty="0" err="1" smtClean="0"/>
              <a:t>dell’annotation</a:t>
            </a:r>
            <a:r>
              <a:rPr lang="en-US" sz="1600" dirty="0" smtClean="0"/>
              <a:t> </a:t>
            </a:r>
            <a:r>
              <a:rPr lang="en-US" sz="1600" dirty="0" err="1" smtClean="0"/>
              <a:t>è</a:t>
            </a:r>
            <a:r>
              <a:rPr lang="en-US" sz="1600" dirty="0" smtClean="0"/>
              <a:t> a </a:t>
            </a:r>
            <a:r>
              <a:rPr lang="en-US" sz="1600" dirty="0" err="1" smtClean="0"/>
              <a:t>livello</a:t>
            </a:r>
            <a:r>
              <a:rPr lang="en-US" sz="1600" dirty="0" smtClean="0"/>
              <a:t> di </a:t>
            </a:r>
            <a:r>
              <a:rPr lang="en-US" sz="1600" dirty="0" err="1" smtClean="0"/>
              <a:t>tipo</a:t>
            </a:r>
            <a:r>
              <a:rPr lang="en-US" sz="1600" dirty="0" smtClean="0"/>
              <a:t> (</a:t>
            </a:r>
            <a:r>
              <a:rPr lang="en-US" sz="1600" dirty="0" err="1" smtClean="0"/>
              <a:t>classe</a:t>
            </a:r>
            <a:r>
              <a:rPr lang="en-US" sz="1600" dirty="0" smtClean="0"/>
              <a:t>) </a:t>
            </a:r>
            <a:r>
              <a:rPr lang="en-US" sz="1600" dirty="0" err="1" smtClean="0"/>
              <a:t>quindi</a:t>
            </a:r>
            <a:r>
              <a:rPr lang="en-US" sz="1600" dirty="0" smtClean="0"/>
              <a:t> </a:t>
            </a:r>
            <a:r>
              <a:rPr lang="en-US" sz="1600" dirty="0" err="1" smtClean="0"/>
              <a:t>tutti</a:t>
            </a:r>
            <a:r>
              <a:rPr lang="en-US" sz="1600" dirty="0" smtClean="0"/>
              <a:t> I path </a:t>
            </a:r>
            <a:r>
              <a:rPr lang="en-US" sz="1600" dirty="0" err="1" smtClean="0"/>
              <a:t>dei</a:t>
            </a:r>
            <a:r>
              <a:rPr lang="en-US" sz="1600" dirty="0" smtClean="0"/>
              <a:t> </a:t>
            </a:r>
            <a:r>
              <a:rPr lang="en-US" sz="1600" dirty="0" err="1" smtClean="0"/>
              <a:t>metodi</a:t>
            </a:r>
            <a:r>
              <a:rPr lang="en-US" sz="1600" dirty="0" smtClean="0"/>
              <a:t> </a:t>
            </a:r>
            <a:r>
              <a:rPr lang="en-US" sz="1600" dirty="0" err="1" smtClean="0"/>
              <a:t>annotati</a:t>
            </a:r>
            <a:r>
              <a:rPr lang="en-US" sz="1600" dirty="0" smtClean="0"/>
              <a:t> </a:t>
            </a:r>
            <a:r>
              <a:rPr lang="en-US" sz="1600" dirty="0" err="1" smtClean="0"/>
              <a:t>sono</a:t>
            </a:r>
            <a:r>
              <a:rPr lang="en-US" sz="1600" dirty="0" smtClean="0"/>
              <a:t> </a:t>
            </a:r>
            <a:r>
              <a:rPr lang="en-US" sz="1600" dirty="0" err="1" smtClean="0"/>
              <a:t>relativi</a:t>
            </a:r>
            <a:r>
              <a:rPr lang="en-US" sz="1600" dirty="0" smtClean="0"/>
              <a:t>, </a:t>
            </a:r>
            <a:r>
              <a:rPr lang="en-US" sz="1600" dirty="0" err="1" smtClean="0"/>
              <a:t>rispetto</a:t>
            </a:r>
            <a:r>
              <a:rPr lang="en-US" sz="1600" dirty="0" smtClean="0"/>
              <a:t> </a:t>
            </a:r>
            <a:r>
              <a:rPr lang="en-US" sz="1600" b="1" i="1" dirty="0"/>
              <a:t>/appointments</a:t>
            </a:r>
          </a:p>
          <a:p>
            <a:pPr marL="1200150" lvl="2" indent="-285750" algn="l" eaLnBrk="1" hangingPunct="1">
              <a:buFont typeface="Arial" charset="0"/>
              <a:buChar char="•"/>
            </a:pPr>
            <a:endParaRPr lang="it-IT" sz="1600" dirty="0" smtClean="0"/>
          </a:p>
          <a:p>
            <a:pPr marL="1200150" lvl="2" indent="-285750" algn="l" eaLnBrk="1" hangingPunct="1">
              <a:buFont typeface="Arial" charset="0"/>
              <a:buChar char="•"/>
            </a:pPr>
            <a:r>
              <a:rPr lang="it-IT" sz="1600" dirty="0" smtClean="0"/>
              <a:t>E’ possibile avere un unico metodo senza </a:t>
            </a:r>
            <a:r>
              <a:rPr lang="it-IT" sz="1600" dirty="0" err="1" smtClean="0"/>
              <a:t>mapping</a:t>
            </a:r>
            <a:r>
              <a:rPr lang="it-IT" sz="1600" dirty="0" smtClean="0"/>
              <a:t> per </a:t>
            </a:r>
            <a:r>
              <a:rPr lang="it-IT" sz="1600" dirty="0" err="1" smtClean="0"/>
              <a:t>redirigere</a:t>
            </a:r>
            <a:r>
              <a:rPr lang="it-IT" sz="1600" dirty="0" smtClean="0"/>
              <a:t> la navigazione verso un </a:t>
            </a:r>
            <a:r>
              <a:rPr lang="it-IT" sz="1600" dirty="0" err="1" smtClean="0"/>
              <a:t>failure</a:t>
            </a:r>
            <a:r>
              <a:rPr lang="it-IT" sz="1600" dirty="0" smtClean="0"/>
              <a:t> </a:t>
            </a:r>
            <a:r>
              <a:rPr lang="it-IT" sz="1600" dirty="0" err="1" smtClean="0"/>
              <a:t>point</a:t>
            </a:r>
            <a:r>
              <a:rPr lang="it-IT" sz="1600" dirty="0" smtClean="0"/>
              <a:t>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endParaRPr lang="it-IT" sz="1600" dirty="0">
              <a:ea typeface=""/>
              <a:cs typeface=""/>
            </a:endParaRPr>
          </a:p>
          <a:p>
            <a:pPr lvl="1" algn="l" eaLnBrk="1" hangingPunct="1"/>
            <a:r>
              <a:rPr lang="it-IT" sz="1600" b="1" dirty="0" smtClean="0">
                <a:solidFill>
                  <a:srgbClr val="000000"/>
                </a:solidFill>
                <a:ea typeface=""/>
                <a:cs typeface=""/>
              </a:rPr>
              <a:t>2. </a:t>
            </a:r>
            <a:r>
              <a:rPr lang="en-US" sz="1600" b="1" dirty="0" smtClean="0">
                <a:solidFill>
                  <a:srgbClr val="000000"/>
                </a:solidFill>
                <a:ea typeface=""/>
                <a:cs typeface=""/>
              </a:rPr>
              <a:t>Mapping del </a:t>
            </a:r>
            <a:r>
              <a:rPr lang="en-US" sz="1600" b="1" dirty="0" err="1" smtClean="0">
                <a:solidFill>
                  <a:srgbClr val="000000"/>
                </a:solidFill>
                <a:ea typeface=""/>
                <a:cs typeface=""/>
              </a:rPr>
              <a:t>metodo</a:t>
            </a:r>
            <a:r>
              <a:rPr lang="en-US" sz="1600" b="1" dirty="0" smtClean="0">
                <a:solidFill>
                  <a:srgbClr val="000000"/>
                </a:solidFill>
                <a:ea typeface=""/>
                <a:cs typeface=""/>
              </a:rPr>
              <a:t>: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definisce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una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altra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flessibilità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per I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metodi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.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Permette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di    </a:t>
            </a:r>
          </a:p>
          <a:p>
            <a:pPr lvl="1" algn="l" eaLnBrk="1" hangingPunct="1"/>
            <a:r>
              <a:rPr lang="en-US" sz="1600" dirty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accettare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una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moltitudine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di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parametri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ininresso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, come ad </a:t>
            </a:r>
            <a:r>
              <a:rPr lang="en-US" sz="1600" dirty="0" err="1" smtClean="0">
                <a:solidFill>
                  <a:srgbClr val="000000"/>
                </a:solidFill>
                <a:ea typeface=""/>
                <a:cs typeface=""/>
              </a:rPr>
              <a:t>esempio</a:t>
            </a:r>
            <a:r>
              <a:rPr lang="en-US" sz="1600" dirty="0" smtClean="0">
                <a:solidFill>
                  <a:srgbClr val="000000"/>
                </a:solidFill>
                <a:ea typeface=""/>
                <a:cs typeface=""/>
              </a:rPr>
              <a:t>:</a:t>
            </a:r>
          </a:p>
          <a:p>
            <a:pPr lvl="1" algn="l" eaLnBrk="1" hangingPunct="1"/>
            <a:endParaRPr lang="en-US" sz="1600" dirty="0">
              <a:solidFill>
                <a:srgbClr val="000000"/>
              </a:solidFill>
              <a:ea typeface=""/>
              <a:cs typeface=""/>
            </a:endParaRPr>
          </a:p>
          <a:p>
            <a:pPr marL="1085850" lvl="2" indent="-171450" algn="l">
              <a:buFont typeface="Arial" charset="0"/>
              <a:buChar char="•"/>
            </a:pPr>
            <a:r>
              <a:rPr lang="it-IT" sz="1600" dirty="0" smtClean="0"/>
              <a:t>Annotazione </a:t>
            </a:r>
            <a:r>
              <a:rPr lang="it-IT" sz="1600" b="1" i="1" dirty="0" smtClean="0"/>
              <a:t>@</a:t>
            </a:r>
            <a:r>
              <a:rPr lang="it-IT" sz="1600" b="1" i="1" dirty="0" err="1" smtClean="0"/>
              <a:t>PathVariable</a:t>
            </a:r>
            <a:r>
              <a:rPr lang="it-IT" sz="1600" b="1" i="1" dirty="0" smtClean="0"/>
              <a:t> </a:t>
            </a:r>
            <a:r>
              <a:rPr lang="it-IT" sz="1600" dirty="0" smtClean="0"/>
              <a:t>a livello di </a:t>
            </a:r>
            <a:r>
              <a:rPr lang="it-IT" sz="1600" dirty="0" err="1" smtClean="0"/>
              <a:t>paramentro</a:t>
            </a:r>
            <a:r>
              <a:rPr lang="it-IT" sz="1600" dirty="0" smtClean="0"/>
              <a:t> per accedere 	alle variabili del </a:t>
            </a:r>
            <a:r>
              <a:rPr lang="it-IT" sz="1600" dirty="0" err="1" smtClean="0"/>
              <a:t>Path</a:t>
            </a:r>
            <a:endParaRPr lang="it-IT" sz="1600" dirty="0" smtClean="0"/>
          </a:p>
          <a:p>
            <a:pPr lvl="2" algn="l"/>
            <a:endParaRPr lang="en-US" sz="1200" i="1" dirty="0" smtClean="0">
              <a:solidFill>
                <a:srgbClr val="808080"/>
              </a:solidFill>
              <a:latin typeface="Consolas" charset="0"/>
            </a:endParaRPr>
          </a:p>
          <a:p>
            <a:pPr lvl="2" algn="l"/>
            <a:r>
              <a:rPr lang="en-US" sz="1200" i="1" dirty="0" smtClean="0">
                <a:solidFill>
                  <a:srgbClr val="808080"/>
                </a:solidFill>
                <a:latin typeface="Consolas" charset="0"/>
              </a:rPr>
              <a:t>  @</a:t>
            </a:r>
            <a:r>
              <a:rPr lang="en-US" sz="1200" i="1" dirty="0" err="1">
                <a:solidFill>
                  <a:srgbClr val="808080"/>
                </a:solidFill>
                <a:latin typeface="Consolas" charset="0"/>
              </a:rPr>
              <a:t>RequestMapping</a:t>
            </a:r>
            <a:r>
              <a:rPr lang="en-US" sz="1200" i="1" dirty="0">
                <a:solidFill>
                  <a:srgbClr val="808080"/>
                </a:solidFill>
                <a:latin typeface="Consolas" charset="0"/>
              </a:rPr>
              <a:t>(value = "/pets/{</a:t>
            </a:r>
            <a:r>
              <a:rPr lang="en-US" sz="1200" i="1" dirty="0" err="1">
                <a:solidFill>
                  <a:srgbClr val="808080"/>
                </a:solidFill>
                <a:latin typeface="Consolas" charset="0"/>
              </a:rPr>
              <a:t>petId</a:t>
            </a:r>
            <a:r>
              <a:rPr lang="en-US" sz="1200" i="1" dirty="0">
                <a:solidFill>
                  <a:srgbClr val="808080"/>
                </a:solidFill>
                <a:latin typeface="Consolas" charset="0"/>
              </a:rPr>
              <a:t>}", method = </a:t>
            </a:r>
            <a:r>
              <a:rPr lang="en-US" sz="1200" i="1" dirty="0" err="1">
                <a:solidFill>
                  <a:srgbClr val="808080"/>
                </a:solidFill>
                <a:latin typeface="Consolas" charset="0"/>
              </a:rPr>
              <a:t>RequestMethod.GET</a:t>
            </a:r>
            <a:r>
              <a:rPr lang="en-US" sz="1200" i="1" dirty="0">
                <a:solidFill>
                  <a:srgbClr val="808080"/>
                </a:solidFill>
                <a:latin typeface="Consolas" charset="0"/>
              </a:rPr>
              <a:t>)</a:t>
            </a:r>
            <a:endParaRPr lang="en-US" sz="1200" dirty="0">
              <a:solidFill>
                <a:srgbClr val="808080"/>
              </a:solidFill>
              <a:latin typeface="Consolas" charset="0"/>
            </a:endParaRPr>
          </a:p>
          <a:p>
            <a:pPr lvl="2" algn="l"/>
            <a:r>
              <a:rPr lang="en-US" sz="1200" b="1" dirty="0">
                <a:solidFill>
                  <a:srgbClr val="7F1455"/>
                </a:solidFill>
                <a:latin typeface="Consolas" charset="0"/>
              </a:rPr>
              <a:t>	 public</a:t>
            </a:r>
            <a:r>
              <a:rPr lang="en-US" sz="12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7F1455"/>
                </a:solidFill>
                <a:latin typeface="Consolas" charset="0"/>
              </a:rPr>
              <a:t>void</a:t>
            </a:r>
            <a:r>
              <a:rPr lang="en-US" sz="12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323333"/>
                </a:solidFill>
                <a:latin typeface="Consolas" charset="0"/>
              </a:rPr>
              <a:t>findPet</a:t>
            </a:r>
            <a:r>
              <a:rPr lang="en-US" sz="12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en-US" sz="12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en-US" sz="1200" i="1" dirty="0" err="1">
                <a:solidFill>
                  <a:srgbClr val="808080"/>
                </a:solidFill>
                <a:latin typeface="Consolas" charset="0"/>
              </a:rPr>
              <a:t>PathVariable</a:t>
            </a:r>
            <a:r>
              <a:rPr lang="en-US" sz="1200" dirty="0">
                <a:solidFill>
                  <a:srgbClr val="323333"/>
                </a:solidFill>
                <a:latin typeface="Consolas" charset="0"/>
              </a:rPr>
              <a:t> String </a:t>
            </a:r>
            <a:r>
              <a:rPr lang="en-US" sz="1200" dirty="0" err="1">
                <a:solidFill>
                  <a:srgbClr val="323333"/>
                </a:solidFill>
                <a:latin typeface="Consolas" charset="0"/>
              </a:rPr>
              <a:t>petId</a:t>
            </a:r>
            <a:r>
              <a:rPr lang="en-US" sz="1200" dirty="0">
                <a:solidFill>
                  <a:srgbClr val="323333"/>
                </a:solidFill>
                <a:latin typeface="Consolas" charset="0"/>
              </a:rPr>
              <a:t>,</a:t>
            </a:r>
          </a:p>
          <a:p>
            <a:pPr lvl="1" algn="l"/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6656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742950" lvl="1" indent="-285750" algn="l" eaLnBrk="1" hangingPunct="1">
              <a:buFont typeface="Arial"/>
              <a:buChar char="•"/>
            </a:pPr>
            <a:r>
              <a:rPr lang="en-US" sz="1600" dirty="0" err="1" smtClean="0"/>
              <a:t>Annotazione</a:t>
            </a:r>
            <a:r>
              <a:rPr lang="en-US" sz="1600" dirty="0" smtClean="0"/>
              <a:t> </a:t>
            </a:r>
            <a:r>
              <a:rPr lang="en-US" sz="1600" b="1" dirty="0" smtClean="0"/>
              <a:t>@</a:t>
            </a:r>
            <a:r>
              <a:rPr lang="en-US" sz="1600" b="1" dirty="0" err="1" smtClean="0"/>
              <a:t>RequestPart</a:t>
            </a:r>
            <a:r>
              <a:rPr lang="en-US" sz="1600" dirty="0" smtClean="0"/>
              <a:t> </a:t>
            </a:r>
            <a:r>
              <a:rPr lang="en-US" sz="1600" dirty="0" err="1" smtClean="0"/>
              <a:t>utilizzata</a:t>
            </a:r>
            <a:r>
              <a:rPr lang="en-US" sz="1600" dirty="0" smtClean="0"/>
              <a:t> per </a:t>
            </a:r>
            <a:r>
              <a:rPr lang="en-US" sz="1600" dirty="0" err="1" smtClean="0"/>
              <a:t>recuperare</a:t>
            </a:r>
            <a:r>
              <a:rPr lang="en-US" sz="1600" dirty="0" smtClean="0"/>
              <a:t> un </a:t>
            </a:r>
            <a:r>
              <a:rPr lang="en-US" sz="1600" dirty="0" err="1" smtClean="0"/>
              <a:t>valore</a:t>
            </a:r>
            <a:r>
              <a:rPr lang="en-US" sz="1600" dirty="0" smtClean="0"/>
              <a:t> </a:t>
            </a:r>
            <a:r>
              <a:rPr lang="en-US" sz="1600" dirty="0" err="1" smtClean="0"/>
              <a:t>dalla</a:t>
            </a:r>
            <a:r>
              <a:rPr lang="en-US" sz="1600" dirty="0" smtClean="0"/>
              <a:t> request</a:t>
            </a:r>
            <a:endParaRPr lang="en-US" sz="1600" b="1" dirty="0"/>
          </a:p>
          <a:p>
            <a:pPr marL="285750" indent="-285750" algn="l">
              <a:buFont typeface="Arial" charset="0"/>
              <a:buChar char="•"/>
            </a:pPr>
            <a:endParaRPr lang="en-US" sz="1800" dirty="0" smtClean="0">
              <a:solidFill>
                <a:srgbClr val="6D170B"/>
              </a:solidFill>
              <a:latin typeface="Consolas" charset="0"/>
            </a:endParaRPr>
          </a:p>
          <a:p>
            <a:pPr marL="285750" indent="-285750" algn="l">
              <a:buFont typeface="Arial" charset="0"/>
              <a:buChar char="•"/>
            </a:pPr>
            <a:endParaRPr lang="en-US" sz="1800" dirty="0">
              <a:solidFill>
                <a:srgbClr val="6D170B"/>
              </a:solidFill>
              <a:latin typeface="Consolas" charset="0"/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rgbClr val="6D170B"/>
                </a:solidFill>
                <a:latin typeface="Consolas" charset="0"/>
              </a:rPr>
              <a:t>@</a:t>
            </a:r>
            <a:r>
              <a:rPr lang="en-US" sz="1800" dirty="0" err="1" smtClean="0">
                <a:solidFill>
                  <a:srgbClr val="6D170B"/>
                </a:solidFill>
                <a:latin typeface="Consolas" charset="0"/>
              </a:rPr>
              <a:t>ModelAttribute</a:t>
            </a:r>
            <a:r>
              <a:rPr lang="en-US" sz="1800" dirty="0" smtClean="0">
                <a:solidFill>
                  <a:srgbClr val="6D170B"/>
                </a:solidFill>
                <a:latin typeface="Consolas" charset="0"/>
              </a:rPr>
              <a:t>:</a:t>
            </a:r>
            <a:r>
              <a:rPr lang="en-US" sz="1800" dirty="0" smtClean="0"/>
              <a:t> annotation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può</a:t>
            </a:r>
            <a:r>
              <a:rPr lang="en-US" sz="1800" dirty="0" smtClean="0"/>
              <a:t> </a:t>
            </a:r>
            <a:r>
              <a:rPr lang="en-US" sz="1800" dirty="0" err="1" smtClean="0"/>
              <a:t>essere</a:t>
            </a:r>
            <a:r>
              <a:rPr lang="en-US" sz="1800" dirty="0" smtClean="0"/>
              <a:t> </a:t>
            </a:r>
            <a:r>
              <a:rPr lang="en-US" sz="1800" dirty="0" err="1" smtClean="0"/>
              <a:t>apposta</a:t>
            </a:r>
            <a:r>
              <a:rPr lang="en-US" sz="1800" dirty="0" smtClean="0"/>
              <a:t> </a:t>
            </a:r>
            <a:r>
              <a:rPr lang="en-US" sz="1800" dirty="0" err="1" smtClean="0"/>
              <a:t>sia</a:t>
            </a:r>
            <a:r>
              <a:rPr lang="en-US" sz="1800" dirty="0" smtClean="0"/>
              <a:t> </a:t>
            </a:r>
            <a:r>
              <a:rPr lang="en-US" sz="1800" dirty="0" err="1" smtClean="0"/>
              <a:t>sula</a:t>
            </a:r>
            <a:r>
              <a:rPr lang="en-US" sz="1800" dirty="0" smtClean="0"/>
              <a:t> firma del </a:t>
            </a:r>
            <a:r>
              <a:rPr lang="en-US" sz="1800" dirty="0" err="1" smtClean="0"/>
              <a:t>metodo</a:t>
            </a:r>
            <a:r>
              <a:rPr lang="en-US" sz="1800" dirty="0" smtClean="0"/>
              <a:t> </a:t>
            </a:r>
            <a:r>
              <a:rPr lang="en-US" sz="1800" dirty="0" err="1" smtClean="0"/>
              <a:t>che</a:t>
            </a:r>
            <a:r>
              <a:rPr lang="en-US" sz="1800" dirty="0" smtClean="0"/>
              <a:t> sui </a:t>
            </a:r>
            <a:r>
              <a:rPr lang="en-US" sz="1800" dirty="0" err="1" smtClean="0"/>
              <a:t>parametri</a:t>
            </a:r>
            <a:r>
              <a:rPr lang="en-US" sz="1800" dirty="0" smtClean="0"/>
              <a:t>.</a:t>
            </a:r>
            <a:endParaRPr lang="en-US" sz="1800" dirty="0"/>
          </a:p>
          <a:p>
            <a:pPr lvl="1" algn="l"/>
            <a:r>
              <a:rPr lang="it-IT" sz="1400" b="1" dirty="0" smtClean="0">
                <a:solidFill>
                  <a:srgbClr val="000000"/>
                </a:solidFill>
                <a:ea typeface=""/>
                <a:cs typeface=""/>
              </a:rPr>
              <a:t>	</a:t>
            </a:r>
          </a:p>
          <a:p>
            <a:pPr lvl="1" algn="l"/>
            <a:r>
              <a:rPr lang="it-IT" sz="1400" b="1" dirty="0" smtClean="0">
                <a:solidFill>
                  <a:srgbClr val="000000"/>
                </a:solidFill>
                <a:ea typeface=""/>
                <a:cs typeface=""/>
              </a:rPr>
              <a:t>1. </a:t>
            </a:r>
            <a:r>
              <a:rPr lang="en-US" sz="1400" b="1" dirty="0">
                <a:solidFill>
                  <a:srgbClr val="000000"/>
                </a:solidFill>
                <a:ea typeface=""/>
                <a:cs typeface=""/>
              </a:rPr>
              <a:t>Mapping del </a:t>
            </a:r>
            <a:r>
              <a:rPr lang="en-US" sz="1400" b="1" dirty="0" err="1">
                <a:solidFill>
                  <a:srgbClr val="000000"/>
                </a:solidFill>
                <a:ea typeface=""/>
                <a:cs typeface=""/>
              </a:rPr>
              <a:t>metodo</a:t>
            </a:r>
            <a:r>
              <a:rPr lang="en-US" sz="1400" b="1" dirty="0" smtClean="0">
                <a:solidFill>
                  <a:srgbClr val="000000"/>
                </a:solidFill>
                <a:ea typeface=""/>
                <a:cs typeface=""/>
              </a:rPr>
              <a:t>: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indica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la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possibilità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di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aggiungere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al Model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uno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o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più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attributi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Tali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  </a:t>
            </a:r>
          </a:p>
          <a:p>
            <a:pPr lvl="1" algn="l"/>
            <a:r>
              <a:rPr lang="en-US" sz="1400" dirty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medtodi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vengono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chiamati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ea typeface=""/>
                <a:cs typeface=""/>
              </a:rPr>
              <a:t>PRIMA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dei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metodi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annotati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"/>
                <a:cs typeface=""/>
              </a:rPr>
              <a:t>con @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RequestMapping</a:t>
            </a:r>
            <a:r>
              <a:rPr lang="en-US" sz="1400" dirty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nello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a typeface=""/>
                <a:cs typeface=""/>
              </a:rPr>
              <a:t>stesso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 </a:t>
            </a:r>
          </a:p>
          <a:p>
            <a:pPr lvl="1" algn="l"/>
            <a:r>
              <a:rPr lang="en-US" sz="1400" dirty="0">
                <a:solidFill>
                  <a:srgbClr val="000000"/>
                </a:solidFill>
                <a:ea typeface=""/>
                <a:cs typeface="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a typeface=""/>
                <a:cs typeface=""/>
              </a:rPr>
              <a:t>   controller.</a:t>
            </a:r>
            <a:endParaRPr lang="en-US" sz="1400" dirty="0">
              <a:solidFill>
                <a:srgbClr val="000000"/>
              </a:solidFill>
              <a:ea typeface=""/>
              <a:cs typeface=""/>
            </a:endParaRPr>
          </a:p>
          <a:p>
            <a:pPr lvl="1" algn="l"/>
            <a:endParaRPr lang="en-US" sz="1400" dirty="0" smtClean="0"/>
          </a:p>
          <a:p>
            <a:pPr lvl="1" algn="l"/>
            <a:r>
              <a:rPr lang="en-US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en-US" sz="1100" i="1" dirty="0" err="1">
                <a:solidFill>
                  <a:srgbClr val="808080"/>
                </a:solidFill>
                <a:latin typeface="Consolas" charset="0"/>
              </a:rPr>
              <a:t>ModelAttribute</a:t>
            </a:r>
            <a:endParaRPr lang="en-US" sz="1100" dirty="0">
              <a:solidFill>
                <a:srgbClr val="808080"/>
              </a:solidFill>
              <a:latin typeface="Consolas" charset="0"/>
            </a:endParaRPr>
          </a:p>
          <a:p>
            <a:pPr lvl="1" algn="l"/>
            <a:r>
              <a:rPr lang="en-US" sz="1100" b="1" dirty="0">
                <a:solidFill>
                  <a:srgbClr val="7F1455"/>
                </a:solidFill>
                <a:latin typeface="Consolas" charset="0"/>
              </a:rPr>
              <a:t>public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 Account </a:t>
            </a:r>
            <a:r>
              <a:rPr lang="en-US" sz="1100" dirty="0" err="1">
                <a:solidFill>
                  <a:srgbClr val="323333"/>
                </a:solidFill>
                <a:latin typeface="Consolas" charset="0"/>
              </a:rPr>
              <a:t>addAccount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en-US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en-US" sz="1100" i="1" dirty="0" err="1">
                <a:solidFill>
                  <a:srgbClr val="808080"/>
                </a:solidFill>
                <a:latin typeface="Consolas" charset="0"/>
              </a:rPr>
              <a:t>RequestParam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 String number) {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en-US" sz="1100" b="1" dirty="0">
                <a:solidFill>
                  <a:srgbClr val="7F1455"/>
                </a:solidFill>
                <a:latin typeface="Consolas" charset="0"/>
              </a:rPr>
              <a:t>return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en-US" sz="1100" dirty="0" err="1">
                <a:solidFill>
                  <a:srgbClr val="323333"/>
                </a:solidFill>
                <a:latin typeface="Consolas" charset="0"/>
              </a:rPr>
              <a:t>accountManager.findAccount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(number);</a:t>
            </a:r>
          </a:p>
          <a:p>
            <a:pPr lvl="1" algn="l"/>
            <a:r>
              <a:rPr lang="en-US" sz="1100" dirty="0" smtClean="0">
                <a:solidFill>
                  <a:srgbClr val="323333"/>
                </a:solidFill>
                <a:latin typeface="Consolas" charset="0"/>
              </a:rPr>
              <a:t>}</a:t>
            </a:r>
          </a:p>
          <a:p>
            <a:pPr lvl="1" algn="l"/>
            <a:endParaRPr lang="en-US" sz="1100" dirty="0">
              <a:solidFill>
                <a:srgbClr val="323333"/>
              </a:solidFill>
              <a:latin typeface="Consolas" charset="0"/>
            </a:endParaRPr>
          </a:p>
          <a:p>
            <a:pPr lvl="1" algn="l"/>
            <a:r>
              <a:rPr lang="en-US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en-US" sz="1100" i="1" dirty="0" err="1">
                <a:solidFill>
                  <a:srgbClr val="808080"/>
                </a:solidFill>
                <a:latin typeface="Consolas" charset="0"/>
              </a:rPr>
              <a:t>ModelAttribute</a:t>
            </a:r>
            <a:endParaRPr lang="en-US" sz="1100" dirty="0">
              <a:solidFill>
                <a:srgbClr val="808080"/>
              </a:solidFill>
              <a:latin typeface="Consolas" charset="0"/>
            </a:endParaRPr>
          </a:p>
          <a:p>
            <a:pPr lvl="1" algn="l"/>
            <a:r>
              <a:rPr lang="en-US" sz="1100" b="1" dirty="0">
                <a:solidFill>
                  <a:srgbClr val="7F1455"/>
                </a:solidFill>
                <a:latin typeface="Consolas" charset="0"/>
              </a:rPr>
              <a:t>public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en-US" sz="1100" b="1" dirty="0">
                <a:solidFill>
                  <a:srgbClr val="7F1455"/>
                </a:solidFill>
                <a:latin typeface="Consolas" charset="0"/>
              </a:rPr>
              <a:t>void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en-US" sz="1100" dirty="0" err="1">
                <a:solidFill>
                  <a:srgbClr val="323333"/>
                </a:solidFill>
                <a:latin typeface="Consolas" charset="0"/>
              </a:rPr>
              <a:t>populateModel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en-US" sz="1100" i="1" dirty="0">
                <a:solidFill>
                  <a:srgbClr val="808080"/>
                </a:solidFill>
                <a:latin typeface="Consolas" charset="0"/>
              </a:rPr>
              <a:t>@</a:t>
            </a:r>
            <a:r>
              <a:rPr lang="en-US" sz="1100" i="1" dirty="0" err="1">
                <a:solidFill>
                  <a:srgbClr val="808080"/>
                </a:solidFill>
                <a:latin typeface="Consolas" charset="0"/>
              </a:rPr>
              <a:t>RequestParam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 String number, Model model) {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en-US" sz="1100" dirty="0" err="1">
                <a:solidFill>
                  <a:srgbClr val="323333"/>
                </a:solidFill>
                <a:latin typeface="Consolas" charset="0"/>
              </a:rPr>
              <a:t>model.addAttribute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en-US" sz="1100" dirty="0" err="1">
                <a:solidFill>
                  <a:srgbClr val="323333"/>
                </a:solidFill>
                <a:latin typeface="Consolas" charset="0"/>
              </a:rPr>
              <a:t>accountManager.findAccount</a:t>
            </a:r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(number));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    </a:t>
            </a:r>
            <a:r>
              <a:rPr lang="en-US" sz="1100" i="1" dirty="0">
                <a:solidFill>
                  <a:srgbClr val="3F5F5F"/>
                </a:solidFill>
                <a:latin typeface="Consolas" charset="0"/>
              </a:rPr>
              <a:t>// add more ...</a:t>
            </a:r>
            <a:endParaRPr lang="en-US" sz="1100" dirty="0">
              <a:solidFill>
                <a:srgbClr val="3F5F5F"/>
              </a:solidFill>
              <a:latin typeface="Consolas" charset="0"/>
            </a:endParaRP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Consolas" charset="0"/>
              </a:rPr>
              <a:t>}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103</a:t>
            </a:fld>
            <a:endParaRPr lang="it-IT" smtClean="0">
              <a:latin typeface="Arial" pitchFamily="34" charset="0"/>
            </a:endParaRPr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6362700" y="3876325"/>
            <a:ext cx="2133600" cy="762000"/>
          </a:xfrm>
          <a:prstGeom prst="roundRect">
            <a:avLst/>
          </a:prstGeom>
          <a:noFill/>
          <a:ln w="25400" cap="flat" cmpd="sng" algn="ctr">
            <a:solidFill>
              <a:srgbClr val="A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Inserisce in </a:t>
            </a:r>
            <a:r>
              <a:rPr kumimoji="0" lang="it-I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request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un </a:t>
            </a:r>
            <a:r>
              <a:rPr kumimoji="0" lang="it-I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paramentro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 </a:t>
            </a:r>
            <a:r>
              <a:rPr kumimoji="0" lang="it-I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”account”</a:t>
            </a:r>
          </a:p>
        </p:txBody>
      </p:sp>
      <p:cxnSp>
        <p:nvCxnSpPr>
          <p:cNvPr id="4" name="Connettore 2 3"/>
          <p:cNvCxnSpPr/>
          <p:nvPr/>
        </p:nvCxnSpPr>
        <p:spPr bwMode="auto">
          <a:xfrm flipH="1">
            <a:off x="4724400" y="4495800"/>
            <a:ext cx="15240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2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ttangolo arrotondato 8"/>
          <p:cNvSpPr/>
          <p:nvPr/>
        </p:nvSpPr>
        <p:spPr bwMode="auto">
          <a:xfrm>
            <a:off x="6705600" y="4787550"/>
            <a:ext cx="2133600" cy="1232250"/>
          </a:xfrm>
          <a:prstGeom prst="roundRect">
            <a:avLst/>
          </a:prstGeom>
          <a:noFill/>
          <a:ln w="25400" cap="flat" cmpd="sng" algn="ctr">
            <a:solidFill>
              <a:srgbClr val="A2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Aggiunge attributi multipli, il </a:t>
            </a:r>
            <a:r>
              <a:rPr kumimoji="0" lang="it-IT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name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viene specificato dichiarativamente. Viene sfruttato il parametro</a:t>
            </a:r>
            <a:r>
              <a:rPr kumimoji="0" lang="it-IT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it-IT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Model.</a:t>
            </a:r>
          </a:p>
        </p:txBody>
      </p:sp>
      <p:cxnSp>
        <p:nvCxnSpPr>
          <p:cNvPr id="10" name="Connettore 2 9"/>
          <p:cNvCxnSpPr/>
          <p:nvPr/>
        </p:nvCxnSpPr>
        <p:spPr bwMode="auto">
          <a:xfrm flipH="1">
            <a:off x="5029200" y="5111750"/>
            <a:ext cx="15240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A2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778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400" b="1" dirty="0" smtClean="0">
                <a:solidFill>
                  <a:srgbClr val="000000"/>
                </a:solidFill>
              </a:rPr>
              <a:t>	2. </a:t>
            </a:r>
            <a:r>
              <a:rPr lang="en-US" sz="1400" b="1" dirty="0" smtClean="0">
                <a:solidFill>
                  <a:srgbClr val="000000"/>
                </a:solidFill>
              </a:rPr>
              <a:t>Mapping </a:t>
            </a:r>
            <a:r>
              <a:rPr lang="en-US" sz="1400" b="1" dirty="0" err="1" smtClean="0">
                <a:solidFill>
                  <a:srgbClr val="000000"/>
                </a:solidFill>
              </a:rPr>
              <a:t>dei</a:t>
            </a:r>
            <a:r>
              <a:rPr lang="en-US" sz="1400" b="1" dirty="0" smtClean="0">
                <a:solidFill>
                  <a:srgbClr val="000000"/>
                </a:solidFill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</a:rPr>
              <a:t>parametri:</a:t>
            </a:r>
            <a:r>
              <a:rPr lang="en-US" sz="1400" dirty="0" err="1" smtClean="0">
                <a:solidFill>
                  <a:srgbClr val="000000"/>
                </a:solidFill>
              </a:rPr>
              <a:t>indica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che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parametri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devono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essere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recuperati</a:t>
            </a:r>
            <a:r>
              <a:rPr lang="en-US" sz="1400" dirty="0" smtClean="0">
                <a:solidFill>
                  <a:srgbClr val="000000"/>
                </a:solidFill>
              </a:rPr>
              <a:t> dal Model. 	Se </a:t>
            </a:r>
            <a:r>
              <a:rPr lang="en-US" sz="1400" dirty="0" err="1" smtClean="0">
                <a:solidFill>
                  <a:srgbClr val="000000"/>
                </a:solidFill>
              </a:rPr>
              <a:t>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parametri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sono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assenti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vengono</a:t>
            </a:r>
            <a:r>
              <a:rPr lang="en-US" sz="1400" dirty="0" smtClean="0">
                <a:solidFill>
                  <a:srgbClr val="000000"/>
                </a:solidFill>
              </a:rPr>
              <a:t> prima </a:t>
            </a:r>
            <a:r>
              <a:rPr lang="en-US" sz="1400" dirty="0" err="1" smtClean="0">
                <a:solidFill>
                  <a:srgbClr val="000000"/>
                </a:solidFill>
              </a:rPr>
              <a:t>creati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memorizzati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nel</a:t>
            </a:r>
            <a:r>
              <a:rPr lang="en-US" sz="1400" dirty="0" smtClean="0">
                <a:solidFill>
                  <a:srgbClr val="000000"/>
                </a:solidFill>
              </a:rPr>
              <a:t> model e poi </a:t>
            </a:r>
            <a:r>
              <a:rPr lang="en-US" sz="1400" dirty="0" err="1" smtClean="0">
                <a:solidFill>
                  <a:srgbClr val="000000"/>
                </a:solidFill>
              </a:rPr>
              <a:t>popolati</a:t>
            </a:r>
            <a:r>
              <a:rPr lang="en-US" sz="1400" dirty="0" smtClean="0">
                <a:solidFill>
                  <a:srgbClr val="000000"/>
                </a:solidFill>
              </a:rPr>
              <a:t> 	con I </a:t>
            </a:r>
            <a:r>
              <a:rPr lang="en-US" sz="1400" dirty="0" err="1" smtClean="0">
                <a:solidFill>
                  <a:srgbClr val="000000"/>
                </a:solidFill>
              </a:rPr>
              <a:t>valori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della</a:t>
            </a:r>
            <a:r>
              <a:rPr lang="en-US" sz="1400" dirty="0" smtClean="0">
                <a:solidFill>
                  <a:srgbClr val="000000"/>
                </a:solidFill>
              </a:rPr>
              <a:t> request </a:t>
            </a:r>
            <a:r>
              <a:rPr lang="en-US" sz="1400" dirty="0" err="1" smtClean="0">
                <a:solidFill>
                  <a:srgbClr val="000000"/>
                </a:solidFill>
              </a:rPr>
              <a:t>che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coincidono</a:t>
            </a:r>
            <a:r>
              <a:rPr lang="en-US" sz="1400" dirty="0" smtClean="0">
                <a:solidFill>
                  <a:srgbClr val="000000"/>
                </a:solidFill>
              </a:rPr>
              <a:t> con I </a:t>
            </a:r>
            <a:r>
              <a:rPr lang="en-US" sz="1400" dirty="0" err="1" smtClean="0">
                <a:solidFill>
                  <a:srgbClr val="000000"/>
                </a:solidFill>
              </a:rPr>
              <a:t>nomi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dei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parametri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 smtClean="0">
                <a:solidFill>
                  <a:srgbClr val="000000"/>
                </a:solidFill>
              </a:rPr>
              <a:t>(binding).</a:t>
            </a:r>
            <a:endParaRPr lang="en-US" sz="1800" b="1" i="1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lvl="1" algn="l"/>
            <a:r>
              <a:rPr lang="it-IT" sz="1100" i="1" dirty="0" smtClean="0">
                <a:solidFill>
                  <a:srgbClr val="808080"/>
                </a:solidFill>
                <a:latin typeface="Consolas" charset="0"/>
              </a:rPr>
              <a:t>	@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RequestMapping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(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value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="/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owners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/{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ownerId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}/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pets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/{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petId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}/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edit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", 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method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 = </a:t>
            </a:r>
            <a:r>
              <a:rPr lang="it-IT" sz="1100" i="1" dirty="0" err="1">
                <a:solidFill>
                  <a:srgbClr val="808080"/>
                </a:solidFill>
                <a:latin typeface="Consolas" charset="0"/>
              </a:rPr>
              <a:t>RequestMethod.POST</a:t>
            </a:r>
            <a:r>
              <a:rPr lang="it-IT" sz="1100" i="1" dirty="0">
                <a:solidFill>
                  <a:srgbClr val="808080"/>
                </a:solidFill>
                <a:latin typeface="Consolas" charset="0"/>
              </a:rPr>
              <a:t>)</a:t>
            </a:r>
            <a:endParaRPr lang="it-IT" sz="1100" dirty="0">
              <a:solidFill>
                <a:srgbClr val="808080"/>
              </a:solidFill>
              <a:latin typeface="Consolas" charset="0"/>
            </a:endParaRPr>
          </a:p>
          <a:p>
            <a:pPr lvl="1" algn="l"/>
            <a:r>
              <a:rPr lang="it-IT" sz="1100" b="1" dirty="0" smtClean="0">
                <a:solidFill>
                  <a:srgbClr val="7F1455"/>
                </a:solidFill>
                <a:latin typeface="Consolas" charset="0"/>
              </a:rPr>
              <a:t>	public</a:t>
            </a:r>
            <a:r>
              <a:rPr lang="it-IT" sz="1100" dirty="0" smtClean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String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Consolas" charset="0"/>
              </a:rPr>
              <a:t>processSubmit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(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@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ModelAttribute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Pet</a:t>
            </a:r>
            <a:r>
              <a:rPr lang="it-IT" sz="1100" b="1" dirty="0">
                <a:solidFill>
                  <a:srgbClr val="323333"/>
                </a:solidFill>
                <a:latin typeface="Consolas" charset="0"/>
              </a:rPr>
              <a:t> </a:t>
            </a:r>
            <a:r>
              <a:rPr lang="it-IT" sz="1100" b="1" dirty="0" err="1">
                <a:solidFill>
                  <a:srgbClr val="323333"/>
                </a:solidFill>
                <a:latin typeface="Consolas" charset="0"/>
              </a:rPr>
              <a:t>pet</a:t>
            </a:r>
            <a:r>
              <a:rPr lang="it-IT" sz="1100" dirty="0">
                <a:solidFill>
                  <a:srgbClr val="323333"/>
                </a:solidFill>
                <a:latin typeface="Consolas" charset="0"/>
              </a:rPr>
              <a:t>) { }</a:t>
            </a:r>
          </a:p>
          <a:p>
            <a:pPr marL="742950" lvl="1" indent="-285750" algn="l" eaLnBrk="1" hangingPunct="1">
              <a:buFont typeface="Arial"/>
              <a:buChar char="•"/>
            </a:pPr>
            <a:endParaRPr lang="it-IT" sz="11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E’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che i campi del </a:t>
            </a:r>
            <a:r>
              <a:rPr lang="it-IT" sz="1800" dirty="0" err="1" smtClean="0"/>
              <a:t>form</a:t>
            </a:r>
            <a:r>
              <a:rPr lang="it-IT" sz="1800" dirty="0" smtClean="0"/>
              <a:t> siano sottoposti ad una validazione funzionale: 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lvl="1" algn="l"/>
            <a:r>
              <a:rPr lang="it-IT" sz="1100" dirty="0">
                <a:solidFill>
                  <a:srgbClr val="006699"/>
                </a:solidFill>
                <a:latin typeface="Monaco" charset="0"/>
              </a:rPr>
              <a:t>public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class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{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NotNull</a:t>
            </a:r>
            <a:endParaRPr lang="it-IT" sz="1100" dirty="0">
              <a:solidFill>
                <a:srgbClr val="808080"/>
              </a:solidFill>
              <a:latin typeface="Monaco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Size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min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09900"/>
                </a:solidFill>
                <a:latin typeface="Monaco" charset="0"/>
              </a:rPr>
              <a:t>1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)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006699"/>
                </a:solidFill>
                <a:latin typeface="Monaco" charset="0"/>
              </a:rPr>
              <a:t>private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String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name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NotNull</a:t>
            </a:r>
            <a:endParaRPr lang="it-IT" sz="1100" dirty="0">
              <a:solidFill>
                <a:srgbClr val="808080"/>
              </a:solidFill>
              <a:latin typeface="Monaco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Size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min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09900"/>
                </a:solidFill>
                <a:latin typeface="Monaco" charset="0"/>
              </a:rPr>
              <a:t>3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)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006699"/>
                </a:solidFill>
                <a:latin typeface="Monaco" charset="0"/>
              </a:rPr>
              <a:t>private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String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surname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it-IT" sz="1100" dirty="0">
                <a:solidFill>
                  <a:srgbClr val="008200"/>
                </a:solidFill>
                <a:latin typeface="Monaco" charset="0"/>
              </a:rPr>
              <a:t>// [...]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}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 smtClean="0"/>
              <a:t>L’utilizzo</a:t>
            </a:r>
            <a:r>
              <a:rPr lang="en-US" sz="1800" dirty="0" smtClean="0"/>
              <a:t> </a:t>
            </a:r>
            <a:r>
              <a:rPr lang="en-US" sz="1800" dirty="0" err="1" smtClean="0"/>
              <a:t>dell’annotation</a:t>
            </a:r>
            <a:r>
              <a:rPr lang="en-US" sz="1800" dirty="0" smtClean="0"/>
              <a:t> </a:t>
            </a:r>
            <a:r>
              <a:rPr lang="en-US" sz="1800" b="1" i="1" dirty="0" smtClean="0"/>
              <a:t>@Valid</a:t>
            </a:r>
            <a:r>
              <a:rPr lang="en-US" sz="1800" i="1" dirty="0" smtClean="0"/>
              <a:t> </a:t>
            </a:r>
            <a:r>
              <a:rPr lang="en-US" sz="1800" dirty="0" err="1" smtClean="0"/>
              <a:t>pemetterà</a:t>
            </a:r>
            <a:r>
              <a:rPr lang="en-US" sz="1800" dirty="0" smtClean="0"/>
              <a:t> di </a:t>
            </a:r>
            <a:r>
              <a:rPr lang="en-US" sz="1800" dirty="0" err="1" smtClean="0"/>
              <a:t>forzare</a:t>
            </a:r>
            <a:r>
              <a:rPr lang="en-US" sz="1800" dirty="0" smtClean="0"/>
              <a:t> la </a:t>
            </a:r>
            <a:r>
              <a:rPr lang="en-US" sz="1800" dirty="0" err="1" smtClean="0"/>
              <a:t>validazione</a:t>
            </a:r>
            <a:r>
              <a:rPr lang="en-US" sz="1800" dirty="0" smtClean="0"/>
              <a:t> </a:t>
            </a:r>
            <a:r>
              <a:rPr lang="en-US" sz="1800" dirty="0" err="1" smtClean="0"/>
              <a:t>automatica</a:t>
            </a:r>
            <a:r>
              <a:rPr lang="en-US" sz="1800" dirty="0" smtClean="0"/>
              <a:t> del form.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lvl="1" algn="l"/>
            <a:r>
              <a:rPr lang="en-US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100" dirty="0" err="1">
                <a:solidFill>
                  <a:srgbClr val="808080"/>
                </a:solidFill>
                <a:latin typeface="Monaco" charset="0"/>
              </a:rPr>
              <a:t>RequestMapping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(value=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"/person"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, method=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RequestMethod.POST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)</a:t>
            </a:r>
          </a:p>
          <a:p>
            <a:pPr lvl="1" algn="l"/>
            <a:r>
              <a:rPr lang="en-US" sz="1100" dirty="0">
                <a:solidFill>
                  <a:srgbClr val="006699"/>
                </a:solidFill>
                <a:latin typeface="Monaco" charset="0"/>
              </a:rPr>
              <a:t>public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String 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savePersonPost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@Valid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100" dirty="0" err="1">
                <a:solidFill>
                  <a:srgbClr val="808080"/>
                </a:solidFill>
                <a:latin typeface="Monaco" charset="0"/>
              </a:rPr>
              <a:t>ModelAttribute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BindingResult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result, Model model) {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if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result.hasErrors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()) {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    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model.addAttribute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err="1">
                <a:solidFill>
                  <a:srgbClr val="0433FF"/>
                </a:solidFill>
                <a:latin typeface="Monaco" charset="0"/>
              </a:rPr>
              <a:t>personForm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, 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);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    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"person"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}</a:t>
            </a:r>
          </a:p>
          <a:p>
            <a:pPr lvl="1" algn="l" eaLnBrk="1" hangingPunct="1"/>
            <a:r>
              <a:rPr lang="is-IS" sz="1400" dirty="0" smtClean="0"/>
              <a:t>	…...</a:t>
            </a:r>
            <a:endParaRPr lang="en-US" sz="14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Il </a:t>
            </a:r>
            <a:r>
              <a:rPr lang="en-US" sz="1800" dirty="0" err="1" smtClean="0"/>
              <a:t>parametro</a:t>
            </a:r>
            <a:r>
              <a:rPr lang="en-US" sz="1800" dirty="0" smtClean="0"/>
              <a:t> </a:t>
            </a:r>
            <a:r>
              <a:rPr lang="en-US" sz="1800" dirty="0"/>
              <a:t>di </a:t>
            </a:r>
            <a:r>
              <a:rPr lang="en-US" sz="1800" dirty="0" err="1"/>
              <a:t>tipo</a:t>
            </a:r>
            <a:r>
              <a:rPr lang="en-US" sz="1800" dirty="0"/>
              <a:t> </a:t>
            </a:r>
            <a:r>
              <a:rPr lang="en-US" sz="1800" dirty="0" err="1"/>
              <a:t>BindingResult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firma del </a:t>
            </a:r>
            <a:r>
              <a:rPr lang="en-US" sz="1800" dirty="0" err="1" smtClean="0"/>
              <a:t>metodo</a:t>
            </a:r>
            <a:r>
              <a:rPr lang="en-US" sz="1800"/>
              <a:t>,</a:t>
            </a:r>
            <a:r>
              <a:rPr lang="en-US" sz="1800" smtClean="0"/>
              <a:t> </a:t>
            </a:r>
            <a:r>
              <a:rPr lang="en-US" sz="1800" dirty="0" err="1" smtClean="0"/>
              <a:t>disponibile</a:t>
            </a:r>
            <a:r>
              <a:rPr lang="en-US" sz="1800" dirty="0" smtClean="0"/>
              <a:t> </a:t>
            </a:r>
            <a:r>
              <a:rPr lang="en-US" sz="1800" dirty="0" err="1"/>
              <a:t>solamente</a:t>
            </a:r>
            <a:r>
              <a:rPr lang="en-US" sz="1800" dirty="0"/>
              <a:t> per </a:t>
            </a:r>
            <a:r>
              <a:rPr lang="en-US" sz="1800" dirty="0" err="1"/>
              <a:t>i</a:t>
            </a:r>
            <a:r>
              <a:rPr lang="en-US" sz="1800" dirty="0"/>
              <a:t> form, </a:t>
            </a:r>
            <a:r>
              <a:rPr lang="en-US" sz="1800" dirty="0" err="1"/>
              <a:t>contiene</a:t>
            </a:r>
            <a:r>
              <a:rPr lang="en-US" sz="1800" dirty="0"/>
              <a:t> </a:t>
            </a:r>
            <a:r>
              <a:rPr lang="en-US" sz="1800" dirty="0" err="1"/>
              <a:t>eventuali</a:t>
            </a:r>
            <a:r>
              <a:rPr lang="en-US" sz="1800" dirty="0"/>
              <a:t> </a:t>
            </a:r>
            <a:r>
              <a:rPr lang="en-US" sz="1800" dirty="0" err="1"/>
              <a:t>incongruenze</a:t>
            </a:r>
            <a:r>
              <a:rPr lang="en-US" sz="1800" dirty="0"/>
              <a:t> di binding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form e </a:t>
            </a:r>
            <a:r>
              <a:rPr lang="en-US" sz="1800" dirty="0" err="1"/>
              <a:t>l’oggetto</a:t>
            </a:r>
            <a:r>
              <a:rPr lang="en-US" sz="1800" dirty="0"/>
              <a:t> Java e, </a:t>
            </a:r>
            <a:r>
              <a:rPr lang="en-US" sz="1800" dirty="0" err="1"/>
              <a:t>tramite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metodo</a:t>
            </a:r>
            <a:r>
              <a:rPr lang="en-US" sz="1800" dirty="0"/>
              <a:t> .</a:t>
            </a:r>
            <a:r>
              <a:rPr lang="en-US" sz="1800" dirty="0" err="1"/>
              <a:t>hasErrors</a:t>
            </a:r>
            <a:r>
              <a:rPr lang="en-US" sz="1800" dirty="0"/>
              <a:t>(), </a:t>
            </a:r>
            <a:r>
              <a:rPr lang="en-US" sz="1800" dirty="0" err="1"/>
              <a:t>informazioni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errori</a:t>
            </a:r>
            <a:r>
              <a:rPr lang="en-US" sz="1800" dirty="0"/>
              <a:t> di </a:t>
            </a:r>
            <a:r>
              <a:rPr lang="en-US" sz="1800" dirty="0" err="1"/>
              <a:t>validazione</a:t>
            </a:r>
            <a:r>
              <a:rPr lang="en-US" sz="1800" dirty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smtClean="0"/>
              <a:t>.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>
                <a:solidFill>
                  <a:schemeClr val="bg1"/>
                </a:solidFill>
              </a:rPr>
              <a:t>Spring Security</a:t>
            </a:r>
            <a:endParaRPr lang="it-IT" sz="2800" dirty="0" smtClean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1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Spring Security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Spring Security mette a disposizione un meccanismo di sicurezza per le applicazioni Java EE-</a:t>
            </a:r>
            <a:r>
              <a:rPr lang="it-IT" sz="1800" dirty="0" err="1" smtClean="0"/>
              <a:t>based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Si attiva configurando l’</a:t>
            </a:r>
            <a:r>
              <a:rPr lang="it-IT" sz="1800" dirty="0" err="1" smtClean="0"/>
              <a:t>handler</a:t>
            </a:r>
            <a:r>
              <a:rPr lang="it-IT" sz="1800" dirty="0" smtClean="0"/>
              <a:t> all’interno del </a:t>
            </a:r>
            <a:r>
              <a:rPr lang="it-IT" sz="1800" dirty="0" err="1" smtClean="0"/>
              <a:t>web.xml</a:t>
            </a: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lvl="2" algn="l"/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Monaco"/>
              </a:rPr>
              <a:t>filter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lvl="2" algn="l"/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Monaco"/>
              </a:rPr>
              <a:t>filter-name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springSecurityFilterChain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Monaco"/>
              </a:rPr>
              <a:t>filter-name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lvl="2" algn="l"/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000" dirty="0" smtClean="0">
                <a:solidFill>
                  <a:srgbClr val="3F7F7F"/>
                </a:solidFill>
                <a:latin typeface="Monaco"/>
              </a:rPr>
              <a:t>filter-class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org.springframework.web.filter.DelegatingFilterProxy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Monaco"/>
              </a:rPr>
              <a:t>filter-class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lvl="2" algn="l"/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000" dirty="0" smtClean="0">
                <a:solidFill>
                  <a:srgbClr val="3F7F7F"/>
                </a:solidFill>
                <a:latin typeface="Monaco"/>
              </a:rPr>
              <a:t>filter</a:t>
            </a:r>
            <a:r>
              <a:rPr lang="en-US" sz="10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lvl="2" algn="l"/>
            <a:endParaRPr lang="en-US" sz="1000" dirty="0" smtClean="0">
              <a:solidFill>
                <a:srgbClr val="326D6C"/>
              </a:solidFill>
              <a:latin typeface="Consolas"/>
            </a:endParaRPr>
          </a:p>
          <a:p>
            <a:pPr lvl="2" algn="l"/>
            <a:r>
              <a:rPr lang="en-US" sz="1000" dirty="0" smtClean="0">
                <a:solidFill>
                  <a:srgbClr val="326D6C"/>
                </a:solidFill>
                <a:latin typeface="Consolas"/>
              </a:rPr>
              <a:t>&lt;</a:t>
            </a:r>
            <a:r>
              <a:rPr lang="en-US" sz="1000" dirty="0">
                <a:solidFill>
                  <a:srgbClr val="326D6C"/>
                </a:solidFill>
                <a:latin typeface="Consolas"/>
              </a:rPr>
              <a:t>filter-mapping&gt;</a:t>
            </a:r>
            <a:endParaRPr lang="en-US" sz="1000" dirty="0">
              <a:solidFill>
                <a:srgbClr val="262626"/>
              </a:solidFill>
              <a:latin typeface="Consolas"/>
            </a:endParaRPr>
          </a:p>
          <a:p>
            <a:pPr lvl="4" algn="l"/>
            <a:r>
              <a:rPr lang="en-US" sz="1000" dirty="0" smtClean="0">
                <a:solidFill>
                  <a:srgbClr val="326D6C"/>
                </a:solidFill>
                <a:latin typeface="Consolas"/>
              </a:rPr>
              <a:t>&lt;</a:t>
            </a:r>
            <a:r>
              <a:rPr lang="en-US" sz="1000" dirty="0">
                <a:solidFill>
                  <a:srgbClr val="326D6C"/>
                </a:solidFill>
                <a:latin typeface="Consolas"/>
              </a:rPr>
              <a:t>filter-name&gt;</a:t>
            </a:r>
            <a:r>
              <a:rPr lang="en-US" sz="1000" dirty="0" err="1">
                <a:solidFill>
                  <a:srgbClr val="262626"/>
                </a:solidFill>
                <a:latin typeface="Consolas"/>
              </a:rPr>
              <a:t>springSecurityFilterChain</a:t>
            </a:r>
            <a:r>
              <a:rPr lang="en-US" sz="1000" dirty="0">
                <a:solidFill>
                  <a:srgbClr val="326D6C"/>
                </a:solidFill>
                <a:latin typeface="Consolas"/>
              </a:rPr>
              <a:t>&lt;/filter-name&gt;</a:t>
            </a:r>
            <a:endParaRPr lang="en-US" sz="1000" dirty="0">
              <a:solidFill>
                <a:srgbClr val="262626"/>
              </a:solidFill>
              <a:latin typeface="Consolas"/>
            </a:endParaRPr>
          </a:p>
          <a:p>
            <a:pPr lvl="4" algn="l"/>
            <a:r>
              <a:rPr lang="en-US" sz="1000" dirty="0" smtClean="0">
                <a:solidFill>
                  <a:srgbClr val="326D6C"/>
                </a:solidFill>
                <a:latin typeface="Consolas"/>
              </a:rPr>
              <a:t>&lt;</a:t>
            </a:r>
            <a:r>
              <a:rPr lang="en-US" sz="1000" dirty="0" err="1">
                <a:solidFill>
                  <a:srgbClr val="326D6C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326D6C"/>
                </a:solidFill>
                <a:latin typeface="Consolas"/>
              </a:rPr>
              <a:t>-pattern&gt;</a:t>
            </a:r>
            <a:r>
              <a:rPr lang="en-US" sz="1000" dirty="0">
                <a:solidFill>
                  <a:srgbClr val="262626"/>
                </a:solidFill>
                <a:latin typeface="Consolas"/>
              </a:rPr>
              <a:t>/*</a:t>
            </a:r>
            <a:r>
              <a:rPr lang="en-US" sz="1000" dirty="0">
                <a:solidFill>
                  <a:srgbClr val="326D6C"/>
                </a:solidFill>
                <a:latin typeface="Consolas"/>
              </a:rPr>
              <a:t>&lt;/</a:t>
            </a:r>
            <a:r>
              <a:rPr lang="en-US" sz="1000" dirty="0" err="1">
                <a:solidFill>
                  <a:srgbClr val="326D6C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326D6C"/>
                </a:solidFill>
                <a:latin typeface="Consolas"/>
              </a:rPr>
              <a:t>-pattern</a:t>
            </a:r>
            <a:r>
              <a:rPr lang="en-US" sz="1000" dirty="0" smtClean="0">
                <a:solidFill>
                  <a:srgbClr val="326D6C"/>
                </a:solidFill>
                <a:latin typeface="Consolas"/>
              </a:rPr>
              <a:t>&gt;</a:t>
            </a:r>
            <a:endParaRPr lang="en-US" sz="1000" dirty="0" smtClean="0">
              <a:solidFill>
                <a:srgbClr val="262626"/>
              </a:solidFill>
              <a:latin typeface="Consolas"/>
            </a:endParaRPr>
          </a:p>
          <a:p>
            <a:pPr lvl="4" algn="l"/>
            <a:r>
              <a:rPr lang="en-US" sz="1000" dirty="0" smtClean="0">
                <a:solidFill>
                  <a:srgbClr val="326D6C"/>
                </a:solidFill>
                <a:latin typeface="Consolas"/>
              </a:rPr>
              <a:t>&lt;/filter-mapping&gt;</a:t>
            </a:r>
            <a:endParaRPr lang="it-IT" sz="10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dirty="0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Spring Security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 smtClean="0"/>
              <a:t>DelegatingFilterProxy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classe</a:t>
            </a:r>
            <a:r>
              <a:rPr lang="en-US" sz="1800" dirty="0" smtClean="0"/>
              <a:t> del framework </a:t>
            </a:r>
            <a:r>
              <a:rPr lang="en-US" sz="1800" dirty="0" err="1" smtClean="0"/>
              <a:t>predisposta</a:t>
            </a:r>
            <a:r>
              <a:rPr lang="en-US" sz="1800" dirty="0" smtClean="0"/>
              <a:t> </a:t>
            </a:r>
            <a:r>
              <a:rPr lang="en-US" sz="1800" dirty="0" err="1" smtClean="0"/>
              <a:t>all’attivazione</a:t>
            </a:r>
            <a:r>
              <a:rPr lang="en-US" sz="1800" dirty="0" smtClean="0"/>
              <a:t> di </a:t>
            </a:r>
            <a:r>
              <a:rPr lang="en-US" sz="1800" dirty="0" err="1" smtClean="0"/>
              <a:t>filtri</a:t>
            </a:r>
            <a:r>
              <a:rPr lang="en-US" sz="1800" dirty="0" smtClean="0"/>
              <a:t> del </a:t>
            </a:r>
            <a:r>
              <a:rPr lang="en-US" sz="1800" dirty="0" err="1" smtClean="0"/>
              <a:t>contesto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In questo caso il </a:t>
            </a:r>
            <a:r>
              <a:rPr lang="it-IT" sz="1800" dirty="0" err="1" smtClean="0"/>
              <a:t>bean</a:t>
            </a:r>
            <a:r>
              <a:rPr lang="it-IT" sz="1800" dirty="0" smtClean="0"/>
              <a:t> è denominato </a:t>
            </a:r>
            <a:r>
              <a:rPr lang="en-US" sz="1800" b="1" i="1" dirty="0" err="1" smtClean="0"/>
              <a:t>springSecurityFilterChain</a:t>
            </a:r>
            <a:r>
              <a:rPr lang="en-US" sz="1800" dirty="0" smtClean="0"/>
              <a:t> </a:t>
            </a:r>
            <a:r>
              <a:rPr lang="en-US" sz="1800" dirty="0" err="1" smtClean="0"/>
              <a:t>ed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adibito</a:t>
            </a:r>
            <a:r>
              <a:rPr lang="en-US" sz="1800" dirty="0" smtClean="0"/>
              <a:t> </a:t>
            </a:r>
            <a:r>
              <a:rPr lang="en-US" sz="1800" dirty="0" err="1" smtClean="0"/>
              <a:t>alla</a:t>
            </a:r>
            <a:r>
              <a:rPr lang="en-US" sz="1800" dirty="0" smtClean="0"/>
              <a:t> </a:t>
            </a:r>
            <a:r>
              <a:rPr lang="en-US" sz="1800" dirty="0" err="1" smtClean="0"/>
              <a:t>gestione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err="1" smtClean="0"/>
              <a:t>sicurezza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b="1" i="1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Il </a:t>
            </a:r>
            <a:r>
              <a:rPr lang="en-US" sz="1800" dirty="0" err="1" smtClean="0"/>
              <a:t>punto</a:t>
            </a:r>
            <a:r>
              <a:rPr lang="en-US" sz="1800" dirty="0" smtClean="0"/>
              <a:t> di </a:t>
            </a:r>
            <a:r>
              <a:rPr lang="en-US" sz="1800" dirty="0" err="1" smtClean="0"/>
              <a:t>inizio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configurazione</a:t>
            </a:r>
            <a:r>
              <a:rPr lang="en-US" sz="1800" dirty="0" smtClean="0"/>
              <a:t> del </a:t>
            </a:r>
            <a:r>
              <a:rPr lang="en-US" sz="1800" dirty="0" err="1" smtClean="0"/>
              <a:t>tipo</a:t>
            </a:r>
            <a:r>
              <a:rPr lang="en-US" sz="1800" dirty="0" smtClean="0"/>
              <a:t>: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&lt;http&gt;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 smtClean="0">
                <a:solidFill>
                  <a:srgbClr val="326D6C"/>
                </a:solidFill>
                <a:latin typeface="Consolas"/>
              </a:rPr>
              <a:t>	&lt;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intercept-</a:t>
            </a:r>
            <a:r>
              <a:rPr lang="en-US" sz="1400" dirty="0" err="1">
                <a:solidFill>
                  <a:srgbClr val="326D6C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pattern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"/**"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access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1D00FF"/>
                </a:solidFill>
                <a:latin typeface="Consolas"/>
              </a:rPr>
              <a:t>hasRole</a:t>
            </a:r>
            <a:r>
              <a:rPr lang="en-US" sz="1400" dirty="0" smtClean="0">
                <a:solidFill>
                  <a:srgbClr val="1D00FF"/>
                </a:solidFill>
                <a:latin typeface="Consolas"/>
              </a:rPr>
              <a:t>(‘ROLE_USER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')"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 /&gt;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 smtClean="0">
                <a:solidFill>
                  <a:srgbClr val="326D6C"/>
                </a:solidFill>
                <a:latin typeface="Consolas"/>
              </a:rPr>
              <a:t>		&lt;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form-login /&gt;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 smtClean="0">
                <a:solidFill>
                  <a:srgbClr val="326D6C"/>
                </a:solidFill>
                <a:latin typeface="Consolas"/>
              </a:rPr>
              <a:t>		&lt;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logout /&gt;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&lt;/http&gt;</a:t>
            </a:r>
            <a:endParaRPr lang="en-US" sz="14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b="1" i="1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b="1" i="1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109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/>
              <a:t>Web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Questo livello </a:t>
            </a:r>
            <a:r>
              <a:rPr lang="it-IT" sz="1800" dirty="0"/>
              <a:t>è responsabile delle caratteristiche Web del </a:t>
            </a:r>
            <a:r>
              <a:rPr lang="it-IT" sz="1800" dirty="0" err="1"/>
              <a:t>framework</a:t>
            </a:r>
            <a:r>
              <a:rPr lang="it-IT" sz="1800" dirty="0"/>
              <a:t>. Oltre alle funzionalità basilari, per la creazione di applicazioni Web, questo livello mette a disposizione un’implementazione del pattern MVC realizzando lo </a:t>
            </a:r>
            <a:r>
              <a:rPr lang="it-IT" sz="1800" i="1" dirty="0"/>
              <a:t>Spring MVC Framework</a:t>
            </a:r>
            <a:r>
              <a:rPr lang="it-IT" sz="1800" dirty="0"/>
              <a:t> (moduli Web-</a:t>
            </a:r>
            <a:r>
              <a:rPr lang="it-IT" sz="1800" dirty="0" err="1"/>
              <a:t>Servlet</a:t>
            </a:r>
            <a:r>
              <a:rPr lang="it-IT" sz="1800" dirty="0"/>
              <a:t> e Web-</a:t>
            </a:r>
            <a:r>
              <a:rPr lang="it-IT" sz="1800" dirty="0" err="1"/>
              <a:t>Portlet</a:t>
            </a:r>
            <a:r>
              <a:rPr lang="it-IT" sz="1800" dirty="0"/>
              <a:t>).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Il </a:t>
            </a:r>
            <a:r>
              <a:rPr lang="it-IT" sz="1800" dirty="0" err="1"/>
              <a:t>framework</a:t>
            </a:r>
            <a:r>
              <a:rPr lang="it-IT" sz="1800" dirty="0"/>
              <a:t> MVC è ampiamente configurabile attraverso delle </a:t>
            </a:r>
            <a:r>
              <a:rPr lang="it-IT" sz="1800" dirty="0" err="1"/>
              <a:t>Strategy</a:t>
            </a:r>
            <a:r>
              <a:rPr lang="it-IT" sz="1800" dirty="0"/>
              <a:t>, può operare sia in contesti </a:t>
            </a:r>
            <a:r>
              <a:rPr lang="it-IT" sz="1800" dirty="0" err="1"/>
              <a:t>servlet</a:t>
            </a:r>
            <a:r>
              <a:rPr lang="it-IT" sz="1800" dirty="0"/>
              <a:t> che </a:t>
            </a:r>
            <a:r>
              <a:rPr lang="it-IT" sz="1800" dirty="0" err="1"/>
              <a:t>portlet</a:t>
            </a:r>
            <a:r>
              <a:rPr lang="it-IT" sz="1800" dirty="0"/>
              <a:t> e può essere utilizzato con numerose tecnologie di </a:t>
            </a:r>
            <a:r>
              <a:rPr lang="it-IT" sz="1800" dirty="0" err="1"/>
              <a:t>view</a:t>
            </a:r>
            <a:r>
              <a:rPr lang="it-IT" sz="1800" dirty="0"/>
              <a:t> comprese JSP e </a:t>
            </a:r>
            <a:r>
              <a:rPr lang="it-IT" sz="1800" dirty="0" err="1"/>
              <a:t>Velocity</a:t>
            </a:r>
            <a:r>
              <a:rPr lang="it-IT" sz="1800" dirty="0"/>
              <a:t>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Spring Security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Viene indicato che il ruolo minimo per accedere all’applicazione è quello di </a:t>
            </a:r>
            <a:r>
              <a:rPr lang="en-US" sz="1800" dirty="0" smtClean="0"/>
              <a:t>ROLE_USER.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b="1" i="1" dirty="0"/>
              <a:t>&lt;http</a:t>
            </a:r>
            <a:r>
              <a:rPr lang="en-US" sz="1800" b="1" i="1" dirty="0" smtClean="0"/>
              <a:t>&gt;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padre di </a:t>
            </a:r>
            <a:r>
              <a:rPr lang="en-US" sz="1800" dirty="0" err="1" smtClean="0"/>
              <a:t>tutti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tag per la </a:t>
            </a:r>
            <a:r>
              <a:rPr lang="en-US" sz="1800" dirty="0" err="1" smtClean="0"/>
              <a:t>gestione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err="1" smtClean="0"/>
              <a:t>sicurezza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b="1" i="1" dirty="0"/>
              <a:t>&lt;intercept-</a:t>
            </a:r>
            <a:r>
              <a:rPr lang="en-US" sz="1800" b="1" i="1" dirty="0" err="1"/>
              <a:t>url</a:t>
            </a:r>
            <a:r>
              <a:rPr lang="en-US" sz="1800" b="1" i="1" dirty="0" smtClean="0"/>
              <a:t>&gt;</a:t>
            </a:r>
            <a:r>
              <a:rPr lang="en-US" sz="1800" dirty="0" smtClean="0"/>
              <a:t> </a:t>
            </a:r>
            <a:r>
              <a:rPr lang="en-US" sz="1800" dirty="0" err="1" smtClean="0"/>
              <a:t>definisce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pattern </a:t>
            </a:r>
            <a:r>
              <a:rPr lang="en-US" sz="1800" dirty="0" err="1" smtClean="0"/>
              <a:t>incrociato</a:t>
            </a:r>
            <a:r>
              <a:rPr lang="en-US" sz="1800" dirty="0" smtClean="0"/>
              <a:t> con </a:t>
            </a:r>
            <a:r>
              <a:rPr lang="en-US" sz="1800" dirty="0" err="1" smtClean="0"/>
              <a:t>quello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err="1" smtClean="0"/>
              <a:t>specifica</a:t>
            </a:r>
            <a:r>
              <a:rPr lang="en-US" sz="1800" dirty="0" smtClean="0"/>
              <a:t> </a:t>
            </a:r>
            <a:r>
              <a:rPr lang="en-US" sz="1800" dirty="0" err="1" smtClean="0"/>
              <a:t>richiesta</a:t>
            </a:r>
            <a:r>
              <a:rPr lang="en-US" sz="1800" dirty="0" smtClean="0"/>
              <a:t> http e </a:t>
            </a:r>
            <a:r>
              <a:rPr lang="en-US" sz="1800" dirty="0" err="1" smtClean="0"/>
              <a:t>viene</a:t>
            </a:r>
            <a:r>
              <a:rPr lang="en-US" sz="1800" dirty="0" smtClean="0"/>
              <a:t> </a:t>
            </a:r>
            <a:r>
              <a:rPr lang="en-US" sz="1800" dirty="0" err="1" smtClean="0"/>
              <a:t>applicata</a:t>
            </a:r>
            <a:r>
              <a:rPr lang="en-US" sz="1800" dirty="0" smtClean="0"/>
              <a:t> la </a:t>
            </a:r>
            <a:r>
              <a:rPr lang="en-US" sz="1800" dirty="0" err="1" smtClean="0"/>
              <a:t>regola</a:t>
            </a:r>
            <a:r>
              <a:rPr lang="en-US" sz="1800" dirty="0" smtClean="0"/>
              <a:t> di security </a:t>
            </a:r>
            <a:r>
              <a:rPr lang="en-US" sz="1800" dirty="0" err="1" smtClean="0"/>
              <a:t>specificata</a:t>
            </a:r>
            <a:r>
              <a:rPr lang="en-US" sz="1800" dirty="0" smtClean="0"/>
              <a:t> </a:t>
            </a:r>
            <a:r>
              <a:rPr lang="en-US" sz="1800" dirty="0" err="1" smtClean="0"/>
              <a:t>nell’attributo</a:t>
            </a:r>
            <a:r>
              <a:rPr lang="en-US" sz="1800" dirty="0" smtClean="0"/>
              <a:t> access.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Se non specificato, Spring Security genera una pagina di login in base a dei propri criteri.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110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Spring Security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L’accesso all’applicazione può essere configurato fornendo una UI propria: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&lt;http&gt;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&lt;intercept-</a:t>
            </a:r>
            <a:r>
              <a:rPr lang="en-US" sz="1400" dirty="0" err="1">
                <a:solidFill>
                  <a:srgbClr val="326D6C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pattern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"/</a:t>
            </a:r>
            <a:r>
              <a:rPr lang="en-US" sz="1400" dirty="0" err="1">
                <a:solidFill>
                  <a:srgbClr val="1D00FF"/>
                </a:solidFill>
                <a:latin typeface="Consolas"/>
              </a:rPr>
              <a:t>login.jsp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*"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access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"IS_AUTHENTICATED_ANONYMOUSLY"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/&gt;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&lt;intercept-</a:t>
            </a:r>
            <a:r>
              <a:rPr lang="en-US" sz="1400" dirty="0" err="1">
                <a:solidFill>
                  <a:srgbClr val="326D6C"/>
                </a:solidFill>
                <a:latin typeface="Consolas"/>
              </a:rPr>
              <a:t>url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pattern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"/**"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access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"ROLE_USER"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 /&gt;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&lt;form-login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login-page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'/</a:t>
            </a:r>
            <a:r>
              <a:rPr lang="en-US" sz="1400" dirty="0" err="1" smtClean="0">
                <a:solidFill>
                  <a:srgbClr val="1D00FF"/>
                </a:solidFill>
                <a:latin typeface="Consolas"/>
              </a:rPr>
              <a:t>login.jsp</a:t>
            </a:r>
            <a:r>
              <a:rPr lang="en-US" sz="1400" dirty="0" smtClean="0">
                <a:solidFill>
                  <a:srgbClr val="1D00FF"/>
                </a:solidFill>
                <a:latin typeface="Consolas"/>
              </a:rPr>
              <a:t>’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default-target-</a:t>
            </a:r>
            <a:r>
              <a:rPr lang="en-US" sz="1400" dirty="0" err="1">
                <a:solidFill>
                  <a:srgbClr val="6A006C"/>
                </a:solidFill>
                <a:latin typeface="Consolas"/>
              </a:rPr>
              <a:t>url</a:t>
            </a:r>
            <a:r>
              <a:rPr lang="en-US" sz="1400" dirty="0"/>
              <a:t>='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/</a:t>
            </a:r>
            <a:r>
              <a:rPr lang="en-US" sz="1400" dirty="0" err="1">
                <a:solidFill>
                  <a:srgbClr val="1D00FF"/>
                </a:solidFill>
                <a:latin typeface="Consolas"/>
              </a:rPr>
              <a:t>home.jsp</a:t>
            </a:r>
            <a:r>
              <a:rPr lang="en-US" sz="1400" dirty="0" smtClean="0">
                <a:solidFill>
                  <a:srgbClr val="1D00FF"/>
                </a:solidFill>
                <a:latin typeface="Consolas"/>
              </a:rPr>
              <a:t>'</a:t>
            </a:r>
            <a:r>
              <a:rPr lang="en-US" sz="1400" dirty="0" smtClean="0">
                <a:solidFill>
                  <a:srgbClr val="326D6C"/>
                </a:solidFill>
                <a:latin typeface="Consolas"/>
              </a:rPr>
              <a:t>/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&lt;/http</a:t>
            </a:r>
            <a:r>
              <a:rPr lang="en-US" sz="1400" dirty="0" smtClean="0">
                <a:solidFill>
                  <a:srgbClr val="326D6C"/>
                </a:solidFill>
                <a:latin typeface="Consolas"/>
              </a:rPr>
              <a:t>&gt;</a:t>
            </a:r>
          </a:p>
          <a:p>
            <a:pPr lvl="1" algn="l"/>
            <a:endParaRPr lang="en-US" sz="1400" dirty="0">
              <a:solidFill>
                <a:srgbClr val="326D6C"/>
              </a:solidFill>
              <a:latin typeface="Consolas"/>
            </a:endParaRPr>
          </a:p>
          <a:p>
            <a:pPr marL="285750" indent="-285750" algn="l">
              <a:buFont typeface="Arial"/>
              <a:buChar char="•"/>
            </a:pPr>
            <a:r>
              <a:rPr lang="it-IT" sz="1800" dirty="0" smtClean="0"/>
              <a:t>Una volta che il pattern viene applicato correttamente viene applicata la policy in base all’</a:t>
            </a:r>
            <a:r>
              <a:rPr lang="it-IT" sz="1800" dirty="0" err="1" smtClean="0"/>
              <a:t>AuthenticationManager</a:t>
            </a:r>
            <a:r>
              <a:rPr lang="it-IT" sz="1800" dirty="0" smtClean="0"/>
              <a:t> prescelto.</a:t>
            </a:r>
          </a:p>
          <a:p>
            <a:pPr algn="l"/>
            <a:endParaRPr lang="it-IT" sz="1800" dirty="0"/>
          </a:p>
          <a:p>
            <a:pPr lvl="1" algn="l"/>
            <a:r>
              <a:rPr lang="en-US" sz="800" dirty="0">
                <a:solidFill>
                  <a:srgbClr val="326D6C"/>
                </a:solidFill>
                <a:latin typeface="Consolas"/>
              </a:rPr>
              <a:t>&lt;authentication-manager&gt;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326D6C"/>
                </a:solidFill>
                <a:latin typeface="Consolas"/>
              </a:rPr>
              <a:t>&lt;authentication-provider&gt;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800" dirty="0">
                <a:solidFill>
                  <a:srgbClr val="326D6C"/>
                </a:solidFill>
                <a:latin typeface="Consolas"/>
              </a:rPr>
              <a:t>&lt;user-service&gt;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262626"/>
                </a:solidFill>
                <a:latin typeface="Consolas"/>
              </a:rPr>
              <a:t>	  </a:t>
            </a:r>
            <a:r>
              <a:rPr lang="en-US" sz="800" dirty="0">
                <a:solidFill>
                  <a:srgbClr val="326D6C"/>
                </a:solidFill>
                <a:latin typeface="Consolas"/>
              </a:rPr>
              <a:t>&lt;user</a:t>
            </a:r>
            <a:r>
              <a:rPr lang="en-US" sz="8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6A006C"/>
                </a:solidFill>
                <a:latin typeface="Consolas"/>
              </a:rPr>
              <a:t>name</a:t>
            </a:r>
            <a:r>
              <a:rPr lang="en-US" sz="800" dirty="0" smtClean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800" dirty="0" smtClean="0">
                <a:solidFill>
                  <a:srgbClr val="1D00FF"/>
                </a:solidFill>
                <a:latin typeface="Consolas"/>
              </a:rPr>
              <a:t>”admin"</a:t>
            </a:r>
            <a:r>
              <a:rPr lang="en-US" sz="800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6A006C"/>
                </a:solidFill>
                <a:latin typeface="Consolas"/>
              </a:rPr>
              <a:t>password</a:t>
            </a:r>
            <a:r>
              <a:rPr lang="en-US" sz="800" dirty="0" smtClean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800" dirty="0" smtClean="0">
                <a:solidFill>
                  <a:srgbClr val="1D00FF"/>
                </a:solidFill>
                <a:latin typeface="Consolas"/>
              </a:rPr>
              <a:t>”</a:t>
            </a:r>
            <a:r>
              <a:rPr lang="en-US" sz="800" dirty="0" err="1" smtClean="0">
                <a:solidFill>
                  <a:srgbClr val="1D00FF"/>
                </a:solidFill>
                <a:latin typeface="Consolas"/>
              </a:rPr>
              <a:t>adminspassword</a:t>
            </a:r>
            <a:r>
              <a:rPr lang="en-US" sz="8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8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6A006C"/>
                </a:solidFill>
                <a:latin typeface="Consolas"/>
              </a:rPr>
              <a:t>authorities</a:t>
            </a:r>
            <a:r>
              <a:rPr lang="en-US" sz="8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800" dirty="0">
                <a:solidFill>
                  <a:srgbClr val="1D00FF"/>
                </a:solidFill>
                <a:latin typeface="Consolas"/>
              </a:rPr>
              <a:t>"ROLE_USER, ROLE_ADMIN"</a:t>
            </a:r>
            <a:r>
              <a:rPr lang="en-US" sz="800" dirty="0">
                <a:solidFill>
                  <a:srgbClr val="326D6C"/>
                </a:solidFill>
                <a:latin typeface="Consolas"/>
              </a:rPr>
              <a:t> /&gt;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262626"/>
                </a:solidFill>
                <a:latin typeface="Consolas"/>
              </a:rPr>
              <a:t>	  </a:t>
            </a:r>
            <a:r>
              <a:rPr lang="en-US" sz="800" dirty="0">
                <a:solidFill>
                  <a:srgbClr val="326D6C"/>
                </a:solidFill>
                <a:latin typeface="Consolas"/>
              </a:rPr>
              <a:t>&lt;user</a:t>
            </a:r>
            <a:r>
              <a:rPr lang="en-US" sz="8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6A006C"/>
                </a:solidFill>
                <a:latin typeface="Consolas"/>
              </a:rPr>
              <a:t>name</a:t>
            </a:r>
            <a:r>
              <a:rPr lang="en-US" sz="800" dirty="0" smtClean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800" dirty="0" smtClean="0">
                <a:solidFill>
                  <a:srgbClr val="1D00FF"/>
                </a:solidFill>
                <a:latin typeface="Consolas"/>
              </a:rPr>
              <a:t>”user1"</a:t>
            </a:r>
            <a:r>
              <a:rPr lang="en-US" sz="800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6A006C"/>
                </a:solidFill>
                <a:latin typeface="Consolas"/>
              </a:rPr>
              <a:t>password</a:t>
            </a:r>
            <a:r>
              <a:rPr lang="en-US" sz="800" dirty="0" smtClean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800" dirty="0" smtClean="0">
                <a:solidFill>
                  <a:srgbClr val="1D00FF"/>
                </a:solidFill>
                <a:latin typeface="Consolas"/>
              </a:rPr>
              <a:t>“user1password</a:t>
            </a:r>
            <a:r>
              <a:rPr lang="en-US" sz="8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8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6A006C"/>
                </a:solidFill>
                <a:latin typeface="Consolas"/>
              </a:rPr>
              <a:t>authorities</a:t>
            </a:r>
            <a:r>
              <a:rPr lang="en-US" sz="8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800" dirty="0">
                <a:solidFill>
                  <a:srgbClr val="1D00FF"/>
                </a:solidFill>
                <a:latin typeface="Consolas"/>
              </a:rPr>
              <a:t>"ROLE_USER"</a:t>
            </a:r>
            <a:r>
              <a:rPr lang="en-US" sz="800" dirty="0">
                <a:solidFill>
                  <a:srgbClr val="326D6C"/>
                </a:solidFill>
                <a:latin typeface="Consolas"/>
              </a:rPr>
              <a:t> /&gt;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800" dirty="0">
                <a:solidFill>
                  <a:srgbClr val="326D6C"/>
                </a:solidFill>
                <a:latin typeface="Consolas"/>
              </a:rPr>
              <a:t>&lt;/user-service&gt;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326D6C"/>
                </a:solidFill>
                <a:latin typeface="Consolas"/>
              </a:rPr>
              <a:t>&lt;/authentication-provider&gt;</a:t>
            </a:r>
            <a:endParaRPr lang="en-US" sz="8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800" dirty="0">
                <a:solidFill>
                  <a:srgbClr val="326D6C"/>
                </a:solidFill>
                <a:latin typeface="Consolas"/>
              </a:rPr>
              <a:t>&lt;/authentication-manager&gt;</a:t>
            </a:r>
            <a:endParaRPr lang="it-IT" sz="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111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Spring Security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Per meccanismi maggiormente avanzati è possibile fruire dei diversi manager messi a disposizione dal </a:t>
            </a:r>
            <a:r>
              <a:rPr lang="it-IT" sz="1800" dirty="0" err="1" smtClean="0"/>
              <a:t>framework</a:t>
            </a:r>
            <a:r>
              <a:rPr lang="it-IT" sz="1800" dirty="0" smtClean="0"/>
              <a:t>: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algn="l"/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authentication-manager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alias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authenticationManager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   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authentication-provider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user-service-ref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jdbcUserService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	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password-encoder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passwordEncoder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authentication-provider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authentication-manager</a:t>
            </a:r>
            <a:r>
              <a:rPr lang="en-US" sz="1200" dirty="0" smtClean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endParaRPr lang="en-US" sz="1400" dirty="0">
              <a:solidFill>
                <a:srgbClr val="008080"/>
              </a:solidFill>
              <a:latin typeface="Monaco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bean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jdbcUserService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class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Monaco"/>
              </a:rPr>
              <a:t>it.clever.auth.CmsJdbcUserDetailsManager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dataSource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ref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dataSource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authenticationManager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ref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authenticationManager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enableGroups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"true"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enableAuthorities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"false"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bean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bean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passwordEncoder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 smtClean="0">
                <a:solidFill>
                  <a:srgbClr val="2A00FF"/>
                </a:solidFill>
                <a:latin typeface="Monaco"/>
              </a:rPr>
              <a:t>		   		</a:t>
            </a:r>
            <a:r>
              <a:rPr lang="en-US" sz="1200" i="1" dirty="0" smtClean="0">
                <a:solidFill>
                  <a:srgbClr val="7F007F"/>
                </a:solidFill>
                <a:latin typeface="Monaco"/>
              </a:rPr>
              <a:t>class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"org.springframework.security.authentication.encoding.ShaPasswordEncoder"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    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constructor-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arg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"256"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	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bean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&gt;</a:t>
            </a:r>
            <a:endParaRPr lang="it-IT" sz="12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112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Spring Security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L’attivazione dell’attributo </a:t>
            </a:r>
            <a:r>
              <a:rPr lang="en-US" sz="1800" b="1" i="1" dirty="0"/>
              <a:t>use-expressions="</a:t>
            </a:r>
            <a:r>
              <a:rPr lang="en-US" sz="1800" b="1" i="1" dirty="0" smtClean="0"/>
              <a:t>true”</a:t>
            </a:r>
            <a:r>
              <a:rPr lang="en-US" sz="1800" dirty="0" smtClean="0"/>
              <a:t> del tag http </a:t>
            </a:r>
            <a:r>
              <a:rPr lang="en-US" sz="1800" dirty="0" err="1" smtClean="0"/>
              <a:t>permette</a:t>
            </a:r>
            <a:r>
              <a:rPr lang="en-US" sz="1800" dirty="0" smtClean="0"/>
              <a:t> </a:t>
            </a:r>
            <a:r>
              <a:rPr lang="en-US" sz="1800" dirty="0" err="1" smtClean="0"/>
              <a:t>l’utilizzo</a:t>
            </a:r>
            <a:r>
              <a:rPr lang="en-US" sz="1800" dirty="0" smtClean="0"/>
              <a:t> </a:t>
            </a:r>
            <a:r>
              <a:rPr lang="en-US" sz="1800" dirty="0" err="1" smtClean="0"/>
              <a:t>delle</a:t>
            </a:r>
            <a:r>
              <a:rPr lang="en-US" sz="1800" dirty="0" smtClean="0"/>
              <a:t> </a:t>
            </a:r>
            <a:r>
              <a:rPr lang="en-US" sz="1800" dirty="0" err="1" smtClean="0"/>
              <a:t>espressioni</a:t>
            </a:r>
            <a:r>
              <a:rPr lang="en-US" sz="1800" dirty="0" smtClean="0"/>
              <a:t> </a:t>
            </a:r>
            <a:r>
              <a:rPr lang="en-US" sz="1800" dirty="0" err="1" smtClean="0"/>
              <a:t>proprie</a:t>
            </a:r>
            <a:r>
              <a:rPr lang="en-US" sz="1800" dirty="0" smtClean="0"/>
              <a:t> del framework e </a:t>
            </a:r>
            <a:r>
              <a:rPr lang="en-US" sz="1800" dirty="0" err="1" smtClean="0"/>
              <a:t>che</a:t>
            </a:r>
            <a:r>
              <a:rPr lang="en-US" sz="1800" dirty="0" smtClean="0"/>
              <a:t> </a:t>
            </a:r>
            <a:r>
              <a:rPr lang="en-US" sz="1800" dirty="0" err="1" smtClean="0"/>
              <a:t>descrivono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tag &lt;</a:t>
            </a:r>
            <a:r>
              <a:rPr lang="en-US" sz="1800" dirty="0"/>
              <a:t>intercept-</a:t>
            </a:r>
            <a:r>
              <a:rPr lang="en-US" sz="1800" dirty="0" err="1"/>
              <a:t>url</a:t>
            </a:r>
            <a:r>
              <a:rPr lang="en-US" sz="1800" dirty="0" smtClean="0"/>
              <a:t>&gt; </a:t>
            </a:r>
            <a:r>
              <a:rPr lang="en-US" sz="1800" dirty="0" err="1" smtClean="0"/>
              <a:t>tramite</a:t>
            </a:r>
            <a:r>
              <a:rPr lang="en-US" sz="1800" dirty="0" smtClean="0"/>
              <a:t> </a:t>
            </a:r>
            <a:r>
              <a:rPr lang="en-US" sz="1800" dirty="0" err="1" smtClean="0"/>
              <a:t>l’attributo</a:t>
            </a:r>
            <a:r>
              <a:rPr lang="en-US" sz="1800" dirty="0" smtClean="0"/>
              <a:t> access:</a:t>
            </a:r>
          </a:p>
          <a:p>
            <a:pPr algn="l" eaLnBrk="1" hangingPunct="1"/>
            <a:endParaRPr lang="it-IT" sz="1800" b="1" i="1" dirty="0"/>
          </a:p>
          <a:p>
            <a:pPr algn="l"/>
            <a:r>
              <a:rPr lang="en-US" sz="1200" dirty="0">
                <a:solidFill>
                  <a:srgbClr val="008080"/>
                </a:solidFill>
                <a:latin typeface="Monaco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Monaco"/>
              </a:rPr>
              <a:t>       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smtClean="0">
                <a:solidFill>
                  <a:srgbClr val="2A00FF"/>
                </a:solidFill>
                <a:latin typeface="Monaco"/>
              </a:rPr>
              <a:t>/products/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**"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hasRole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('ROLE_CONFIG')"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smtClean="0">
                <a:solidFill>
                  <a:srgbClr val="2A00FF"/>
                </a:solidFill>
                <a:latin typeface="Monaco"/>
              </a:rPr>
              <a:t>/users/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**"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hasRole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('</a:t>
            </a:r>
            <a:r>
              <a:rPr lang="en-US" sz="1200" i="1" dirty="0" smtClean="0">
                <a:solidFill>
                  <a:srgbClr val="2A00FF"/>
                </a:solidFill>
                <a:latin typeface="Monaco"/>
              </a:rPr>
              <a:t>ROLE_ADMIN'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)"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"/member/**"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isAuthenticated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()" 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"/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ajax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/**"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isAuthenticated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()" 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"/resources/**"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permitAll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1200" i="1" dirty="0" smtClean="0">
                <a:solidFill>
                  <a:srgbClr val="008080"/>
                </a:solidFill>
                <a:latin typeface="Monaco"/>
              </a:rPr>
              <a:t>&gt;</a:t>
            </a:r>
            <a:endParaRPr lang="en-US" sz="1200" i="1" dirty="0">
              <a:solidFill>
                <a:srgbClr val="008080"/>
              </a:solidFill>
              <a:latin typeface="Monaco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intercept-</a:t>
            </a:r>
            <a:r>
              <a:rPr lang="en-US" sz="1200" dirty="0" err="1">
                <a:solidFill>
                  <a:srgbClr val="3F7F7F"/>
                </a:solidFill>
                <a:latin typeface="Monaco"/>
              </a:rPr>
              <a:t>url</a:t>
            </a:r>
            <a:r>
              <a:rPr lang="en-US" sz="1200" dirty="0">
                <a:solidFill>
                  <a:srgbClr val="3F7F7F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7F007F"/>
                </a:solidFill>
                <a:latin typeface="Monaco"/>
              </a:rPr>
              <a:t>pattern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"/**" </a:t>
            </a:r>
            <a:r>
              <a:rPr lang="en-US" sz="1200" i="1" dirty="0">
                <a:solidFill>
                  <a:srgbClr val="7F007F"/>
                </a:solidFill>
                <a:latin typeface="Monaco"/>
              </a:rPr>
              <a:t>access</a:t>
            </a:r>
            <a:r>
              <a:rPr lang="en-US" sz="1200" i="1" dirty="0">
                <a:solidFill>
                  <a:srgbClr val="000000"/>
                </a:solidFill>
                <a:latin typeface="Monaco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Monaco"/>
              </a:rPr>
              <a:t>permitAll</a:t>
            </a:r>
            <a:r>
              <a:rPr lang="en-US" sz="1200" i="1" dirty="0">
                <a:solidFill>
                  <a:srgbClr val="2A00FF"/>
                </a:solidFill>
                <a:latin typeface="Monaco"/>
              </a:rPr>
              <a:t>" </a:t>
            </a:r>
            <a:r>
              <a:rPr lang="en-US" sz="1200" i="1" dirty="0">
                <a:solidFill>
                  <a:srgbClr val="008080"/>
                </a:solidFill>
                <a:latin typeface="Monaco"/>
              </a:rPr>
              <a:t>/&gt;</a:t>
            </a:r>
            <a:endParaRPr lang="en-US" sz="1200" b="1" i="1" dirty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113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/>
              <a:t> </a:t>
            </a:r>
            <a:r>
              <a:rPr lang="it-IT" sz="2400" b="1" dirty="0" err="1"/>
              <a:t>Testing</a:t>
            </a:r>
            <a:endParaRPr lang="it-IT" sz="2400" b="1" dirty="0"/>
          </a:p>
          <a:p>
            <a:pPr algn="l" eaLnBrk="1" hangingPunct="1">
              <a:buFontTx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Un’altra delle caratteristiche per il quale Spring si contraddistingue è il supporto al </a:t>
            </a:r>
            <a:r>
              <a:rPr lang="it-IT" sz="1800" dirty="0" err="1"/>
              <a:t>testing</a:t>
            </a:r>
            <a:r>
              <a:rPr lang="it-IT" sz="1800" dirty="0"/>
              <a:t>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Questo </a:t>
            </a:r>
            <a:r>
              <a:rPr lang="it-IT" sz="1800" dirty="0"/>
              <a:t>livello mette a disposizione un ambiente molto potente per il test delle componenti Spring, grazie anche alla sua integrazione con </a:t>
            </a:r>
            <a:r>
              <a:rPr lang="it-IT" sz="1800" dirty="0" err="1"/>
              <a:t>JUnit</a:t>
            </a:r>
            <a:r>
              <a:rPr lang="it-IT" sz="1800" dirty="0"/>
              <a:t> e </a:t>
            </a:r>
            <a:r>
              <a:rPr lang="it-IT" sz="1800" dirty="0" err="1"/>
              <a:t>TestNG</a:t>
            </a:r>
            <a:r>
              <a:rPr lang="it-IT" sz="1800" dirty="0"/>
              <a:t> e alla presenza di </a:t>
            </a:r>
            <a:r>
              <a:rPr lang="it-IT" sz="1800" dirty="0" err="1"/>
              <a:t>Mock</a:t>
            </a:r>
            <a:r>
              <a:rPr lang="it-IT" sz="1800" dirty="0"/>
              <a:t> </a:t>
            </a:r>
            <a:r>
              <a:rPr lang="it-IT" sz="1800" dirty="0" err="1"/>
              <a:t>objects</a:t>
            </a:r>
            <a:r>
              <a:rPr lang="it-IT" sz="1800" dirty="0"/>
              <a:t> per il </a:t>
            </a:r>
            <a:r>
              <a:rPr lang="it-IT" sz="1800" dirty="0" err="1"/>
              <a:t>testing</a:t>
            </a:r>
            <a:r>
              <a:rPr lang="it-IT" sz="1800" dirty="0"/>
              <a:t> del codice in isolamento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 err="1">
                <a:solidFill>
                  <a:schemeClr val="bg1"/>
                </a:solidFill>
              </a:rPr>
              <a:t>IoC</a:t>
            </a:r>
            <a:r>
              <a:rPr lang="it-IT" sz="2800" dirty="0">
                <a:solidFill>
                  <a:schemeClr val="bg1"/>
                </a:solidFill>
              </a:rPr>
              <a:t>, DI e Spring Containers</a:t>
            </a:r>
            <a:endParaRPr lang="it-IT" sz="2800" dirty="0" smtClean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9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IoC</a:t>
            </a:r>
            <a:r>
              <a:rPr lang="it-IT" sz="2400" dirty="0" smtClean="0"/>
              <a:t> e DI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i="1" dirty="0" smtClean="0"/>
              <a:t>L’</a:t>
            </a:r>
            <a:r>
              <a:rPr lang="it-IT" sz="1800" b="1" i="1" dirty="0" err="1" smtClean="0"/>
              <a:t>Inversion</a:t>
            </a:r>
            <a:r>
              <a:rPr lang="it-IT" sz="1800" b="1" i="1" dirty="0" smtClean="0"/>
              <a:t> </a:t>
            </a:r>
            <a:r>
              <a:rPr lang="it-IT" sz="1800" b="1" i="1" dirty="0"/>
              <a:t>of Control</a:t>
            </a:r>
            <a:r>
              <a:rPr lang="it-IT" sz="1800" dirty="0"/>
              <a:t> è un principio architetturale nato alla fine degli anni ottanta, basato sul concetto di invertire il controllo del flusso di sistema (</a:t>
            </a:r>
            <a:r>
              <a:rPr lang="it-IT" sz="1800" dirty="0" smtClean="0"/>
              <a:t>Control </a:t>
            </a:r>
            <a:r>
              <a:rPr lang="it-IT" sz="1800" dirty="0"/>
              <a:t>Flow) rispetto alla programmazione tradizionale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Nella programmazione tradizionale la logica di tale flusso è definita esplicitamente dallo sviluppatore, che si occupa tra le altre cose di tutte le operazioni di creazione, inizializzazione ed invocazione dei metodi degli </a:t>
            </a:r>
            <a:r>
              <a:rPr lang="it-IT" sz="1800" dirty="0" smtClean="0"/>
              <a:t>oggetti.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err="1"/>
              <a:t>IoC</a:t>
            </a:r>
            <a:r>
              <a:rPr lang="it-IT" sz="1800" dirty="0"/>
              <a:t> invece inverte il control flow facendo in modo che non sia più lo sviluppatore a doversi preoccupare di questi aspetti, ma il </a:t>
            </a:r>
            <a:r>
              <a:rPr lang="it-IT" sz="1800" dirty="0" err="1"/>
              <a:t>framework</a:t>
            </a:r>
            <a:r>
              <a:rPr lang="it-IT" sz="1800" dirty="0"/>
              <a:t>, che </a:t>
            </a:r>
            <a:r>
              <a:rPr lang="it-IT" sz="1800" dirty="0" smtClean="0"/>
              <a:t>agisce come </a:t>
            </a:r>
            <a:r>
              <a:rPr lang="it-IT" sz="1800" dirty="0" err="1" smtClean="0"/>
              <a:t>handler</a:t>
            </a:r>
            <a:r>
              <a:rPr lang="it-IT" sz="1800" dirty="0" smtClean="0"/>
              <a:t> ad un evento particolare e se </a:t>
            </a:r>
            <a:r>
              <a:rPr lang="it-IT" sz="1800" dirty="0"/>
              <a:t>ne </a:t>
            </a:r>
            <a:r>
              <a:rPr lang="it-IT" sz="1800" dirty="0" smtClean="0"/>
              <a:t>occuperà.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Questo principio è anche conosciuto come </a:t>
            </a:r>
            <a:r>
              <a:rPr lang="it-IT" sz="1800" b="1" dirty="0"/>
              <a:t>Hollywood </a:t>
            </a:r>
            <a:r>
              <a:rPr lang="it-IT" sz="1800" b="1" dirty="0" err="1" smtClean="0"/>
              <a:t>Principle</a:t>
            </a:r>
            <a:r>
              <a:rPr lang="it-IT" sz="1800" dirty="0" smtClean="0"/>
              <a:t>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IoC</a:t>
            </a:r>
            <a:r>
              <a:rPr lang="it-IT" sz="2400" dirty="0" smtClean="0"/>
              <a:t> e DI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Il termine </a:t>
            </a:r>
            <a:r>
              <a:rPr lang="it-IT" sz="1800" b="1" dirty="0" err="1"/>
              <a:t>Dependency</a:t>
            </a:r>
            <a:r>
              <a:rPr lang="it-IT" sz="1800" b="1" dirty="0"/>
              <a:t> </a:t>
            </a:r>
            <a:r>
              <a:rPr lang="it-IT" sz="1800" b="1" dirty="0" err="1"/>
              <a:t>Injection</a:t>
            </a:r>
            <a:r>
              <a:rPr lang="it-IT" sz="1800" b="1" dirty="0"/>
              <a:t> (DI)</a:t>
            </a:r>
            <a:r>
              <a:rPr lang="it-IT" sz="1800" dirty="0"/>
              <a:t> </a:t>
            </a:r>
            <a:r>
              <a:rPr lang="it-IT" sz="1800" dirty="0" smtClean="0"/>
              <a:t>viene utilizzato per </a:t>
            </a:r>
            <a:r>
              <a:rPr lang="it-IT" sz="1800" dirty="0"/>
              <a:t>riferirsi ad una specifica implementazione dello </a:t>
            </a:r>
            <a:r>
              <a:rPr lang="it-IT" sz="1800" dirty="0" err="1"/>
              <a:t>IoC</a:t>
            </a:r>
            <a:r>
              <a:rPr lang="it-IT" sz="1800" dirty="0"/>
              <a:t> rivolta ad invertire il processo di risoluzione delle dipendenze, facendo in modo che queste vengano iniettate dall’esterno.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Separando l’acronimo, si analizza la </a:t>
            </a:r>
            <a:r>
              <a:rPr lang="it-IT" sz="1800" b="1" i="1" dirty="0" err="1" smtClean="0"/>
              <a:t>Dependency</a:t>
            </a:r>
            <a:r>
              <a:rPr lang="it-IT" sz="1800" dirty="0" smtClean="0"/>
              <a:t>: nel </a:t>
            </a:r>
            <a:r>
              <a:rPr lang="it-IT" sz="1800" dirty="0"/>
              <a:t>caso della programmazione Object </a:t>
            </a:r>
            <a:r>
              <a:rPr lang="it-IT" sz="1800" dirty="0" err="1"/>
              <a:t>Oriented</a:t>
            </a:r>
            <a:r>
              <a:rPr lang="it-IT" sz="1800" dirty="0"/>
              <a:t>, una classe A si dice dipendente dalla classe B se ne usa in qualche punto i servizi </a:t>
            </a:r>
            <a:r>
              <a:rPr lang="it-IT" sz="1800" dirty="0" smtClean="0"/>
              <a:t>offerti. Questo si traduce quindi in una dipendenza tra le due creando forte accoppiamento.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Analizzando l’</a:t>
            </a:r>
            <a:r>
              <a:rPr lang="it-IT" sz="1800" b="1" i="1" dirty="0" err="1"/>
              <a:t>Injection</a:t>
            </a:r>
            <a:r>
              <a:rPr lang="it-IT" sz="1800" dirty="0"/>
              <a:t>: uno scenario di forte accoppiamento tra le due classi precedentemente analizzate, può venire completamente risolto tramite meccanismi che rendano disponibile la classe B alla classe A senza che A abbia alcun riferimento alla creazione (</a:t>
            </a:r>
            <a:r>
              <a:rPr lang="it-IT" sz="1800" dirty="0" err="1"/>
              <a:t>istanziazione</a:t>
            </a:r>
            <a:r>
              <a:rPr lang="it-IT" sz="1800" dirty="0"/>
              <a:t>) di B.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IoC</a:t>
            </a:r>
            <a:r>
              <a:rPr lang="it-IT" sz="2400" dirty="0" smtClean="0"/>
              <a:t> e DI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Sono descritti in nomenclatura due tipologie differenti di DI: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800" b="1" dirty="0" err="1"/>
              <a:t>Constructor</a:t>
            </a:r>
            <a:r>
              <a:rPr lang="it-IT" sz="1800" b="1" dirty="0"/>
              <a:t> </a:t>
            </a:r>
            <a:r>
              <a:rPr lang="it-IT" sz="1800" b="1" dirty="0" err="1"/>
              <a:t>injection</a:t>
            </a:r>
            <a:r>
              <a:rPr lang="it-IT" sz="1800" dirty="0" smtClean="0"/>
              <a:t>: dove la </a:t>
            </a:r>
            <a:r>
              <a:rPr lang="it-IT" sz="1800" dirty="0"/>
              <a:t>dipendenza viene iniettata tramite l’argomento del </a:t>
            </a:r>
            <a:r>
              <a:rPr lang="it-IT" sz="1800" dirty="0" smtClean="0"/>
              <a:t>costruttore.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800" b="1" dirty="0"/>
              <a:t>Setter </a:t>
            </a:r>
            <a:r>
              <a:rPr lang="it-IT" sz="1800" b="1" dirty="0" err="1" smtClean="0"/>
              <a:t>injection</a:t>
            </a:r>
            <a:r>
              <a:rPr lang="it-IT" sz="1800" dirty="0" smtClean="0"/>
              <a:t>: </a:t>
            </a:r>
            <a:r>
              <a:rPr lang="it-IT" sz="1800" dirty="0"/>
              <a:t>la dipendenza viene iniettata attraverso un metodo “set</a:t>
            </a:r>
            <a:r>
              <a:rPr lang="it-IT" sz="1800" dirty="0" smtClean="0"/>
              <a:t>”</a:t>
            </a:r>
            <a:endParaRPr lang="it-IT" sz="1800" dirty="0"/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 </a:t>
            </a:r>
            <a:r>
              <a:rPr lang="it-IT" sz="1800" dirty="0" smtClean="0"/>
              <a:t>Spring sono </a:t>
            </a:r>
            <a:r>
              <a:rPr lang="it-IT" sz="1800" dirty="0"/>
              <a:t>implementate </a:t>
            </a:r>
            <a:r>
              <a:rPr lang="it-IT" sz="1800" dirty="0" smtClean="0"/>
              <a:t>la </a:t>
            </a:r>
            <a:r>
              <a:rPr lang="it-IT" sz="1800" b="1" i="1" dirty="0"/>
              <a:t>Setter</a:t>
            </a:r>
            <a:r>
              <a:rPr lang="it-IT" sz="1800" dirty="0"/>
              <a:t> e la </a:t>
            </a:r>
            <a:r>
              <a:rPr lang="it-IT" sz="1800" b="1" i="1" dirty="0" err="1"/>
              <a:t>Constructor</a:t>
            </a:r>
            <a:r>
              <a:rPr lang="it-IT" sz="1800" b="1" i="1" dirty="0"/>
              <a:t> </a:t>
            </a:r>
            <a:r>
              <a:rPr lang="it-IT" sz="1800" b="1" i="1" dirty="0" err="1"/>
              <a:t>Injection</a:t>
            </a:r>
            <a:r>
              <a:rPr lang="it-IT" sz="1800" dirty="0"/>
              <a:t>, ma c'è anche la possibilità di inizializzare e creare oggetti attraverso dei </a:t>
            </a:r>
            <a:r>
              <a:rPr lang="it-IT" sz="1800" dirty="0" err="1"/>
              <a:t>Factory</a:t>
            </a:r>
            <a:r>
              <a:rPr lang="it-IT" sz="1800" dirty="0"/>
              <a:t> Method e dei </a:t>
            </a:r>
            <a:r>
              <a:rPr lang="it-IT" sz="1800" dirty="0" err="1"/>
              <a:t>Factory</a:t>
            </a:r>
            <a:r>
              <a:rPr lang="it-IT" sz="1800" dirty="0"/>
              <a:t> Object.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IoC</a:t>
            </a:r>
            <a:r>
              <a:rPr lang="it-IT" sz="2400" dirty="0" smtClean="0"/>
              <a:t> e DI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Un </a:t>
            </a:r>
            <a:r>
              <a:rPr lang="it-IT" sz="1800" dirty="0"/>
              <a:t>modo </a:t>
            </a:r>
            <a:r>
              <a:rPr lang="it-IT" sz="1800" dirty="0" smtClean="0"/>
              <a:t>ottimizzato per </a:t>
            </a:r>
            <a:r>
              <a:rPr lang="it-IT" sz="1800" dirty="0"/>
              <a:t>poter lavorare con la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 è quello di utilizzare come </a:t>
            </a:r>
            <a:r>
              <a:rPr lang="it-IT" sz="1800" dirty="0" err="1"/>
              <a:t>assembler</a:t>
            </a:r>
            <a:r>
              <a:rPr lang="it-IT" sz="1800" dirty="0"/>
              <a:t> uno </a:t>
            </a:r>
            <a:r>
              <a:rPr lang="it-IT" sz="1800" dirty="0" err="1"/>
              <a:t>IoC</a:t>
            </a:r>
            <a:r>
              <a:rPr lang="it-IT" sz="1800" dirty="0"/>
              <a:t> Container in grado di compiere operazioni di </a:t>
            </a:r>
            <a:r>
              <a:rPr lang="it-IT" sz="1800" dirty="0" err="1"/>
              <a:t>injection</a:t>
            </a:r>
            <a:r>
              <a:rPr lang="it-IT" sz="1800" dirty="0"/>
              <a:t>.</a:t>
            </a:r>
          </a:p>
          <a:p>
            <a:pPr algn="l" eaLnBrk="1" hangingPunct="1">
              <a:buFontTx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Per definizione un container è un componente esterno che si prende carico di una serie di compiti esonerando così lo sviluppatore dal preoccuparsene.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Uno </a:t>
            </a:r>
            <a:r>
              <a:rPr lang="it-IT" sz="1800" dirty="0" err="1"/>
              <a:t>IoC</a:t>
            </a:r>
            <a:r>
              <a:rPr lang="it-IT" sz="1800" dirty="0"/>
              <a:t> Container non è altro che un container specializzato nella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, che basandosi su apposite configurazioni definite dall’utente (generalmente attraverso l’utilizzo di un file </a:t>
            </a:r>
            <a:r>
              <a:rPr lang="it-IT" sz="1800" dirty="0" smtClean="0"/>
              <a:t>xml, o </a:t>
            </a:r>
            <a:r>
              <a:rPr lang="it-IT" sz="1800" dirty="0" err="1" smtClean="0"/>
              <a:t>annotations</a:t>
            </a:r>
            <a:r>
              <a:rPr lang="it-IT" sz="1800" dirty="0" smtClean="0"/>
              <a:t>) </a:t>
            </a:r>
            <a:r>
              <a:rPr lang="it-IT" sz="1800" dirty="0"/>
              <a:t>è in grado di compiere opportune operazioni di </a:t>
            </a:r>
            <a:r>
              <a:rPr lang="it-IT" sz="1800" dirty="0" err="1"/>
              <a:t>injection</a:t>
            </a:r>
            <a:r>
              <a:rPr lang="it-IT" sz="1800" dirty="0"/>
              <a:t>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IoC</a:t>
            </a:r>
            <a:r>
              <a:rPr lang="it-IT" sz="2400" dirty="0" smtClean="0"/>
              <a:t> e DI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Il Container utilizza le classi POJO ed i </a:t>
            </a:r>
            <a:r>
              <a:rPr lang="it-IT" sz="1800" dirty="0" err="1" smtClean="0"/>
              <a:t>metadata</a:t>
            </a:r>
            <a:r>
              <a:rPr lang="it-IT" sz="1800" dirty="0" smtClean="0"/>
              <a:t> di configurazione per creare oggetti pronti all’uso e funzionanti.</a:t>
            </a:r>
            <a:endParaRPr lang="it-IT" sz="1800" dirty="0"/>
          </a:p>
          <a:p>
            <a:pPr algn="l" eaLnBrk="1" hangingPunct="1"/>
            <a:endParaRPr lang="it-IT" sz="1800" dirty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18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3914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6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IoC</a:t>
            </a:r>
            <a:r>
              <a:rPr lang="it-IT" sz="2400" dirty="0" smtClean="0"/>
              <a:t> Container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Considerato </a:t>
            </a:r>
            <a:r>
              <a:rPr lang="it-IT" sz="1800" dirty="0"/>
              <a:t>il cuore di Spring, lo </a:t>
            </a:r>
            <a:r>
              <a:rPr lang="it-IT" sz="1800" b="1" i="1" dirty="0" err="1"/>
              <a:t>IoC</a:t>
            </a:r>
            <a:r>
              <a:rPr lang="it-IT" sz="1800" b="1" i="1" dirty="0"/>
              <a:t> Container</a:t>
            </a:r>
            <a:r>
              <a:rPr lang="it-IT" sz="1800" dirty="0"/>
              <a:t> fornisce un contesto altamente configurabile per la creazione e risoluzione delle dipendenze di componenti che </a:t>
            </a:r>
            <a:r>
              <a:rPr lang="it-IT" sz="1800" dirty="0" smtClean="0"/>
              <a:t>vengono </a:t>
            </a:r>
            <a:r>
              <a:rPr lang="it-IT" sz="1800" dirty="0"/>
              <a:t>chiamati </a:t>
            </a:r>
            <a:r>
              <a:rPr lang="it-IT" sz="1800" b="1" dirty="0" smtClean="0"/>
              <a:t>Bean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In Spring </a:t>
            </a:r>
            <a:r>
              <a:rPr lang="it-IT" sz="1800" dirty="0"/>
              <a:t>un </a:t>
            </a:r>
            <a:r>
              <a:rPr lang="it-IT" sz="1800" dirty="0" err="1"/>
              <a:t>bean</a:t>
            </a:r>
            <a:r>
              <a:rPr lang="it-IT" sz="1800" dirty="0"/>
              <a:t> non deve aderire a nessun tipo di contratto e può essere rappresentato da una qualunque classe </a:t>
            </a:r>
            <a:r>
              <a:rPr lang="it-IT" sz="1800" dirty="0" smtClean="0"/>
              <a:t>Java, in controtendenza con gli «</a:t>
            </a:r>
            <a:r>
              <a:rPr lang="it-IT" sz="1800" i="1" dirty="0" err="1" smtClean="0"/>
              <a:t>heavyweight</a:t>
            </a:r>
            <a:r>
              <a:rPr lang="it-IT" sz="1800" i="1" dirty="0" smtClean="0"/>
              <a:t> container»</a:t>
            </a:r>
            <a:r>
              <a:rPr lang="it-IT" sz="1800" dirty="0" smtClean="0"/>
              <a:t> che impongono invece implementazione di interfacce o richiedono particolari caratteristiche.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dirty="0"/>
              <a:t>Tecnicamente parlando, lo</a:t>
            </a:r>
            <a:r>
              <a:rPr lang="it-IT" sz="1800" b="1" dirty="0"/>
              <a:t> </a:t>
            </a:r>
            <a:r>
              <a:rPr lang="it-IT" sz="1800" b="1" dirty="0" err="1"/>
              <a:t>IoC</a:t>
            </a:r>
            <a:r>
              <a:rPr lang="it-IT" sz="1800" b="1" dirty="0"/>
              <a:t> Container </a:t>
            </a:r>
            <a:r>
              <a:rPr lang="it-IT" sz="1800" dirty="0"/>
              <a:t>è realizzato da due interfacce</a:t>
            </a:r>
            <a:r>
              <a:rPr lang="it-IT" sz="180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it-IT" sz="1600" b="1" dirty="0" err="1" smtClean="0"/>
              <a:t>BeanFactory</a:t>
            </a:r>
            <a:r>
              <a:rPr lang="it-IT" sz="1600" dirty="0" smtClean="0"/>
              <a:t>: </a:t>
            </a:r>
            <a:r>
              <a:rPr lang="it-IT" sz="1600" dirty="0"/>
              <a:t>che definisce le funzionalità di base per la gestione dei </a:t>
            </a:r>
            <a:r>
              <a:rPr lang="it-IT" sz="1600" dirty="0" err="1"/>
              <a:t>bean</a:t>
            </a:r>
            <a:endParaRPr lang="it-IT" sz="1600" dirty="0"/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it-IT" sz="1600" b="1" dirty="0" err="1" smtClean="0"/>
              <a:t>ApplicationContext</a:t>
            </a:r>
            <a:r>
              <a:rPr lang="it-IT" sz="1600" b="1" dirty="0" smtClean="0"/>
              <a:t>:</a:t>
            </a:r>
            <a:r>
              <a:rPr lang="it-IT" sz="1600" dirty="0" smtClean="0"/>
              <a:t> </a:t>
            </a:r>
            <a:r>
              <a:rPr lang="it-IT" sz="1600" dirty="0"/>
              <a:t>che estende queste funzionalità basilari aggiungendone altre tipicamente </a:t>
            </a:r>
            <a:r>
              <a:rPr lang="it-IT" sz="1600" dirty="0" err="1"/>
              <a:t>enterprise</a:t>
            </a:r>
            <a:r>
              <a:rPr lang="it-IT" sz="1600" dirty="0"/>
              <a:t> come ad esempio la gestione degli eventi, l’internazionalizzazione e l’integrazione con AOP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19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24200" y="381000"/>
            <a:ext cx="51054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295400"/>
            <a:ext cx="7775575" cy="48006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it-IT" sz="1800" dirty="0" smtClean="0"/>
              <a:t> La definizione di Spring data dagli stessi autori è </a:t>
            </a:r>
            <a:r>
              <a:rPr lang="it-IT" sz="1800" b="1" i="1" dirty="0" smtClean="0"/>
              <a:t>«un </a:t>
            </a:r>
            <a:r>
              <a:rPr lang="it-IT" sz="1800" b="1" i="1" dirty="0" err="1"/>
              <a:t>framework</a:t>
            </a:r>
            <a:r>
              <a:rPr lang="it-IT" sz="1800" b="1" i="1" dirty="0"/>
              <a:t> open </a:t>
            </a:r>
            <a:r>
              <a:rPr lang="it-IT" sz="1800" b="1" i="1" dirty="0" smtClean="0"/>
              <a:t>  </a:t>
            </a:r>
          </a:p>
          <a:p>
            <a:pPr algn="l" eaLnBrk="1" hangingPunct="1"/>
            <a:r>
              <a:rPr lang="it-IT" sz="1800" b="1" i="1" dirty="0"/>
              <a:t> </a:t>
            </a:r>
            <a:r>
              <a:rPr lang="it-IT" sz="1800" b="1" i="1" dirty="0" smtClean="0"/>
              <a:t>  source </a:t>
            </a:r>
            <a:r>
              <a:rPr lang="it-IT" sz="1800" b="1" i="1" dirty="0"/>
              <a:t>nato con l’intento di gestire la complessità nello sviluppo di </a:t>
            </a:r>
            <a:endParaRPr lang="it-IT" sz="1800" b="1" i="1" dirty="0" smtClean="0"/>
          </a:p>
          <a:p>
            <a:pPr algn="l" eaLnBrk="1" hangingPunct="1"/>
            <a:r>
              <a:rPr lang="it-IT" sz="1800" b="1" i="1" dirty="0"/>
              <a:t> </a:t>
            </a:r>
            <a:r>
              <a:rPr lang="it-IT" sz="1800" b="1" i="1" dirty="0" smtClean="0"/>
              <a:t>  applicazioni </a:t>
            </a:r>
            <a:r>
              <a:rPr lang="it-IT" sz="1800" b="1" i="1" dirty="0" err="1"/>
              <a:t>enterprise</a:t>
            </a:r>
            <a:r>
              <a:rPr lang="it-IT" sz="1800" b="1" i="1" dirty="0" smtClean="0"/>
              <a:t>.»</a:t>
            </a:r>
          </a:p>
          <a:p>
            <a:pPr algn="l" eaLnBrk="1" hangingPunct="1">
              <a:buFontTx/>
              <a:buChar char="•"/>
            </a:pPr>
            <a:endParaRPr lang="it-IT" sz="1800" b="1" dirty="0"/>
          </a:p>
          <a:p>
            <a:pPr algn="l" eaLnBrk="1" hangingPunct="1">
              <a:buFontTx/>
              <a:buChar char="•"/>
            </a:pPr>
            <a:r>
              <a:rPr lang="it-IT" sz="1800" b="1" dirty="0"/>
              <a:t> Spring è un </a:t>
            </a:r>
            <a:r>
              <a:rPr lang="it-IT" sz="1800" b="1" dirty="0" err="1"/>
              <a:t>framework</a:t>
            </a:r>
            <a:r>
              <a:rPr lang="it-IT" sz="1800" b="1" dirty="0"/>
              <a:t> “leggero”</a:t>
            </a:r>
            <a:r>
              <a:rPr lang="it-IT" sz="1800" dirty="0"/>
              <a:t> e grazie alla sua architettura </a:t>
            </a:r>
            <a:r>
              <a:rPr lang="it-IT" sz="1800" dirty="0" smtClean="0"/>
              <a:t> </a:t>
            </a:r>
          </a:p>
          <a:p>
            <a:pPr algn="l" eaLnBrk="1" hangingPunct="1"/>
            <a:r>
              <a:rPr lang="it-IT" sz="1800" dirty="0" smtClean="0"/>
              <a:t>  estremamente </a:t>
            </a:r>
            <a:r>
              <a:rPr lang="it-IT" sz="1800" dirty="0"/>
              <a:t>modulare </a:t>
            </a:r>
            <a:r>
              <a:rPr lang="it-IT" sz="1800" dirty="0" err="1"/>
              <a:t>é</a:t>
            </a:r>
            <a:r>
              <a:rPr lang="it-IT" sz="1800" dirty="0"/>
              <a:t> possibile utilizzarlo nella sua interezza o solo </a:t>
            </a:r>
            <a:r>
              <a:rPr lang="it-IT" sz="1800" dirty="0" smtClean="0"/>
              <a:t> </a:t>
            </a:r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in </a:t>
            </a:r>
            <a:r>
              <a:rPr lang="it-IT" sz="1800" dirty="0"/>
              <a:t>parte. L’adozione di Spring in un progetto è molto semplice, può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avvenire </a:t>
            </a:r>
            <a:r>
              <a:rPr lang="it-IT" sz="1800" dirty="0"/>
              <a:t>in maniera incrementale e non ne sconvolge l’architettura </a:t>
            </a:r>
            <a:r>
              <a:rPr lang="it-IT" sz="1800" dirty="0" smtClean="0"/>
              <a:t> </a:t>
            </a:r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esistente</a:t>
            </a:r>
            <a:r>
              <a:rPr lang="it-IT" sz="1800" dirty="0"/>
              <a:t>. Questa sua peculiarità ne permette anche una facile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integrazione </a:t>
            </a:r>
            <a:r>
              <a:rPr lang="it-IT" sz="1800" dirty="0"/>
              <a:t>con altri </a:t>
            </a:r>
            <a:r>
              <a:rPr lang="it-IT" sz="1800" dirty="0" err="1"/>
              <a:t>framework</a:t>
            </a:r>
            <a:r>
              <a:rPr lang="it-IT" sz="1800" dirty="0"/>
              <a:t> esistenti, come ad </a:t>
            </a:r>
            <a:r>
              <a:rPr lang="it-IT" sz="1800" dirty="0" smtClean="0"/>
              <a:t>esempio </a:t>
            </a:r>
            <a:r>
              <a:rPr lang="it-IT" sz="1800" dirty="0" err="1" smtClean="0"/>
              <a:t>Struts</a:t>
            </a:r>
            <a:r>
              <a:rPr lang="it-IT" sz="1800" dirty="0" smtClean="0"/>
              <a:t>, JSF, </a:t>
            </a:r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etc..</a:t>
            </a:r>
          </a:p>
          <a:p>
            <a:pPr algn="l" eaLnBrk="1" hangingPunct="1"/>
            <a:endParaRPr lang="it-IT" sz="1800" b="1" dirty="0" smtClean="0"/>
          </a:p>
        </p:txBody>
      </p:sp>
      <p:sp>
        <p:nvSpPr>
          <p:cNvPr id="410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410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020B1-4542-4FA4-AA75-C551E7150D38}" type="slidenum">
              <a:rPr lang="it-IT" smtClean="0">
                <a:latin typeface="Arial" pitchFamily="34" charset="0"/>
              </a:rPr>
              <a:pPr/>
              <a:t>2</a:t>
            </a:fld>
            <a:endParaRPr lang="it-IT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IoC</a:t>
            </a:r>
            <a:r>
              <a:rPr lang="it-IT" sz="2400" dirty="0" smtClean="0"/>
              <a:t> Container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L’interfaccia </a:t>
            </a:r>
            <a:r>
              <a:rPr lang="it-IT" sz="1800" b="1" i="1" dirty="0" err="1" smtClean="0"/>
              <a:t>org.springframework.beans.factory.BeanFactory</a:t>
            </a:r>
            <a:r>
              <a:rPr lang="it-IT" sz="1800" i="1" dirty="0" smtClean="0"/>
              <a:t> </a:t>
            </a:r>
            <a:r>
              <a:rPr lang="it-IT" sz="1800" dirty="0" smtClean="0"/>
              <a:t>rappresenta </a:t>
            </a:r>
            <a:r>
              <a:rPr lang="it-IT" sz="1800" dirty="0"/>
              <a:t>la forma più semplice di </a:t>
            </a:r>
            <a:r>
              <a:rPr lang="it-IT" sz="1800" dirty="0" err="1"/>
              <a:t>IoC</a:t>
            </a:r>
            <a:r>
              <a:rPr lang="it-IT" sz="1800" dirty="0"/>
              <a:t> Container in Spring e ha il compito di</a:t>
            </a:r>
            <a:r>
              <a:rPr lang="it-IT" sz="1800" dirty="0" smtClean="0"/>
              <a:t>:</a:t>
            </a:r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creare </a:t>
            </a:r>
            <a:r>
              <a:rPr lang="it-IT" sz="1600" dirty="0"/>
              <a:t>i </a:t>
            </a:r>
            <a:r>
              <a:rPr lang="it-IT" sz="1600" dirty="0" err="1"/>
              <a:t>bean</a:t>
            </a:r>
            <a:r>
              <a:rPr lang="it-IT" sz="1600" dirty="0"/>
              <a:t> necessari all’applicazione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inizializzare </a:t>
            </a:r>
            <a:r>
              <a:rPr lang="it-IT" sz="1600" dirty="0"/>
              <a:t>le loro dipendenze attraverso l’utilizzo dell’</a:t>
            </a:r>
            <a:r>
              <a:rPr lang="it-IT" sz="1600" dirty="0" err="1"/>
              <a:t>injection</a:t>
            </a: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gestirne </a:t>
            </a:r>
            <a:r>
              <a:rPr lang="it-IT" sz="1600" dirty="0"/>
              <a:t>l’intero ciclo di vita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Per svolgere questi compiti, il container si appoggia a configurazioni impostate dall’utente che, riflettendo lo scenario applicativo, specificano i </a:t>
            </a:r>
            <a:r>
              <a:rPr lang="it-IT" sz="1800" dirty="0" err="1"/>
              <a:t>bean</a:t>
            </a:r>
            <a:r>
              <a:rPr lang="it-IT" sz="1800" dirty="0"/>
              <a:t> che dovranno essere gestiti dal container, le dipendenze che intercorrono tra questi oltre alle varie configurazioni specifiche.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IoC</a:t>
            </a:r>
            <a:r>
              <a:rPr lang="it-IT" sz="2400" dirty="0" smtClean="0"/>
              <a:t> Container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b="1" dirty="0" err="1"/>
              <a:t>XmlBeanFactory</a:t>
            </a:r>
            <a:endParaRPr lang="it-IT" sz="1800" b="1" dirty="0"/>
          </a:p>
          <a:p>
            <a:pPr algn="l" eaLnBrk="1" hangingPunct="1"/>
            <a:endParaRPr lang="it-IT" sz="1800" dirty="0"/>
          </a:p>
          <a:p>
            <a:pPr algn="l" eaLnBrk="1" hangingPunct="1"/>
            <a:r>
              <a:rPr lang="it-IT" sz="1800" dirty="0"/>
              <a:t>In Spring esistono diverse implementazioni di </a:t>
            </a:r>
            <a:r>
              <a:rPr lang="it-IT" sz="1800" dirty="0" err="1"/>
              <a:t>BeanFactory</a:t>
            </a:r>
            <a:r>
              <a:rPr lang="it-IT" sz="1800" dirty="0"/>
              <a:t>, la più comune delle quali è senza dubbio la </a:t>
            </a:r>
            <a:r>
              <a:rPr lang="it-IT" sz="1800" b="1" dirty="0" err="1"/>
              <a:t>XmlBeanFactory</a:t>
            </a:r>
            <a:r>
              <a:rPr lang="it-IT" sz="1800" dirty="0"/>
              <a:t> che permette di utilizzare uno o più file XML per descrivere la configurazione da utilizzare. I file di configurazione della </a:t>
            </a:r>
            <a:r>
              <a:rPr lang="it-IT" sz="1800" dirty="0" err="1"/>
              <a:t>XmlBeanFactory</a:t>
            </a:r>
            <a:r>
              <a:rPr lang="it-IT" sz="1800" dirty="0"/>
              <a:t> hanno la seguente forma</a:t>
            </a:r>
            <a:r>
              <a:rPr lang="it-IT" sz="1800" dirty="0" smtClean="0"/>
              <a:t>:</a:t>
            </a:r>
          </a:p>
          <a:p>
            <a:pPr algn="l" eaLnBrk="1" hangingPunct="1"/>
            <a:endParaRPr lang="it-IT" sz="1800" dirty="0"/>
          </a:p>
          <a:p>
            <a:pPr algn="l" eaLnBrk="1" hangingPunct="1"/>
            <a:r>
              <a:rPr lang="it-IT" sz="1200" dirty="0"/>
              <a:t>&lt;</a:t>
            </a:r>
            <a:r>
              <a:rPr lang="it-IT" sz="1200" dirty="0" err="1"/>
              <a:t>beans</a:t>
            </a:r>
            <a:r>
              <a:rPr lang="it-IT" sz="1200" dirty="0"/>
              <a:t> </a:t>
            </a:r>
            <a:r>
              <a:rPr lang="it-IT" sz="1200" dirty="0" err="1"/>
              <a:t>xmlns</a:t>
            </a:r>
            <a:r>
              <a:rPr lang="it-IT" sz="1200" dirty="0"/>
              <a:t>="http://www.springframework.org/schema/</a:t>
            </a:r>
            <a:r>
              <a:rPr lang="it-IT" sz="1200" dirty="0" err="1"/>
              <a:t>beans</a:t>
            </a:r>
            <a:r>
              <a:rPr lang="it-IT" sz="1200" dirty="0"/>
              <a:t>"</a:t>
            </a:r>
          </a:p>
          <a:p>
            <a:pPr algn="l" eaLnBrk="1" hangingPunct="1"/>
            <a:r>
              <a:rPr lang="it-IT" sz="1200" dirty="0"/>
              <a:t>       </a:t>
            </a:r>
            <a:r>
              <a:rPr lang="it-IT" sz="1200" dirty="0" err="1"/>
              <a:t>xmlns:xsi</a:t>
            </a:r>
            <a:r>
              <a:rPr lang="it-IT" sz="1200" dirty="0"/>
              <a:t>="http://www.w3.org/2001/</a:t>
            </a:r>
            <a:r>
              <a:rPr lang="it-IT" sz="1200" dirty="0" err="1"/>
              <a:t>XMLSchema-instance</a:t>
            </a:r>
            <a:r>
              <a:rPr lang="it-IT" sz="1200" dirty="0"/>
              <a:t>"</a:t>
            </a:r>
          </a:p>
          <a:p>
            <a:pPr algn="l" eaLnBrk="1" hangingPunct="1"/>
            <a:r>
              <a:rPr lang="it-IT" sz="1200" dirty="0"/>
              <a:t>       </a:t>
            </a:r>
            <a:r>
              <a:rPr lang="it-IT" sz="1200" dirty="0" err="1"/>
              <a:t>xsi:schemaLocation</a:t>
            </a:r>
            <a:r>
              <a:rPr lang="it-IT" sz="1200" dirty="0"/>
              <a:t>="http://www.springframework.org/schema/beans</a:t>
            </a:r>
          </a:p>
          <a:p>
            <a:pPr algn="l" eaLnBrk="1" hangingPunct="1"/>
            <a:r>
              <a:rPr lang="it-IT" sz="1200" dirty="0"/>
              <a:t>                           http://www.springframework.org/schema/</a:t>
            </a:r>
            <a:r>
              <a:rPr lang="it-IT" sz="1200" dirty="0" err="1"/>
              <a:t>beans</a:t>
            </a:r>
            <a:r>
              <a:rPr lang="it-IT" sz="1200" dirty="0"/>
              <a:t>/spring-beans-3.0.xsd"&gt;</a:t>
            </a:r>
          </a:p>
          <a:p>
            <a:pPr algn="l" eaLnBrk="1" hangingPunct="1"/>
            <a:r>
              <a:rPr lang="it-IT" sz="1200" dirty="0"/>
              <a:t> </a:t>
            </a:r>
          </a:p>
          <a:p>
            <a:pPr lvl="1" algn="l" eaLnBrk="1" hangingPunct="1"/>
            <a:r>
              <a:rPr lang="it-IT" sz="1200" b="1" dirty="0"/>
              <a:t>  &lt;</a:t>
            </a:r>
            <a:r>
              <a:rPr lang="it-IT" sz="1200" b="1" dirty="0" err="1"/>
              <a:t>bean</a:t>
            </a:r>
            <a:r>
              <a:rPr lang="it-IT" sz="1200" b="1" dirty="0"/>
              <a:t> id="..." </a:t>
            </a:r>
            <a:r>
              <a:rPr lang="it-IT" sz="1200" b="1" dirty="0" err="1"/>
              <a:t>class</a:t>
            </a:r>
            <a:r>
              <a:rPr lang="it-IT" sz="1200" b="1" dirty="0"/>
              <a:t>="..."&gt;</a:t>
            </a:r>
          </a:p>
          <a:p>
            <a:pPr lvl="1" algn="l" eaLnBrk="1" hangingPunct="1"/>
            <a:r>
              <a:rPr lang="it-IT" sz="1200" dirty="0"/>
              <a:t>    </a:t>
            </a:r>
            <a:r>
              <a:rPr lang="it-IT" sz="1200" dirty="0" smtClean="0"/>
              <a:t>           &lt;!-- </a:t>
            </a:r>
            <a:r>
              <a:rPr lang="it-IT" sz="1200" dirty="0"/>
              <a:t>eventuali risoluzioni di dipendenze e proprietà --&gt; </a:t>
            </a:r>
          </a:p>
          <a:p>
            <a:pPr lvl="1" algn="l" eaLnBrk="1" hangingPunct="1"/>
            <a:r>
              <a:rPr lang="it-IT" sz="1200" dirty="0"/>
              <a:t>  </a:t>
            </a:r>
            <a:r>
              <a:rPr lang="it-IT" sz="1200" b="1" dirty="0"/>
              <a:t>&lt;/</a:t>
            </a:r>
            <a:r>
              <a:rPr lang="it-IT" sz="1200" b="1" dirty="0" err="1"/>
              <a:t>bean</a:t>
            </a:r>
            <a:r>
              <a:rPr lang="it-IT" sz="1200" b="1" dirty="0"/>
              <a:t>&gt;</a:t>
            </a:r>
            <a:endParaRPr lang="it-IT" sz="1200" b="1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IoC</a:t>
            </a:r>
            <a:r>
              <a:rPr lang="it-IT" sz="2400" dirty="0" smtClean="0"/>
              <a:t> Container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22</a:t>
            </a:fld>
            <a:endParaRPr lang="it-IT" smtClean="0">
              <a:latin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89896"/>
              </p:ext>
            </p:extLst>
          </p:nvPr>
        </p:nvGraphicFramePr>
        <p:xfrm>
          <a:off x="609600" y="1447800"/>
          <a:ext cx="7772400" cy="4316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5562600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it-IT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Propertiy</a:t>
                      </a:r>
                      <a:endParaRPr lang="it-IT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it-IT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it-IT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7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class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dirty="0" smtClean="0"/>
                        <a:t>Obbligatorio,</a:t>
                      </a:r>
                      <a:r>
                        <a:rPr lang="it-IT" sz="1500" baseline="0" dirty="0" smtClean="0"/>
                        <a:t> specifica il nome completo della classe del </a:t>
                      </a:r>
                      <a:r>
                        <a:rPr lang="it-IT" sz="1500" baseline="0" dirty="0" err="1" smtClean="0"/>
                        <a:t>bean</a:t>
                      </a:r>
                      <a:r>
                        <a:rPr lang="it-IT" sz="1500" baseline="0" dirty="0" smtClean="0"/>
                        <a:t> configurato .</a:t>
                      </a:r>
                    </a:p>
                    <a:p>
                      <a:endParaRPr lang="it-IT" sz="1500" baseline="0" dirty="0" smtClean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 smtClean="0"/>
                        <a:t>Obbligatorio,</a:t>
                      </a:r>
                      <a:r>
                        <a:rPr lang="it-IT" sz="1500" baseline="0" dirty="0" smtClean="0"/>
                        <a:t> mappa univocamente il nome del </a:t>
                      </a:r>
                      <a:r>
                        <a:rPr lang="it-IT" sz="1500" baseline="0" dirty="0" err="1" smtClean="0"/>
                        <a:t>bean</a:t>
                      </a:r>
                      <a:r>
                        <a:rPr lang="it-IT" sz="1500" baseline="0" dirty="0" smtClean="0"/>
                        <a:t>. Deve essere unico all’interno del file XML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50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smtClean="0"/>
                        <a:t>scope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Specifica lo scope che viene assegnato al </a:t>
                      </a:r>
                      <a:r>
                        <a:rPr lang="it-IT" sz="15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bean</a:t>
                      </a:r>
                      <a:endParaRPr lang="it-IT" sz="15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constructor-arg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E’ utilizzato per effettuare l’</a:t>
                      </a:r>
                      <a:r>
                        <a:rPr lang="it-IT" sz="15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delle dipendenze</a:t>
                      </a:r>
                    </a:p>
                    <a:p>
                      <a:endParaRPr lang="it-IT" sz="15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properties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E’ utilizzato per effettuare l’</a:t>
                      </a:r>
                      <a:r>
                        <a:rPr lang="it-IT" sz="15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delle dipendenze</a:t>
                      </a:r>
                    </a:p>
                    <a:p>
                      <a:endParaRPr lang="it-IT" sz="15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autowiring</a:t>
                      </a:r>
                      <a:r>
                        <a:rPr lang="it-IT" sz="1600" dirty="0" smtClean="0"/>
                        <a:t> mode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E’ utilizzato per effettuare l’</a:t>
                      </a:r>
                      <a:r>
                        <a:rPr lang="it-IT" sz="15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r>
                        <a:rPr lang="it-IT" sz="15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delle dipendenze</a:t>
                      </a:r>
                    </a:p>
                    <a:p>
                      <a:endParaRPr lang="it-IT" sz="15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IoC</a:t>
            </a:r>
            <a:r>
              <a:rPr lang="it-IT" sz="2400" dirty="0" smtClean="0"/>
              <a:t> Container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23</a:t>
            </a:fld>
            <a:endParaRPr lang="it-IT" smtClean="0">
              <a:latin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01028"/>
              </p:ext>
            </p:extLst>
          </p:nvPr>
        </p:nvGraphicFramePr>
        <p:xfrm>
          <a:off x="609600" y="1447800"/>
          <a:ext cx="7772400" cy="311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5562600"/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it-IT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Propertiy</a:t>
                      </a:r>
                      <a:endParaRPr lang="it-IT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it-IT" sz="2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it-IT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70000"/>
                      </a:schemeClr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lazy-initialization</a:t>
                      </a:r>
                      <a:r>
                        <a:rPr lang="it-IT" sz="1600" dirty="0" smtClean="0"/>
                        <a:t> mode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500" baseline="0" dirty="0" smtClean="0"/>
                        <a:t>Indica al Container di creare il </a:t>
                      </a:r>
                      <a:r>
                        <a:rPr lang="it-IT" sz="1500" baseline="0" dirty="0" err="1" smtClean="0"/>
                        <a:t>bean</a:t>
                      </a:r>
                      <a:r>
                        <a:rPr lang="it-IT" sz="1500" baseline="0" dirty="0" smtClean="0"/>
                        <a:t> esclusivamente alla prima invocazione e non allo startup.</a:t>
                      </a:r>
                    </a:p>
                    <a:p>
                      <a:endParaRPr lang="it-IT" sz="1500" baseline="0" dirty="0" smtClean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initialization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method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 smtClean="0"/>
                        <a:t>Metodo di call-back</a:t>
                      </a:r>
                      <a:r>
                        <a:rPr lang="it-IT" sz="1500" baseline="0" dirty="0" smtClean="0"/>
                        <a:t> chiamato dal Container al termine dell’inizializzazione delle proprietà del </a:t>
                      </a:r>
                      <a:r>
                        <a:rPr lang="it-IT" sz="1500" baseline="0" dirty="0" err="1" smtClean="0"/>
                        <a:t>bean</a:t>
                      </a:r>
                      <a:r>
                        <a:rPr lang="it-IT" sz="1500" baseline="0" dirty="0" smtClean="0"/>
                        <a:t>, allo scopo di inizializzare il </a:t>
                      </a:r>
                      <a:r>
                        <a:rPr lang="it-IT" sz="1500" baseline="0" dirty="0" err="1" smtClean="0"/>
                        <a:t>bean</a:t>
                      </a:r>
                      <a:r>
                        <a:rPr lang="it-IT" sz="15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500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 smtClean="0"/>
                        <a:t>destruction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method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500" dirty="0" smtClean="0"/>
                        <a:t>Metodo di call-back</a:t>
                      </a:r>
                      <a:r>
                        <a:rPr lang="it-IT" sz="1500" baseline="0" dirty="0" smtClean="0"/>
                        <a:t> chiamato dal Container al momento in cui il container stesso viene distrutto.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 err="1" smtClean="0">
                <a:solidFill>
                  <a:schemeClr val="bg1"/>
                </a:solidFill>
              </a:rPr>
              <a:t>Beans</a:t>
            </a:r>
            <a:r>
              <a:rPr lang="it-IT" sz="2800" dirty="0" smtClean="0">
                <a:solidFill>
                  <a:schemeClr val="bg1"/>
                </a:solidFill>
              </a:rPr>
              <a:t>, configurazioni </a:t>
            </a:r>
            <a:r>
              <a:rPr lang="it-IT" sz="2800" dirty="0">
                <a:solidFill>
                  <a:schemeClr val="bg1"/>
                </a:solidFill>
              </a:rPr>
              <a:t>e ciclo di </a:t>
            </a:r>
            <a:r>
              <a:rPr lang="it-IT" sz="2800" dirty="0" smtClean="0">
                <a:solidFill>
                  <a:schemeClr val="bg1"/>
                </a:solidFill>
              </a:rPr>
              <a:t>vita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66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 </a:t>
            </a:r>
            <a:r>
              <a:rPr lang="it-IT" sz="1800" dirty="0" err="1" smtClean="0"/>
              <a:t>Beans</a:t>
            </a:r>
            <a:r>
              <a:rPr lang="it-IT" sz="1800" dirty="0" smtClean="0"/>
              <a:t> sono oggetti “</a:t>
            </a:r>
            <a:r>
              <a:rPr lang="it-IT" sz="1800" dirty="0" err="1" smtClean="0"/>
              <a:t>lightweight</a:t>
            </a:r>
            <a:r>
              <a:rPr lang="it-IT" sz="1800" dirty="0" smtClean="0"/>
              <a:t>” che vengono gestiti dal Container e configurati all’interno del file di configurazione globale del </a:t>
            </a:r>
            <a:r>
              <a:rPr lang="it-IT" sz="1800" dirty="0" err="1" smtClean="0"/>
              <a:t>framework</a:t>
            </a:r>
            <a:r>
              <a:rPr lang="it-IT" sz="1800" dirty="0"/>
              <a:t> </a:t>
            </a:r>
            <a:r>
              <a:rPr lang="it-IT" sz="1800" dirty="0" smtClean="0"/>
              <a:t>ovvero attraverso le </a:t>
            </a:r>
            <a:r>
              <a:rPr lang="it-IT" sz="1800" dirty="0" err="1" smtClean="0"/>
              <a:t>Annotations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Di default i metadati vengono letti solo dagli xml, per abilitare l'uso delle </a:t>
            </a:r>
            <a:r>
              <a:rPr lang="it-IT" sz="1800" dirty="0" err="1"/>
              <a:t>Annotations</a:t>
            </a:r>
            <a:r>
              <a:rPr lang="it-IT" sz="1800" dirty="0"/>
              <a:t> </a:t>
            </a:r>
            <a:r>
              <a:rPr lang="it-IT" sz="1800" dirty="0" smtClean="0"/>
              <a:t>c'è </a:t>
            </a:r>
            <a:r>
              <a:rPr lang="it-IT" sz="1800" dirty="0"/>
              <a:t>bisogno di configurare l'</a:t>
            </a:r>
            <a:r>
              <a:rPr lang="it-IT" sz="1800" dirty="0" err="1"/>
              <a:t>ApplicationContext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Come anticipato in precedenza la parte di </a:t>
            </a:r>
            <a:r>
              <a:rPr lang="it-IT" sz="1800" dirty="0" err="1"/>
              <a:t>IoC</a:t>
            </a:r>
            <a:r>
              <a:rPr lang="it-IT" sz="1800" dirty="0"/>
              <a:t> e di </a:t>
            </a:r>
            <a:r>
              <a:rPr lang="it-IT" sz="1800" dirty="0" err="1"/>
              <a:t>DI</a:t>
            </a:r>
            <a:r>
              <a:rPr lang="it-IT" sz="1800" dirty="0"/>
              <a:t> viene implementata attraverso la </a:t>
            </a:r>
            <a:r>
              <a:rPr lang="it-IT" sz="1800" dirty="0" err="1"/>
              <a:t>BeanFactory</a:t>
            </a:r>
            <a:r>
              <a:rPr lang="it-IT" sz="1800" dirty="0"/>
              <a:t> e l'</a:t>
            </a:r>
            <a:r>
              <a:rPr lang="it-IT" sz="1800" dirty="0" err="1"/>
              <a:t>ApplicationContext</a:t>
            </a:r>
            <a:r>
              <a:rPr lang="it-IT" sz="1800" dirty="0"/>
              <a:t>. Dato che l'</a:t>
            </a:r>
            <a:r>
              <a:rPr lang="it-IT" sz="1800" dirty="0" err="1"/>
              <a:t>ApplicationContext</a:t>
            </a:r>
            <a:r>
              <a:rPr lang="it-IT" sz="1800" dirty="0"/>
              <a:t> è un </a:t>
            </a:r>
            <a:r>
              <a:rPr lang="it-IT" sz="1800" dirty="0" err="1"/>
              <a:t>superset</a:t>
            </a:r>
            <a:r>
              <a:rPr lang="it-IT" sz="1800" dirty="0"/>
              <a:t> della </a:t>
            </a:r>
            <a:r>
              <a:rPr lang="it-IT" sz="1800" dirty="0" err="1"/>
              <a:t>BeanFactory</a:t>
            </a:r>
            <a:r>
              <a:rPr lang="it-IT" sz="1800" dirty="0"/>
              <a:t>, se ne consiglia </a:t>
            </a:r>
            <a:r>
              <a:rPr lang="it-IT" sz="1800" dirty="0" smtClean="0"/>
              <a:t>l'uso a meno che non si sia in presenza di necessità di avere un miglioramento delle performance e non occorrano tutte le funzionalità dell'</a:t>
            </a:r>
            <a:r>
              <a:rPr lang="it-IT" sz="1800" dirty="0" err="1" smtClean="0"/>
              <a:t>ApplicationContext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Ci sono vari tipi di </a:t>
            </a:r>
            <a:r>
              <a:rPr lang="it-IT" sz="1800" dirty="0" err="1"/>
              <a:t>ApplicationContext</a:t>
            </a:r>
            <a:r>
              <a:rPr lang="it-IT" sz="1800" dirty="0"/>
              <a:t> forniti da Spring, a seconda dell'applicazione che si deve sviluppare.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Per applicazioni </a:t>
            </a:r>
            <a:r>
              <a:rPr lang="it-IT" sz="1800" dirty="0"/>
              <a:t>stand </a:t>
            </a:r>
            <a:r>
              <a:rPr lang="it-IT" sz="1800" dirty="0" smtClean="0"/>
              <a:t>alone si ha </a:t>
            </a:r>
            <a:r>
              <a:rPr lang="it-IT" sz="1800" b="1" i="1" dirty="0" err="1" smtClean="0"/>
              <a:t>ClassPathXmlApplicationContext</a:t>
            </a:r>
            <a:r>
              <a:rPr lang="it-IT" sz="1800" dirty="0" smtClean="0"/>
              <a:t> e </a:t>
            </a:r>
            <a:r>
              <a:rPr lang="it-IT" sz="1800" b="1" i="1" dirty="0" err="1" smtClean="0"/>
              <a:t>FileSystemXmlApplicationContext</a:t>
            </a:r>
            <a:r>
              <a:rPr lang="it-IT" sz="1800" dirty="0"/>
              <a:t>, mentre per le applicazioni </a:t>
            </a:r>
            <a:r>
              <a:rPr lang="it-IT" sz="1800" dirty="0" err="1"/>
              <a:t>enterprise</a:t>
            </a:r>
            <a:r>
              <a:rPr lang="it-IT" sz="1800" dirty="0"/>
              <a:t> c'è il </a:t>
            </a:r>
            <a:r>
              <a:rPr lang="it-IT" sz="1800" b="1" i="1" dirty="0" err="1" smtClean="0"/>
              <a:t>WebApplicationContext</a:t>
            </a:r>
            <a:r>
              <a:rPr lang="it-IT" sz="1800" dirty="0" smtClean="0"/>
              <a:t>, </a:t>
            </a:r>
            <a:r>
              <a:rPr lang="it-IT" sz="1800" dirty="0"/>
              <a:t>che viene </a:t>
            </a:r>
            <a:r>
              <a:rPr lang="it-IT" sz="1800" dirty="0" smtClean="0"/>
              <a:t>istanziato </a:t>
            </a:r>
            <a:r>
              <a:rPr lang="it-IT" sz="1800" dirty="0"/>
              <a:t>attraverso un </a:t>
            </a:r>
            <a:r>
              <a:rPr lang="it-IT" sz="1800" dirty="0" err="1"/>
              <a:t>serlvet</a:t>
            </a:r>
            <a:r>
              <a:rPr lang="it-IT" sz="1800" dirty="0"/>
              <a:t> </a:t>
            </a:r>
            <a:r>
              <a:rPr lang="it-IT" sz="1800" dirty="0" err="1" smtClean="0"/>
              <a:t>listener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Tutti </a:t>
            </a:r>
            <a:r>
              <a:rPr lang="it-IT" sz="1800" dirty="0"/>
              <a:t>gli </a:t>
            </a:r>
            <a:r>
              <a:rPr lang="it-IT" sz="1800" dirty="0" err="1"/>
              <a:t>ApplicationContext</a:t>
            </a:r>
            <a:r>
              <a:rPr lang="it-IT" sz="1800" dirty="0"/>
              <a:t> hanno bisogno dei metadati di configurazione e quindi per </a:t>
            </a:r>
            <a:r>
              <a:rPr lang="it-IT" sz="1800" dirty="0" err="1"/>
              <a:t>instanziarne</a:t>
            </a:r>
            <a:r>
              <a:rPr lang="it-IT" sz="1800" dirty="0"/>
              <a:t> uno </a:t>
            </a:r>
            <a:r>
              <a:rPr lang="it-IT" sz="1800" dirty="0" smtClean="0"/>
              <a:t>ha bisogno </a:t>
            </a:r>
            <a:r>
              <a:rPr lang="it-IT" sz="1800" dirty="0"/>
              <a:t>prima di scrivere un file xml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fr-FR" sz="1600" dirty="0" err="1"/>
              <a:t>ApplicationContext</a:t>
            </a:r>
            <a:r>
              <a:rPr lang="fr-FR" sz="1600" dirty="0"/>
              <a:t> </a:t>
            </a:r>
            <a:r>
              <a:rPr lang="fr-FR" sz="1600" dirty="0" err="1"/>
              <a:t>applicationContext</a:t>
            </a:r>
            <a:r>
              <a:rPr lang="fr-FR" sz="1600" dirty="0"/>
              <a:t> = new </a:t>
            </a:r>
            <a:r>
              <a:rPr lang="fr-FR" sz="1600" dirty="0" smtClean="0"/>
              <a:t>		</a:t>
            </a:r>
            <a:r>
              <a:rPr lang="fr-FR" sz="1600" dirty="0" err="1" smtClean="0"/>
              <a:t>ClassPathXmlApplicationContext</a:t>
            </a:r>
            <a:r>
              <a:rPr lang="fr-FR" sz="1600" dirty="0"/>
              <a:t>("applicationContext.xml</a:t>
            </a:r>
            <a:r>
              <a:rPr lang="fr-FR" sz="1600" dirty="0" smtClean="0"/>
              <a:t>");</a:t>
            </a:r>
          </a:p>
          <a:p>
            <a:pPr algn="l" eaLnBrk="1" hangingPunct="1"/>
            <a:endParaRPr lang="fr-FR" sz="1600" dirty="0"/>
          </a:p>
          <a:p>
            <a:pPr algn="l" eaLnBrk="1" hangingPunct="1"/>
            <a:r>
              <a:rPr lang="fr-FR" sz="1600" dirty="0" err="1"/>
              <a:t>ApplicationContext</a:t>
            </a:r>
            <a:r>
              <a:rPr lang="fr-FR" sz="1600" dirty="0"/>
              <a:t> </a:t>
            </a:r>
            <a:r>
              <a:rPr lang="fr-FR" sz="1600" dirty="0" err="1"/>
              <a:t>context</a:t>
            </a:r>
            <a:r>
              <a:rPr lang="fr-FR" sz="1600" dirty="0"/>
              <a:t> = new </a:t>
            </a:r>
            <a:endParaRPr lang="fr-FR" sz="1600" dirty="0" smtClean="0"/>
          </a:p>
          <a:p>
            <a:pPr algn="l" eaLnBrk="1" hangingPunct="1"/>
            <a:r>
              <a:rPr lang="fr-FR" sz="1600" dirty="0"/>
              <a:t>	</a:t>
            </a:r>
            <a:r>
              <a:rPr lang="fr-FR" sz="1600" b="1" dirty="0" err="1" smtClean="0"/>
              <a:t>FileSystemXmlApplicationContext</a:t>
            </a:r>
            <a:r>
              <a:rPr lang="fr-FR" sz="1600" dirty="0" smtClean="0"/>
              <a:t>("</a:t>
            </a:r>
            <a:r>
              <a:rPr lang="fr-FR" sz="1600" dirty="0"/>
              <a:t> applicationContext.xml </a:t>
            </a:r>
            <a:r>
              <a:rPr lang="fr-FR" sz="1600" dirty="0" smtClean="0"/>
              <a:t>");</a:t>
            </a:r>
          </a:p>
          <a:p>
            <a:pPr algn="l" eaLnBrk="1" hangingPunct="1"/>
            <a:endParaRPr lang="fr-FR" sz="1600" dirty="0"/>
          </a:p>
          <a:p>
            <a:pPr algn="l" eaLnBrk="1" hangingPunct="1"/>
            <a:r>
              <a:rPr lang="it-IT" sz="1400" dirty="0" smtClean="0"/>
              <a:t>&lt;!– </a:t>
            </a:r>
            <a:r>
              <a:rPr lang="it-IT" sz="1400" b="1" dirty="0" smtClean="0"/>
              <a:t>web.xml</a:t>
            </a:r>
            <a:r>
              <a:rPr lang="it-IT" sz="1400" dirty="0" smtClean="0"/>
              <a:t> --&gt;</a:t>
            </a:r>
            <a:endParaRPr lang="it-IT" sz="1400" dirty="0"/>
          </a:p>
          <a:p>
            <a:pPr algn="l" eaLnBrk="1" hangingPunct="1"/>
            <a:r>
              <a:rPr lang="it-IT" sz="1400" dirty="0"/>
              <a:t>&lt;</a:t>
            </a:r>
            <a:r>
              <a:rPr lang="it-IT" sz="1400" dirty="0" err="1"/>
              <a:t>context-param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dirty="0"/>
              <a:t>  &lt;</a:t>
            </a:r>
            <a:r>
              <a:rPr lang="it-IT" sz="1400" dirty="0" err="1"/>
              <a:t>param-name</a:t>
            </a:r>
            <a:r>
              <a:rPr lang="it-IT" sz="1400" dirty="0"/>
              <a:t>&gt;</a:t>
            </a:r>
            <a:r>
              <a:rPr lang="it-IT" sz="1400" dirty="0" err="1"/>
              <a:t>contextConfigLocation</a:t>
            </a:r>
            <a:r>
              <a:rPr lang="it-IT" sz="1400" dirty="0"/>
              <a:t>&lt;/</a:t>
            </a:r>
            <a:r>
              <a:rPr lang="it-IT" sz="1400" dirty="0" err="1"/>
              <a:t>param-name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b="1" dirty="0"/>
              <a:t>  &lt;</a:t>
            </a:r>
            <a:r>
              <a:rPr lang="it-IT" sz="1400" b="1" dirty="0" err="1"/>
              <a:t>param-value</a:t>
            </a:r>
            <a:r>
              <a:rPr lang="it-IT" sz="1400" b="1" dirty="0"/>
              <a:t>&gt;</a:t>
            </a:r>
            <a:r>
              <a:rPr lang="it-IT" sz="1400" b="1" dirty="0" err="1"/>
              <a:t>classpath</a:t>
            </a:r>
            <a:r>
              <a:rPr lang="it-IT" sz="1400" b="1" dirty="0"/>
              <a:t>*:applicationContext.xml&lt;/</a:t>
            </a:r>
            <a:r>
              <a:rPr lang="it-IT" sz="1400" b="1" dirty="0" err="1"/>
              <a:t>param-value</a:t>
            </a:r>
            <a:r>
              <a:rPr lang="it-IT" sz="1400" b="1" dirty="0"/>
              <a:t>&gt;</a:t>
            </a:r>
          </a:p>
          <a:p>
            <a:pPr algn="l" eaLnBrk="1" hangingPunct="1"/>
            <a:r>
              <a:rPr lang="it-IT" sz="1400" dirty="0"/>
              <a:t>&lt;/</a:t>
            </a:r>
            <a:r>
              <a:rPr lang="it-IT" sz="1400" dirty="0" err="1"/>
              <a:t>context-param</a:t>
            </a:r>
            <a:r>
              <a:rPr lang="it-IT" sz="1400" dirty="0"/>
              <a:t>&gt;</a:t>
            </a:r>
          </a:p>
          <a:p>
            <a:pPr algn="l" eaLnBrk="1" hangingPunct="1"/>
            <a:endParaRPr lang="it-IT" sz="1400" dirty="0"/>
          </a:p>
          <a:p>
            <a:pPr algn="l" eaLnBrk="1" hangingPunct="1"/>
            <a:r>
              <a:rPr lang="it-IT" sz="1400" dirty="0"/>
              <a:t>&lt;</a:t>
            </a:r>
            <a:r>
              <a:rPr lang="it-IT" sz="1400" dirty="0" err="1"/>
              <a:t>listener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dirty="0"/>
              <a:t>  &lt;</a:t>
            </a:r>
            <a:r>
              <a:rPr lang="it-IT" sz="1400" dirty="0" err="1"/>
              <a:t>listener-class</a:t>
            </a:r>
            <a:r>
              <a:rPr lang="it-IT" sz="1400" dirty="0"/>
              <a:t>&gt;</a:t>
            </a:r>
            <a:r>
              <a:rPr lang="it-IT" sz="1400" b="1" dirty="0" err="1"/>
              <a:t>org.springframework.web.context.ContextLoaderListener</a:t>
            </a:r>
            <a:r>
              <a:rPr lang="it-IT" sz="1400" dirty="0"/>
              <a:t>&lt;/</a:t>
            </a:r>
            <a:r>
              <a:rPr lang="it-IT" sz="1400" dirty="0" err="1"/>
              <a:t>listener-class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dirty="0"/>
              <a:t>&lt;/</a:t>
            </a:r>
            <a:r>
              <a:rPr lang="it-IT" sz="1400" dirty="0" err="1"/>
              <a:t>listener</a:t>
            </a:r>
            <a:r>
              <a:rPr lang="it-IT" sz="1400" dirty="0"/>
              <a:t>&gt;</a:t>
            </a:r>
            <a:endParaRPr lang="it-IT" sz="14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</a:t>
            </a:r>
            <a:r>
              <a:rPr lang="it-IT" sz="1800" dirty="0" err="1" smtClean="0"/>
              <a:t>IoC</a:t>
            </a:r>
            <a:r>
              <a:rPr lang="it-IT" sz="1800" dirty="0" smtClean="0"/>
              <a:t> entra in gioco al momento della creazione dei </a:t>
            </a:r>
            <a:r>
              <a:rPr lang="it-IT" sz="1800" dirty="0" err="1" smtClean="0"/>
              <a:t>Beans</a:t>
            </a:r>
            <a:r>
              <a:rPr lang="it-IT" sz="1800" dirty="0" smtClean="0"/>
              <a:t> </a:t>
            </a:r>
            <a:r>
              <a:rPr lang="it-IT" sz="1800" dirty="0" err="1" smtClean="0"/>
              <a:t>attraveso</a:t>
            </a:r>
            <a:r>
              <a:rPr lang="it-IT" sz="1800" dirty="0" smtClean="0"/>
              <a:t> i metadati specificati nell’xml di configurazione di Spring.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>
              <a:buFont typeface="Arial"/>
              <a:buChar char="•"/>
            </a:pPr>
            <a:r>
              <a:rPr lang="en-US" sz="1800" dirty="0"/>
              <a:t>Per </a:t>
            </a:r>
            <a:r>
              <a:rPr lang="en-US" sz="1800" dirty="0" err="1"/>
              <a:t>instazionare</a:t>
            </a:r>
            <a:r>
              <a:rPr lang="en-US" sz="1800" dirty="0"/>
              <a:t> un bean </a:t>
            </a:r>
            <a:r>
              <a:rPr lang="en-US" sz="1800" dirty="0" err="1"/>
              <a:t>nell'IoC</a:t>
            </a:r>
            <a:r>
              <a:rPr lang="en-US" sz="1800" dirty="0"/>
              <a:t> </a:t>
            </a:r>
            <a:r>
              <a:rPr lang="en-US" sz="1800" dirty="0" err="1"/>
              <a:t>contanier</a:t>
            </a:r>
            <a:r>
              <a:rPr lang="en-US" sz="1800" dirty="0"/>
              <a:t> ci </a:t>
            </a:r>
            <a:r>
              <a:rPr lang="en-US" sz="1800" dirty="0" err="1"/>
              <a:t>bastano</a:t>
            </a:r>
            <a:r>
              <a:rPr lang="en-US" sz="1800" dirty="0"/>
              <a:t> solo due </a:t>
            </a:r>
            <a:r>
              <a:rPr lang="en-US" sz="1800" dirty="0" err="1"/>
              <a:t>infomarzioni</a:t>
            </a:r>
            <a:r>
              <a:rPr lang="en-US" sz="1800" dirty="0"/>
              <a:t>: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/>
              <a:t>Qualified Name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a cui </a:t>
            </a:r>
            <a:r>
              <a:rPr lang="en-US" sz="1600" dirty="0" err="1"/>
              <a:t>appartiene</a:t>
            </a:r>
            <a:r>
              <a:rPr lang="en-US" sz="1600" dirty="0"/>
              <a:t> </a:t>
            </a:r>
            <a:r>
              <a:rPr lang="en-US" sz="1600" dirty="0" err="1"/>
              <a:t>l'oggetto</a:t>
            </a:r>
            <a:endParaRPr lang="en-US" sz="1600" dirty="0"/>
          </a:p>
          <a:p>
            <a:pPr marL="742950" lvl="1" indent="-285750" algn="l">
              <a:buFont typeface="Courier New"/>
              <a:buChar char="o"/>
            </a:pPr>
            <a:r>
              <a:rPr lang="en-US" sz="1600" dirty="0"/>
              <a:t>Un id </a:t>
            </a:r>
            <a:r>
              <a:rPr lang="en-US" sz="1600" dirty="0" err="1"/>
              <a:t>unico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contesto</a:t>
            </a:r>
            <a:r>
              <a:rPr lang="en-US" sz="1600" dirty="0"/>
              <a:t> da </a:t>
            </a:r>
            <a:r>
              <a:rPr lang="en-US" sz="1600" dirty="0" err="1"/>
              <a:t>assegnare</a:t>
            </a:r>
            <a:r>
              <a:rPr lang="en-US" sz="1600" dirty="0"/>
              <a:t> al bean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Se </a:t>
            </a:r>
            <a:r>
              <a:rPr lang="en-US" sz="1800" dirty="0" err="1" smtClean="0"/>
              <a:t>viene</a:t>
            </a:r>
            <a:r>
              <a:rPr lang="en-US" sz="1800" dirty="0" smtClean="0"/>
              <a:t> </a:t>
            </a:r>
            <a:r>
              <a:rPr lang="en-US" sz="1800" dirty="0" err="1" smtClean="0"/>
              <a:t>omesso</a:t>
            </a:r>
            <a:r>
              <a:rPr lang="en-US" sz="1800" dirty="0" smtClean="0"/>
              <a:t> </a:t>
            </a:r>
            <a:r>
              <a:rPr lang="en-US" sz="1800" dirty="0" err="1"/>
              <a:t>l'attributo</a:t>
            </a:r>
            <a:r>
              <a:rPr lang="en-US" sz="1800" dirty="0"/>
              <a:t> id </a:t>
            </a:r>
            <a:r>
              <a:rPr lang="en-US" sz="1800" dirty="0" smtClean="0"/>
              <a:t>Spring </a:t>
            </a:r>
            <a:r>
              <a:rPr lang="en-US" sz="1800" dirty="0"/>
              <a:t>ne genera </a:t>
            </a:r>
            <a:r>
              <a:rPr lang="en-US" sz="1800" dirty="0" err="1"/>
              <a:t>uno</a:t>
            </a:r>
            <a:r>
              <a:rPr lang="en-US" sz="1800" dirty="0"/>
              <a:t> random. Si </a:t>
            </a:r>
            <a:r>
              <a:rPr lang="en-US" sz="1800" dirty="0" err="1"/>
              <a:t>consiglia</a:t>
            </a:r>
            <a:r>
              <a:rPr lang="en-US" sz="1800" dirty="0"/>
              <a:t> </a:t>
            </a:r>
            <a:r>
              <a:rPr lang="en-US" sz="1800" dirty="0" err="1"/>
              <a:t>però</a:t>
            </a:r>
            <a:r>
              <a:rPr lang="en-US" sz="1800" dirty="0"/>
              <a:t> di </a:t>
            </a:r>
            <a:r>
              <a:rPr lang="en-US" sz="1800" dirty="0" err="1"/>
              <a:t>specificare</a:t>
            </a:r>
            <a:r>
              <a:rPr lang="en-US" sz="1800" dirty="0"/>
              <a:t> </a:t>
            </a:r>
            <a:r>
              <a:rPr lang="en-US" sz="1800" dirty="0" err="1"/>
              <a:t>sempre</a:t>
            </a:r>
            <a:r>
              <a:rPr lang="en-US" sz="1800" dirty="0"/>
              <a:t> un id, in </a:t>
            </a:r>
            <a:r>
              <a:rPr lang="en-US" sz="1800" dirty="0" err="1"/>
              <a:t>modo</a:t>
            </a:r>
            <a:r>
              <a:rPr lang="en-US" sz="1800" dirty="0"/>
              <a:t> da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referenziare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bean </a:t>
            </a:r>
            <a:r>
              <a:rPr lang="en-US" sz="1800" dirty="0" err="1"/>
              <a:t>all'occorrenza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sz="1800" dirty="0"/>
              <a:t>Per </a:t>
            </a:r>
            <a:r>
              <a:rPr lang="en-US" sz="1800" dirty="0" err="1"/>
              <a:t>instanziare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beans Spring </a:t>
            </a:r>
            <a:r>
              <a:rPr lang="en-US" sz="1800" dirty="0" err="1"/>
              <a:t>usa</a:t>
            </a:r>
            <a:r>
              <a:rPr lang="en-US" sz="1800" dirty="0"/>
              <a:t> </a:t>
            </a:r>
            <a:r>
              <a:rPr lang="en-US" sz="1800" dirty="0" err="1"/>
              <a:t>tre</a:t>
            </a:r>
            <a:r>
              <a:rPr lang="en-US" sz="1800" dirty="0"/>
              <a:t> </a:t>
            </a:r>
            <a:r>
              <a:rPr lang="en-US" sz="1800" dirty="0" err="1"/>
              <a:t>metodi</a:t>
            </a:r>
            <a:r>
              <a:rPr lang="en-US" sz="1800" dirty="0"/>
              <a:t>: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Attraverso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costruttore</a:t>
            </a:r>
            <a:endParaRPr lang="en-US" sz="1600" dirty="0"/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Attraverso</a:t>
            </a:r>
            <a:r>
              <a:rPr lang="en-US" sz="1600" dirty="0"/>
              <a:t> un factory method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Attraverso</a:t>
            </a:r>
            <a:r>
              <a:rPr lang="en-US" sz="1600" dirty="0"/>
              <a:t> un factory bean</a:t>
            </a:r>
          </a:p>
          <a:p>
            <a:pPr algn="l"/>
            <a:endParaRPr lang="en-US" sz="1800" dirty="0" smtClean="0"/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Se </a:t>
            </a:r>
            <a:r>
              <a:rPr lang="en-US" sz="1800" dirty="0"/>
              <a:t>non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specifica</a:t>
            </a:r>
            <a:r>
              <a:rPr lang="en-US" sz="1800" dirty="0"/>
              <a:t> un </a:t>
            </a:r>
            <a:r>
              <a:rPr lang="en-US" sz="1800" dirty="0" err="1"/>
              <a:t>metodo</a:t>
            </a:r>
            <a:r>
              <a:rPr lang="en-US" sz="1800" dirty="0"/>
              <a:t> per </a:t>
            </a:r>
            <a:r>
              <a:rPr lang="en-US" sz="1800" dirty="0" err="1"/>
              <a:t>instanziare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beans, Spring di default </a:t>
            </a:r>
            <a:r>
              <a:rPr lang="en-US" sz="1800" dirty="0" err="1"/>
              <a:t>usa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costruttore</a:t>
            </a:r>
            <a:r>
              <a:rPr lang="en-US" sz="1800" dirty="0"/>
              <a:t>, </a:t>
            </a:r>
            <a:r>
              <a:rPr lang="en-US" sz="1800" dirty="0" err="1"/>
              <a:t>quindi</a:t>
            </a:r>
            <a:r>
              <a:rPr lang="en-US" sz="1800" dirty="0"/>
              <a:t> </a:t>
            </a:r>
            <a:r>
              <a:rPr lang="en-US" sz="1800" dirty="0" err="1"/>
              <a:t>ogni</a:t>
            </a:r>
            <a:r>
              <a:rPr lang="en-US" sz="1800" dirty="0"/>
              <a:t> bean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avere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construttore</a:t>
            </a:r>
            <a:r>
              <a:rPr lang="en-US" sz="1800" dirty="0"/>
              <a:t> di </a:t>
            </a:r>
            <a:r>
              <a:rPr lang="en-US" sz="1800" dirty="0" smtClean="0"/>
              <a:t>default.</a:t>
            </a:r>
          </a:p>
          <a:p>
            <a:pPr marL="285750" indent="-285750" algn="l">
              <a:buFont typeface="Arial"/>
              <a:buChar char="•"/>
            </a:pPr>
            <a:endParaRPr lang="en-US" sz="1800" dirty="0"/>
          </a:p>
          <a:p>
            <a:pPr marL="285750" indent="-285750" algn="l">
              <a:buFont typeface="Arial"/>
              <a:buChar char="•"/>
            </a:pPr>
            <a:endParaRPr lang="en-US" sz="1800" b="1" i="1" dirty="0" smtClean="0"/>
          </a:p>
          <a:p>
            <a:pPr marL="285750" indent="-285750" algn="l">
              <a:buFont typeface="Arial"/>
              <a:buChar char="•"/>
            </a:pPr>
            <a:endParaRPr lang="en-US" sz="1800" dirty="0"/>
          </a:p>
          <a:p>
            <a:pPr algn="l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it-IT" sz="1800" dirty="0"/>
              <a:t> </a:t>
            </a:r>
            <a:r>
              <a:rPr lang="it-IT" sz="1800" dirty="0" smtClean="0"/>
              <a:t> </a:t>
            </a:r>
            <a:r>
              <a:rPr lang="it-IT" sz="1800" b="1" dirty="0"/>
              <a:t>Spring è un </a:t>
            </a:r>
            <a:r>
              <a:rPr lang="it-IT" sz="1800" b="1" dirty="0" err="1"/>
              <a:t>lightweight</a:t>
            </a:r>
            <a:r>
              <a:rPr lang="it-IT" sz="1800" b="1" dirty="0"/>
              <a:t> container</a:t>
            </a:r>
            <a:r>
              <a:rPr lang="it-IT" sz="1800" dirty="0"/>
              <a:t> e si propone </a:t>
            </a:r>
            <a:r>
              <a:rPr lang="it-IT" sz="1800" dirty="0" smtClean="0"/>
              <a:t>come </a:t>
            </a:r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alternativa/complemento </a:t>
            </a:r>
            <a:r>
              <a:rPr lang="it-IT" sz="1800" dirty="0"/>
              <a:t>a J2EE. A differenza di quest’ultimo, Spring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propone </a:t>
            </a:r>
            <a:r>
              <a:rPr lang="it-IT" sz="1800" dirty="0"/>
              <a:t>un modello più semplice e leggero (soprattutto rispetto ad EJB)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per </a:t>
            </a:r>
            <a:r>
              <a:rPr lang="it-IT" sz="1800" dirty="0"/>
              <a:t>lo sviluppo di entità di business. Tale semplicità è rafforzata dall’utilizzo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di </a:t>
            </a:r>
            <a:r>
              <a:rPr lang="it-IT" sz="1800" dirty="0"/>
              <a:t>tecnologie come l’</a:t>
            </a:r>
            <a:r>
              <a:rPr lang="it-IT" sz="1800" dirty="0" err="1"/>
              <a:t>Inversion</a:t>
            </a:r>
            <a:r>
              <a:rPr lang="it-IT" sz="1800" dirty="0"/>
              <a:t> of Control e l’</a:t>
            </a:r>
            <a:r>
              <a:rPr lang="it-IT" sz="1800" dirty="0" err="1"/>
              <a:t>Aspect</a:t>
            </a:r>
            <a:r>
              <a:rPr lang="it-IT" sz="1800" dirty="0"/>
              <a:t> </a:t>
            </a:r>
            <a:r>
              <a:rPr lang="it-IT" sz="1800" dirty="0" err="1"/>
              <a:t>Oriented</a:t>
            </a:r>
            <a:r>
              <a:rPr lang="it-IT" sz="1800" dirty="0"/>
              <a:t> che danno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maggiore </a:t>
            </a:r>
            <a:r>
              <a:rPr lang="it-IT" sz="1800" dirty="0"/>
              <a:t>spessore al </a:t>
            </a:r>
            <a:r>
              <a:rPr lang="it-IT" sz="1800" dirty="0" err="1"/>
              <a:t>framework</a:t>
            </a:r>
            <a:r>
              <a:rPr lang="it-IT" sz="1800" dirty="0"/>
              <a:t> e favoriscono la focalizzazione dello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sviluppatore </a:t>
            </a:r>
            <a:r>
              <a:rPr lang="it-IT" sz="1800" dirty="0"/>
              <a:t>sulle logica applicativa essenziale</a:t>
            </a:r>
            <a:r>
              <a:rPr lang="it-IT" sz="1800" dirty="0" smtClean="0"/>
              <a:t>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Spring fornisce un approccio semplificato alla maggior parte dei problemi ricorrenti nello sviluppo </a:t>
            </a:r>
            <a:r>
              <a:rPr lang="it-IT" sz="1800" dirty="0" smtClean="0"/>
              <a:t>software, accesso </a:t>
            </a:r>
            <a:r>
              <a:rPr lang="it-IT" sz="1800" dirty="0"/>
              <a:t>al database, gestione delle dipendenze, </a:t>
            </a:r>
            <a:r>
              <a:rPr lang="it-IT" sz="1800" dirty="0" err="1"/>
              <a:t>testing</a:t>
            </a:r>
            <a:r>
              <a:rPr lang="it-IT" sz="1800" dirty="0"/>
              <a:t>, etc</a:t>
            </a:r>
            <a:r>
              <a:rPr lang="it-IT" sz="1800" dirty="0" smtClean="0"/>
              <a:t>..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</a:t>
            </a:fld>
            <a:endParaRPr lang="it-IT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Per </a:t>
            </a:r>
            <a:r>
              <a:rPr lang="en-US" sz="1800" dirty="0" err="1" smtClean="0"/>
              <a:t>utilizzare</a:t>
            </a:r>
            <a:r>
              <a:rPr lang="en-US" sz="1800" dirty="0" smtClean="0"/>
              <a:t> la </a:t>
            </a:r>
            <a:r>
              <a:rPr lang="en-US" sz="1800" dirty="0"/>
              <a:t>Constructor Dependency Injection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necessario</a:t>
            </a:r>
            <a:r>
              <a:rPr lang="en-US" sz="1800" dirty="0" smtClean="0"/>
              <a:t> </a:t>
            </a:r>
            <a:r>
              <a:rPr lang="en-US" sz="1800" dirty="0" err="1"/>
              <a:t>il</a:t>
            </a:r>
            <a:r>
              <a:rPr lang="en-US" sz="1800" dirty="0"/>
              <a:t> tag </a:t>
            </a:r>
            <a:r>
              <a:rPr lang="en-US" sz="1800" b="1" i="1" dirty="0"/>
              <a:t>constructor-</a:t>
            </a:r>
            <a:r>
              <a:rPr lang="en-US" sz="1800" b="1" i="1" dirty="0" err="1"/>
              <a:t>arg</a:t>
            </a:r>
            <a:r>
              <a:rPr lang="en-US" sz="1800" dirty="0"/>
              <a:t> </a:t>
            </a:r>
            <a:r>
              <a:rPr lang="en-US" sz="1800" dirty="0" err="1"/>
              <a:t>usando</a:t>
            </a:r>
            <a:r>
              <a:rPr lang="en-US" sz="1800" dirty="0"/>
              <a:t>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attributi</a:t>
            </a:r>
            <a:r>
              <a:rPr lang="en-US" sz="1800" dirty="0"/>
              <a:t> 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b="1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400" b="1" dirty="0" smtClean="0"/>
              <a:t>ref</a:t>
            </a:r>
            <a:r>
              <a:rPr lang="en-US" sz="1400" dirty="0" smtClean="0"/>
              <a:t>: </a:t>
            </a:r>
            <a:r>
              <a:rPr lang="en-US" sz="1400" dirty="0" err="1" smtClean="0"/>
              <a:t>permette</a:t>
            </a:r>
            <a:r>
              <a:rPr lang="en-US" sz="1400" dirty="0" smtClean="0"/>
              <a:t> </a:t>
            </a:r>
            <a:r>
              <a:rPr lang="en-US" sz="1400" dirty="0" err="1"/>
              <a:t>passare</a:t>
            </a:r>
            <a:r>
              <a:rPr lang="en-US" sz="1400" dirty="0"/>
              <a:t> come </a:t>
            </a:r>
            <a:r>
              <a:rPr lang="en-US" sz="1400" dirty="0" err="1"/>
              <a:t>arogmento</a:t>
            </a:r>
            <a:r>
              <a:rPr lang="en-US" sz="1400" dirty="0"/>
              <a:t> un </a:t>
            </a:r>
            <a:r>
              <a:rPr lang="en-US" sz="1400" dirty="0" err="1"/>
              <a:t>altro</a:t>
            </a:r>
            <a:r>
              <a:rPr lang="en-US" sz="1400" dirty="0"/>
              <a:t> bean </a:t>
            </a:r>
            <a:r>
              <a:rPr lang="en-US" sz="1400" dirty="0" err="1"/>
              <a:t>già</a:t>
            </a:r>
            <a:r>
              <a:rPr lang="en-US" sz="1400" dirty="0"/>
              <a:t> </a:t>
            </a:r>
            <a:r>
              <a:rPr lang="en-US" sz="1400" dirty="0" err="1"/>
              <a:t>instanziato</a:t>
            </a:r>
            <a:r>
              <a:rPr lang="en-US" sz="1400" dirty="0"/>
              <a:t> </a:t>
            </a:r>
            <a:r>
              <a:rPr lang="en-US" sz="1400" dirty="0" err="1" smtClean="0"/>
              <a:t>nell'IoC</a:t>
            </a:r>
            <a:r>
              <a:rPr lang="en-US" sz="1400" dirty="0" smtClean="0"/>
              <a:t> </a:t>
            </a:r>
            <a:r>
              <a:rPr lang="en-US" sz="1400" dirty="0"/>
              <a:t>container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400" b="1" dirty="0" smtClean="0"/>
              <a:t>value:</a:t>
            </a:r>
            <a:r>
              <a:rPr lang="en-US" sz="1400" dirty="0" smtClean="0"/>
              <a:t> </a:t>
            </a:r>
            <a:r>
              <a:rPr lang="en-US" sz="1400" dirty="0" err="1" smtClean="0"/>
              <a:t>permette</a:t>
            </a:r>
            <a:r>
              <a:rPr lang="en-US" sz="1400" dirty="0" smtClean="0"/>
              <a:t> di </a:t>
            </a:r>
            <a:r>
              <a:rPr lang="en-US" sz="1400" dirty="0" err="1" smtClean="0"/>
              <a:t>passare</a:t>
            </a:r>
            <a:r>
              <a:rPr lang="en-US" sz="1400" dirty="0" smtClean="0"/>
              <a:t> </a:t>
            </a:r>
            <a:r>
              <a:rPr lang="en-US" sz="1400" dirty="0" err="1"/>
              <a:t>valori</a:t>
            </a:r>
            <a:r>
              <a:rPr lang="en-US" sz="1400" dirty="0"/>
              <a:t> </a:t>
            </a:r>
            <a:r>
              <a:rPr lang="en-US" sz="1400" dirty="0" err="1"/>
              <a:t>predefiniti</a:t>
            </a:r>
            <a:r>
              <a:rPr lang="en-US" sz="1400" dirty="0"/>
              <a:t> come </a:t>
            </a:r>
            <a:r>
              <a:rPr lang="en-US" sz="1400" dirty="0" err="1"/>
              <a:t>stringhe</a:t>
            </a:r>
            <a:r>
              <a:rPr lang="en-US" sz="1400" dirty="0"/>
              <a:t> o </a:t>
            </a:r>
            <a:r>
              <a:rPr lang="en-US" sz="1400" dirty="0" err="1"/>
              <a:t>numeri</a:t>
            </a:r>
            <a:r>
              <a:rPr lang="en-US" sz="14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lvl="1" algn="l"/>
            <a:r>
              <a:rPr lang="en-US" sz="1400" dirty="0">
                <a:solidFill>
                  <a:srgbClr val="373737"/>
                </a:solidFill>
                <a:latin typeface="CourierNewPSMT"/>
              </a:rPr>
              <a:t>&lt;bean id="</a:t>
            </a:r>
            <a:r>
              <a:rPr lang="en-US" sz="1400" dirty="0" err="1">
                <a:solidFill>
                  <a:srgbClr val="373737"/>
                </a:solidFill>
                <a:latin typeface="CourierNewPSMT"/>
              </a:rPr>
              <a:t>constructorBean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" </a:t>
            </a:r>
            <a:r>
              <a:rPr lang="en-US" sz="1400" dirty="0" smtClean="0">
                <a:solidFill>
                  <a:srgbClr val="373737"/>
                </a:solidFill>
                <a:latin typeface="CourierNewPSMT"/>
              </a:rPr>
              <a:t>			class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="</a:t>
            </a:r>
            <a:r>
              <a:rPr lang="en-US" sz="1400" dirty="0" err="1" smtClean="0">
                <a:solidFill>
                  <a:srgbClr val="373737"/>
                </a:solidFill>
                <a:latin typeface="CourierNewPSMT"/>
              </a:rPr>
              <a:t>it.clever.spring.tutorial.Bean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"&gt;</a:t>
            </a:r>
          </a:p>
          <a:p>
            <a:pPr lvl="1" algn="l"/>
            <a:r>
              <a:rPr lang="en-US" sz="1400" dirty="0">
                <a:solidFill>
                  <a:srgbClr val="373737"/>
                </a:solidFill>
                <a:latin typeface="CourierNewPSMT"/>
              </a:rPr>
              <a:t>  &lt;constructor-</a:t>
            </a:r>
            <a:r>
              <a:rPr lang="en-US" sz="1400" dirty="0" err="1">
                <a:solidFill>
                  <a:srgbClr val="373737"/>
                </a:solidFill>
                <a:latin typeface="CourierNewPSMT"/>
              </a:rPr>
              <a:t>arg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 value="</a:t>
            </a:r>
            <a:r>
              <a:rPr lang="en-US" sz="1400" dirty="0" err="1" smtClean="0">
                <a:solidFill>
                  <a:srgbClr val="373737"/>
                </a:solidFill>
                <a:latin typeface="CourierNewPSMT"/>
              </a:rPr>
              <a:t>beanName</a:t>
            </a:r>
            <a:r>
              <a:rPr lang="en-US" sz="1400" dirty="0" smtClean="0">
                <a:solidFill>
                  <a:srgbClr val="373737"/>
                </a:solidFill>
                <a:latin typeface="CourierNewPSMT"/>
              </a:rPr>
              <a:t>” index=“0”/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&gt;</a:t>
            </a:r>
          </a:p>
          <a:p>
            <a:pPr lvl="1" algn="l"/>
            <a:r>
              <a:rPr lang="en-US" sz="1400" dirty="0">
                <a:solidFill>
                  <a:srgbClr val="373737"/>
                </a:solidFill>
                <a:latin typeface="CourierNewPSMT"/>
              </a:rPr>
              <a:t>  &lt;constructor-</a:t>
            </a:r>
            <a:r>
              <a:rPr lang="en-US" sz="1400" dirty="0" err="1">
                <a:solidFill>
                  <a:srgbClr val="373737"/>
                </a:solidFill>
                <a:latin typeface="CourierNewPSMT"/>
              </a:rPr>
              <a:t>arg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 ref="</a:t>
            </a:r>
            <a:r>
              <a:rPr lang="en-US" sz="1400" dirty="0" err="1" smtClean="0">
                <a:solidFill>
                  <a:srgbClr val="373737"/>
                </a:solidFill>
                <a:latin typeface="CourierNewPSMT"/>
              </a:rPr>
              <a:t>genericService</a:t>
            </a:r>
            <a:r>
              <a:rPr lang="en-US" sz="1400" dirty="0" smtClean="0">
                <a:solidFill>
                  <a:srgbClr val="373737"/>
                </a:solidFill>
                <a:latin typeface="CourierNewPSMT"/>
              </a:rPr>
              <a:t>” index=“1”/</a:t>
            </a:r>
            <a:r>
              <a:rPr lang="en-US" sz="1400" dirty="0">
                <a:solidFill>
                  <a:srgbClr val="373737"/>
                </a:solidFill>
                <a:latin typeface="CourierNewPSMT"/>
              </a:rPr>
              <a:t>&gt;</a:t>
            </a:r>
          </a:p>
          <a:p>
            <a:pPr lvl="1" algn="l"/>
            <a:r>
              <a:rPr lang="en-US" sz="1400" dirty="0">
                <a:solidFill>
                  <a:srgbClr val="373737"/>
                </a:solidFill>
                <a:latin typeface="CourierNewPSMT"/>
              </a:rPr>
              <a:t>&lt;/bean</a:t>
            </a:r>
            <a:r>
              <a:rPr lang="en-US" sz="1400" dirty="0" smtClean="0">
                <a:solidFill>
                  <a:srgbClr val="373737"/>
                </a:solidFill>
                <a:latin typeface="CourierNewPSMT"/>
              </a:rPr>
              <a:t>&gt;</a:t>
            </a:r>
          </a:p>
          <a:p>
            <a:pPr lvl="1" algn="l"/>
            <a:endParaRPr lang="en-US" sz="1400" dirty="0" smtClean="0">
              <a:solidFill>
                <a:srgbClr val="373737"/>
              </a:solidFill>
              <a:latin typeface="CourierNewPSMT"/>
              <a:ea typeface="+mn-ea"/>
              <a:cs typeface="+mn-cs"/>
            </a:endParaRPr>
          </a:p>
          <a:p>
            <a:pPr marL="285750" indent="-285750" algn="l">
              <a:buFont typeface="Arial"/>
              <a:buChar char="•"/>
            </a:pPr>
            <a:r>
              <a:rPr lang="it-IT" sz="1800" dirty="0" smtClean="0"/>
              <a:t>Spring riconosce automaticamente il tipo dei parametri e li adatta al costruttore anche se questi non rispettano l’ordine. Se vi sono però più parametri dello stesso tipo è necessario che l’ordine sia rispettato o che siano posti degli indici.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sz="1800" dirty="0"/>
              <a:t>Se </a:t>
            </a:r>
            <a:r>
              <a:rPr lang="en-US" sz="1800" dirty="0" err="1"/>
              <a:t>invece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vuole</a:t>
            </a:r>
            <a:r>
              <a:rPr lang="en-US" sz="1800" dirty="0"/>
              <a:t> </a:t>
            </a:r>
            <a:r>
              <a:rPr lang="en-US" sz="1800" dirty="0" err="1"/>
              <a:t>usare</a:t>
            </a:r>
            <a:r>
              <a:rPr lang="en-US" sz="1800" dirty="0"/>
              <a:t> un factory method, </a:t>
            </a:r>
            <a:r>
              <a:rPr lang="en-US" sz="1800" dirty="0" err="1"/>
              <a:t>tipico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singleton, </a:t>
            </a:r>
            <a:r>
              <a:rPr lang="en-US" sz="1800" dirty="0" err="1"/>
              <a:t>bisogna</a:t>
            </a:r>
            <a:r>
              <a:rPr lang="en-US" sz="1800" dirty="0"/>
              <a:t> </a:t>
            </a:r>
            <a:r>
              <a:rPr lang="en-US" sz="1800" dirty="0" err="1"/>
              <a:t>usare</a:t>
            </a:r>
            <a:r>
              <a:rPr lang="en-US" sz="1800" dirty="0"/>
              <a:t> </a:t>
            </a:r>
            <a:r>
              <a:rPr lang="en-US" sz="1800" dirty="0" err="1"/>
              <a:t>l'attributo</a:t>
            </a:r>
            <a:r>
              <a:rPr lang="en-US" sz="1800" dirty="0"/>
              <a:t> </a:t>
            </a:r>
            <a:r>
              <a:rPr lang="en-US" sz="1800" b="1" i="1" dirty="0"/>
              <a:t>factory-method</a:t>
            </a:r>
            <a:r>
              <a:rPr lang="en-US" sz="1800" dirty="0"/>
              <a:t> </a:t>
            </a:r>
            <a:r>
              <a:rPr lang="en-US" sz="1800" dirty="0" err="1"/>
              <a:t>all’atto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configurazione</a:t>
            </a:r>
            <a:r>
              <a:rPr lang="en-US" sz="1800" dirty="0"/>
              <a:t> del bean.</a:t>
            </a:r>
          </a:p>
          <a:p>
            <a:pPr marL="285750" indent="-285750" algn="l">
              <a:buFont typeface="Arial"/>
              <a:buChar char="•"/>
            </a:pPr>
            <a:endParaRPr lang="en-US" sz="1800" dirty="0"/>
          </a:p>
          <a:p>
            <a:pPr marL="285750" indent="-285750" algn="l">
              <a:buFont typeface="Arial"/>
              <a:buChar char="•"/>
            </a:pPr>
            <a:r>
              <a:rPr lang="en-US" sz="1800" dirty="0" err="1" smtClean="0"/>
              <a:t>Inoltre</a:t>
            </a:r>
            <a:r>
              <a:rPr lang="en-US" sz="1800" dirty="0" smtClean="0"/>
              <a:t>, </a:t>
            </a:r>
            <a:r>
              <a:rPr lang="en-US" sz="1800" dirty="0" err="1" smtClean="0"/>
              <a:t>sfruttando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/>
              <a:t>meccanismo</a:t>
            </a:r>
            <a:r>
              <a:rPr lang="en-US" sz="1800" dirty="0"/>
              <a:t> </a:t>
            </a:r>
            <a:r>
              <a:rPr lang="en-US" sz="1800" dirty="0" err="1"/>
              <a:t>tipico</a:t>
            </a:r>
            <a:r>
              <a:rPr lang="en-US" sz="1800" dirty="0"/>
              <a:t> del Service Locator, è </a:t>
            </a:r>
            <a:r>
              <a:rPr lang="en-US" sz="1800" dirty="0" err="1"/>
              <a:t>possibile</a:t>
            </a:r>
            <a:r>
              <a:rPr lang="en-US" sz="1800" dirty="0"/>
              <a:t> </a:t>
            </a:r>
            <a:r>
              <a:rPr lang="en-US" sz="1800" dirty="0" err="1"/>
              <a:t>specificare</a:t>
            </a:r>
            <a:r>
              <a:rPr lang="en-US" sz="1800" dirty="0"/>
              <a:t> un factory bean </a:t>
            </a:r>
            <a:r>
              <a:rPr lang="en-US" sz="1800" dirty="0" err="1"/>
              <a:t>tramite</a:t>
            </a:r>
            <a:r>
              <a:rPr lang="en-US" sz="1800" dirty="0"/>
              <a:t> </a:t>
            </a:r>
            <a:r>
              <a:rPr lang="en-US" sz="1800" dirty="0" err="1"/>
              <a:t>l’omonimo</a:t>
            </a:r>
            <a:r>
              <a:rPr lang="en-US" sz="1800" dirty="0"/>
              <a:t> </a:t>
            </a:r>
            <a:r>
              <a:rPr lang="en-US" sz="1800" dirty="0" err="1"/>
              <a:t>attributo</a:t>
            </a:r>
            <a:r>
              <a:rPr lang="en-US" sz="1800" dirty="0"/>
              <a:t> xml </a:t>
            </a:r>
            <a:r>
              <a:rPr lang="en-US" sz="1800" b="1" i="1" dirty="0"/>
              <a:t>factory-bean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endParaRPr lang="en-US" sz="1800" dirty="0"/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/>
              <a:t>Il factory bean </a:t>
            </a:r>
            <a:r>
              <a:rPr lang="en-US" sz="1800" dirty="0" err="1" smtClean="0"/>
              <a:t>può</a:t>
            </a:r>
            <a:r>
              <a:rPr lang="en-US" sz="1800" dirty="0" smtClean="0"/>
              <a:t> </a:t>
            </a:r>
            <a:r>
              <a:rPr lang="en-US" sz="1800" dirty="0" err="1" smtClean="0"/>
              <a:t>specificare</a:t>
            </a:r>
            <a:r>
              <a:rPr lang="en-US" sz="1800" dirty="0" smtClean="0"/>
              <a:t> a </a:t>
            </a:r>
            <a:r>
              <a:rPr lang="en-US" sz="1800" dirty="0" err="1" smtClean="0"/>
              <a:t>sua</a:t>
            </a:r>
            <a:r>
              <a:rPr lang="en-US" sz="1800" dirty="0" smtClean="0"/>
              <a:t> </a:t>
            </a:r>
            <a:r>
              <a:rPr lang="en-US" sz="1800" dirty="0" err="1" smtClean="0"/>
              <a:t>volta</a:t>
            </a:r>
            <a:r>
              <a:rPr lang="en-US" sz="1800" dirty="0" smtClean="0"/>
              <a:t> un factory method con </a:t>
            </a:r>
            <a:r>
              <a:rPr lang="en-US" sz="1800" dirty="0" err="1" smtClean="0"/>
              <a:t>degli</a:t>
            </a:r>
            <a:r>
              <a:rPr lang="en-US" sz="1800" dirty="0" smtClean="0"/>
              <a:t> </a:t>
            </a:r>
            <a:r>
              <a:rPr lang="en-US" sz="1800" dirty="0" err="1" smtClean="0"/>
              <a:t>argomenti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en-US" sz="1200" dirty="0"/>
              <a:t>	&lt;bean id="</a:t>
            </a:r>
            <a:r>
              <a:rPr lang="en-US" sz="1200" b="1" dirty="0" err="1">
                <a:solidFill>
                  <a:srgbClr val="C00000"/>
                </a:solidFill>
              </a:rPr>
              <a:t>factoryService</a:t>
            </a:r>
            <a:r>
              <a:rPr lang="en-US" sz="1200" dirty="0"/>
              <a:t>" class="</a:t>
            </a:r>
            <a:r>
              <a:rPr lang="en-US" sz="1200" dirty="0" err="1"/>
              <a:t>it.clever.spring.tutorial.business.utils.ServiceFactory</a:t>
            </a:r>
            <a:r>
              <a:rPr lang="en-US" sz="1200" dirty="0"/>
              <a:t>"</a:t>
            </a:r>
          </a:p>
          <a:p>
            <a:pPr algn="l"/>
            <a:r>
              <a:rPr lang="en-US" sz="1200" dirty="0"/>
              <a:t>		scope="prototype" /&gt;</a:t>
            </a:r>
          </a:p>
          <a:p>
            <a:pPr algn="l"/>
            <a:r>
              <a:rPr lang="it-IT" sz="1800" dirty="0"/>
              <a:t>	</a:t>
            </a:r>
            <a:r>
              <a:rPr lang="it-IT" sz="1200" dirty="0"/>
              <a:t>&lt;</a:t>
            </a:r>
            <a:r>
              <a:rPr lang="it-IT" sz="1200" dirty="0" err="1"/>
              <a:t>bean</a:t>
            </a:r>
            <a:r>
              <a:rPr lang="it-IT" sz="1200" dirty="0"/>
              <a:t> id="</a:t>
            </a:r>
            <a:r>
              <a:rPr lang="it-IT" sz="1200" b="1" dirty="0" err="1"/>
              <a:t>hibernateDBService</a:t>
            </a:r>
            <a:r>
              <a:rPr lang="it-IT" sz="1200" dirty="0"/>
              <a:t>" </a:t>
            </a:r>
            <a:r>
              <a:rPr lang="it-IT" sz="1200" dirty="0" err="1"/>
              <a:t>class</a:t>
            </a:r>
            <a:r>
              <a:rPr lang="it-IT" sz="1200" dirty="0"/>
              <a:t>="</a:t>
            </a:r>
            <a:r>
              <a:rPr lang="it-IT" sz="1200" dirty="0" err="1"/>
              <a:t>it.clever.spring.tutorial.business.utils.IServiceUtil</a:t>
            </a:r>
            <a:r>
              <a:rPr lang="it-IT" sz="1200" dirty="0"/>
              <a:t>"</a:t>
            </a:r>
          </a:p>
          <a:p>
            <a:pPr algn="l"/>
            <a:r>
              <a:rPr lang="it-IT" sz="1200" dirty="0"/>
              <a:t>		scope="singleton" </a:t>
            </a:r>
          </a:p>
          <a:p>
            <a:pPr algn="l"/>
            <a:r>
              <a:rPr lang="it-IT" sz="1200" dirty="0"/>
              <a:t>		</a:t>
            </a:r>
            <a:r>
              <a:rPr lang="it-IT" sz="1200" dirty="0" err="1"/>
              <a:t>init-method</a:t>
            </a:r>
            <a:r>
              <a:rPr lang="it-IT" sz="1200" dirty="0"/>
              <a:t>="</a:t>
            </a:r>
            <a:r>
              <a:rPr lang="it-IT" sz="1200" dirty="0" err="1"/>
              <a:t>createService</a:t>
            </a:r>
            <a:r>
              <a:rPr lang="it-IT" sz="1200" dirty="0"/>
              <a:t>" </a:t>
            </a:r>
          </a:p>
          <a:p>
            <a:pPr algn="l"/>
            <a:r>
              <a:rPr lang="it-IT" sz="1200" dirty="0"/>
              <a:t>		</a:t>
            </a:r>
            <a:r>
              <a:rPr lang="it-IT" sz="1200" dirty="0" err="1"/>
              <a:t>destroy-method</a:t>
            </a:r>
            <a:r>
              <a:rPr lang="it-IT" sz="1200" dirty="0"/>
              <a:t>="</a:t>
            </a:r>
            <a:r>
              <a:rPr lang="it-IT" sz="1200" dirty="0" err="1"/>
              <a:t>terminateService</a:t>
            </a:r>
            <a:r>
              <a:rPr lang="it-IT" sz="1200" dirty="0" smtClean="0"/>
              <a:t>"</a:t>
            </a:r>
            <a:r>
              <a:rPr lang="it-IT" sz="1200" dirty="0"/>
              <a:t>		</a:t>
            </a:r>
          </a:p>
          <a:p>
            <a:pPr algn="l"/>
            <a:r>
              <a:rPr lang="it-IT" sz="1200" dirty="0"/>
              <a:t>		</a:t>
            </a:r>
            <a:r>
              <a:rPr lang="it-IT" sz="1200" b="1" dirty="0" err="1">
                <a:solidFill>
                  <a:srgbClr val="C00000"/>
                </a:solidFill>
              </a:rPr>
              <a:t>factory-method</a:t>
            </a:r>
            <a:r>
              <a:rPr lang="it-IT" sz="1200" b="1" dirty="0">
                <a:solidFill>
                  <a:srgbClr val="C00000"/>
                </a:solidFill>
              </a:rPr>
              <a:t>="</a:t>
            </a:r>
            <a:r>
              <a:rPr lang="it-IT" sz="1200" b="1" dirty="0" err="1">
                <a:solidFill>
                  <a:srgbClr val="C00000"/>
                </a:solidFill>
              </a:rPr>
              <a:t>buildService</a:t>
            </a:r>
            <a:r>
              <a:rPr lang="it-IT" sz="1200" b="1" dirty="0">
                <a:solidFill>
                  <a:srgbClr val="C00000"/>
                </a:solidFill>
              </a:rPr>
              <a:t>" </a:t>
            </a:r>
            <a:r>
              <a:rPr lang="it-IT" sz="1200" b="1" dirty="0" err="1">
                <a:solidFill>
                  <a:srgbClr val="C00000"/>
                </a:solidFill>
              </a:rPr>
              <a:t>factory-bean</a:t>
            </a:r>
            <a:r>
              <a:rPr lang="it-IT" sz="1200" b="1" dirty="0">
                <a:solidFill>
                  <a:srgbClr val="C00000"/>
                </a:solidFill>
              </a:rPr>
              <a:t>="</a:t>
            </a:r>
            <a:r>
              <a:rPr lang="it-IT" sz="1200" b="1" dirty="0" err="1">
                <a:solidFill>
                  <a:srgbClr val="C00000"/>
                </a:solidFill>
              </a:rPr>
              <a:t>factoryService</a:t>
            </a:r>
            <a:r>
              <a:rPr lang="it-IT" sz="1200" b="1" dirty="0" smtClean="0">
                <a:solidFill>
                  <a:srgbClr val="C00000"/>
                </a:solidFill>
              </a:rPr>
              <a:t>"&gt;</a:t>
            </a:r>
            <a:r>
              <a:rPr lang="it-IT" sz="1200" b="1" dirty="0">
                <a:solidFill>
                  <a:srgbClr val="C00000"/>
                </a:solidFill>
              </a:rPr>
              <a:t>	</a:t>
            </a:r>
          </a:p>
          <a:p>
            <a:pPr algn="l"/>
            <a:r>
              <a:rPr lang="it-IT" sz="1200" b="1" dirty="0">
                <a:solidFill>
                  <a:srgbClr val="C00000"/>
                </a:solidFill>
              </a:rPr>
              <a:t>		&lt;</a:t>
            </a:r>
            <a:r>
              <a:rPr lang="it-IT" sz="1200" b="1" dirty="0" err="1">
                <a:solidFill>
                  <a:srgbClr val="C00000"/>
                </a:solidFill>
              </a:rPr>
              <a:t>constructor-arg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value</a:t>
            </a:r>
            <a:r>
              <a:rPr lang="it-IT" sz="1200" b="1" dirty="0">
                <a:solidFill>
                  <a:srgbClr val="C00000"/>
                </a:solidFill>
              </a:rPr>
              <a:t>="0" </a:t>
            </a:r>
            <a:r>
              <a:rPr lang="it-IT" sz="1200" b="1" dirty="0" err="1">
                <a:solidFill>
                  <a:srgbClr val="C00000"/>
                </a:solidFill>
              </a:rPr>
              <a:t>type</a:t>
            </a:r>
            <a:r>
              <a:rPr lang="it-IT" sz="1200" b="1" dirty="0">
                <a:solidFill>
                  <a:srgbClr val="C00000"/>
                </a:solidFill>
              </a:rPr>
              <a:t>="</a:t>
            </a:r>
            <a:r>
              <a:rPr lang="it-IT" sz="1200" b="1" dirty="0" err="1">
                <a:solidFill>
                  <a:srgbClr val="C00000"/>
                </a:solidFill>
              </a:rPr>
              <a:t>java.lang.Integer</a:t>
            </a:r>
            <a:r>
              <a:rPr lang="it-IT" sz="1200" b="1" dirty="0">
                <a:solidFill>
                  <a:srgbClr val="C00000"/>
                </a:solidFill>
              </a:rPr>
              <a:t>"&gt;&lt;/</a:t>
            </a:r>
            <a:r>
              <a:rPr lang="it-IT" sz="1200" b="1" dirty="0" err="1">
                <a:solidFill>
                  <a:srgbClr val="C00000"/>
                </a:solidFill>
              </a:rPr>
              <a:t>constructor-arg</a:t>
            </a:r>
            <a:r>
              <a:rPr lang="it-IT" sz="1200" b="1" dirty="0" smtClean="0">
                <a:solidFill>
                  <a:srgbClr val="C00000"/>
                </a:solidFill>
              </a:rPr>
              <a:t>&gt;</a:t>
            </a:r>
            <a:r>
              <a:rPr lang="it-IT" sz="1200" dirty="0"/>
              <a:t>	</a:t>
            </a:r>
          </a:p>
          <a:p>
            <a:pPr algn="l"/>
            <a:r>
              <a:rPr lang="it-IT" sz="1200" dirty="0"/>
              <a:t>	&lt;/</a:t>
            </a:r>
            <a:r>
              <a:rPr lang="it-IT" sz="1200" dirty="0" err="1"/>
              <a:t>bean</a:t>
            </a:r>
            <a:r>
              <a:rPr lang="it-IT" sz="1200" dirty="0"/>
              <a:t>&gt;</a:t>
            </a:r>
            <a:endParaRPr lang="it-IT" sz="12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L'uso della </a:t>
            </a:r>
            <a:r>
              <a:rPr lang="it-IT" sz="1800" dirty="0" err="1"/>
              <a:t>Constructor</a:t>
            </a:r>
            <a:r>
              <a:rPr lang="it-IT" sz="1800" dirty="0"/>
              <a:t>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 può portare alla creazione di dipendenze cicliche tra i </a:t>
            </a:r>
            <a:r>
              <a:rPr lang="it-IT" sz="1800" dirty="0" err="1"/>
              <a:t>beans</a:t>
            </a:r>
            <a:r>
              <a:rPr lang="it-IT" sz="1800" dirty="0"/>
              <a:t>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Ad </a:t>
            </a:r>
            <a:r>
              <a:rPr lang="it-IT" sz="1800" dirty="0"/>
              <a:t>esempio se un </a:t>
            </a:r>
            <a:r>
              <a:rPr lang="it-IT" sz="1800" dirty="0" smtClean="0"/>
              <a:t>oggetto A </a:t>
            </a:r>
            <a:r>
              <a:rPr lang="it-IT" sz="1800" dirty="0"/>
              <a:t>ha bisogno per essere </a:t>
            </a:r>
            <a:r>
              <a:rPr lang="it-IT" sz="1800" dirty="0" smtClean="0"/>
              <a:t>istanziato </a:t>
            </a:r>
            <a:r>
              <a:rPr lang="it-IT" sz="1800" dirty="0"/>
              <a:t>di un oggetto B, ma allo stesso tempo l'oggetto B ha bisogno dell'oggetto A, si crea un dipendenza che non può essere risolta usando la </a:t>
            </a:r>
            <a:r>
              <a:rPr lang="it-IT" sz="1800" dirty="0" err="1"/>
              <a:t>Constructor</a:t>
            </a:r>
            <a:r>
              <a:rPr lang="it-IT" sz="1800" dirty="0"/>
              <a:t>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 smtClean="0"/>
              <a:t>Injection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 casi come questi si deve usare la Setter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 che è molto simile alla </a:t>
            </a:r>
            <a:r>
              <a:rPr lang="it-IT" sz="1800" dirty="0" err="1"/>
              <a:t>Constructor</a:t>
            </a:r>
            <a:r>
              <a:rPr lang="it-IT" sz="1800" dirty="0"/>
              <a:t> ma la differenza sta nel fatto che le dipendenze vengono iniettate dopo che l'oggetto è stato </a:t>
            </a:r>
            <a:r>
              <a:rPr lang="it-IT" sz="1800" dirty="0" smtClean="0"/>
              <a:t>istanziato</a:t>
            </a:r>
            <a:r>
              <a:rPr lang="it-IT" sz="1800" dirty="0"/>
              <a:t>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400" dirty="0"/>
              <a:t>	&lt;</a:t>
            </a:r>
            <a:r>
              <a:rPr lang="it-IT" sz="1400" dirty="0" err="1"/>
              <a:t>bean</a:t>
            </a:r>
            <a:r>
              <a:rPr lang="it-IT" sz="1400" dirty="0"/>
              <a:t> id="</a:t>
            </a:r>
            <a:r>
              <a:rPr lang="it-IT" sz="1400" b="1" dirty="0" err="1">
                <a:solidFill>
                  <a:srgbClr val="C00000"/>
                </a:solidFill>
              </a:rPr>
              <a:t>userService</a:t>
            </a:r>
            <a:r>
              <a:rPr lang="it-IT" sz="1400" dirty="0"/>
              <a:t>"</a:t>
            </a:r>
          </a:p>
          <a:p>
            <a:pPr algn="l" eaLnBrk="1" hangingPunct="1"/>
            <a:r>
              <a:rPr lang="it-IT" sz="1400" dirty="0"/>
              <a:t>		</a:t>
            </a:r>
            <a:r>
              <a:rPr lang="it-IT" sz="1400" dirty="0" err="1"/>
              <a:t>class</a:t>
            </a:r>
            <a:r>
              <a:rPr lang="it-IT" sz="1400" dirty="0"/>
              <a:t>="</a:t>
            </a:r>
            <a:r>
              <a:rPr lang="it-IT" sz="1400" dirty="0" err="1"/>
              <a:t>it.clever.spring.tutorial.business.facade.UserServiceFacade</a:t>
            </a:r>
            <a:r>
              <a:rPr lang="it-IT" sz="1400" dirty="0"/>
              <a:t>"</a:t>
            </a:r>
          </a:p>
          <a:p>
            <a:pPr algn="l" eaLnBrk="1" hangingPunct="1"/>
            <a:r>
              <a:rPr lang="it-IT" sz="1400" dirty="0"/>
              <a:t>		scope="</a:t>
            </a:r>
            <a:r>
              <a:rPr lang="it-IT" sz="1400" dirty="0" err="1"/>
              <a:t>prototype</a:t>
            </a:r>
            <a:r>
              <a:rPr lang="it-IT" sz="1400" dirty="0"/>
              <a:t>"&gt;</a:t>
            </a:r>
          </a:p>
          <a:p>
            <a:pPr algn="l" eaLnBrk="1" hangingPunct="1"/>
            <a:r>
              <a:rPr lang="it-IT" sz="1400" dirty="0"/>
              <a:t>		</a:t>
            </a:r>
            <a:r>
              <a:rPr lang="it-IT" sz="1400" b="1" dirty="0">
                <a:solidFill>
                  <a:srgbClr val="C00000"/>
                </a:solidFill>
              </a:rPr>
              <a:t>&lt;</a:t>
            </a:r>
            <a:r>
              <a:rPr lang="it-IT" sz="1400" b="1" dirty="0" err="1">
                <a:solidFill>
                  <a:srgbClr val="C00000"/>
                </a:solidFill>
              </a:rPr>
              <a:t>property</a:t>
            </a:r>
            <a:r>
              <a:rPr lang="it-IT" sz="1400" b="1" dirty="0">
                <a:solidFill>
                  <a:srgbClr val="C00000"/>
                </a:solidFill>
              </a:rPr>
              <a:t> </a:t>
            </a:r>
            <a:r>
              <a:rPr lang="it-IT" sz="1400" b="1" dirty="0" err="1">
                <a:solidFill>
                  <a:srgbClr val="C00000"/>
                </a:solidFill>
              </a:rPr>
              <a:t>name</a:t>
            </a:r>
            <a:r>
              <a:rPr lang="it-IT" sz="1400" b="1" dirty="0">
                <a:solidFill>
                  <a:srgbClr val="C00000"/>
                </a:solidFill>
              </a:rPr>
              <a:t>="</a:t>
            </a:r>
            <a:r>
              <a:rPr lang="it-IT" sz="1400" b="1" dirty="0" err="1">
                <a:solidFill>
                  <a:srgbClr val="C00000"/>
                </a:solidFill>
              </a:rPr>
              <a:t>userDao</a:t>
            </a:r>
            <a:r>
              <a:rPr lang="it-IT" sz="1400" b="1" dirty="0">
                <a:solidFill>
                  <a:srgbClr val="C00000"/>
                </a:solidFill>
              </a:rPr>
              <a:t>" </a:t>
            </a:r>
            <a:r>
              <a:rPr lang="it-IT" sz="1400" b="1" dirty="0" err="1">
                <a:solidFill>
                  <a:srgbClr val="C00000"/>
                </a:solidFill>
              </a:rPr>
              <a:t>ref</a:t>
            </a:r>
            <a:r>
              <a:rPr lang="it-IT" sz="1400" b="1" dirty="0">
                <a:solidFill>
                  <a:srgbClr val="C00000"/>
                </a:solidFill>
              </a:rPr>
              <a:t>="</a:t>
            </a:r>
            <a:r>
              <a:rPr lang="it-IT" sz="1400" b="1" dirty="0" err="1">
                <a:solidFill>
                  <a:srgbClr val="C00000"/>
                </a:solidFill>
              </a:rPr>
              <a:t>userDao</a:t>
            </a:r>
            <a:r>
              <a:rPr lang="it-IT" sz="1400" b="1" dirty="0">
                <a:solidFill>
                  <a:srgbClr val="C00000"/>
                </a:solidFill>
              </a:rPr>
              <a:t>"&gt;&lt;/</a:t>
            </a:r>
            <a:r>
              <a:rPr lang="it-IT" sz="1400" b="1" dirty="0" err="1">
                <a:solidFill>
                  <a:srgbClr val="C00000"/>
                </a:solidFill>
              </a:rPr>
              <a:t>property</a:t>
            </a:r>
            <a:r>
              <a:rPr lang="it-IT" sz="1400" b="1" dirty="0">
                <a:solidFill>
                  <a:srgbClr val="C00000"/>
                </a:solidFill>
              </a:rPr>
              <a:t>&gt;</a:t>
            </a:r>
          </a:p>
          <a:p>
            <a:pPr algn="l" eaLnBrk="1" hangingPunct="1"/>
            <a:r>
              <a:rPr lang="it-IT" sz="1400" dirty="0"/>
              <a:t>	&lt;/</a:t>
            </a:r>
            <a:r>
              <a:rPr lang="it-IT" sz="1400" dirty="0" err="1"/>
              <a:t>bean</a:t>
            </a:r>
            <a:r>
              <a:rPr lang="it-IT" sz="1400" dirty="0" smtClean="0"/>
              <a:t>&gt;</a:t>
            </a:r>
          </a:p>
          <a:p>
            <a:pPr algn="l" eaLnBrk="1" hangingPunct="1"/>
            <a:endParaRPr lang="it-IT" sz="1400" dirty="0"/>
          </a:p>
          <a:p>
            <a:r>
              <a:rPr lang="it-IT" sz="1400" dirty="0"/>
              <a:t>&lt;</a:t>
            </a:r>
            <a:r>
              <a:rPr lang="it-IT" sz="1400" dirty="0" err="1"/>
              <a:t>bean</a:t>
            </a:r>
            <a:r>
              <a:rPr lang="it-IT" sz="1400" dirty="0"/>
              <a:t> id=</a:t>
            </a:r>
            <a:r>
              <a:rPr lang="it-IT" sz="1400" i="1" dirty="0"/>
              <a:t>"</a:t>
            </a:r>
            <a:r>
              <a:rPr lang="it-IT" sz="1400" b="1" i="1" dirty="0" err="1">
                <a:solidFill>
                  <a:srgbClr val="C00000"/>
                </a:solidFill>
              </a:rPr>
              <a:t>userDao</a:t>
            </a:r>
            <a:r>
              <a:rPr lang="it-IT" sz="1400" i="1" dirty="0"/>
              <a:t>" </a:t>
            </a:r>
            <a:r>
              <a:rPr lang="it-IT" sz="1400" i="1" dirty="0" err="1"/>
              <a:t>class</a:t>
            </a:r>
            <a:r>
              <a:rPr lang="it-IT" sz="1400" i="1" dirty="0"/>
              <a:t>="</a:t>
            </a:r>
            <a:r>
              <a:rPr lang="it-IT" sz="1400" i="1" dirty="0" err="1"/>
              <a:t>it.clever.spring.tutorial.business.dao.UserDaoImpl</a:t>
            </a:r>
            <a:r>
              <a:rPr lang="it-IT" sz="1400" i="1" dirty="0"/>
              <a:t>"</a:t>
            </a:r>
          </a:p>
          <a:p>
            <a:r>
              <a:rPr lang="it-IT" sz="1400" dirty="0"/>
              <a:t>scope=</a:t>
            </a:r>
            <a:r>
              <a:rPr lang="it-IT" sz="1400" i="1" dirty="0"/>
              <a:t>"</a:t>
            </a:r>
            <a:r>
              <a:rPr lang="it-IT" sz="1400" i="1" dirty="0" err="1"/>
              <a:t>prototype</a:t>
            </a:r>
            <a:r>
              <a:rPr lang="it-IT" sz="1400" i="1" dirty="0" smtClean="0"/>
              <a:t>"&gt;</a:t>
            </a:r>
          </a:p>
          <a:p>
            <a:endParaRPr lang="it-IT" sz="1400" i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dirty="0"/>
              <a:t>Oltre a risolvere il problema delle </a:t>
            </a:r>
            <a:r>
              <a:rPr lang="it-IT" sz="1800" dirty="0" err="1"/>
              <a:t>dipenze</a:t>
            </a:r>
            <a:r>
              <a:rPr lang="it-IT" sz="1800" dirty="0"/>
              <a:t> circolari la Setter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 consente anche di riconfigurare a </a:t>
            </a:r>
            <a:r>
              <a:rPr lang="it-IT" sz="1800" dirty="0" err="1"/>
              <a:t>runtime</a:t>
            </a:r>
            <a:r>
              <a:rPr lang="it-IT" sz="1800" dirty="0"/>
              <a:t> i </a:t>
            </a:r>
            <a:r>
              <a:rPr lang="it-IT" sz="1800" dirty="0" err="1"/>
              <a:t>beans</a:t>
            </a:r>
            <a:r>
              <a:rPr lang="it-IT" sz="1800" dirty="0"/>
              <a:t>, per </a:t>
            </a:r>
            <a:r>
              <a:rPr lang="it-IT" sz="1800" dirty="0" smtClean="0"/>
              <a:t>questi</a:t>
            </a:r>
          </a:p>
          <a:p>
            <a:pPr algn="l"/>
            <a:r>
              <a:rPr lang="it-IT" sz="1800" dirty="0" smtClean="0"/>
              <a:t>     motivi </a:t>
            </a:r>
            <a:r>
              <a:rPr lang="it-IT" sz="1800" dirty="0"/>
              <a:t>viene preferita alla </a:t>
            </a:r>
            <a:r>
              <a:rPr lang="it-IT" sz="1800" dirty="0" err="1"/>
              <a:t>Constructor</a:t>
            </a:r>
            <a:r>
              <a:rPr lang="it-IT" sz="1800" dirty="0" smtClean="0"/>
              <a:t>.</a:t>
            </a:r>
          </a:p>
          <a:p>
            <a:pPr algn="l"/>
            <a:endParaRPr lang="it-I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dirty="0"/>
              <a:t>Alcune scuole di pensiero però dicono che l'ottimo sarebbe quello di usare </a:t>
            </a:r>
            <a:r>
              <a:rPr lang="it-IT" sz="1800" dirty="0" err="1"/>
              <a:t>entrabe</a:t>
            </a:r>
            <a:r>
              <a:rPr lang="it-IT" sz="1800" dirty="0"/>
              <a:t>: la </a:t>
            </a:r>
            <a:r>
              <a:rPr lang="it-IT" sz="1800" dirty="0" err="1"/>
              <a:t>Constructor</a:t>
            </a:r>
            <a:r>
              <a:rPr lang="it-IT" sz="1800" dirty="0"/>
              <a:t> per le dipendenze necessarie e la Setter per quelle opzionali. Si consiglia comunque di usare la Setter </a:t>
            </a:r>
            <a:r>
              <a:rPr lang="it-IT" sz="1800" dirty="0" err="1"/>
              <a:t>poichè</a:t>
            </a:r>
            <a:r>
              <a:rPr lang="it-IT" sz="1800" dirty="0"/>
              <a:t> è molto raro che ci siano delle dipendenze opzionali.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/>
              <a:t>Una importante proprietà dei un </a:t>
            </a:r>
            <a:r>
              <a:rPr lang="it-IT" sz="1800" dirty="0" err="1"/>
              <a:t>bean</a:t>
            </a:r>
            <a:r>
              <a:rPr lang="it-IT" sz="1800" dirty="0"/>
              <a:t> è il suo scope, che ne definisce il ciclo di vita. Spring supporta cinque tipi di scope:</a:t>
            </a:r>
          </a:p>
          <a:p>
            <a:pPr algn="l" eaLnBrk="1" hangingPunct="1"/>
            <a:endParaRPr lang="it-IT" sz="18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dirty="0" smtClean="0"/>
              <a:t>singleton</a:t>
            </a:r>
            <a:r>
              <a:rPr lang="it-IT" sz="1600" dirty="0"/>
              <a:t>, </a:t>
            </a:r>
            <a:r>
              <a:rPr lang="it-IT" sz="1600" dirty="0" smtClean="0"/>
              <a:t>(</a:t>
            </a:r>
            <a:r>
              <a:rPr lang="it-IT" sz="1600" i="1" dirty="0" smtClean="0"/>
              <a:t>default</a:t>
            </a:r>
            <a:r>
              <a:rPr lang="it-IT" sz="1600" dirty="0" smtClean="0"/>
              <a:t>) viene </a:t>
            </a:r>
            <a:r>
              <a:rPr lang="it-IT" sz="1600" dirty="0"/>
              <a:t>creata un solo </a:t>
            </a:r>
            <a:r>
              <a:rPr lang="it-IT" sz="1600" dirty="0" err="1"/>
              <a:t>instanza</a:t>
            </a:r>
            <a:r>
              <a:rPr lang="it-IT" sz="1600" dirty="0"/>
              <a:t> del </a:t>
            </a:r>
            <a:r>
              <a:rPr lang="it-IT" sz="1600" dirty="0" err="1"/>
              <a:t>bean</a:t>
            </a:r>
            <a:r>
              <a:rPr lang="it-IT" sz="1600" dirty="0"/>
              <a:t> nel container che viene condivisa da tutti gli altri </a:t>
            </a:r>
            <a:r>
              <a:rPr lang="it-IT" sz="1600" dirty="0" err="1"/>
              <a:t>beans</a:t>
            </a:r>
            <a:r>
              <a:rPr lang="it-IT" sz="1600" dirty="0"/>
              <a:t>.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dirty="0" err="1"/>
              <a:t>prototype</a:t>
            </a:r>
            <a:r>
              <a:rPr lang="it-IT" sz="1600" dirty="0"/>
              <a:t>, ogni volta che viene richiesto un determinato </a:t>
            </a:r>
            <a:r>
              <a:rPr lang="it-IT" sz="1600" dirty="0" err="1"/>
              <a:t>bean</a:t>
            </a:r>
            <a:r>
              <a:rPr lang="it-IT" sz="1600" dirty="0"/>
              <a:t> ne viene </a:t>
            </a:r>
            <a:r>
              <a:rPr lang="it-IT" sz="1600" dirty="0" err="1"/>
              <a:t>instanziato</a:t>
            </a:r>
            <a:r>
              <a:rPr lang="it-IT" sz="1600" dirty="0"/>
              <a:t> uno nuovo, cioè ogni altro </a:t>
            </a:r>
            <a:r>
              <a:rPr lang="it-IT" sz="1600" dirty="0" err="1"/>
              <a:t>bean</a:t>
            </a:r>
            <a:r>
              <a:rPr lang="it-IT" sz="1600" dirty="0"/>
              <a:t> che fa riferimento ad un </a:t>
            </a:r>
            <a:r>
              <a:rPr lang="it-IT" sz="1600" dirty="0" err="1"/>
              <a:t>bean</a:t>
            </a:r>
            <a:r>
              <a:rPr lang="it-IT" sz="1600" dirty="0"/>
              <a:t> con scope </a:t>
            </a:r>
            <a:r>
              <a:rPr lang="it-IT" sz="1600" dirty="0" err="1"/>
              <a:t>prototype</a:t>
            </a:r>
            <a:r>
              <a:rPr lang="it-IT" sz="1600" dirty="0"/>
              <a:t> avrà la sua </a:t>
            </a:r>
            <a:r>
              <a:rPr lang="it-IT" sz="1600" dirty="0" err="1"/>
              <a:t>instanza</a:t>
            </a:r>
            <a:r>
              <a:rPr lang="it-IT" sz="1600" dirty="0"/>
              <a:t>.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dirty="0" err="1"/>
              <a:t>request</a:t>
            </a:r>
            <a:r>
              <a:rPr lang="it-IT" sz="1600" dirty="0"/>
              <a:t>, per ogni http </a:t>
            </a:r>
            <a:r>
              <a:rPr lang="it-IT" sz="1600" dirty="0" err="1"/>
              <a:t>request</a:t>
            </a:r>
            <a:r>
              <a:rPr lang="it-IT" sz="1600" dirty="0"/>
              <a:t> viene creata un'</a:t>
            </a:r>
            <a:r>
              <a:rPr lang="it-IT" sz="1600" dirty="0" err="1"/>
              <a:t>instanza</a:t>
            </a:r>
            <a:r>
              <a:rPr lang="it-IT" sz="1600" dirty="0"/>
              <a:t> di questo </a:t>
            </a:r>
            <a:r>
              <a:rPr lang="it-IT" sz="1600" dirty="0" err="1"/>
              <a:t>bean</a:t>
            </a:r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dirty="0"/>
              <a:t>session</a:t>
            </a:r>
            <a:r>
              <a:rPr lang="it-IT" sz="1600" dirty="0"/>
              <a:t>, per ogni http session viene creata un'</a:t>
            </a:r>
            <a:r>
              <a:rPr lang="it-IT" sz="1600" dirty="0" err="1"/>
              <a:t>instanza</a:t>
            </a:r>
            <a:r>
              <a:rPr lang="it-IT" sz="1600" dirty="0"/>
              <a:t> di questo </a:t>
            </a:r>
            <a:r>
              <a:rPr lang="it-IT" sz="1600" dirty="0" err="1"/>
              <a:t>bean</a:t>
            </a:r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dirty="0"/>
              <a:t>global session</a:t>
            </a:r>
            <a:r>
              <a:rPr lang="it-IT" sz="1600" dirty="0"/>
              <a:t>, deve essere usato solo in applicazioni che fanno uso di </a:t>
            </a:r>
            <a:r>
              <a:rPr lang="it-IT" sz="1600" dirty="0" err="1"/>
              <a:t>Portlet</a:t>
            </a:r>
            <a:r>
              <a:rPr lang="it-IT" sz="1600" dirty="0"/>
              <a:t>, dove è presente in concetto di global session tra le varie </a:t>
            </a:r>
            <a:r>
              <a:rPr lang="it-IT" sz="1600" dirty="0" err="1"/>
              <a:t>Portlet</a:t>
            </a:r>
            <a:r>
              <a:rPr lang="it-IT" sz="1600" dirty="0" smtClean="0"/>
              <a:t>.</a:t>
            </a:r>
          </a:p>
          <a:p>
            <a:pPr lvl="1" algn="l" eaLnBrk="1" hangingPunct="1"/>
            <a:endParaRPr lang="it-IT" sz="16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b="1" i="1" dirty="0" err="1" smtClean="0"/>
              <a:t>Gli</a:t>
            </a:r>
            <a:r>
              <a:rPr lang="en-US" sz="1800" b="1" i="1" dirty="0" smtClean="0"/>
              <a:t> </a:t>
            </a:r>
            <a:r>
              <a:rPr lang="en-US" sz="1800" b="1" i="1" dirty="0"/>
              <a:t>scopes singleton e prototype </a:t>
            </a:r>
            <a:r>
              <a:rPr lang="en-US" sz="1800" b="1" i="1" dirty="0" err="1"/>
              <a:t>sono</a:t>
            </a:r>
            <a:r>
              <a:rPr lang="en-US" sz="1800" b="1" i="1" dirty="0"/>
              <a:t> </a:t>
            </a:r>
            <a:r>
              <a:rPr lang="en-US" sz="1800" b="1" i="1" dirty="0" err="1"/>
              <a:t>disponibili</a:t>
            </a:r>
            <a:r>
              <a:rPr lang="en-US" sz="1800" b="1" i="1" dirty="0"/>
              <a:t> per </a:t>
            </a:r>
            <a:r>
              <a:rPr lang="en-US" sz="1800" b="1" i="1" dirty="0" err="1"/>
              <a:t>tutti</a:t>
            </a:r>
            <a:r>
              <a:rPr lang="en-US" sz="1800" b="1" i="1" dirty="0"/>
              <a:t> </a:t>
            </a:r>
            <a:r>
              <a:rPr lang="en-US" sz="1800" b="1" i="1" dirty="0" err="1"/>
              <a:t>gli</a:t>
            </a:r>
            <a:r>
              <a:rPr lang="en-US" sz="1800" b="1" i="1" dirty="0"/>
              <a:t> </a:t>
            </a:r>
            <a:r>
              <a:rPr lang="en-US" sz="1800" b="1" i="1" dirty="0" err="1"/>
              <a:t>ApplicationContext</a:t>
            </a:r>
            <a:r>
              <a:rPr lang="en-US" sz="1800" b="1" i="1" dirty="0"/>
              <a:t>, </a:t>
            </a:r>
            <a:r>
              <a:rPr lang="en-US" sz="1800" b="1" i="1" dirty="0" err="1"/>
              <a:t>mentre</a:t>
            </a:r>
            <a:r>
              <a:rPr lang="en-US" sz="1800" b="1" i="1" dirty="0"/>
              <a:t> request, session e global session </a:t>
            </a:r>
            <a:r>
              <a:rPr lang="en-US" sz="1800" b="1" i="1" dirty="0" err="1"/>
              <a:t>sono</a:t>
            </a:r>
            <a:r>
              <a:rPr lang="en-US" sz="1800" b="1" i="1" dirty="0"/>
              <a:t> </a:t>
            </a:r>
            <a:r>
              <a:rPr lang="en-US" sz="1800" b="1" i="1" dirty="0" err="1"/>
              <a:t>validi</a:t>
            </a:r>
            <a:r>
              <a:rPr lang="en-US" sz="1800" b="1" i="1" dirty="0"/>
              <a:t> solo per </a:t>
            </a:r>
            <a:r>
              <a:rPr lang="en-US" sz="1800" b="1" i="1" dirty="0" err="1"/>
              <a:t>i</a:t>
            </a:r>
            <a:r>
              <a:rPr lang="en-US" sz="1800" b="1" i="1" dirty="0"/>
              <a:t> </a:t>
            </a:r>
            <a:r>
              <a:rPr lang="en-US" sz="1800" b="1" i="1" dirty="0" err="1"/>
              <a:t>WebApplicationContext</a:t>
            </a:r>
            <a:r>
              <a:rPr lang="en-US" sz="1800" b="1" i="1" dirty="0" smtClean="0"/>
              <a:t>.</a:t>
            </a:r>
            <a:r>
              <a:rPr lang="en-US" sz="2000" dirty="0" smtClean="0"/>
              <a:t>		</a:t>
            </a:r>
            <a:endParaRPr lang="it-IT" sz="20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Lo scope </a:t>
            </a:r>
            <a:r>
              <a:rPr lang="it-IT" sz="1800" b="1" dirty="0" smtClean="0"/>
              <a:t>singleton</a:t>
            </a:r>
            <a:r>
              <a:rPr lang="it-IT" sz="1800" dirty="0" smtClean="0"/>
              <a:t> indica che lo </a:t>
            </a:r>
            <a:r>
              <a:rPr lang="it-IT" sz="1800" dirty="0" err="1" smtClean="0"/>
              <a:t>S</a:t>
            </a:r>
            <a:r>
              <a:rPr lang="en-US" sz="1800" dirty="0" err="1" smtClean="0"/>
              <a:t>pring</a:t>
            </a:r>
            <a:r>
              <a:rPr lang="en-US" sz="1800" dirty="0" smtClean="0"/>
              <a:t> </a:t>
            </a:r>
            <a:r>
              <a:rPr lang="en-US" sz="1800" dirty="0" err="1"/>
              <a:t>IoC</a:t>
            </a:r>
            <a:r>
              <a:rPr lang="en-US" sz="1800" dirty="0"/>
              <a:t> </a:t>
            </a:r>
            <a:r>
              <a:rPr lang="en-US" sz="1800" dirty="0" smtClean="0"/>
              <a:t>container </a:t>
            </a:r>
            <a:r>
              <a:rPr lang="en-US" sz="1800" dirty="0" err="1" smtClean="0"/>
              <a:t>creerà</a:t>
            </a:r>
            <a:r>
              <a:rPr lang="en-US" sz="1800" dirty="0" smtClean="0"/>
              <a:t> </a:t>
            </a:r>
            <a:r>
              <a:rPr lang="en-US" sz="1800" dirty="0" err="1" smtClean="0"/>
              <a:t>esattamente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istanza</a:t>
            </a:r>
            <a:r>
              <a:rPr lang="en-US" sz="1800" dirty="0" smtClean="0"/>
              <a:t> del POJO </a:t>
            </a:r>
            <a:r>
              <a:rPr lang="en-US" sz="1800" dirty="0" err="1" smtClean="0"/>
              <a:t>configurato.L’oggetto</a:t>
            </a:r>
            <a:r>
              <a:rPr lang="en-US" sz="1800" dirty="0" smtClean="0"/>
              <a:t> </a:t>
            </a:r>
            <a:r>
              <a:rPr lang="en-US" sz="1800" dirty="0" err="1" smtClean="0"/>
              <a:t>viene</a:t>
            </a:r>
            <a:r>
              <a:rPr lang="en-US" sz="1800" dirty="0" smtClean="0"/>
              <a:t> </a:t>
            </a:r>
            <a:r>
              <a:rPr lang="en-US" sz="1800" dirty="0" err="1" smtClean="0"/>
              <a:t>mantenuto</a:t>
            </a:r>
            <a:r>
              <a:rPr lang="en-US" sz="1800" dirty="0" smtClean="0"/>
              <a:t> in </a:t>
            </a:r>
            <a:r>
              <a:rPr lang="en-US" sz="1800" dirty="0" err="1" smtClean="0"/>
              <a:t>una</a:t>
            </a:r>
            <a:r>
              <a:rPr lang="en-US" sz="1800" dirty="0" smtClean="0"/>
              <a:t> cache e </a:t>
            </a:r>
            <a:r>
              <a:rPr lang="en-US" sz="1800" dirty="0" err="1" smtClean="0"/>
              <a:t>restituito</a:t>
            </a:r>
            <a:r>
              <a:rPr lang="en-US" sz="1800" dirty="0" smtClean="0"/>
              <a:t> ad </a:t>
            </a:r>
            <a:r>
              <a:rPr lang="en-US" sz="1800" dirty="0" err="1" smtClean="0"/>
              <a:t>ogni</a:t>
            </a:r>
            <a:r>
              <a:rPr lang="en-US" sz="1800" dirty="0" smtClean="0"/>
              <a:t> </a:t>
            </a:r>
            <a:r>
              <a:rPr lang="en-US" sz="1800" dirty="0" err="1" smtClean="0"/>
              <a:t>chiamata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algn="l" eaLnBrk="1" hangingPunct="1"/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35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5886450" cy="279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Lo scope </a:t>
            </a:r>
            <a:r>
              <a:rPr lang="en-US" sz="1800" b="1" dirty="0"/>
              <a:t>prototype</a:t>
            </a:r>
            <a:r>
              <a:rPr lang="en-US" sz="1800" dirty="0"/>
              <a:t> </a:t>
            </a:r>
            <a:r>
              <a:rPr lang="it-IT" sz="1800" dirty="0"/>
              <a:t>indica che lo S</a:t>
            </a:r>
            <a:r>
              <a:rPr lang="en-US" sz="1800" dirty="0" err="1"/>
              <a:t>pring</a:t>
            </a:r>
            <a:r>
              <a:rPr lang="en-US" sz="1800" dirty="0"/>
              <a:t> </a:t>
            </a:r>
            <a:r>
              <a:rPr lang="en-US" sz="1800" dirty="0" err="1"/>
              <a:t>IoC</a:t>
            </a:r>
            <a:r>
              <a:rPr lang="en-US" sz="1800" dirty="0"/>
              <a:t> container </a:t>
            </a:r>
            <a:r>
              <a:rPr lang="en-US" sz="1800" dirty="0" err="1"/>
              <a:t>creerà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istanza</a:t>
            </a:r>
            <a:r>
              <a:rPr lang="en-US" sz="1800" dirty="0"/>
              <a:t> del bean </a:t>
            </a:r>
            <a:r>
              <a:rPr lang="en-US" sz="1800" dirty="0" err="1"/>
              <a:t>tutte</a:t>
            </a:r>
            <a:r>
              <a:rPr lang="en-US" sz="1800" dirty="0"/>
              <a:t> le volte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verrà</a:t>
            </a:r>
            <a:r>
              <a:rPr lang="en-US" sz="1800" dirty="0"/>
              <a:t> </a:t>
            </a:r>
            <a:r>
              <a:rPr lang="en-US" sz="1800" dirty="0" err="1"/>
              <a:t>invocato</a:t>
            </a:r>
            <a:r>
              <a:rPr lang="en-US" sz="1800" dirty="0"/>
              <a:t>.</a:t>
            </a:r>
          </a:p>
          <a:p>
            <a:pPr algn="l" eaLnBrk="1" hangingPunct="1"/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36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62200"/>
            <a:ext cx="73533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9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Lo scope </a:t>
            </a:r>
            <a:r>
              <a:rPr lang="en-US" sz="1800" b="1" dirty="0" smtClean="0"/>
              <a:t>request </a:t>
            </a:r>
            <a:r>
              <a:rPr lang="it-IT" sz="1800" dirty="0" smtClean="0"/>
              <a:t>indica </a:t>
            </a:r>
            <a:r>
              <a:rPr lang="it-IT" sz="1800" dirty="0"/>
              <a:t>che lo S</a:t>
            </a:r>
            <a:r>
              <a:rPr lang="en-US" sz="1800" dirty="0" err="1"/>
              <a:t>pring</a:t>
            </a:r>
            <a:r>
              <a:rPr lang="en-US" sz="1800" dirty="0"/>
              <a:t> </a:t>
            </a:r>
            <a:r>
              <a:rPr lang="en-US" sz="1800" dirty="0" err="1"/>
              <a:t>IoC</a:t>
            </a:r>
            <a:r>
              <a:rPr lang="en-US" sz="1800" dirty="0"/>
              <a:t> container </a:t>
            </a:r>
            <a:r>
              <a:rPr lang="en-US" sz="1800" dirty="0" err="1"/>
              <a:t>creerà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/>
              <a:t>istanza</a:t>
            </a:r>
            <a:r>
              <a:rPr lang="en-US" sz="1800" dirty="0"/>
              <a:t> del bean </a:t>
            </a:r>
            <a:r>
              <a:rPr lang="en-US" sz="1800" dirty="0" err="1"/>
              <a:t>tutte</a:t>
            </a:r>
            <a:r>
              <a:rPr lang="en-US" sz="1800" dirty="0"/>
              <a:t> le volte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 smtClean="0"/>
              <a:t>verrà</a:t>
            </a:r>
            <a:r>
              <a:rPr lang="en-US" sz="1800" dirty="0" smtClean="0"/>
              <a:t> </a:t>
            </a:r>
            <a:r>
              <a:rPr lang="en-US" sz="1800" dirty="0" err="1" smtClean="0"/>
              <a:t>richiesta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nuova</a:t>
            </a:r>
            <a:r>
              <a:rPr lang="en-US" sz="1800" dirty="0" smtClean="0"/>
              <a:t> request HTTP.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Lo </a:t>
            </a:r>
            <a:r>
              <a:rPr lang="en-US" sz="1800" dirty="0" err="1" smtClean="0"/>
              <a:t>stato</a:t>
            </a:r>
            <a:r>
              <a:rPr lang="en-US" sz="1800" dirty="0" smtClean="0"/>
              <a:t> del bean </a:t>
            </a:r>
            <a:r>
              <a:rPr lang="en-US" sz="1800" dirty="0" err="1" smtClean="0"/>
              <a:t>può</a:t>
            </a:r>
            <a:r>
              <a:rPr lang="en-US" sz="1800" dirty="0" smtClean="0"/>
              <a:t> </a:t>
            </a:r>
            <a:r>
              <a:rPr lang="en-US" sz="1800" dirty="0" err="1" smtClean="0"/>
              <a:t>essere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modificato</a:t>
            </a:r>
            <a:r>
              <a:rPr lang="en-US" sz="1800" dirty="0" smtClean="0"/>
              <a:t> a </a:t>
            </a:r>
            <a:r>
              <a:rPr lang="en-US" sz="1800" dirty="0" err="1" smtClean="0"/>
              <a:t>piacimento</a:t>
            </a:r>
            <a:r>
              <a:rPr lang="en-US" sz="1800" dirty="0" smtClean="0"/>
              <a:t> in </a:t>
            </a:r>
            <a:r>
              <a:rPr lang="en-US" sz="1800" dirty="0" err="1" smtClean="0"/>
              <a:t>quanto</a:t>
            </a:r>
            <a:r>
              <a:rPr lang="en-US" sz="1800" dirty="0" smtClean="0"/>
              <a:t> </a:t>
            </a:r>
            <a:r>
              <a:rPr lang="en-US" sz="1800" dirty="0" err="1" smtClean="0"/>
              <a:t>un’altra</a:t>
            </a:r>
            <a:r>
              <a:rPr lang="en-US" sz="1800" dirty="0" smtClean="0"/>
              <a:t> request HTTP </a:t>
            </a:r>
            <a:r>
              <a:rPr lang="en-US" sz="1800" dirty="0" err="1" smtClean="0"/>
              <a:t>vedrà</a:t>
            </a:r>
            <a:r>
              <a:rPr lang="en-US" sz="1800" dirty="0" smtClean="0"/>
              <a:t> </a:t>
            </a:r>
            <a:r>
              <a:rPr lang="en-US" sz="1800" dirty="0" err="1" smtClean="0"/>
              <a:t>associato</a:t>
            </a:r>
            <a:r>
              <a:rPr lang="en-US" sz="1800" dirty="0" smtClean="0"/>
              <a:t> </a:t>
            </a:r>
            <a:r>
              <a:rPr lang="en-US" sz="1800" dirty="0" err="1" smtClean="0"/>
              <a:t>un’alrta</a:t>
            </a:r>
            <a:r>
              <a:rPr lang="en-US" sz="1800" dirty="0" smtClean="0"/>
              <a:t> </a:t>
            </a:r>
            <a:r>
              <a:rPr lang="en-US" sz="1800" dirty="0" err="1" smtClean="0"/>
              <a:t>istanza</a:t>
            </a:r>
            <a:r>
              <a:rPr lang="en-US" sz="1800" dirty="0" smtClean="0"/>
              <a:t> del bean.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Al </a:t>
            </a:r>
            <a:r>
              <a:rPr lang="en-US" sz="1800" dirty="0" err="1" smtClean="0"/>
              <a:t>termine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request </a:t>
            </a:r>
            <a:r>
              <a:rPr lang="en-US" sz="1800" dirty="0" err="1" smtClean="0"/>
              <a:t>questa</a:t>
            </a:r>
            <a:r>
              <a:rPr lang="en-US" sz="1800" dirty="0" smtClean="0"/>
              <a:t> </a:t>
            </a:r>
            <a:r>
              <a:rPr lang="en-US" sz="1800" dirty="0" err="1" smtClean="0"/>
              <a:t>viene</a:t>
            </a:r>
            <a:r>
              <a:rPr lang="en-US" sz="1800" dirty="0" smtClean="0"/>
              <a:t> </a:t>
            </a:r>
            <a:r>
              <a:rPr lang="en-US" sz="1800" dirty="0" err="1" smtClean="0"/>
              <a:t>eliminata</a:t>
            </a:r>
            <a:r>
              <a:rPr lang="en-US" sz="1800" dirty="0" smtClean="0"/>
              <a:t> dal </a:t>
            </a:r>
            <a:r>
              <a:rPr lang="en-US" sz="1800" dirty="0" err="1" smtClean="0"/>
              <a:t>contesto</a:t>
            </a:r>
            <a:r>
              <a:rPr lang="en-US" sz="1800" dirty="0" smtClean="0"/>
              <a:t> </a:t>
            </a:r>
            <a:r>
              <a:rPr lang="en-US" sz="1800" dirty="0" err="1" smtClean="0"/>
              <a:t>così</a:t>
            </a:r>
            <a:r>
              <a:rPr lang="en-US" sz="1800" dirty="0" smtClean="0"/>
              <a:t> come </a:t>
            </a:r>
            <a:r>
              <a:rPr lang="en-US" sz="1800" dirty="0" err="1" smtClean="0"/>
              <a:t>i</a:t>
            </a:r>
            <a:r>
              <a:rPr lang="en-US" sz="1800" dirty="0" smtClean="0"/>
              <a:t> bean ad </a:t>
            </a:r>
            <a:r>
              <a:rPr lang="en-US" sz="1800" dirty="0" err="1" smtClean="0"/>
              <a:t>essa</a:t>
            </a:r>
            <a:r>
              <a:rPr lang="en-US" sz="1800" dirty="0" smtClean="0"/>
              <a:t> </a:t>
            </a:r>
            <a:r>
              <a:rPr lang="en-US" sz="1800" dirty="0" err="1" smtClean="0"/>
              <a:t>associati</a:t>
            </a:r>
            <a:r>
              <a:rPr lang="en-US" sz="1800" dirty="0" smtClean="0"/>
              <a:t>.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Lo scope </a:t>
            </a:r>
            <a:r>
              <a:rPr lang="en-US" sz="1800" b="1" dirty="0" smtClean="0"/>
              <a:t>session </a:t>
            </a:r>
            <a:r>
              <a:rPr lang="it-IT" sz="1800" dirty="0" smtClean="0"/>
              <a:t>indica </a:t>
            </a:r>
            <a:r>
              <a:rPr lang="it-IT" sz="1800" dirty="0"/>
              <a:t>che lo S</a:t>
            </a:r>
            <a:r>
              <a:rPr lang="en-US" sz="1800" dirty="0" err="1"/>
              <a:t>pring</a:t>
            </a:r>
            <a:r>
              <a:rPr lang="en-US" sz="1800" dirty="0"/>
              <a:t> </a:t>
            </a:r>
            <a:r>
              <a:rPr lang="en-US" sz="1800" dirty="0" err="1"/>
              <a:t>IoC</a:t>
            </a:r>
            <a:r>
              <a:rPr lang="en-US" sz="1800" dirty="0"/>
              <a:t> container </a:t>
            </a:r>
            <a:r>
              <a:rPr lang="en-US" sz="1800" dirty="0" err="1"/>
              <a:t>creerà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 smtClean="0"/>
              <a:t>istanza</a:t>
            </a:r>
            <a:r>
              <a:rPr lang="en-US" sz="1800" dirty="0" smtClean="0"/>
              <a:t> del bean </a:t>
            </a:r>
            <a:r>
              <a:rPr lang="en-US" sz="1800" dirty="0" err="1" smtClean="0"/>
              <a:t>associandola</a:t>
            </a:r>
            <a:r>
              <a:rPr lang="en-US" sz="1800" dirty="0" smtClean="0"/>
              <a:t> ad </a:t>
            </a:r>
            <a:r>
              <a:rPr lang="en-US" sz="1800" dirty="0" err="1" smtClean="0"/>
              <a:t>una</a:t>
            </a:r>
            <a:r>
              <a:rPr lang="en-US" sz="1800" dirty="0" smtClean="0"/>
              <a:t> HTTP session.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Lo </a:t>
            </a:r>
            <a:r>
              <a:rPr lang="en-US" sz="1800" dirty="0" err="1" smtClean="0"/>
              <a:t>stato</a:t>
            </a:r>
            <a:r>
              <a:rPr lang="en-US" sz="1800" dirty="0" smtClean="0"/>
              <a:t> del bean </a:t>
            </a:r>
            <a:r>
              <a:rPr lang="en-US" sz="1800" dirty="0" err="1" smtClean="0"/>
              <a:t>può</a:t>
            </a:r>
            <a:r>
              <a:rPr lang="en-US" sz="1800" dirty="0" smtClean="0"/>
              <a:t> </a:t>
            </a:r>
            <a:r>
              <a:rPr lang="en-US" sz="1800" dirty="0" err="1" smtClean="0"/>
              <a:t>essere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modificato</a:t>
            </a:r>
            <a:r>
              <a:rPr lang="en-US" sz="1800" dirty="0" smtClean="0"/>
              <a:t> a </a:t>
            </a:r>
            <a:r>
              <a:rPr lang="en-US" sz="1800" dirty="0" err="1" smtClean="0"/>
              <a:t>piacimento</a:t>
            </a:r>
            <a:r>
              <a:rPr lang="en-US" sz="1800" dirty="0" smtClean="0"/>
              <a:t> </a:t>
            </a:r>
            <a:r>
              <a:rPr lang="en-US" sz="1800" dirty="0" err="1" smtClean="0"/>
              <a:t>ed</a:t>
            </a:r>
            <a:r>
              <a:rPr lang="en-US" sz="1800" dirty="0" smtClean="0"/>
              <a:t> </a:t>
            </a:r>
            <a:r>
              <a:rPr lang="en-US" sz="1800" dirty="0" err="1" smtClean="0"/>
              <a:t>esso</a:t>
            </a:r>
            <a:r>
              <a:rPr lang="en-US" sz="1800" dirty="0" smtClean="0"/>
              <a:t> </a:t>
            </a:r>
            <a:r>
              <a:rPr lang="en-US" sz="1800" dirty="0" err="1" smtClean="0"/>
              <a:t>avrà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visibilità</a:t>
            </a:r>
            <a:r>
              <a:rPr lang="en-US" sz="1800" dirty="0" smtClean="0"/>
              <a:t> </a:t>
            </a:r>
            <a:r>
              <a:rPr lang="en-US" sz="1800" dirty="0" err="1" smtClean="0"/>
              <a:t>legata</a:t>
            </a:r>
            <a:r>
              <a:rPr lang="en-US" sz="1800" dirty="0" smtClean="0"/>
              <a:t> </a:t>
            </a:r>
            <a:r>
              <a:rPr lang="en-US" sz="1800" dirty="0" err="1" smtClean="0"/>
              <a:t>alla</a:t>
            </a:r>
            <a:r>
              <a:rPr lang="en-US" sz="1800" dirty="0" smtClean="0"/>
              <a:t> session </a:t>
            </a:r>
            <a:r>
              <a:rPr lang="en-US" sz="1800" dirty="0" err="1" smtClean="0"/>
              <a:t>utente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Al </a:t>
            </a:r>
            <a:r>
              <a:rPr lang="en-US" sz="1800" dirty="0" err="1" smtClean="0"/>
              <a:t>termine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session </a:t>
            </a:r>
            <a:r>
              <a:rPr lang="en-US" sz="1800" dirty="0" err="1" smtClean="0"/>
              <a:t>questa</a:t>
            </a:r>
            <a:r>
              <a:rPr lang="en-US" sz="1800" dirty="0" smtClean="0"/>
              <a:t> </a:t>
            </a:r>
            <a:r>
              <a:rPr lang="en-US" sz="1800" dirty="0" err="1" smtClean="0"/>
              <a:t>viene</a:t>
            </a:r>
            <a:r>
              <a:rPr lang="en-US" sz="1800" dirty="0" smtClean="0"/>
              <a:t> </a:t>
            </a:r>
            <a:r>
              <a:rPr lang="en-US" sz="1800" dirty="0" err="1" smtClean="0"/>
              <a:t>eliminata</a:t>
            </a:r>
            <a:r>
              <a:rPr lang="en-US" sz="1800" dirty="0" smtClean="0"/>
              <a:t> dal </a:t>
            </a:r>
            <a:r>
              <a:rPr lang="en-US" sz="1800" dirty="0" err="1" smtClean="0"/>
              <a:t>contesto</a:t>
            </a:r>
            <a:r>
              <a:rPr lang="en-US" sz="1800" dirty="0" smtClean="0"/>
              <a:t> </a:t>
            </a:r>
            <a:r>
              <a:rPr lang="en-US" sz="1800" dirty="0" err="1" smtClean="0"/>
              <a:t>così</a:t>
            </a:r>
            <a:r>
              <a:rPr lang="en-US" sz="1800" dirty="0" smtClean="0"/>
              <a:t> come </a:t>
            </a:r>
            <a:r>
              <a:rPr lang="en-US" sz="1800" dirty="0" err="1" smtClean="0"/>
              <a:t>i</a:t>
            </a:r>
            <a:r>
              <a:rPr lang="en-US" sz="1800" dirty="0" smtClean="0"/>
              <a:t>  bean ad </a:t>
            </a:r>
            <a:r>
              <a:rPr lang="en-US" sz="1800" dirty="0" err="1" smtClean="0"/>
              <a:t>essa</a:t>
            </a:r>
            <a:r>
              <a:rPr lang="en-US" sz="1800" dirty="0" smtClean="0"/>
              <a:t> </a:t>
            </a:r>
            <a:r>
              <a:rPr lang="en-US" sz="1800" dirty="0" err="1" smtClean="0"/>
              <a:t>associati</a:t>
            </a:r>
            <a:r>
              <a:rPr lang="en-US" sz="1800" dirty="0" smtClean="0"/>
              <a:t>.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Lo scope </a:t>
            </a:r>
            <a:r>
              <a:rPr lang="en-US" sz="1800" b="1" dirty="0" smtClean="0"/>
              <a:t>application</a:t>
            </a:r>
            <a:r>
              <a:rPr lang="en-US" sz="1800" dirty="0" smtClean="0"/>
              <a:t> </a:t>
            </a:r>
            <a:r>
              <a:rPr lang="it-IT" sz="1800" dirty="0" smtClean="0"/>
              <a:t>indica </a:t>
            </a:r>
            <a:r>
              <a:rPr lang="it-IT" sz="1800" dirty="0"/>
              <a:t>che lo S</a:t>
            </a:r>
            <a:r>
              <a:rPr lang="en-US" sz="1800" dirty="0" err="1"/>
              <a:t>pring</a:t>
            </a:r>
            <a:r>
              <a:rPr lang="en-US" sz="1800" dirty="0"/>
              <a:t> </a:t>
            </a:r>
            <a:r>
              <a:rPr lang="en-US" sz="1800" dirty="0" err="1"/>
              <a:t>IoC</a:t>
            </a:r>
            <a:r>
              <a:rPr lang="en-US" sz="1800" dirty="0"/>
              <a:t> container </a:t>
            </a:r>
            <a:r>
              <a:rPr lang="en-US" sz="1800" dirty="0" err="1"/>
              <a:t>creerà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nuova</a:t>
            </a:r>
            <a:r>
              <a:rPr lang="en-US" sz="1800" dirty="0"/>
              <a:t> </a:t>
            </a:r>
            <a:r>
              <a:rPr lang="en-US" sz="1800" dirty="0" err="1" smtClean="0"/>
              <a:t>istanza</a:t>
            </a:r>
            <a:r>
              <a:rPr lang="en-US" sz="1800" dirty="0" smtClean="0"/>
              <a:t> </a:t>
            </a:r>
            <a:r>
              <a:rPr lang="en-US" sz="1800" dirty="0" err="1" smtClean="0"/>
              <a:t>unica</a:t>
            </a:r>
            <a:r>
              <a:rPr lang="en-US" sz="1800" dirty="0" smtClean="0"/>
              <a:t> </a:t>
            </a:r>
            <a:r>
              <a:rPr lang="en-US" sz="1800" dirty="0" err="1" smtClean="0"/>
              <a:t>all’interno</a:t>
            </a:r>
            <a:r>
              <a:rPr lang="en-US" sz="1800" dirty="0" smtClean="0"/>
              <a:t> del </a:t>
            </a:r>
            <a:r>
              <a:rPr lang="en-US" sz="1800" dirty="0" err="1" smtClean="0"/>
              <a:t>coclo</a:t>
            </a:r>
            <a:r>
              <a:rPr lang="en-US" sz="1800" dirty="0" smtClean="0"/>
              <a:t> di vita </a:t>
            </a:r>
            <a:r>
              <a:rPr lang="en-US" sz="1800" dirty="0" err="1" smtClean="0"/>
              <a:t>dell’applicazione</a:t>
            </a:r>
            <a:r>
              <a:rPr lang="en-US" sz="1800" dirty="0" smtClean="0"/>
              <a:t> </a:t>
            </a:r>
            <a:r>
              <a:rPr lang="en-US" sz="1800" dirty="0" err="1" smtClean="0"/>
              <a:t>stessa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E’ simile </a:t>
            </a:r>
            <a:r>
              <a:rPr lang="en-US" sz="1800" dirty="0" err="1" smtClean="0"/>
              <a:t>allo</a:t>
            </a:r>
            <a:r>
              <a:rPr lang="en-US" sz="1800" dirty="0" smtClean="0"/>
              <a:t> scope singleton ma </a:t>
            </a:r>
            <a:r>
              <a:rPr lang="en-US" sz="1800" dirty="0" err="1" smtClean="0"/>
              <a:t>mentre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questo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legato </a:t>
            </a:r>
            <a:r>
              <a:rPr lang="en-US" sz="1800" dirty="0" err="1" smtClean="0"/>
              <a:t>all’ApplicationContext</a:t>
            </a:r>
            <a:r>
              <a:rPr lang="en-US" sz="1800" dirty="0" smtClean="0"/>
              <a:t> lo scope di application </a:t>
            </a:r>
            <a:r>
              <a:rPr lang="en-US" sz="1800" dirty="0" err="1" smtClean="0"/>
              <a:t>è</a:t>
            </a:r>
            <a:r>
              <a:rPr lang="en-US" sz="1800" dirty="0" smtClean="0"/>
              <a:t> legato a </a:t>
            </a:r>
            <a:r>
              <a:rPr lang="en-US" sz="1800" dirty="0" err="1" smtClean="0"/>
              <a:t>livello</a:t>
            </a:r>
            <a:r>
              <a:rPr lang="en-US" sz="1800" dirty="0" smtClean="0"/>
              <a:t> di </a:t>
            </a:r>
            <a:r>
              <a:rPr lang="en-US" sz="1800" dirty="0" err="1" smtClean="0"/>
              <a:t>ServletContext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Ha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visibilità</a:t>
            </a:r>
            <a:r>
              <a:rPr lang="en-US" sz="1800" dirty="0" smtClean="0"/>
              <a:t> </a:t>
            </a:r>
            <a:r>
              <a:rPr lang="en-US" sz="1800" dirty="0" err="1" smtClean="0"/>
              <a:t>più</a:t>
            </a:r>
            <a:r>
              <a:rPr lang="en-US" sz="1800" dirty="0" smtClean="0"/>
              <a:t> </a:t>
            </a:r>
            <a:r>
              <a:rPr lang="en-US" sz="1800" dirty="0" err="1" smtClean="0"/>
              <a:t>ampia</a:t>
            </a:r>
            <a:r>
              <a:rPr lang="en-US" sz="1800" dirty="0" smtClean="0"/>
              <a:t> </a:t>
            </a:r>
            <a:r>
              <a:rPr lang="en-US" sz="1800" dirty="0" err="1" smtClean="0"/>
              <a:t>rispetto</a:t>
            </a:r>
            <a:r>
              <a:rPr lang="en-US" sz="1800" dirty="0" smtClean="0"/>
              <a:t> al singleton in </a:t>
            </a:r>
            <a:r>
              <a:rPr lang="en-US" sz="1800" dirty="0" err="1" smtClean="0"/>
              <a:t>quanto</a:t>
            </a:r>
            <a:r>
              <a:rPr lang="en-US" sz="1800" dirty="0" smtClean="0"/>
              <a:t> un </a:t>
            </a:r>
            <a:r>
              <a:rPr lang="en-US" sz="1800" dirty="0" err="1" smtClean="0"/>
              <a:t>ServletContext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potrà</a:t>
            </a:r>
            <a:r>
              <a:rPr lang="en-US" sz="1800" dirty="0" smtClean="0"/>
              <a:t> </a:t>
            </a:r>
            <a:r>
              <a:rPr lang="en-US" sz="1800" dirty="0" err="1" smtClean="0"/>
              <a:t>gestire</a:t>
            </a:r>
            <a:r>
              <a:rPr lang="en-US" sz="1800" dirty="0" smtClean="0"/>
              <a:t> </a:t>
            </a:r>
            <a:r>
              <a:rPr lang="en-US" sz="1800" dirty="0" err="1" smtClean="0"/>
              <a:t>più</a:t>
            </a:r>
            <a:r>
              <a:rPr lang="en-US" sz="1800" dirty="0" smtClean="0"/>
              <a:t> </a:t>
            </a:r>
            <a:r>
              <a:rPr lang="en-US" sz="1800" dirty="0" err="1" smtClean="0"/>
              <a:t>ApplicationContext</a:t>
            </a:r>
            <a:r>
              <a:rPr lang="en-US" sz="1800" dirty="0" smtClean="0"/>
              <a:t>.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39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it-IT" sz="1800" dirty="0"/>
              <a:t> Uno dei principali vantaggi offerti da Spring è quello di poter </a:t>
            </a:r>
            <a:r>
              <a:rPr lang="it-IT" sz="1800" b="1" dirty="0"/>
              <a:t>escludere le </a:t>
            </a:r>
            <a:endParaRPr lang="it-IT" sz="1800" b="1" dirty="0" smtClean="0"/>
          </a:p>
          <a:p>
            <a:pPr algn="l" eaLnBrk="1" hangingPunct="1"/>
            <a:r>
              <a:rPr lang="it-IT" sz="1800" b="1" dirty="0" smtClean="0"/>
              <a:t>  parti </a:t>
            </a:r>
            <a:r>
              <a:rPr lang="it-IT" sz="1800" b="1" dirty="0"/>
              <a:t>del </a:t>
            </a:r>
            <a:r>
              <a:rPr lang="it-IT" sz="1800" b="1" dirty="0" err="1"/>
              <a:t>framework</a:t>
            </a:r>
            <a:r>
              <a:rPr lang="it-IT" sz="1800" b="1" dirty="0"/>
              <a:t> non necessarie all’applicazione</a:t>
            </a:r>
            <a:r>
              <a:rPr lang="it-IT" sz="1800" dirty="0"/>
              <a:t> che si sta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sviluppando</a:t>
            </a:r>
            <a:r>
              <a:rPr lang="it-IT" sz="1800" dirty="0"/>
              <a:t>, includendo esclusivamente quelle utili. 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Questo </a:t>
            </a:r>
            <a:r>
              <a:rPr lang="it-IT" sz="1800" dirty="0"/>
              <a:t>è possibile </a:t>
            </a:r>
            <a:r>
              <a:rPr lang="it-IT" sz="1800" dirty="0" smtClean="0"/>
              <a:t>grazie </a:t>
            </a:r>
            <a:r>
              <a:rPr lang="it-IT" sz="1800" dirty="0"/>
              <a:t>all’architettura modulare di Spring che è composta principalmente da </a:t>
            </a:r>
            <a:r>
              <a:rPr lang="it-IT" sz="1800" dirty="0" smtClean="0"/>
              <a:t>cinque </a:t>
            </a:r>
            <a:r>
              <a:rPr lang="it-IT" sz="1800" dirty="0"/>
              <a:t>livelli</a:t>
            </a:r>
            <a:r>
              <a:rPr lang="it-IT" sz="1800" dirty="0" smtClean="0"/>
              <a:t>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Il </a:t>
            </a:r>
            <a:r>
              <a:rPr lang="it-IT" sz="1800" dirty="0" err="1" smtClean="0"/>
              <a:t>framework</a:t>
            </a:r>
            <a:r>
              <a:rPr lang="it-IT" sz="1800" dirty="0" smtClean="0"/>
              <a:t> mette a disposizione dei metodi di call-back al fine di intervenire in alcuni punti cruciali del ciclo di vita del </a:t>
            </a:r>
            <a:r>
              <a:rPr lang="it-IT" sz="1800" dirty="0" err="1" smtClean="0"/>
              <a:t>bean</a:t>
            </a:r>
            <a:r>
              <a:rPr lang="it-IT" sz="1800" dirty="0"/>
              <a:t> </a:t>
            </a:r>
            <a:r>
              <a:rPr lang="it-IT" sz="1800" dirty="0" smtClean="0"/>
              <a:t>in modo da eseguire del codice di inizializzazione o di rilascio di risorse.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Spring permette l’implementazione dell’interfaccia </a:t>
            </a:r>
          </a:p>
          <a:p>
            <a:pPr algn="l" eaLnBrk="1" hangingPunct="1"/>
            <a:endParaRPr lang="it-IT" sz="1800" i="1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b="1" i="1" dirty="0" err="1" smtClean="0"/>
              <a:t>org.springframework.beans.factory.InitializingBean</a:t>
            </a:r>
            <a:r>
              <a:rPr lang="en-US" sz="1600" i="1" dirty="0" smtClean="0"/>
              <a:t>  per </a:t>
            </a:r>
            <a:r>
              <a:rPr lang="en-US" sz="1600" i="1" dirty="0" err="1" smtClean="0"/>
              <a:t>utilizzare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metodo</a:t>
            </a:r>
            <a:r>
              <a:rPr lang="en-US" sz="1600" i="1" dirty="0" smtClean="0"/>
              <a:t> </a:t>
            </a:r>
            <a:r>
              <a:rPr lang="en-US" sz="1600" dirty="0" smtClean="0"/>
              <a:t>void </a:t>
            </a:r>
            <a:r>
              <a:rPr lang="en-US" sz="1600" dirty="0" err="1"/>
              <a:t>afterPropertiesSet</a:t>
            </a:r>
            <a:r>
              <a:rPr lang="en-US" sz="1600" dirty="0"/>
              <a:t>() throws Exception</a:t>
            </a:r>
            <a:r>
              <a:rPr lang="en-US" sz="1600" dirty="0" smtClean="0"/>
              <a:t>; </a:t>
            </a:r>
          </a:p>
          <a:p>
            <a:pPr marL="742950" lvl="1" indent="-285750" algn="l" eaLnBrk="1" hangingPunct="1">
              <a:buFont typeface="Courier New"/>
              <a:buChar char="o"/>
            </a:pPr>
            <a:endParaRPr lang="en-US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b="1" i="1" dirty="0" err="1" smtClean="0"/>
              <a:t>org.springframework.beans.factory.DisposableBean</a:t>
            </a:r>
            <a:r>
              <a:rPr lang="en-US" sz="1600" i="1" dirty="0" smtClean="0"/>
              <a:t> per </a:t>
            </a:r>
            <a:r>
              <a:rPr lang="en-US" sz="1600" i="1" dirty="0" err="1" smtClean="0"/>
              <a:t>utilizzare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metodo</a:t>
            </a:r>
            <a:r>
              <a:rPr lang="en-US" sz="1600" i="1" dirty="0" smtClean="0"/>
              <a:t> </a:t>
            </a:r>
            <a:r>
              <a:rPr lang="en-US" sz="1600" dirty="0" smtClean="0"/>
              <a:t>void </a:t>
            </a:r>
            <a:r>
              <a:rPr lang="en-US" sz="1600" dirty="0"/>
              <a:t>destroy() throws Exception</a:t>
            </a:r>
            <a:r>
              <a:rPr lang="en-US" sz="1600" dirty="0" smtClean="0"/>
              <a:t>; </a:t>
            </a:r>
          </a:p>
          <a:p>
            <a:pPr algn="l" eaLnBrk="1" hangingPunct="1"/>
            <a:endParaRPr lang="en-US" sz="1800" dirty="0" smtClean="0"/>
          </a:p>
          <a:p>
            <a:pPr algn="l" eaLnBrk="1" hangingPunct="1"/>
            <a:endParaRPr lang="en-US" sz="1800" dirty="0"/>
          </a:p>
          <a:p>
            <a:pPr algn="l" eaLnBrk="1" hangingPunct="1"/>
            <a:endParaRPr lang="en-US" sz="1800" dirty="0" smtClean="0"/>
          </a:p>
          <a:p>
            <a:pPr algn="l" eaLnBrk="1" hangingPunct="1"/>
            <a:endParaRPr lang="it-IT" sz="1800" dirty="0" smtClean="0"/>
          </a:p>
          <a:p>
            <a:pPr algn="l" eaLnBrk="1" hangingPunct="1"/>
            <a:endParaRPr lang="it-IT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E’ comunque raccomandato di non utilizzare l’implementazione delle interfacce ma di far riferimento alla configurazione tramite xml in modo rendere l’applicazione maggiormente flessibile.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La configurazione degli Spring Bean mette a disposizione per il set-up e la </a:t>
            </a:r>
            <a:r>
              <a:rPr lang="it-IT" sz="1800" dirty="0" err="1" smtClean="0"/>
              <a:t>destroy</a:t>
            </a:r>
            <a:r>
              <a:rPr lang="it-IT" sz="1800" dirty="0" smtClean="0"/>
              <a:t> due attributi del </a:t>
            </a:r>
            <a:r>
              <a:rPr lang="it-IT" sz="1800" dirty="0" err="1" smtClean="0"/>
              <a:t>tag</a:t>
            </a:r>
            <a:r>
              <a:rPr lang="it-IT" sz="1800" dirty="0" smtClean="0"/>
              <a:t> &lt;</a:t>
            </a:r>
            <a:r>
              <a:rPr lang="it-IT" sz="1800" dirty="0" err="1" smtClean="0"/>
              <a:t>bean</a:t>
            </a:r>
            <a:r>
              <a:rPr lang="it-IT" sz="1800" dirty="0" smtClean="0"/>
              <a:t>/&gt;</a:t>
            </a:r>
          </a:p>
          <a:p>
            <a:pPr algn="l" eaLnBrk="1" hangingPunct="1"/>
            <a:endParaRPr lang="it-IT" sz="18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b="1" dirty="0" err="1"/>
              <a:t>init</a:t>
            </a:r>
            <a:r>
              <a:rPr lang="en-US" sz="1600" b="1" dirty="0"/>
              <a:t>-</a:t>
            </a:r>
            <a:r>
              <a:rPr lang="en-US" sz="1600" b="1" dirty="0" smtClean="0"/>
              <a:t>method </a:t>
            </a:r>
            <a:r>
              <a:rPr lang="en-US" sz="1600" dirty="0" err="1" smtClean="0"/>
              <a:t>che</a:t>
            </a:r>
            <a:r>
              <a:rPr lang="en-US" sz="1600" dirty="0" smtClean="0"/>
              <a:t> in </a:t>
            </a:r>
            <a:r>
              <a:rPr lang="en-US" sz="1600" dirty="0" err="1" smtClean="0"/>
              <a:t>fase</a:t>
            </a:r>
            <a:r>
              <a:rPr lang="en-US" sz="1600" dirty="0" smtClean="0"/>
              <a:t> </a:t>
            </a:r>
            <a:r>
              <a:rPr lang="en-US" sz="1600" dirty="0"/>
              <a:t>di </a:t>
            </a:r>
            <a:r>
              <a:rPr lang="en-US" sz="1600" dirty="0" err="1" smtClean="0"/>
              <a:t>inizializzazione</a:t>
            </a:r>
            <a:r>
              <a:rPr lang="en-US" sz="1600" dirty="0" smtClean="0"/>
              <a:t> </a:t>
            </a:r>
            <a:r>
              <a:rPr lang="en-US" sz="1600" dirty="0" err="1" smtClean="0"/>
              <a:t>attiverà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metodo</a:t>
            </a:r>
            <a:r>
              <a:rPr lang="en-US" sz="1600" dirty="0" smtClean="0"/>
              <a:t> del bean </a:t>
            </a:r>
            <a:r>
              <a:rPr lang="en-US" sz="1600" dirty="0" err="1" smtClean="0"/>
              <a:t>specificato</a:t>
            </a:r>
            <a:r>
              <a:rPr lang="it-IT" sz="1600" dirty="0" smtClean="0"/>
              <a:t>.</a:t>
            </a:r>
          </a:p>
          <a:p>
            <a:pPr marL="742950" lvl="1" indent="-285750" algn="l" eaLnBrk="1" hangingPunct="1">
              <a:buFont typeface="Courier New"/>
              <a:buChar char="o"/>
            </a:pPr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b="1" dirty="0"/>
              <a:t>destroy-</a:t>
            </a:r>
            <a:r>
              <a:rPr lang="en-US" sz="1600" b="1" dirty="0" smtClean="0"/>
              <a:t>method </a:t>
            </a:r>
            <a:r>
              <a:rPr lang="en-US" sz="1600" dirty="0" err="1" smtClean="0"/>
              <a:t>che</a:t>
            </a:r>
            <a:r>
              <a:rPr lang="en-US" sz="1600" dirty="0" smtClean="0"/>
              <a:t> in </a:t>
            </a:r>
            <a:r>
              <a:rPr lang="en-US" sz="1600" dirty="0" err="1"/>
              <a:t>fase</a:t>
            </a:r>
            <a:r>
              <a:rPr lang="en-US" sz="1600" dirty="0"/>
              <a:t> di </a:t>
            </a:r>
            <a:r>
              <a:rPr lang="en-US" sz="1600" dirty="0" err="1" smtClean="0"/>
              <a:t>terminazione</a:t>
            </a:r>
            <a:r>
              <a:rPr lang="en-US" sz="1600" dirty="0" smtClean="0"/>
              <a:t> del </a:t>
            </a:r>
            <a:r>
              <a:rPr lang="en-US" sz="1600" dirty="0" err="1" smtClean="0"/>
              <a:t>servizio</a:t>
            </a:r>
            <a:r>
              <a:rPr lang="en-US" sz="1600" dirty="0" smtClean="0"/>
              <a:t> </a:t>
            </a:r>
            <a:r>
              <a:rPr lang="en-US" sz="1600" dirty="0" err="1" smtClean="0"/>
              <a:t>attiverà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metodo</a:t>
            </a:r>
            <a:r>
              <a:rPr lang="en-US" sz="1600" dirty="0" smtClean="0"/>
              <a:t> </a:t>
            </a:r>
            <a:r>
              <a:rPr lang="en-US" sz="1600" dirty="0" err="1" smtClean="0"/>
              <a:t>specificato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Courier New"/>
              <a:buChar char="o"/>
            </a:pPr>
            <a:endParaRPr lang="en-US" sz="1600" dirty="0"/>
          </a:p>
          <a:p>
            <a:pPr marL="285750" lvl="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>
                <a:solidFill>
                  <a:srgbClr val="000000"/>
                </a:solidFill>
              </a:rPr>
              <a:t>E’ possibile configurare tali metodi anche a livello globale tramite gli attributi </a:t>
            </a:r>
            <a:r>
              <a:rPr lang="it-IT" sz="1800" b="1" i="1" dirty="0" smtClean="0"/>
              <a:t>default-</a:t>
            </a:r>
            <a:r>
              <a:rPr lang="it-IT" sz="1800" b="1" i="1" dirty="0" err="1" smtClean="0"/>
              <a:t>init</a:t>
            </a:r>
            <a:r>
              <a:rPr lang="it-IT" sz="1800" b="1" i="1" dirty="0" smtClean="0"/>
              <a:t>-</a:t>
            </a:r>
            <a:r>
              <a:rPr lang="it-IT" sz="1800" b="1" i="1" dirty="0" err="1" smtClean="0"/>
              <a:t>method</a:t>
            </a:r>
            <a:r>
              <a:rPr lang="it-IT" sz="1800" dirty="0" smtClean="0"/>
              <a:t> e </a:t>
            </a:r>
            <a:r>
              <a:rPr lang="it-IT" sz="1800" b="1" i="1" dirty="0" smtClean="0"/>
              <a:t>default-</a:t>
            </a:r>
            <a:r>
              <a:rPr lang="it-IT" sz="1800" b="1" i="1" dirty="0" err="1" smtClean="0"/>
              <a:t>destroy</a:t>
            </a:r>
            <a:r>
              <a:rPr lang="it-IT" sz="1800" b="1" i="1" dirty="0" smtClean="0"/>
              <a:t>-</a:t>
            </a:r>
            <a:r>
              <a:rPr lang="it-IT" sz="1800" b="1" i="1" dirty="0" err="1" smtClean="0"/>
              <a:t>method</a:t>
            </a:r>
            <a:endParaRPr lang="it-IT" sz="1800" dirty="0">
              <a:solidFill>
                <a:srgbClr val="000000"/>
              </a:solidFill>
            </a:endParaRPr>
          </a:p>
          <a:p>
            <a:pPr marL="285750" indent="-285750" algn="l" eaLnBrk="1" hangingPunct="1">
              <a:buFont typeface="Courier New"/>
              <a:buChar char="o"/>
            </a:pPr>
            <a:endParaRPr lang="en-US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Spring offre un ulteriore punto di estensione per gestire il </a:t>
            </a:r>
            <a:r>
              <a:rPr lang="it-IT" sz="1800" dirty="0" err="1" smtClean="0"/>
              <a:t>lifecycle</a:t>
            </a:r>
            <a:r>
              <a:rPr lang="it-IT" sz="1800" dirty="0" smtClean="0"/>
              <a:t> dei </a:t>
            </a:r>
            <a:r>
              <a:rPr lang="it-IT" sz="1800" dirty="0" err="1" smtClean="0"/>
              <a:t>Beans</a:t>
            </a:r>
            <a:r>
              <a:rPr lang="it-IT" sz="1800" dirty="0" smtClean="0"/>
              <a:t> tramite l’introduzione dell’interfaccia </a:t>
            </a:r>
            <a:r>
              <a:rPr lang="it-IT" sz="1800" b="1" dirty="0" err="1" smtClean="0"/>
              <a:t>BeanPostProcessor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L’interfaccia definisce dei metodi di </a:t>
            </a:r>
            <a:r>
              <a:rPr lang="it-IT" sz="1800" dirty="0" err="1" smtClean="0"/>
              <a:t>callback</a:t>
            </a:r>
            <a:r>
              <a:rPr lang="it-IT" sz="1800" dirty="0" smtClean="0"/>
              <a:t> che possono essere implementati da classi dell’applicazione in modo da poter implementare una logica custom per: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l’</a:t>
            </a:r>
            <a:r>
              <a:rPr lang="it-IT" sz="1600" dirty="0" err="1" smtClean="0"/>
              <a:t>istanziazione</a:t>
            </a: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la logica di risoluzione delle dipendenze</a:t>
            </a:r>
          </a:p>
          <a:p>
            <a:pPr algn="l" eaLnBrk="1" hangingPunct="1"/>
            <a:endParaRPr lang="it-IT" sz="1800" dirty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 al termine delle attività dell’</a:t>
            </a:r>
            <a:r>
              <a:rPr lang="it-IT" sz="1800" dirty="0" err="1" smtClean="0"/>
              <a:t>IoC</a:t>
            </a:r>
            <a:r>
              <a:rPr lang="it-IT" sz="1800" dirty="0" smtClean="0"/>
              <a:t> Container di </a:t>
            </a:r>
            <a:r>
              <a:rPr lang="it-IT" sz="1800" dirty="0" err="1" smtClean="0"/>
              <a:t>istanziazione</a:t>
            </a:r>
            <a:r>
              <a:rPr lang="it-IT" sz="1800" dirty="0" smtClean="0"/>
              <a:t> e configurazione </a:t>
            </a:r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 ed inizializzazione del </a:t>
            </a:r>
            <a:r>
              <a:rPr lang="it-IT" sz="1800" dirty="0" err="1" smtClean="0"/>
              <a:t>bean</a:t>
            </a:r>
            <a:r>
              <a:rPr lang="it-IT" sz="1800" dirty="0" smtClean="0"/>
              <a:t>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</a:t>
            </a:r>
            <a:r>
              <a:rPr lang="it-IT" sz="2400" dirty="0" err="1" smtClean="0"/>
              <a:t>Beans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Si tratta di classi con effetto globale sui Bean e possono anche essere concatenate per espletare diverse attività in catena.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Per mettere in piedi questi meccanismi basta sviluppare classi che </a:t>
            </a:r>
            <a:r>
              <a:rPr lang="it-IT" sz="1800" dirty="0"/>
              <a:t>implementano l’interfaccia </a:t>
            </a:r>
            <a:r>
              <a:rPr lang="it-IT" sz="1800" i="1" dirty="0" err="1"/>
              <a:t>BeanPostProcessor</a:t>
            </a:r>
            <a:r>
              <a:rPr lang="it-IT" sz="1800" dirty="0"/>
              <a:t> </a:t>
            </a:r>
            <a:r>
              <a:rPr lang="it-IT" sz="1800" dirty="0" smtClean="0"/>
              <a:t>e configurarle semplicemente come </a:t>
            </a:r>
            <a:r>
              <a:rPr lang="it-IT" sz="1800" dirty="0" err="1" smtClean="0"/>
              <a:t>bean</a:t>
            </a:r>
            <a:r>
              <a:rPr lang="it-IT" sz="1800" dirty="0" smtClean="0"/>
              <a:t> nell’xml.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 smtClean="0">
                <a:solidFill>
                  <a:schemeClr val="bg1"/>
                </a:solidFill>
              </a:rPr>
              <a:t>Accesso ai dati tramite </a:t>
            </a:r>
            <a:r>
              <a:rPr lang="it-IT" sz="2800" dirty="0" err="1" smtClean="0">
                <a:solidFill>
                  <a:schemeClr val="bg1"/>
                </a:solidFill>
              </a:rPr>
              <a:t>Hibernate</a:t>
            </a:r>
            <a:endParaRPr lang="it-IT" sz="2800" dirty="0" smtClean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6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Uno degli aspetti fondamentali quando si costruisce un’applicazione è la </a:t>
            </a:r>
            <a:r>
              <a:rPr lang="it-IT" sz="1800" b="1" dirty="0"/>
              <a:t>persistenza dei dati</a:t>
            </a:r>
            <a:r>
              <a:rPr lang="it-IT" sz="1800" dirty="0"/>
              <a:t>, per realizzare la quale, nel mondo Java, esiste una varietà numerosa di API e </a:t>
            </a:r>
            <a:r>
              <a:rPr lang="it-IT" sz="1800" dirty="0" err="1"/>
              <a:t>framework</a:t>
            </a:r>
            <a:r>
              <a:rPr lang="it-IT" sz="1800" dirty="0"/>
              <a:t>, come JDBC o </a:t>
            </a:r>
            <a:r>
              <a:rPr lang="it-IT" sz="1800" dirty="0" err="1" smtClean="0"/>
              <a:t>Hibernate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Spring supporta questi </a:t>
            </a:r>
            <a:r>
              <a:rPr lang="it-IT" sz="1800" dirty="0" err="1"/>
              <a:t>framework</a:t>
            </a:r>
            <a:r>
              <a:rPr lang="it-IT" sz="1800" dirty="0"/>
              <a:t> per operazioni quali la gestione delle risorse, l'</a:t>
            </a:r>
            <a:r>
              <a:rPr lang="it-IT" sz="1800" dirty="0" err="1"/>
              <a:t>implemantazione</a:t>
            </a:r>
            <a:r>
              <a:rPr lang="it-IT" sz="1800" dirty="0"/>
              <a:t> dei </a:t>
            </a:r>
            <a:r>
              <a:rPr lang="it-IT" sz="1800" b="1" dirty="0"/>
              <a:t>DAO</a:t>
            </a:r>
            <a:r>
              <a:rPr lang="it-IT" sz="1800" dirty="0"/>
              <a:t> (</a:t>
            </a:r>
            <a:r>
              <a:rPr lang="it-IT" sz="1800" i="1" dirty="0"/>
              <a:t>Data Access Object</a:t>
            </a:r>
            <a:r>
              <a:rPr lang="it-IT" sz="1800" dirty="0"/>
              <a:t>) e la gestione delle transazioni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Attraverso l'integrazione con Spring è possibile configurare tali </a:t>
            </a:r>
            <a:r>
              <a:rPr lang="it-IT" sz="1800" dirty="0" err="1"/>
              <a:t>framework</a:t>
            </a:r>
            <a:r>
              <a:rPr lang="it-IT" sz="1800" dirty="0"/>
              <a:t> mediante l'uso del </a:t>
            </a:r>
            <a:r>
              <a:rPr lang="it-IT" sz="1800" i="1" dirty="0"/>
              <a:t>DI</a:t>
            </a:r>
            <a:r>
              <a:rPr lang="it-IT" sz="1800" dirty="0"/>
              <a:t> (</a:t>
            </a:r>
            <a:r>
              <a:rPr lang="it-IT" sz="1800" i="1" dirty="0" err="1"/>
              <a:t>Dipendency</a:t>
            </a:r>
            <a:r>
              <a:rPr lang="it-IT" sz="1800" i="1" dirty="0"/>
              <a:t> </a:t>
            </a:r>
            <a:r>
              <a:rPr lang="it-IT" sz="1800" i="1" dirty="0" err="1"/>
              <a:t>Injection</a:t>
            </a:r>
            <a:r>
              <a:rPr lang="it-IT" sz="1800" dirty="0"/>
              <a:t>). L'</a:t>
            </a:r>
            <a:r>
              <a:rPr lang="it-IT" sz="1800" dirty="0" err="1"/>
              <a:t>itegrazione</a:t>
            </a:r>
            <a:r>
              <a:rPr lang="it-IT" sz="1800" dirty="0"/>
              <a:t> con Spring, inoltre, consente di avere una serie di benefici come</a:t>
            </a:r>
            <a:r>
              <a:rPr lang="it-IT" sz="1800" dirty="0" smtClean="0"/>
              <a:t>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Traduzione delle eccezioni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Gestione centralizzata delle risorse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Gestione integrata delle transazioni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/>
              <a:t>Traduzione delle eccezioni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Spring può tradurre le eccezioni specifiche del </a:t>
            </a:r>
            <a:r>
              <a:rPr lang="it-IT" sz="1600" dirty="0" err="1"/>
              <a:t>framework</a:t>
            </a:r>
            <a:r>
              <a:rPr lang="it-IT" sz="1600" dirty="0"/>
              <a:t> di ORM in </a:t>
            </a:r>
            <a:r>
              <a:rPr lang="it-IT" sz="1600" b="1" i="1" dirty="0" err="1"/>
              <a:t>DataAccessException</a:t>
            </a:r>
            <a:r>
              <a:rPr lang="it-IT" sz="1600" dirty="0"/>
              <a:t> in modo che tali eccezioni possano essere gestite nei </a:t>
            </a:r>
            <a:r>
              <a:rPr lang="it-IT" sz="1600" dirty="0" err="1"/>
              <a:t>layers</a:t>
            </a:r>
            <a:r>
              <a:rPr lang="it-IT" sz="1600" dirty="0"/>
              <a:t> di business astraendosi dalle specifiche Api usate</a:t>
            </a:r>
            <a:r>
              <a:rPr lang="it-IT" sz="16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Per fare questo Spring ha una propria gerarchia di </a:t>
            </a:r>
            <a:r>
              <a:rPr lang="it-IT" sz="1600" b="1" i="1" dirty="0" err="1" smtClean="0"/>
              <a:t>DAOException</a:t>
            </a:r>
            <a:r>
              <a:rPr lang="it-IT" sz="1600" dirty="0" smtClean="0"/>
              <a:t> </a:t>
            </a:r>
            <a:r>
              <a:rPr lang="it-IT" sz="1600" dirty="0"/>
              <a:t>che è applicabile a qualsiasi strategia di accesso ai dati. Ad esempio, se su usa direttamente JDBC, tutte le </a:t>
            </a:r>
            <a:r>
              <a:rPr lang="it-IT" sz="1600" dirty="0" err="1"/>
              <a:t>SQLException</a:t>
            </a:r>
            <a:r>
              <a:rPr lang="it-IT" sz="1600" dirty="0"/>
              <a:t> vengono tradotte in </a:t>
            </a:r>
            <a:r>
              <a:rPr lang="it-IT" sz="1600" dirty="0" err="1"/>
              <a:t>DataAccessException</a:t>
            </a:r>
            <a:r>
              <a:rPr lang="it-IT" sz="1600" dirty="0"/>
              <a:t>, includendo anche la traduzione dei codici di errore SQL</a:t>
            </a:r>
            <a:r>
              <a:rPr lang="it-IT" sz="16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Per abilitare la traduzione delle eccezioni basta usare l'</a:t>
            </a:r>
            <a:r>
              <a:rPr lang="it-IT" sz="1600" i="1" dirty="0" err="1"/>
              <a:t>annotation</a:t>
            </a:r>
            <a:r>
              <a:rPr lang="it-IT" sz="1600" i="1" dirty="0"/>
              <a:t> </a:t>
            </a:r>
            <a:r>
              <a:rPr lang="it-IT" sz="1600" b="1" i="1" dirty="0"/>
              <a:t>@</a:t>
            </a:r>
            <a:r>
              <a:rPr lang="it-IT" sz="1600" b="1" i="1" dirty="0" err="1"/>
              <a:t>Repository</a:t>
            </a:r>
            <a:r>
              <a:rPr lang="it-IT" sz="1600" dirty="0"/>
              <a:t> e configurare il </a:t>
            </a:r>
            <a:r>
              <a:rPr lang="it-IT" sz="1400" b="1" i="1" dirty="0" err="1"/>
              <a:t>PersistenceExceptionTranslationPostProcessor</a:t>
            </a:r>
            <a:r>
              <a:rPr lang="it-IT" sz="1600" dirty="0"/>
              <a:t>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/>
              <a:t>	</a:t>
            </a:r>
            <a:r>
              <a:rPr lang="it-IT" sz="2400" b="1" dirty="0" smtClean="0"/>
              <a:t>Gestione </a:t>
            </a:r>
            <a:r>
              <a:rPr lang="it-IT" sz="2400" b="1" dirty="0"/>
              <a:t>centralizzata delle risorse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err="1"/>
              <a:t>L</a:t>
            </a:r>
            <a:r>
              <a:rPr lang="it-IT" sz="1800" dirty="0" err="1" smtClean="0"/>
              <a:t>'application</a:t>
            </a:r>
            <a:r>
              <a:rPr lang="it-IT" sz="1800" dirty="0" smtClean="0"/>
              <a:t> </a:t>
            </a:r>
            <a:r>
              <a:rPr lang="it-IT" sz="1800" dirty="0" err="1"/>
              <a:t>context</a:t>
            </a:r>
            <a:r>
              <a:rPr lang="it-IT" sz="1800" dirty="0"/>
              <a:t> di Spring riesce a recuperare facilmente tutte le risorse necessarie alla creazione dell'ORM, come ad esempio i </a:t>
            </a:r>
            <a:r>
              <a:rPr lang="it-IT" sz="1800" dirty="0" err="1"/>
              <a:t>DataSource</a:t>
            </a:r>
            <a:r>
              <a:rPr lang="it-IT" sz="1800" dirty="0"/>
              <a:t> o la configurazione del </a:t>
            </a:r>
            <a:r>
              <a:rPr lang="it-IT" sz="1800" dirty="0" err="1"/>
              <a:t>SessionFactory</a:t>
            </a:r>
            <a:r>
              <a:rPr lang="it-IT" sz="1800" dirty="0"/>
              <a:t> di </a:t>
            </a:r>
            <a:r>
              <a:rPr lang="it-IT" sz="1800" dirty="0" err="1"/>
              <a:t>Hibernate</a:t>
            </a:r>
            <a:r>
              <a:rPr lang="it-IT" sz="1800" dirty="0"/>
              <a:t>, centralizzando, di fatto, queste risorse e rendendo semplice il cambio delle </a:t>
            </a:r>
            <a:r>
              <a:rPr lang="it-IT" sz="1800" dirty="0" smtClean="0"/>
              <a:t>stesse.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Offre </a:t>
            </a:r>
            <a:r>
              <a:rPr lang="it-IT" sz="1800" dirty="0"/>
              <a:t>anche altri vantaggi, come ad esempio la condivisione della sessione in modo del tutto trasparente.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/>
              <a:t>Gestione integrata delle transazioni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Spring permette di gestire le transazioni in modo automatico o manuale. Qualsiasi sia il modo scelto, il punto centrale della gestione delle transazioni è l'uso di </a:t>
            </a:r>
            <a:r>
              <a:rPr lang="it-IT" sz="1800" dirty="0" smtClean="0"/>
              <a:t>AOP.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Scegliendo </a:t>
            </a:r>
            <a:r>
              <a:rPr lang="it-IT" sz="1800" dirty="0"/>
              <a:t>la maniera automatica si deve fare uso della </a:t>
            </a:r>
            <a:r>
              <a:rPr lang="it-IT" sz="1800" dirty="0" err="1"/>
              <a:t>annotation</a:t>
            </a:r>
            <a:r>
              <a:rPr lang="it-IT" sz="1800" dirty="0"/>
              <a:t> </a:t>
            </a:r>
            <a:r>
              <a:rPr lang="it-IT" sz="1800" b="1" i="1" dirty="0"/>
              <a:t>@</a:t>
            </a:r>
            <a:r>
              <a:rPr lang="it-IT" sz="1800" b="1" i="1" dirty="0" err="1"/>
              <a:t>Transactional</a:t>
            </a:r>
            <a:r>
              <a:rPr lang="it-IT" sz="1800" dirty="0"/>
              <a:t>, se si preferisce la maniera manuale bisogna </a:t>
            </a:r>
            <a:r>
              <a:rPr lang="it-IT" sz="1800" dirty="0" err="1"/>
              <a:t>dichiare</a:t>
            </a:r>
            <a:r>
              <a:rPr lang="it-IT" sz="1800" dirty="0"/>
              <a:t> gli </a:t>
            </a:r>
            <a:r>
              <a:rPr lang="it-IT" sz="1800" dirty="0" err="1"/>
              <a:t>advice</a:t>
            </a:r>
            <a:r>
              <a:rPr lang="it-IT" sz="1800" dirty="0"/>
              <a:t> nel file di configurazione </a:t>
            </a:r>
            <a:r>
              <a:rPr lang="it-IT" sz="1800" dirty="0" err="1"/>
              <a:t>dell'application</a:t>
            </a:r>
            <a:r>
              <a:rPr lang="it-IT" sz="1800" dirty="0"/>
              <a:t> </a:t>
            </a:r>
            <a:r>
              <a:rPr lang="it-IT" sz="1800" dirty="0" err="1"/>
              <a:t>context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 </a:t>
            </a:r>
            <a:r>
              <a:rPr lang="it-IT" sz="1800" dirty="0"/>
              <a:t>Questa gestione centralizzata rende, come sempre, facile passare da un gestore di transazioni ad un altro, come passare dalle transazioni locali a JTA.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Lo scopo dello Spring ORM è quello di creare un </a:t>
            </a:r>
            <a:r>
              <a:rPr lang="it-IT" sz="1800" dirty="0" err="1"/>
              <a:t>layer</a:t>
            </a:r>
            <a:r>
              <a:rPr lang="it-IT" sz="1800" dirty="0"/>
              <a:t> applicativo di Data Access in modo da </a:t>
            </a:r>
            <a:r>
              <a:rPr lang="it-IT" sz="1800" dirty="0" smtClean="0"/>
              <a:t>svincolare</a:t>
            </a:r>
          </a:p>
          <a:p>
            <a:pPr marL="285750" indent="-285750" algn="l" eaLnBrk="1" hangingPunct="1">
              <a:buFont typeface="Courier New" panose="02070309020205020404" pitchFamily="49" charset="0"/>
              <a:buChar char="o"/>
            </a:pPr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il </a:t>
            </a:r>
            <a:r>
              <a:rPr lang="it-IT" sz="1600" dirty="0" err="1"/>
              <a:t>layer</a:t>
            </a:r>
            <a:r>
              <a:rPr lang="it-IT" sz="1600" dirty="0"/>
              <a:t> di Business </a:t>
            </a:r>
            <a:r>
              <a:rPr lang="it-IT" sz="1600" dirty="0" err="1"/>
              <a:t>Logic</a:t>
            </a:r>
            <a:r>
              <a:rPr lang="it-IT" sz="1600" dirty="0"/>
              <a:t> dalle </a:t>
            </a:r>
            <a:r>
              <a:rPr lang="it-IT" sz="1600" dirty="0" smtClean="0"/>
              <a:t>dipendenze </a:t>
            </a:r>
            <a:r>
              <a:rPr lang="it-IT" sz="1600" dirty="0"/>
              <a:t>legate all'accesso ai dati e alla gestione delle transazioni </a:t>
            </a:r>
            <a:endParaRPr lang="it-IT" sz="1600" dirty="0" smtClean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lo </a:t>
            </a:r>
            <a:r>
              <a:rPr lang="it-IT" sz="1600" dirty="0"/>
              <a:t>sviluppatore in modo da eliminare le singleton e l'hard-</a:t>
            </a:r>
            <a:r>
              <a:rPr lang="it-IT" sz="1600" dirty="0" err="1"/>
              <a:t>coded</a:t>
            </a:r>
            <a:r>
              <a:rPr lang="it-IT" sz="1600" dirty="0"/>
              <a:t> </a:t>
            </a:r>
            <a:r>
              <a:rPr lang="it-IT" sz="1600" dirty="0" err="1"/>
              <a:t>lookup</a:t>
            </a:r>
            <a:r>
              <a:rPr lang="it-IT" sz="1600" dirty="0"/>
              <a:t> delle </a:t>
            </a:r>
            <a:r>
              <a:rPr lang="it-IT" sz="1600" dirty="0" smtClean="0"/>
              <a:t>risorse.</a:t>
            </a:r>
          </a:p>
          <a:p>
            <a:pPr lvl="1" algn="l" eaLnBrk="1" hangingPunct="1"/>
            <a:endParaRPr lang="it-IT" sz="1800" dirty="0">
              <a:ea typeface="+mn-ea"/>
              <a:cs typeface="+mn-cs"/>
            </a:endParaRP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49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/>
              <a:t>O</a:t>
            </a:r>
            <a:r>
              <a:rPr lang="it-IT" sz="2400" dirty="0" err="1" smtClean="0"/>
              <a:t>verview</a:t>
            </a:r>
            <a:endParaRPr lang="it-IT" sz="24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2632"/>
            <a:ext cx="5592294" cy="480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lvl="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</a:rPr>
              <a:t>Nell'esempio seguente </a:t>
            </a:r>
            <a:r>
              <a:rPr lang="it-IT" sz="1800" dirty="0" smtClean="0">
                <a:solidFill>
                  <a:srgbClr val="000000"/>
                </a:solidFill>
              </a:rPr>
              <a:t>viene mostrato </a:t>
            </a:r>
            <a:r>
              <a:rPr lang="it-IT" sz="1800" dirty="0">
                <a:solidFill>
                  <a:srgbClr val="000000"/>
                </a:solidFill>
              </a:rPr>
              <a:t>un ORM </a:t>
            </a:r>
            <a:r>
              <a:rPr lang="it-IT" sz="1800" dirty="0" err="1">
                <a:solidFill>
                  <a:srgbClr val="000000"/>
                </a:solidFill>
              </a:rPr>
              <a:t>layer</a:t>
            </a:r>
            <a:r>
              <a:rPr lang="it-IT" sz="1800" dirty="0">
                <a:solidFill>
                  <a:srgbClr val="000000"/>
                </a:solidFill>
              </a:rPr>
              <a:t> che usa </a:t>
            </a:r>
            <a:r>
              <a:rPr lang="it-IT" sz="1800" dirty="0" err="1">
                <a:solidFill>
                  <a:srgbClr val="000000"/>
                </a:solidFill>
              </a:rPr>
              <a:t>Hibernate</a:t>
            </a:r>
            <a:r>
              <a:rPr lang="it-IT" sz="1800" dirty="0">
                <a:solidFill>
                  <a:srgbClr val="000000"/>
                </a:solidFill>
              </a:rPr>
              <a:t> per il data </a:t>
            </a:r>
            <a:r>
              <a:rPr lang="it-IT" sz="1800" dirty="0" err="1">
                <a:solidFill>
                  <a:srgbClr val="000000"/>
                </a:solidFill>
              </a:rPr>
              <a:t>access</a:t>
            </a:r>
            <a:r>
              <a:rPr lang="it-IT" sz="1800" dirty="0">
                <a:solidFill>
                  <a:srgbClr val="000000"/>
                </a:solidFill>
              </a:rPr>
              <a:t> e JTA per la gestione delle transazioni:</a:t>
            </a:r>
            <a:r>
              <a:rPr lang="it-IT" sz="1600" dirty="0">
                <a:solidFill>
                  <a:srgbClr val="000000"/>
                </a:solidFill>
              </a:rPr>
              <a:t>	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50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297" y="2514600"/>
            <a:ext cx="562570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Per la gestione dello scenario di persistenza Spring mette a disposizione una moltitudine di classi ed utilità che permettono la gestione completa di ORM quali </a:t>
            </a:r>
            <a:r>
              <a:rPr lang="it-IT" sz="1800" dirty="0" err="1" smtClean="0"/>
              <a:t>Hibernate</a:t>
            </a:r>
            <a:r>
              <a:rPr lang="it-IT" sz="1800" dirty="0" smtClean="0"/>
              <a:t>, JDO o JDBC stesso.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A seconda della modalità implementata si può utilizzare</a:t>
            </a:r>
            <a:r>
              <a:rPr lang="it-IT" sz="1800" dirty="0" smtClean="0"/>
              <a:t>:</a:t>
            </a:r>
            <a:endParaRPr lang="it-IT" sz="18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 smtClean="0"/>
              <a:t>utilizzo tramite </a:t>
            </a:r>
            <a:r>
              <a:rPr lang="it-IT" sz="1600" dirty="0" err="1" smtClean="0"/>
              <a:t>HiberanteTemplate</a:t>
            </a: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 smtClean="0"/>
              <a:t>utilizzo di </a:t>
            </a:r>
            <a:r>
              <a:rPr lang="it-IT" sz="1600" dirty="0" err="1" smtClean="0"/>
              <a:t>Hibernate</a:t>
            </a:r>
            <a:r>
              <a:rPr lang="it-IT" sz="1600" dirty="0" smtClean="0"/>
              <a:t> puro</a:t>
            </a:r>
          </a:p>
          <a:p>
            <a:pPr lvl="1" algn="l" eaLnBrk="1" hangingPunct="1"/>
            <a:endParaRPr lang="it-IT" sz="1600" dirty="0"/>
          </a:p>
          <a:p>
            <a:pPr algn="l" eaLnBrk="1" hangingPunct="1"/>
            <a:endParaRPr lang="it-IT" sz="1800" dirty="0" smtClean="0"/>
          </a:p>
          <a:p>
            <a:pPr algn="l" eaLnBrk="1" hangingPunct="1"/>
            <a:r>
              <a:rPr lang="it-IT" sz="1800" dirty="0" smtClean="0"/>
              <a:t>		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b="1" dirty="0" err="1"/>
              <a:t>Hibernate</a:t>
            </a:r>
            <a:r>
              <a:rPr lang="it-IT" sz="1800" b="1" dirty="0"/>
              <a:t> </a:t>
            </a:r>
            <a:r>
              <a:rPr lang="it-IT" sz="1800" b="1" dirty="0" err="1"/>
              <a:t>Template</a:t>
            </a:r>
            <a:endParaRPr lang="it-IT" sz="1800" b="1" dirty="0"/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</a:t>
            </a:r>
            <a:r>
              <a:rPr lang="it-IT" sz="1800" dirty="0" err="1" smtClean="0"/>
              <a:t>HibernateTemplate</a:t>
            </a:r>
            <a:r>
              <a:rPr lang="it-IT" sz="1800" dirty="0" smtClean="0"/>
              <a:t> è </a:t>
            </a:r>
            <a:r>
              <a:rPr lang="it-IT" sz="1800" dirty="0"/>
              <a:t>uno specifico </a:t>
            </a:r>
            <a:r>
              <a:rPr lang="it-IT" sz="1800" dirty="0" err="1"/>
              <a:t>template</a:t>
            </a:r>
            <a:r>
              <a:rPr lang="it-IT" sz="1800" dirty="0"/>
              <a:t> che si fa carico delle operazioni di gestione, tra le quali: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/>
              <a:t>Richiesta della connessione alla </a:t>
            </a:r>
            <a:r>
              <a:rPr lang="it-IT" sz="1600" dirty="0" err="1"/>
              <a:t>factory</a:t>
            </a:r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/>
              <a:t>Apertura della transazione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/>
              <a:t>Gestione delle eccezioni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 err="1"/>
              <a:t>Commit</a:t>
            </a:r>
            <a:r>
              <a:rPr lang="it-IT" sz="1600" dirty="0"/>
              <a:t>/</a:t>
            </a:r>
            <a:r>
              <a:rPr lang="it-IT" sz="1600" dirty="0" err="1"/>
              <a:t>Rollback</a:t>
            </a:r>
            <a:r>
              <a:rPr lang="it-IT" sz="1600" dirty="0"/>
              <a:t> della transazione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/>
              <a:t>Chiusura della connessione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/>
              <a:t>Unitamente</a:t>
            </a:r>
            <a:r>
              <a:rPr lang="en-US" sz="1800" dirty="0"/>
              <a:t> a </a:t>
            </a:r>
            <a:r>
              <a:rPr lang="en-US" sz="1800" dirty="0" err="1"/>
              <a:t>HibernateTemplate</a:t>
            </a:r>
            <a:r>
              <a:rPr lang="en-US" sz="1800" dirty="0"/>
              <a:t> Spring </a:t>
            </a:r>
            <a:r>
              <a:rPr lang="en-US" sz="1800" dirty="0" err="1"/>
              <a:t>mette</a:t>
            </a:r>
            <a:r>
              <a:rPr lang="en-US" sz="1800" dirty="0"/>
              <a:t> a </a:t>
            </a:r>
            <a:r>
              <a:rPr lang="en-US" sz="1800" dirty="0" err="1"/>
              <a:t>disposizione</a:t>
            </a:r>
            <a:r>
              <a:rPr lang="en-US" sz="1800" dirty="0"/>
              <a:t> la </a:t>
            </a:r>
            <a:r>
              <a:rPr lang="en-US" sz="1800" dirty="0" err="1"/>
              <a:t>classe</a:t>
            </a:r>
            <a:r>
              <a:rPr lang="en-US" sz="1800" dirty="0"/>
              <a:t> di </a:t>
            </a:r>
            <a:r>
              <a:rPr lang="en-US" sz="1800" dirty="0" err="1"/>
              <a:t>supporto</a:t>
            </a:r>
            <a:r>
              <a:rPr lang="en-US" sz="1800" dirty="0"/>
              <a:t> </a:t>
            </a:r>
            <a:r>
              <a:rPr lang="en-US" sz="1800" b="1" dirty="0" err="1"/>
              <a:t>HibernateDaoSupport</a:t>
            </a:r>
            <a:r>
              <a:rPr lang="en-US" sz="1800" dirty="0"/>
              <a:t> per </a:t>
            </a:r>
            <a:r>
              <a:rPr lang="en-US" sz="1800" dirty="0" err="1"/>
              <a:t>facilitarne</a:t>
            </a:r>
            <a:r>
              <a:rPr lang="en-US" sz="1800" dirty="0"/>
              <a:t> </a:t>
            </a:r>
            <a:r>
              <a:rPr lang="en-US" sz="1800" dirty="0" err="1"/>
              <a:t>l’injection</a:t>
            </a:r>
            <a:r>
              <a:rPr lang="en-US" sz="1800" dirty="0"/>
              <a:t> </a:t>
            </a:r>
            <a:r>
              <a:rPr lang="en-US" sz="1800" dirty="0" err="1"/>
              <a:t>all’interno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DAO. </a:t>
            </a:r>
            <a:r>
              <a:rPr lang="en-US" sz="1800" dirty="0" err="1"/>
              <a:t>Estendendo</a:t>
            </a:r>
            <a:r>
              <a:rPr lang="en-US" sz="1800" dirty="0"/>
              <a:t> </a:t>
            </a:r>
            <a:r>
              <a:rPr lang="en-US" sz="1800" dirty="0" err="1"/>
              <a:t>questa</a:t>
            </a:r>
            <a:r>
              <a:rPr lang="en-US" sz="1800" dirty="0"/>
              <a:t> </a:t>
            </a:r>
            <a:r>
              <a:rPr lang="en-US" sz="1800" dirty="0" err="1"/>
              <a:t>classe</a:t>
            </a:r>
            <a:r>
              <a:rPr lang="en-US" sz="1800" dirty="0"/>
              <a:t> </a:t>
            </a:r>
            <a:r>
              <a:rPr lang="en-US" sz="1800" dirty="0" err="1"/>
              <a:t>sarà</a:t>
            </a:r>
            <a:r>
              <a:rPr lang="en-US" sz="1800" dirty="0"/>
              <a:t> </a:t>
            </a:r>
            <a:r>
              <a:rPr lang="en-US" sz="1800" dirty="0" err="1"/>
              <a:t>sufficiente</a:t>
            </a:r>
            <a:r>
              <a:rPr lang="en-US" sz="1800" dirty="0"/>
              <a:t> </a:t>
            </a:r>
            <a:r>
              <a:rPr lang="en-US" sz="1800" dirty="0" err="1"/>
              <a:t>richiamare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metodo</a:t>
            </a:r>
            <a:r>
              <a:rPr lang="en-US" sz="1800" dirty="0"/>
              <a:t> </a:t>
            </a:r>
            <a:r>
              <a:rPr lang="en-US" sz="1800" dirty="0" err="1"/>
              <a:t>getHibernateTemplate</a:t>
            </a:r>
            <a:r>
              <a:rPr lang="en-US" sz="1800" dirty="0"/>
              <a:t>() per </a:t>
            </a:r>
            <a:r>
              <a:rPr lang="en-US" sz="1800" dirty="0" err="1"/>
              <a:t>poter</a:t>
            </a:r>
            <a:r>
              <a:rPr lang="en-US" sz="1800" dirty="0"/>
              <a:t> </a:t>
            </a:r>
            <a:r>
              <a:rPr lang="en-US" sz="1800" dirty="0" err="1"/>
              <a:t>avere</a:t>
            </a:r>
            <a:r>
              <a:rPr lang="en-US" sz="1800" dirty="0"/>
              <a:t> un hibernate template da </a:t>
            </a:r>
            <a:r>
              <a:rPr lang="en-US" sz="1800" dirty="0" err="1"/>
              <a:t>utilizzare</a:t>
            </a:r>
            <a:r>
              <a:rPr lang="en-US" sz="1800" dirty="0"/>
              <a:t>.</a:t>
            </a: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algn="l" eaLnBrk="1" hangingPunct="1"/>
            <a:endParaRPr lang="it-IT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/>
              <a:t>Tramite l’</a:t>
            </a:r>
            <a:r>
              <a:rPr lang="it-IT" sz="1800" dirty="0" err="1"/>
              <a:t>HibernateDaoSupport</a:t>
            </a:r>
            <a:r>
              <a:rPr lang="it-IT" sz="1800" dirty="0"/>
              <a:t> è possibile sfruttare tutti i meccanismi messi a disposizione dall’ORM con metodi che </a:t>
            </a:r>
            <a:r>
              <a:rPr lang="it-IT" sz="1800" dirty="0" err="1"/>
              <a:t>wrappano</a:t>
            </a:r>
            <a:r>
              <a:rPr lang="it-IT" sz="1800" dirty="0"/>
              <a:t> i corrispondenti del </a:t>
            </a:r>
            <a:r>
              <a:rPr lang="it-IT" sz="1800" dirty="0" err="1"/>
              <a:t>framework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53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6" name="Picture 5" descr="screenshot_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600"/>
            <a:ext cx="743271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maggior</a:t>
            </a:r>
            <a:r>
              <a:rPr lang="en-US" sz="1800" dirty="0"/>
              <a:t> parte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casi</a:t>
            </a:r>
            <a:r>
              <a:rPr lang="en-US" sz="1800" dirty="0"/>
              <a:t> </a:t>
            </a:r>
            <a:r>
              <a:rPr lang="en-US" sz="1800" dirty="0" err="1" smtClean="0"/>
              <a:t>quello</a:t>
            </a:r>
            <a:r>
              <a:rPr lang="en-US" sz="1800" dirty="0" smtClean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vuole</a:t>
            </a:r>
            <a:r>
              <a:rPr lang="en-US" sz="1800" dirty="0"/>
              <a:t> </a:t>
            </a:r>
            <a:r>
              <a:rPr lang="en-US" sz="1800" dirty="0" err="1"/>
              <a:t>ottenere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le </a:t>
            </a:r>
            <a:r>
              <a:rPr lang="en-US" sz="1800" dirty="0" err="1"/>
              <a:t>operazioni</a:t>
            </a:r>
            <a:r>
              <a:rPr lang="en-US" sz="1800" dirty="0"/>
              <a:t> </a:t>
            </a:r>
            <a:r>
              <a:rPr lang="en-US" sz="1800" dirty="0" err="1"/>
              <a:t>effettuare</a:t>
            </a:r>
            <a:r>
              <a:rPr lang="en-US" sz="1800" dirty="0"/>
              <a:t> </a:t>
            </a:r>
            <a:r>
              <a:rPr lang="en-US" sz="1800" dirty="0" err="1"/>
              <a:t>dai</a:t>
            </a:r>
            <a:r>
              <a:rPr lang="en-US" sz="1800" dirty="0"/>
              <a:t> </a:t>
            </a:r>
            <a:r>
              <a:rPr lang="en-US" sz="1800" dirty="0" err="1"/>
              <a:t>metodi</a:t>
            </a:r>
            <a:r>
              <a:rPr lang="en-US" sz="1800" dirty="0"/>
              <a:t> del DAO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transazionali</a:t>
            </a:r>
            <a:r>
              <a:rPr lang="en-US" sz="1800" dirty="0"/>
              <a:t>, </a:t>
            </a:r>
            <a:r>
              <a:rPr lang="en-US" sz="1800" dirty="0" err="1"/>
              <a:t>cioè</a:t>
            </a:r>
            <a:r>
              <a:rPr lang="en-US" sz="1800" dirty="0"/>
              <a:t> </a:t>
            </a:r>
            <a:r>
              <a:rPr lang="en-US" sz="1800" dirty="0" err="1"/>
              <a:t>abbiano</a:t>
            </a:r>
            <a:r>
              <a:rPr lang="en-US" sz="1800" dirty="0"/>
              <a:t> un </a:t>
            </a:r>
            <a:r>
              <a:rPr lang="en-US" sz="1800" dirty="0" err="1"/>
              <a:t>senso</a:t>
            </a:r>
            <a:r>
              <a:rPr lang="en-US" sz="1800" dirty="0"/>
              <a:t> </a:t>
            </a:r>
            <a:r>
              <a:rPr lang="en-US" sz="1800" dirty="0" err="1"/>
              <a:t>compiuto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loro</a:t>
            </a:r>
            <a:r>
              <a:rPr lang="en-US" sz="1800" dirty="0"/>
              <a:t> </a:t>
            </a:r>
            <a:r>
              <a:rPr lang="en-US" sz="1800" dirty="0" err="1"/>
              <a:t>interezza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comportamento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reso</a:t>
            </a:r>
            <a:r>
              <a:rPr lang="en-US" sz="1800" dirty="0"/>
              <a:t> </a:t>
            </a:r>
            <a:r>
              <a:rPr lang="en-US" sz="1800" dirty="0" err="1"/>
              <a:t>possibile</a:t>
            </a:r>
            <a:r>
              <a:rPr lang="en-US" sz="1800" dirty="0"/>
              <a:t> </a:t>
            </a:r>
            <a:r>
              <a:rPr lang="en-US" sz="1800" dirty="0" err="1"/>
              <a:t>dall’utilizzo</a:t>
            </a:r>
            <a:r>
              <a:rPr lang="en-US" sz="1800" dirty="0"/>
              <a:t> </a:t>
            </a:r>
            <a:r>
              <a:rPr lang="en-US" sz="1800" dirty="0" err="1"/>
              <a:t>dell’apposita</a:t>
            </a:r>
            <a:r>
              <a:rPr lang="en-US" sz="1800" dirty="0"/>
              <a:t> annotation </a:t>
            </a:r>
            <a:r>
              <a:rPr lang="en-US" sz="1800" b="1" i="1" dirty="0"/>
              <a:t>@</a:t>
            </a:r>
            <a:r>
              <a:rPr lang="en-US" sz="1800" b="1" i="1" dirty="0" err="1"/>
              <a:t>Trasactional</a:t>
            </a:r>
            <a:r>
              <a:rPr lang="en-US" sz="1800" dirty="0"/>
              <a:t> con la quale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possibile</a:t>
            </a:r>
            <a:r>
              <a:rPr lang="en-US" sz="1800" dirty="0"/>
              <a:t> </a:t>
            </a:r>
            <a:r>
              <a:rPr lang="en-US" sz="1800" dirty="0" err="1"/>
              <a:t>richiedere</a:t>
            </a:r>
            <a:r>
              <a:rPr lang="en-US" sz="1800" dirty="0"/>
              <a:t> al framework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chiamate</a:t>
            </a:r>
            <a:r>
              <a:rPr lang="en-US" sz="1800" dirty="0"/>
              <a:t> </a:t>
            </a:r>
            <a:r>
              <a:rPr lang="en-US" sz="1800" dirty="0" err="1"/>
              <a:t>ai</a:t>
            </a:r>
            <a:r>
              <a:rPr lang="en-US" sz="1800" dirty="0"/>
              <a:t> </a:t>
            </a:r>
            <a:r>
              <a:rPr lang="en-US" sz="1800" dirty="0" err="1"/>
              <a:t>metodi</a:t>
            </a:r>
            <a:r>
              <a:rPr lang="en-US" sz="1800" dirty="0"/>
              <a:t> </a:t>
            </a:r>
            <a:r>
              <a:rPr lang="en-US" sz="1800" dirty="0" err="1"/>
              <a:t>coinvolti</a:t>
            </a:r>
            <a:r>
              <a:rPr lang="en-US" sz="1800" dirty="0"/>
              <a:t>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trattati</a:t>
            </a:r>
            <a:r>
              <a:rPr lang="en-US" sz="1800" dirty="0"/>
              <a:t> </a:t>
            </a:r>
            <a:r>
              <a:rPr lang="en-US" sz="1800" dirty="0" err="1"/>
              <a:t>nella</a:t>
            </a:r>
            <a:r>
              <a:rPr lang="en-US" sz="1800" dirty="0"/>
              <a:t> </a:t>
            </a:r>
            <a:r>
              <a:rPr lang="en-US" sz="1800" dirty="0" err="1"/>
              <a:t>stessa</a:t>
            </a:r>
            <a:r>
              <a:rPr lang="en-US" sz="1800" dirty="0"/>
              <a:t> </a:t>
            </a:r>
            <a:r>
              <a:rPr lang="en-US" sz="1800" dirty="0" err="1"/>
              <a:t>transazione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I </a:t>
            </a:r>
            <a:r>
              <a:rPr lang="en-US" sz="1800" dirty="0" err="1" smtClean="0"/>
              <a:t>componenti</a:t>
            </a:r>
            <a:r>
              <a:rPr lang="en-US" sz="1800" dirty="0" smtClean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entrano</a:t>
            </a:r>
            <a:r>
              <a:rPr lang="en-US" sz="1800" dirty="0"/>
              <a:t> in </a:t>
            </a:r>
            <a:r>
              <a:rPr lang="en-US" sz="1800" dirty="0" err="1"/>
              <a:t>gioco</a:t>
            </a:r>
            <a:r>
              <a:rPr lang="en-US" sz="1800" dirty="0"/>
              <a:t> per </a:t>
            </a:r>
            <a:r>
              <a:rPr lang="en-US" sz="1800" dirty="0" err="1"/>
              <a:t>permettere</a:t>
            </a:r>
            <a:r>
              <a:rPr lang="en-US" sz="1800" dirty="0"/>
              <a:t> a </a:t>
            </a:r>
            <a:r>
              <a:rPr lang="en-US" sz="1800" dirty="0" err="1"/>
              <a:t>HibernateTemplate</a:t>
            </a:r>
            <a:r>
              <a:rPr lang="en-US" sz="1800" dirty="0"/>
              <a:t> di </a:t>
            </a:r>
            <a:r>
              <a:rPr lang="en-US" sz="1800" dirty="0" err="1"/>
              <a:t>svolgere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proprio</a:t>
            </a:r>
            <a:r>
              <a:rPr lang="en-US" sz="1800" dirty="0"/>
              <a:t> </a:t>
            </a:r>
            <a:r>
              <a:rPr lang="en-US" sz="1800" dirty="0" err="1"/>
              <a:t>lavoro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molteplici</a:t>
            </a:r>
            <a:r>
              <a:rPr lang="en-US" sz="1800" dirty="0"/>
              <a:t>, </a:t>
            </a:r>
            <a:r>
              <a:rPr lang="en-US" sz="1800" dirty="0" err="1"/>
              <a:t>anche</a:t>
            </a:r>
            <a:r>
              <a:rPr lang="en-US" sz="1800" dirty="0"/>
              <a:t> se non </a:t>
            </a:r>
            <a:r>
              <a:rPr lang="en-US" sz="1800" dirty="0" err="1"/>
              <a:t>direttamente</a:t>
            </a:r>
            <a:r>
              <a:rPr lang="en-US" sz="1800" dirty="0"/>
              <a:t> </a:t>
            </a:r>
            <a:r>
              <a:rPr lang="en-US" sz="1800" dirty="0" err="1"/>
              <a:t>visibili</a:t>
            </a:r>
            <a:r>
              <a:rPr lang="en-US" sz="1800" dirty="0"/>
              <a:t>, </a:t>
            </a:r>
            <a:r>
              <a:rPr lang="en-US" sz="1800" dirty="0" err="1"/>
              <a:t>perchè</a:t>
            </a:r>
            <a:r>
              <a:rPr lang="en-US" sz="1800" dirty="0"/>
              <a:t> </a:t>
            </a:r>
            <a:r>
              <a:rPr lang="en-US" sz="1800" dirty="0" err="1"/>
              <a:t>mascherati</a:t>
            </a:r>
            <a:r>
              <a:rPr lang="en-US" sz="1800" dirty="0"/>
              <a:t> </a:t>
            </a:r>
            <a:r>
              <a:rPr lang="en-US" sz="1800" dirty="0" err="1"/>
              <a:t>dall’utilizzo</a:t>
            </a:r>
            <a:r>
              <a:rPr lang="en-US" sz="1800" dirty="0"/>
              <a:t> </a:t>
            </a:r>
            <a:r>
              <a:rPr lang="en-US" sz="1800" dirty="0" err="1"/>
              <a:t>dell’Inversion</a:t>
            </a:r>
            <a:r>
              <a:rPr lang="en-US" sz="1800" dirty="0"/>
              <a:t> of Control. 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/>
              <a:t>proprio</a:t>
            </a:r>
            <a:r>
              <a:rPr lang="en-US" sz="1800" dirty="0"/>
              <a:t> qui </a:t>
            </a:r>
            <a:r>
              <a:rPr lang="en-US" sz="1800" dirty="0" err="1"/>
              <a:t>infatti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l’utilizzo</a:t>
            </a:r>
            <a:r>
              <a:rPr lang="en-US" sz="1800" dirty="0"/>
              <a:t> di </a:t>
            </a:r>
            <a:r>
              <a:rPr lang="en-US" sz="1800" dirty="0" err="1"/>
              <a:t>IoC</a:t>
            </a:r>
            <a:r>
              <a:rPr lang="en-US" sz="1800" dirty="0"/>
              <a:t> </a:t>
            </a:r>
            <a:r>
              <a:rPr lang="en-US" sz="1800" dirty="0" err="1"/>
              <a:t>esprime</a:t>
            </a:r>
            <a:r>
              <a:rPr lang="en-US" sz="1800" dirty="0"/>
              <a:t> un </a:t>
            </a:r>
            <a:r>
              <a:rPr lang="en-US" sz="1800" dirty="0" err="1"/>
              <a:t>ruolo</a:t>
            </a:r>
            <a:r>
              <a:rPr lang="en-US" sz="1800" dirty="0"/>
              <a:t> </a:t>
            </a:r>
            <a:r>
              <a:rPr lang="en-US" sz="1800" dirty="0" err="1"/>
              <a:t>fondamentale</a:t>
            </a:r>
            <a:r>
              <a:rPr lang="en-US" sz="1800" dirty="0"/>
              <a:t>, </a:t>
            </a:r>
            <a:r>
              <a:rPr lang="en-US" sz="1800" dirty="0" err="1"/>
              <a:t>semplificando</a:t>
            </a:r>
            <a:r>
              <a:rPr lang="en-US" sz="1800" dirty="0"/>
              <a:t> </a:t>
            </a:r>
            <a:r>
              <a:rPr lang="en-US" sz="1800" dirty="0" err="1"/>
              <a:t>notevolmente</a:t>
            </a:r>
            <a:r>
              <a:rPr lang="en-US" sz="1800" dirty="0"/>
              <a:t> le </a:t>
            </a:r>
            <a:r>
              <a:rPr lang="en-US" sz="1800" dirty="0" err="1"/>
              <a:t>operazioni</a:t>
            </a:r>
            <a:r>
              <a:rPr lang="en-US" sz="1800" dirty="0"/>
              <a:t> di </a:t>
            </a:r>
            <a:r>
              <a:rPr lang="en-US" sz="1800" dirty="0" err="1"/>
              <a:t>persistenza</a:t>
            </a:r>
            <a:r>
              <a:rPr lang="en-US" sz="1800" dirty="0"/>
              <a:t>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Il primo bean da </a:t>
            </a:r>
            <a:r>
              <a:rPr lang="en-US" sz="1800" dirty="0" err="1"/>
              <a:t>configurare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quello</a:t>
            </a:r>
            <a:r>
              <a:rPr lang="en-US" sz="1800" dirty="0"/>
              <a:t> </a:t>
            </a:r>
            <a:r>
              <a:rPr lang="en-US" sz="1800" dirty="0" err="1"/>
              <a:t>responsabile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b="1" dirty="0" err="1"/>
              <a:t>connessione</a:t>
            </a:r>
            <a:r>
              <a:rPr lang="en-US" sz="1800" b="1" dirty="0"/>
              <a:t> verso la </a:t>
            </a:r>
            <a:r>
              <a:rPr lang="en-US" sz="1800" b="1" dirty="0" err="1"/>
              <a:t>sorgente</a:t>
            </a:r>
            <a:r>
              <a:rPr lang="en-US" sz="1800" b="1" dirty="0"/>
              <a:t> </a:t>
            </a:r>
            <a:r>
              <a:rPr lang="en-US" sz="1800" b="1" dirty="0" err="1"/>
              <a:t>dati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algn="l" eaLnBrk="1" hangingPunct="1"/>
            <a:r>
              <a:rPr lang="en-US" sz="1200" dirty="0"/>
              <a:t>&lt;bean id="</a:t>
            </a:r>
            <a:r>
              <a:rPr lang="en-US" sz="1200" dirty="0" err="1"/>
              <a:t>opgDataSource</a:t>
            </a:r>
            <a:r>
              <a:rPr lang="en-US" sz="1200" dirty="0"/>
              <a:t>" class="</a:t>
            </a:r>
            <a:r>
              <a:rPr lang="en-US" sz="1200" b="1" i="1" dirty="0" err="1"/>
              <a:t>org.apache.commons.dbcp.BasicDataSource</a:t>
            </a:r>
            <a:r>
              <a:rPr lang="en-US" sz="1200" dirty="0"/>
              <a:t>"</a:t>
            </a:r>
          </a:p>
          <a:p>
            <a:pPr algn="l" eaLnBrk="1" hangingPunct="1"/>
            <a:r>
              <a:rPr lang="en-US" sz="1200" dirty="0"/>
              <a:t>		destroy-method="close"&gt;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driverClassName</a:t>
            </a:r>
            <a:r>
              <a:rPr lang="en-US" sz="1200" dirty="0"/>
              <a:t>" value="${</a:t>
            </a:r>
            <a:r>
              <a:rPr lang="en-US" sz="1200" dirty="0" err="1"/>
              <a:t>database.driverClassName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url</a:t>
            </a:r>
            <a:r>
              <a:rPr lang="en-US" sz="1200" dirty="0"/>
              <a:t>" value="${</a:t>
            </a:r>
            <a:r>
              <a:rPr lang="en-US" sz="1200" dirty="0" err="1"/>
              <a:t>database.url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name="username" value="${</a:t>
            </a:r>
            <a:r>
              <a:rPr lang="en-US" sz="1200" dirty="0" err="1"/>
              <a:t>database.username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name="password" value="${</a:t>
            </a:r>
            <a:r>
              <a:rPr lang="en-US" sz="1200" dirty="0" err="1"/>
              <a:t>database.password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timeBetweenEvictionRunsMillis</a:t>
            </a:r>
            <a:r>
              <a:rPr lang="en-US" sz="1200" dirty="0"/>
              <a:t>" value="</a:t>
            </a:r>
            <a:r>
              <a:rPr lang="en-US" sz="1200" dirty="0" smtClean="0"/>
              <a:t>$						{</a:t>
            </a:r>
            <a:r>
              <a:rPr lang="en-US" sz="1200" dirty="0" err="1"/>
              <a:t>database.timeBetweenEvictionRunsMillis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minEvictableIdleTimeMillis</a:t>
            </a:r>
            <a:r>
              <a:rPr lang="en-US" sz="1200" dirty="0"/>
              <a:t>" value="${</a:t>
            </a:r>
            <a:r>
              <a:rPr lang="en-US" sz="1200" dirty="0" err="1"/>
              <a:t>database.minEvictableIdleTimeMillis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numTestsPerEvictionRun</a:t>
            </a:r>
            <a:r>
              <a:rPr lang="en-US" sz="1200" dirty="0"/>
              <a:t>" value="${</a:t>
            </a:r>
            <a:r>
              <a:rPr lang="en-US" sz="1200" dirty="0" err="1"/>
              <a:t>database.numTestsPerEvictionRun</a:t>
            </a:r>
            <a:r>
              <a:rPr lang="en-US" sz="1200" dirty="0"/>
              <a:t>}" /&gt;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validationQuery</a:t>
            </a:r>
            <a:r>
              <a:rPr lang="en-US" sz="1200" dirty="0"/>
              <a:t>" value="SELECT 1" /&gt;</a:t>
            </a:r>
          </a:p>
          <a:p>
            <a:pPr algn="l" eaLnBrk="1" hangingPunct="1"/>
            <a:r>
              <a:rPr lang="en-US" sz="1200" dirty="0"/>
              <a:t>		&lt;property name="</a:t>
            </a:r>
            <a:r>
              <a:rPr lang="en-US" sz="1200" dirty="0" err="1"/>
              <a:t>testOnBorrow</a:t>
            </a:r>
            <a:r>
              <a:rPr lang="en-US" sz="1200" dirty="0"/>
              <a:t>" value="true" /&gt;</a:t>
            </a:r>
          </a:p>
          <a:p>
            <a:pPr algn="l" eaLnBrk="1" hangingPunct="1"/>
            <a:r>
              <a:rPr lang="en-US" sz="1200" dirty="0"/>
              <a:t>	&lt;/bean&gt;</a:t>
            </a:r>
          </a:p>
          <a:p>
            <a:pPr algn="l" eaLnBrk="1" hangingPunct="1"/>
            <a:endParaRPr lang="it-IT" sz="12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600" dirty="0"/>
              <a:t>Per far </a:t>
            </a:r>
            <a:r>
              <a:rPr lang="en-US" sz="1600" dirty="0" err="1"/>
              <a:t>sì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Hibernate </a:t>
            </a:r>
            <a:r>
              <a:rPr lang="en-US" sz="1600" dirty="0" err="1"/>
              <a:t>svolga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/>
              <a:t>proprio</a:t>
            </a:r>
            <a:r>
              <a:rPr lang="en-US" sz="1600" dirty="0"/>
              <a:t> </a:t>
            </a:r>
            <a:r>
              <a:rPr lang="en-US" sz="1600" dirty="0" err="1"/>
              <a:t>lavoro</a:t>
            </a:r>
            <a:r>
              <a:rPr lang="en-US" sz="1600" dirty="0"/>
              <a:t> di </a:t>
            </a:r>
            <a:r>
              <a:rPr lang="en-US" sz="1600" dirty="0" err="1"/>
              <a:t>persistenza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/>
              <a:t>necessarie</a:t>
            </a:r>
            <a:r>
              <a:rPr lang="en-US" sz="1600" dirty="0"/>
              <a:t> </a:t>
            </a:r>
            <a:r>
              <a:rPr lang="en-US" sz="1600" dirty="0" err="1"/>
              <a:t>alcune</a:t>
            </a:r>
            <a:r>
              <a:rPr lang="en-US" sz="1600" dirty="0"/>
              <a:t> </a:t>
            </a:r>
            <a:r>
              <a:rPr lang="en-US" sz="1600" dirty="0" err="1"/>
              <a:t>configurazioni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indicano</a:t>
            </a:r>
            <a:r>
              <a:rPr lang="en-US" sz="1600" dirty="0"/>
              <a:t> al framework </a:t>
            </a:r>
            <a:r>
              <a:rPr lang="en-US" sz="1600" dirty="0" err="1"/>
              <a:t>quali</a:t>
            </a:r>
            <a:r>
              <a:rPr lang="en-US" sz="1600" dirty="0"/>
              <a:t> </a:t>
            </a:r>
            <a:r>
              <a:rPr lang="en-US" sz="1600" dirty="0" err="1"/>
              <a:t>parametri</a:t>
            </a:r>
            <a:r>
              <a:rPr lang="en-US" sz="1600" dirty="0"/>
              <a:t> </a:t>
            </a:r>
            <a:r>
              <a:rPr lang="en-US" sz="1600" dirty="0" err="1"/>
              <a:t>utilizzare</a:t>
            </a:r>
            <a:r>
              <a:rPr lang="en-US" sz="1600" dirty="0"/>
              <a:t> per la </a:t>
            </a:r>
            <a:r>
              <a:rPr lang="en-US" sz="1600" dirty="0" err="1"/>
              <a:t>crezione</a:t>
            </a:r>
            <a:r>
              <a:rPr lang="en-US" sz="1600" dirty="0"/>
              <a:t> del </a:t>
            </a:r>
            <a:r>
              <a:rPr lang="en-US" sz="1600" dirty="0" err="1"/>
              <a:t>SessionFactory</a:t>
            </a:r>
            <a:r>
              <a:rPr lang="en-US" sz="1600" dirty="0"/>
              <a:t>, </a:t>
            </a:r>
            <a:r>
              <a:rPr lang="en-US" sz="1600" dirty="0" err="1"/>
              <a:t>l’oggetto</a:t>
            </a:r>
            <a:r>
              <a:rPr lang="en-US" sz="1600" dirty="0"/>
              <a:t> </a:t>
            </a:r>
            <a:r>
              <a:rPr lang="en-US" sz="1600" dirty="0" err="1"/>
              <a:t>responsabile</a:t>
            </a:r>
            <a:r>
              <a:rPr lang="en-US" sz="1600" dirty="0"/>
              <a:t> </a:t>
            </a:r>
            <a:r>
              <a:rPr lang="en-US" sz="1600" dirty="0" err="1"/>
              <a:t>dell’apertura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sessioni</a:t>
            </a:r>
            <a:r>
              <a:rPr lang="en-US" sz="1600" dirty="0"/>
              <a:t> verso </a:t>
            </a:r>
            <a:r>
              <a:rPr lang="en-US" sz="1600" dirty="0" err="1"/>
              <a:t>il</a:t>
            </a:r>
            <a:r>
              <a:rPr lang="en-US" sz="1600" dirty="0"/>
              <a:t> database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dirty="0" err="1"/>
              <a:t>Responsabile</a:t>
            </a:r>
            <a:r>
              <a:rPr lang="en-US" sz="1600" dirty="0"/>
              <a:t>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transazioni</a:t>
            </a:r>
            <a:r>
              <a:rPr lang="en-US" sz="1600" dirty="0"/>
              <a:t> </a:t>
            </a:r>
            <a:r>
              <a:rPr lang="en-US" sz="1600" dirty="0" err="1"/>
              <a:t>è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b="1" i="1" dirty="0" err="1"/>
              <a:t>TransactionManager</a:t>
            </a:r>
            <a:r>
              <a:rPr lang="en-US" sz="1600" dirty="0"/>
              <a:t>, un </a:t>
            </a:r>
            <a:r>
              <a:rPr lang="en-US" sz="1600" dirty="0" err="1"/>
              <a:t>componente</a:t>
            </a:r>
            <a:r>
              <a:rPr lang="en-US" sz="1600" dirty="0"/>
              <a:t> in </a:t>
            </a:r>
            <a:r>
              <a:rPr lang="en-US" sz="1600" dirty="0" err="1"/>
              <a:t>grado</a:t>
            </a:r>
            <a:r>
              <a:rPr lang="en-US" sz="1600" dirty="0"/>
              <a:t> di </a:t>
            </a:r>
            <a:r>
              <a:rPr lang="en-US" sz="1600" dirty="0" err="1"/>
              <a:t>creare</a:t>
            </a:r>
            <a:r>
              <a:rPr lang="en-US" sz="1600" dirty="0"/>
              <a:t> e </a:t>
            </a:r>
            <a:r>
              <a:rPr lang="en-US" sz="1600" b="1" dirty="0" err="1"/>
              <a:t>gestire</a:t>
            </a:r>
            <a:r>
              <a:rPr lang="en-US" sz="1600" b="1" dirty="0"/>
              <a:t> le </a:t>
            </a:r>
            <a:r>
              <a:rPr lang="en-US" sz="1600" b="1" dirty="0" err="1"/>
              <a:t>transazioni</a:t>
            </a:r>
            <a:r>
              <a:rPr lang="en-US" sz="1600" dirty="0"/>
              <a:t> </a:t>
            </a:r>
            <a:r>
              <a:rPr lang="en-US" sz="1600" dirty="0" err="1"/>
              <a:t>attraverso</a:t>
            </a:r>
            <a:r>
              <a:rPr lang="en-US" sz="1600" dirty="0"/>
              <a:t> un </a:t>
            </a:r>
            <a:r>
              <a:rPr lang="en-US" sz="1600" dirty="0" err="1"/>
              <a:t>datasource</a:t>
            </a:r>
            <a:r>
              <a:rPr lang="en-US" sz="1600" dirty="0"/>
              <a:t> e al cui </a:t>
            </a:r>
            <a:r>
              <a:rPr lang="en-US" sz="1600" dirty="0" err="1"/>
              <a:t>utilizzo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affida</a:t>
            </a:r>
            <a:r>
              <a:rPr lang="en-US" sz="1600" dirty="0"/>
              <a:t> </a:t>
            </a:r>
            <a:r>
              <a:rPr lang="en-US" sz="1600" dirty="0" err="1"/>
              <a:t>HibernateTemplate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dirty="0"/>
              <a:t>Spring </a:t>
            </a:r>
            <a:r>
              <a:rPr lang="en-US" sz="1600" dirty="0" err="1"/>
              <a:t>fornisce</a:t>
            </a:r>
            <a:r>
              <a:rPr lang="en-US" sz="1600" dirty="0"/>
              <a:t> </a:t>
            </a:r>
            <a:r>
              <a:rPr lang="en-US" sz="1600" dirty="0" err="1"/>
              <a:t>diversi</a:t>
            </a:r>
            <a:r>
              <a:rPr lang="en-US" sz="1600" dirty="0"/>
              <a:t> transaction manager, </a:t>
            </a:r>
            <a:r>
              <a:rPr lang="en-US" sz="1600" dirty="0" err="1"/>
              <a:t>uno</a:t>
            </a:r>
            <a:r>
              <a:rPr lang="en-US" sz="1600" dirty="0"/>
              <a:t> per </a:t>
            </a:r>
            <a:r>
              <a:rPr lang="en-US" sz="1600" dirty="0" err="1"/>
              <a:t>ogni</a:t>
            </a:r>
            <a:r>
              <a:rPr lang="en-US" sz="1600" dirty="0"/>
              <a:t> </a:t>
            </a:r>
            <a:r>
              <a:rPr lang="en-US" sz="1600" dirty="0" err="1"/>
              <a:t>tecnologia</a:t>
            </a:r>
            <a:r>
              <a:rPr lang="en-US" sz="1600" dirty="0"/>
              <a:t> ORM </a:t>
            </a:r>
            <a:r>
              <a:rPr lang="en-US" sz="1600" dirty="0" err="1"/>
              <a:t>supportata</a:t>
            </a:r>
            <a:r>
              <a:rPr lang="en-US" sz="1600" dirty="0"/>
              <a:t>. </a:t>
            </a:r>
            <a:r>
              <a:rPr lang="en-US" sz="1600" dirty="0" err="1"/>
              <a:t>Nel</a:t>
            </a:r>
            <a:r>
              <a:rPr lang="en-US" sz="1600" dirty="0"/>
              <a:t> </a:t>
            </a:r>
            <a:r>
              <a:rPr lang="en-US" sz="1600" dirty="0" err="1"/>
              <a:t>caso</a:t>
            </a:r>
            <a:r>
              <a:rPr lang="en-US" sz="1600" dirty="0"/>
              <a:t> </a:t>
            </a:r>
            <a:r>
              <a:rPr lang="en-US" sz="1600" dirty="0" err="1"/>
              <a:t>preso</a:t>
            </a:r>
            <a:r>
              <a:rPr lang="en-US" sz="1600" dirty="0"/>
              <a:t> in </a:t>
            </a:r>
            <a:r>
              <a:rPr lang="en-US" sz="1600" dirty="0" err="1"/>
              <a:t>esempio</a:t>
            </a:r>
            <a:r>
              <a:rPr lang="en-US" sz="1600" dirty="0"/>
              <a:t> </a:t>
            </a:r>
            <a:r>
              <a:rPr lang="en-US" sz="1600" dirty="0" err="1"/>
              <a:t>quello</a:t>
            </a:r>
            <a:r>
              <a:rPr lang="en-US" sz="1600" dirty="0"/>
              <a:t> da </a:t>
            </a:r>
            <a:r>
              <a:rPr lang="en-US" sz="1600" dirty="0" err="1"/>
              <a:t>utilizzare</a:t>
            </a:r>
            <a:r>
              <a:rPr lang="en-US" sz="1600" dirty="0"/>
              <a:t> </a:t>
            </a:r>
            <a:r>
              <a:rPr lang="en-US" sz="1600" dirty="0" err="1"/>
              <a:t>è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b="1" i="1" dirty="0" err="1"/>
              <a:t>HibernateTransactionManager</a:t>
            </a:r>
            <a:r>
              <a:rPr lang="en-US" sz="1600" dirty="0"/>
              <a:t> in </a:t>
            </a:r>
            <a:r>
              <a:rPr lang="en-US" sz="1600" dirty="0" err="1"/>
              <a:t>grado</a:t>
            </a:r>
            <a:r>
              <a:rPr lang="en-US" sz="1600" dirty="0"/>
              <a:t> di </a:t>
            </a:r>
            <a:r>
              <a:rPr lang="en-US" sz="1600" dirty="0" err="1"/>
              <a:t>operare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session </a:t>
            </a:r>
            <a:r>
              <a:rPr lang="en-US" sz="1600"/>
              <a:t>factory</a:t>
            </a:r>
            <a:r>
              <a:rPr lang="en-US" sz="1600" smtClean="0"/>
              <a:t>.</a:t>
            </a:r>
          </a:p>
          <a:p>
            <a:pPr algn="l" eaLnBrk="1" hangingPunct="1"/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dirty="0" err="1"/>
              <a:t>Oltre</a:t>
            </a:r>
            <a:r>
              <a:rPr lang="en-US" sz="1600" dirty="0"/>
              <a:t> al transaction manager </a:t>
            </a:r>
            <a:r>
              <a:rPr lang="en-US" sz="1600" dirty="0" err="1" smtClean="0"/>
              <a:t>occorre</a:t>
            </a:r>
            <a:r>
              <a:rPr lang="en-US" sz="1600" dirty="0" smtClean="0"/>
              <a:t> </a:t>
            </a:r>
            <a:r>
              <a:rPr lang="en-US" sz="1600" dirty="0" err="1"/>
              <a:t>anche</a:t>
            </a:r>
            <a:r>
              <a:rPr lang="en-US" sz="1600" dirty="0"/>
              <a:t> </a:t>
            </a:r>
            <a:r>
              <a:rPr lang="en-US" sz="1600" dirty="0" err="1"/>
              <a:t>specificare</a:t>
            </a:r>
            <a:r>
              <a:rPr lang="en-US" sz="1600" dirty="0"/>
              <a:t>, </a:t>
            </a:r>
            <a:r>
              <a:rPr lang="en-US" sz="1600" dirty="0" err="1"/>
              <a:t>attraverso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tag </a:t>
            </a:r>
            <a:r>
              <a:rPr lang="en-US" sz="1600" b="1" i="1" dirty="0" err="1"/>
              <a:t>tx:annotation-driven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le </a:t>
            </a:r>
            <a:r>
              <a:rPr lang="en-US" sz="1600" dirty="0" err="1"/>
              <a:t>direttive</a:t>
            </a:r>
            <a:r>
              <a:rPr lang="en-US" sz="1600" dirty="0"/>
              <a:t> di </a:t>
            </a:r>
            <a:r>
              <a:rPr lang="en-US" sz="1600" dirty="0" err="1"/>
              <a:t>transazione</a:t>
            </a:r>
            <a:r>
              <a:rPr lang="en-US" sz="1600" dirty="0"/>
              <a:t> </a:t>
            </a:r>
            <a:r>
              <a:rPr lang="en-US" sz="1600" dirty="0" err="1"/>
              <a:t>vengono</a:t>
            </a:r>
            <a:r>
              <a:rPr lang="en-US" sz="1600" dirty="0"/>
              <a:t> </a:t>
            </a:r>
            <a:r>
              <a:rPr lang="en-US" sz="1600" dirty="0" err="1"/>
              <a:t>fornite</a:t>
            </a:r>
            <a:r>
              <a:rPr lang="en-US" sz="1600" dirty="0"/>
              <a:t> </a:t>
            </a:r>
            <a:r>
              <a:rPr lang="en-US" sz="1600" dirty="0" err="1"/>
              <a:t>attraverso</a:t>
            </a:r>
            <a:r>
              <a:rPr lang="en-US" sz="1600" dirty="0"/>
              <a:t> </a:t>
            </a:r>
            <a:r>
              <a:rPr lang="en-US" sz="1600" dirty="0" err="1"/>
              <a:t>l’utilizzo</a:t>
            </a:r>
            <a:r>
              <a:rPr lang="en-US" sz="1600" dirty="0"/>
              <a:t> di annotations.</a:t>
            </a:r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lvl="1" algn="l" eaLnBrk="1" hangingPunct="1"/>
            <a:r>
              <a:rPr lang="en-US" sz="1000" dirty="0"/>
              <a:t>	</a:t>
            </a:r>
            <a:endParaRPr lang="en-US" sz="1000" dirty="0" smtClean="0"/>
          </a:p>
          <a:p>
            <a:pPr lvl="1" algn="l" eaLnBrk="1" hangingPunct="1"/>
            <a:r>
              <a:rPr lang="en-US" sz="1000" dirty="0"/>
              <a:t>	</a:t>
            </a:r>
            <a:r>
              <a:rPr lang="en-US" sz="1000" dirty="0" smtClean="0"/>
              <a:t>&lt;</a:t>
            </a:r>
            <a:r>
              <a:rPr lang="en-US" sz="1000" dirty="0" err="1"/>
              <a:t>tx:annotation-driven</a:t>
            </a:r>
            <a:r>
              <a:rPr lang="en-US" sz="1000" dirty="0"/>
              <a:t> </a:t>
            </a:r>
            <a:r>
              <a:rPr lang="en-US" sz="1000" dirty="0" smtClean="0"/>
              <a:t>/&gt;</a:t>
            </a:r>
          </a:p>
          <a:p>
            <a:pPr lvl="1" algn="l" eaLnBrk="1" hangingPunct="1"/>
            <a:endParaRPr lang="en-US" sz="1000" dirty="0"/>
          </a:p>
          <a:p>
            <a:pPr lvl="1" algn="l" eaLnBrk="1" hangingPunct="1"/>
            <a:r>
              <a:rPr lang="en-US" sz="1000" dirty="0"/>
              <a:t>	&lt;bean id="</a:t>
            </a:r>
            <a:r>
              <a:rPr lang="en-US" sz="1000" dirty="0" err="1"/>
              <a:t>opgSessionFactory</a:t>
            </a:r>
            <a:r>
              <a:rPr lang="en-US" sz="1000" dirty="0"/>
              <a:t>"</a:t>
            </a:r>
          </a:p>
          <a:p>
            <a:pPr lvl="1" algn="l" eaLnBrk="1" hangingPunct="1"/>
            <a:r>
              <a:rPr lang="en-US" sz="1000" dirty="0"/>
              <a:t>		class="org.springframework.orm.hibernate4.LocalSessionFactoryBean"&gt;</a:t>
            </a:r>
          </a:p>
          <a:p>
            <a:pPr lvl="1" algn="l" eaLnBrk="1" hangingPunct="1"/>
            <a:r>
              <a:rPr lang="en-US" sz="1000" dirty="0"/>
              <a:t>		&lt;property name="</a:t>
            </a:r>
            <a:r>
              <a:rPr lang="en-US" sz="1000" dirty="0" err="1"/>
              <a:t>dataSource</a:t>
            </a:r>
            <a:r>
              <a:rPr lang="en-US" sz="1000" dirty="0"/>
              <a:t>" ref="</a:t>
            </a:r>
            <a:r>
              <a:rPr lang="en-US" sz="1000" dirty="0" err="1"/>
              <a:t>opgDataSource</a:t>
            </a:r>
            <a:r>
              <a:rPr lang="en-US" sz="1000" dirty="0"/>
              <a:t>" /&gt;</a:t>
            </a:r>
          </a:p>
          <a:p>
            <a:pPr lvl="1" algn="l" eaLnBrk="1" hangingPunct="1"/>
            <a:r>
              <a:rPr lang="en-US" sz="1000" dirty="0"/>
              <a:t>		&lt;property name="</a:t>
            </a:r>
            <a:r>
              <a:rPr lang="en-US" sz="1000" dirty="0" err="1"/>
              <a:t>configLocation</a:t>
            </a:r>
            <a:r>
              <a:rPr lang="en-US" sz="1000" dirty="0"/>
              <a:t>"&gt;</a:t>
            </a:r>
          </a:p>
          <a:p>
            <a:pPr lvl="1" algn="l" eaLnBrk="1" hangingPunct="1"/>
            <a:r>
              <a:rPr lang="en-US" sz="1000" dirty="0"/>
              <a:t>			&lt;value&gt;</a:t>
            </a:r>
          </a:p>
          <a:p>
            <a:pPr lvl="1" algn="l" eaLnBrk="1" hangingPunct="1"/>
            <a:r>
              <a:rPr lang="en-US" sz="1000" dirty="0"/>
              <a:t>				</a:t>
            </a:r>
            <a:r>
              <a:rPr lang="en-US" sz="1000" dirty="0" err="1"/>
              <a:t>classpath:META-INF</a:t>
            </a:r>
            <a:r>
              <a:rPr lang="en-US" sz="1000" dirty="0"/>
              <a:t>/spring/</a:t>
            </a:r>
            <a:r>
              <a:rPr lang="en-US" sz="1000" dirty="0" err="1"/>
              <a:t>hibernate.cfg.xml</a:t>
            </a:r>
            <a:endParaRPr lang="en-US" sz="1000" dirty="0"/>
          </a:p>
          <a:p>
            <a:pPr lvl="1" algn="l" eaLnBrk="1" hangingPunct="1"/>
            <a:r>
              <a:rPr lang="en-US" sz="1000" dirty="0"/>
              <a:t>			&lt;/value&gt;</a:t>
            </a:r>
          </a:p>
          <a:p>
            <a:pPr lvl="1" algn="l" eaLnBrk="1" hangingPunct="1"/>
            <a:r>
              <a:rPr lang="en-US" sz="1000" dirty="0"/>
              <a:t>		&lt;/property&gt;</a:t>
            </a:r>
          </a:p>
          <a:p>
            <a:pPr lvl="1" algn="l" eaLnBrk="1" hangingPunct="1"/>
            <a:r>
              <a:rPr lang="en-US" sz="1000" dirty="0"/>
              <a:t>	&lt;/bean</a:t>
            </a:r>
            <a:r>
              <a:rPr lang="en-US" sz="1000" dirty="0" smtClean="0"/>
              <a:t>&gt;</a:t>
            </a:r>
          </a:p>
          <a:p>
            <a:pPr lvl="1" algn="l"/>
            <a:r>
              <a:rPr lang="en-US" sz="1000" dirty="0"/>
              <a:t>	&lt;bean id=</a:t>
            </a:r>
            <a:r>
              <a:rPr lang="en-US" sz="1000" i="1" dirty="0"/>
              <a:t>"</a:t>
            </a:r>
            <a:r>
              <a:rPr lang="en-US" sz="1000" i="1" dirty="0" err="1"/>
              <a:t>transactionManager</a:t>
            </a:r>
            <a:r>
              <a:rPr lang="en-US" sz="1000" i="1" dirty="0"/>
              <a:t>"</a:t>
            </a:r>
          </a:p>
          <a:p>
            <a:pPr lvl="1" algn="l"/>
            <a:r>
              <a:rPr lang="en-US" sz="1000" dirty="0"/>
              <a:t>		class=</a:t>
            </a:r>
            <a:r>
              <a:rPr lang="en-US" sz="1000" i="1" dirty="0"/>
              <a:t>"org.springframework.orm.hibernate4.HibernateTransactionManager"&gt;</a:t>
            </a:r>
          </a:p>
          <a:p>
            <a:pPr lvl="1" algn="l"/>
            <a:r>
              <a:rPr lang="en-US" sz="1000" dirty="0"/>
              <a:t>		&lt;property name=</a:t>
            </a:r>
            <a:r>
              <a:rPr lang="en-US" sz="1000" i="1" dirty="0"/>
              <a:t>"</a:t>
            </a:r>
            <a:r>
              <a:rPr lang="en-US" sz="1000" i="1" dirty="0" err="1"/>
              <a:t>sessionFactory</a:t>
            </a:r>
            <a:r>
              <a:rPr lang="en-US" sz="1000" i="1" dirty="0"/>
              <a:t>" ref="</a:t>
            </a:r>
            <a:r>
              <a:rPr lang="en-US" sz="1000" i="1" dirty="0" err="1"/>
              <a:t>opgSessionFactory</a:t>
            </a:r>
            <a:r>
              <a:rPr lang="en-US" sz="1000" i="1" dirty="0"/>
              <a:t>" /&gt;</a:t>
            </a:r>
          </a:p>
          <a:p>
            <a:pPr lvl="1" algn="l"/>
            <a:r>
              <a:rPr lang="en-US" sz="1000" dirty="0"/>
              <a:t>	&lt;/bean&gt;</a:t>
            </a:r>
          </a:p>
          <a:p>
            <a:pPr algn="l"/>
            <a:endParaRPr lang="en-US" sz="1400" dirty="0"/>
          </a:p>
          <a:p>
            <a:pPr lvl="1" algn="l"/>
            <a:r>
              <a:rPr lang="en-US" sz="1000" dirty="0"/>
              <a:t>  </a:t>
            </a:r>
            <a:r>
              <a:rPr lang="en-US" sz="1000" dirty="0" smtClean="0"/>
              <a:t>	  </a:t>
            </a:r>
            <a:r>
              <a:rPr lang="en-US" sz="1000" dirty="0"/>
              <a:t>&lt;bean id=</a:t>
            </a:r>
            <a:r>
              <a:rPr lang="en-US" sz="1000" i="1" dirty="0"/>
              <a:t>"</a:t>
            </a:r>
            <a:r>
              <a:rPr lang="en-US" sz="1000" i="1" dirty="0" err="1"/>
              <a:t>hibernateTemplate</a:t>
            </a:r>
            <a:r>
              <a:rPr lang="en-US" sz="1000" i="1" dirty="0"/>
              <a:t>"  class="org.springframework.orm.hibernate4.HibernateTemplate"&gt;</a:t>
            </a:r>
          </a:p>
          <a:p>
            <a:pPr lvl="1" algn="l"/>
            <a:r>
              <a:rPr lang="en-US" sz="1000" dirty="0"/>
              <a:t>       </a:t>
            </a:r>
            <a:r>
              <a:rPr lang="en-US" sz="1000" dirty="0" smtClean="0"/>
              <a:t>		 </a:t>
            </a:r>
            <a:r>
              <a:rPr lang="en-US" sz="1000" dirty="0"/>
              <a:t>&lt;property name=</a:t>
            </a:r>
            <a:r>
              <a:rPr lang="en-US" sz="1000" i="1" dirty="0"/>
              <a:t>"</a:t>
            </a:r>
            <a:r>
              <a:rPr lang="en-US" sz="1000" i="1" dirty="0" err="1"/>
              <a:t>sessionFactory</a:t>
            </a:r>
            <a:r>
              <a:rPr lang="en-US" sz="1000" i="1" dirty="0"/>
              <a:t>" ref="</a:t>
            </a:r>
            <a:r>
              <a:rPr lang="en-US" sz="1000" i="1" dirty="0" err="1"/>
              <a:t>opgSessionFactory</a:t>
            </a:r>
            <a:r>
              <a:rPr lang="en-US" sz="1000" i="1" dirty="0"/>
              <a:t>" /&gt;</a:t>
            </a:r>
          </a:p>
          <a:p>
            <a:pPr lvl="1" algn="l"/>
            <a:r>
              <a:rPr lang="en-US" sz="1000" dirty="0"/>
              <a:t>  </a:t>
            </a:r>
            <a:r>
              <a:rPr lang="en-US" sz="1000" dirty="0" smtClean="0"/>
              <a:t>	  </a:t>
            </a:r>
            <a:r>
              <a:rPr lang="en-US" sz="1000" dirty="0"/>
              <a:t>&lt;/bean&gt;</a:t>
            </a:r>
            <a:endParaRPr lang="it-IT" sz="10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Utilizzando l’</a:t>
            </a:r>
            <a:r>
              <a:rPr lang="it-IT" sz="1800" dirty="0" err="1" smtClean="0"/>
              <a:t>HibernateTemplate</a:t>
            </a:r>
            <a:r>
              <a:rPr lang="it-IT" sz="1800" dirty="0" smtClean="0"/>
              <a:t> è comunque possibile lavorare a basso livello nel caso in cui occorra agire direttamente sulla Session aggirando i metodi </a:t>
            </a:r>
            <a:r>
              <a:rPr lang="it-IT" sz="1800" dirty="0" err="1" smtClean="0"/>
              <a:t>wrapper</a:t>
            </a:r>
            <a:r>
              <a:rPr lang="it-IT" sz="1800" dirty="0" smtClean="0"/>
              <a:t> del </a:t>
            </a:r>
            <a:r>
              <a:rPr lang="it-IT" sz="1800" dirty="0" err="1" smtClean="0"/>
              <a:t>template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Dal</a:t>
            </a:r>
            <a:r>
              <a:rPr lang="it-IT" sz="1800" dirty="0"/>
              <a:t>l’</a:t>
            </a:r>
            <a:r>
              <a:rPr lang="it-IT" sz="1800" dirty="0" err="1"/>
              <a:t>HibernateTemplate</a:t>
            </a:r>
            <a:r>
              <a:rPr lang="it-IT" sz="1800" dirty="0"/>
              <a:t> </a:t>
            </a:r>
            <a:r>
              <a:rPr lang="it-IT" sz="1800" dirty="0" smtClean="0"/>
              <a:t>è possibile ottenere l’</a:t>
            </a:r>
            <a:r>
              <a:rPr lang="it-IT" sz="1800" dirty="0" err="1" smtClean="0"/>
              <a:t>HibernateCallback</a:t>
            </a:r>
            <a:r>
              <a:rPr lang="it-IT" sz="1800" dirty="0" smtClean="0"/>
              <a:t> per accedere direttamente alla Session mantenendo comunque assicurate le operazioni di apertura, chiusura e </a:t>
            </a:r>
            <a:r>
              <a:rPr lang="it-IT" sz="1800" dirty="0" err="1" smtClean="0"/>
              <a:t>transazionalità</a:t>
            </a:r>
            <a:r>
              <a:rPr lang="it-IT" sz="1800" dirty="0" smtClean="0"/>
              <a:t> delle sessioni.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 smtClean="0"/>
              <a:t>Spring </a:t>
            </a:r>
            <a:r>
              <a:rPr lang="it-IT" sz="2400" b="1" dirty="0" err="1" smtClean="0"/>
              <a:t>Transaction</a:t>
            </a:r>
            <a:r>
              <a:rPr lang="it-IT" sz="2400" b="1" dirty="0" smtClean="0"/>
              <a:t> Management</a:t>
            </a:r>
          </a:p>
          <a:p>
            <a:pPr algn="l" eaLnBrk="1" hangingPunct="1"/>
            <a:endParaRPr lang="it-IT" sz="1800" b="1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Il supporto delle transazioni è uno dei motivi per cui introdurre la complessità di Spring nell’architettura dell’applicazione.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 maggiori benefici nell’utilizzo di Spring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Management risiede </a:t>
            </a:r>
            <a:r>
              <a:rPr lang="it-IT" sz="1800" dirty="0" smtClean="0"/>
              <a:t>in:</a:t>
            </a:r>
            <a:endParaRPr lang="it-IT" sz="18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 smtClean="0"/>
              <a:t>modello multipiattaforma (JTS, JDBC, </a:t>
            </a:r>
            <a:r>
              <a:rPr lang="it-IT" sz="1600" dirty="0" err="1" smtClean="0"/>
              <a:t>Hibernate</a:t>
            </a:r>
            <a:r>
              <a:rPr lang="it-IT" sz="1600" dirty="0" smtClean="0"/>
              <a:t>, JPA, JDO, etc..)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 smtClean="0"/>
              <a:t>supporto per le transazioni dichiarative</a:t>
            </a:r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dirty="0" smtClean="0"/>
              <a:t>astrazione del modello dei dati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algn="l" eaLnBrk="1" hangingPunct="1"/>
            <a:endParaRPr lang="it-IT" sz="1800" b="1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59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dirty="0" smtClean="0"/>
              <a:t> </a:t>
            </a:r>
            <a:r>
              <a:rPr lang="it-IT" sz="2400" b="1" dirty="0" smtClean="0"/>
              <a:t>Core Container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Rappresenta la </a:t>
            </a:r>
            <a:r>
              <a:rPr lang="it-IT" sz="1800" dirty="0"/>
              <a:t>parte principale di Spring e sopra di esso è costruito l’intero </a:t>
            </a:r>
            <a:r>
              <a:rPr lang="it-IT" sz="1800" dirty="0" err="1" smtClean="0"/>
              <a:t>framework</a:t>
            </a:r>
            <a:r>
              <a:rPr lang="it-IT" sz="1800" dirty="0" smtClean="0"/>
              <a:t>. Esso si basa sui </a:t>
            </a:r>
            <a:r>
              <a:rPr lang="it-IT" sz="1800" dirty="0"/>
              <a:t>seguenti </a:t>
            </a:r>
            <a:r>
              <a:rPr lang="it-IT" sz="1800" dirty="0" err="1"/>
              <a:t>moduli:Core</a:t>
            </a:r>
            <a:r>
              <a:rPr lang="it-IT" sz="1800" dirty="0"/>
              <a:t>, </a:t>
            </a:r>
            <a:r>
              <a:rPr lang="it-IT" sz="1800" dirty="0" err="1"/>
              <a:t>Beans</a:t>
            </a:r>
            <a:r>
              <a:rPr lang="it-IT" sz="1800" dirty="0"/>
              <a:t>, </a:t>
            </a:r>
            <a:r>
              <a:rPr lang="it-IT" sz="1800" dirty="0" err="1"/>
              <a:t>Context</a:t>
            </a:r>
            <a:r>
              <a:rPr lang="it-IT" sz="1800" dirty="0"/>
              <a:t>, e </a:t>
            </a:r>
            <a:r>
              <a:rPr lang="it-IT" sz="1800" dirty="0" err="1"/>
              <a:t>Expression</a:t>
            </a:r>
            <a:r>
              <a:rPr lang="it-IT" sz="1800" dirty="0"/>
              <a:t> </a:t>
            </a:r>
            <a:r>
              <a:rPr lang="it-IT" sz="1800" dirty="0" smtClean="0"/>
              <a:t>Language.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 </a:t>
            </a:r>
            <a:r>
              <a:rPr lang="it-IT" sz="1800" dirty="0"/>
              <a:t>moduli di </a:t>
            </a:r>
            <a:r>
              <a:rPr lang="it-IT" sz="1800" b="1" dirty="0"/>
              <a:t>Core</a:t>
            </a:r>
            <a:r>
              <a:rPr lang="it-IT" sz="1800" dirty="0"/>
              <a:t> e </a:t>
            </a:r>
            <a:r>
              <a:rPr lang="it-IT" sz="1800" b="1" dirty="0" err="1"/>
              <a:t>Beans</a:t>
            </a:r>
            <a:r>
              <a:rPr lang="it-IT" sz="1800" dirty="0"/>
              <a:t> sono responsabili delle funzionalità di </a:t>
            </a:r>
            <a:r>
              <a:rPr lang="it-IT" sz="1800" b="1" i="1" dirty="0" err="1"/>
              <a:t>Inversion</a:t>
            </a:r>
            <a:r>
              <a:rPr lang="it-IT" sz="1800" b="1" i="1" dirty="0"/>
              <a:t> Of Control (</a:t>
            </a:r>
            <a:r>
              <a:rPr lang="it-IT" sz="1800" b="1" i="1" dirty="0" err="1"/>
              <a:t>IoC</a:t>
            </a:r>
            <a:r>
              <a:rPr lang="it-IT" sz="1800" b="1" i="1" dirty="0"/>
              <a:t>)</a:t>
            </a:r>
            <a:r>
              <a:rPr lang="it-IT" sz="1800" dirty="0"/>
              <a:t> e </a:t>
            </a:r>
            <a:r>
              <a:rPr lang="it-IT" sz="1800" b="1" i="1" dirty="0" err="1"/>
              <a:t>Dependency</a:t>
            </a:r>
            <a:r>
              <a:rPr lang="it-IT" sz="1800" b="1" i="1" dirty="0"/>
              <a:t> </a:t>
            </a:r>
            <a:r>
              <a:rPr lang="it-IT" sz="1800" b="1" i="1" dirty="0" err="1"/>
              <a:t>Injection</a:t>
            </a:r>
            <a:r>
              <a:rPr lang="it-IT" sz="1800" dirty="0"/>
              <a:t> ed hanno come compito principale la creazione, gestione e manipolazione di oggetti di qualsiasi natura che, in Spring, vengono detti </a:t>
            </a:r>
            <a:r>
              <a:rPr lang="it-IT" sz="1800" dirty="0" err="1"/>
              <a:t>beans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Le </a:t>
            </a:r>
            <a:r>
              <a:rPr lang="it-IT" sz="1800" dirty="0"/>
              <a:t>funzionalità di </a:t>
            </a:r>
            <a:r>
              <a:rPr lang="it-IT" sz="1800" dirty="0" err="1"/>
              <a:t>IoC</a:t>
            </a:r>
            <a:r>
              <a:rPr lang="it-IT" sz="1800" dirty="0"/>
              <a:t> e DI, che sono implementate tramite la </a:t>
            </a:r>
            <a:r>
              <a:rPr lang="it-IT" sz="1800" b="1" dirty="0" err="1"/>
              <a:t>BeanFactory</a:t>
            </a:r>
            <a:r>
              <a:rPr lang="it-IT" sz="1800" dirty="0"/>
              <a:t>, che è una implementazione sofisticata del </a:t>
            </a:r>
            <a:r>
              <a:rPr lang="it-IT" sz="1800" dirty="0" err="1" smtClean="0"/>
              <a:t>Factory</a:t>
            </a:r>
            <a:r>
              <a:rPr lang="it-IT" sz="1800" dirty="0" smtClean="0"/>
              <a:t> Method Pattern</a:t>
            </a:r>
            <a:r>
              <a:rPr lang="it-IT" sz="1800" dirty="0" smtClean="0"/>
              <a:t>.</a:t>
            </a:r>
            <a:endParaRPr lang="it-IT" sz="1800" dirty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Per l’utilizzo di transazioni si hanno in genere due scenari:</a:t>
            </a:r>
          </a:p>
          <a:p>
            <a:pPr algn="l" eaLnBrk="1" hangingPunct="1"/>
            <a:endParaRPr lang="it-IT" sz="18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i="1" dirty="0" smtClean="0"/>
              <a:t>Global </a:t>
            </a:r>
            <a:r>
              <a:rPr lang="it-IT" sz="1600" b="1" i="1" dirty="0" err="1" smtClean="0"/>
              <a:t>Transactions</a:t>
            </a:r>
            <a:r>
              <a:rPr lang="it-IT" sz="1600" dirty="0" smtClean="0"/>
              <a:t>: transazioni distribuite su risorse transazionali multiple. Queste vengono gestite dagli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</a:t>
            </a:r>
            <a:r>
              <a:rPr lang="it-IT" sz="1600" dirty="0" err="1" smtClean="0"/>
              <a:t>servers</a:t>
            </a:r>
            <a:r>
              <a:rPr lang="it-IT" sz="1600" dirty="0" smtClean="0"/>
              <a:t> tramite JTA ma necessitano un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 dello </a:t>
            </a:r>
            <a:r>
              <a:rPr lang="it-IT" sz="1600" dirty="0" err="1" smtClean="0"/>
              <a:t>UserTransaction</a:t>
            </a:r>
            <a:r>
              <a:rPr lang="it-IT" sz="1600" dirty="0" smtClean="0"/>
              <a:t> come una risorsa JNDI con un sovraccarico di risorse da utilizzare.</a:t>
            </a:r>
          </a:p>
          <a:p>
            <a:pPr marL="742950" lvl="1" indent="-285750" algn="l" eaLnBrk="1" hangingPunct="1">
              <a:buFont typeface="Courier New"/>
              <a:buChar char="o"/>
            </a:pPr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i="1" dirty="0" smtClean="0"/>
              <a:t>Local </a:t>
            </a:r>
            <a:r>
              <a:rPr lang="it-IT" sz="1600" b="1" i="1" dirty="0" err="1" smtClean="0"/>
              <a:t>Transactions</a:t>
            </a:r>
            <a:r>
              <a:rPr lang="it-IT" sz="1600" dirty="0" smtClean="0"/>
              <a:t>: si tratta di transazioni legate alla singola connessione JDBC; sono più semplici da utilizzare ma non possono prendere in carico risorse transazionali multiple. Non possono essere gestite in connubio con JTA.</a:t>
            </a:r>
            <a:endParaRPr lang="it-IT" sz="1600" dirty="0"/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Spring risolve il problema fornendo un approccio ibrido che può essere introdotto con configurazioni sia programmatiche che dichiarative.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Una volta scritto il codice può essere contestualizzato in base al container prescelto ed al meccanismo di gestione delle transazioni.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La </a:t>
            </a:r>
            <a:r>
              <a:rPr lang="it-IT" sz="1800" dirty="0" smtClean="0"/>
              <a:t>strategia di gestione delle transazioni di Spring è legata all’interfaccia </a:t>
            </a:r>
            <a:r>
              <a:rPr lang="en-US" sz="1800" b="1" i="1" dirty="0" err="1" smtClean="0"/>
              <a:t>org.springframework.transaction.PlatformTransactionManager</a:t>
            </a:r>
            <a:r>
              <a:rPr lang="en-US" sz="1800" dirty="0" smtClean="0"/>
              <a:t> con I </a:t>
            </a:r>
            <a:r>
              <a:rPr lang="en-US" sz="1800" dirty="0" err="1" smtClean="0"/>
              <a:t>metodi</a:t>
            </a:r>
            <a:r>
              <a:rPr lang="en-US" sz="1800" dirty="0" smtClean="0"/>
              <a:t> </a:t>
            </a:r>
          </a:p>
          <a:p>
            <a:pPr algn="l" eaLnBrk="1" hangingPunct="1"/>
            <a:endParaRPr lang="en-US" sz="1800" dirty="0"/>
          </a:p>
          <a:p>
            <a:pPr lvl="1" algn="l" eaLnBrk="1" hangingPunct="1"/>
            <a:r>
              <a:rPr lang="en-US" sz="1400" dirty="0" err="1"/>
              <a:t>TransactionStatus</a:t>
            </a:r>
            <a:r>
              <a:rPr lang="en-US" sz="1400" dirty="0"/>
              <a:t> </a:t>
            </a:r>
            <a:r>
              <a:rPr lang="en-US" sz="1400" dirty="0" err="1"/>
              <a:t>getTransaction</a:t>
            </a:r>
            <a:r>
              <a:rPr lang="en-US" sz="1400" dirty="0"/>
              <a:t>(</a:t>
            </a:r>
          </a:p>
          <a:p>
            <a:pPr lvl="1" algn="l" eaLnBrk="1" hangingPunct="1"/>
            <a:r>
              <a:rPr lang="en-US" sz="1400" dirty="0"/>
              <a:t>            </a:t>
            </a:r>
            <a:r>
              <a:rPr lang="en-US" sz="1400" dirty="0" err="1"/>
              <a:t>TransactionDefinition</a:t>
            </a:r>
            <a:r>
              <a:rPr lang="en-US" sz="1400" dirty="0"/>
              <a:t> definition) throws </a:t>
            </a:r>
            <a:r>
              <a:rPr lang="en-US" sz="1400" dirty="0" err="1"/>
              <a:t>TransactionException</a:t>
            </a:r>
            <a:r>
              <a:rPr lang="en-US" sz="1400" dirty="0"/>
              <a:t>;</a:t>
            </a:r>
          </a:p>
          <a:p>
            <a:pPr lvl="1" algn="l" eaLnBrk="1" hangingPunct="1"/>
            <a:endParaRPr lang="en-US" sz="1400" dirty="0"/>
          </a:p>
          <a:p>
            <a:pPr lvl="1" algn="l" eaLnBrk="1" hangingPunct="1"/>
            <a:r>
              <a:rPr lang="en-US" sz="1400" dirty="0"/>
              <a:t>    void commit(</a:t>
            </a:r>
            <a:r>
              <a:rPr lang="en-US" sz="1400" dirty="0" err="1"/>
              <a:t>TransactionStatus</a:t>
            </a:r>
            <a:r>
              <a:rPr lang="en-US" sz="1400" dirty="0"/>
              <a:t> status) throws </a:t>
            </a:r>
            <a:r>
              <a:rPr lang="en-US" sz="1400" dirty="0" err="1"/>
              <a:t>TransactionException</a:t>
            </a:r>
            <a:r>
              <a:rPr lang="en-US" sz="1400" dirty="0"/>
              <a:t>;</a:t>
            </a:r>
          </a:p>
          <a:p>
            <a:pPr lvl="1" algn="l" eaLnBrk="1" hangingPunct="1"/>
            <a:endParaRPr lang="en-US" sz="1400" dirty="0"/>
          </a:p>
          <a:p>
            <a:pPr lvl="1" algn="l" eaLnBrk="1" hangingPunct="1"/>
            <a:r>
              <a:rPr lang="en-US" sz="1400" dirty="0"/>
              <a:t>    void rollback(</a:t>
            </a:r>
            <a:r>
              <a:rPr lang="en-US" sz="1400" dirty="0" err="1"/>
              <a:t>TransactionStatus</a:t>
            </a:r>
            <a:r>
              <a:rPr lang="en-US" sz="1400" dirty="0"/>
              <a:t> status) throws </a:t>
            </a:r>
            <a:r>
              <a:rPr lang="en-US" sz="1400" dirty="0" err="1"/>
              <a:t>TransactionException</a:t>
            </a:r>
            <a:r>
              <a:rPr lang="en-US" sz="1400" dirty="0" smtClean="0"/>
              <a:t>;</a:t>
            </a:r>
          </a:p>
          <a:p>
            <a:pPr lvl="1" algn="l" eaLnBrk="1" hangingPunct="1"/>
            <a:endParaRPr lang="en-US" sz="14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 metodi permettono di gestire una </a:t>
            </a:r>
            <a:r>
              <a:rPr lang="en-US" sz="1800" b="1" i="1" dirty="0" err="1" smtClean="0"/>
              <a:t>TransactionException</a:t>
            </a:r>
            <a:r>
              <a:rPr lang="en-US" sz="1800" dirty="0" smtClean="0"/>
              <a:t> e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tratta</a:t>
            </a:r>
            <a:r>
              <a:rPr lang="en-US" sz="1800" dirty="0" smtClean="0"/>
              <a:t> di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eccezione</a:t>
            </a:r>
            <a:r>
              <a:rPr lang="en-US" sz="1800" dirty="0" smtClean="0"/>
              <a:t> unchecked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Altri oggetti del </a:t>
            </a:r>
            <a:r>
              <a:rPr lang="it-IT" sz="1800" dirty="0" err="1" smtClean="0"/>
              <a:t>framework</a:t>
            </a:r>
            <a:r>
              <a:rPr lang="it-IT" sz="1800" dirty="0" smtClean="0"/>
              <a:t> sono:</a:t>
            </a:r>
          </a:p>
          <a:p>
            <a:pPr algn="l" eaLnBrk="1" hangingPunct="1"/>
            <a:endParaRPr lang="it-IT" sz="18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dirty="0" err="1" smtClean="0"/>
              <a:t>TransactionStatus</a:t>
            </a:r>
            <a:r>
              <a:rPr lang="en-US" sz="1600" dirty="0" smtClean="0"/>
              <a:t>: </a:t>
            </a:r>
            <a:r>
              <a:rPr lang="en-US" sz="1600" dirty="0" err="1" smtClean="0"/>
              <a:t>permette</a:t>
            </a:r>
            <a:r>
              <a:rPr lang="en-US" sz="1600" dirty="0" smtClean="0"/>
              <a:t> di </a:t>
            </a:r>
            <a:r>
              <a:rPr lang="en-US" sz="1600" dirty="0" err="1" smtClean="0"/>
              <a:t>avere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informazioni</a:t>
            </a:r>
            <a:r>
              <a:rPr lang="en-US" sz="1600" dirty="0" smtClean="0"/>
              <a:t> </a:t>
            </a:r>
            <a:r>
              <a:rPr lang="en-US" sz="1600" dirty="0" err="1" smtClean="0"/>
              <a:t>sulla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corrente</a:t>
            </a:r>
            <a:endParaRPr lang="en-US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endParaRPr lang="en-US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dirty="0" err="1" smtClean="0"/>
              <a:t>TransactionDefinition</a:t>
            </a:r>
            <a:r>
              <a:rPr lang="en-US" sz="1600" dirty="0" smtClean="0"/>
              <a:t>: </a:t>
            </a:r>
            <a:r>
              <a:rPr lang="en-US" sz="1600" dirty="0" err="1" smtClean="0"/>
              <a:t>parametri</a:t>
            </a:r>
            <a:r>
              <a:rPr lang="en-US" sz="1600" dirty="0" smtClean="0"/>
              <a:t> </a:t>
            </a:r>
            <a:r>
              <a:rPr lang="en-US" sz="1600" dirty="0" err="1" smtClean="0"/>
              <a:t>ai</a:t>
            </a:r>
            <a:r>
              <a:rPr lang="en-US" sz="1600" dirty="0" smtClean="0"/>
              <a:t> </a:t>
            </a:r>
            <a:r>
              <a:rPr lang="en-US" sz="1600" dirty="0" err="1" smtClean="0"/>
              <a:t>quali</a:t>
            </a:r>
            <a:r>
              <a:rPr lang="en-US" sz="1600" dirty="0" smtClean="0"/>
              <a:t> </a:t>
            </a:r>
            <a:r>
              <a:rPr lang="en-US" sz="1600" dirty="0" err="1" smtClean="0"/>
              <a:t>sono</a:t>
            </a:r>
            <a:r>
              <a:rPr lang="en-US" sz="1600" dirty="0" smtClean="0"/>
              <a:t> </a:t>
            </a:r>
            <a:r>
              <a:rPr lang="en-US" sz="1600" dirty="0" err="1" smtClean="0"/>
              <a:t>legati</a:t>
            </a:r>
            <a:r>
              <a:rPr lang="en-US" sz="1600" dirty="0" smtClean="0"/>
              <a:t> I </a:t>
            </a:r>
            <a:r>
              <a:rPr lang="en-US" sz="1600" dirty="0" err="1" smtClean="0"/>
              <a:t>TransactionStatus</a:t>
            </a:r>
            <a:r>
              <a:rPr lang="en-US" sz="1600" dirty="0" smtClean="0"/>
              <a:t>, e </a:t>
            </a:r>
            <a:r>
              <a:rPr lang="en-US" sz="1600" dirty="0" err="1" smtClean="0"/>
              <a:t>definiscono</a:t>
            </a:r>
            <a:r>
              <a:rPr lang="en-US" sz="1600" dirty="0"/>
              <a:t> </a:t>
            </a:r>
            <a:r>
              <a:rPr lang="en-US" sz="1600" dirty="0" err="1" smtClean="0"/>
              <a:t>l’</a:t>
            </a:r>
            <a:r>
              <a:rPr lang="en-US" sz="1600" i="1" dirty="0" err="1" smtClean="0"/>
              <a:t>isolation</a:t>
            </a:r>
            <a:r>
              <a:rPr lang="en-US" sz="1600" dirty="0" smtClean="0"/>
              <a:t>, la </a:t>
            </a:r>
            <a:r>
              <a:rPr lang="en-US" sz="1600" i="1" dirty="0" smtClean="0"/>
              <a:t>propagation, timeout</a:t>
            </a:r>
            <a:r>
              <a:rPr lang="en-US" sz="1600" dirty="0" smtClean="0"/>
              <a:t>, se </a:t>
            </a:r>
            <a:r>
              <a:rPr lang="en-US" sz="1600" dirty="0" err="1" smtClean="0"/>
              <a:t>è</a:t>
            </a:r>
            <a:r>
              <a:rPr lang="en-US" sz="1600" dirty="0" smtClean="0"/>
              <a:t> </a:t>
            </a:r>
            <a:r>
              <a:rPr lang="en-US" sz="1600" i="1" dirty="0" smtClean="0"/>
              <a:t>read-only</a:t>
            </a:r>
            <a:r>
              <a:rPr lang="en-US" sz="1600" dirty="0" smtClean="0"/>
              <a:t> o </a:t>
            </a:r>
            <a:r>
              <a:rPr lang="en-US" sz="1600" dirty="0" err="1" smtClean="0"/>
              <a:t>meno</a:t>
            </a:r>
            <a:endParaRPr lang="en-US" sz="1600" i="1" dirty="0" smtClean="0"/>
          </a:p>
          <a:p>
            <a:pPr lvl="1" algn="l" eaLnBrk="1" hangingPunct="1"/>
            <a:r>
              <a:rPr lang="en-US" sz="1600" dirty="0"/>
              <a:t>	</a:t>
            </a:r>
            <a:endParaRPr lang="en-US" sz="16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All’interno del file di configurazione xml si ha: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&lt;bean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id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1D00FF"/>
                </a:solidFill>
                <a:latin typeface="Consolas"/>
              </a:rPr>
              <a:t>txManager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6A006C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1D00FF"/>
                </a:solidFill>
                <a:latin typeface="Consolas"/>
              </a:rPr>
              <a:t>org.springframework.orm.hibernate4.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HibernateTransactionManager"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262626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&lt;property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1D00FF"/>
                </a:solidFill>
                <a:latin typeface="Consolas"/>
              </a:rPr>
              <a:t>sessionFactory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006C"/>
                </a:solidFill>
                <a:latin typeface="Consolas"/>
              </a:rPr>
              <a:t>ref</a:t>
            </a:r>
            <a:r>
              <a:rPr lang="en-US" sz="1400" dirty="0">
                <a:solidFill>
                  <a:srgbClr val="262626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1D00FF"/>
                </a:solidFill>
                <a:latin typeface="Consolas"/>
              </a:rPr>
              <a:t>sessionFactory</a:t>
            </a:r>
            <a:r>
              <a:rPr lang="en-US" sz="1400" dirty="0">
                <a:solidFill>
                  <a:srgbClr val="1D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326D6C"/>
                </a:solidFill>
                <a:latin typeface="Consolas"/>
              </a:rPr>
              <a:t> /&gt;</a:t>
            </a:r>
            <a:endParaRPr lang="en-US" sz="1400" dirty="0">
              <a:solidFill>
                <a:srgbClr val="262626"/>
              </a:solidFill>
              <a:latin typeface="Consolas"/>
            </a:endParaRPr>
          </a:p>
          <a:p>
            <a:pPr lvl="1" algn="l"/>
            <a:r>
              <a:rPr lang="en-US" sz="1400" dirty="0">
                <a:solidFill>
                  <a:srgbClr val="326D6C"/>
                </a:solidFill>
                <a:latin typeface="Consolas"/>
              </a:rPr>
              <a:t>&lt;/bean</a:t>
            </a:r>
            <a:r>
              <a:rPr lang="en-US" sz="1400" dirty="0" smtClean="0">
                <a:solidFill>
                  <a:srgbClr val="326D6C"/>
                </a:solidFill>
                <a:latin typeface="Consolas"/>
              </a:rPr>
              <a:t>&gt;</a:t>
            </a:r>
          </a:p>
          <a:p>
            <a:pPr lvl="1" algn="l"/>
            <a:endParaRPr lang="en-US" sz="1400" dirty="0" smtClean="0">
              <a:solidFill>
                <a:srgbClr val="326D6C"/>
              </a:solidFill>
              <a:latin typeface="Consolas"/>
              <a:ea typeface="+mn-ea"/>
              <a:cs typeface="+mn-cs"/>
            </a:endParaRPr>
          </a:p>
          <a:p>
            <a:pPr algn="l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La tipologia di </a:t>
            </a:r>
            <a:r>
              <a:rPr lang="it-IT" sz="1800" dirty="0" err="1" smtClean="0"/>
              <a:t>transaction</a:t>
            </a:r>
            <a:r>
              <a:rPr lang="it-IT" sz="1800" dirty="0" smtClean="0"/>
              <a:t> manager deve essere sincronizzato con le corrispondenti risorse:</a:t>
            </a:r>
          </a:p>
          <a:p>
            <a:pPr algn="l" eaLnBrk="1" hangingPunct="1"/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dirty="0" err="1"/>
              <a:t>DataSourceTransactionManager</a:t>
            </a:r>
            <a:r>
              <a:rPr lang="en-US" sz="1600" dirty="0"/>
              <a:t> </a:t>
            </a:r>
            <a:r>
              <a:rPr lang="en-US" sz="1600" dirty="0" smtClean="0"/>
              <a:t>con JDBC </a:t>
            </a:r>
            <a:r>
              <a:rPr lang="en-US" sz="1600" dirty="0" err="1"/>
              <a:t>DataSource</a:t>
            </a:r>
            <a:r>
              <a:rPr lang="en-US" sz="1600" dirty="0"/>
              <a:t>, </a:t>
            </a:r>
            <a:endParaRPr lang="en-US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en-US" sz="1600" dirty="0" err="1" smtClean="0"/>
              <a:t>HibernateTransactionManager</a:t>
            </a:r>
            <a:r>
              <a:rPr lang="en-US" sz="1600" dirty="0" smtClean="0"/>
              <a:t> con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/>
              <a:t>Hibernate </a:t>
            </a:r>
            <a:r>
              <a:rPr lang="en-US" sz="1600" dirty="0" err="1" smtClean="0"/>
              <a:t>SessionFactory</a:t>
            </a:r>
            <a:endParaRPr lang="en-US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endParaRPr lang="en-US" sz="1600" dirty="0"/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1800" dirty="0" smtClean="0"/>
              <a:t>Spring </a:t>
            </a:r>
            <a:r>
              <a:rPr lang="en-US" sz="1800" dirty="0" err="1" smtClean="0"/>
              <a:t>mette</a:t>
            </a:r>
            <a:r>
              <a:rPr lang="en-US" sz="1800" dirty="0" smtClean="0"/>
              <a:t> a </a:t>
            </a:r>
            <a:r>
              <a:rPr lang="en-US" sz="1800" dirty="0" err="1" smtClean="0"/>
              <a:t>disposizione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gestione</a:t>
            </a:r>
            <a:r>
              <a:rPr lang="en-US" sz="1800" dirty="0" smtClean="0"/>
              <a:t> </a:t>
            </a:r>
            <a:r>
              <a:rPr lang="en-US" sz="1800" dirty="0" err="1" smtClean="0"/>
              <a:t>dichiarativa</a:t>
            </a:r>
            <a:r>
              <a:rPr lang="en-US" sz="1800" dirty="0" smtClean="0"/>
              <a:t> </a:t>
            </a:r>
            <a:r>
              <a:rPr lang="en-US" sz="1800" dirty="0" err="1" smtClean="0"/>
              <a:t>delle</a:t>
            </a:r>
            <a:r>
              <a:rPr lang="en-US" sz="1800" dirty="0" smtClean="0"/>
              <a:t> </a:t>
            </a:r>
            <a:r>
              <a:rPr lang="en-US" sz="1800" dirty="0" err="1" smtClean="0"/>
              <a:t>transazioni</a:t>
            </a:r>
            <a:r>
              <a:rPr lang="en-US" sz="1800" dirty="0" smtClean="0"/>
              <a:t>, </a:t>
            </a:r>
            <a:r>
              <a:rPr lang="en-US" sz="1800" dirty="0" err="1" smtClean="0"/>
              <a:t>questo</a:t>
            </a:r>
            <a:r>
              <a:rPr lang="en-US" sz="1800" dirty="0" smtClean="0"/>
              <a:t> </a:t>
            </a:r>
            <a:r>
              <a:rPr lang="en-US" sz="1800" dirty="0" err="1" smtClean="0"/>
              <a:t>permette</a:t>
            </a:r>
            <a:r>
              <a:rPr lang="en-US" sz="1800" dirty="0" smtClean="0"/>
              <a:t> di </a:t>
            </a:r>
            <a:r>
              <a:rPr lang="en-US" sz="1800" dirty="0" err="1" smtClean="0"/>
              <a:t>avere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minimo</a:t>
            </a:r>
            <a:r>
              <a:rPr lang="en-US" sz="1800" dirty="0" smtClean="0"/>
              <a:t> </a:t>
            </a:r>
            <a:r>
              <a:rPr lang="en-US" sz="1800" dirty="0" err="1" smtClean="0"/>
              <a:t>impatto</a:t>
            </a:r>
            <a:r>
              <a:rPr lang="en-US" sz="1800" dirty="0" smtClean="0"/>
              <a:t> </a:t>
            </a:r>
            <a:r>
              <a:rPr lang="en-US" sz="1800" dirty="0" err="1" smtClean="0"/>
              <a:t>sul</a:t>
            </a:r>
            <a:r>
              <a:rPr lang="en-US" sz="1800" dirty="0" smtClean="0"/>
              <a:t> </a:t>
            </a:r>
            <a:r>
              <a:rPr lang="en-US" sz="1800" dirty="0" err="1" smtClean="0"/>
              <a:t>codice</a:t>
            </a:r>
            <a:r>
              <a:rPr lang="en-US" sz="1800" dirty="0" smtClean="0"/>
              <a:t> e </a:t>
            </a:r>
            <a:r>
              <a:rPr lang="en-US" sz="1800" dirty="0" err="1" smtClean="0"/>
              <a:t>permete</a:t>
            </a:r>
            <a:r>
              <a:rPr lang="en-US" sz="1800" dirty="0" smtClean="0"/>
              <a:t> di </a:t>
            </a:r>
            <a:r>
              <a:rPr lang="en-US" sz="1800" dirty="0" err="1" smtClean="0"/>
              <a:t>mantenere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container lightweight.</a:t>
            </a:r>
          </a:p>
          <a:p>
            <a:pPr marL="342900" indent="-342900" algn="l" eaLnBrk="1" hangingPunct="1">
              <a:buFont typeface="Arial"/>
              <a:buChar char="•"/>
            </a:pPr>
            <a:endParaRPr lang="en-US" sz="1800" dirty="0"/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1800" dirty="0" err="1" smtClean="0"/>
              <a:t>Queste</a:t>
            </a:r>
            <a:r>
              <a:rPr lang="en-US" sz="1800" dirty="0" smtClean="0"/>
              <a:t> </a:t>
            </a:r>
            <a:r>
              <a:rPr lang="en-US" sz="1800" dirty="0" err="1" smtClean="0"/>
              <a:t>possono</a:t>
            </a:r>
            <a:r>
              <a:rPr lang="en-US" sz="1800" dirty="0" smtClean="0"/>
              <a:t> </a:t>
            </a:r>
            <a:r>
              <a:rPr lang="en-US" sz="1800" dirty="0" err="1" smtClean="0"/>
              <a:t>essere</a:t>
            </a:r>
            <a:r>
              <a:rPr lang="en-US" sz="1800" dirty="0" smtClean="0"/>
              <a:t> </a:t>
            </a:r>
            <a:r>
              <a:rPr lang="en-US" sz="1800" dirty="0" err="1" smtClean="0"/>
              <a:t>impiegate</a:t>
            </a:r>
            <a:r>
              <a:rPr lang="en-US" sz="1800" dirty="0" smtClean="0"/>
              <a:t> in </a:t>
            </a:r>
            <a:r>
              <a:rPr lang="en-US" sz="1800" dirty="0" err="1" smtClean="0"/>
              <a:t>ogni</a:t>
            </a:r>
            <a:r>
              <a:rPr lang="en-US" sz="1800" dirty="0" smtClean="0"/>
              <a:t> </a:t>
            </a:r>
            <a:r>
              <a:rPr lang="en-US" sz="1800" dirty="0" err="1" smtClean="0"/>
              <a:t>contesto</a:t>
            </a:r>
            <a:r>
              <a:rPr lang="en-US" sz="1800" dirty="0" smtClean="0"/>
              <a:t> JDBC, JPA, JDO, JTA a </a:t>
            </a:r>
            <a:r>
              <a:rPr lang="en-US" sz="1800" dirty="0" err="1" smtClean="0"/>
              <a:t>seconda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err="1" smtClean="0"/>
              <a:t>specifica</a:t>
            </a:r>
            <a:r>
              <a:rPr lang="en-US" sz="1800" dirty="0" smtClean="0"/>
              <a:t> </a:t>
            </a:r>
            <a:r>
              <a:rPr lang="en-US" sz="1800" dirty="0" err="1" smtClean="0"/>
              <a:t>configurazione</a:t>
            </a:r>
            <a:r>
              <a:rPr lang="en-US" sz="1800" dirty="0" smtClean="0"/>
              <a:t>.</a:t>
            </a:r>
          </a:p>
          <a:p>
            <a:pPr marL="342900" indent="-342900" algn="l" eaLnBrk="1" hangingPunct="1">
              <a:buFont typeface="Arial"/>
              <a:buChar char="•"/>
            </a:pPr>
            <a:endParaRPr lang="en-US" sz="1800" dirty="0"/>
          </a:p>
          <a:p>
            <a:pPr marL="342900" indent="-342900" algn="l" eaLnBrk="1" hangingPunct="1">
              <a:buFont typeface="Arial"/>
              <a:buChar char="•"/>
            </a:pPr>
            <a:r>
              <a:rPr lang="en-US" sz="1800" dirty="0" err="1" smtClean="0"/>
              <a:t>Mette</a:t>
            </a:r>
            <a:r>
              <a:rPr lang="en-US" sz="1800" dirty="0" smtClean="0"/>
              <a:t> a </a:t>
            </a:r>
            <a:r>
              <a:rPr lang="en-US" sz="1800" dirty="0" err="1" smtClean="0"/>
              <a:t>disposizione</a:t>
            </a:r>
            <a:r>
              <a:rPr lang="en-US" sz="1800" dirty="0" smtClean="0"/>
              <a:t> </a:t>
            </a:r>
            <a:r>
              <a:rPr lang="en-US" sz="1800" dirty="0" err="1" smtClean="0"/>
              <a:t>gli</a:t>
            </a:r>
            <a:r>
              <a:rPr lang="en-US" sz="1800" dirty="0" smtClean="0"/>
              <a:t> </a:t>
            </a:r>
            <a:r>
              <a:rPr lang="en-US" sz="1800" dirty="0" err="1" smtClean="0"/>
              <a:t>stessi</a:t>
            </a:r>
            <a:r>
              <a:rPr lang="en-US" sz="1800" dirty="0" smtClean="0"/>
              <a:t> </a:t>
            </a:r>
            <a:r>
              <a:rPr lang="en-US" sz="1800" dirty="0" err="1" smtClean="0"/>
              <a:t>principi</a:t>
            </a:r>
            <a:r>
              <a:rPr lang="en-US" sz="1800" dirty="0" smtClean="0"/>
              <a:t> di </a:t>
            </a:r>
            <a:r>
              <a:rPr lang="en-US" sz="1800" dirty="0" err="1" smtClean="0"/>
              <a:t>gestione</a:t>
            </a:r>
            <a:r>
              <a:rPr lang="en-US" sz="1800" dirty="0" smtClean="0"/>
              <a:t> </a:t>
            </a:r>
            <a:r>
              <a:rPr lang="en-US" sz="1800" dirty="0" err="1" smtClean="0"/>
              <a:t>propri</a:t>
            </a:r>
            <a:r>
              <a:rPr lang="en-US" sz="1800" dirty="0" smtClean="0"/>
              <a:t> </a:t>
            </a:r>
            <a:r>
              <a:rPr lang="en-US" sz="1800" dirty="0" err="1" smtClean="0"/>
              <a:t>degli</a:t>
            </a:r>
            <a:r>
              <a:rPr lang="en-US" sz="1800" dirty="0" smtClean="0"/>
              <a:t> EJB ma </a:t>
            </a:r>
            <a:r>
              <a:rPr lang="en-US" sz="1800" dirty="0" err="1" smtClean="0"/>
              <a:t>senza</a:t>
            </a:r>
            <a:r>
              <a:rPr lang="en-US" sz="1800" dirty="0" smtClean="0"/>
              <a:t> la </a:t>
            </a:r>
            <a:r>
              <a:rPr lang="en-US" sz="1800" dirty="0" err="1" smtClean="0"/>
              <a:t>stessa</a:t>
            </a:r>
            <a:r>
              <a:rPr lang="en-US" sz="1800" dirty="0" smtClean="0"/>
              <a:t> </a:t>
            </a:r>
            <a:r>
              <a:rPr lang="en-US" sz="1800" dirty="0" err="1" smtClean="0"/>
              <a:t>complessità</a:t>
            </a:r>
            <a:r>
              <a:rPr lang="en-US" sz="1800" dirty="0" smtClean="0"/>
              <a:t>.</a:t>
            </a:r>
          </a:p>
          <a:p>
            <a:pPr marL="342900" indent="-342900" algn="l" eaLnBrk="1" hangingPunct="1">
              <a:buFont typeface="Arial"/>
              <a:buChar char="•"/>
            </a:pPr>
            <a:endParaRPr lang="en-US" sz="1800" dirty="0"/>
          </a:p>
          <a:p>
            <a:pPr marL="342900" indent="-34290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Vengono messi a disposizione principi di </a:t>
            </a:r>
            <a:r>
              <a:rPr lang="it-IT" sz="1800" dirty="0" err="1" smtClean="0"/>
              <a:t>rollback</a:t>
            </a:r>
            <a:r>
              <a:rPr lang="it-IT" sz="1800" dirty="0" smtClean="0"/>
              <a:t> in base al tipo di eccezione lanciata.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E’ possibile specificare </a:t>
            </a:r>
            <a:r>
              <a:rPr lang="it-IT" sz="1800" i="1" dirty="0" err="1" smtClean="0"/>
              <a:t>application-specific</a:t>
            </a:r>
            <a:r>
              <a:rPr lang="it-IT" sz="1800" dirty="0" smtClean="0"/>
              <a:t> </a:t>
            </a:r>
            <a:r>
              <a:rPr lang="it-IT" sz="1800" dirty="0" err="1" smtClean="0"/>
              <a:t>exceptions</a:t>
            </a:r>
            <a:r>
              <a:rPr lang="it-IT" sz="1800" dirty="0" smtClean="0"/>
              <a:t> per la demarcazione di </a:t>
            </a:r>
            <a:r>
              <a:rPr lang="it-IT" sz="1800" dirty="0" err="1" smtClean="0"/>
              <a:t>rollback</a:t>
            </a:r>
            <a:r>
              <a:rPr lang="it-IT" sz="1800" dirty="0" smtClean="0"/>
              <a:t> </a:t>
            </a:r>
            <a:r>
              <a:rPr lang="it-IT" sz="1800" dirty="0" err="1" smtClean="0"/>
              <a:t>events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Spring utilizza gli AOP </a:t>
            </a:r>
            <a:r>
              <a:rPr lang="it-IT" sz="1800" dirty="0" err="1" smtClean="0"/>
              <a:t>Proxies</a:t>
            </a:r>
            <a:r>
              <a:rPr lang="it-IT" sz="1800" dirty="0" smtClean="0"/>
              <a:t> ed i </a:t>
            </a:r>
            <a:r>
              <a:rPr lang="it-IT" sz="1800" dirty="0" err="1" smtClean="0"/>
              <a:t>metadata</a:t>
            </a:r>
            <a:r>
              <a:rPr lang="it-IT" sz="1800" dirty="0" smtClean="0"/>
              <a:t> impostati in configurazione: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65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6" name="Picture 5" descr="screenshot_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199"/>
            <a:ext cx="7239000" cy="44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E’ possibile specificare quanto segue per rendere i servizi transazionali:</a:t>
            </a:r>
          </a:p>
          <a:p>
            <a:pPr algn="l" eaLnBrk="1" hangingPunct="1"/>
            <a:endParaRPr lang="it-IT" sz="1800" dirty="0"/>
          </a:p>
          <a:p>
            <a:pPr algn="l" eaLnBrk="1" hangingPunct="1"/>
            <a:r>
              <a:rPr lang="it-IT" sz="1800" dirty="0"/>
              <a:t>   </a:t>
            </a:r>
            <a:r>
              <a:rPr lang="it-IT" sz="1400" dirty="0"/>
              <a:t> &lt;</a:t>
            </a:r>
            <a:r>
              <a:rPr lang="it-IT" sz="1400" dirty="0" err="1"/>
              <a:t>tx:advice</a:t>
            </a:r>
            <a:r>
              <a:rPr lang="it-IT" sz="1400" dirty="0"/>
              <a:t> id="</a:t>
            </a:r>
            <a:r>
              <a:rPr lang="it-IT" sz="1400" dirty="0" err="1"/>
              <a:t>txAdvice</a:t>
            </a:r>
            <a:r>
              <a:rPr lang="it-IT" sz="1400" dirty="0"/>
              <a:t>" </a:t>
            </a:r>
            <a:r>
              <a:rPr lang="it-IT" sz="1400" dirty="0" err="1"/>
              <a:t>transaction</a:t>
            </a:r>
            <a:r>
              <a:rPr lang="it-IT" sz="1400" dirty="0"/>
              <a:t>-manager="</a:t>
            </a:r>
            <a:r>
              <a:rPr lang="it-IT" sz="1400" dirty="0" err="1"/>
              <a:t>txManager</a:t>
            </a:r>
            <a:r>
              <a:rPr lang="it-IT" sz="1400" dirty="0"/>
              <a:t>"&gt;</a:t>
            </a:r>
          </a:p>
          <a:p>
            <a:pPr algn="l" eaLnBrk="1" hangingPunct="1"/>
            <a:r>
              <a:rPr lang="it-IT" sz="1400" dirty="0"/>
              <a:t>        &lt;</a:t>
            </a:r>
            <a:r>
              <a:rPr lang="it-IT" sz="1400" dirty="0" err="1"/>
              <a:t>tx:attributes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dirty="0"/>
              <a:t>            &lt;</a:t>
            </a:r>
            <a:r>
              <a:rPr lang="it-IT" sz="1400" dirty="0" err="1"/>
              <a:t>tx:method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="</a:t>
            </a:r>
            <a:r>
              <a:rPr lang="it-IT" sz="1400" dirty="0" err="1"/>
              <a:t>find</a:t>
            </a:r>
            <a:r>
              <a:rPr lang="it-IT" sz="1400" dirty="0"/>
              <a:t>*" </a:t>
            </a:r>
            <a:r>
              <a:rPr lang="it-IT" sz="1400" dirty="0" err="1"/>
              <a:t>read-only</a:t>
            </a:r>
            <a:r>
              <a:rPr lang="it-IT" sz="1400" dirty="0"/>
              <a:t>="</a:t>
            </a:r>
            <a:r>
              <a:rPr lang="it-IT" sz="1400" dirty="0" err="1"/>
              <a:t>true</a:t>
            </a:r>
            <a:r>
              <a:rPr lang="it-IT" sz="1400" dirty="0"/>
              <a:t>"/&gt;</a:t>
            </a:r>
          </a:p>
          <a:p>
            <a:pPr algn="l" eaLnBrk="1" hangingPunct="1"/>
            <a:r>
              <a:rPr lang="it-IT" sz="1400" dirty="0"/>
              <a:t>            &lt;</a:t>
            </a:r>
            <a:r>
              <a:rPr lang="it-IT" sz="1400" dirty="0" err="1"/>
              <a:t>tx:method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="*"/&gt;</a:t>
            </a:r>
          </a:p>
          <a:p>
            <a:pPr algn="l" eaLnBrk="1" hangingPunct="1"/>
            <a:r>
              <a:rPr lang="it-IT" sz="1400" dirty="0"/>
              <a:t>        &lt;/</a:t>
            </a:r>
            <a:r>
              <a:rPr lang="it-IT" sz="1400" dirty="0" err="1"/>
              <a:t>tx:attributes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dirty="0"/>
              <a:t>    &lt;/</a:t>
            </a:r>
            <a:r>
              <a:rPr lang="it-IT" sz="1400" dirty="0" err="1"/>
              <a:t>tx:advice</a:t>
            </a:r>
            <a:r>
              <a:rPr lang="it-IT" sz="1400" dirty="0" smtClean="0"/>
              <a:t>&gt;</a:t>
            </a:r>
          </a:p>
          <a:p>
            <a:pPr algn="l" eaLnBrk="1" hangingPunct="1"/>
            <a:endParaRPr lang="it-IT" sz="1400" dirty="0"/>
          </a:p>
          <a:p>
            <a:pPr algn="l" eaLnBrk="1" hangingPunct="1"/>
            <a:r>
              <a:rPr lang="it-IT" sz="1400" dirty="0"/>
              <a:t>    &lt;</a:t>
            </a:r>
            <a:r>
              <a:rPr lang="it-IT" sz="1400" dirty="0" err="1"/>
              <a:t>aop:config</a:t>
            </a:r>
            <a:r>
              <a:rPr lang="it-IT" sz="1400" dirty="0"/>
              <a:t>&gt;</a:t>
            </a:r>
          </a:p>
          <a:p>
            <a:pPr algn="l" eaLnBrk="1" hangingPunct="1"/>
            <a:r>
              <a:rPr lang="it-IT" sz="1400" dirty="0"/>
              <a:t>        &lt;</a:t>
            </a:r>
            <a:r>
              <a:rPr lang="it-IT" sz="1400" dirty="0" err="1"/>
              <a:t>aop:pointcut</a:t>
            </a:r>
            <a:r>
              <a:rPr lang="it-IT" sz="1400" dirty="0"/>
              <a:t> id="</a:t>
            </a:r>
            <a:r>
              <a:rPr lang="it-IT" sz="1400" dirty="0" err="1"/>
              <a:t>appServiceOperation</a:t>
            </a:r>
            <a:r>
              <a:rPr lang="it-IT" sz="1400" dirty="0"/>
              <a:t>" </a:t>
            </a:r>
            <a:r>
              <a:rPr lang="it-IT" sz="1400" dirty="0" err="1"/>
              <a:t>expression</a:t>
            </a:r>
            <a:r>
              <a:rPr lang="it-IT" sz="1400" dirty="0"/>
              <a:t>="</a:t>
            </a:r>
            <a:r>
              <a:rPr lang="it-IT" sz="1400" dirty="0" err="1"/>
              <a:t>execution</a:t>
            </a:r>
            <a:r>
              <a:rPr lang="it-IT" sz="1400" dirty="0"/>
              <a:t>(* </a:t>
            </a:r>
            <a:r>
              <a:rPr lang="it-IT" sz="1400" dirty="0" smtClean="0"/>
              <a:t>		</a:t>
            </a:r>
            <a:r>
              <a:rPr lang="it-IT" sz="1400" dirty="0" err="1" smtClean="0"/>
              <a:t>it.clever.spring.tutorial.business.facade.ApplicationService</a:t>
            </a:r>
            <a:r>
              <a:rPr lang="it-IT" sz="1400" dirty="0"/>
              <a:t>.*(..))"/&gt;</a:t>
            </a:r>
          </a:p>
          <a:p>
            <a:pPr algn="l" eaLnBrk="1" hangingPunct="1"/>
            <a:r>
              <a:rPr lang="it-IT" sz="1400" dirty="0"/>
              <a:t>        &lt;</a:t>
            </a:r>
            <a:r>
              <a:rPr lang="it-IT" sz="1400" dirty="0" err="1"/>
              <a:t>aop:advisor</a:t>
            </a:r>
            <a:r>
              <a:rPr lang="it-IT" sz="1400" dirty="0"/>
              <a:t> </a:t>
            </a:r>
            <a:r>
              <a:rPr lang="it-IT" sz="1400" dirty="0" err="1"/>
              <a:t>advice-ref</a:t>
            </a:r>
            <a:r>
              <a:rPr lang="it-IT" sz="1400" dirty="0"/>
              <a:t>="</a:t>
            </a:r>
            <a:r>
              <a:rPr lang="it-IT" sz="1400" dirty="0" err="1"/>
              <a:t>txAdvice</a:t>
            </a:r>
            <a:r>
              <a:rPr lang="it-IT" sz="1400" dirty="0"/>
              <a:t>" </a:t>
            </a:r>
            <a:r>
              <a:rPr lang="it-IT" sz="1400" dirty="0" err="1"/>
              <a:t>pointcut-ref</a:t>
            </a:r>
            <a:r>
              <a:rPr lang="it-IT" sz="1400" dirty="0"/>
              <a:t>="</a:t>
            </a:r>
            <a:r>
              <a:rPr lang="it-IT" sz="1400" dirty="0" err="1"/>
              <a:t>appServiceOperation</a:t>
            </a:r>
            <a:r>
              <a:rPr lang="it-IT" sz="1400" dirty="0"/>
              <a:t>"/&gt;</a:t>
            </a:r>
          </a:p>
          <a:p>
            <a:pPr algn="l" eaLnBrk="1" hangingPunct="1"/>
            <a:r>
              <a:rPr lang="it-IT" sz="1400" dirty="0"/>
              <a:t>    &lt;/</a:t>
            </a:r>
            <a:r>
              <a:rPr lang="it-IT" sz="1400" dirty="0" err="1"/>
              <a:t>aop:config</a:t>
            </a:r>
            <a:r>
              <a:rPr lang="it-IT" sz="1400" dirty="0"/>
              <a:t>&gt;</a:t>
            </a:r>
            <a:endParaRPr lang="it-IT" sz="14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La semantica di gestione delle transazioni è gestita dal </a:t>
            </a:r>
            <a:r>
              <a:rPr lang="it-IT" sz="1800" dirty="0" err="1" smtClean="0"/>
              <a:t>tag</a:t>
            </a:r>
            <a:r>
              <a:rPr lang="it-IT" sz="1800" dirty="0" smtClean="0"/>
              <a:t> </a:t>
            </a:r>
            <a:r>
              <a:rPr lang="en-US" sz="1800" b="1" i="1" dirty="0"/>
              <a:t>&lt;</a:t>
            </a:r>
            <a:r>
              <a:rPr lang="en-US" sz="1800" b="1" i="1" dirty="0" err="1"/>
              <a:t>tx:advice</a:t>
            </a:r>
            <a:r>
              <a:rPr lang="en-US" sz="1800" b="1" i="1" dirty="0"/>
              <a:t>/</a:t>
            </a:r>
            <a:r>
              <a:rPr lang="en-US" sz="1800" b="1" i="1" dirty="0" smtClean="0"/>
              <a:t>&gt;</a:t>
            </a:r>
            <a:r>
              <a:rPr lang="en-US" sz="1800" dirty="0" smtClean="0"/>
              <a:t> </a:t>
            </a:r>
            <a:r>
              <a:rPr lang="en-US" sz="1800" dirty="0" err="1" smtClean="0"/>
              <a:t>mentre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tag </a:t>
            </a:r>
            <a:r>
              <a:rPr lang="en-US" sz="1800" b="1" i="1" dirty="0"/>
              <a:t>&lt;</a:t>
            </a:r>
            <a:r>
              <a:rPr lang="en-US" sz="1800" b="1" i="1" dirty="0" err="1"/>
              <a:t>aop:config</a:t>
            </a:r>
            <a:r>
              <a:rPr lang="en-US" sz="1800" b="1" i="1" dirty="0"/>
              <a:t>/</a:t>
            </a:r>
            <a:r>
              <a:rPr lang="en-US" sz="1800" b="1" i="1" dirty="0" smtClean="0"/>
              <a:t>&gt;</a:t>
            </a:r>
            <a:r>
              <a:rPr lang="en-US" sz="1800" dirty="0" smtClean="0"/>
              <a:t> </a:t>
            </a:r>
            <a:r>
              <a:rPr lang="en-US" sz="1800" dirty="0" err="1" smtClean="0"/>
              <a:t>permette</a:t>
            </a:r>
            <a:r>
              <a:rPr lang="en-US" sz="1800" dirty="0" smtClean="0"/>
              <a:t> di far </a:t>
            </a:r>
            <a:r>
              <a:rPr lang="en-US" sz="1800" dirty="0" err="1" smtClean="0"/>
              <a:t>eseguire</a:t>
            </a:r>
            <a:r>
              <a:rPr lang="en-US" sz="1800" dirty="0" smtClean="0"/>
              <a:t> le </a:t>
            </a:r>
            <a:r>
              <a:rPr lang="en-US" sz="1800" dirty="0" err="1" smtClean="0"/>
              <a:t>politiche</a:t>
            </a:r>
            <a:r>
              <a:rPr lang="en-US" sz="1800" dirty="0" smtClean="0"/>
              <a:t> di </a:t>
            </a:r>
            <a:r>
              <a:rPr lang="en-US" sz="1800" dirty="0" err="1" smtClean="0"/>
              <a:t>gestione</a:t>
            </a:r>
            <a:r>
              <a:rPr lang="en-US" sz="1800" dirty="0" smtClean="0"/>
              <a:t> al </a:t>
            </a:r>
            <a:r>
              <a:rPr lang="en-US" sz="1800" dirty="0" err="1" smtClean="0"/>
              <a:t>punto</a:t>
            </a:r>
            <a:r>
              <a:rPr lang="en-US" sz="1800" dirty="0" smtClean="0"/>
              <a:t> in cui </a:t>
            </a:r>
            <a:r>
              <a:rPr lang="en-US" sz="1800" dirty="0" err="1" smtClean="0"/>
              <a:t>occorrono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Il tag </a:t>
            </a:r>
            <a:r>
              <a:rPr lang="en-US" sz="1800" dirty="0"/>
              <a:t>&lt;</a:t>
            </a:r>
            <a:r>
              <a:rPr lang="en-US" sz="1800" dirty="0" err="1"/>
              <a:t>aop:pointcut</a:t>
            </a:r>
            <a:r>
              <a:rPr lang="en-US" sz="1800" dirty="0"/>
              <a:t>/</a:t>
            </a:r>
            <a:r>
              <a:rPr lang="en-US" sz="1800" dirty="0" smtClean="0"/>
              <a:t>&gt; </a:t>
            </a:r>
            <a:r>
              <a:rPr lang="en-US" sz="1800" dirty="0" err="1" smtClean="0"/>
              <a:t>mette</a:t>
            </a:r>
            <a:r>
              <a:rPr lang="en-US" sz="1800" dirty="0" smtClean="0"/>
              <a:t> in </a:t>
            </a:r>
            <a:r>
              <a:rPr lang="en-US" sz="1800" dirty="0" err="1" smtClean="0"/>
              <a:t>correlazione</a:t>
            </a:r>
            <a:r>
              <a:rPr lang="en-US" sz="1800" dirty="0" smtClean="0"/>
              <a:t> le policy con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pointcut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Per </a:t>
            </a:r>
            <a:r>
              <a:rPr lang="en-US" sz="1800" dirty="0" err="1" smtClean="0"/>
              <a:t>gestire</a:t>
            </a:r>
            <a:r>
              <a:rPr lang="en-US" sz="1800" dirty="0" smtClean="0"/>
              <a:t> in </a:t>
            </a: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dirty="0" err="1" smtClean="0"/>
              <a:t>globale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layer </a:t>
            </a:r>
            <a:r>
              <a:rPr lang="en-US" sz="1800" dirty="0" err="1" smtClean="0"/>
              <a:t>dei</a:t>
            </a:r>
            <a:r>
              <a:rPr lang="en-US" sz="1800" dirty="0" smtClean="0"/>
              <a:t> </a:t>
            </a:r>
            <a:r>
              <a:rPr lang="en-US" sz="1800" dirty="0" err="1" smtClean="0"/>
              <a:t>servizi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specificare</a:t>
            </a:r>
            <a:r>
              <a:rPr lang="en-US" sz="1800" dirty="0" smtClean="0"/>
              <a:t> 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algn="l" eaLnBrk="1" hangingPunct="1"/>
            <a:r>
              <a:rPr lang="en-US" sz="1800" dirty="0"/>
              <a:t> </a:t>
            </a:r>
            <a:r>
              <a:rPr lang="en-US" sz="1400" dirty="0" smtClean="0"/>
              <a:t>&lt;</a:t>
            </a:r>
            <a:r>
              <a:rPr lang="en-US" sz="1400" dirty="0" err="1" smtClean="0"/>
              <a:t>aop:pointcut</a:t>
            </a:r>
            <a:r>
              <a:rPr lang="en-US" sz="1400" dirty="0" smtClean="0"/>
              <a:t> id="</a:t>
            </a:r>
            <a:r>
              <a:rPr lang="en-US" sz="1400" i="1" dirty="0" err="1" smtClean="0"/>
              <a:t>appServiceOperation</a:t>
            </a:r>
            <a:r>
              <a:rPr lang="en-US" sz="1400" dirty="0" smtClean="0"/>
              <a:t>" expression="execution(* 		</a:t>
            </a:r>
            <a:r>
              <a:rPr lang="en-US" sz="1400" i="1" dirty="0" err="1" smtClean="0"/>
              <a:t>it.clever.spring.tutorial.business.facade</a:t>
            </a:r>
            <a:r>
              <a:rPr lang="en-US" sz="1400" dirty="0" smtClean="0"/>
              <a:t>.*.*(..))"/&gt;</a:t>
            </a:r>
            <a:endParaRPr lang="it-IT" sz="14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Parte integrante del meccanismo è la gestione del concetto di </a:t>
            </a:r>
            <a:r>
              <a:rPr lang="it-IT" sz="1800" dirty="0" err="1" smtClean="0"/>
              <a:t>rollback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Il miglior modo per indicare ad una transazione di effettuare una </a:t>
            </a:r>
            <a:r>
              <a:rPr lang="it-IT" sz="1800" dirty="0" err="1" smtClean="0"/>
              <a:t>rollback</a:t>
            </a:r>
            <a:r>
              <a:rPr lang="it-IT" sz="1800" dirty="0" smtClean="0"/>
              <a:t> del suo lavoro è lanciare una eccezione.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Il meccanismo può essere gestito programmaticamente tramite la configurazione dei </a:t>
            </a:r>
            <a:r>
              <a:rPr lang="it-IT" sz="1800" dirty="0" err="1" smtClean="0"/>
              <a:t>tag</a:t>
            </a:r>
            <a:r>
              <a:rPr lang="it-IT" sz="1800" dirty="0" smtClean="0"/>
              <a:t> </a:t>
            </a:r>
          </a:p>
          <a:p>
            <a:pPr algn="l" eaLnBrk="1" hangingPunct="1"/>
            <a:endParaRPr lang="it-IT" sz="1800" dirty="0" smtClean="0"/>
          </a:p>
          <a:p>
            <a:pPr algn="l" eaLnBrk="1" hangingPunct="1"/>
            <a:r>
              <a:rPr lang="en-US" sz="1600" dirty="0" smtClean="0"/>
              <a:t>	&lt;</a:t>
            </a:r>
            <a:r>
              <a:rPr lang="en-US" sz="1600" dirty="0" err="1"/>
              <a:t>tx:method</a:t>
            </a:r>
            <a:r>
              <a:rPr lang="en-US" sz="1600" dirty="0"/>
              <a:t> name="get*" read-only="true" </a:t>
            </a:r>
            <a:endParaRPr lang="en-US" sz="1600" dirty="0" smtClean="0"/>
          </a:p>
          <a:p>
            <a:pPr algn="l" eaLnBrk="1" hangingPunct="1"/>
            <a:r>
              <a:rPr lang="en-US" sz="1600" dirty="0" smtClean="0"/>
              <a:t>		</a:t>
            </a:r>
            <a:r>
              <a:rPr lang="en-US" sz="1600" b="1" dirty="0" smtClean="0"/>
              <a:t>rollback-for</a:t>
            </a:r>
            <a:r>
              <a:rPr lang="en-US" sz="1600" dirty="0" smtClean="0"/>
              <a:t>=”</a:t>
            </a:r>
            <a:r>
              <a:rPr lang="en-US" sz="1600" dirty="0" err="1" smtClean="0"/>
              <a:t>NullPointerException</a:t>
            </a:r>
            <a:r>
              <a:rPr lang="en-US" sz="1600" dirty="0" smtClean="0"/>
              <a:t>"</a:t>
            </a:r>
            <a:r>
              <a:rPr lang="en-US" sz="1600" dirty="0"/>
              <a:t>/</a:t>
            </a:r>
            <a:r>
              <a:rPr lang="en-US" sz="1600" dirty="0" smtClean="0"/>
              <a:t>&gt;</a:t>
            </a:r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1600" dirty="0" smtClean="0"/>
              <a:t>	&lt;</a:t>
            </a:r>
            <a:r>
              <a:rPr lang="en-US" sz="1600" dirty="0" err="1"/>
              <a:t>tx:method</a:t>
            </a:r>
            <a:r>
              <a:rPr lang="en-US" sz="1600" dirty="0"/>
              <a:t> name="</a:t>
            </a:r>
            <a:r>
              <a:rPr lang="en-US" sz="1600" dirty="0" err="1"/>
              <a:t>updateStock</a:t>
            </a:r>
            <a:r>
              <a:rPr lang="en-US" sz="1600" dirty="0"/>
              <a:t>" </a:t>
            </a:r>
            <a:endParaRPr lang="en-US" sz="1600" dirty="0" smtClean="0"/>
          </a:p>
          <a:p>
            <a:pPr algn="l" eaLnBrk="1" hangingPunct="1"/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b="1" dirty="0" smtClean="0"/>
              <a:t>no</a:t>
            </a:r>
            <a:r>
              <a:rPr lang="en-US" sz="1600" b="1" dirty="0"/>
              <a:t>-rollback</a:t>
            </a:r>
            <a:r>
              <a:rPr lang="en-US" sz="1600" b="1" dirty="0" smtClean="0"/>
              <a:t>-for</a:t>
            </a:r>
            <a:r>
              <a:rPr lang="en-US" sz="1600" dirty="0" smtClean="0"/>
              <a:t>=”</a:t>
            </a:r>
            <a:r>
              <a:rPr lang="en-US" sz="1600" dirty="0" err="1" smtClean="0"/>
              <a:t>BusinessException</a:t>
            </a:r>
            <a:r>
              <a:rPr lang="en-US" sz="1600" dirty="0" smtClean="0"/>
              <a:t>"</a:t>
            </a:r>
            <a:r>
              <a:rPr lang="en-US" sz="1600" dirty="0"/>
              <a:t>/&gt;</a:t>
            </a:r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 smtClean="0"/>
              <a:t>Semantica della Propagazione delle Transazioni</a:t>
            </a:r>
          </a:p>
          <a:p>
            <a:pPr algn="l" eaLnBrk="1" hangingPunct="1"/>
            <a:endParaRPr lang="it-IT" sz="1600" dirty="0"/>
          </a:p>
          <a:p>
            <a:pPr algn="l" eaLnBrk="1" hangingPunct="1"/>
            <a:endParaRPr lang="it-IT" sz="16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Spring mette a disposizione una logica di gestione della propagazione delle transazioni suddividendo i concetti tra transazione logica e transazione fisica.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Esistono in Spring differenti tipologie di propagazione: </a:t>
            </a:r>
            <a:r>
              <a:rPr lang="en-US" sz="1600" b="1" dirty="0" smtClean="0"/>
              <a:t>MANDATORY, NESTED, NEVER, NOT_SUPPORTED, REQUIRED, REQUIRES_NEW, SUPPORTS.</a:t>
            </a:r>
            <a:endParaRPr lang="it-IT" sz="1600" dirty="0" smtClean="0"/>
          </a:p>
          <a:p>
            <a:pPr algn="l" eaLnBrk="1" hangingPunct="1"/>
            <a:endParaRPr lang="it-IT" sz="1600" dirty="0"/>
          </a:p>
          <a:p>
            <a:pPr algn="l" eaLnBrk="1" hangingPunct="1"/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69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La </a:t>
            </a:r>
            <a:r>
              <a:rPr lang="it-IT" sz="1800" dirty="0" err="1"/>
              <a:t>BeanFactory</a:t>
            </a:r>
            <a:r>
              <a:rPr lang="it-IT" sz="1800" dirty="0"/>
              <a:t> consente il disaccoppiamento tra definizione e configurazione delle dipendenze e la logica applicativa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Il modulo </a:t>
            </a:r>
            <a:r>
              <a:rPr lang="it-IT" sz="1800" dirty="0" err="1"/>
              <a:t>Context</a:t>
            </a:r>
            <a:r>
              <a:rPr lang="it-IT" sz="1800" dirty="0"/>
              <a:t>, basato sul modulo </a:t>
            </a:r>
            <a:r>
              <a:rPr lang="it-IT" sz="1800" dirty="0" err="1"/>
              <a:t>Beans</a:t>
            </a:r>
            <a:r>
              <a:rPr lang="it-IT" sz="1800" dirty="0"/>
              <a:t>, funge da tramite per l'accesso agli oggetti attraverso la sua </a:t>
            </a:r>
            <a:r>
              <a:rPr lang="it-IT" sz="1800" dirty="0" smtClean="0"/>
              <a:t>interfaccia </a:t>
            </a:r>
            <a:r>
              <a:rPr lang="it-IT" sz="1800" dirty="0" smtClean="0"/>
              <a:t>principale: </a:t>
            </a:r>
            <a:r>
              <a:rPr lang="it-IT" sz="1800" b="1" dirty="0" err="1" smtClean="0"/>
              <a:t>ApplicationContext</a:t>
            </a:r>
            <a:r>
              <a:rPr lang="it-IT" sz="1800" dirty="0"/>
              <a:t>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L'</a:t>
            </a:r>
            <a:r>
              <a:rPr lang="it-IT" sz="1800" dirty="0" err="1" smtClean="0"/>
              <a:t>ApplicationContext</a:t>
            </a:r>
            <a:r>
              <a:rPr lang="it-IT" sz="1800" dirty="0" smtClean="0"/>
              <a:t> </a:t>
            </a:r>
            <a:r>
              <a:rPr lang="it-IT" sz="1800" dirty="0"/>
              <a:t>eredita tutti le funzionalità della </a:t>
            </a:r>
            <a:r>
              <a:rPr lang="it-IT" sz="1800" dirty="0" err="1"/>
              <a:t>BeanFactory</a:t>
            </a:r>
            <a:r>
              <a:rPr lang="it-IT" sz="1800" dirty="0"/>
              <a:t>, aggiungendone altre quali: supporto per l'internazionalizzazione, propagazione di eventi, caricamento di risorse, il supporto per J2EE</a:t>
            </a:r>
            <a:r>
              <a:rPr lang="it-IT" sz="1800" dirty="0" smtClean="0"/>
              <a:t>.</a:t>
            </a:r>
          </a:p>
          <a:p>
            <a:pPr algn="l" eaLnBrk="1" hangingPunct="1"/>
            <a:r>
              <a:rPr lang="it-IT" sz="1800" dirty="0"/>
              <a:t/>
            </a:r>
            <a:br>
              <a:rPr lang="it-IT" sz="1800" dirty="0"/>
            </a:br>
            <a:endParaRPr lang="it-IT" sz="1800" dirty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PROPAGATION_REQUIRED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70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2" name="Picture 1" descr="tx_prop_requi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4" y="2286000"/>
            <a:ext cx="768703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Quando la propagazione è settata a </a:t>
            </a:r>
            <a:r>
              <a:rPr lang="en-US" sz="1600" dirty="0" smtClean="0"/>
              <a:t>PROPAGATION_REQUIRED,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logica</a:t>
            </a:r>
            <a:r>
              <a:rPr lang="en-US" sz="1600" dirty="0" smtClean="0"/>
              <a:t> </a:t>
            </a:r>
            <a:r>
              <a:rPr lang="en-US" sz="1600" dirty="0" err="1" smtClean="0"/>
              <a:t>viene</a:t>
            </a:r>
            <a:r>
              <a:rPr lang="en-US" sz="1600" dirty="0" smtClean="0"/>
              <a:t> </a:t>
            </a:r>
            <a:r>
              <a:rPr lang="en-US" sz="1600" dirty="0" err="1" smtClean="0"/>
              <a:t>creata</a:t>
            </a:r>
            <a:r>
              <a:rPr lang="en-US" sz="1600" dirty="0" smtClean="0"/>
              <a:t> per </a:t>
            </a:r>
            <a:r>
              <a:rPr lang="en-US" sz="1600" dirty="0" err="1" smtClean="0"/>
              <a:t>ciascun</a:t>
            </a:r>
            <a:r>
              <a:rPr lang="en-US" sz="1600" dirty="0" smtClean="0"/>
              <a:t> </a:t>
            </a:r>
            <a:r>
              <a:rPr lang="en-US" sz="1600" dirty="0" err="1" smtClean="0"/>
              <a:t>metodo</a:t>
            </a:r>
            <a:r>
              <a:rPr lang="en-US" sz="1600" dirty="0" smtClean="0"/>
              <a:t> </a:t>
            </a:r>
            <a:r>
              <a:rPr lang="en-US" sz="1600" dirty="0" err="1" smtClean="0"/>
              <a:t>configurato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Supporta quindi la transazione corrente e ne apre una se non esiste.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Diversi metodi marcati con REQUIRED e chiamati in successione, vedranno assegnate le proprie transazioni </a:t>
            </a:r>
            <a:r>
              <a:rPr lang="it-IT" sz="1600" b="1" dirty="0" smtClean="0"/>
              <a:t>logiche</a:t>
            </a:r>
            <a:r>
              <a:rPr lang="it-IT" sz="1600" dirty="0" smtClean="0"/>
              <a:t> e distinte ma condivideranno al stessa transazione fisica.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Se la transazione interna subisce una </a:t>
            </a:r>
            <a:r>
              <a:rPr lang="it-IT" sz="1600" dirty="0" err="1" smtClean="0"/>
              <a:t>rollback</a:t>
            </a:r>
            <a:r>
              <a:rPr lang="it-IT" sz="1600" dirty="0" smtClean="0"/>
              <a:t>, lo stesso avviene a quella esterna.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PROPAGATION_REQUIRED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b="1" dirty="0"/>
          </a:p>
          <a:p>
            <a:pPr algn="l" eaLnBrk="1" hangingPunct="1"/>
            <a:endParaRPr lang="it-IT" sz="1600" b="1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72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2" name="Picture 1" descr="tx_prop_requires_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6" y="2057399"/>
            <a:ext cx="7527603" cy="25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600" dirty="0" smtClean="0"/>
              <a:t>In contrasto con la precedente, </a:t>
            </a:r>
            <a:r>
              <a:rPr lang="en-US" sz="1600" b="1" dirty="0" smtClean="0"/>
              <a:t>PROPAGATION_REQUIRES_NEW</a:t>
            </a:r>
            <a:r>
              <a:rPr lang="en-US" sz="1600" dirty="0" smtClean="0"/>
              <a:t> </a:t>
            </a:r>
            <a:r>
              <a:rPr lang="en-US" sz="1600" dirty="0" err="1" smtClean="0"/>
              <a:t>è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completamente</a:t>
            </a:r>
            <a:r>
              <a:rPr lang="en-US" sz="1600" dirty="0" smtClean="0"/>
              <a:t> </a:t>
            </a:r>
            <a:r>
              <a:rPr lang="en-US" sz="1600" dirty="0" err="1" smtClean="0"/>
              <a:t>indipendente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dirty="0" smtClean="0"/>
              <a:t>Le </a:t>
            </a:r>
            <a:r>
              <a:rPr lang="en-US" sz="1600" dirty="0" err="1" smtClean="0"/>
              <a:t>transazioni</a:t>
            </a:r>
            <a:r>
              <a:rPr lang="en-US" sz="1600" dirty="0" smtClean="0"/>
              <a:t> </a:t>
            </a:r>
            <a:r>
              <a:rPr lang="en-US" sz="1600" dirty="0" err="1" smtClean="0"/>
              <a:t>fisiche</a:t>
            </a:r>
            <a:r>
              <a:rPr lang="en-US" sz="1600" dirty="0" smtClean="0"/>
              <a:t> </a:t>
            </a:r>
            <a:r>
              <a:rPr lang="en-US" sz="1600" dirty="0" err="1" smtClean="0"/>
              <a:t>sottostanti</a:t>
            </a:r>
            <a:r>
              <a:rPr lang="en-US" sz="1600" dirty="0" smtClean="0"/>
              <a:t> </a:t>
            </a:r>
            <a:r>
              <a:rPr lang="en-US" sz="1600" dirty="0" err="1" smtClean="0"/>
              <a:t>sono</a:t>
            </a:r>
            <a:r>
              <a:rPr lang="en-US" sz="1600" dirty="0" smtClean="0"/>
              <a:t> </a:t>
            </a:r>
            <a:r>
              <a:rPr lang="en-US" sz="1600" dirty="0" err="1" smtClean="0"/>
              <a:t>indipendenti</a:t>
            </a:r>
            <a:r>
              <a:rPr lang="en-US" sz="1600" dirty="0" smtClean="0"/>
              <a:t> </a:t>
            </a:r>
            <a:r>
              <a:rPr lang="en-US" sz="1600" dirty="0" err="1" smtClean="0"/>
              <a:t>quindi</a:t>
            </a:r>
            <a:r>
              <a:rPr lang="en-US" sz="1600" dirty="0" smtClean="0"/>
              <a:t> la rollback di </a:t>
            </a:r>
            <a:r>
              <a:rPr lang="en-US" sz="1600" dirty="0" err="1" smtClean="0"/>
              <a:t>una</a:t>
            </a:r>
            <a:r>
              <a:rPr lang="en-US" sz="1600" dirty="0" smtClean="0"/>
              <a:t> inner transaction non ha </a:t>
            </a:r>
            <a:r>
              <a:rPr lang="en-US" sz="1600" dirty="0" err="1" smtClean="0"/>
              <a:t>effetti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quella</a:t>
            </a:r>
            <a:r>
              <a:rPr lang="en-US" sz="1600" dirty="0" smtClean="0"/>
              <a:t> </a:t>
            </a:r>
            <a:r>
              <a:rPr lang="en-US" sz="1600" dirty="0" err="1" smtClean="0"/>
              <a:t>esterna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PROPAGATION_NESTED</a:t>
            </a:r>
            <a:r>
              <a:rPr lang="en-US" sz="1600" dirty="0" smtClean="0"/>
              <a:t> </a:t>
            </a:r>
            <a:r>
              <a:rPr lang="en-US" sz="1600" dirty="0" err="1" smtClean="0"/>
              <a:t>utilizza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unica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fisica</a:t>
            </a:r>
            <a:r>
              <a:rPr lang="en-US" sz="1600" dirty="0" smtClean="0"/>
              <a:t> con </a:t>
            </a:r>
            <a:r>
              <a:rPr lang="en-US" sz="1600" b="1" i="1" dirty="0" err="1" smtClean="0"/>
              <a:t>savepoint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multipli</a:t>
            </a:r>
            <a:r>
              <a:rPr lang="en-US" sz="1600" dirty="0" smtClean="0"/>
              <a:t> </a:t>
            </a:r>
            <a:r>
              <a:rPr lang="en-US" sz="1600" dirty="0" err="1" smtClean="0"/>
              <a:t>veso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quali</a:t>
            </a:r>
            <a:r>
              <a:rPr lang="en-US" sz="1600" dirty="0" smtClean="0"/>
              <a:t> </a:t>
            </a:r>
            <a:r>
              <a:rPr lang="en-US" sz="1600" dirty="0" err="1" smtClean="0"/>
              <a:t>può</a:t>
            </a:r>
            <a:r>
              <a:rPr lang="en-US" sz="1600" dirty="0" smtClean="0"/>
              <a:t> </a:t>
            </a:r>
            <a:r>
              <a:rPr lang="en-US" sz="1600" dirty="0" err="1" smtClean="0"/>
              <a:t>effettuare</a:t>
            </a:r>
            <a:r>
              <a:rPr lang="en-US" sz="1600" dirty="0" smtClean="0"/>
              <a:t> la rollback. </a:t>
            </a:r>
            <a:r>
              <a:rPr lang="en-US" sz="1600" dirty="0" err="1" smtClean="0"/>
              <a:t>Ciascuno</a:t>
            </a:r>
            <a:r>
              <a:rPr lang="en-US" sz="1600" dirty="0" smtClean="0"/>
              <a:t> </a:t>
            </a:r>
            <a:r>
              <a:rPr lang="en-US" sz="1600" dirty="0" smtClean="0"/>
              <a:t>scope </a:t>
            </a:r>
            <a:r>
              <a:rPr lang="en-US" sz="1600" dirty="0" err="1" smtClean="0"/>
              <a:t>può</a:t>
            </a:r>
            <a:r>
              <a:rPr lang="en-US" sz="1600" dirty="0" smtClean="0"/>
              <a:t> </a:t>
            </a:r>
            <a:r>
              <a:rPr lang="en-US" sz="1600" dirty="0" err="1" smtClean="0"/>
              <a:t>effettuare</a:t>
            </a:r>
            <a:r>
              <a:rPr lang="en-US" sz="1600" dirty="0" smtClean="0"/>
              <a:t> la rollback </a:t>
            </a:r>
            <a:r>
              <a:rPr lang="en-US" sz="1600" dirty="0" err="1" smtClean="0"/>
              <a:t>permettendo</a:t>
            </a:r>
            <a:r>
              <a:rPr lang="en-US" sz="1600" dirty="0" smtClean="0"/>
              <a:t> </a:t>
            </a:r>
            <a:r>
              <a:rPr lang="en-US" sz="1600" dirty="0" err="1" smtClean="0"/>
              <a:t>alla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esterna</a:t>
            </a:r>
            <a:r>
              <a:rPr lang="en-US" sz="1600" dirty="0" smtClean="0"/>
              <a:t> di </a:t>
            </a:r>
            <a:r>
              <a:rPr lang="en-US" sz="1600" dirty="0" err="1" smtClean="0"/>
              <a:t>continuare</a:t>
            </a:r>
            <a:r>
              <a:rPr lang="en-US" sz="1600" dirty="0" smtClean="0"/>
              <a:t> a </a:t>
            </a:r>
            <a:r>
              <a:rPr lang="en-US" sz="1600" dirty="0" err="1" smtClean="0"/>
              <a:t>lavorare</a:t>
            </a:r>
            <a:r>
              <a:rPr lang="en-US" sz="1600" dirty="0" smtClean="0"/>
              <a:t>. </a:t>
            </a:r>
            <a:r>
              <a:rPr lang="en-US" sz="1600" dirty="0" err="1" smtClean="0"/>
              <a:t>Funziona</a:t>
            </a:r>
            <a:r>
              <a:rPr lang="en-US" sz="1600" dirty="0" smtClean="0"/>
              <a:t> con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savepoints</a:t>
            </a:r>
            <a:r>
              <a:rPr lang="en-US" sz="1600" dirty="0" smtClean="0"/>
              <a:t> JDBC e </a:t>
            </a:r>
            <a:r>
              <a:rPr lang="en-US" sz="1600" dirty="0" err="1" smtClean="0"/>
              <a:t>quindi</a:t>
            </a:r>
            <a:r>
              <a:rPr lang="en-US" sz="1600" dirty="0" smtClean="0"/>
              <a:t> ha </a:t>
            </a:r>
            <a:r>
              <a:rPr lang="en-US" sz="1600" dirty="0" err="1" smtClean="0"/>
              <a:t>necessità</a:t>
            </a:r>
            <a:r>
              <a:rPr lang="en-US" sz="1600" dirty="0" smtClean="0"/>
              <a:t> di </a:t>
            </a:r>
            <a:r>
              <a:rPr lang="en-US" sz="1600" dirty="0" err="1" smtClean="0"/>
              <a:t>utilizzare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JDBC resource transaction.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PROPAGATION_MANDATORY</a:t>
            </a:r>
            <a:r>
              <a:rPr lang="en-US" sz="1600" dirty="0" smtClean="0"/>
              <a:t>: </a:t>
            </a:r>
            <a:r>
              <a:rPr lang="en-US" sz="1600" dirty="0" err="1" smtClean="0"/>
              <a:t>presuppone</a:t>
            </a:r>
            <a:r>
              <a:rPr lang="en-US" sz="1600" dirty="0" smtClean="0"/>
              <a:t> </a:t>
            </a:r>
            <a:r>
              <a:rPr lang="en-US" sz="1600" dirty="0" err="1" smtClean="0"/>
              <a:t>l’esistenza</a:t>
            </a:r>
            <a:r>
              <a:rPr lang="en-US" sz="1600" dirty="0" smtClean="0"/>
              <a:t> di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aperta</a:t>
            </a:r>
            <a:r>
              <a:rPr lang="en-US" sz="1600" dirty="0" smtClean="0"/>
              <a:t> e </a:t>
            </a:r>
            <a:r>
              <a:rPr lang="en-US" sz="1600" dirty="0" err="1" smtClean="0"/>
              <a:t>lancia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eccezione</a:t>
            </a:r>
            <a:r>
              <a:rPr lang="en-US" sz="1600" dirty="0" smtClean="0"/>
              <a:t> se non </a:t>
            </a:r>
            <a:r>
              <a:rPr lang="en-US" sz="1600" dirty="0" err="1" smtClean="0"/>
              <a:t>è</a:t>
            </a:r>
            <a:r>
              <a:rPr lang="en-US" sz="1600" dirty="0" smtClean="0"/>
              <a:t> </a:t>
            </a:r>
            <a:r>
              <a:rPr lang="en-US" sz="1600" dirty="0" err="1" smtClean="0"/>
              <a:t>così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- ORM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PROPAGATION_NEVER</a:t>
            </a:r>
            <a:r>
              <a:rPr lang="en-US" sz="1600" dirty="0" smtClean="0"/>
              <a:t>: </a:t>
            </a:r>
            <a:r>
              <a:rPr lang="en-US" sz="1600" dirty="0" err="1" smtClean="0"/>
              <a:t>presuppone</a:t>
            </a:r>
            <a:r>
              <a:rPr lang="en-US" sz="1600" dirty="0" smtClean="0"/>
              <a:t> </a:t>
            </a:r>
            <a:r>
              <a:rPr lang="en-US" sz="1600" dirty="0" err="1" smtClean="0"/>
              <a:t>che</a:t>
            </a:r>
            <a:r>
              <a:rPr lang="en-US" sz="1600" dirty="0" smtClean="0"/>
              <a:t> non vi </a:t>
            </a:r>
            <a:r>
              <a:rPr lang="en-US" sz="1600" dirty="0" err="1" smtClean="0"/>
              <a:t>siano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transazioni</a:t>
            </a:r>
            <a:r>
              <a:rPr lang="en-US" sz="1600" dirty="0" smtClean="0"/>
              <a:t> </a:t>
            </a:r>
            <a:r>
              <a:rPr lang="en-US" sz="1600" dirty="0" err="1" smtClean="0"/>
              <a:t>aperte</a:t>
            </a:r>
            <a:r>
              <a:rPr lang="en-US" sz="1600" dirty="0" smtClean="0"/>
              <a:t>, </a:t>
            </a:r>
            <a:r>
              <a:rPr lang="en-US" sz="1600" dirty="0" err="1" smtClean="0"/>
              <a:t>altrimenti</a:t>
            </a:r>
            <a:r>
              <a:rPr lang="en-US" sz="1600" dirty="0" smtClean="0"/>
              <a:t> </a:t>
            </a:r>
            <a:r>
              <a:rPr lang="en-US" sz="1600" dirty="0" err="1" smtClean="0"/>
              <a:t>verrà</a:t>
            </a:r>
            <a:r>
              <a:rPr lang="en-US" sz="1600" dirty="0" smtClean="0"/>
              <a:t> </a:t>
            </a:r>
            <a:r>
              <a:rPr lang="en-US" sz="1600" dirty="0" err="1" smtClean="0"/>
              <a:t>alzata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eccezione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PROPAGATION_NOT_SUPPORTED</a:t>
            </a:r>
            <a:r>
              <a:rPr lang="en-US" sz="1600" dirty="0" smtClean="0"/>
              <a:t>: </a:t>
            </a:r>
            <a:r>
              <a:rPr lang="en-US" sz="1600" dirty="0" err="1" smtClean="0"/>
              <a:t>deve</a:t>
            </a:r>
            <a:r>
              <a:rPr lang="en-US" sz="1600" dirty="0" smtClean="0"/>
              <a:t> </a:t>
            </a:r>
            <a:r>
              <a:rPr lang="en-US" sz="1600" dirty="0" err="1" smtClean="0"/>
              <a:t>essere</a:t>
            </a:r>
            <a:r>
              <a:rPr lang="en-US" sz="1600" dirty="0" smtClean="0"/>
              <a:t> </a:t>
            </a:r>
            <a:r>
              <a:rPr lang="en-US" sz="1600" dirty="0" err="1" smtClean="0"/>
              <a:t>eseguita</a:t>
            </a:r>
            <a:r>
              <a:rPr lang="en-US" sz="1600" dirty="0" smtClean="0"/>
              <a:t> al di </a:t>
            </a:r>
            <a:r>
              <a:rPr lang="en-US" sz="1600" dirty="0" err="1" smtClean="0"/>
              <a:t>fuori</a:t>
            </a:r>
            <a:r>
              <a:rPr lang="en-US" sz="1600" dirty="0" smtClean="0"/>
              <a:t> </a:t>
            </a:r>
            <a:r>
              <a:rPr lang="en-US" sz="1600" dirty="0" err="1" smtClean="0"/>
              <a:t>dello</a:t>
            </a:r>
            <a:r>
              <a:rPr lang="en-US" sz="1600" dirty="0" smtClean="0"/>
              <a:t> scope di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. Se </a:t>
            </a:r>
            <a:r>
              <a:rPr lang="en-US" sz="1600" dirty="0" err="1" smtClean="0"/>
              <a:t>incontra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esistente</a:t>
            </a:r>
            <a:r>
              <a:rPr lang="en-US" sz="1600" dirty="0" smtClean="0"/>
              <a:t>, </a:t>
            </a:r>
            <a:r>
              <a:rPr lang="en-US" sz="1600" dirty="0" err="1" smtClean="0"/>
              <a:t>questa</a:t>
            </a:r>
            <a:r>
              <a:rPr lang="en-US" sz="1600" dirty="0" smtClean="0"/>
              <a:t> </a:t>
            </a:r>
            <a:r>
              <a:rPr lang="en-US" sz="1600" dirty="0" err="1" smtClean="0"/>
              <a:t>verrà</a:t>
            </a:r>
            <a:r>
              <a:rPr lang="en-US" sz="1600" dirty="0" smtClean="0"/>
              <a:t> </a:t>
            </a:r>
            <a:r>
              <a:rPr lang="en-US" sz="1600" dirty="0" err="1" smtClean="0"/>
              <a:t>messa</a:t>
            </a:r>
            <a:r>
              <a:rPr lang="en-US" sz="1600" dirty="0" smtClean="0"/>
              <a:t> in </a:t>
            </a:r>
            <a:r>
              <a:rPr lang="en-US" sz="1600" dirty="0" err="1" smtClean="0"/>
              <a:t>pausa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600" b="1" dirty="0" smtClean="0"/>
              <a:t>PROPAGATION_SUPPORTS</a:t>
            </a:r>
            <a:r>
              <a:rPr lang="en-US" sz="1600" dirty="0" smtClean="0"/>
              <a:t>: se </a:t>
            </a:r>
            <a:r>
              <a:rPr lang="en-US" sz="1600" dirty="0" err="1" smtClean="0"/>
              <a:t>esiste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transazione</a:t>
            </a:r>
            <a:r>
              <a:rPr lang="en-US" sz="1600" dirty="0" smtClean="0"/>
              <a:t> </a:t>
            </a:r>
            <a:r>
              <a:rPr lang="en-US" sz="1600" dirty="0" err="1" smtClean="0"/>
              <a:t>aperta</a:t>
            </a:r>
            <a:r>
              <a:rPr lang="en-US" sz="1600" dirty="0" smtClean="0"/>
              <a:t>, </a:t>
            </a:r>
            <a:r>
              <a:rPr lang="en-US" sz="1600" dirty="0" err="1" smtClean="0"/>
              <a:t>essa</a:t>
            </a:r>
            <a:r>
              <a:rPr lang="en-US" sz="1600" dirty="0" smtClean="0"/>
              <a:t> </a:t>
            </a:r>
            <a:r>
              <a:rPr lang="en-US" sz="1600" dirty="0" err="1" smtClean="0"/>
              <a:t>verrà</a:t>
            </a:r>
            <a:r>
              <a:rPr lang="en-US" sz="1600" dirty="0" smtClean="0"/>
              <a:t> </a:t>
            </a:r>
            <a:r>
              <a:rPr lang="en-US" sz="1600" dirty="0" err="1" smtClean="0"/>
              <a:t>eseguita</a:t>
            </a:r>
            <a:r>
              <a:rPr lang="en-US" sz="1600" dirty="0" smtClean="0"/>
              <a:t> al </a:t>
            </a:r>
            <a:r>
              <a:rPr lang="en-US" sz="1600" dirty="0" err="1" smtClean="0"/>
              <a:t>suo</a:t>
            </a:r>
            <a:r>
              <a:rPr lang="en-US" sz="1600" dirty="0" smtClean="0"/>
              <a:t> </a:t>
            </a:r>
            <a:r>
              <a:rPr lang="en-US" sz="1600" dirty="0" err="1" smtClean="0"/>
              <a:t>interno</a:t>
            </a:r>
            <a:r>
              <a:rPr lang="en-US" sz="1600" dirty="0" smtClean="0"/>
              <a:t>. Se non </a:t>
            </a:r>
            <a:r>
              <a:rPr lang="en-US" sz="1600" dirty="0" err="1" smtClean="0"/>
              <a:t>esistono</a:t>
            </a:r>
            <a:r>
              <a:rPr lang="en-US" sz="1600" dirty="0" smtClean="0"/>
              <a:t> </a:t>
            </a:r>
            <a:r>
              <a:rPr lang="en-US" sz="1600" dirty="0" err="1" smtClean="0"/>
              <a:t>transazioni</a:t>
            </a:r>
            <a:r>
              <a:rPr lang="en-US" sz="1600" dirty="0" smtClean="0"/>
              <a:t> </a:t>
            </a:r>
            <a:r>
              <a:rPr lang="en-US" sz="1600" dirty="0" err="1" smtClean="0"/>
              <a:t>attive</a:t>
            </a:r>
            <a:r>
              <a:rPr lang="en-US" sz="1600" dirty="0" smtClean="0"/>
              <a:t>, </a:t>
            </a:r>
            <a:r>
              <a:rPr lang="en-US" sz="1600" dirty="0" err="1" smtClean="0"/>
              <a:t>essa</a:t>
            </a:r>
            <a:r>
              <a:rPr lang="en-US" sz="1600" dirty="0" smtClean="0"/>
              <a:t> </a:t>
            </a:r>
            <a:r>
              <a:rPr lang="en-US" sz="1600" dirty="0" err="1" smtClean="0"/>
              <a:t>eseguirà</a:t>
            </a:r>
            <a:r>
              <a:rPr lang="en-US" sz="1600" dirty="0" smtClean="0"/>
              <a:t> in un </a:t>
            </a:r>
            <a:r>
              <a:rPr lang="en-US" sz="1600" dirty="0" err="1" smtClean="0"/>
              <a:t>contesto</a:t>
            </a:r>
            <a:r>
              <a:rPr lang="en-US" sz="1600" dirty="0" smtClean="0"/>
              <a:t> non </a:t>
            </a:r>
            <a:r>
              <a:rPr lang="en-US" sz="1600" dirty="0" err="1" smtClean="0"/>
              <a:t>transazionale</a:t>
            </a:r>
            <a:r>
              <a:rPr lang="en-US" sz="16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algn="l" eaLnBrk="1" hangingPunct="1"/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6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6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Controllers</a:t>
            </a:r>
            <a:r>
              <a:rPr lang="en-US" sz="2800" dirty="0">
                <a:solidFill>
                  <a:schemeClr val="bg1"/>
                </a:solidFill>
              </a:rPr>
              <a:t>, Validators, Dispatcher</a:t>
            </a:r>
            <a:endParaRPr lang="it-IT" sz="2800" dirty="0" smtClean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17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b="1" dirty="0"/>
              <a:t>Spring MVC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un framework per </a:t>
            </a:r>
            <a:r>
              <a:rPr lang="en-US" sz="1800" dirty="0" err="1"/>
              <a:t>realizzare</a:t>
            </a:r>
            <a:r>
              <a:rPr lang="en-US" sz="1800" dirty="0"/>
              <a:t> </a:t>
            </a:r>
            <a:r>
              <a:rPr lang="en-US" sz="1800" dirty="0" err="1"/>
              <a:t>applicazioni</a:t>
            </a:r>
            <a:r>
              <a:rPr lang="en-US" sz="1800" dirty="0"/>
              <a:t> web </a:t>
            </a:r>
            <a:r>
              <a:rPr lang="en-US" sz="1800" dirty="0" err="1"/>
              <a:t>basate</a:t>
            </a:r>
            <a:r>
              <a:rPr lang="en-US" sz="1800" dirty="0"/>
              <a:t> </a:t>
            </a:r>
            <a:r>
              <a:rPr lang="en-US" sz="1800" dirty="0" err="1"/>
              <a:t>sul</a:t>
            </a:r>
            <a:r>
              <a:rPr lang="en-US" sz="1800" dirty="0"/>
              <a:t> </a:t>
            </a:r>
            <a:r>
              <a:rPr lang="en-US" sz="1800" dirty="0" err="1"/>
              <a:t>modello</a:t>
            </a:r>
            <a:r>
              <a:rPr lang="en-US" sz="1800" dirty="0"/>
              <a:t> MVC </a:t>
            </a:r>
            <a:r>
              <a:rPr lang="en-US" sz="1800" dirty="0" err="1"/>
              <a:t>sfruttando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punti</a:t>
            </a:r>
            <a:r>
              <a:rPr lang="en-US" sz="1800" dirty="0"/>
              <a:t> di </a:t>
            </a:r>
            <a:r>
              <a:rPr lang="en-US" sz="1800" dirty="0" err="1"/>
              <a:t>forza</a:t>
            </a:r>
            <a:r>
              <a:rPr lang="en-US" sz="1800" dirty="0"/>
              <a:t> </a:t>
            </a:r>
            <a:r>
              <a:rPr lang="en-US" sz="1800" dirty="0" err="1"/>
              <a:t>offerti</a:t>
            </a:r>
            <a:r>
              <a:rPr lang="en-US" sz="1800" dirty="0"/>
              <a:t> dal framework Spring come </a:t>
            </a:r>
            <a:r>
              <a:rPr lang="en-US" sz="1800" dirty="0" err="1"/>
              <a:t>l’</a:t>
            </a:r>
            <a:r>
              <a:rPr lang="en-US" sz="1800" b="1" dirty="0" err="1"/>
              <a:t>inversion</a:t>
            </a:r>
            <a:r>
              <a:rPr lang="en-US" sz="1800" b="1" dirty="0"/>
              <a:t> of control</a:t>
            </a:r>
            <a:r>
              <a:rPr lang="en-US" sz="1800" dirty="0"/>
              <a:t> (</a:t>
            </a:r>
            <a:r>
              <a:rPr lang="en-US" sz="1800" dirty="0" err="1"/>
              <a:t>tramite</a:t>
            </a:r>
            <a:r>
              <a:rPr lang="en-US" sz="1800" dirty="0"/>
              <a:t> dependency injection) 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Esso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occupa</a:t>
            </a:r>
            <a:r>
              <a:rPr lang="en-US" sz="1800" dirty="0"/>
              <a:t> di </a:t>
            </a:r>
            <a:r>
              <a:rPr lang="en-US" sz="1800" dirty="0" err="1"/>
              <a:t>mappare</a:t>
            </a:r>
            <a:r>
              <a:rPr lang="en-US" sz="1800" dirty="0"/>
              <a:t> </a:t>
            </a:r>
            <a:r>
              <a:rPr lang="en-US" sz="1800" dirty="0" err="1"/>
              <a:t>metodi</a:t>
            </a:r>
            <a:r>
              <a:rPr lang="en-US" sz="1800" dirty="0"/>
              <a:t> e </a:t>
            </a:r>
            <a:r>
              <a:rPr lang="en-US" sz="1800" dirty="0" err="1"/>
              <a:t>classi</a:t>
            </a:r>
            <a:r>
              <a:rPr lang="en-US" sz="1800" dirty="0"/>
              <a:t> Java con </a:t>
            </a:r>
            <a:r>
              <a:rPr lang="en-US" sz="1800" dirty="0" err="1"/>
              <a:t>determinati</a:t>
            </a:r>
            <a:r>
              <a:rPr lang="en-US" sz="1800" dirty="0"/>
              <a:t> </a:t>
            </a:r>
            <a:r>
              <a:rPr lang="en-US" sz="1800" dirty="0" err="1"/>
              <a:t>url</a:t>
            </a:r>
            <a:r>
              <a:rPr lang="en-US" sz="1800" dirty="0"/>
              <a:t>, di </a:t>
            </a:r>
            <a:r>
              <a:rPr lang="en-US" sz="1800" dirty="0" err="1"/>
              <a:t>gestire</a:t>
            </a:r>
            <a:r>
              <a:rPr lang="en-US" sz="1800" dirty="0"/>
              <a:t> </a:t>
            </a:r>
            <a:r>
              <a:rPr lang="en-US" sz="1800" dirty="0" err="1"/>
              <a:t>differenti</a:t>
            </a:r>
            <a:r>
              <a:rPr lang="en-US" sz="1800" dirty="0"/>
              <a:t> </a:t>
            </a:r>
            <a:r>
              <a:rPr lang="en-US" sz="1800" dirty="0" err="1"/>
              <a:t>tipologie</a:t>
            </a:r>
            <a:r>
              <a:rPr lang="en-US" sz="1800" dirty="0"/>
              <a:t> di “</a:t>
            </a:r>
            <a:r>
              <a:rPr lang="en-US" sz="1800" dirty="0" err="1"/>
              <a:t>viste</a:t>
            </a:r>
            <a:r>
              <a:rPr lang="en-US" sz="1800" dirty="0"/>
              <a:t>” </a:t>
            </a:r>
            <a:r>
              <a:rPr lang="en-US" sz="1800" dirty="0" err="1"/>
              <a:t>restituite</a:t>
            </a:r>
            <a:r>
              <a:rPr lang="en-US" sz="1800" dirty="0"/>
              <a:t> al client, di </a:t>
            </a:r>
            <a:r>
              <a:rPr lang="en-US" sz="1800" dirty="0" err="1"/>
              <a:t>realizzare</a:t>
            </a:r>
            <a:r>
              <a:rPr lang="en-US" sz="1800" dirty="0"/>
              <a:t> </a:t>
            </a:r>
            <a:r>
              <a:rPr lang="en-US" sz="1800" dirty="0" err="1"/>
              <a:t>applicazioni</a:t>
            </a:r>
            <a:r>
              <a:rPr lang="en-US" sz="1800" dirty="0"/>
              <a:t> </a:t>
            </a:r>
            <a:r>
              <a:rPr lang="en-US" sz="1800" dirty="0" err="1"/>
              <a:t>internazionalizzate</a:t>
            </a:r>
            <a:r>
              <a:rPr lang="en-US" sz="1800" dirty="0"/>
              <a:t> e di </a:t>
            </a:r>
            <a:r>
              <a:rPr lang="en-US" sz="1800" dirty="0" err="1"/>
              <a:t>gestire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cosiddetti</a:t>
            </a:r>
            <a:r>
              <a:rPr lang="en-US" sz="1800" dirty="0"/>
              <a:t> </a:t>
            </a:r>
            <a:r>
              <a:rPr lang="en-US" sz="1800" dirty="0" err="1"/>
              <a:t>temi</a:t>
            </a:r>
            <a:r>
              <a:rPr lang="en-US" sz="1800" dirty="0"/>
              <a:t> per </a:t>
            </a:r>
            <a:r>
              <a:rPr lang="en-US" sz="1800" dirty="0" err="1"/>
              <a:t>personalizzare</a:t>
            </a:r>
            <a:r>
              <a:rPr lang="en-US" sz="1800" dirty="0"/>
              <a:t> al </a:t>
            </a:r>
            <a:r>
              <a:rPr lang="en-US" sz="1800" dirty="0" err="1"/>
              <a:t>massimo</a:t>
            </a:r>
            <a:r>
              <a:rPr lang="en-US" sz="1800" dirty="0"/>
              <a:t> </a:t>
            </a:r>
            <a:r>
              <a:rPr lang="en-US" sz="1800" dirty="0" err="1"/>
              <a:t>l’esperienza</a:t>
            </a:r>
            <a:r>
              <a:rPr lang="en-US" sz="1800" dirty="0"/>
              <a:t> </a:t>
            </a:r>
            <a:r>
              <a:rPr lang="en-US" sz="1800" dirty="0" err="1"/>
              <a:t>utente</a:t>
            </a:r>
            <a:r>
              <a:rPr lang="en-US" sz="1800" dirty="0" smtClean="0"/>
              <a:t>.</a:t>
            </a:r>
          </a:p>
          <a:p>
            <a:pPr algn="l" eaLnBrk="1" hangingPunct="1"/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/>
              <a:t>Il </a:t>
            </a:r>
            <a:r>
              <a:rPr lang="it-IT" sz="1800" dirty="0" err="1"/>
              <a:t>framework</a:t>
            </a:r>
            <a:r>
              <a:rPr lang="it-IT" sz="1800" dirty="0"/>
              <a:t> si basa sul pattern MVC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sz="1800" dirty="0"/>
              <a:t>Spring MVC </a:t>
            </a:r>
            <a:r>
              <a:rPr lang="en-US" sz="1800" dirty="0" err="1"/>
              <a:t>implementa</a:t>
            </a:r>
            <a:r>
              <a:rPr lang="en-US" sz="1800" dirty="0"/>
              <a:t> </a:t>
            </a:r>
            <a:r>
              <a:rPr lang="en-US" sz="1800" dirty="0" err="1"/>
              <a:t>perfettamente</a:t>
            </a:r>
            <a:r>
              <a:rPr lang="en-US" sz="1800" dirty="0"/>
              <a:t>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approccio</a:t>
            </a:r>
            <a:r>
              <a:rPr lang="en-US" sz="1800" dirty="0"/>
              <a:t> </a:t>
            </a:r>
            <a:r>
              <a:rPr lang="en-US" sz="1800" dirty="0" err="1"/>
              <a:t>mantenendo</a:t>
            </a:r>
            <a:r>
              <a:rPr lang="en-US" sz="1800" dirty="0"/>
              <a:t> </a:t>
            </a:r>
            <a:r>
              <a:rPr lang="en-US" sz="1800" dirty="0" err="1"/>
              <a:t>sia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concetti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la </a:t>
            </a:r>
            <a:r>
              <a:rPr lang="en-US" sz="1800" dirty="0" err="1"/>
              <a:t>nomenclatura</a:t>
            </a:r>
            <a:r>
              <a:rPr lang="en-US" sz="1800" dirty="0"/>
              <a:t> del pattern. </a:t>
            </a:r>
            <a:r>
              <a:rPr lang="en-US" sz="1800" dirty="0" err="1"/>
              <a:t>All’interno</a:t>
            </a:r>
            <a:r>
              <a:rPr lang="en-US" sz="1800" dirty="0"/>
              <a:t> di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applicazione</a:t>
            </a:r>
            <a:r>
              <a:rPr lang="en-US" sz="1800" dirty="0"/>
              <a:t> Spring MVC </a:t>
            </a:r>
            <a:r>
              <a:rPr lang="en-US" sz="1800" dirty="0" err="1"/>
              <a:t>avremo</a:t>
            </a:r>
            <a:r>
              <a:rPr lang="en-US" sz="1800" dirty="0"/>
              <a:t> </a:t>
            </a:r>
            <a:r>
              <a:rPr lang="en-US" sz="1800" dirty="0" err="1"/>
              <a:t>quindi</a:t>
            </a:r>
            <a:r>
              <a:rPr lang="en-US" sz="1800" dirty="0"/>
              <a:t>:</a:t>
            </a:r>
          </a:p>
          <a:p>
            <a:pPr algn="l"/>
            <a:endParaRPr lang="en-US" sz="1800" dirty="0" smtClean="0"/>
          </a:p>
          <a:p>
            <a:pPr marL="742950" lvl="1" indent="-285750" algn="l">
              <a:buFont typeface="Courier New"/>
              <a:buChar char="o"/>
            </a:pPr>
            <a:r>
              <a:rPr lang="en-US" sz="1600" b="1" i="1" dirty="0" smtClean="0"/>
              <a:t>Model</a:t>
            </a:r>
            <a:r>
              <a:rPr lang="en-US" sz="1600" dirty="0" smtClean="0"/>
              <a:t>: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/>
              <a:t>rappresentati</a:t>
            </a:r>
            <a:r>
              <a:rPr lang="en-US" sz="1600" dirty="0"/>
              <a:t> </a:t>
            </a:r>
            <a:r>
              <a:rPr lang="en-US" sz="1600" dirty="0" err="1"/>
              <a:t>dalle</a:t>
            </a:r>
            <a:r>
              <a:rPr lang="en-US" sz="1600" dirty="0"/>
              <a:t> </a:t>
            </a:r>
            <a:r>
              <a:rPr lang="en-US" sz="1600" dirty="0" err="1"/>
              <a:t>classi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a </a:t>
            </a:r>
            <a:r>
              <a:rPr lang="en-US" sz="1600" dirty="0" err="1"/>
              <a:t>loro</a:t>
            </a:r>
            <a:r>
              <a:rPr lang="en-US" sz="1600" dirty="0"/>
              <a:t> </a:t>
            </a:r>
            <a:r>
              <a:rPr lang="en-US" sz="1600" dirty="0" err="1"/>
              <a:t>volta</a:t>
            </a:r>
            <a:r>
              <a:rPr lang="en-US" sz="1600" dirty="0"/>
              <a:t> </a:t>
            </a:r>
            <a:r>
              <a:rPr lang="en-US" sz="1600" dirty="0" err="1"/>
              <a:t>rappresentano</a:t>
            </a:r>
            <a:r>
              <a:rPr lang="en-US" sz="1600" dirty="0"/>
              <a:t> </a:t>
            </a:r>
            <a:r>
              <a:rPr lang="en-US" sz="1600" dirty="0" err="1"/>
              <a:t>gli</a:t>
            </a:r>
            <a:r>
              <a:rPr lang="en-US" sz="1600" dirty="0"/>
              <a:t> </a:t>
            </a:r>
            <a:r>
              <a:rPr lang="en-US" sz="1600" dirty="0" err="1"/>
              <a:t>oggetti</a:t>
            </a:r>
            <a:r>
              <a:rPr lang="en-US" sz="1600" dirty="0"/>
              <a:t> </a:t>
            </a:r>
            <a:r>
              <a:rPr lang="en-US" sz="1600" dirty="0" err="1"/>
              <a:t>gestiti</a:t>
            </a:r>
            <a:r>
              <a:rPr lang="en-US" sz="1600" dirty="0"/>
              <a:t> e le </a:t>
            </a:r>
            <a:r>
              <a:rPr lang="en-US" sz="1600" dirty="0" err="1"/>
              <a:t>classi</a:t>
            </a:r>
            <a:r>
              <a:rPr lang="en-US" sz="1600" dirty="0"/>
              <a:t> di </a:t>
            </a:r>
            <a:r>
              <a:rPr lang="en-US" sz="1600" dirty="0" err="1"/>
              <a:t>accesso</a:t>
            </a:r>
            <a:r>
              <a:rPr lang="en-US" sz="1600" dirty="0"/>
              <a:t> al database;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b="1" i="1" dirty="0" smtClean="0"/>
              <a:t>View</a:t>
            </a:r>
            <a:r>
              <a:rPr lang="en-US" sz="1600" dirty="0" smtClean="0"/>
              <a:t>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/>
              <a:t>rappresentate</a:t>
            </a:r>
            <a:r>
              <a:rPr lang="en-US" sz="1600" dirty="0"/>
              <a:t>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vari</a:t>
            </a:r>
            <a:r>
              <a:rPr lang="en-US" sz="1600" dirty="0"/>
              <a:t> file </a:t>
            </a:r>
            <a:r>
              <a:rPr lang="en-US" sz="1600" dirty="0" smtClean="0"/>
              <a:t>JSP, JSF, etc..</a:t>
            </a:r>
            <a:endParaRPr lang="en-US" sz="1600" dirty="0"/>
          </a:p>
          <a:p>
            <a:pPr marL="742950" lvl="1" indent="-285750" algn="l">
              <a:buFont typeface="Courier New"/>
              <a:buChar char="o"/>
            </a:pPr>
            <a:r>
              <a:rPr lang="en-US" sz="1600" b="1" i="1" dirty="0" smtClean="0"/>
              <a:t>Controller</a:t>
            </a:r>
            <a:r>
              <a:rPr lang="en-US" sz="1600" dirty="0" smtClean="0"/>
              <a:t>: </a:t>
            </a:r>
            <a:r>
              <a:rPr lang="en-US" sz="1600" dirty="0" err="1"/>
              <a:t>sono</a:t>
            </a:r>
            <a:r>
              <a:rPr lang="en-US" sz="1600" dirty="0"/>
              <a:t> </a:t>
            </a:r>
            <a:r>
              <a:rPr lang="en-US" sz="1600" dirty="0" err="1"/>
              <a:t>rappresentati</a:t>
            </a:r>
            <a:r>
              <a:rPr lang="en-US" sz="1600" dirty="0"/>
              <a:t> da </a:t>
            </a:r>
            <a:r>
              <a:rPr lang="en-US" sz="1600" dirty="0" err="1"/>
              <a:t>classi</a:t>
            </a:r>
            <a:r>
              <a:rPr lang="en-US" sz="1600" dirty="0"/>
              <a:t> </a:t>
            </a:r>
            <a:r>
              <a:rPr lang="en-US" sz="1600" dirty="0" err="1" smtClean="0"/>
              <a:t>che</a:t>
            </a:r>
            <a:r>
              <a:rPr lang="en-US" sz="1600" dirty="0" smtClean="0"/>
              <a:t> </a:t>
            </a:r>
            <a:r>
              <a:rPr lang="en-US" sz="1600" dirty="0" err="1"/>
              <a:t>rimangono</a:t>
            </a:r>
            <a:r>
              <a:rPr lang="en-US" sz="1600" dirty="0"/>
              <a:t> “in </a:t>
            </a:r>
            <a:r>
              <a:rPr lang="en-US" sz="1600" dirty="0" err="1"/>
              <a:t>ascolto</a:t>
            </a:r>
            <a:r>
              <a:rPr lang="en-US" sz="1600" dirty="0"/>
              <a:t>” </a:t>
            </a:r>
            <a:r>
              <a:rPr lang="en-US" sz="1600" dirty="0" err="1"/>
              <a:t>su</a:t>
            </a:r>
            <a:r>
              <a:rPr lang="en-US" sz="1600" dirty="0"/>
              <a:t> un </a:t>
            </a:r>
            <a:r>
              <a:rPr lang="en-US" sz="1600" dirty="0" err="1"/>
              <a:t>determinato</a:t>
            </a:r>
            <a:r>
              <a:rPr lang="en-US" sz="1600" dirty="0"/>
              <a:t> URL e, grazie </a:t>
            </a:r>
            <a:r>
              <a:rPr lang="en-US" sz="1600" dirty="0" err="1"/>
              <a:t>ai</a:t>
            </a:r>
            <a:r>
              <a:rPr lang="en-US" sz="1600" dirty="0"/>
              <a:t> Model e </a:t>
            </a:r>
            <a:r>
              <a:rPr lang="en-US" sz="1600" dirty="0" err="1"/>
              <a:t>alle</a:t>
            </a:r>
            <a:r>
              <a:rPr lang="en-US" sz="1600" dirty="0"/>
              <a:t> View,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occupano</a:t>
            </a:r>
            <a:r>
              <a:rPr lang="en-US" sz="1600" dirty="0"/>
              <a:t> di </a:t>
            </a:r>
            <a:r>
              <a:rPr lang="en-US" sz="1600" dirty="0" err="1"/>
              <a:t>gestire</a:t>
            </a:r>
            <a:r>
              <a:rPr lang="en-US" sz="1600" dirty="0"/>
              <a:t> la </a:t>
            </a:r>
            <a:r>
              <a:rPr lang="en-US" sz="1600" dirty="0" err="1"/>
              <a:t>richiesta</a:t>
            </a:r>
            <a:r>
              <a:rPr lang="en-US" sz="1600" dirty="0"/>
              <a:t> </a:t>
            </a:r>
            <a:r>
              <a:rPr lang="en-US" sz="1600" dirty="0" err="1"/>
              <a:t>dell’utente</a:t>
            </a:r>
            <a:r>
              <a:rPr lang="en-US" sz="1600" dirty="0"/>
              <a:t>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/>
            <a:r>
              <a:rPr lang="en-US" sz="1800" dirty="0" smtClean="0"/>
              <a:t>I </a:t>
            </a:r>
            <a:r>
              <a:rPr lang="en-US" sz="1800" dirty="0" err="1" smtClean="0"/>
              <a:t>vantaggi</a:t>
            </a:r>
            <a:r>
              <a:rPr lang="en-US" sz="1800" dirty="0" smtClean="0"/>
              <a:t> </a:t>
            </a:r>
            <a:r>
              <a:rPr lang="en-US" sz="1800" dirty="0" err="1" smtClean="0"/>
              <a:t>nell’utilizzo</a:t>
            </a:r>
            <a:r>
              <a:rPr lang="en-US" sz="1800" dirty="0" smtClean="0"/>
              <a:t> di Spring MVC </a:t>
            </a:r>
            <a:r>
              <a:rPr lang="en-US" sz="1800" dirty="0" err="1" smtClean="0"/>
              <a:t>sono</a:t>
            </a:r>
            <a:r>
              <a:rPr lang="en-US" sz="1800" dirty="0"/>
              <a:t>:</a:t>
            </a:r>
            <a:endParaRPr lang="en-US" sz="1800" dirty="0" smtClean="0"/>
          </a:p>
          <a:p>
            <a:pPr algn="l"/>
            <a:endParaRPr lang="en-US" sz="1800" dirty="0"/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 smtClean="0"/>
              <a:t>è</a:t>
            </a:r>
            <a:r>
              <a:rPr lang="en-US" sz="1600" dirty="0" smtClean="0"/>
              <a:t> </a:t>
            </a:r>
            <a:r>
              <a:rPr lang="en-US" sz="1600" dirty="0" err="1"/>
              <a:t>adattabile</a:t>
            </a:r>
            <a:r>
              <a:rPr lang="en-US" sz="1600" dirty="0"/>
              <a:t>, </a:t>
            </a:r>
            <a:r>
              <a:rPr lang="en-US" sz="1600" dirty="0" err="1"/>
              <a:t>flessibile</a:t>
            </a:r>
            <a:r>
              <a:rPr lang="en-US" sz="1600" dirty="0"/>
              <a:t> e non </a:t>
            </a:r>
            <a:r>
              <a:rPr lang="en-US" sz="1600" dirty="0" err="1"/>
              <a:t>intrusivo</a:t>
            </a:r>
            <a:r>
              <a:rPr lang="en-US" sz="1600" dirty="0"/>
              <a:t> grazie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presenza</a:t>
            </a:r>
            <a:r>
              <a:rPr lang="en-US" sz="1600" dirty="0"/>
              <a:t> di </a:t>
            </a:r>
            <a:r>
              <a:rPr lang="en-US" sz="1600" dirty="0" err="1"/>
              <a:t>comode</a:t>
            </a:r>
            <a:r>
              <a:rPr lang="en-US" sz="1600" dirty="0"/>
              <a:t> e </a:t>
            </a:r>
            <a:r>
              <a:rPr lang="en-US" sz="1600" dirty="0" err="1"/>
              <a:t>chiare</a:t>
            </a:r>
            <a:r>
              <a:rPr lang="en-US" sz="1600" dirty="0"/>
              <a:t> Java Annotations;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permette</a:t>
            </a:r>
            <a:r>
              <a:rPr lang="en-US" sz="1600" dirty="0"/>
              <a:t> di </a:t>
            </a:r>
            <a:r>
              <a:rPr lang="en-US" sz="1600" dirty="0" err="1"/>
              <a:t>scrivere</a:t>
            </a:r>
            <a:r>
              <a:rPr lang="en-US" sz="1600" dirty="0"/>
              <a:t> </a:t>
            </a:r>
            <a:r>
              <a:rPr lang="en-US" sz="1600" dirty="0" err="1"/>
              <a:t>codice</a:t>
            </a:r>
            <a:r>
              <a:rPr lang="en-US" sz="1600" dirty="0"/>
              <a:t> </a:t>
            </a:r>
            <a:r>
              <a:rPr lang="en-US" sz="1600" dirty="0" err="1"/>
              <a:t>riusabile</a:t>
            </a:r>
            <a:r>
              <a:rPr lang="en-US" sz="1600" dirty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possibilità</a:t>
            </a:r>
            <a:r>
              <a:rPr lang="en-US" sz="1600" dirty="0"/>
              <a:t> di </a:t>
            </a:r>
            <a:r>
              <a:rPr lang="en-US" sz="1600" dirty="0" err="1"/>
              <a:t>essere</a:t>
            </a:r>
            <a:r>
              <a:rPr lang="en-US" sz="1600" dirty="0"/>
              <a:t> </a:t>
            </a:r>
            <a:r>
              <a:rPr lang="en-US" sz="1600" dirty="0" err="1"/>
              <a:t>esteso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dirty="0" err="1"/>
              <a:t>adattatori</a:t>
            </a:r>
            <a:r>
              <a:rPr lang="en-US" sz="1600" dirty="0"/>
              <a:t> e </a:t>
            </a:r>
            <a:r>
              <a:rPr lang="en-US" sz="1600" dirty="0" err="1"/>
              <a:t>validatori</a:t>
            </a:r>
            <a:r>
              <a:rPr lang="en-US" sz="1600" dirty="0"/>
              <a:t> </a:t>
            </a:r>
            <a:r>
              <a:rPr lang="en-US" sz="1600" dirty="0" err="1"/>
              <a:t>scritti</a:t>
            </a:r>
            <a:r>
              <a:rPr lang="en-US" sz="1600" dirty="0"/>
              <a:t> ad hoc per le </a:t>
            </a:r>
            <a:r>
              <a:rPr lang="en-US" sz="1600" dirty="0" err="1"/>
              <a:t>nostre</a:t>
            </a:r>
            <a:r>
              <a:rPr lang="en-US" sz="1600" dirty="0"/>
              <a:t> </a:t>
            </a:r>
            <a:r>
              <a:rPr lang="en-US" sz="1600" dirty="0" err="1"/>
              <a:t>esigenze</a:t>
            </a:r>
            <a:r>
              <a:rPr lang="en-US" sz="1600" dirty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url</a:t>
            </a:r>
            <a:r>
              <a:rPr lang="en-US" sz="1600" dirty="0"/>
              <a:t> </a:t>
            </a:r>
            <a:r>
              <a:rPr lang="en-US" sz="1600" dirty="0" err="1"/>
              <a:t>dinamici</a:t>
            </a:r>
            <a:r>
              <a:rPr lang="en-US" sz="1600" dirty="0"/>
              <a:t>, SEO-friendly e </a:t>
            </a:r>
            <a:r>
              <a:rPr lang="en-US" sz="1600" dirty="0" err="1"/>
              <a:t>personalizzabili</a:t>
            </a:r>
            <a:r>
              <a:rPr lang="en-US" sz="1600" dirty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gestione</a:t>
            </a:r>
            <a:r>
              <a:rPr lang="en-US" sz="1600" dirty="0"/>
              <a:t> </a:t>
            </a:r>
            <a:r>
              <a:rPr lang="en-US" sz="1600" dirty="0" err="1"/>
              <a:t>integrata</a:t>
            </a:r>
            <a:r>
              <a:rPr lang="en-US" sz="1600" dirty="0"/>
              <a:t> </a:t>
            </a:r>
            <a:r>
              <a:rPr lang="en-US" sz="1600" dirty="0" err="1"/>
              <a:t>dell’internazionalizzazione</a:t>
            </a:r>
            <a:r>
              <a:rPr lang="en-US" sz="1600" dirty="0"/>
              <a:t> e </a:t>
            </a:r>
            <a:r>
              <a:rPr lang="en-US" sz="1600" dirty="0" err="1"/>
              <a:t>dei</a:t>
            </a:r>
            <a:r>
              <a:rPr lang="en-US" sz="1600" dirty="0"/>
              <a:t> </a:t>
            </a:r>
            <a:r>
              <a:rPr lang="en-US" sz="1600" dirty="0" err="1"/>
              <a:t>temi</a:t>
            </a:r>
            <a:r>
              <a:rPr lang="en-US" sz="1600" dirty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libreria</a:t>
            </a:r>
            <a:r>
              <a:rPr lang="en-US" sz="1600" dirty="0"/>
              <a:t> JSP </a:t>
            </a:r>
            <a:r>
              <a:rPr lang="en-US" sz="1600" dirty="0" err="1"/>
              <a:t>sviluppata</a:t>
            </a:r>
            <a:r>
              <a:rPr lang="en-US" sz="1600" dirty="0"/>
              <a:t> ad hoc per </a:t>
            </a:r>
            <a:r>
              <a:rPr lang="en-US" sz="1600" dirty="0" err="1"/>
              <a:t>facilitare</a:t>
            </a:r>
            <a:r>
              <a:rPr lang="en-US" sz="1600" dirty="0"/>
              <a:t> </a:t>
            </a:r>
            <a:r>
              <a:rPr lang="en-US" sz="1600" dirty="0" err="1"/>
              <a:t>alcune</a:t>
            </a:r>
            <a:r>
              <a:rPr lang="en-US" sz="1600" dirty="0"/>
              <a:t> </a:t>
            </a:r>
            <a:r>
              <a:rPr lang="en-US" sz="1600" dirty="0" err="1"/>
              <a:t>operazioni</a:t>
            </a:r>
            <a:r>
              <a:rPr lang="en-US" sz="1600" dirty="0"/>
              <a:t> </a:t>
            </a:r>
            <a:r>
              <a:rPr lang="en-US" sz="1600" dirty="0" err="1"/>
              <a:t>ripetitive</a:t>
            </a:r>
            <a:r>
              <a:rPr lang="en-US" sz="1600" dirty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/>
              <a:t>nuovi</a:t>
            </a:r>
            <a:r>
              <a:rPr lang="en-US" sz="1600" dirty="0"/>
              <a:t> scope per </a:t>
            </a:r>
            <a:r>
              <a:rPr lang="en-US" sz="1600" dirty="0" err="1"/>
              <a:t>i</a:t>
            </a:r>
            <a:r>
              <a:rPr lang="en-US" sz="1600" dirty="0"/>
              <a:t> bean (request e session)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permettono</a:t>
            </a:r>
            <a:r>
              <a:rPr lang="en-US" sz="1600" dirty="0"/>
              <a:t> di </a:t>
            </a:r>
            <a:r>
              <a:rPr lang="en-US" sz="1600" dirty="0" err="1"/>
              <a:t>adattare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container base di Spring </a:t>
            </a:r>
            <a:r>
              <a:rPr lang="en-US" sz="1600" dirty="0" err="1"/>
              <a:t>anche</a:t>
            </a:r>
            <a:r>
              <a:rPr lang="en-US" sz="1600" dirty="0"/>
              <a:t> al </a:t>
            </a:r>
            <a:r>
              <a:rPr lang="en-US" sz="1600" dirty="0" err="1"/>
              <a:t>mondo</a:t>
            </a:r>
            <a:r>
              <a:rPr lang="en-US" sz="1600" dirty="0"/>
              <a:t> web.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Il </a:t>
            </a:r>
            <a:r>
              <a:rPr lang="en-US" sz="1800" dirty="0" err="1"/>
              <a:t>funzionamento</a:t>
            </a:r>
            <a:r>
              <a:rPr lang="en-US" sz="1800" dirty="0"/>
              <a:t> di Spring MVC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abbastanza</a:t>
            </a:r>
            <a:r>
              <a:rPr lang="en-US" sz="1800" dirty="0"/>
              <a:t> </a:t>
            </a:r>
            <a:r>
              <a:rPr lang="en-US" sz="1800" dirty="0" err="1"/>
              <a:t>semplice</a:t>
            </a:r>
            <a:r>
              <a:rPr lang="en-US" sz="1800" dirty="0"/>
              <a:t>: </a:t>
            </a:r>
            <a:r>
              <a:rPr lang="en-US" sz="1800" dirty="0" err="1"/>
              <a:t>tutto</a:t>
            </a:r>
            <a:r>
              <a:rPr lang="en-US" sz="1800" dirty="0"/>
              <a:t> </a:t>
            </a:r>
            <a:r>
              <a:rPr lang="en-US" sz="1800" dirty="0" err="1"/>
              <a:t>ruota</a:t>
            </a:r>
            <a:r>
              <a:rPr lang="en-US" sz="1800" dirty="0"/>
              <a:t> </a:t>
            </a:r>
            <a:r>
              <a:rPr lang="en-US" sz="1800" dirty="0" err="1"/>
              <a:t>intorno</a:t>
            </a:r>
            <a:r>
              <a:rPr lang="en-US" sz="1800" dirty="0"/>
              <a:t> ad </a:t>
            </a:r>
            <a:r>
              <a:rPr lang="en-US" sz="1800" dirty="0" err="1"/>
              <a:t>una</a:t>
            </a:r>
            <a:r>
              <a:rPr lang="en-US" sz="1800" dirty="0"/>
              <a:t> servlet, la </a:t>
            </a:r>
            <a:r>
              <a:rPr lang="en-US" sz="1800" b="1" i="1" dirty="0" err="1"/>
              <a:t>DispatcherServlet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permette</a:t>
            </a:r>
            <a:r>
              <a:rPr lang="en-US" sz="1800" dirty="0"/>
              <a:t> di </a:t>
            </a:r>
            <a:r>
              <a:rPr lang="en-US" sz="1800" dirty="0" err="1"/>
              <a:t>redirigere</a:t>
            </a:r>
            <a:r>
              <a:rPr lang="en-US" sz="1800" dirty="0"/>
              <a:t> </a:t>
            </a:r>
            <a:r>
              <a:rPr lang="en-US" sz="1800" dirty="0" err="1"/>
              <a:t>tutte</a:t>
            </a:r>
            <a:r>
              <a:rPr lang="en-US" sz="1800" dirty="0"/>
              <a:t> le </a:t>
            </a:r>
            <a:r>
              <a:rPr lang="en-US" sz="1800" dirty="0" err="1"/>
              <a:t>chiamate</a:t>
            </a:r>
            <a:r>
              <a:rPr lang="en-US" sz="1800" dirty="0"/>
              <a:t> </a:t>
            </a:r>
            <a:r>
              <a:rPr lang="en-US" sz="1800" dirty="0" err="1"/>
              <a:t>della</a:t>
            </a:r>
            <a:r>
              <a:rPr lang="en-US" sz="1800" dirty="0"/>
              <a:t> nostra </a:t>
            </a:r>
            <a:r>
              <a:rPr lang="en-US" sz="1800" dirty="0" err="1"/>
              <a:t>applicazione</a:t>
            </a:r>
            <a:r>
              <a:rPr lang="en-US" sz="1800" dirty="0"/>
              <a:t> verso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mondo</a:t>
            </a:r>
            <a:r>
              <a:rPr lang="en-US" sz="1800" dirty="0"/>
              <a:t> di Spring MVC. 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Per </a:t>
            </a:r>
            <a:r>
              <a:rPr lang="en-US" sz="1800" dirty="0" err="1"/>
              <a:t>questo</a:t>
            </a:r>
            <a:r>
              <a:rPr lang="en-US" sz="1800" dirty="0"/>
              <a:t> </a:t>
            </a:r>
            <a:r>
              <a:rPr lang="en-US" sz="1800" dirty="0" err="1"/>
              <a:t>motivo</a:t>
            </a:r>
            <a:r>
              <a:rPr lang="en-US" sz="1800" dirty="0"/>
              <a:t> la </a:t>
            </a:r>
            <a:r>
              <a:rPr lang="en-US" sz="1800" dirty="0" err="1"/>
              <a:t>configurazione</a:t>
            </a:r>
            <a:r>
              <a:rPr lang="en-US" sz="1800" dirty="0"/>
              <a:t> </a:t>
            </a:r>
            <a:r>
              <a:rPr lang="en-US" sz="1800" dirty="0" err="1"/>
              <a:t>iniziale</a:t>
            </a:r>
            <a:r>
              <a:rPr lang="en-US" sz="1800" dirty="0"/>
              <a:t> </a:t>
            </a:r>
            <a:r>
              <a:rPr lang="en-US" sz="1800" dirty="0" err="1"/>
              <a:t>deve</a:t>
            </a:r>
            <a:r>
              <a:rPr lang="en-US" sz="1800" dirty="0"/>
              <a:t> </a:t>
            </a:r>
            <a:r>
              <a:rPr lang="en-US" sz="1800" dirty="0" err="1"/>
              <a:t>appunto</a:t>
            </a:r>
            <a:r>
              <a:rPr lang="en-US" sz="1800" dirty="0"/>
              <a:t> </a:t>
            </a:r>
            <a:r>
              <a:rPr lang="en-US" sz="1800" dirty="0" err="1"/>
              <a:t>partire</a:t>
            </a:r>
            <a:r>
              <a:rPr lang="en-US" sz="1800" dirty="0"/>
              <a:t> da </a:t>
            </a:r>
            <a:r>
              <a:rPr lang="en-US" sz="1800" dirty="0" err="1"/>
              <a:t>questa</a:t>
            </a:r>
            <a:r>
              <a:rPr lang="en-US" sz="1800" dirty="0"/>
              <a:t> Servlet: </a:t>
            </a:r>
            <a:r>
              <a:rPr lang="en-US" sz="1800" dirty="0" err="1"/>
              <a:t>apriamo</a:t>
            </a:r>
            <a:r>
              <a:rPr lang="en-US" sz="1800" dirty="0"/>
              <a:t> </a:t>
            </a:r>
            <a:r>
              <a:rPr lang="en-US" sz="1800" dirty="0" err="1"/>
              <a:t>quindi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nostro</a:t>
            </a:r>
            <a:r>
              <a:rPr lang="en-US" sz="1800" dirty="0"/>
              <a:t> file </a:t>
            </a:r>
            <a:r>
              <a:rPr lang="en-US" sz="1800" b="1" i="1" dirty="0" err="1"/>
              <a:t>web.xml</a:t>
            </a:r>
            <a:r>
              <a:rPr lang="en-US" sz="1800" dirty="0"/>
              <a:t> e </a:t>
            </a:r>
            <a:r>
              <a:rPr lang="en-US" sz="1800" dirty="0" err="1"/>
              <a:t>inseriamo</a:t>
            </a:r>
            <a:r>
              <a:rPr lang="en-US" sz="1800" dirty="0"/>
              <a:t> la </a:t>
            </a:r>
            <a:r>
              <a:rPr lang="en-US" sz="1800" dirty="0" err="1"/>
              <a:t>seguente</a:t>
            </a:r>
            <a:r>
              <a:rPr lang="en-US" sz="1800" dirty="0"/>
              <a:t> </a:t>
            </a:r>
            <a:r>
              <a:rPr lang="en-US" sz="1800" dirty="0" err="1"/>
              <a:t>direttiva</a:t>
            </a:r>
            <a:r>
              <a:rPr lang="en-US" sz="1800" dirty="0"/>
              <a:t> </a:t>
            </a:r>
            <a:r>
              <a:rPr lang="en-US" sz="1800" dirty="0" smtClean="0"/>
              <a:t>J2EE.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lvl="1" algn="l" eaLnBrk="1" hangingPunct="1"/>
            <a:r>
              <a:rPr lang="en-US" sz="1400" dirty="0"/>
              <a:t>&lt;servlet&gt;</a:t>
            </a:r>
          </a:p>
          <a:p>
            <a:pPr lvl="1" algn="l" eaLnBrk="1" hangingPunct="1"/>
            <a:r>
              <a:rPr lang="en-US" sz="1400" dirty="0"/>
              <a:t>    &lt;servlet-name&gt;</a:t>
            </a:r>
            <a:r>
              <a:rPr lang="en-US" sz="1400" dirty="0" err="1"/>
              <a:t>springmvc</a:t>
            </a:r>
            <a:r>
              <a:rPr lang="en-US" sz="1400" dirty="0"/>
              <a:t>&lt;/servlet-name&gt;</a:t>
            </a:r>
          </a:p>
          <a:p>
            <a:pPr lvl="1" algn="l" eaLnBrk="1" hangingPunct="1"/>
            <a:r>
              <a:rPr lang="en-US" sz="1400" dirty="0"/>
              <a:t>    &lt;servlet-class&gt;</a:t>
            </a:r>
            <a:r>
              <a:rPr lang="en-US" sz="1400" b="1" i="1" dirty="0" err="1"/>
              <a:t>org.springframework.web.servlet.DispatcherServlet</a:t>
            </a:r>
            <a:r>
              <a:rPr lang="en-US" sz="1400" dirty="0"/>
              <a:t>&lt;/servlet-class&gt;</a:t>
            </a:r>
          </a:p>
          <a:p>
            <a:pPr lvl="1" algn="l" eaLnBrk="1" hangingPunct="1"/>
            <a:r>
              <a:rPr lang="en-US" sz="1400" dirty="0"/>
              <a:t>    &lt;load-on-startup&gt;1&lt;/load-on-startup&gt;</a:t>
            </a:r>
          </a:p>
          <a:p>
            <a:pPr lvl="1" algn="l" eaLnBrk="1" hangingPunct="1"/>
            <a:r>
              <a:rPr lang="en-US" sz="1400" dirty="0"/>
              <a:t>&lt;/servlet&gt;</a:t>
            </a:r>
          </a:p>
          <a:p>
            <a:pPr lvl="1" algn="l" eaLnBrk="1" hangingPunct="1"/>
            <a:r>
              <a:rPr lang="en-US" sz="1400" dirty="0"/>
              <a:t>&lt;servlet-mapping&gt;</a:t>
            </a:r>
          </a:p>
          <a:p>
            <a:pPr lvl="1" algn="l" eaLnBrk="1" hangingPunct="1"/>
            <a:r>
              <a:rPr lang="en-US" sz="1400" dirty="0"/>
              <a:t>    &lt;servlet-name&gt;</a:t>
            </a:r>
            <a:r>
              <a:rPr lang="en-US" sz="1400" dirty="0" err="1"/>
              <a:t>springmvc</a:t>
            </a:r>
            <a:r>
              <a:rPr lang="en-US" sz="1400" dirty="0"/>
              <a:t>&lt;/servlet-name&gt;</a:t>
            </a:r>
          </a:p>
          <a:p>
            <a:pPr lvl="1" algn="l" eaLnBrk="1" hangingPunct="1"/>
            <a:r>
              <a:rPr lang="en-US" sz="1400" dirty="0"/>
              <a:t>    &lt;</a:t>
            </a:r>
            <a:r>
              <a:rPr lang="en-US" sz="1400" dirty="0" err="1"/>
              <a:t>url</a:t>
            </a:r>
            <a:r>
              <a:rPr lang="en-US" sz="1400" dirty="0"/>
              <a:t>-pattern&gt;/&lt;/</a:t>
            </a:r>
            <a:r>
              <a:rPr lang="en-US" sz="1400" dirty="0" err="1"/>
              <a:t>url</a:t>
            </a:r>
            <a:r>
              <a:rPr lang="en-US" sz="1400" dirty="0"/>
              <a:t>-pattern&gt;</a:t>
            </a:r>
          </a:p>
          <a:p>
            <a:pPr lvl="1" algn="l" eaLnBrk="1" hangingPunct="1"/>
            <a:r>
              <a:rPr lang="en-US" sz="1400" dirty="0"/>
              <a:t>&lt;/servlet-mapping&gt;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79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algn="l" eaLnBrk="1" hangingPunct="1">
              <a:buFontTx/>
              <a:buChar char="•"/>
            </a:pPr>
            <a:r>
              <a:rPr lang="it-IT" sz="1800" dirty="0"/>
              <a:t> Il modulo </a:t>
            </a:r>
            <a:r>
              <a:rPr lang="it-IT" sz="1800" dirty="0" err="1"/>
              <a:t>Context</a:t>
            </a:r>
            <a:r>
              <a:rPr lang="it-IT" sz="1800" dirty="0"/>
              <a:t> estende i servizi basilari del Core aggiungendo le </a:t>
            </a:r>
          </a:p>
          <a:p>
            <a:pPr algn="l" eaLnBrk="1" hangingPunct="1"/>
            <a:r>
              <a:rPr lang="it-IT" sz="1800" dirty="0"/>
              <a:t>   funzionalità tipiche di un moderno </a:t>
            </a:r>
            <a:r>
              <a:rPr lang="it-IT" sz="1800" dirty="0" err="1"/>
              <a:t>framework</a:t>
            </a:r>
            <a:r>
              <a:rPr lang="it-IT" sz="1800" dirty="0"/>
              <a:t>. Tra queste JNDI, EJB,</a:t>
            </a:r>
          </a:p>
          <a:p>
            <a:pPr algn="l" eaLnBrk="1" hangingPunct="1"/>
            <a:r>
              <a:rPr lang="it-IT" sz="1800" dirty="0"/>
              <a:t>   internazionalizzazione(I18N) e supporto agli eventi</a:t>
            </a:r>
            <a:r>
              <a:rPr lang="it-IT" sz="1800" dirty="0" smtClean="0"/>
              <a:t>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Il </a:t>
            </a:r>
            <a:r>
              <a:rPr lang="it-IT" sz="1800" dirty="0" err="1"/>
              <a:t>layer</a:t>
            </a:r>
            <a:r>
              <a:rPr lang="it-IT" sz="1800" dirty="0"/>
              <a:t> </a:t>
            </a:r>
            <a:r>
              <a:rPr lang="it-IT" sz="1800" dirty="0" err="1"/>
              <a:t>Expression</a:t>
            </a:r>
            <a:r>
              <a:rPr lang="it-IT" sz="1800" dirty="0"/>
              <a:t> Language offre un potente </a:t>
            </a:r>
            <a:r>
              <a:rPr lang="it-IT" sz="1800" dirty="0" err="1"/>
              <a:t>expression</a:t>
            </a:r>
            <a:r>
              <a:rPr lang="it-IT" sz="1800" dirty="0"/>
              <a:t> </a:t>
            </a:r>
            <a:r>
              <a:rPr lang="it-IT" sz="1800" dirty="0" err="1"/>
              <a:t>language</a:t>
            </a:r>
            <a:r>
              <a:rPr lang="it-IT" sz="1800" dirty="0"/>
              <a:t> per la manipolazione degli oggetti a </a:t>
            </a:r>
            <a:r>
              <a:rPr lang="it-IT" sz="1800" dirty="0" err="1"/>
              <a:t>runtime</a:t>
            </a:r>
            <a:r>
              <a:rPr lang="it-IT" sz="1800" dirty="0"/>
              <a:t>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Infine il </a:t>
            </a:r>
            <a:r>
              <a:rPr lang="it-IT" sz="1800" b="1" dirty="0"/>
              <a:t>modulo </a:t>
            </a:r>
            <a:r>
              <a:rPr lang="it-IT" sz="1800" b="1" dirty="0" err="1"/>
              <a:t>Expression</a:t>
            </a:r>
            <a:r>
              <a:rPr lang="it-IT" sz="1800" b="1" dirty="0"/>
              <a:t> Language</a:t>
            </a:r>
            <a:r>
              <a:rPr lang="it-IT" sz="1800" dirty="0"/>
              <a:t> fornisce un potente linguaggio per interrogare e modificare oggetti a </a:t>
            </a:r>
            <a:r>
              <a:rPr lang="it-IT" sz="1800" dirty="0" err="1"/>
              <a:t>runtime</a:t>
            </a:r>
            <a:r>
              <a:rPr lang="it-IT" sz="1800" dirty="0"/>
              <a:t>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La </a:t>
            </a:r>
            <a:r>
              <a:rPr lang="en-US" sz="1800" b="1" i="1" dirty="0" err="1" smtClean="0"/>
              <a:t>DispatcherServlet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responsabile</a:t>
            </a:r>
            <a:r>
              <a:rPr lang="en-US" sz="1800" dirty="0" smtClean="0"/>
              <a:t> di </a:t>
            </a:r>
            <a:r>
              <a:rPr lang="en-US" sz="1800" dirty="0" err="1" smtClean="0"/>
              <a:t>intercettare</a:t>
            </a:r>
            <a:r>
              <a:rPr lang="en-US" sz="1800" dirty="0" smtClean="0"/>
              <a:t> le </a:t>
            </a:r>
            <a:r>
              <a:rPr lang="en-US" sz="1800" dirty="0" err="1" smtClean="0"/>
              <a:t>richieste</a:t>
            </a:r>
            <a:r>
              <a:rPr lang="en-US" sz="1800" dirty="0" smtClean="0"/>
              <a:t> HTTP </a:t>
            </a:r>
            <a:r>
              <a:rPr lang="en-US" sz="1800" dirty="0" err="1" smtClean="0"/>
              <a:t>ed</a:t>
            </a:r>
            <a:r>
              <a:rPr lang="en-US" sz="1800" dirty="0" smtClean="0"/>
              <a:t> </a:t>
            </a:r>
            <a:r>
              <a:rPr lang="en-US" sz="1800" dirty="0" err="1" smtClean="0"/>
              <a:t>innesca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seguenti</a:t>
            </a:r>
            <a:r>
              <a:rPr lang="en-US" sz="1800" dirty="0" smtClean="0"/>
              <a:t> </a:t>
            </a:r>
            <a:r>
              <a:rPr lang="en-US" sz="1800" dirty="0" err="1" smtClean="0"/>
              <a:t>meccanismi</a:t>
            </a:r>
            <a:r>
              <a:rPr lang="en-US" sz="1800" dirty="0" smtClean="0"/>
              <a:t>: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in seguito alla ricezione di una richiesta HTTP la </a:t>
            </a:r>
            <a:r>
              <a:rPr lang="it-IT" sz="1800" dirty="0" err="1" smtClean="0"/>
              <a:t>servlet</a:t>
            </a:r>
            <a:r>
              <a:rPr lang="it-IT" sz="1800" dirty="0" smtClean="0"/>
              <a:t> consulta l’</a:t>
            </a:r>
            <a:r>
              <a:rPr lang="it-IT" sz="1800" i="1" dirty="0" err="1" smtClean="0"/>
              <a:t>HandlerMapping</a:t>
            </a:r>
            <a:r>
              <a:rPr lang="it-IT" sz="1800" dirty="0" smtClean="0"/>
              <a:t> per chiamare il Controller di pertinenza.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il controller gestisce la richiesta ed attiva il metodo in base alla tipologia di chiamata (GET o POST) restituendo poi il controllo alla </a:t>
            </a:r>
            <a:r>
              <a:rPr lang="it-IT" sz="1800" dirty="0" err="1" smtClean="0"/>
              <a:t>servlet</a:t>
            </a:r>
            <a:r>
              <a:rPr lang="it-IT" sz="1800" dirty="0" smtClean="0"/>
              <a:t> in seguito alla sua elaborazione.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La </a:t>
            </a:r>
            <a:r>
              <a:rPr lang="it-IT" sz="1800" dirty="0" err="1" smtClean="0"/>
              <a:t>servlet</a:t>
            </a:r>
            <a:r>
              <a:rPr lang="it-IT" sz="1800" dirty="0" smtClean="0"/>
              <a:t> utilizza il </a:t>
            </a:r>
            <a:r>
              <a:rPr lang="it-IT" sz="1800" b="1" i="1" dirty="0" err="1" smtClean="0"/>
              <a:t>ViewResolver</a:t>
            </a:r>
            <a:r>
              <a:rPr lang="it-IT" sz="1800" dirty="0" smtClean="0"/>
              <a:t> per presentare la successiva </a:t>
            </a:r>
            <a:r>
              <a:rPr lang="it-IT" sz="1800" dirty="0" err="1" smtClean="0"/>
              <a:t>view</a:t>
            </a:r>
            <a:r>
              <a:rPr lang="it-IT" sz="1800" dirty="0" smtClean="0"/>
              <a:t> all’utente.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81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2" name="Picture 1" descr="screenshot_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46760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Spring MVC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basa</a:t>
            </a:r>
            <a:r>
              <a:rPr lang="en-US" sz="1800" dirty="0"/>
              <a:t> </a:t>
            </a:r>
            <a:r>
              <a:rPr lang="en-US" sz="1800" dirty="0" err="1"/>
              <a:t>sul</a:t>
            </a:r>
            <a:r>
              <a:rPr lang="en-US" sz="1800" dirty="0"/>
              <a:t> </a:t>
            </a:r>
            <a:r>
              <a:rPr lang="en-US" sz="1800" dirty="0" err="1"/>
              <a:t>modello</a:t>
            </a:r>
            <a:r>
              <a:rPr lang="en-US" sz="1800" dirty="0"/>
              <a:t> di </a:t>
            </a:r>
            <a:r>
              <a:rPr lang="en-US" sz="1800" dirty="0" err="1"/>
              <a:t>sviluppo</a:t>
            </a:r>
            <a:r>
              <a:rPr lang="en-US" sz="1800" dirty="0"/>
              <a:t> </a:t>
            </a:r>
            <a:r>
              <a:rPr lang="en-US" sz="1800" b="1" dirty="0"/>
              <a:t>convention over configuration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prevede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per </a:t>
            </a:r>
            <a:r>
              <a:rPr lang="en-US" sz="1800" dirty="0" err="1"/>
              <a:t>avviare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applicazione</a:t>
            </a:r>
            <a:r>
              <a:rPr lang="en-US" sz="1800" dirty="0"/>
              <a:t> base </a:t>
            </a:r>
            <a:r>
              <a:rPr lang="en-US" sz="1800" dirty="0" err="1"/>
              <a:t>siano</a:t>
            </a:r>
            <a:r>
              <a:rPr lang="en-US" sz="1800" dirty="0"/>
              <a:t> </a:t>
            </a:r>
            <a:r>
              <a:rPr lang="en-US" sz="1800" dirty="0" err="1"/>
              <a:t>necessarie</a:t>
            </a:r>
            <a:r>
              <a:rPr lang="en-US" sz="1800" dirty="0"/>
              <a:t> </a:t>
            </a:r>
            <a:r>
              <a:rPr lang="en-US" sz="1800" dirty="0" err="1"/>
              <a:t>poche</a:t>
            </a:r>
            <a:r>
              <a:rPr lang="en-US" sz="1800" dirty="0"/>
              <a:t> </a:t>
            </a:r>
            <a:r>
              <a:rPr lang="en-US" sz="1800" dirty="0" err="1"/>
              <a:t>configurazioni</a:t>
            </a:r>
            <a:r>
              <a:rPr lang="en-US" sz="1800" dirty="0"/>
              <a:t> in </a:t>
            </a:r>
            <a:r>
              <a:rPr lang="en-US" sz="1800" dirty="0" err="1"/>
              <a:t>quanto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preferibile</a:t>
            </a:r>
            <a:r>
              <a:rPr lang="en-US" sz="1800" dirty="0"/>
              <a:t> </a:t>
            </a:r>
            <a:r>
              <a:rPr lang="en-US" sz="1800" dirty="0" err="1"/>
              <a:t>utilizzare</a:t>
            </a:r>
            <a:r>
              <a:rPr lang="en-US" sz="1800" dirty="0"/>
              <a:t> le </a:t>
            </a:r>
            <a:r>
              <a:rPr lang="en-US" sz="1800" dirty="0" err="1"/>
              <a:t>convenzioni</a:t>
            </a:r>
            <a:r>
              <a:rPr lang="en-US" sz="1800" dirty="0"/>
              <a:t> </a:t>
            </a:r>
            <a:r>
              <a:rPr lang="en-US" sz="1800" dirty="0" err="1"/>
              <a:t>previste</a:t>
            </a:r>
            <a:r>
              <a:rPr lang="en-US" sz="1800" dirty="0"/>
              <a:t> </a:t>
            </a:r>
            <a:r>
              <a:rPr lang="en-US" sz="1800" dirty="0" err="1"/>
              <a:t>dagli</a:t>
            </a:r>
            <a:r>
              <a:rPr lang="en-US" sz="1800" dirty="0"/>
              <a:t> </a:t>
            </a:r>
            <a:r>
              <a:rPr lang="en-US" sz="1800" dirty="0" err="1"/>
              <a:t>sviluppatori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configurare</a:t>
            </a:r>
            <a:r>
              <a:rPr lang="en-US" sz="1800" dirty="0" smtClean="0"/>
              <a:t> in </a:t>
            </a: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dirty="0" err="1" smtClean="0"/>
              <a:t>automatico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framework </a:t>
            </a:r>
            <a:r>
              <a:rPr lang="en-US" sz="1800" dirty="0" err="1" smtClean="0"/>
              <a:t>impostando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parametro</a:t>
            </a:r>
            <a:r>
              <a:rPr lang="en-US" sz="1800" dirty="0"/>
              <a:t> </a:t>
            </a:r>
            <a:r>
              <a:rPr lang="en-US" sz="1800" dirty="0" err="1" smtClean="0"/>
              <a:t>contextConfigLocation</a:t>
            </a:r>
            <a:r>
              <a:rPr lang="en-US" sz="1800" dirty="0" smtClean="0"/>
              <a:t> come </a:t>
            </a:r>
            <a:r>
              <a:rPr lang="en-US" sz="1800" b="1" dirty="0" err="1" smtClean="0"/>
              <a:t>init-param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err="1" smtClean="0"/>
              <a:t>DispatcherServlet</a:t>
            </a:r>
            <a:r>
              <a:rPr lang="en-US" sz="1800" dirty="0" smtClean="0"/>
              <a:t>:</a:t>
            </a:r>
          </a:p>
          <a:p>
            <a:pPr algn="l" eaLnBrk="1" hangingPunct="1"/>
            <a:endParaRPr lang="en-US" sz="1800" dirty="0"/>
          </a:p>
          <a:p>
            <a:pPr lvl="1" algn="l"/>
            <a:r>
              <a:rPr lang="en-US" sz="1400" dirty="0"/>
              <a:t>&lt;</a:t>
            </a:r>
            <a:r>
              <a:rPr lang="en-US" sz="1400" dirty="0" err="1"/>
              <a:t>init-param</a:t>
            </a:r>
            <a:r>
              <a:rPr lang="en-US" sz="1400" dirty="0"/>
              <a:t>&gt;</a:t>
            </a:r>
          </a:p>
          <a:p>
            <a:pPr lvl="1" algn="l"/>
            <a:r>
              <a:rPr lang="en-US" sz="1400" dirty="0" smtClean="0"/>
              <a:t>	&lt;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  <a:r>
              <a:rPr lang="en-US" sz="1400" dirty="0" err="1"/>
              <a:t>contextConfigLocation</a:t>
            </a:r>
            <a:r>
              <a:rPr lang="en-US" sz="1400" dirty="0"/>
              <a:t>&lt;/</a:t>
            </a:r>
            <a:r>
              <a:rPr lang="en-US" sz="1400" dirty="0" err="1"/>
              <a:t>param</a:t>
            </a:r>
            <a:r>
              <a:rPr lang="en-US" sz="1400" dirty="0"/>
              <a:t>-name&gt;</a:t>
            </a:r>
          </a:p>
          <a:p>
            <a:pPr lvl="1" algn="l"/>
            <a:r>
              <a:rPr lang="en-US" sz="1400" dirty="0" smtClean="0"/>
              <a:t>	&lt;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  <a:r>
              <a:rPr lang="en-US" sz="1400" b="1" i="1" dirty="0" err="1"/>
              <a:t>classpath</a:t>
            </a:r>
            <a:r>
              <a:rPr lang="en-US" sz="1400" b="1" i="1" dirty="0"/>
              <a:t>*:META-INF/spring/*.xml</a:t>
            </a:r>
            <a:r>
              <a:rPr lang="en-US" sz="1400" dirty="0"/>
              <a:t>&lt;/</a:t>
            </a:r>
            <a:r>
              <a:rPr lang="en-US" sz="1400" dirty="0" err="1"/>
              <a:t>param</a:t>
            </a:r>
            <a:r>
              <a:rPr lang="en-US" sz="1400" dirty="0"/>
              <a:t>-value&gt;</a:t>
            </a:r>
          </a:p>
          <a:p>
            <a:pPr lvl="1" algn="l"/>
            <a:r>
              <a:rPr lang="en-US" sz="1400" dirty="0"/>
              <a:t>&lt;/</a:t>
            </a:r>
            <a:r>
              <a:rPr lang="en-US" sz="1400" dirty="0" err="1"/>
              <a:t>init-param</a:t>
            </a:r>
            <a:r>
              <a:rPr lang="en-US" sz="1400" dirty="0"/>
              <a:t>&gt;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Spring MVC si avvale del contesto </a:t>
            </a:r>
            <a:r>
              <a:rPr lang="it-IT" sz="1800" b="1" dirty="0" err="1" smtClean="0"/>
              <a:t>WebApplicationContext</a:t>
            </a:r>
            <a:r>
              <a:rPr lang="it-IT" sz="1800" dirty="0" smtClean="0"/>
              <a:t> all’interno del quale vivono tutti i </a:t>
            </a:r>
            <a:r>
              <a:rPr lang="it-IT" sz="1800" dirty="0" err="1" smtClean="0"/>
              <a:t>bean</a:t>
            </a:r>
            <a:r>
              <a:rPr lang="it-IT" sz="1800" dirty="0" smtClean="0"/>
              <a:t> definiti.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342900" indent="-342900" algn="l" eaLnBrk="1" hangingPunct="1">
              <a:buFont typeface="Arial"/>
              <a:buChar char="•"/>
            </a:pPr>
            <a:r>
              <a:rPr lang="it-IT" sz="1800" dirty="0">
                <a:ea typeface="+mn-ea"/>
                <a:cs typeface="+mn-cs"/>
              </a:rPr>
              <a:t>I principali </a:t>
            </a:r>
            <a:r>
              <a:rPr lang="it-IT" sz="1800" dirty="0" err="1">
                <a:ea typeface="+mn-ea"/>
                <a:cs typeface="+mn-cs"/>
              </a:rPr>
              <a:t>bean</a:t>
            </a:r>
            <a:r>
              <a:rPr lang="it-IT" sz="1800" dirty="0">
                <a:ea typeface="+mn-ea"/>
                <a:cs typeface="+mn-cs"/>
              </a:rPr>
              <a:t> presenti nel </a:t>
            </a:r>
            <a:r>
              <a:rPr lang="it-IT" sz="1800" dirty="0" err="1">
                <a:ea typeface="+mn-ea"/>
                <a:cs typeface="+mn-cs"/>
              </a:rPr>
              <a:t>WebApplicationContext</a:t>
            </a:r>
            <a:r>
              <a:rPr lang="it-IT" sz="1800" dirty="0">
                <a:ea typeface="+mn-ea"/>
                <a:cs typeface="+mn-cs"/>
              </a:rPr>
              <a:t> sono:</a:t>
            </a:r>
          </a:p>
          <a:p>
            <a:pPr marL="742950" lvl="1" indent="-285750" algn="l" eaLnBrk="1" hangingPunct="1">
              <a:buFont typeface="Courier New"/>
              <a:buChar char="o"/>
            </a:pP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i="1" dirty="0" err="1" smtClean="0"/>
              <a:t>HandlerMappingBean</a:t>
            </a:r>
            <a:r>
              <a:rPr lang="it-IT" sz="1600" dirty="0" smtClean="0"/>
              <a:t> </a:t>
            </a:r>
            <a:r>
              <a:rPr lang="it-IT" sz="1600" dirty="0"/>
              <a:t>che si occupa di mappare le </a:t>
            </a:r>
            <a:r>
              <a:rPr lang="it-IT" sz="1600" dirty="0" err="1"/>
              <a:t>url</a:t>
            </a:r>
            <a:r>
              <a:rPr lang="it-IT" sz="1600" dirty="0"/>
              <a:t> invocate dal client verso un particolare metodo o classe; il </a:t>
            </a:r>
            <a:r>
              <a:rPr lang="it-IT" sz="1600" dirty="0" err="1"/>
              <a:t>bean</a:t>
            </a:r>
            <a:r>
              <a:rPr lang="it-IT" sz="1600" dirty="0"/>
              <a:t> di default utilizza le java </a:t>
            </a:r>
            <a:r>
              <a:rPr lang="it-IT" sz="1600" dirty="0" err="1"/>
              <a:t>annotations</a:t>
            </a:r>
            <a:r>
              <a:rPr lang="it-IT" sz="1600" dirty="0"/>
              <a:t> </a:t>
            </a: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endParaRPr lang="it-IT" sz="1600" dirty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i="1" dirty="0" err="1"/>
              <a:t>HandlerExceptionResolverBean</a:t>
            </a:r>
            <a:r>
              <a:rPr lang="it-IT" sz="1600" dirty="0" smtClean="0"/>
              <a:t> </a:t>
            </a:r>
            <a:r>
              <a:rPr lang="it-IT" sz="1600" dirty="0"/>
              <a:t>che gestisce l’output al client in caso di eccezioni </a:t>
            </a: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i="1" dirty="0" err="1"/>
              <a:t>ViewResolverBean</a:t>
            </a:r>
            <a:r>
              <a:rPr lang="it-IT" sz="1600" dirty="0" smtClean="0"/>
              <a:t> </a:t>
            </a:r>
            <a:r>
              <a:rPr lang="it-IT" sz="1600" dirty="0"/>
              <a:t>che si occupa di identificare quale </a:t>
            </a:r>
            <a:r>
              <a:rPr lang="it-IT" sz="1600" dirty="0" err="1"/>
              <a:t>view</a:t>
            </a:r>
            <a:r>
              <a:rPr lang="it-IT" sz="1600" dirty="0"/>
              <a:t> caricare sulla base del nome in formato stringa </a:t>
            </a: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endParaRPr lang="it-IT" sz="1600" dirty="0" smtClean="0"/>
          </a:p>
          <a:p>
            <a:pPr marL="742950" lvl="1" indent="-285750" algn="l" eaLnBrk="1" hangingPunct="1">
              <a:buFont typeface="Courier New"/>
              <a:buChar char="o"/>
            </a:pPr>
            <a:r>
              <a:rPr lang="it-IT" sz="1600" b="1" i="1" dirty="0" err="1"/>
              <a:t>LocaleResolverBean</a:t>
            </a:r>
            <a:r>
              <a:rPr lang="it-IT" sz="1600" dirty="0" smtClean="0"/>
              <a:t> </a:t>
            </a:r>
            <a:r>
              <a:rPr lang="it-IT" sz="1600" dirty="0"/>
              <a:t>che gestisce l’internazionalizzazione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en-US" sz="1800" b="1" dirty="0"/>
              <a:t>Spring MVC: </a:t>
            </a:r>
            <a:r>
              <a:rPr lang="en-US" sz="1800" b="1" dirty="0" err="1"/>
              <a:t>i</a:t>
            </a:r>
            <a:r>
              <a:rPr lang="en-US" sz="1800" b="1" dirty="0"/>
              <a:t> Controller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b="1" dirty="0" smtClean="0"/>
              <a:t>I controller</a:t>
            </a:r>
            <a:r>
              <a:rPr lang="it-IT" sz="1800" dirty="0" smtClean="0"/>
              <a:t> </a:t>
            </a:r>
            <a:r>
              <a:rPr lang="it-IT" sz="1800" dirty="0"/>
              <a:t>rappresentano la vera anima del </a:t>
            </a:r>
            <a:r>
              <a:rPr lang="it-IT" sz="1800" b="1" dirty="0"/>
              <a:t>paradigma MVC</a:t>
            </a:r>
            <a:r>
              <a:rPr lang="it-IT" sz="1800" dirty="0"/>
              <a:t>: sono </a:t>
            </a:r>
            <a:r>
              <a:rPr lang="it-IT" sz="1800" dirty="0" smtClean="0"/>
              <a:t>i componenti </a:t>
            </a:r>
            <a:r>
              <a:rPr lang="it-IT" sz="1800" dirty="0"/>
              <a:t>che viene invocato direttamente dai client che si occupano delle principali logiche di business e che possono esistere anche senza la presenza di Model e di </a:t>
            </a:r>
            <a:r>
              <a:rPr lang="it-IT" sz="1800" dirty="0" err="1"/>
              <a:t>View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/>
              <a:t>Il tipo di </a:t>
            </a:r>
            <a:r>
              <a:rPr lang="it-IT" sz="1800" dirty="0" err="1"/>
              <a:t>bean</a:t>
            </a:r>
            <a:r>
              <a:rPr lang="it-IT" sz="1800" dirty="0"/>
              <a:t> che si occupa del </a:t>
            </a:r>
            <a:r>
              <a:rPr lang="it-IT" sz="1800" dirty="0" err="1"/>
              <a:t>mapping</a:t>
            </a:r>
            <a:r>
              <a:rPr lang="it-IT" sz="1800" dirty="0"/>
              <a:t> tra </a:t>
            </a:r>
            <a:r>
              <a:rPr lang="it-IT" sz="1800" dirty="0" err="1"/>
              <a:t>url</a:t>
            </a:r>
            <a:r>
              <a:rPr lang="it-IT" sz="1800" dirty="0"/>
              <a:t> invocato dall’utente e metodo Java da invocare è l’</a:t>
            </a:r>
            <a:r>
              <a:rPr lang="it-IT" sz="1800" dirty="0" err="1"/>
              <a:t>handlerMapping</a:t>
            </a:r>
            <a:r>
              <a:rPr lang="it-IT" sz="1800" dirty="0"/>
              <a:t>. </a:t>
            </a: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L’implementazione </a:t>
            </a:r>
            <a:r>
              <a:rPr lang="it-IT" sz="1800" dirty="0"/>
              <a:t>di default presente in Spring MVC è la classe </a:t>
            </a:r>
            <a:r>
              <a:rPr lang="it-IT" sz="1800" b="1" i="1" dirty="0" err="1"/>
              <a:t>RequestMappingHandlerMapping</a:t>
            </a:r>
            <a:r>
              <a:rPr lang="it-IT" sz="1800" dirty="0"/>
              <a:t> che permette di sfruttare le </a:t>
            </a:r>
            <a:r>
              <a:rPr lang="it-IT" sz="1800" dirty="0" smtClean="0"/>
              <a:t>Java </a:t>
            </a:r>
            <a:r>
              <a:rPr lang="it-IT" sz="1800" dirty="0" err="1" smtClean="0"/>
              <a:t>annotations</a:t>
            </a:r>
            <a:r>
              <a:rPr lang="it-IT" sz="1800" dirty="0" smtClean="0"/>
              <a:t> </a:t>
            </a:r>
            <a:r>
              <a:rPr lang="it-IT" sz="1800" dirty="0"/>
              <a:t>per identificare i metodi da mappare</a:t>
            </a:r>
            <a:r>
              <a:rPr lang="it-IT" sz="1800" dirty="0" smtClean="0"/>
              <a:t>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Le </a:t>
            </a:r>
            <a:r>
              <a:rPr lang="it-IT" sz="1800" dirty="0" err="1" smtClean="0"/>
              <a:t>annotations</a:t>
            </a:r>
            <a:r>
              <a:rPr lang="it-IT" sz="1800" dirty="0" smtClean="0"/>
              <a:t> utili per configurare i controller sono:</a:t>
            </a:r>
          </a:p>
          <a:p>
            <a:pPr algn="l" eaLnBrk="1" hangingPunct="1"/>
            <a:endParaRPr lang="it-IT" sz="1800" dirty="0"/>
          </a:p>
          <a:p>
            <a:pPr lvl="1" algn="l" eaLnBrk="1" hangingPunct="1"/>
            <a:r>
              <a:rPr lang="it-IT" sz="1600" b="1" dirty="0" smtClean="0"/>
              <a:t>@Controller </a:t>
            </a:r>
            <a:r>
              <a:rPr lang="it-IT" sz="1600" dirty="0" smtClean="0"/>
              <a:t>da </a:t>
            </a:r>
            <a:r>
              <a:rPr lang="it-IT" sz="1600" dirty="0"/>
              <a:t>utilizzare a livello di classe per identificarla come controller </a:t>
            </a:r>
            <a:r>
              <a:rPr lang="it-IT" sz="1600" b="1" dirty="0" smtClean="0"/>
              <a:t>@</a:t>
            </a:r>
            <a:r>
              <a:rPr lang="it-IT" sz="1600" b="1" dirty="0" err="1" smtClean="0"/>
              <a:t>RequestMapping</a:t>
            </a:r>
            <a:r>
              <a:rPr lang="it-IT" sz="1600" b="1" dirty="0" smtClean="0"/>
              <a:t> </a:t>
            </a:r>
            <a:r>
              <a:rPr lang="it-IT" sz="1600" dirty="0"/>
              <a:t>d</a:t>
            </a:r>
            <a:r>
              <a:rPr lang="it-IT" sz="1600" dirty="0" smtClean="0"/>
              <a:t>a </a:t>
            </a:r>
            <a:r>
              <a:rPr lang="it-IT" sz="1600" dirty="0"/>
              <a:t>utilizzare per evidenziare il metodo e </a:t>
            </a:r>
            <a:r>
              <a:rPr lang="it-IT" sz="1600" dirty="0" err="1"/>
              <a:t>l’url</a:t>
            </a:r>
            <a:r>
              <a:rPr lang="it-IT" sz="1600" dirty="0"/>
              <a:t> da mappare </a:t>
            </a:r>
          </a:p>
          <a:p>
            <a:pPr algn="l" eaLnBrk="1" hangingPunct="1"/>
            <a:endParaRPr lang="it-IT" sz="1800" dirty="0" smtClean="0"/>
          </a:p>
          <a:p>
            <a:pPr lvl="1" algn="l"/>
            <a:r>
              <a:rPr lang="it-IT" sz="1400" b="1" i="1" dirty="0" smtClean="0"/>
              <a:t>@Controller</a:t>
            </a:r>
            <a:endParaRPr lang="it-IT" sz="1400" b="1" i="1" dirty="0"/>
          </a:p>
          <a:p>
            <a:pPr lvl="1" algn="l"/>
            <a:r>
              <a:rPr lang="it-IT" sz="1400" dirty="0"/>
              <a:t>public </a:t>
            </a:r>
            <a:r>
              <a:rPr lang="it-IT" sz="1400" dirty="0" err="1"/>
              <a:t>class</a:t>
            </a:r>
            <a:r>
              <a:rPr lang="it-IT" sz="1400" dirty="0"/>
              <a:t> </a:t>
            </a:r>
            <a:r>
              <a:rPr lang="it-IT" sz="1400" dirty="0" err="1" smtClean="0"/>
              <a:t>MenuController</a:t>
            </a:r>
            <a:r>
              <a:rPr lang="it-IT" sz="1400" dirty="0" smtClean="0"/>
              <a:t> {</a:t>
            </a:r>
          </a:p>
          <a:p>
            <a:pPr lvl="1" algn="l"/>
            <a:endParaRPr lang="it-IT" sz="1400" dirty="0"/>
          </a:p>
          <a:p>
            <a:pPr lvl="1" algn="l"/>
            <a:r>
              <a:rPr lang="it-IT" sz="1400" dirty="0"/>
              <a:t>    </a:t>
            </a:r>
            <a:r>
              <a:rPr lang="it-IT" sz="1400" b="1" i="1" dirty="0"/>
              <a:t>@</a:t>
            </a:r>
            <a:r>
              <a:rPr lang="it-IT" sz="1400" b="1" i="1" dirty="0" err="1"/>
              <a:t>RequestMapping</a:t>
            </a:r>
            <a:r>
              <a:rPr lang="it-IT" sz="1400" b="1" i="1" dirty="0"/>
              <a:t>(</a:t>
            </a:r>
            <a:r>
              <a:rPr lang="it-IT" sz="1400" b="1" i="1" dirty="0" err="1"/>
              <a:t>value</a:t>
            </a:r>
            <a:r>
              <a:rPr lang="it-IT" sz="1400" b="1" i="1" dirty="0"/>
              <a:t>="/</a:t>
            </a:r>
            <a:r>
              <a:rPr lang="it-IT" sz="1400" b="1" i="1" dirty="0" smtClean="0"/>
              <a:t>home”)</a:t>
            </a:r>
            <a:endParaRPr lang="it-IT" sz="1400" dirty="0"/>
          </a:p>
          <a:p>
            <a:pPr lvl="1" algn="l"/>
            <a:r>
              <a:rPr lang="it-IT" sz="1400" dirty="0"/>
              <a:t>    public </a:t>
            </a:r>
            <a:r>
              <a:rPr lang="it-IT" sz="1400" dirty="0" err="1"/>
              <a:t>String</a:t>
            </a:r>
            <a:r>
              <a:rPr lang="it-IT" sz="1400" dirty="0"/>
              <a:t> </a:t>
            </a:r>
            <a:r>
              <a:rPr lang="it-IT" sz="1400" dirty="0" err="1"/>
              <a:t>getIndex</a:t>
            </a:r>
            <a:r>
              <a:rPr lang="it-IT" sz="1400" dirty="0"/>
              <a:t>()  {</a:t>
            </a:r>
          </a:p>
          <a:p>
            <a:pPr lvl="1" algn="l"/>
            <a:r>
              <a:rPr lang="it-IT" sz="1400" dirty="0"/>
              <a:t>        </a:t>
            </a:r>
            <a:r>
              <a:rPr lang="it-IT" sz="1400" dirty="0" err="1"/>
              <a:t>return</a:t>
            </a:r>
            <a:r>
              <a:rPr lang="it-IT" sz="1400" dirty="0"/>
              <a:t> </a:t>
            </a:r>
            <a:r>
              <a:rPr lang="it-IT" sz="1400" dirty="0" smtClean="0"/>
              <a:t>”home"</a:t>
            </a:r>
            <a:r>
              <a:rPr lang="it-IT" sz="1400" dirty="0"/>
              <a:t>;</a:t>
            </a:r>
          </a:p>
          <a:p>
            <a:pPr lvl="1" algn="l"/>
            <a:r>
              <a:rPr lang="it-IT" sz="1400" dirty="0"/>
              <a:t>    }</a:t>
            </a:r>
          </a:p>
          <a:p>
            <a:pPr lvl="1" algn="l"/>
            <a:r>
              <a:rPr lang="it-IT" sz="1400" dirty="0"/>
              <a:t>}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Le definizioni tramite </a:t>
            </a:r>
            <a:r>
              <a:rPr lang="it-IT" sz="1800" dirty="0" err="1" smtClean="0"/>
              <a:t>annotation</a:t>
            </a:r>
            <a:r>
              <a:rPr lang="it-IT" sz="1800" dirty="0" smtClean="0"/>
              <a:t> vengono innescate dallo scanner di Spring che deve essere attivato all’interno del file di configurazione di Spring: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lvl="1" algn="l" eaLnBrk="1" hangingPunct="1"/>
            <a:r>
              <a:rPr lang="en-US" sz="1400" dirty="0"/>
              <a:t>&lt;</a:t>
            </a:r>
            <a:r>
              <a:rPr lang="en-US" sz="1400" dirty="0" err="1"/>
              <a:t>context:component-scan</a:t>
            </a:r>
            <a:r>
              <a:rPr lang="en-US" sz="1400" dirty="0"/>
              <a:t> base-package</a:t>
            </a:r>
            <a:r>
              <a:rPr lang="en-US" sz="1400" dirty="0" smtClean="0"/>
              <a:t>=</a:t>
            </a:r>
            <a:r>
              <a:rPr lang="en-US" sz="1400" i="1" dirty="0" smtClean="0"/>
              <a:t>"</a:t>
            </a:r>
            <a:r>
              <a:rPr lang="en-US" sz="1400" b="1" i="1" dirty="0"/>
              <a:t> </a:t>
            </a:r>
            <a:r>
              <a:rPr lang="en-US" sz="1400" b="1" i="1" dirty="0" err="1" smtClean="0"/>
              <a:t>it.clever.opengest.springmvc</a:t>
            </a:r>
            <a:r>
              <a:rPr lang="en-US" sz="1400" i="1" dirty="0" smtClean="0"/>
              <a:t>"&gt;</a:t>
            </a:r>
          </a:p>
          <a:p>
            <a:pPr lvl="1" algn="l" eaLnBrk="1" hangingPunct="1"/>
            <a:endParaRPr lang="en-US" sz="1400" i="1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</a:t>
            </a:r>
            <a:r>
              <a:rPr lang="it-IT" sz="1800" dirty="0" err="1" smtClean="0"/>
              <a:t>annotation</a:t>
            </a:r>
            <a:r>
              <a:rPr lang="it-IT" sz="1800" dirty="0" smtClean="0"/>
              <a:t> </a:t>
            </a:r>
            <a:r>
              <a:rPr lang="it-IT" sz="1800" b="1" i="1" dirty="0" smtClean="0"/>
              <a:t>@Controller</a:t>
            </a:r>
            <a:r>
              <a:rPr lang="it-IT" sz="1800" dirty="0" smtClean="0"/>
              <a:t> indica che una specifica classe assume il ruolo di controller.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L’</a:t>
            </a:r>
            <a:r>
              <a:rPr lang="it-IT" sz="1800" dirty="0" err="1" smtClean="0"/>
              <a:t>annotation</a:t>
            </a:r>
            <a:r>
              <a:rPr lang="it-IT" sz="1800" dirty="0" smtClean="0"/>
              <a:t> </a:t>
            </a:r>
            <a:r>
              <a:rPr lang="it-IT" sz="1800" b="1" dirty="0" smtClean="0"/>
              <a:t>@</a:t>
            </a:r>
            <a:r>
              <a:rPr lang="it-IT" sz="1800" b="1" dirty="0" err="1" smtClean="0"/>
              <a:t>RequestMapping</a:t>
            </a:r>
            <a:r>
              <a:rPr lang="it-IT" sz="1800" dirty="0" smtClean="0"/>
              <a:t> è utilizzata per mappare uno specifico URL con una intera classe oppure un particolare metodo del controller stesso.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Collegata all’</a:t>
            </a:r>
            <a:r>
              <a:rPr lang="it-IT" sz="1800" dirty="0" err="1" smtClean="0"/>
              <a:t>annotation</a:t>
            </a:r>
            <a:r>
              <a:rPr lang="it-IT" sz="1800" dirty="0" smtClean="0"/>
              <a:t> @</a:t>
            </a:r>
            <a:r>
              <a:rPr lang="it-IT" sz="1800" dirty="0" err="1" smtClean="0"/>
              <a:t>RequestMapping</a:t>
            </a:r>
            <a:r>
              <a:rPr lang="it-IT" sz="1800" dirty="0" smtClean="0"/>
              <a:t> è la </a:t>
            </a:r>
            <a:r>
              <a:rPr lang="it-IT" sz="1800" b="1" i="1" dirty="0"/>
              <a:t>@</a:t>
            </a:r>
            <a:r>
              <a:rPr lang="it-IT" sz="1800" b="1" i="1" dirty="0" err="1"/>
              <a:t>RequestParam</a:t>
            </a:r>
            <a:r>
              <a:rPr lang="it-IT" sz="1800" dirty="0"/>
              <a:t> </a:t>
            </a:r>
            <a:r>
              <a:rPr lang="it-IT" sz="1800" dirty="0" smtClean="0"/>
              <a:t>tramite la quale è possibile creare </a:t>
            </a:r>
            <a:r>
              <a:rPr lang="it-IT" sz="1800" dirty="0"/>
              <a:t>URL dinamiche con </a:t>
            </a:r>
            <a:r>
              <a:rPr lang="it-IT" sz="1800" dirty="0" err="1"/>
              <a:t>placeholder</a:t>
            </a:r>
            <a:r>
              <a:rPr lang="it-IT" sz="1800" dirty="0"/>
              <a:t> da utilizzare al posto dei classici parametri </a:t>
            </a:r>
            <a:r>
              <a:rPr lang="it-IT" sz="1800" dirty="0" smtClean="0"/>
              <a:t>GET.</a:t>
            </a:r>
          </a:p>
          <a:p>
            <a:pPr algn="l" eaLnBrk="1" hangingPunct="1"/>
            <a:endParaRPr lang="it-IT" sz="1800" dirty="0"/>
          </a:p>
          <a:p>
            <a:pPr algn="l" eaLnBrk="1" hangingPunct="1"/>
            <a:endParaRPr lang="it-IT" sz="1800" dirty="0" smtClean="0"/>
          </a:p>
          <a:p>
            <a:pPr lvl="1" algn="l"/>
            <a:r>
              <a:rPr lang="it-IT" sz="1400" b="1" i="1" dirty="0"/>
              <a:t>@</a:t>
            </a:r>
            <a:r>
              <a:rPr lang="it-IT" sz="1400" b="1" i="1" dirty="0" err="1"/>
              <a:t>RequestMapping</a:t>
            </a:r>
            <a:r>
              <a:rPr lang="it-IT" sz="1400" b="1" i="1" dirty="0"/>
              <a:t>(</a:t>
            </a:r>
            <a:r>
              <a:rPr lang="it-IT" sz="1400" b="1" i="1" dirty="0" err="1"/>
              <a:t>value</a:t>
            </a:r>
            <a:r>
              <a:rPr lang="it-IT" sz="1400" b="1" i="1" dirty="0"/>
              <a:t>="</a:t>
            </a:r>
            <a:r>
              <a:rPr lang="it-IT" sz="1400" b="1" i="1" dirty="0" smtClean="0"/>
              <a:t>/</a:t>
            </a:r>
            <a:r>
              <a:rPr lang="it-IT" sz="1400" b="1" i="1" dirty="0" err="1" smtClean="0"/>
              <a:t>user</a:t>
            </a:r>
            <a:r>
              <a:rPr lang="it-IT" sz="1400" b="1" i="1" dirty="0" smtClean="0"/>
              <a:t>/</a:t>
            </a:r>
            <a:r>
              <a:rPr lang="it-IT" sz="1400" b="1" i="1" dirty="0"/>
              <a:t>{id}", </a:t>
            </a:r>
            <a:r>
              <a:rPr lang="it-IT" sz="1400" b="1" i="1" dirty="0" err="1"/>
              <a:t>method</a:t>
            </a:r>
            <a:r>
              <a:rPr lang="it-IT" sz="1400" b="1" i="1" dirty="0"/>
              <a:t>=</a:t>
            </a:r>
            <a:r>
              <a:rPr lang="it-IT" sz="1400" b="1" i="1" dirty="0" err="1"/>
              <a:t>RequestMethod.GET</a:t>
            </a:r>
            <a:r>
              <a:rPr lang="it-IT" sz="1400" b="1" i="1" dirty="0"/>
              <a:t>)</a:t>
            </a:r>
          </a:p>
          <a:p>
            <a:pPr lvl="1" algn="l"/>
            <a:r>
              <a:rPr lang="it-IT" sz="1400" dirty="0"/>
              <a:t>public </a:t>
            </a:r>
            <a:r>
              <a:rPr lang="it-IT" sz="1400" dirty="0" err="1"/>
              <a:t>void</a:t>
            </a:r>
            <a:r>
              <a:rPr lang="it-IT" sz="1400" dirty="0"/>
              <a:t> </a:t>
            </a:r>
            <a:r>
              <a:rPr lang="it-IT" sz="1400" dirty="0" err="1" smtClean="0"/>
              <a:t>getUser</a:t>
            </a:r>
            <a:r>
              <a:rPr lang="it-IT" sz="1400" dirty="0" smtClean="0"/>
              <a:t>(</a:t>
            </a:r>
            <a:r>
              <a:rPr lang="it-IT" sz="1400" b="1" i="1" dirty="0"/>
              <a:t>@</a:t>
            </a:r>
            <a:r>
              <a:rPr lang="it-IT" sz="1400" b="1" i="1" dirty="0" err="1"/>
              <a:t>PathVariable</a:t>
            </a:r>
            <a:r>
              <a:rPr lang="it-IT" sz="1400" b="1" i="1" dirty="0"/>
              <a:t> </a:t>
            </a:r>
            <a:r>
              <a:rPr lang="it-IT" sz="1400" b="1" i="1" dirty="0" err="1"/>
              <a:t>int</a:t>
            </a:r>
            <a:r>
              <a:rPr lang="it-IT" sz="1400" b="1" i="1" dirty="0"/>
              <a:t> id</a:t>
            </a:r>
            <a:r>
              <a:rPr lang="it-IT" sz="1400" dirty="0" smtClean="0"/>
              <a:t>) {</a:t>
            </a:r>
            <a:endParaRPr lang="it-IT" sz="1400" dirty="0"/>
          </a:p>
          <a:p>
            <a:pPr lvl="1" algn="l"/>
            <a:r>
              <a:rPr lang="it-IT" sz="1400" dirty="0"/>
              <a:t>    </a:t>
            </a:r>
            <a:r>
              <a:rPr lang="it-IT" sz="1400" dirty="0" err="1"/>
              <a:t>System.out.println</a:t>
            </a:r>
            <a:r>
              <a:rPr lang="it-IT" sz="1400" dirty="0"/>
              <a:t>("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 smtClean="0"/>
              <a:t>user</a:t>
            </a:r>
            <a:r>
              <a:rPr lang="it-IT" sz="1400" dirty="0" smtClean="0"/>
              <a:t>" </a:t>
            </a:r>
            <a:r>
              <a:rPr lang="it-IT" sz="1400" dirty="0"/>
              <a:t>+ id);</a:t>
            </a:r>
          </a:p>
          <a:p>
            <a:pPr lvl="1" algn="l"/>
            <a:r>
              <a:rPr lang="it-IT" sz="1400" dirty="0"/>
              <a:t>}</a:t>
            </a:r>
          </a:p>
          <a:p>
            <a:pPr lvl="1" algn="l"/>
            <a:endParaRPr lang="it-IT" sz="14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In </a:t>
            </a:r>
            <a:r>
              <a:rPr lang="it-IT" sz="1800" dirty="0"/>
              <a:t>questo caso </a:t>
            </a:r>
            <a:r>
              <a:rPr lang="it-IT" sz="1800" dirty="0" smtClean="0"/>
              <a:t>vi è un </a:t>
            </a:r>
            <a:r>
              <a:rPr lang="it-IT" sz="1800" dirty="0" err="1" smtClean="0"/>
              <a:t>handler</a:t>
            </a:r>
            <a:r>
              <a:rPr lang="it-IT" sz="1800" dirty="0" smtClean="0"/>
              <a:t> </a:t>
            </a:r>
            <a:r>
              <a:rPr lang="it-IT" sz="1800" dirty="0"/>
              <a:t>per l’URL </a:t>
            </a:r>
            <a:r>
              <a:rPr lang="it-IT" sz="1800" b="1" dirty="0" smtClean="0"/>
              <a:t>/</a:t>
            </a:r>
            <a:r>
              <a:rPr lang="it-IT" sz="1800" b="1" dirty="0" err="1" smtClean="0"/>
              <a:t>user</a:t>
            </a:r>
            <a:r>
              <a:rPr lang="it-IT" sz="1800" b="1" dirty="0" smtClean="0"/>
              <a:t>/</a:t>
            </a:r>
            <a:r>
              <a:rPr lang="it-IT" sz="1800" b="1" dirty="0"/>
              <a:t>{id} </a:t>
            </a:r>
            <a:r>
              <a:rPr lang="it-IT" sz="1800" dirty="0"/>
              <a:t>e, grazie alla </a:t>
            </a:r>
            <a:r>
              <a:rPr lang="it-IT" sz="1800" dirty="0" err="1" smtClean="0"/>
              <a:t>annotation</a:t>
            </a:r>
            <a:r>
              <a:rPr lang="it-IT" sz="1800" dirty="0" smtClean="0"/>
              <a:t> </a:t>
            </a:r>
            <a:r>
              <a:rPr lang="it-IT" sz="1800" dirty="0"/>
              <a:t>@</a:t>
            </a:r>
            <a:r>
              <a:rPr lang="it-IT" sz="1800" dirty="0" err="1"/>
              <a:t>PathVariable</a:t>
            </a:r>
            <a:r>
              <a:rPr lang="it-IT" sz="1800" dirty="0"/>
              <a:t>, </a:t>
            </a:r>
            <a:r>
              <a:rPr lang="it-IT" sz="1800" dirty="0" smtClean="0"/>
              <a:t>viene definito </a:t>
            </a:r>
            <a:r>
              <a:rPr lang="it-IT" sz="1800" dirty="0"/>
              <a:t>la variabile id di tipo </a:t>
            </a:r>
            <a:r>
              <a:rPr lang="it-IT" sz="1800" dirty="0" err="1"/>
              <a:t>int</a:t>
            </a:r>
            <a:r>
              <a:rPr lang="it-IT" sz="1800" dirty="0"/>
              <a:t>. </a:t>
            </a:r>
            <a:endParaRPr lang="it-IT" sz="1800" dirty="0" smtClean="0"/>
          </a:p>
          <a:p>
            <a:pPr marL="285750" indent="-285750" algn="l">
              <a:buFont typeface="Arial"/>
              <a:buChar char="•"/>
            </a:pPr>
            <a:endParaRPr lang="it-IT" sz="1800" dirty="0" smtClean="0"/>
          </a:p>
          <a:p>
            <a:pPr marL="285750" indent="-285750" algn="l">
              <a:buFont typeface="Arial"/>
              <a:buChar char="•"/>
            </a:pPr>
            <a:r>
              <a:rPr lang="it-IT" sz="1800" dirty="0" smtClean="0"/>
              <a:t>In </a:t>
            </a:r>
            <a:r>
              <a:rPr lang="it-IT" sz="1800" dirty="0"/>
              <a:t>questo caso anche invocando l’URL </a:t>
            </a:r>
            <a:r>
              <a:rPr lang="it-IT" sz="1800" dirty="0" smtClean="0"/>
              <a:t>/</a:t>
            </a:r>
            <a:r>
              <a:rPr lang="it-IT" sz="1800" dirty="0" err="1" smtClean="0"/>
              <a:t>user?</a:t>
            </a:r>
            <a:r>
              <a:rPr lang="it-IT" sz="1800" dirty="0" err="1"/>
              <a:t>i</a:t>
            </a:r>
            <a:r>
              <a:rPr lang="it-IT" sz="1800" dirty="0" err="1" smtClean="0"/>
              <a:t>d</a:t>
            </a:r>
            <a:r>
              <a:rPr lang="it-IT" sz="1800" dirty="0" smtClean="0"/>
              <a:t>=1 si otterrà l’attivazione dello specifico metodo del controller</a:t>
            </a:r>
            <a:endParaRPr lang="it-IT" sz="1800" dirty="0"/>
          </a:p>
          <a:p>
            <a:pPr lvl="1" algn="l" eaLnBrk="1" hangingPunct="1"/>
            <a:endParaRPr lang="it-IT" sz="1400" dirty="0" smtClean="0"/>
          </a:p>
          <a:p>
            <a:pPr lvl="1" algn="l" eaLnBrk="1" hangingPunct="1"/>
            <a:endParaRPr lang="it-IT" sz="14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87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Se </a:t>
            </a:r>
            <a:r>
              <a:rPr lang="it-IT" sz="1800" dirty="0"/>
              <a:t>il nome del </a:t>
            </a:r>
            <a:r>
              <a:rPr lang="it-IT" sz="1800" dirty="0" err="1"/>
              <a:t>placeholder</a:t>
            </a:r>
            <a:r>
              <a:rPr lang="it-IT" sz="1800" dirty="0"/>
              <a:t> e del parametro differiscono è possibile utilizzare:</a:t>
            </a:r>
          </a:p>
          <a:p>
            <a:pPr algn="l" eaLnBrk="1" hangingPunct="1"/>
            <a:endParaRPr lang="it-IT" sz="1800" dirty="0" smtClean="0"/>
          </a:p>
          <a:p>
            <a:pPr lvl="1" algn="l"/>
            <a:r>
              <a:rPr lang="it-IT" sz="1400" dirty="0"/>
              <a:t>@</a:t>
            </a:r>
            <a:r>
              <a:rPr lang="it-IT" sz="1400" dirty="0" err="1"/>
              <a:t>RequestMapping</a:t>
            </a:r>
            <a:r>
              <a:rPr lang="it-IT" sz="1400" dirty="0"/>
              <a:t>(</a:t>
            </a:r>
            <a:r>
              <a:rPr lang="it-IT" sz="1400" dirty="0" err="1"/>
              <a:t>value</a:t>
            </a:r>
            <a:r>
              <a:rPr lang="it-IT" sz="1400" dirty="0"/>
              <a:t>="/</a:t>
            </a:r>
            <a:r>
              <a:rPr lang="it-IT" sz="1400" dirty="0" err="1"/>
              <a:t>user</a:t>
            </a:r>
            <a:r>
              <a:rPr lang="it-IT" sz="1400" dirty="0"/>
              <a:t>/</a:t>
            </a:r>
            <a:r>
              <a:rPr lang="it-IT" sz="1400" dirty="0" smtClean="0"/>
              <a:t>{</a:t>
            </a:r>
            <a:r>
              <a:rPr lang="it-IT" sz="1400" dirty="0" err="1" smtClean="0"/>
              <a:t>userId</a:t>
            </a:r>
            <a:r>
              <a:rPr lang="it-IT" sz="1400" dirty="0" smtClean="0"/>
              <a:t>}</a:t>
            </a:r>
            <a:r>
              <a:rPr lang="it-IT" sz="1400" dirty="0"/>
              <a:t>", </a:t>
            </a:r>
            <a:r>
              <a:rPr lang="it-IT" sz="1400" dirty="0" err="1"/>
              <a:t>method</a:t>
            </a:r>
            <a:r>
              <a:rPr lang="it-IT" sz="1400" dirty="0"/>
              <a:t>=</a:t>
            </a:r>
            <a:r>
              <a:rPr lang="it-IT" sz="1400" dirty="0" err="1"/>
              <a:t>RequestMethod.GET</a:t>
            </a:r>
            <a:r>
              <a:rPr lang="it-IT" sz="1400" dirty="0"/>
              <a:t>)</a:t>
            </a:r>
          </a:p>
          <a:p>
            <a:pPr lvl="1" algn="l"/>
            <a:r>
              <a:rPr lang="it-IT" sz="1400" dirty="0"/>
              <a:t>public </a:t>
            </a:r>
            <a:r>
              <a:rPr lang="it-IT" sz="1400" dirty="0" err="1"/>
              <a:t>void</a:t>
            </a:r>
            <a:r>
              <a:rPr lang="it-IT" sz="1400" dirty="0"/>
              <a:t> </a:t>
            </a:r>
            <a:r>
              <a:rPr lang="it-IT" sz="1400" dirty="0" err="1"/>
              <a:t>getUser</a:t>
            </a:r>
            <a:r>
              <a:rPr lang="it-IT" sz="1400" dirty="0"/>
              <a:t>(</a:t>
            </a:r>
            <a:r>
              <a:rPr lang="it-IT" sz="1400" b="1" i="1" dirty="0"/>
              <a:t>@</a:t>
            </a:r>
            <a:r>
              <a:rPr lang="it-IT" sz="1400" b="1" i="1" dirty="0" err="1" smtClean="0"/>
              <a:t>PathVariable</a:t>
            </a:r>
            <a:r>
              <a:rPr lang="it-IT" sz="1400" b="1" i="1" dirty="0" smtClean="0"/>
              <a:t>(“</a:t>
            </a:r>
            <a:r>
              <a:rPr lang="it-IT" sz="1400" b="1" i="1" dirty="0" err="1" smtClean="0"/>
              <a:t>userId</a:t>
            </a:r>
            <a:r>
              <a:rPr lang="it-IT" sz="1400" b="1" i="1" dirty="0" smtClean="0"/>
              <a:t>”)</a:t>
            </a:r>
            <a:r>
              <a:rPr lang="it-IT" sz="1400" dirty="0" smtClean="0"/>
              <a:t> </a:t>
            </a:r>
            <a:r>
              <a:rPr lang="it-IT" sz="1400" dirty="0" err="1"/>
              <a:t>int</a:t>
            </a:r>
            <a:r>
              <a:rPr lang="it-IT" sz="1400" dirty="0"/>
              <a:t> id) {</a:t>
            </a:r>
          </a:p>
          <a:p>
            <a:pPr lvl="1" algn="l"/>
            <a:r>
              <a:rPr lang="it-IT" sz="1400" dirty="0"/>
              <a:t>    </a:t>
            </a:r>
            <a:r>
              <a:rPr lang="it-IT" sz="1400" dirty="0" err="1"/>
              <a:t>System.out.println</a:t>
            </a:r>
            <a:r>
              <a:rPr lang="it-IT" sz="1400" dirty="0"/>
              <a:t>("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/>
              <a:t>user</a:t>
            </a:r>
            <a:r>
              <a:rPr lang="it-IT" sz="1400" dirty="0"/>
              <a:t>" + id);</a:t>
            </a:r>
          </a:p>
          <a:p>
            <a:pPr lvl="1" algn="l"/>
            <a:r>
              <a:rPr lang="it-IT" sz="1400" dirty="0"/>
              <a:t>}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Per recuperare i parametri dalla </a:t>
            </a:r>
            <a:r>
              <a:rPr lang="it-IT" sz="1800" dirty="0" err="1" smtClean="0"/>
              <a:t>request</a:t>
            </a:r>
            <a:r>
              <a:rPr lang="it-IT" sz="1800" dirty="0" smtClean="0"/>
              <a:t> è possibile utilizzare anche la modalità:</a:t>
            </a:r>
          </a:p>
          <a:p>
            <a:pPr algn="l" eaLnBrk="1" hangingPunct="1"/>
            <a:endParaRPr lang="it-IT" sz="1800" dirty="0"/>
          </a:p>
          <a:p>
            <a:pPr lvl="1" algn="l"/>
            <a:endParaRPr lang="it-IT" sz="1400" dirty="0"/>
          </a:p>
          <a:p>
            <a:pPr lvl="1" algn="l"/>
            <a:r>
              <a:rPr lang="it-IT" sz="1400" dirty="0"/>
              <a:t>@</a:t>
            </a:r>
            <a:r>
              <a:rPr lang="it-IT" sz="1400" dirty="0" err="1"/>
              <a:t>RequestMapping</a:t>
            </a:r>
            <a:r>
              <a:rPr lang="it-IT" sz="1400" dirty="0"/>
              <a:t>(</a:t>
            </a:r>
            <a:r>
              <a:rPr lang="it-IT" sz="1400" dirty="0" err="1"/>
              <a:t>value</a:t>
            </a:r>
            <a:r>
              <a:rPr lang="it-IT" sz="1400" dirty="0"/>
              <a:t>="/</a:t>
            </a:r>
            <a:r>
              <a:rPr lang="it-IT" sz="1400" dirty="0" err="1"/>
              <a:t>user</a:t>
            </a:r>
            <a:r>
              <a:rPr lang="it-IT" sz="1400" dirty="0"/>
              <a:t>", </a:t>
            </a:r>
            <a:r>
              <a:rPr lang="it-IT" sz="1400" dirty="0" err="1"/>
              <a:t>method</a:t>
            </a:r>
            <a:r>
              <a:rPr lang="it-IT" sz="1400" dirty="0"/>
              <a:t>=</a:t>
            </a:r>
            <a:r>
              <a:rPr lang="it-IT" sz="1400" dirty="0" err="1"/>
              <a:t>RequestMethod.GET</a:t>
            </a:r>
            <a:r>
              <a:rPr lang="it-IT" sz="1400" dirty="0"/>
              <a:t>)</a:t>
            </a:r>
          </a:p>
          <a:p>
            <a:pPr lvl="1" algn="l"/>
            <a:r>
              <a:rPr lang="it-IT" sz="1400" dirty="0"/>
              <a:t>public </a:t>
            </a:r>
            <a:r>
              <a:rPr lang="it-IT" sz="1400" dirty="0" err="1"/>
              <a:t>void</a:t>
            </a:r>
            <a:r>
              <a:rPr lang="it-IT" sz="1400" dirty="0"/>
              <a:t> </a:t>
            </a:r>
            <a:r>
              <a:rPr lang="it-IT" sz="1400" dirty="0" err="1"/>
              <a:t>getUserByParam</a:t>
            </a:r>
            <a:r>
              <a:rPr lang="it-IT" sz="1400" dirty="0"/>
              <a:t>(</a:t>
            </a:r>
            <a:r>
              <a:rPr lang="it-IT" sz="1400" b="1" i="1" dirty="0"/>
              <a:t>@</a:t>
            </a:r>
            <a:r>
              <a:rPr lang="it-IT" sz="1400" b="1" i="1" dirty="0" err="1"/>
              <a:t>RequestParam</a:t>
            </a:r>
            <a:r>
              <a:rPr lang="it-IT" sz="1400" b="1" i="1" dirty="0"/>
              <a:t>(”</a:t>
            </a:r>
            <a:r>
              <a:rPr lang="it-IT" sz="1400" b="1" i="1" dirty="0" err="1"/>
              <a:t>userId</a:t>
            </a:r>
            <a:r>
              <a:rPr lang="it-IT" sz="1400" b="1" i="1" dirty="0"/>
              <a:t>")</a:t>
            </a:r>
            <a:r>
              <a:rPr lang="it-IT" sz="1400" dirty="0"/>
              <a:t> </a:t>
            </a:r>
            <a:r>
              <a:rPr lang="it-IT" sz="1400" dirty="0" err="1"/>
              <a:t>int</a:t>
            </a:r>
            <a:r>
              <a:rPr lang="it-IT" sz="1400" dirty="0"/>
              <a:t> id) {</a:t>
            </a:r>
          </a:p>
          <a:p>
            <a:pPr lvl="1" algn="l"/>
            <a:r>
              <a:rPr lang="it-IT" sz="1400" dirty="0"/>
              <a:t>    </a:t>
            </a:r>
            <a:r>
              <a:rPr lang="it-IT" sz="1400" dirty="0" err="1"/>
              <a:t>System.out.println</a:t>
            </a:r>
            <a:r>
              <a:rPr lang="it-IT" sz="1400" dirty="0"/>
              <a:t>("</a:t>
            </a:r>
            <a:r>
              <a:rPr lang="it-IT" sz="1400" dirty="0" err="1"/>
              <a:t>Requested</a:t>
            </a:r>
            <a:r>
              <a:rPr lang="it-IT" sz="1400" dirty="0"/>
              <a:t> </a:t>
            </a:r>
            <a:r>
              <a:rPr lang="it-IT" sz="1400" dirty="0" err="1"/>
              <a:t>user</a:t>
            </a:r>
            <a:r>
              <a:rPr lang="it-IT" sz="1400" dirty="0"/>
              <a:t> " + id);</a:t>
            </a:r>
          </a:p>
          <a:p>
            <a:pPr lvl="1" algn="l"/>
            <a:r>
              <a:rPr lang="it-IT" sz="1400" dirty="0"/>
              <a:t>}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Il </a:t>
            </a:r>
            <a:r>
              <a:rPr lang="en-US" sz="1800" dirty="0" err="1"/>
              <a:t>motore</a:t>
            </a:r>
            <a:r>
              <a:rPr lang="en-US" sz="1800" dirty="0"/>
              <a:t> </a:t>
            </a:r>
            <a:r>
              <a:rPr lang="en-US" sz="1800" dirty="0" err="1"/>
              <a:t>interno</a:t>
            </a:r>
            <a:r>
              <a:rPr lang="en-US" sz="1800" dirty="0"/>
              <a:t> di Spring MVC </a:t>
            </a:r>
            <a:r>
              <a:rPr lang="en-US" sz="1800" dirty="0" err="1"/>
              <a:t>identifica</a:t>
            </a:r>
            <a:r>
              <a:rPr lang="en-US" sz="1800" dirty="0"/>
              <a:t> </a:t>
            </a:r>
            <a:r>
              <a:rPr lang="en-US" sz="1800" dirty="0" err="1"/>
              <a:t>quali</a:t>
            </a:r>
            <a:r>
              <a:rPr lang="en-US" sz="1800" dirty="0"/>
              <a:t> </a:t>
            </a:r>
            <a:r>
              <a:rPr lang="en-US" sz="1800" dirty="0" err="1"/>
              <a:t>parametri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 smtClean="0"/>
              <a:t>metodo</a:t>
            </a:r>
            <a:r>
              <a:rPr lang="en-US" sz="1800" dirty="0" smtClean="0"/>
              <a:t> del controller </a:t>
            </a:r>
            <a:r>
              <a:rPr lang="en-US" sz="1800" dirty="0" err="1" smtClean="0"/>
              <a:t>richiede</a:t>
            </a:r>
            <a:r>
              <a:rPr lang="en-US" sz="1800" dirty="0" smtClean="0"/>
              <a:t> </a:t>
            </a:r>
            <a:r>
              <a:rPr lang="en-US" sz="1800" dirty="0"/>
              <a:t>e, se </a:t>
            </a:r>
            <a:r>
              <a:rPr lang="en-US" sz="1800" dirty="0" err="1"/>
              <a:t>possibile</a:t>
            </a:r>
            <a:r>
              <a:rPr lang="en-US" sz="1800" dirty="0"/>
              <a:t>, </a:t>
            </a:r>
            <a:r>
              <a:rPr lang="en-US" sz="1800" dirty="0" smtClean="0"/>
              <a:t>li </a:t>
            </a:r>
            <a:r>
              <a:rPr lang="en-US" sz="1800" dirty="0" err="1"/>
              <a:t>fornisce</a:t>
            </a:r>
            <a:r>
              <a:rPr lang="en-US" sz="1800" dirty="0"/>
              <a:t> </a:t>
            </a:r>
            <a:r>
              <a:rPr lang="en-US" sz="1800" dirty="0" err="1" smtClean="0"/>
              <a:t>senza</a:t>
            </a:r>
            <a:r>
              <a:rPr lang="en-US" sz="1800" dirty="0" smtClean="0"/>
              <a:t> dover </a:t>
            </a:r>
            <a:r>
              <a:rPr lang="en-US" sz="1800" dirty="0" err="1" smtClean="0"/>
              <a:t>recuperarli</a:t>
            </a:r>
            <a:r>
              <a:rPr lang="en-US" sz="1800" dirty="0" smtClean="0"/>
              <a:t> </a:t>
            </a:r>
            <a:r>
              <a:rPr lang="en-US" sz="1800" dirty="0" err="1" smtClean="0"/>
              <a:t>esplicitamente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>
              <a:buFont typeface="Arial"/>
              <a:buChar char="•"/>
            </a:pPr>
            <a:r>
              <a:rPr lang="en-US" sz="1800" dirty="0" err="1"/>
              <a:t>Cosi</a:t>
            </a:r>
            <a:r>
              <a:rPr lang="en-US" sz="1800" dirty="0"/>
              <a:t> come per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parametri</a:t>
            </a:r>
            <a:r>
              <a:rPr lang="en-US" sz="1800" dirty="0"/>
              <a:t> in </a:t>
            </a:r>
            <a:r>
              <a:rPr lang="en-US" sz="1800" dirty="0" err="1"/>
              <a:t>ingresso</a:t>
            </a:r>
            <a:r>
              <a:rPr lang="en-US" sz="1800" dirty="0"/>
              <a:t>,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possibile</a:t>
            </a:r>
            <a:r>
              <a:rPr lang="en-US" sz="1800" dirty="0"/>
              <a:t> </a:t>
            </a:r>
            <a:r>
              <a:rPr lang="en-US" sz="1800" dirty="0" err="1"/>
              <a:t>modificare</a:t>
            </a:r>
            <a:r>
              <a:rPr lang="en-US" sz="1800" dirty="0"/>
              <a:t> a </a:t>
            </a:r>
            <a:r>
              <a:rPr lang="en-US" sz="1800" dirty="0" err="1"/>
              <a:t>proprio</a:t>
            </a:r>
            <a:r>
              <a:rPr lang="en-US" sz="1800" dirty="0"/>
              <a:t> </a:t>
            </a:r>
            <a:r>
              <a:rPr lang="en-US" sz="1800" dirty="0" err="1"/>
              <a:t>piacimento</a:t>
            </a:r>
            <a:r>
              <a:rPr lang="en-US" sz="1800" dirty="0"/>
              <a:t> </a:t>
            </a:r>
            <a:r>
              <a:rPr lang="en-US" sz="1800" dirty="0" err="1"/>
              <a:t>il</a:t>
            </a:r>
            <a:r>
              <a:rPr lang="en-US" sz="1800" dirty="0"/>
              <a:t> </a:t>
            </a:r>
            <a:r>
              <a:rPr lang="en-US" sz="1800" dirty="0" err="1"/>
              <a:t>valore</a:t>
            </a:r>
            <a:r>
              <a:rPr lang="en-US" sz="1800" dirty="0"/>
              <a:t> </a:t>
            </a:r>
            <a:r>
              <a:rPr lang="en-US" sz="1800" dirty="0" err="1" smtClean="0"/>
              <a:t>restituito</a:t>
            </a:r>
            <a:r>
              <a:rPr lang="en-US" sz="1800" dirty="0" smtClean="0"/>
              <a:t> </a:t>
            </a:r>
            <a:r>
              <a:rPr lang="en-US" sz="1800" dirty="0" err="1" smtClean="0"/>
              <a:t>dagli</a:t>
            </a:r>
            <a:r>
              <a:rPr lang="en-US" sz="1800" dirty="0" smtClean="0"/>
              <a:t> </a:t>
            </a:r>
            <a:r>
              <a:rPr lang="en-US" sz="1800" dirty="0" err="1" smtClean="0"/>
              <a:t>hendler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/>
              <a:buChar char="•"/>
            </a:pPr>
            <a:endParaRPr lang="en-US" sz="1800" dirty="0"/>
          </a:p>
          <a:p>
            <a:pPr marL="285750" indent="-285750" algn="l">
              <a:buFont typeface="Arial"/>
              <a:buChar char="•"/>
            </a:pP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valori</a:t>
            </a:r>
            <a:r>
              <a:rPr lang="en-US" sz="1800" dirty="0"/>
              <a:t> </a:t>
            </a:r>
            <a:r>
              <a:rPr lang="en-US" sz="1800" dirty="0" err="1"/>
              <a:t>possibili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utile </a:t>
            </a:r>
            <a:r>
              <a:rPr lang="en-US" sz="1800" dirty="0" err="1"/>
              <a:t>ricordare</a:t>
            </a:r>
            <a:r>
              <a:rPr lang="en-US" sz="1800" dirty="0"/>
              <a:t>: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b="1" dirty="0"/>
              <a:t>void</a:t>
            </a:r>
            <a:r>
              <a:rPr lang="en-US" sz="1600" dirty="0"/>
              <a:t> per </a:t>
            </a:r>
            <a:r>
              <a:rPr lang="en-US" sz="1600" dirty="0" err="1"/>
              <a:t>comunicare</a:t>
            </a:r>
            <a:r>
              <a:rPr lang="en-US" sz="1600" dirty="0"/>
              <a:t> a Spring MVC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l’intera</a:t>
            </a:r>
            <a:r>
              <a:rPr lang="en-US" sz="1600" dirty="0"/>
              <a:t> </a:t>
            </a:r>
            <a:r>
              <a:rPr lang="en-US" sz="1600" dirty="0" err="1"/>
              <a:t>gestione</a:t>
            </a:r>
            <a:r>
              <a:rPr lang="en-US" sz="1600" dirty="0"/>
              <a:t> del </a:t>
            </a:r>
            <a:r>
              <a:rPr lang="en-US" sz="1600" dirty="0" err="1"/>
              <a:t>flusso</a:t>
            </a:r>
            <a:r>
              <a:rPr lang="en-US" sz="1600" dirty="0"/>
              <a:t> di response </a:t>
            </a:r>
            <a:r>
              <a:rPr lang="en-US" sz="1600" dirty="0" err="1"/>
              <a:t>verrà</a:t>
            </a:r>
            <a:r>
              <a:rPr lang="en-US" sz="1600" dirty="0"/>
              <a:t> </a:t>
            </a:r>
            <a:r>
              <a:rPr lang="en-US" sz="1600" dirty="0" err="1"/>
              <a:t>gestita</a:t>
            </a:r>
            <a:r>
              <a:rPr lang="en-US" sz="1600" dirty="0"/>
              <a:t> </a:t>
            </a:r>
            <a:r>
              <a:rPr lang="en-US" sz="1600" dirty="0" err="1"/>
              <a:t>manualmente</a:t>
            </a:r>
            <a:r>
              <a:rPr lang="en-US" sz="1600" dirty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stringa</a:t>
            </a:r>
            <a:r>
              <a:rPr lang="en-US" sz="1600" dirty="0" smtClean="0"/>
              <a:t> per </a:t>
            </a:r>
            <a:r>
              <a:rPr lang="en-US" sz="1600" dirty="0" err="1" smtClean="0"/>
              <a:t>invocare</a:t>
            </a:r>
            <a:r>
              <a:rPr lang="en-US" sz="1600" dirty="0" smtClean="0"/>
              <a:t> un </a:t>
            </a:r>
            <a:r>
              <a:rPr lang="en-US" sz="1600" dirty="0" err="1" smtClean="0"/>
              <a:t>ViewResolver</a:t>
            </a:r>
            <a:r>
              <a:rPr lang="en-US" sz="1600" dirty="0" smtClean="0"/>
              <a:t> </a:t>
            </a:r>
            <a:r>
              <a:rPr lang="en-US" sz="1600" dirty="0" err="1" smtClean="0"/>
              <a:t>che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partire</a:t>
            </a:r>
            <a:r>
              <a:rPr lang="en-US" sz="1600" dirty="0" smtClean="0"/>
              <a:t> da </a:t>
            </a:r>
            <a:r>
              <a:rPr lang="en-US" sz="1600" dirty="0" err="1" smtClean="0"/>
              <a:t>essa</a:t>
            </a:r>
            <a:r>
              <a:rPr lang="en-US" sz="1600" dirty="0" smtClean="0"/>
              <a:t> </a:t>
            </a:r>
            <a:r>
              <a:rPr lang="en-US" sz="1600" dirty="0" err="1" smtClean="0"/>
              <a:t>recupererà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particolare</a:t>
            </a:r>
            <a:r>
              <a:rPr lang="en-US" sz="1600" dirty="0" smtClean="0"/>
              <a:t> </a:t>
            </a:r>
            <a:r>
              <a:rPr lang="en-US" sz="1600" b="1" dirty="0" smtClean="0"/>
              <a:t>vista </a:t>
            </a:r>
            <a:r>
              <a:rPr lang="en-US" sz="1600" dirty="0" smtClean="0"/>
              <a:t>(JSP per </a:t>
            </a:r>
            <a:r>
              <a:rPr lang="en-US" sz="1600" dirty="0" err="1" smtClean="0"/>
              <a:t>esempio</a:t>
            </a:r>
            <a:r>
              <a:rPr lang="en-US" sz="1600" dirty="0" smtClean="0"/>
              <a:t>) da </a:t>
            </a:r>
            <a:r>
              <a:rPr lang="en-US" sz="1600" dirty="0" err="1" smtClean="0"/>
              <a:t>utilizzare</a:t>
            </a:r>
            <a:r>
              <a:rPr lang="en-US" sz="1600" dirty="0" smtClean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/>
              <a:t>stringa</a:t>
            </a:r>
            <a:r>
              <a:rPr lang="en-US" sz="1600" dirty="0"/>
              <a:t> con </a:t>
            </a:r>
            <a:r>
              <a:rPr lang="en-US" sz="1600" b="1" dirty="0" err="1"/>
              <a:t>prefisso</a:t>
            </a:r>
            <a:r>
              <a:rPr lang="en-US" sz="1600" dirty="0"/>
              <a:t> redirect: per </a:t>
            </a:r>
            <a:r>
              <a:rPr lang="en-US" sz="1600" dirty="0" err="1"/>
              <a:t>forzare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redirect verso </a:t>
            </a:r>
            <a:r>
              <a:rPr lang="en-US" sz="1600" dirty="0" err="1"/>
              <a:t>un’altra</a:t>
            </a:r>
            <a:r>
              <a:rPr lang="en-US" sz="1600" dirty="0"/>
              <a:t> </a:t>
            </a:r>
            <a:r>
              <a:rPr lang="en-US" sz="1600" dirty="0" err="1"/>
              <a:t>url</a:t>
            </a:r>
            <a:r>
              <a:rPr lang="en-US" sz="1600" dirty="0" smtClean="0"/>
              <a:t>;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89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/>
              <a:t>Spring Framework </a:t>
            </a:r>
            <a:r>
              <a:rPr lang="it-IT" sz="2400" dirty="0" err="1" smtClean="0"/>
              <a:t>Overview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2400" b="1" dirty="0" smtClean="0"/>
              <a:t>Data Access/Integration</a:t>
            </a:r>
            <a:r>
              <a:rPr lang="it-IT" sz="1800" b="1" dirty="0"/>
              <a:t> </a:t>
            </a:r>
            <a:endParaRPr lang="it-IT" sz="1800" b="1" dirty="0" smtClean="0"/>
          </a:p>
          <a:p>
            <a:pPr algn="l" eaLnBrk="1" hangingPunct="1"/>
            <a:endParaRPr lang="it-IT" sz="1800" b="1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fornisce </a:t>
            </a:r>
            <a:r>
              <a:rPr lang="it-IT" sz="1800" dirty="0"/>
              <a:t>un livello di astrazione per l’accesso ai dati mediante tecnologie eterogenee tra loro come ad esempio JDBC, </a:t>
            </a:r>
            <a:r>
              <a:rPr lang="it-IT" sz="1800" dirty="0" err="1"/>
              <a:t>Hibernate</a:t>
            </a:r>
            <a:r>
              <a:rPr lang="it-IT" sz="1800" dirty="0"/>
              <a:t> o JDO. </a:t>
            </a:r>
            <a:endParaRPr lang="it-IT" sz="1800" dirty="0" smtClean="0"/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Questo </a:t>
            </a:r>
            <a:r>
              <a:rPr lang="it-IT" sz="1800" dirty="0"/>
              <a:t>modulo tende a nascondere la complessità delle API di accesso ai dati, semplificando ed uniformando quelle che sono le problematiche legate alla gestione delle connessioni, delle transazioni e delle </a:t>
            </a:r>
            <a:r>
              <a:rPr lang="it-IT" sz="1800" dirty="0" smtClean="0"/>
              <a:t>eccezioni</a:t>
            </a:r>
            <a:r>
              <a:rPr lang="it-IT" sz="1800" dirty="0"/>
              <a:t>.</a:t>
            </a:r>
          </a:p>
          <a:p>
            <a:pPr algn="l" eaLnBrk="1" hangingPunct="1">
              <a:buFontTx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Notevole attenzione è stata data all’integrazione del </a:t>
            </a:r>
            <a:r>
              <a:rPr lang="it-IT" sz="1800" dirty="0" err="1"/>
              <a:t>framewrok</a:t>
            </a:r>
            <a:r>
              <a:rPr lang="it-IT" sz="1800" dirty="0"/>
              <a:t> con i principali ORM in circolazione compresi JPA, JDO, </a:t>
            </a:r>
            <a:r>
              <a:rPr lang="it-IT" sz="1800" dirty="0" err="1"/>
              <a:t>Hibernate</a:t>
            </a:r>
            <a:r>
              <a:rPr lang="it-IT" sz="1800" dirty="0"/>
              <a:t>, e </a:t>
            </a:r>
            <a:r>
              <a:rPr lang="it-IT" sz="1800" dirty="0" err="1" smtClean="0"/>
              <a:t>iBatis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Oltre </a:t>
            </a:r>
            <a:r>
              <a:rPr lang="it-IT" sz="1800" dirty="0"/>
              <a:t>a questo il Data Access si occupa di fornire supporto per il Java Message Service e per svariate implementazioni di Object/XML Mapper come JAXB, Castor e </a:t>
            </a:r>
            <a:r>
              <a:rPr lang="it-IT" sz="1800" dirty="0" err="1"/>
              <a:t>XMLBean</a:t>
            </a:r>
            <a:r>
              <a:rPr lang="it-IT" sz="1800" dirty="0"/>
              <a:t>. 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742950" lvl="1" indent="-285750" algn="l">
              <a:buFont typeface="Courier New"/>
              <a:buChar char="o"/>
            </a:pP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/>
              <a:t>stringa</a:t>
            </a:r>
            <a:r>
              <a:rPr lang="en-US" sz="1600" dirty="0"/>
              <a:t> con </a:t>
            </a:r>
            <a:r>
              <a:rPr lang="en-US" sz="1600" dirty="0" err="1"/>
              <a:t>prefisso</a:t>
            </a:r>
            <a:r>
              <a:rPr lang="en-US" sz="1600" dirty="0"/>
              <a:t> </a:t>
            </a:r>
            <a:r>
              <a:rPr lang="en-US" sz="1600" b="1" dirty="0"/>
              <a:t>forward</a:t>
            </a:r>
            <a:r>
              <a:rPr lang="en-US" sz="1600" dirty="0"/>
              <a:t>: per </a:t>
            </a:r>
            <a:r>
              <a:rPr lang="en-US" sz="1600" dirty="0" err="1"/>
              <a:t>forzare</a:t>
            </a:r>
            <a:r>
              <a:rPr lang="en-US" sz="1600" dirty="0"/>
              <a:t> </a:t>
            </a:r>
            <a:r>
              <a:rPr lang="en-US" sz="1600" dirty="0" err="1"/>
              <a:t>il</a:t>
            </a:r>
            <a:r>
              <a:rPr lang="en-US" sz="1600" dirty="0"/>
              <a:t> forward verso un </a:t>
            </a:r>
            <a:r>
              <a:rPr lang="en-US" sz="1600" dirty="0" err="1"/>
              <a:t>altro</a:t>
            </a:r>
            <a:r>
              <a:rPr lang="en-US" sz="1600" dirty="0"/>
              <a:t> handler;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smtClean="0"/>
              <a:t>un </a:t>
            </a:r>
            <a:r>
              <a:rPr lang="en-US" sz="1600" b="1" dirty="0" err="1" smtClean="0"/>
              <a:t>ModelAndView</a:t>
            </a:r>
            <a:r>
              <a:rPr lang="en-US" sz="1600" dirty="0" smtClean="0"/>
              <a:t> (o un Model) </a:t>
            </a:r>
            <a:r>
              <a:rPr lang="en-US" sz="1600" dirty="0" err="1" smtClean="0"/>
              <a:t>che</a:t>
            </a:r>
            <a:r>
              <a:rPr lang="en-US" sz="1600" dirty="0" smtClean="0"/>
              <a:t> </a:t>
            </a:r>
            <a:r>
              <a:rPr lang="en-US" sz="1600" dirty="0" err="1" smtClean="0"/>
              <a:t>incapsulano</a:t>
            </a:r>
            <a:r>
              <a:rPr lang="en-US" sz="1600" dirty="0" smtClean="0"/>
              <a:t> </a:t>
            </a:r>
            <a:r>
              <a:rPr lang="en-US" sz="1600" dirty="0" err="1" smtClean="0"/>
              <a:t>sia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nome</a:t>
            </a:r>
            <a:r>
              <a:rPr lang="en-US" sz="1600" dirty="0" smtClean="0"/>
              <a:t> </a:t>
            </a:r>
            <a:r>
              <a:rPr lang="en-US" sz="1600" dirty="0" err="1" smtClean="0"/>
              <a:t>della</a:t>
            </a:r>
            <a:r>
              <a:rPr lang="en-US" sz="1600" dirty="0" smtClean="0"/>
              <a:t> vista da </a:t>
            </a:r>
            <a:r>
              <a:rPr lang="en-US" sz="1600" dirty="0" err="1" smtClean="0"/>
              <a:t>caricare</a:t>
            </a:r>
            <a:r>
              <a:rPr lang="en-US" sz="1600" dirty="0" smtClean="0"/>
              <a:t> </a:t>
            </a:r>
            <a:r>
              <a:rPr lang="en-US" sz="1600" dirty="0" err="1" smtClean="0"/>
              <a:t>sia</a:t>
            </a:r>
            <a:r>
              <a:rPr lang="en-US" sz="1600" dirty="0" smtClean="0"/>
              <a:t> </a:t>
            </a:r>
            <a:r>
              <a:rPr lang="en-US" sz="1600" dirty="0" err="1" smtClean="0"/>
              <a:t>l’insieme</a:t>
            </a:r>
            <a:r>
              <a:rPr lang="en-US" sz="1600" dirty="0" smtClean="0"/>
              <a:t> </a:t>
            </a:r>
            <a:r>
              <a:rPr lang="en-US" sz="1600" dirty="0" err="1" smtClean="0"/>
              <a:t>dei</a:t>
            </a:r>
            <a:r>
              <a:rPr lang="en-US" sz="1600" dirty="0" smtClean="0"/>
              <a:t> </a:t>
            </a:r>
            <a:r>
              <a:rPr lang="en-US" sz="1600" dirty="0" err="1" smtClean="0"/>
              <a:t>dati</a:t>
            </a:r>
            <a:r>
              <a:rPr lang="en-US" sz="1600" dirty="0" smtClean="0"/>
              <a:t> da </a:t>
            </a:r>
            <a:r>
              <a:rPr lang="en-US" sz="1600" dirty="0" err="1" smtClean="0"/>
              <a:t>passare</a:t>
            </a:r>
            <a:r>
              <a:rPr lang="en-US" sz="1600" dirty="0" smtClean="0"/>
              <a:t> ad </a:t>
            </a:r>
            <a:r>
              <a:rPr lang="en-US" sz="1600" dirty="0" err="1" smtClean="0"/>
              <a:t>essa</a:t>
            </a:r>
            <a:r>
              <a:rPr lang="en-US" sz="1600" dirty="0" smtClean="0"/>
              <a:t>;</a:t>
            </a:r>
          </a:p>
          <a:p>
            <a:pPr marL="742950" lvl="1" indent="-285750" algn="l">
              <a:buFont typeface="Courier New"/>
              <a:buChar char="o"/>
            </a:pPr>
            <a:r>
              <a:rPr lang="en-US" sz="1600" dirty="0" err="1" smtClean="0"/>
              <a:t>qualsiasi</a:t>
            </a:r>
            <a:r>
              <a:rPr lang="en-US" sz="1600" dirty="0" smtClean="0"/>
              <a:t> </a:t>
            </a:r>
            <a:r>
              <a:rPr lang="en-US" sz="1600" dirty="0" err="1" smtClean="0"/>
              <a:t>tipo</a:t>
            </a:r>
            <a:r>
              <a:rPr lang="en-US" sz="1600" dirty="0" smtClean="0"/>
              <a:t> di </a:t>
            </a:r>
            <a:r>
              <a:rPr lang="en-US" sz="1600" dirty="0" err="1" smtClean="0"/>
              <a:t>oggetto</a:t>
            </a:r>
            <a:r>
              <a:rPr lang="en-US" sz="1600" dirty="0" smtClean="0"/>
              <a:t> da </a:t>
            </a:r>
            <a:r>
              <a:rPr lang="en-US" sz="1600" dirty="0" err="1" smtClean="0"/>
              <a:t>convertire</a:t>
            </a:r>
            <a:r>
              <a:rPr lang="en-US" sz="1600" dirty="0" smtClean="0"/>
              <a:t> </a:t>
            </a:r>
            <a:r>
              <a:rPr lang="en-US" sz="1600" dirty="0" err="1" smtClean="0"/>
              <a:t>tramite</a:t>
            </a:r>
            <a:r>
              <a:rPr lang="en-US" sz="1600" dirty="0" smtClean="0"/>
              <a:t> un </a:t>
            </a:r>
            <a:r>
              <a:rPr lang="en-US" sz="1600" dirty="0" err="1" smtClean="0"/>
              <a:t>HttpMessageConverter</a:t>
            </a:r>
            <a:r>
              <a:rPr lang="en-US" sz="1600" dirty="0" smtClean="0"/>
              <a:t> (per </a:t>
            </a:r>
            <a:r>
              <a:rPr lang="en-US" sz="1600" dirty="0" err="1" smtClean="0"/>
              <a:t>esempio</a:t>
            </a:r>
            <a:r>
              <a:rPr lang="en-US" sz="1600" dirty="0" smtClean="0"/>
              <a:t> in JSON o XML) se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metodo</a:t>
            </a:r>
            <a:r>
              <a:rPr lang="en-US" sz="1600" dirty="0" smtClean="0"/>
              <a:t> </a:t>
            </a:r>
            <a:r>
              <a:rPr lang="en-US" sz="1600" dirty="0" err="1" smtClean="0"/>
              <a:t>è</a:t>
            </a:r>
            <a:r>
              <a:rPr lang="en-US" sz="1600" dirty="0" smtClean="0"/>
              <a:t> </a:t>
            </a:r>
            <a:r>
              <a:rPr lang="en-US" sz="1600" dirty="0" err="1" smtClean="0"/>
              <a:t>annotato</a:t>
            </a:r>
            <a:r>
              <a:rPr lang="en-US" sz="1600" dirty="0" smtClean="0"/>
              <a:t> con @</a:t>
            </a:r>
            <a:r>
              <a:rPr lang="en-US" sz="1600" dirty="0" err="1" smtClean="0"/>
              <a:t>ResponseBody</a:t>
            </a:r>
            <a:r>
              <a:rPr lang="en-US" sz="1600" dirty="0" smtClean="0"/>
              <a:t>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90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en-US" sz="1800" b="1" dirty="0"/>
              <a:t>View e </a:t>
            </a:r>
            <a:r>
              <a:rPr lang="en-US" sz="1800" b="1" dirty="0" err="1"/>
              <a:t>i</a:t>
            </a:r>
            <a:r>
              <a:rPr lang="en-US" sz="1800" b="1" dirty="0"/>
              <a:t> </a:t>
            </a:r>
            <a:r>
              <a:rPr lang="en-US" sz="1800" b="1" dirty="0" err="1"/>
              <a:t>ViewResolver</a:t>
            </a:r>
            <a:r>
              <a:rPr lang="en-US" sz="1800" b="1" dirty="0"/>
              <a:t> in Spring MVC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 controller </a:t>
            </a:r>
            <a:r>
              <a:rPr lang="it-IT" sz="1800" dirty="0"/>
              <a:t>delegano alle viste il compito di mostrare all’utente i contenuti in maniera presentabile e stilisticamente appropriata. </a:t>
            </a: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Quando </a:t>
            </a:r>
            <a:r>
              <a:rPr lang="it-IT" sz="1800" dirty="0"/>
              <a:t>un controller </a:t>
            </a:r>
            <a:r>
              <a:rPr lang="it-IT" sz="1800" dirty="0" smtClean="0"/>
              <a:t>restituisce una </a:t>
            </a:r>
            <a:r>
              <a:rPr lang="it-IT" sz="1800" b="1" i="1" dirty="0"/>
              <a:t>stringa</a:t>
            </a:r>
            <a:r>
              <a:rPr lang="it-IT" sz="1800" dirty="0"/>
              <a:t> (che non inizi con </a:t>
            </a:r>
            <a:r>
              <a:rPr lang="it-IT" sz="1800" dirty="0" err="1"/>
              <a:t>redirect</a:t>
            </a:r>
            <a:r>
              <a:rPr lang="it-IT" sz="1800" dirty="0"/>
              <a:t> o </a:t>
            </a:r>
            <a:r>
              <a:rPr lang="it-IT" sz="1800" dirty="0" err="1"/>
              <a:t>forward</a:t>
            </a:r>
            <a:r>
              <a:rPr lang="it-IT" sz="1800" dirty="0"/>
              <a:t>) o un oggetto </a:t>
            </a:r>
            <a:r>
              <a:rPr lang="it-IT" sz="1800" b="1" i="1" dirty="0" err="1"/>
              <a:t>ModelAndView</a:t>
            </a:r>
            <a:r>
              <a:rPr lang="it-IT" sz="1800" dirty="0"/>
              <a:t>, significa che esso vuole delegare al motore interno di Spring MVC la creazione di una vista identificata dal valore della stringa </a:t>
            </a:r>
            <a:r>
              <a:rPr lang="it-IT" sz="1800" dirty="0" smtClean="0"/>
              <a:t>restituite sulla </a:t>
            </a:r>
            <a:r>
              <a:rPr lang="it-IT" sz="1800" dirty="0"/>
              <a:t>base dei parametri inseriti nel Model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Tipicamente una </a:t>
            </a:r>
            <a:r>
              <a:rPr lang="it-IT" sz="1800" dirty="0" err="1"/>
              <a:t>View</a:t>
            </a:r>
            <a:r>
              <a:rPr lang="it-IT" sz="1800" dirty="0"/>
              <a:t> identifica una particolare risorsa in grado di mostrare all’utente dei dati (per esempio una classica JSP) mentre un </a:t>
            </a:r>
            <a:r>
              <a:rPr lang="it-IT" sz="1800" dirty="0" err="1"/>
              <a:t>ViewResolver</a:t>
            </a:r>
            <a:r>
              <a:rPr lang="it-IT" sz="1800" dirty="0"/>
              <a:t> permette di identificare una determinata </a:t>
            </a:r>
            <a:r>
              <a:rPr lang="it-IT" sz="1800" dirty="0" err="1"/>
              <a:t>View</a:t>
            </a:r>
            <a:r>
              <a:rPr lang="it-IT" sz="1800" dirty="0"/>
              <a:t> sulla base di una stringa. 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1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I </a:t>
            </a:r>
            <a:r>
              <a:rPr lang="it-IT" sz="1800" dirty="0"/>
              <a:t>controller delegano alle viste il compito di mostrare all’utente i contenuti in maniera presentabile e stilisticamente appropriata. </a:t>
            </a: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Quando </a:t>
            </a:r>
            <a:r>
              <a:rPr lang="it-IT" sz="1800" dirty="0"/>
              <a:t>un controller </a:t>
            </a:r>
            <a:r>
              <a:rPr lang="it-IT" sz="1800" dirty="0" smtClean="0"/>
              <a:t>restituisce una stringa o </a:t>
            </a:r>
            <a:r>
              <a:rPr lang="it-IT" sz="1800" dirty="0"/>
              <a:t>un oggetto </a:t>
            </a:r>
            <a:r>
              <a:rPr lang="it-IT" sz="1800" dirty="0" err="1"/>
              <a:t>ModelAndView</a:t>
            </a:r>
            <a:r>
              <a:rPr lang="it-IT" sz="1800" dirty="0"/>
              <a:t>, significa che esso vuole delegare al motore interno di Spring MVC la creazione di una vista identificata dal valore della </a:t>
            </a:r>
            <a:r>
              <a:rPr lang="it-IT" sz="1800" dirty="0" smtClean="0"/>
              <a:t>stringa sulla </a:t>
            </a:r>
            <a:r>
              <a:rPr lang="it-IT" sz="1800" dirty="0"/>
              <a:t>base dei parametri inseriti nel Model</a:t>
            </a:r>
            <a:r>
              <a:rPr lang="it-IT" sz="1800" dirty="0" smtClean="0"/>
              <a:t>.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err="1"/>
              <a:t>Schematizzando</a:t>
            </a:r>
            <a:r>
              <a:rPr lang="en-US" sz="1800" dirty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può</a:t>
            </a:r>
            <a:r>
              <a:rPr lang="en-US" sz="1800" dirty="0" smtClean="0"/>
              <a:t> </a:t>
            </a:r>
            <a:r>
              <a:rPr lang="en-US" sz="1800" dirty="0" err="1" smtClean="0"/>
              <a:t>riassumere</a:t>
            </a:r>
            <a:r>
              <a:rPr lang="en-US" sz="1800" dirty="0" smtClean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View </a:t>
            </a:r>
            <a:r>
              <a:rPr lang="en-US" sz="1800" dirty="0" err="1"/>
              <a:t>identifica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particolare</a:t>
            </a:r>
            <a:r>
              <a:rPr lang="en-US" sz="1800" dirty="0"/>
              <a:t> </a:t>
            </a:r>
            <a:r>
              <a:rPr lang="en-US" sz="1800" dirty="0" err="1"/>
              <a:t>risorsa</a:t>
            </a:r>
            <a:r>
              <a:rPr lang="en-US" sz="1800" dirty="0"/>
              <a:t> in </a:t>
            </a:r>
            <a:r>
              <a:rPr lang="en-US" sz="1800" dirty="0" err="1"/>
              <a:t>grado</a:t>
            </a:r>
            <a:r>
              <a:rPr lang="en-US" sz="1800" dirty="0"/>
              <a:t> di </a:t>
            </a:r>
            <a:r>
              <a:rPr lang="en-US" sz="1800" dirty="0" err="1"/>
              <a:t>mostrare</a:t>
            </a:r>
            <a:r>
              <a:rPr lang="en-US" sz="1800" dirty="0"/>
              <a:t> </a:t>
            </a:r>
            <a:r>
              <a:rPr lang="en-US" sz="1800" dirty="0" err="1"/>
              <a:t>all’utente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 smtClean="0"/>
              <a:t>dati</a:t>
            </a:r>
            <a:r>
              <a:rPr lang="en-US" sz="1800" dirty="0" smtClean="0"/>
              <a:t> </a:t>
            </a:r>
            <a:r>
              <a:rPr lang="en-US" sz="1800" dirty="0" err="1" smtClean="0"/>
              <a:t>mentre</a:t>
            </a:r>
            <a:r>
              <a:rPr lang="en-US" sz="1800" dirty="0" smtClean="0"/>
              <a:t> </a:t>
            </a:r>
            <a:r>
              <a:rPr lang="en-US" sz="1800" dirty="0"/>
              <a:t>un </a:t>
            </a:r>
            <a:r>
              <a:rPr lang="en-US" sz="1800" dirty="0" err="1"/>
              <a:t>ViewResolver</a:t>
            </a:r>
            <a:r>
              <a:rPr lang="en-US" sz="1800" dirty="0"/>
              <a:t> </a:t>
            </a:r>
            <a:r>
              <a:rPr lang="en-US" sz="1800" dirty="0" err="1"/>
              <a:t>permette</a:t>
            </a:r>
            <a:r>
              <a:rPr lang="en-US" sz="1800" dirty="0"/>
              <a:t> di </a:t>
            </a:r>
            <a:r>
              <a:rPr lang="en-US" sz="1800" dirty="0" err="1"/>
              <a:t>identificare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determinata</a:t>
            </a:r>
            <a:r>
              <a:rPr lang="en-US" sz="1800" dirty="0"/>
              <a:t> View </a:t>
            </a:r>
            <a:r>
              <a:rPr lang="en-US" sz="1800" dirty="0" err="1"/>
              <a:t>sulla</a:t>
            </a:r>
            <a:r>
              <a:rPr lang="en-US" sz="1800" dirty="0"/>
              <a:t> base di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stringa</a:t>
            </a:r>
            <a:r>
              <a:rPr lang="en-US" sz="1800" dirty="0"/>
              <a:t>. </a:t>
            </a:r>
            <a:endParaRPr lang="en-US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Il </a:t>
            </a:r>
            <a:r>
              <a:rPr lang="en-US" sz="1800" dirty="0" err="1"/>
              <a:t>caso</a:t>
            </a:r>
            <a:r>
              <a:rPr lang="en-US" sz="1800" dirty="0"/>
              <a:t> </a:t>
            </a:r>
            <a:r>
              <a:rPr lang="en-US" sz="1800" dirty="0" err="1"/>
              <a:t>più</a:t>
            </a:r>
            <a:r>
              <a:rPr lang="en-US" sz="1800" dirty="0"/>
              <a:t> </a:t>
            </a:r>
            <a:r>
              <a:rPr lang="en-US" sz="1800" dirty="0" err="1"/>
              <a:t>classico</a:t>
            </a:r>
            <a:r>
              <a:rPr lang="en-US" sz="1800" dirty="0"/>
              <a:t> di </a:t>
            </a:r>
            <a:r>
              <a:rPr lang="en-US" sz="1800" dirty="0" err="1"/>
              <a:t>ViewResolver</a:t>
            </a:r>
            <a:r>
              <a:rPr lang="en-US" sz="1800" dirty="0"/>
              <a:t> </a:t>
            </a:r>
            <a:r>
              <a:rPr lang="en-US" sz="1800" dirty="0" err="1"/>
              <a:t>è</a:t>
            </a:r>
            <a:r>
              <a:rPr lang="en-US" sz="1800" dirty="0"/>
              <a:t> </a:t>
            </a:r>
            <a:r>
              <a:rPr lang="en-US" sz="1800" dirty="0" err="1"/>
              <a:t>rappresentato</a:t>
            </a:r>
            <a:r>
              <a:rPr lang="en-US" sz="1800" dirty="0"/>
              <a:t> </a:t>
            </a:r>
            <a:r>
              <a:rPr lang="en-US" sz="1800" dirty="0" err="1"/>
              <a:t>dall’</a:t>
            </a:r>
            <a:r>
              <a:rPr lang="en-US" sz="1800" b="1" i="1" dirty="0" err="1"/>
              <a:t>InternalResourceViewResolver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permette</a:t>
            </a:r>
            <a:r>
              <a:rPr lang="en-US" sz="1800" dirty="0"/>
              <a:t> di </a:t>
            </a:r>
            <a:r>
              <a:rPr lang="en-US" sz="1800" dirty="0" err="1"/>
              <a:t>identificare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View </a:t>
            </a:r>
            <a:r>
              <a:rPr lang="en-US" sz="1800" dirty="0" err="1"/>
              <a:t>sulla</a:t>
            </a:r>
            <a:r>
              <a:rPr lang="en-US" sz="1800" dirty="0"/>
              <a:t> base di </a:t>
            </a:r>
            <a:r>
              <a:rPr lang="en-US" sz="1800" dirty="0" err="1"/>
              <a:t>risorse</a:t>
            </a:r>
            <a:r>
              <a:rPr lang="en-US" sz="1800" dirty="0"/>
              <a:t> interne al </a:t>
            </a:r>
            <a:r>
              <a:rPr lang="en-US" sz="1800" dirty="0" err="1"/>
              <a:t>progetto</a:t>
            </a:r>
            <a:r>
              <a:rPr lang="en-US" sz="1800" dirty="0"/>
              <a:t> come ad </a:t>
            </a:r>
            <a:r>
              <a:rPr lang="en-US" sz="1800" dirty="0" err="1"/>
              <a:t>esempio</a:t>
            </a:r>
            <a:r>
              <a:rPr lang="en-US" sz="1800" dirty="0"/>
              <a:t> JSP. </a:t>
            </a: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Per </a:t>
            </a:r>
            <a:r>
              <a:rPr lang="en-US" sz="1800" dirty="0" err="1"/>
              <a:t>inserire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</a:t>
            </a:r>
            <a:r>
              <a:rPr lang="en-US" sz="1800" dirty="0" err="1"/>
              <a:t>nostro</a:t>
            </a:r>
            <a:r>
              <a:rPr lang="en-US" sz="1800" dirty="0"/>
              <a:t> </a:t>
            </a:r>
            <a:r>
              <a:rPr lang="en-US" sz="1800" dirty="0" err="1"/>
              <a:t>contesto</a:t>
            </a:r>
            <a:r>
              <a:rPr lang="en-US" sz="1800" dirty="0"/>
              <a:t> un </a:t>
            </a:r>
            <a:r>
              <a:rPr lang="en-US" sz="1800" dirty="0" err="1" smtClean="0"/>
              <a:t>InternalResourceViewResolver</a:t>
            </a:r>
            <a:r>
              <a:rPr lang="en-US" sz="1800" dirty="0" smtClean="0"/>
              <a:t> </a:t>
            </a:r>
            <a:r>
              <a:rPr lang="en-US" sz="1800" dirty="0" err="1" smtClean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necessario</a:t>
            </a:r>
            <a:r>
              <a:rPr lang="en-US" sz="1800" dirty="0" smtClean="0"/>
              <a:t> </a:t>
            </a:r>
            <a:r>
              <a:rPr lang="en-US" sz="1800" dirty="0" err="1" smtClean="0"/>
              <a:t>configurare</a:t>
            </a:r>
            <a:r>
              <a:rPr lang="en-US" sz="1800" dirty="0" smtClean="0"/>
              <a:t> </a:t>
            </a:r>
            <a:r>
              <a:rPr lang="en-US" sz="1800" dirty="0" err="1" smtClean="0"/>
              <a:t>uno</a:t>
            </a:r>
            <a:r>
              <a:rPr lang="en-US" sz="1800" dirty="0" smtClean="0"/>
              <a:t> </a:t>
            </a:r>
            <a:r>
              <a:rPr lang="en-US" sz="1800" dirty="0" err="1" smtClean="0"/>
              <a:t>dei</a:t>
            </a:r>
            <a:r>
              <a:rPr lang="en-US" sz="1800" dirty="0" smtClean="0"/>
              <a:t> bean </a:t>
            </a:r>
            <a:r>
              <a:rPr lang="en-US" sz="1800" dirty="0" err="1" smtClean="0"/>
              <a:t>esposti</a:t>
            </a:r>
            <a:r>
              <a:rPr lang="en-US" sz="1800" dirty="0" smtClean="0"/>
              <a:t> dal framework.</a:t>
            </a: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94</a:t>
            </a:fld>
            <a:endParaRPr lang="it-IT" smtClean="0">
              <a:latin typeface="Arial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0974"/>
            <a:ext cx="7037880" cy="43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500" dirty="0" smtClean="0"/>
              <a:t>L’ </a:t>
            </a:r>
            <a:r>
              <a:rPr lang="en-US" sz="1500" dirty="0" err="1" smtClean="0"/>
              <a:t>UrlBasedViewResolver</a:t>
            </a:r>
            <a:r>
              <a:rPr lang="en-US" sz="1500" dirty="0" smtClean="0"/>
              <a:t> </a:t>
            </a:r>
            <a:r>
              <a:rPr lang="en-US" sz="1500" dirty="0" err="1" smtClean="0"/>
              <a:t>è</a:t>
            </a:r>
            <a:r>
              <a:rPr lang="en-US" sz="1500" dirty="0" smtClean="0"/>
              <a:t> la </a:t>
            </a:r>
            <a:r>
              <a:rPr lang="en-US" sz="1500" dirty="0" err="1" smtClean="0"/>
              <a:t>classe</a:t>
            </a:r>
            <a:r>
              <a:rPr lang="en-US" sz="1500" dirty="0" smtClean="0"/>
              <a:t> padre di </a:t>
            </a:r>
            <a:r>
              <a:rPr lang="en-US" sz="1600" dirty="0" err="1" smtClean="0"/>
              <a:t>dall’InternalResourceViewResolver</a:t>
            </a:r>
            <a:r>
              <a:rPr lang="en-US" sz="1600" dirty="0" smtClean="0"/>
              <a:t> </a:t>
            </a:r>
            <a:r>
              <a:rPr lang="en-US" sz="1600" dirty="0" err="1" smtClean="0"/>
              <a:t>che</a:t>
            </a:r>
            <a:r>
              <a:rPr lang="en-US" sz="1600" dirty="0" smtClean="0"/>
              <a:t> in </a:t>
            </a:r>
            <a:r>
              <a:rPr lang="en-US" sz="1600" dirty="0" err="1" smtClean="0"/>
              <a:t>questo</a:t>
            </a:r>
            <a:r>
              <a:rPr lang="en-US" sz="1600" dirty="0" smtClean="0"/>
              <a:t> </a:t>
            </a:r>
            <a:r>
              <a:rPr lang="en-US" sz="1600" dirty="0" err="1" smtClean="0"/>
              <a:t>modo</a:t>
            </a:r>
            <a:r>
              <a:rPr lang="en-US" sz="1600" dirty="0" smtClean="0"/>
              <a:t> </a:t>
            </a:r>
            <a:r>
              <a:rPr lang="en-US" sz="1600" dirty="0" err="1" smtClean="0"/>
              <a:t>permette</a:t>
            </a:r>
            <a:r>
              <a:rPr lang="en-US" sz="1600" dirty="0" smtClean="0"/>
              <a:t> di </a:t>
            </a:r>
            <a:r>
              <a:rPr lang="en-US" sz="1600" dirty="0" err="1" smtClean="0"/>
              <a:t>recuperare</a:t>
            </a:r>
            <a:r>
              <a:rPr lang="en-US" sz="1600" dirty="0" smtClean="0"/>
              <a:t> le view </a:t>
            </a:r>
            <a:r>
              <a:rPr lang="en-US" sz="1600" dirty="0" err="1" smtClean="0"/>
              <a:t>componendo</a:t>
            </a:r>
            <a:r>
              <a:rPr lang="en-US" sz="1600" dirty="0" smtClean="0"/>
              <a:t>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dirty="0" err="1" smtClean="0"/>
              <a:t>valore</a:t>
            </a:r>
            <a:r>
              <a:rPr lang="en-US" sz="1600" dirty="0" smtClean="0"/>
              <a:t> </a:t>
            </a:r>
            <a:r>
              <a:rPr lang="en-US" sz="1600" dirty="0" err="1" smtClean="0"/>
              <a:t>della</a:t>
            </a:r>
            <a:r>
              <a:rPr lang="en-US" sz="1600" dirty="0" smtClean="0"/>
              <a:t> </a:t>
            </a:r>
            <a:r>
              <a:rPr lang="en-US" sz="1600" dirty="0" err="1" smtClean="0"/>
              <a:t>stringa</a:t>
            </a:r>
            <a:r>
              <a:rPr lang="en-US" sz="1600" dirty="0" smtClean="0"/>
              <a:t> con </a:t>
            </a:r>
            <a:r>
              <a:rPr lang="en-US" sz="1600" dirty="0" err="1" smtClean="0"/>
              <a:t>il</a:t>
            </a:r>
            <a:r>
              <a:rPr lang="en-US" sz="1600" dirty="0" smtClean="0"/>
              <a:t> </a:t>
            </a:r>
            <a:r>
              <a:rPr lang="en-US" sz="1600" i="1" dirty="0" smtClean="0"/>
              <a:t>suffix</a:t>
            </a:r>
            <a:r>
              <a:rPr lang="en-US" sz="1600" dirty="0" smtClean="0"/>
              <a:t> e </a:t>
            </a:r>
            <a:r>
              <a:rPr lang="en-US" sz="1600" i="1" dirty="0" smtClean="0"/>
              <a:t> prefix</a:t>
            </a:r>
            <a:r>
              <a:rPr lang="en-US" sz="1600" dirty="0" smtClean="0"/>
              <a:t> </a:t>
            </a:r>
            <a:r>
              <a:rPr lang="en-US" sz="1600" dirty="0" err="1" smtClean="0"/>
              <a:t>specificati</a:t>
            </a:r>
            <a:r>
              <a:rPr lang="en-US" sz="1600" dirty="0" smtClean="0"/>
              <a:t> in </a:t>
            </a:r>
            <a:r>
              <a:rPr lang="en-US" sz="1600" dirty="0" err="1" smtClean="0"/>
              <a:t>fase</a:t>
            </a:r>
            <a:r>
              <a:rPr lang="en-US" sz="1600" dirty="0" smtClean="0"/>
              <a:t> di </a:t>
            </a:r>
            <a:r>
              <a:rPr lang="en-US" sz="1600" dirty="0" err="1" smtClean="0"/>
              <a:t>configurazione</a:t>
            </a:r>
            <a:r>
              <a:rPr lang="en-US" sz="1600" dirty="0" smtClean="0"/>
              <a:t>.</a:t>
            </a:r>
            <a:endParaRPr lang="en-US" sz="1600" dirty="0"/>
          </a:p>
          <a:p>
            <a:pPr marL="742950" lvl="1" indent="-285750" algn="l" eaLnBrk="1" hangingPunct="1">
              <a:buFont typeface="Arial"/>
              <a:buChar char="•"/>
            </a:pPr>
            <a:endParaRPr lang="en-US" sz="1100" dirty="0" smtClean="0"/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&lt;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bean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id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err="1">
                <a:solidFill>
                  <a:srgbClr val="0433FF"/>
                </a:solidFill>
                <a:latin typeface="Monaco" charset="0"/>
              </a:rPr>
              <a:t>viewResolver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		</a:t>
            </a:r>
            <a:r>
              <a:rPr lang="en-US" sz="1100" dirty="0" smtClean="0">
                <a:solidFill>
                  <a:srgbClr val="808080"/>
                </a:solidFill>
                <a:latin typeface="Monaco" charset="0"/>
              </a:rPr>
              <a:t>class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err="1">
                <a:solidFill>
                  <a:srgbClr val="0433FF"/>
                </a:solidFill>
                <a:latin typeface="Monaco" charset="0"/>
              </a:rPr>
              <a:t>org.springframework.web.servlet.view.UrlBasedViewResolver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&gt;</a:t>
            </a:r>
            <a:endParaRPr lang="en-US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property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name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err="1">
                <a:solidFill>
                  <a:srgbClr val="0433FF"/>
                </a:solidFill>
                <a:latin typeface="Monaco" charset="0"/>
              </a:rPr>
              <a:t>viewClass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value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err="1">
                <a:solidFill>
                  <a:srgbClr val="0433FF"/>
                </a:solidFill>
                <a:latin typeface="Monaco" charset="0"/>
              </a:rPr>
              <a:t>org.springframework.web.servlet.view.JstlView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/&gt;</a:t>
            </a:r>
            <a:endParaRPr lang="en-US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property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name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"prefix"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value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"/WEB-INF/view/"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/&gt;</a:t>
            </a:r>
            <a:endParaRPr lang="en-US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property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name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"suffix"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value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".</a:t>
            </a:r>
            <a:r>
              <a:rPr lang="en-US" sz="1100" dirty="0" err="1">
                <a:solidFill>
                  <a:srgbClr val="0433FF"/>
                </a:solidFill>
                <a:latin typeface="Monaco" charset="0"/>
              </a:rPr>
              <a:t>jsp</a:t>
            </a:r>
            <a:r>
              <a:rPr lang="en-US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/&gt;</a:t>
            </a:r>
            <a:endParaRPr lang="en-US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&lt;/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bean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&gt;</a:t>
            </a:r>
            <a:endParaRPr lang="en-US" sz="1100" dirty="0">
              <a:solidFill>
                <a:srgbClr val="006699"/>
              </a:solidFill>
              <a:latin typeface="Monaco" charset="0"/>
            </a:endParaRPr>
          </a:p>
          <a:p>
            <a:pPr marL="742950" lvl="1" indent="-285750" algn="l" eaLnBrk="1" hangingPunct="1">
              <a:buFont typeface="Arial"/>
              <a:buChar char="•"/>
            </a:pPr>
            <a:endParaRPr lang="en-US" sz="1100" dirty="0" smtClean="0"/>
          </a:p>
          <a:p>
            <a:pPr marL="742950" lvl="1" indent="-285750" algn="l" eaLnBrk="1" hangingPunct="1">
              <a:buFont typeface="Arial"/>
              <a:buChar char="•"/>
            </a:pPr>
            <a:endParaRPr lang="en-US" sz="1100" dirty="0"/>
          </a:p>
          <a:p>
            <a:pPr lvl="1" algn="l"/>
            <a:r>
              <a:rPr lang="en-US" sz="11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100" dirty="0" err="1">
                <a:solidFill>
                  <a:srgbClr val="808080"/>
                </a:solidFill>
                <a:latin typeface="Monaco" charset="0"/>
              </a:rPr>
              <a:t>RequestMapping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(value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"/</a:t>
            </a:r>
            <a:r>
              <a:rPr lang="en-US" sz="1100" dirty="0" err="1" smtClean="0">
                <a:solidFill>
                  <a:srgbClr val="0433FF"/>
                </a:solidFill>
                <a:latin typeface="Monaco" charset="0"/>
              </a:rPr>
              <a:t>myPage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, method=</a:t>
            </a:r>
            <a:r>
              <a:rPr lang="en-US" sz="1100" dirty="0" err="1" smtClean="0">
                <a:solidFill>
                  <a:srgbClr val="323333"/>
                </a:solidFill>
                <a:latin typeface="Monaco" charset="0"/>
              </a:rPr>
              <a:t>RequestMethod.GET</a:t>
            </a:r>
            <a:endParaRPr lang="en-US" sz="1100" dirty="0" smtClean="0">
              <a:solidFill>
                <a:srgbClr val="323333"/>
              </a:solidFill>
              <a:latin typeface="Monaco" charset="0"/>
            </a:endParaRPr>
          </a:p>
          <a:p>
            <a:pPr lvl="1" algn="l"/>
            <a:r>
              <a:rPr lang="en-US" sz="1100" dirty="0" smtClean="0">
                <a:solidFill>
                  <a:srgbClr val="006699"/>
                </a:solidFill>
                <a:latin typeface="Monaco" charset="0"/>
              </a:rPr>
              <a:t>public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String </a:t>
            </a:r>
            <a:r>
              <a:rPr lang="en-US" sz="1100" dirty="0" err="1" smtClean="0">
                <a:solidFill>
                  <a:srgbClr val="323333"/>
                </a:solidFill>
                <a:latin typeface="Monaco" charset="0"/>
              </a:rPr>
              <a:t>myPage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(Model 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model) {</a:t>
            </a: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model.addAttribute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”name"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, 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”Roberto"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323333"/>
              </a:solidFill>
              <a:latin typeface="Monaco" charset="0"/>
            </a:endParaRP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100" dirty="0" err="1">
                <a:solidFill>
                  <a:srgbClr val="323333"/>
                </a:solidFill>
                <a:latin typeface="Monaco" charset="0"/>
              </a:rPr>
              <a:t>model.addAttribute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”</a:t>
            </a:r>
            <a:r>
              <a:rPr lang="en-US" sz="1100" dirty="0" err="1" smtClean="0">
                <a:solidFill>
                  <a:srgbClr val="0433FF"/>
                </a:solidFill>
                <a:latin typeface="Monaco" charset="0"/>
              </a:rPr>
              <a:t>lastname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, 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”</a:t>
            </a:r>
            <a:r>
              <a:rPr lang="en-US" sz="1100" dirty="0" err="1" smtClean="0">
                <a:solidFill>
                  <a:srgbClr val="0433FF"/>
                </a:solidFill>
                <a:latin typeface="Monaco" charset="0"/>
              </a:rPr>
              <a:t>Giontella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);</a:t>
            </a:r>
            <a:endParaRPr lang="en-US" sz="1100" dirty="0">
              <a:solidFill>
                <a:srgbClr val="323333"/>
              </a:solidFill>
              <a:latin typeface="Monaco" charset="0"/>
            </a:endParaRP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return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”</a:t>
            </a:r>
            <a:r>
              <a:rPr lang="en-US" sz="1100" dirty="0" err="1" smtClean="0">
                <a:solidFill>
                  <a:srgbClr val="0433FF"/>
                </a:solidFill>
                <a:latin typeface="Monaco" charset="0"/>
              </a:rPr>
              <a:t>myPage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;</a:t>
            </a:r>
            <a:endParaRPr lang="en-US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100" dirty="0">
                <a:solidFill>
                  <a:srgbClr val="323333"/>
                </a:solidFill>
                <a:latin typeface="Monaco" charset="0"/>
              </a:rPr>
              <a:t>}</a:t>
            </a:r>
          </a:p>
          <a:p>
            <a:pPr marL="742950" lvl="1" indent="-285750" algn="l" eaLnBrk="1" hangingPunct="1">
              <a:buFont typeface="Arial"/>
              <a:buChar char="•"/>
            </a:pPr>
            <a:endParaRPr lang="en-US" sz="1100" dirty="0" smtClean="0"/>
          </a:p>
          <a:p>
            <a:pPr marL="742950" lvl="1" indent="-285750" algn="l" eaLnBrk="1" hangingPunct="1">
              <a:buFont typeface="Arial"/>
              <a:buChar char="•"/>
            </a:pPr>
            <a:endParaRPr lang="en-US" sz="1100" dirty="0"/>
          </a:p>
          <a:p>
            <a:pPr lvl="1" algn="l"/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&lt;</a:t>
            </a:r>
            <a:r>
              <a:rPr lang="en-US" sz="1100" dirty="0" smtClean="0">
                <a:solidFill>
                  <a:srgbClr val="006699"/>
                </a:solidFill>
                <a:latin typeface="Monaco" charset="0"/>
              </a:rPr>
              <a:t>h1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&gt;Hello &lt;</a:t>
            </a:r>
            <a:r>
              <a:rPr lang="en-US" sz="1100" dirty="0" err="1" smtClean="0">
                <a:solidFill>
                  <a:srgbClr val="006699"/>
                </a:solidFill>
                <a:latin typeface="Monaco" charset="0"/>
              </a:rPr>
              <a:t>c:out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value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"${name}"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/&gt; &lt;</a:t>
            </a:r>
            <a:r>
              <a:rPr lang="en-US" sz="1100" dirty="0" err="1">
                <a:solidFill>
                  <a:srgbClr val="006699"/>
                </a:solidFill>
                <a:latin typeface="Monaco" charset="0"/>
              </a:rPr>
              <a:t>c:out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Monaco" charset="0"/>
              </a:rPr>
              <a:t>value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"${</a:t>
            </a:r>
            <a:r>
              <a:rPr lang="en-US" sz="1100" dirty="0" err="1" smtClean="0">
                <a:solidFill>
                  <a:srgbClr val="0433FF"/>
                </a:solidFill>
                <a:latin typeface="Monaco" charset="0"/>
              </a:rPr>
              <a:t>lastname</a:t>
            </a:r>
            <a:r>
              <a:rPr lang="en-US" sz="1100" dirty="0" smtClean="0">
                <a:solidFill>
                  <a:srgbClr val="0433FF"/>
                </a:solidFill>
                <a:latin typeface="Monaco" charset="0"/>
              </a:rPr>
              <a:t>}"</a:t>
            </a:r>
            <a:r>
              <a:rPr lang="en-US" sz="1100" dirty="0" smtClean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/&gt;&lt;/</a:t>
            </a:r>
            <a:r>
              <a:rPr lang="en-US" sz="1100" dirty="0">
                <a:solidFill>
                  <a:srgbClr val="006699"/>
                </a:solidFill>
                <a:latin typeface="Monaco" charset="0"/>
              </a:rPr>
              <a:t>h1</a:t>
            </a:r>
            <a:r>
              <a:rPr lang="en-US" sz="1100" dirty="0">
                <a:solidFill>
                  <a:srgbClr val="323333"/>
                </a:solidFill>
                <a:latin typeface="Monaco" charset="0"/>
              </a:rPr>
              <a:t>&gt;</a:t>
            </a:r>
          </a:p>
          <a:p>
            <a:pPr marL="742950" lvl="1" indent="-285750" algn="l" eaLnBrk="1" hangingPunct="1">
              <a:buFont typeface="Arial"/>
              <a:buChar char="•"/>
            </a:pPr>
            <a:endParaRPr lang="it-IT" sz="11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95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algn="l" eaLnBrk="1" hangingPunct="1"/>
            <a:r>
              <a:rPr lang="en-US" sz="1800" b="1" dirty="0" smtClean="0"/>
              <a:t>		Spring MVC e la </a:t>
            </a:r>
            <a:r>
              <a:rPr lang="en-US" sz="1800" b="1" dirty="0" err="1" smtClean="0"/>
              <a:t>Gestione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dei</a:t>
            </a:r>
            <a:r>
              <a:rPr lang="en-US" sz="1800" b="1" dirty="0" smtClean="0"/>
              <a:t> Form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Spring </a:t>
            </a:r>
            <a:r>
              <a:rPr lang="en-US" sz="1800" dirty="0" err="1" smtClean="0"/>
              <a:t>ridefinisce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concetto</a:t>
            </a:r>
            <a:r>
              <a:rPr lang="en-US" sz="1800" dirty="0" smtClean="0"/>
              <a:t> di Model </a:t>
            </a:r>
            <a:r>
              <a:rPr lang="en-US" sz="1800" dirty="0" err="1" smtClean="0"/>
              <a:t>estendendolo</a:t>
            </a:r>
            <a:r>
              <a:rPr lang="en-US" sz="1800" dirty="0" smtClean="0"/>
              <a:t> per </a:t>
            </a:r>
            <a:r>
              <a:rPr lang="en-US" sz="1800" dirty="0" err="1" smtClean="0"/>
              <a:t>renderlo</a:t>
            </a:r>
            <a:r>
              <a:rPr lang="en-US" sz="1800" dirty="0" smtClean="0"/>
              <a:t> un </a:t>
            </a:r>
            <a:r>
              <a:rPr lang="en-US" sz="1800" dirty="0" err="1" smtClean="0"/>
              <a:t>oggetto</a:t>
            </a:r>
            <a:r>
              <a:rPr lang="en-US" sz="1800" dirty="0" smtClean="0"/>
              <a:t> </a:t>
            </a:r>
            <a:r>
              <a:rPr lang="en-US" sz="1800" dirty="0" err="1" smtClean="0"/>
              <a:t>trasversale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en-US" sz="1800" dirty="0"/>
              <a:t>Con </a:t>
            </a:r>
            <a:r>
              <a:rPr lang="en-US" sz="1800" dirty="0" smtClean="0"/>
              <a:t>Model, in Spring,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/>
              <a:t>intende</a:t>
            </a:r>
            <a:r>
              <a:rPr lang="en-US" sz="1800" dirty="0"/>
              <a:t> </a:t>
            </a:r>
            <a:r>
              <a:rPr lang="en-US" sz="1800" dirty="0" err="1"/>
              <a:t>qualsiasi</a:t>
            </a:r>
            <a:r>
              <a:rPr lang="en-US" sz="1800" dirty="0"/>
              <a:t> </a:t>
            </a:r>
            <a:r>
              <a:rPr lang="en-US" sz="1800" dirty="0" err="1"/>
              <a:t>oggetto</a:t>
            </a:r>
            <a:r>
              <a:rPr lang="en-US" sz="1800" dirty="0"/>
              <a:t>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rappresenta</a:t>
            </a:r>
            <a:r>
              <a:rPr lang="en-US" sz="1800" dirty="0"/>
              <a:t> la </a:t>
            </a:r>
            <a:r>
              <a:rPr lang="en-US" sz="1800" dirty="0" err="1"/>
              <a:t>realtà</a:t>
            </a:r>
            <a:r>
              <a:rPr lang="en-US" sz="1800" dirty="0"/>
              <a:t> </a:t>
            </a:r>
            <a:r>
              <a:rPr lang="en-US" sz="1800" dirty="0" err="1"/>
              <a:t>descritta</a:t>
            </a:r>
            <a:r>
              <a:rPr lang="en-US" sz="1800" dirty="0"/>
              <a:t> </a:t>
            </a:r>
            <a:r>
              <a:rPr lang="en-US" sz="1800" dirty="0" err="1"/>
              <a:t>dall’applicazione</a:t>
            </a:r>
            <a:r>
              <a:rPr lang="en-US" sz="1800" dirty="0"/>
              <a:t> Web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funge</a:t>
            </a:r>
            <a:r>
              <a:rPr lang="en-US" sz="1800" dirty="0"/>
              <a:t> da </a:t>
            </a:r>
            <a:r>
              <a:rPr lang="en-US" sz="1800" dirty="0" err="1"/>
              <a:t>connettore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gli</a:t>
            </a:r>
            <a:r>
              <a:rPr lang="en-US" sz="1800" dirty="0"/>
              <a:t> </a:t>
            </a:r>
            <a:r>
              <a:rPr lang="en-US" sz="1800" dirty="0" err="1"/>
              <a:t>altri</a:t>
            </a:r>
            <a:r>
              <a:rPr lang="en-US" sz="1800" dirty="0"/>
              <a:t> </a:t>
            </a:r>
            <a:r>
              <a:rPr lang="en-US" sz="1800" dirty="0" err="1"/>
              <a:t>componenti</a:t>
            </a:r>
            <a:r>
              <a:rPr lang="en-US" sz="1800" dirty="0"/>
              <a:t>. 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96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Si </a:t>
            </a:r>
            <a:r>
              <a:rPr lang="en-US" sz="1800" dirty="0" err="1" smtClean="0"/>
              <a:t>consideri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pagina</a:t>
            </a:r>
            <a:r>
              <a:rPr lang="en-US" sz="1800" dirty="0" smtClean="0"/>
              <a:t> </a:t>
            </a:r>
            <a:r>
              <a:rPr lang="en-US" sz="1800" dirty="0" err="1" smtClean="0"/>
              <a:t>jsp</a:t>
            </a:r>
            <a:r>
              <a:rPr lang="en-US" sz="1800" dirty="0" smtClean="0"/>
              <a:t> </a:t>
            </a:r>
            <a:r>
              <a:rPr lang="en-US" sz="1800" dirty="0" err="1" smtClean="0"/>
              <a:t>ove</a:t>
            </a:r>
            <a:r>
              <a:rPr lang="en-US" sz="1800" dirty="0" smtClean="0"/>
              <a:t> </a:t>
            </a:r>
            <a:r>
              <a:rPr lang="en-US" sz="1800" dirty="0" err="1" smtClean="0"/>
              <a:t>sia</a:t>
            </a:r>
            <a:r>
              <a:rPr lang="en-US" sz="1800" dirty="0" smtClean="0"/>
              <a:t>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creare</a:t>
            </a:r>
            <a:r>
              <a:rPr lang="en-US" sz="1800" dirty="0" smtClean="0"/>
              <a:t> (</a:t>
            </a:r>
            <a:r>
              <a:rPr lang="en-US" sz="1800" dirty="0" err="1" smtClean="0"/>
              <a:t>popolare</a:t>
            </a:r>
            <a:r>
              <a:rPr lang="en-US" sz="1800" dirty="0" smtClean="0"/>
              <a:t>) </a:t>
            </a:r>
            <a:r>
              <a:rPr lang="en-US" sz="1800" dirty="0" err="1" smtClean="0"/>
              <a:t>oggetti</a:t>
            </a:r>
            <a:r>
              <a:rPr lang="en-US" sz="1800" dirty="0" smtClean="0"/>
              <a:t> di </a:t>
            </a:r>
            <a:r>
              <a:rPr lang="en-US" sz="1800" dirty="0" err="1" smtClean="0"/>
              <a:t>tipo</a:t>
            </a:r>
            <a:r>
              <a:rPr lang="en-US" sz="1800" dirty="0" smtClean="0"/>
              <a:t> </a:t>
            </a:r>
            <a:r>
              <a:rPr lang="en-US" sz="1800" i="1" dirty="0" smtClean="0"/>
              <a:t>Person</a:t>
            </a:r>
            <a:r>
              <a:rPr lang="en-US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lvl="1" algn="l"/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&lt;%@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taglib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uri="</a:t>
            </a:r>
            <a:r>
              <a:rPr lang="it-IT" sz="1100" dirty="0">
                <a:solidFill>
                  <a:srgbClr val="323333"/>
                </a:solidFill>
                <a:latin typeface="Monaco" charset="0"/>
                <a:hlinkClick r:id="rId2"/>
              </a:rPr>
              <a:t>http://java.sun.com/jsp/jstl/core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"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prefix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="c" %&gt;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&lt;%@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taglib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uri="</a:t>
            </a:r>
            <a:r>
              <a:rPr lang="it-IT" sz="1100" dirty="0">
                <a:solidFill>
                  <a:srgbClr val="323333"/>
                </a:solidFill>
                <a:latin typeface="Monaco" charset="0"/>
                <a:hlinkClick r:id="rId3"/>
              </a:rPr>
              <a:t>http://www.springframework.org/tags/form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" 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prefix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="</a:t>
            </a:r>
            <a:r>
              <a:rPr lang="it-IT" sz="1100" dirty="0" err="1">
                <a:solidFill>
                  <a:srgbClr val="323333"/>
                </a:solidFill>
                <a:latin typeface="Monaco" charset="0"/>
              </a:rPr>
              <a:t>form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"%&gt;</a:t>
            </a: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&lt;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c:url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var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url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value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"/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person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/&gt;</a:t>
            </a:r>
            <a:endParaRPr lang="it-IT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&lt;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form:form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action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"${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url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}"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method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"post"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modelAttribute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personForm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&gt;</a:t>
            </a:r>
            <a:endParaRPr lang="it-IT" sz="1100" dirty="0">
              <a:solidFill>
                <a:srgbClr val="808080"/>
              </a:solidFill>
              <a:latin typeface="Monaco" charset="0"/>
            </a:endParaRPr>
          </a:p>
          <a:p>
            <a:pPr lvl="1" algn="l"/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it-IT" sz="1100" dirty="0" err="1" smtClean="0">
                <a:solidFill>
                  <a:srgbClr val="006699"/>
                </a:solidFill>
                <a:latin typeface="Monaco" charset="0"/>
              </a:rPr>
              <a:t>label</a:t>
            </a:r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&gt;</a:t>
            </a:r>
            <a:r>
              <a:rPr lang="it-IT" sz="1100" dirty="0" err="1" smtClean="0">
                <a:solidFill>
                  <a:srgbClr val="323333"/>
                </a:solidFill>
                <a:latin typeface="Monaco" charset="0"/>
              </a:rPr>
              <a:t>Name</a:t>
            </a:r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:&lt;/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label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&gt;</a:t>
            </a:r>
          </a:p>
          <a:p>
            <a:pPr lvl="1" algn="l"/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form:input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path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name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/&gt;</a:t>
            </a:r>
            <a:endParaRPr lang="it-IT" sz="1100" dirty="0">
              <a:solidFill>
                <a:srgbClr val="006699"/>
              </a:solidFill>
              <a:latin typeface="Monaco" charset="0"/>
            </a:endParaRPr>
          </a:p>
          <a:p>
            <a:pPr lvl="1" algn="l"/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it-IT" sz="1100" dirty="0" err="1" smtClean="0">
                <a:solidFill>
                  <a:srgbClr val="006699"/>
                </a:solidFill>
                <a:latin typeface="Monaco" charset="0"/>
              </a:rPr>
              <a:t>label</a:t>
            </a:r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&gt;Last </a:t>
            </a:r>
            <a:r>
              <a:rPr lang="it-IT" sz="1100" dirty="0" err="1" smtClean="0">
                <a:solidFill>
                  <a:srgbClr val="323333"/>
                </a:solidFill>
                <a:latin typeface="Monaco" charset="0"/>
              </a:rPr>
              <a:t>name</a:t>
            </a:r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:&lt;/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label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&gt;</a:t>
            </a:r>
          </a:p>
          <a:p>
            <a:pPr lvl="1" algn="l"/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form:input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path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surname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/&gt;</a:t>
            </a:r>
            <a:endParaRPr lang="it-IT" sz="1100" dirty="0">
              <a:solidFill>
                <a:srgbClr val="006699"/>
              </a:solidFill>
              <a:latin typeface="Monaco" charset="0"/>
            </a:endParaRPr>
          </a:p>
          <a:p>
            <a:pPr lvl="1" algn="l"/>
            <a:r>
              <a:rPr lang="it-IT" sz="1100" dirty="0" smtClean="0">
                <a:solidFill>
                  <a:srgbClr val="323333"/>
                </a:solidFill>
                <a:latin typeface="Monaco" charset="0"/>
              </a:rPr>
              <a:t>	&lt;</a:t>
            </a:r>
            <a:r>
              <a:rPr lang="it-IT" sz="1100" dirty="0">
                <a:solidFill>
                  <a:srgbClr val="006699"/>
                </a:solidFill>
                <a:latin typeface="Monaco" charset="0"/>
              </a:rPr>
              <a:t>input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it-IT" sz="1100" dirty="0" err="1">
                <a:solidFill>
                  <a:srgbClr val="808080"/>
                </a:solidFill>
                <a:latin typeface="Monaco" charset="0"/>
              </a:rPr>
              <a:t>type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=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 err="1">
                <a:solidFill>
                  <a:srgbClr val="0433FF"/>
                </a:solidFill>
                <a:latin typeface="Monaco" charset="0"/>
              </a:rPr>
              <a:t>submit</a:t>
            </a:r>
            <a:r>
              <a:rPr lang="it-IT" sz="11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 /&gt;</a:t>
            </a:r>
            <a:endParaRPr lang="it-IT" sz="11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&lt;/</a:t>
            </a:r>
            <a:r>
              <a:rPr lang="it-IT" sz="1100" dirty="0" err="1">
                <a:solidFill>
                  <a:srgbClr val="006699"/>
                </a:solidFill>
                <a:latin typeface="Monaco" charset="0"/>
              </a:rPr>
              <a:t>form:form</a:t>
            </a:r>
            <a:r>
              <a:rPr lang="it-IT" sz="1100" dirty="0">
                <a:solidFill>
                  <a:srgbClr val="323333"/>
                </a:solidFill>
                <a:latin typeface="Monaco" charset="0"/>
              </a:rPr>
              <a:t>&gt;</a:t>
            </a:r>
            <a:endParaRPr lang="it-IT" sz="1100" dirty="0">
              <a:solidFill>
                <a:srgbClr val="006699"/>
              </a:solidFill>
              <a:latin typeface="Monaco" charset="0"/>
            </a:endParaRP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97</a:t>
            </a:fld>
            <a:endParaRPr lang="it-IT" smtClean="0">
              <a:latin typeface="Arial" pitchFamily="34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41934"/>
              </p:ext>
            </p:extLst>
          </p:nvPr>
        </p:nvGraphicFramePr>
        <p:xfrm>
          <a:off x="838200" y="2286000"/>
          <a:ext cx="3594100" cy="1173480"/>
        </p:xfrm>
        <a:graphic>
          <a:graphicData uri="http://schemas.openxmlformats.org/drawingml/2006/table">
            <a:tbl>
              <a:tblPr/>
              <a:tblGrid>
                <a:gridCol w="3594100"/>
              </a:tblGrid>
              <a:tr h="0"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rgbClr val="006699"/>
                          </a:solidFill>
                          <a:effectLst/>
                          <a:latin typeface="Monaco" charset="0"/>
                        </a:rPr>
                        <a:t>public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rgbClr val="006699"/>
                          </a:solidFill>
                          <a:effectLst/>
                          <a:latin typeface="Monaco" charset="0"/>
                        </a:rPr>
                        <a:t>class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PersonForm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{</a:t>
                      </a:r>
                    </a:p>
                    <a:p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    </a:t>
                      </a:r>
                      <a:r>
                        <a:rPr lang="it-IT" sz="1100" dirty="0">
                          <a:solidFill>
                            <a:srgbClr val="006699"/>
                          </a:solidFill>
                          <a:effectLst/>
                          <a:latin typeface="Monaco" charset="0"/>
                        </a:rPr>
                        <a:t>private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String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name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;</a:t>
                      </a:r>
                    </a:p>
                    <a:p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    </a:t>
                      </a:r>
                      <a:r>
                        <a:rPr lang="it-IT" sz="1100" dirty="0">
                          <a:solidFill>
                            <a:srgbClr val="006699"/>
                          </a:solidFill>
                          <a:effectLst/>
                          <a:latin typeface="Monaco" charset="0"/>
                        </a:rPr>
                        <a:t>private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String</a:t>
                      </a:r>
                      <a:r>
                        <a:rPr lang="it-IT" sz="1100" dirty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</a:t>
                      </a:r>
                      <a:r>
                        <a:rPr lang="it-IT" sz="1100" dirty="0" err="1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surname</a:t>
                      </a:r>
                      <a:r>
                        <a:rPr lang="it-IT" sz="1100" dirty="0" smtClean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;</a:t>
                      </a:r>
                    </a:p>
                    <a:p>
                      <a:endParaRPr lang="it-IT" sz="1100" dirty="0" smtClean="0">
                        <a:solidFill>
                          <a:srgbClr val="323333"/>
                        </a:solidFill>
                        <a:effectLst/>
                        <a:latin typeface="Monaco" charset="0"/>
                      </a:endParaRPr>
                    </a:p>
                    <a:p>
                      <a:r>
                        <a:rPr lang="it-IT" sz="1100" dirty="0" smtClean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    </a:t>
                      </a:r>
                      <a:r>
                        <a:rPr lang="is-IS" sz="1100" dirty="0" smtClean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….... </a:t>
                      </a:r>
                      <a:r>
                        <a:rPr lang="it-IT" sz="1100" i="1" dirty="0" smtClean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g</a:t>
                      </a:r>
                      <a:r>
                        <a:rPr lang="is-IS" sz="1100" i="1" dirty="0" smtClean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etter and setter</a:t>
                      </a:r>
                      <a:endParaRPr lang="it-IT" sz="1100" i="1" dirty="0" smtClean="0">
                        <a:solidFill>
                          <a:srgbClr val="323333"/>
                        </a:solidFill>
                        <a:effectLst/>
                        <a:latin typeface="Monaco" charset="0"/>
                      </a:endParaRPr>
                    </a:p>
                    <a:p>
                      <a:endParaRPr lang="it-IT" sz="1100" dirty="0" smtClean="0">
                        <a:solidFill>
                          <a:srgbClr val="323333"/>
                        </a:solidFill>
                        <a:effectLst/>
                        <a:latin typeface="Monaco" charset="0"/>
                      </a:endParaRPr>
                    </a:p>
                    <a:p>
                      <a:r>
                        <a:rPr lang="it-IT" sz="1100" dirty="0" smtClean="0">
                          <a:solidFill>
                            <a:srgbClr val="323333"/>
                          </a:solidFill>
                          <a:effectLst/>
                          <a:latin typeface="Monaco" charset="0"/>
                        </a:rPr>
                        <a:t>}</a:t>
                      </a:r>
                      <a:endParaRPr lang="it-IT" sz="1100" dirty="0">
                        <a:solidFill>
                          <a:srgbClr val="323333"/>
                        </a:solidFill>
                        <a:effectLst/>
                        <a:latin typeface="Monaco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1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en-US" sz="1800" dirty="0" smtClean="0"/>
              <a:t>Per la </a:t>
            </a:r>
            <a:r>
              <a:rPr lang="en-US" sz="1800" dirty="0" err="1" smtClean="0"/>
              <a:t>visualizzazione</a:t>
            </a:r>
            <a:r>
              <a:rPr lang="en-US" sz="1800" dirty="0" smtClean="0"/>
              <a:t> del form </a:t>
            </a:r>
            <a:r>
              <a:rPr lang="en-US" sz="1800" dirty="0" err="1" smtClean="0"/>
              <a:t>sono</a:t>
            </a:r>
            <a:r>
              <a:rPr lang="en-US" sz="1800" dirty="0" smtClean="0"/>
              <a:t> </a:t>
            </a:r>
            <a:r>
              <a:rPr lang="en-US" sz="1800" dirty="0" err="1" smtClean="0"/>
              <a:t>necessri</a:t>
            </a:r>
            <a:r>
              <a:rPr lang="en-US" sz="1800" dirty="0" smtClean="0"/>
              <a:t> due step: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endParaRPr lang="en-US" sz="1800" dirty="0"/>
          </a:p>
          <a:p>
            <a:pPr lvl="1" algn="l" eaLnBrk="1" hangingPunct="1"/>
            <a:r>
              <a:rPr lang="en-US" sz="1400" dirty="0" smtClean="0"/>
              <a:t>1. </a:t>
            </a:r>
            <a:r>
              <a:rPr lang="en-US" sz="1400" dirty="0" err="1" smtClean="0"/>
              <a:t>Visualizzazione</a:t>
            </a:r>
            <a:r>
              <a:rPr lang="en-US" sz="1400" dirty="0" smtClean="0"/>
              <a:t> del Form:</a:t>
            </a:r>
          </a:p>
          <a:p>
            <a:pPr marL="342900" indent="-342900" algn="l" eaLnBrk="1" hangingPunct="1">
              <a:buFont typeface="+mj-lt"/>
              <a:buAutoNum type="arabicPeriod"/>
            </a:pPr>
            <a:endParaRPr lang="en-US" sz="1800" dirty="0"/>
          </a:p>
          <a:p>
            <a:pPr lvl="1" algn="l"/>
            <a:r>
              <a:rPr lang="en-US" sz="10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000" dirty="0" err="1">
                <a:solidFill>
                  <a:srgbClr val="808080"/>
                </a:solidFill>
                <a:latin typeface="Monaco" charset="0"/>
              </a:rPr>
              <a:t>RequestMapping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(value=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"/person"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, method=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RequestMethod.GET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)</a:t>
            </a:r>
          </a:p>
          <a:p>
            <a:pPr lvl="1" algn="l"/>
            <a:r>
              <a:rPr lang="en-US" sz="1000" dirty="0">
                <a:solidFill>
                  <a:srgbClr val="006699"/>
                </a:solidFill>
                <a:latin typeface="Monaco" charset="0"/>
              </a:rPr>
              <a:t>public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String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savePerson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000" dirty="0" err="1">
                <a:solidFill>
                  <a:srgbClr val="808080"/>
                </a:solidFill>
                <a:latin typeface="Monaco" charset="0"/>
              </a:rPr>
              <a:t>ModelAttribute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, Model model) {</a:t>
            </a:r>
          </a:p>
          <a:p>
            <a:pPr lvl="1" algn="l"/>
            <a:r>
              <a:rPr lang="en-US" sz="10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model.addAttribute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000" dirty="0" err="1">
                <a:solidFill>
                  <a:srgbClr val="0433FF"/>
                </a:solidFill>
                <a:latin typeface="Monaco" charset="0"/>
              </a:rPr>
              <a:t>personForm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,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);</a:t>
            </a:r>
          </a:p>
          <a:p>
            <a:pPr lvl="1" algn="l"/>
            <a:r>
              <a:rPr lang="en-US" sz="10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000" dirty="0">
                <a:solidFill>
                  <a:srgbClr val="006699"/>
                </a:solidFill>
                <a:latin typeface="Monaco" charset="0"/>
              </a:rPr>
              <a:t>return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"person"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;</a:t>
            </a:r>
            <a:endParaRPr lang="en-US" sz="10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000" dirty="0" smtClean="0">
                <a:solidFill>
                  <a:srgbClr val="323333"/>
                </a:solidFill>
                <a:latin typeface="Monaco" charset="0"/>
              </a:rPr>
              <a:t>}</a:t>
            </a:r>
          </a:p>
          <a:p>
            <a:pPr lvl="1" algn="l"/>
            <a:endParaRPr lang="en-US" sz="1000" dirty="0">
              <a:solidFill>
                <a:srgbClr val="323333"/>
              </a:solidFill>
              <a:latin typeface="Monaco" charset="0"/>
            </a:endParaRPr>
          </a:p>
          <a:p>
            <a:pPr lvl="1" algn="l"/>
            <a:endParaRPr lang="en-US" sz="1000" dirty="0" smtClean="0">
              <a:solidFill>
                <a:srgbClr val="323333"/>
              </a:solidFill>
              <a:latin typeface="Monaco" charset="0"/>
            </a:endParaRPr>
          </a:p>
          <a:p>
            <a:pPr lvl="1" algn="l" eaLnBrk="1" hangingPunct="1"/>
            <a:r>
              <a:rPr lang="en-US" sz="1400" dirty="0" smtClean="0">
                <a:solidFill>
                  <a:srgbClr val="000000"/>
                </a:solidFill>
              </a:rPr>
              <a:t>2. </a:t>
            </a:r>
            <a:r>
              <a:rPr lang="en-US" sz="1400" dirty="0" err="1" smtClean="0">
                <a:solidFill>
                  <a:srgbClr val="000000"/>
                </a:solidFill>
              </a:rPr>
              <a:t>Raccolta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dei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dati</a:t>
            </a:r>
            <a:r>
              <a:rPr lang="en-US" sz="1400" dirty="0" smtClean="0">
                <a:solidFill>
                  <a:srgbClr val="000000"/>
                </a:solidFill>
              </a:rPr>
              <a:t>:</a:t>
            </a:r>
            <a:endParaRPr lang="en-US" sz="1400" dirty="0">
              <a:solidFill>
                <a:srgbClr val="000000"/>
              </a:solidFill>
            </a:endParaRPr>
          </a:p>
          <a:p>
            <a:pPr lvl="1" algn="l"/>
            <a:endParaRPr lang="en-US" sz="1000" dirty="0" smtClean="0">
              <a:solidFill>
                <a:srgbClr val="323333"/>
              </a:solidFill>
              <a:latin typeface="Monaco" charset="0"/>
            </a:endParaRPr>
          </a:p>
          <a:p>
            <a:pPr lvl="1" algn="l"/>
            <a:endParaRPr lang="en-US" sz="1000" dirty="0">
              <a:solidFill>
                <a:srgbClr val="323333"/>
              </a:solidFill>
              <a:latin typeface="Monaco" charset="0"/>
            </a:endParaRPr>
          </a:p>
          <a:p>
            <a:pPr lvl="1" algn="l"/>
            <a:r>
              <a:rPr lang="en-US" sz="10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000" dirty="0" err="1">
                <a:solidFill>
                  <a:srgbClr val="808080"/>
                </a:solidFill>
                <a:latin typeface="Monaco" charset="0"/>
              </a:rPr>
              <a:t>RequestMapping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(value=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"/person"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, method=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RequestMethod.POST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)</a:t>
            </a:r>
          </a:p>
          <a:p>
            <a:pPr lvl="1" algn="l"/>
            <a:r>
              <a:rPr lang="en-US" sz="1000" dirty="0">
                <a:solidFill>
                  <a:srgbClr val="006699"/>
                </a:solidFill>
                <a:latin typeface="Monaco" charset="0"/>
              </a:rPr>
              <a:t>public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String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savePersonPost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Monaco" charset="0"/>
              </a:rPr>
              <a:t>@</a:t>
            </a:r>
            <a:r>
              <a:rPr lang="en-US" sz="1000" dirty="0" err="1">
                <a:solidFill>
                  <a:srgbClr val="808080"/>
                </a:solidFill>
                <a:latin typeface="Monaco" charset="0"/>
              </a:rPr>
              <a:t>ModelAttribute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) {</a:t>
            </a:r>
          </a:p>
          <a:p>
            <a:pPr lvl="1" algn="l"/>
            <a:r>
              <a:rPr lang="en-US" sz="10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System.out.println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personForm.getName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() + 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 "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+ </a:t>
            </a:r>
            <a:r>
              <a:rPr lang="en-US" sz="1000" dirty="0" err="1">
                <a:solidFill>
                  <a:srgbClr val="323333"/>
                </a:solidFill>
                <a:latin typeface="Monaco" charset="0"/>
              </a:rPr>
              <a:t>personForm.getSurname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());</a:t>
            </a:r>
          </a:p>
          <a:p>
            <a:pPr lvl="1" algn="l"/>
            <a:r>
              <a:rPr lang="en-US" sz="1000" dirty="0">
                <a:solidFill>
                  <a:srgbClr val="323333"/>
                </a:solidFill>
                <a:latin typeface="Monaco" charset="0"/>
              </a:rPr>
              <a:t>    </a:t>
            </a:r>
            <a:r>
              <a:rPr lang="en-US" sz="1000" dirty="0">
                <a:solidFill>
                  <a:srgbClr val="006699"/>
                </a:solidFill>
                <a:latin typeface="Monaco" charset="0"/>
              </a:rPr>
              <a:t>return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 </a:t>
            </a:r>
            <a:r>
              <a:rPr lang="en-US" sz="1000" dirty="0">
                <a:solidFill>
                  <a:srgbClr val="0433FF"/>
                </a:solidFill>
                <a:latin typeface="Monaco" charset="0"/>
              </a:rPr>
              <a:t>"redirect:/person"</a:t>
            </a:r>
            <a:r>
              <a:rPr lang="en-US" sz="1000" dirty="0">
                <a:solidFill>
                  <a:srgbClr val="323333"/>
                </a:solidFill>
                <a:latin typeface="Monaco" charset="0"/>
              </a:rPr>
              <a:t>;</a:t>
            </a:r>
            <a:endParaRPr lang="en-US" sz="1000" dirty="0">
              <a:solidFill>
                <a:srgbClr val="0433FF"/>
              </a:solidFill>
              <a:latin typeface="Monaco" charset="0"/>
            </a:endParaRPr>
          </a:p>
          <a:p>
            <a:pPr lvl="1" algn="l"/>
            <a:r>
              <a:rPr lang="en-US" sz="1000" dirty="0">
                <a:solidFill>
                  <a:srgbClr val="323333"/>
                </a:solidFill>
                <a:latin typeface="Monaco" charset="0"/>
              </a:rPr>
              <a:t>}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98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Spring Framework – Spring MVC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/>
              <a:buChar char="•"/>
            </a:pPr>
            <a:r>
              <a:rPr lang="it-IT" sz="1800" dirty="0"/>
              <a:t>Entrambi i metodi fanno affidamento alla </a:t>
            </a:r>
            <a:r>
              <a:rPr lang="it-IT" sz="1800" dirty="0" err="1"/>
              <a:t>annotation</a:t>
            </a:r>
            <a:r>
              <a:rPr lang="it-IT" sz="1800" dirty="0"/>
              <a:t> </a:t>
            </a:r>
            <a:r>
              <a:rPr lang="it-IT" sz="1800" b="1" i="1" dirty="0"/>
              <a:t>@</a:t>
            </a:r>
            <a:r>
              <a:rPr lang="it-IT" sz="1800" b="1" i="1" dirty="0" err="1"/>
              <a:t>ModelAttribute</a:t>
            </a:r>
            <a:r>
              <a:rPr lang="it-IT" sz="1800" i="1" dirty="0"/>
              <a:t> </a:t>
            </a:r>
            <a:r>
              <a:rPr lang="it-IT" sz="1800" dirty="0"/>
              <a:t>che permette di associare, se presenti, i parametri ricevuti da un oggetto. </a:t>
            </a:r>
            <a:endParaRPr lang="it-IT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 smtClean="0"/>
              <a:t>Nel </a:t>
            </a:r>
            <a:r>
              <a:rPr lang="it-IT" sz="1800" dirty="0"/>
              <a:t>caso del metodo </a:t>
            </a:r>
            <a:r>
              <a:rPr lang="it-IT" sz="1800" dirty="0" err="1"/>
              <a:t>savePerson</a:t>
            </a:r>
            <a:r>
              <a:rPr lang="it-IT" sz="1800" dirty="0"/>
              <a:t> esso sarà istanziato senza nessuna proprietà mentre, nel caso del metodo </a:t>
            </a:r>
            <a:r>
              <a:rPr lang="it-IT" sz="1800" dirty="0" err="1"/>
              <a:t>savePersonPost</a:t>
            </a:r>
            <a:r>
              <a:rPr lang="it-IT" sz="1800" dirty="0"/>
              <a:t>, i parametri verranno iniettati dentro l’oggetto grazie ad un’operazione di </a:t>
            </a:r>
            <a:r>
              <a:rPr lang="it-IT" sz="1800" b="1" dirty="0" err="1"/>
              <a:t>binding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r>
              <a:rPr lang="it-IT" sz="1800" dirty="0"/>
              <a:t>Il termine </a:t>
            </a:r>
            <a:r>
              <a:rPr lang="it-IT" sz="1800" dirty="0" err="1"/>
              <a:t>binding</a:t>
            </a:r>
            <a:r>
              <a:rPr lang="it-IT" sz="1800" dirty="0"/>
              <a:t> può essere tradotto come legame o attacco e rappresenta l’operazione, svolta da Spring MVC, di conversione da parametri HTTP (che principalmente sono stringhe) in oggetti composti e definiti dall’utente.</a:t>
            </a:r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 smtClean="0"/>
          </a:p>
          <a:p>
            <a:pPr marL="285750" indent="-285750" algn="l" eaLnBrk="1" hangingPunct="1">
              <a:buFont typeface="Arial"/>
              <a:buChar char="•"/>
            </a:pPr>
            <a:endParaRPr lang="en-US" sz="1800" dirty="0"/>
          </a:p>
          <a:p>
            <a:pPr marL="285750" indent="-285750" algn="l" eaLnBrk="1" hangingPunct="1">
              <a:buFont typeface="Arial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76250"/>
          </a:xfrm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Java 2 Enterprise Edition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99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A2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A2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java</Template>
  <TotalTime>19549</TotalTime>
  <Words>7642</Words>
  <Application>Microsoft Macintosh PowerPoint</Application>
  <PresentationFormat>Presentazione su schermo (4:3)</PresentationFormat>
  <Paragraphs>1271</Paragraphs>
  <Slides>113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113</vt:i4>
      </vt:variant>
    </vt:vector>
  </HeadingPairs>
  <TitlesOfParts>
    <vt:vector size="119" baseType="lpstr">
      <vt:lpstr>Consolas</vt:lpstr>
      <vt:lpstr>Courier New</vt:lpstr>
      <vt:lpstr>CourierNewPSMT</vt:lpstr>
      <vt:lpstr>Monaco</vt:lpstr>
      <vt:lpstr>Arial</vt:lpstr>
      <vt:lpstr>Personalizza struttura</vt:lpstr>
      <vt:lpstr>2Clever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Spring Framework Overview</vt:lpstr>
      <vt:lpstr>2Clever</vt:lpstr>
      <vt:lpstr>Spring Framework IoC e DI</vt:lpstr>
      <vt:lpstr>Spring Framework IoC e DI</vt:lpstr>
      <vt:lpstr>Spring Framework IoC e DI</vt:lpstr>
      <vt:lpstr>Spring Framework IoC e DI</vt:lpstr>
      <vt:lpstr>Spring Framework IoC e DI</vt:lpstr>
      <vt:lpstr>Spring Framework - IoC Container</vt:lpstr>
      <vt:lpstr>Spring Framework - IoC Container</vt:lpstr>
      <vt:lpstr>Spring Framework - IoC Container</vt:lpstr>
      <vt:lpstr>Spring Framework - IoC Container</vt:lpstr>
      <vt:lpstr>Spring Framework - IoC Container</vt:lpstr>
      <vt:lpstr>2Clever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Spring Framework - Beans</vt:lpstr>
      <vt:lpstr>2Clever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Spring Framework - ORM</vt:lpstr>
      <vt:lpstr>2Clever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Spring Framework – Spring MVC</vt:lpstr>
      <vt:lpstr>2Clever</vt:lpstr>
      <vt:lpstr>Spring Framework - Spring Security</vt:lpstr>
      <vt:lpstr>Spring Framework - Spring Security</vt:lpstr>
      <vt:lpstr>Spring Framework - Spring Security</vt:lpstr>
      <vt:lpstr>Spring Framework - Spring Security</vt:lpstr>
      <vt:lpstr>Spring Framework - Spring Security</vt:lpstr>
      <vt:lpstr>Spring Framework - Spring Security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Giontella Roberto</dc:creator>
  <cp:lastModifiedBy>Roberto Giontella</cp:lastModifiedBy>
  <cp:revision>970</cp:revision>
  <cp:lastPrinted>1601-01-01T00:00:00Z</cp:lastPrinted>
  <dcterms:created xsi:type="dcterms:W3CDTF">1601-01-01T00:00:00Z</dcterms:created>
  <dcterms:modified xsi:type="dcterms:W3CDTF">2016-12-18T22:30:31Z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