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76" r:id="rId4"/>
    <p:sldId id="265" r:id="rId5"/>
    <p:sldId id="266" r:id="rId6"/>
    <p:sldId id="273" r:id="rId7"/>
    <p:sldId id="272" r:id="rId8"/>
    <p:sldId id="277" r:id="rId9"/>
    <p:sldId id="274" r:id="rId10"/>
    <p:sldId id="280" r:id="rId11"/>
    <p:sldId id="282" r:id="rId12"/>
    <p:sldId id="268" r:id="rId13"/>
    <p:sldId id="271" r:id="rId14"/>
    <p:sldId id="278" r:id="rId15"/>
    <p:sldId id="269"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kanti Vamshikrishna" initials="MV" lastIdx="1" clrIdx="0">
    <p:extLst>
      <p:ext uri="{19B8F6BF-5375-455C-9EA6-DF929625EA0E}">
        <p15:presenceInfo xmlns:p15="http://schemas.microsoft.com/office/powerpoint/2012/main" userId="S::vamshikrishna.marikanti@techecs.com::f7174437-b43a-483e-8b66-08ca84778d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4F065B-7191-4037-BBA1-83B2F21A864B}" type="datetimeFigureOut">
              <a:rPr lang="en-IN" smtClean="0"/>
              <a:t>25-10-2025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88F605-040E-476D-88CD-72A93B1E81D5}" type="slidenum">
              <a:rPr lang="en-IN" smtClean="0"/>
              <a:t>‹#›</a:t>
            </a:fld>
            <a:endParaRPr lang="en-IN"/>
          </a:p>
        </p:txBody>
      </p:sp>
    </p:spTree>
    <p:extLst>
      <p:ext uri="{BB962C8B-B14F-4D97-AF65-F5344CB8AC3E}">
        <p14:creationId xmlns:p14="http://schemas.microsoft.com/office/powerpoint/2010/main" val="133847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5BB08-9E66-2FFE-92C5-90CE269186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0429BD-6D9A-48C6-00D6-3034BD2BAE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7395C3-F686-7A3F-D71F-5666D2CE4A7E}"/>
              </a:ext>
            </a:extLst>
          </p:cNvPr>
          <p:cNvSpPr>
            <a:spLocks noGrp="1"/>
          </p:cNvSpPr>
          <p:nvPr>
            <p:ph type="dt" sz="half" idx="10"/>
          </p:nvPr>
        </p:nvSpPr>
        <p:spPr/>
        <p:txBody>
          <a:bodyPr/>
          <a:lstStyle/>
          <a:p>
            <a:fld id="{134E3CF5-D3B9-4892-A0AD-19B31639726E}" type="datetimeFigureOut">
              <a:rPr lang="en-IN" smtClean="0"/>
              <a:t>25-10-2025</a:t>
            </a:fld>
            <a:endParaRPr lang="en-IN"/>
          </a:p>
        </p:txBody>
      </p:sp>
      <p:sp>
        <p:nvSpPr>
          <p:cNvPr id="5" name="Footer Placeholder 4">
            <a:extLst>
              <a:ext uri="{FF2B5EF4-FFF2-40B4-BE49-F238E27FC236}">
                <a16:creationId xmlns:a16="http://schemas.microsoft.com/office/drawing/2014/main" id="{4546323C-8108-A03F-498A-4B9F8B1009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84DF27-CFA4-8CBD-8E4D-36D90B2B3C1B}"/>
              </a:ext>
            </a:extLst>
          </p:cNvPr>
          <p:cNvSpPr>
            <a:spLocks noGrp="1"/>
          </p:cNvSpPr>
          <p:nvPr>
            <p:ph type="sldNum" sz="quarter" idx="12"/>
          </p:nvPr>
        </p:nvSpPr>
        <p:spPr/>
        <p:txBody>
          <a:bodyPr/>
          <a:lstStyle/>
          <a:p>
            <a:fld id="{92F158EC-26D8-4D1D-952F-7D134233EE54}" type="slidenum">
              <a:rPr lang="en-IN" smtClean="0"/>
              <a:t>‹#›</a:t>
            </a:fld>
            <a:endParaRPr lang="en-IN"/>
          </a:p>
        </p:txBody>
      </p:sp>
    </p:spTree>
    <p:extLst>
      <p:ext uri="{BB962C8B-B14F-4D97-AF65-F5344CB8AC3E}">
        <p14:creationId xmlns:p14="http://schemas.microsoft.com/office/powerpoint/2010/main" val="323828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532B-5FC1-57DC-6EBF-3534D32D8A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ABB3E5-9157-432D-1953-DD9624CE19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05350D-0A5F-DCA4-BAB9-99DE5FB81532}"/>
              </a:ext>
            </a:extLst>
          </p:cNvPr>
          <p:cNvSpPr>
            <a:spLocks noGrp="1"/>
          </p:cNvSpPr>
          <p:nvPr>
            <p:ph type="dt" sz="half" idx="10"/>
          </p:nvPr>
        </p:nvSpPr>
        <p:spPr/>
        <p:txBody>
          <a:bodyPr/>
          <a:lstStyle/>
          <a:p>
            <a:fld id="{134E3CF5-D3B9-4892-A0AD-19B31639726E}" type="datetimeFigureOut">
              <a:rPr lang="en-IN" smtClean="0"/>
              <a:t>25-10-2025</a:t>
            </a:fld>
            <a:endParaRPr lang="en-IN"/>
          </a:p>
        </p:txBody>
      </p:sp>
      <p:sp>
        <p:nvSpPr>
          <p:cNvPr id="5" name="Footer Placeholder 4">
            <a:extLst>
              <a:ext uri="{FF2B5EF4-FFF2-40B4-BE49-F238E27FC236}">
                <a16:creationId xmlns:a16="http://schemas.microsoft.com/office/drawing/2014/main" id="{B4712584-AAB8-0D01-A2B1-82767D2270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3C365F-779E-CBF8-CD6A-2F88C9CA530E}"/>
              </a:ext>
            </a:extLst>
          </p:cNvPr>
          <p:cNvSpPr>
            <a:spLocks noGrp="1"/>
          </p:cNvSpPr>
          <p:nvPr>
            <p:ph type="sldNum" sz="quarter" idx="12"/>
          </p:nvPr>
        </p:nvSpPr>
        <p:spPr/>
        <p:txBody>
          <a:bodyPr/>
          <a:lstStyle/>
          <a:p>
            <a:fld id="{92F158EC-26D8-4D1D-952F-7D134233EE54}" type="slidenum">
              <a:rPr lang="en-IN" smtClean="0"/>
              <a:t>‹#›</a:t>
            </a:fld>
            <a:endParaRPr lang="en-IN"/>
          </a:p>
        </p:txBody>
      </p:sp>
    </p:spTree>
    <p:extLst>
      <p:ext uri="{BB962C8B-B14F-4D97-AF65-F5344CB8AC3E}">
        <p14:creationId xmlns:p14="http://schemas.microsoft.com/office/powerpoint/2010/main" val="3127593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2E9289-7658-EA41-25CF-801D1BABE2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6A83E4-DDD4-7D14-8D2C-F27C563575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11A8D7-4AFF-42A0-E06A-E83A374A30FC}"/>
              </a:ext>
            </a:extLst>
          </p:cNvPr>
          <p:cNvSpPr>
            <a:spLocks noGrp="1"/>
          </p:cNvSpPr>
          <p:nvPr>
            <p:ph type="dt" sz="half" idx="10"/>
          </p:nvPr>
        </p:nvSpPr>
        <p:spPr/>
        <p:txBody>
          <a:bodyPr/>
          <a:lstStyle/>
          <a:p>
            <a:fld id="{134E3CF5-D3B9-4892-A0AD-19B31639726E}" type="datetimeFigureOut">
              <a:rPr lang="en-IN" smtClean="0"/>
              <a:t>25-10-2025</a:t>
            </a:fld>
            <a:endParaRPr lang="en-IN"/>
          </a:p>
        </p:txBody>
      </p:sp>
      <p:sp>
        <p:nvSpPr>
          <p:cNvPr id="5" name="Footer Placeholder 4">
            <a:extLst>
              <a:ext uri="{FF2B5EF4-FFF2-40B4-BE49-F238E27FC236}">
                <a16:creationId xmlns:a16="http://schemas.microsoft.com/office/drawing/2014/main" id="{8B77F0EB-E171-D951-342E-F16937075D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D1223C-CE0D-2C20-FA4B-08E160B59095}"/>
              </a:ext>
            </a:extLst>
          </p:cNvPr>
          <p:cNvSpPr>
            <a:spLocks noGrp="1"/>
          </p:cNvSpPr>
          <p:nvPr>
            <p:ph type="sldNum" sz="quarter" idx="12"/>
          </p:nvPr>
        </p:nvSpPr>
        <p:spPr/>
        <p:txBody>
          <a:bodyPr/>
          <a:lstStyle/>
          <a:p>
            <a:fld id="{92F158EC-26D8-4D1D-952F-7D134233EE54}" type="slidenum">
              <a:rPr lang="en-IN" smtClean="0"/>
              <a:t>‹#›</a:t>
            </a:fld>
            <a:endParaRPr lang="en-IN"/>
          </a:p>
        </p:txBody>
      </p:sp>
    </p:spTree>
    <p:extLst>
      <p:ext uri="{BB962C8B-B14F-4D97-AF65-F5344CB8AC3E}">
        <p14:creationId xmlns:p14="http://schemas.microsoft.com/office/powerpoint/2010/main" val="681621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C4CB-FC00-7521-33B3-CB63EC5B4D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A58164-AA57-9352-8AA1-4AFF448103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93BC6A-96FE-45AD-617F-6DE537343E9B}"/>
              </a:ext>
            </a:extLst>
          </p:cNvPr>
          <p:cNvSpPr>
            <a:spLocks noGrp="1"/>
          </p:cNvSpPr>
          <p:nvPr>
            <p:ph type="dt" sz="half" idx="10"/>
          </p:nvPr>
        </p:nvSpPr>
        <p:spPr/>
        <p:txBody>
          <a:bodyPr/>
          <a:lstStyle/>
          <a:p>
            <a:fld id="{134E3CF5-D3B9-4892-A0AD-19B31639726E}" type="datetimeFigureOut">
              <a:rPr lang="en-IN" smtClean="0"/>
              <a:t>25-10-2025</a:t>
            </a:fld>
            <a:endParaRPr lang="en-IN"/>
          </a:p>
        </p:txBody>
      </p:sp>
      <p:sp>
        <p:nvSpPr>
          <p:cNvPr id="5" name="Footer Placeholder 4">
            <a:extLst>
              <a:ext uri="{FF2B5EF4-FFF2-40B4-BE49-F238E27FC236}">
                <a16:creationId xmlns:a16="http://schemas.microsoft.com/office/drawing/2014/main" id="{57E767ED-8B80-C88F-532F-52307AD15C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CB4546-D178-E46D-E266-A1833FFF7C64}"/>
              </a:ext>
            </a:extLst>
          </p:cNvPr>
          <p:cNvSpPr>
            <a:spLocks noGrp="1"/>
          </p:cNvSpPr>
          <p:nvPr>
            <p:ph type="sldNum" sz="quarter" idx="12"/>
          </p:nvPr>
        </p:nvSpPr>
        <p:spPr/>
        <p:txBody>
          <a:bodyPr/>
          <a:lstStyle/>
          <a:p>
            <a:fld id="{92F158EC-26D8-4D1D-952F-7D134233EE54}" type="slidenum">
              <a:rPr lang="en-IN" smtClean="0"/>
              <a:t>‹#›</a:t>
            </a:fld>
            <a:endParaRPr lang="en-IN"/>
          </a:p>
        </p:txBody>
      </p:sp>
    </p:spTree>
    <p:extLst>
      <p:ext uri="{BB962C8B-B14F-4D97-AF65-F5344CB8AC3E}">
        <p14:creationId xmlns:p14="http://schemas.microsoft.com/office/powerpoint/2010/main" val="2471553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FE6FD-D93A-5668-64D4-FFDF4681F9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B6F5C5-E0D3-3CC0-73C1-09ED45900C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8E343A-71F3-11FB-52FB-37E4AFA7DFB6}"/>
              </a:ext>
            </a:extLst>
          </p:cNvPr>
          <p:cNvSpPr>
            <a:spLocks noGrp="1"/>
          </p:cNvSpPr>
          <p:nvPr>
            <p:ph type="dt" sz="half" idx="10"/>
          </p:nvPr>
        </p:nvSpPr>
        <p:spPr/>
        <p:txBody>
          <a:bodyPr/>
          <a:lstStyle/>
          <a:p>
            <a:fld id="{134E3CF5-D3B9-4892-A0AD-19B31639726E}" type="datetimeFigureOut">
              <a:rPr lang="en-IN" smtClean="0"/>
              <a:t>25-10-2025</a:t>
            </a:fld>
            <a:endParaRPr lang="en-IN"/>
          </a:p>
        </p:txBody>
      </p:sp>
      <p:sp>
        <p:nvSpPr>
          <p:cNvPr id="5" name="Footer Placeholder 4">
            <a:extLst>
              <a:ext uri="{FF2B5EF4-FFF2-40B4-BE49-F238E27FC236}">
                <a16:creationId xmlns:a16="http://schemas.microsoft.com/office/drawing/2014/main" id="{819C633B-4329-5A5B-4C1F-B11135EC12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13CF28-E7FE-7ADE-0EAF-3164C1AC244B}"/>
              </a:ext>
            </a:extLst>
          </p:cNvPr>
          <p:cNvSpPr>
            <a:spLocks noGrp="1"/>
          </p:cNvSpPr>
          <p:nvPr>
            <p:ph type="sldNum" sz="quarter" idx="12"/>
          </p:nvPr>
        </p:nvSpPr>
        <p:spPr/>
        <p:txBody>
          <a:bodyPr/>
          <a:lstStyle/>
          <a:p>
            <a:fld id="{92F158EC-26D8-4D1D-952F-7D134233EE54}" type="slidenum">
              <a:rPr lang="en-IN" smtClean="0"/>
              <a:t>‹#›</a:t>
            </a:fld>
            <a:endParaRPr lang="en-IN"/>
          </a:p>
        </p:txBody>
      </p:sp>
    </p:spTree>
    <p:extLst>
      <p:ext uri="{BB962C8B-B14F-4D97-AF65-F5344CB8AC3E}">
        <p14:creationId xmlns:p14="http://schemas.microsoft.com/office/powerpoint/2010/main" val="395971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6C20F-18EC-C7A9-C790-62C999A62C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80F3EF-4FCB-B035-3DA6-1117C93475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9E8A17-D9A7-BF3F-7787-E55CB88C69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D5EA07-748F-677C-6278-FA7B100D5D31}"/>
              </a:ext>
            </a:extLst>
          </p:cNvPr>
          <p:cNvSpPr>
            <a:spLocks noGrp="1"/>
          </p:cNvSpPr>
          <p:nvPr>
            <p:ph type="dt" sz="half" idx="10"/>
          </p:nvPr>
        </p:nvSpPr>
        <p:spPr/>
        <p:txBody>
          <a:bodyPr/>
          <a:lstStyle/>
          <a:p>
            <a:fld id="{134E3CF5-D3B9-4892-A0AD-19B31639726E}" type="datetimeFigureOut">
              <a:rPr lang="en-IN" smtClean="0"/>
              <a:t>25-10-2025</a:t>
            </a:fld>
            <a:endParaRPr lang="en-IN"/>
          </a:p>
        </p:txBody>
      </p:sp>
      <p:sp>
        <p:nvSpPr>
          <p:cNvPr id="6" name="Footer Placeholder 5">
            <a:extLst>
              <a:ext uri="{FF2B5EF4-FFF2-40B4-BE49-F238E27FC236}">
                <a16:creationId xmlns:a16="http://schemas.microsoft.com/office/drawing/2014/main" id="{DA7F738C-EA3A-E5B9-0C25-441283C8C7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5A1016-235D-0A22-3778-652AD803E6EB}"/>
              </a:ext>
            </a:extLst>
          </p:cNvPr>
          <p:cNvSpPr>
            <a:spLocks noGrp="1"/>
          </p:cNvSpPr>
          <p:nvPr>
            <p:ph type="sldNum" sz="quarter" idx="12"/>
          </p:nvPr>
        </p:nvSpPr>
        <p:spPr/>
        <p:txBody>
          <a:bodyPr/>
          <a:lstStyle/>
          <a:p>
            <a:fld id="{92F158EC-26D8-4D1D-952F-7D134233EE54}" type="slidenum">
              <a:rPr lang="en-IN" smtClean="0"/>
              <a:t>‹#›</a:t>
            </a:fld>
            <a:endParaRPr lang="en-IN"/>
          </a:p>
        </p:txBody>
      </p:sp>
    </p:spTree>
    <p:extLst>
      <p:ext uri="{BB962C8B-B14F-4D97-AF65-F5344CB8AC3E}">
        <p14:creationId xmlns:p14="http://schemas.microsoft.com/office/powerpoint/2010/main" val="10997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C7C7-50E6-5857-EB1A-81B6F6904E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A4C627-05A6-6808-1EC8-07A217BA63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0AE46C-2227-466F-A9C7-37B78BF328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CC4663-B820-CBAC-332E-2AE03F27DC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307EB4-8429-FC57-8ADF-94DDC03CD5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A1A062-AEED-DA44-914F-41F335C47CC7}"/>
              </a:ext>
            </a:extLst>
          </p:cNvPr>
          <p:cNvSpPr>
            <a:spLocks noGrp="1"/>
          </p:cNvSpPr>
          <p:nvPr>
            <p:ph type="dt" sz="half" idx="10"/>
          </p:nvPr>
        </p:nvSpPr>
        <p:spPr/>
        <p:txBody>
          <a:bodyPr/>
          <a:lstStyle/>
          <a:p>
            <a:fld id="{134E3CF5-D3B9-4892-A0AD-19B31639726E}" type="datetimeFigureOut">
              <a:rPr lang="en-IN" smtClean="0"/>
              <a:t>25-10-2025</a:t>
            </a:fld>
            <a:endParaRPr lang="en-IN"/>
          </a:p>
        </p:txBody>
      </p:sp>
      <p:sp>
        <p:nvSpPr>
          <p:cNvPr id="8" name="Footer Placeholder 7">
            <a:extLst>
              <a:ext uri="{FF2B5EF4-FFF2-40B4-BE49-F238E27FC236}">
                <a16:creationId xmlns:a16="http://schemas.microsoft.com/office/drawing/2014/main" id="{0452E078-9E08-50EC-5770-848FCDC7DA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11DC22-C16F-551D-F613-4940B24823A4}"/>
              </a:ext>
            </a:extLst>
          </p:cNvPr>
          <p:cNvSpPr>
            <a:spLocks noGrp="1"/>
          </p:cNvSpPr>
          <p:nvPr>
            <p:ph type="sldNum" sz="quarter" idx="12"/>
          </p:nvPr>
        </p:nvSpPr>
        <p:spPr/>
        <p:txBody>
          <a:bodyPr/>
          <a:lstStyle/>
          <a:p>
            <a:fld id="{92F158EC-26D8-4D1D-952F-7D134233EE54}" type="slidenum">
              <a:rPr lang="en-IN" smtClean="0"/>
              <a:t>‹#›</a:t>
            </a:fld>
            <a:endParaRPr lang="en-IN"/>
          </a:p>
        </p:txBody>
      </p:sp>
    </p:spTree>
    <p:extLst>
      <p:ext uri="{BB962C8B-B14F-4D97-AF65-F5344CB8AC3E}">
        <p14:creationId xmlns:p14="http://schemas.microsoft.com/office/powerpoint/2010/main" val="191995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866F4-5D80-65FA-38FB-EF9009681C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274EDD-8657-D002-D619-D175C07A4F85}"/>
              </a:ext>
            </a:extLst>
          </p:cNvPr>
          <p:cNvSpPr>
            <a:spLocks noGrp="1"/>
          </p:cNvSpPr>
          <p:nvPr>
            <p:ph type="dt" sz="half" idx="10"/>
          </p:nvPr>
        </p:nvSpPr>
        <p:spPr/>
        <p:txBody>
          <a:bodyPr/>
          <a:lstStyle/>
          <a:p>
            <a:fld id="{134E3CF5-D3B9-4892-A0AD-19B31639726E}" type="datetimeFigureOut">
              <a:rPr lang="en-IN" smtClean="0"/>
              <a:t>25-10-2025</a:t>
            </a:fld>
            <a:endParaRPr lang="en-IN"/>
          </a:p>
        </p:txBody>
      </p:sp>
      <p:sp>
        <p:nvSpPr>
          <p:cNvPr id="4" name="Footer Placeholder 3">
            <a:extLst>
              <a:ext uri="{FF2B5EF4-FFF2-40B4-BE49-F238E27FC236}">
                <a16:creationId xmlns:a16="http://schemas.microsoft.com/office/drawing/2014/main" id="{E9FD5BDA-B4D3-DCB9-C984-1D4977EA05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D57C27-415A-B72E-B144-7074020CA681}"/>
              </a:ext>
            </a:extLst>
          </p:cNvPr>
          <p:cNvSpPr>
            <a:spLocks noGrp="1"/>
          </p:cNvSpPr>
          <p:nvPr>
            <p:ph type="sldNum" sz="quarter" idx="12"/>
          </p:nvPr>
        </p:nvSpPr>
        <p:spPr/>
        <p:txBody>
          <a:bodyPr/>
          <a:lstStyle/>
          <a:p>
            <a:fld id="{92F158EC-26D8-4D1D-952F-7D134233EE54}" type="slidenum">
              <a:rPr lang="en-IN" smtClean="0"/>
              <a:t>‹#›</a:t>
            </a:fld>
            <a:endParaRPr lang="en-IN"/>
          </a:p>
        </p:txBody>
      </p:sp>
    </p:spTree>
    <p:extLst>
      <p:ext uri="{BB962C8B-B14F-4D97-AF65-F5344CB8AC3E}">
        <p14:creationId xmlns:p14="http://schemas.microsoft.com/office/powerpoint/2010/main" val="1968786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711871-B221-70DF-47EF-FEF2D4B151A4}"/>
              </a:ext>
            </a:extLst>
          </p:cNvPr>
          <p:cNvSpPr>
            <a:spLocks noGrp="1"/>
          </p:cNvSpPr>
          <p:nvPr>
            <p:ph type="dt" sz="half" idx="10"/>
          </p:nvPr>
        </p:nvSpPr>
        <p:spPr/>
        <p:txBody>
          <a:bodyPr/>
          <a:lstStyle/>
          <a:p>
            <a:fld id="{134E3CF5-D3B9-4892-A0AD-19B31639726E}" type="datetimeFigureOut">
              <a:rPr lang="en-IN" smtClean="0"/>
              <a:t>25-10-2025</a:t>
            </a:fld>
            <a:endParaRPr lang="en-IN"/>
          </a:p>
        </p:txBody>
      </p:sp>
      <p:sp>
        <p:nvSpPr>
          <p:cNvPr id="3" name="Footer Placeholder 2">
            <a:extLst>
              <a:ext uri="{FF2B5EF4-FFF2-40B4-BE49-F238E27FC236}">
                <a16:creationId xmlns:a16="http://schemas.microsoft.com/office/drawing/2014/main" id="{814F1A68-D7A6-2BCD-A383-3D37B6E3B8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C245DE8-48FA-3F95-6451-A8E67443680A}"/>
              </a:ext>
            </a:extLst>
          </p:cNvPr>
          <p:cNvSpPr>
            <a:spLocks noGrp="1"/>
          </p:cNvSpPr>
          <p:nvPr>
            <p:ph type="sldNum" sz="quarter" idx="12"/>
          </p:nvPr>
        </p:nvSpPr>
        <p:spPr/>
        <p:txBody>
          <a:bodyPr/>
          <a:lstStyle/>
          <a:p>
            <a:fld id="{92F158EC-26D8-4D1D-952F-7D134233EE54}" type="slidenum">
              <a:rPr lang="en-IN" smtClean="0"/>
              <a:t>‹#›</a:t>
            </a:fld>
            <a:endParaRPr lang="en-IN"/>
          </a:p>
        </p:txBody>
      </p:sp>
    </p:spTree>
    <p:extLst>
      <p:ext uri="{BB962C8B-B14F-4D97-AF65-F5344CB8AC3E}">
        <p14:creationId xmlns:p14="http://schemas.microsoft.com/office/powerpoint/2010/main" val="275957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12E3-B8E3-4061-1B6F-430D20CEF3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828B75-53BA-A759-0ED1-126D4BBF5F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6CDF7B-1886-AA4C-D5C2-F038F87126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AAFB95-4605-6AB8-CE77-9270DBD7E8F2}"/>
              </a:ext>
            </a:extLst>
          </p:cNvPr>
          <p:cNvSpPr>
            <a:spLocks noGrp="1"/>
          </p:cNvSpPr>
          <p:nvPr>
            <p:ph type="dt" sz="half" idx="10"/>
          </p:nvPr>
        </p:nvSpPr>
        <p:spPr/>
        <p:txBody>
          <a:bodyPr/>
          <a:lstStyle/>
          <a:p>
            <a:fld id="{134E3CF5-D3B9-4892-A0AD-19B31639726E}" type="datetimeFigureOut">
              <a:rPr lang="en-IN" smtClean="0"/>
              <a:t>25-10-2025</a:t>
            </a:fld>
            <a:endParaRPr lang="en-IN"/>
          </a:p>
        </p:txBody>
      </p:sp>
      <p:sp>
        <p:nvSpPr>
          <p:cNvPr id="6" name="Footer Placeholder 5">
            <a:extLst>
              <a:ext uri="{FF2B5EF4-FFF2-40B4-BE49-F238E27FC236}">
                <a16:creationId xmlns:a16="http://schemas.microsoft.com/office/drawing/2014/main" id="{16E66EE9-8D1B-D5A8-C2A3-B7D1F684E0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31EEBF-1B22-8D65-B2BC-FA6D37D96392}"/>
              </a:ext>
            </a:extLst>
          </p:cNvPr>
          <p:cNvSpPr>
            <a:spLocks noGrp="1"/>
          </p:cNvSpPr>
          <p:nvPr>
            <p:ph type="sldNum" sz="quarter" idx="12"/>
          </p:nvPr>
        </p:nvSpPr>
        <p:spPr/>
        <p:txBody>
          <a:bodyPr/>
          <a:lstStyle/>
          <a:p>
            <a:fld id="{92F158EC-26D8-4D1D-952F-7D134233EE54}" type="slidenum">
              <a:rPr lang="en-IN" smtClean="0"/>
              <a:t>‹#›</a:t>
            </a:fld>
            <a:endParaRPr lang="en-IN"/>
          </a:p>
        </p:txBody>
      </p:sp>
    </p:spTree>
    <p:extLst>
      <p:ext uri="{BB962C8B-B14F-4D97-AF65-F5344CB8AC3E}">
        <p14:creationId xmlns:p14="http://schemas.microsoft.com/office/powerpoint/2010/main" val="52060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3E93-9541-C62F-D588-56CFBB17FB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586651-D086-5F6F-E752-4EEF24B1D6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54EC30-B2D5-5BE6-618E-7CE7EB552D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2FC2B-1024-88CA-881E-5A8D6625CBAE}"/>
              </a:ext>
            </a:extLst>
          </p:cNvPr>
          <p:cNvSpPr>
            <a:spLocks noGrp="1"/>
          </p:cNvSpPr>
          <p:nvPr>
            <p:ph type="dt" sz="half" idx="10"/>
          </p:nvPr>
        </p:nvSpPr>
        <p:spPr/>
        <p:txBody>
          <a:bodyPr/>
          <a:lstStyle/>
          <a:p>
            <a:fld id="{134E3CF5-D3B9-4892-A0AD-19B31639726E}" type="datetimeFigureOut">
              <a:rPr lang="en-IN" smtClean="0"/>
              <a:t>25-10-2025</a:t>
            </a:fld>
            <a:endParaRPr lang="en-IN"/>
          </a:p>
        </p:txBody>
      </p:sp>
      <p:sp>
        <p:nvSpPr>
          <p:cNvPr id="6" name="Footer Placeholder 5">
            <a:extLst>
              <a:ext uri="{FF2B5EF4-FFF2-40B4-BE49-F238E27FC236}">
                <a16:creationId xmlns:a16="http://schemas.microsoft.com/office/drawing/2014/main" id="{84794D3C-2695-AEC8-375A-C2FAA51F87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12D946-7E45-900C-6E10-13FFF8D5E5A0}"/>
              </a:ext>
            </a:extLst>
          </p:cNvPr>
          <p:cNvSpPr>
            <a:spLocks noGrp="1"/>
          </p:cNvSpPr>
          <p:nvPr>
            <p:ph type="sldNum" sz="quarter" idx="12"/>
          </p:nvPr>
        </p:nvSpPr>
        <p:spPr/>
        <p:txBody>
          <a:bodyPr/>
          <a:lstStyle/>
          <a:p>
            <a:fld id="{92F158EC-26D8-4D1D-952F-7D134233EE54}" type="slidenum">
              <a:rPr lang="en-IN" smtClean="0"/>
              <a:t>‹#›</a:t>
            </a:fld>
            <a:endParaRPr lang="en-IN"/>
          </a:p>
        </p:txBody>
      </p:sp>
    </p:spTree>
    <p:extLst>
      <p:ext uri="{BB962C8B-B14F-4D97-AF65-F5344CB8AC3E}">
        <p14:creationId xmlns:p14="http://schemas.microsoft.com/office/powerpoint/2010/main" val="540403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2A35CC-0729-BBA8-311E-34B4E74B6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FCE4C0-68C5-E5FE-2216-20FC20A0CC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CB8223-CD41-2C46-88D6-520AB1DC9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E3CF5-D3B9-4892-A0AD-19B31639726E}" type="datetimeFigureOut">
              <a:rPr lang="en-IN" smtClean="0"/>
              <a:t>25-10-2025</a:t>
            </a:fld>
            <a:endParaRPr lang="en-IN"/>
          </a:p>
        </p:txBody>
      </p:sp>
      <p:sp>
        <p:nvSpPr>
          <p:cNvPr id="5" name="Footer Placeholder 4">
            <a:extLst>
              <a:ext uri="{FF2B5EF4-FFF2-40B4-BE49-F238E27FC236}">
                <a16:creationId xmlns:a16="http://schemas.microsoft.com/office/drawing/2014/main" id="{5E8FEFD9-2348-E5EB-E8E5-6AFFD208E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A5A575-54B8-7FFC-4215-E204E3EA44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158EC-26D8-4D1D-952F-7D134233EE54}" type="slidenum">
              <a:rPr lang="en-IN" smtClean="0"/>
              <a:t>‹#›</a:t>
            </a:fld>
            <a:endParaRPr lang="en-IN"/>
          </a:p>
        </p:txBody>
      </p:sp>
    </p:spTree>
    <p:extLst>
      <p:ext uri="{BB962C8B-B14F-4D97-AF65-F5344CB8AC3E}">
        <p14:creationId xmlns:p14="http://schemas.microsoft.com/office/powerpoint/2010/main" val="1528040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vamshi-marikanti?lipi=urn%3Ali%3Apage%3Ad_flagship3_profile_view_base_contact_details%3Bpc2roVhNR42Y7Gd%2F9p54mw%3D%3D"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vamc003.github.io/Portofol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564C-6E0F-4510-FB00-554392A6C163}"/>
              </a:ext>
            </a:extLst>
          </p:cNvPr>
          <p:cNvSpPr>
            <a:spLocks noGrp="1"/>
          </p:cNvSpPr>
          <p:nvPr>
            <p:ph type="ctrTitle"/>
          </p:nvPr>
        </p:nvSpPr>
        <p:spPr>
          <a:xfrm>
            <a:off x="1524000" y="1122347"/>
            <a:ext cx="9144000" cy="2387600"/>
          </a:xfrm>
        </p:spPr>
        <p:txBody>
          <a:bodyPr/>
          <a:lstStyle/>
          <a:p>
            <a:endParaRPr lang="en-IN"/>
          </a:p>
        </p:txBody>
      </p:sp>
      <p:sp>
        <p:nvSpPr>
          <p:cNvPr id="3" name="Subtitle 2">
            <a:extLst>
              <a:ext uri="{FF2B5EF4-FFF2-40B4-BE49-F238E27FC236}">
                <a16:creationId xmlns:a16="http://schemas.microsoft.com/office/drawing/2014/main" id="{7FEB4772-1C72-41A7-9D1E-71D18FAA2C02}"/>
              </a:ext>
            </a:extLst>
          </p:cNvPr>
          <p:cNvSpPr>
            <a:spLocks noGrp="1"/>
          </p:cNvSpPr>
          <p:nvPr>
            <p:ph type="subTitle" idx="1"/>
          </p:nvPr>
        </p:nvSpPr>
        <p:spPr>
          <a:xfrm>
            <a:off x="1524000" y="3602022"/>
            <a:ext cx="9144000" cy="1655762"/>
          </a:xfrm>
        </p:spPr>
        <p:txBody>
          <a:bodyPr/>
          <a:lstStyle/>
          <a:p>
            <a:endParaRPr lang="en-IN"/>
          </a:p>
        </p:txBody>
      </p:sp>
      <p:pic>
        <p:nvPicPr>
          <p:cNvPr id="1026" name="Picture 2">
            <a:extLst>
              <a:ext uri="{FF2B5EF4-FFF2-40B4-BE49-F238E27FC236}">
                <a16:creationId xmlns:a16="http://schemas.microsoft.com/office/drawing/2014/main" id="{39E73FD3-47BD-7B19-734F-7462E586B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CD1823D-447E-6B94-9838-502A0E055408}"/>
              </a:ext>
            </a:extLst>
          </p:cNvPr>
          <p:cNvSpPr txBox="1"/>
          <p:nvPr/>
        </p:nvSpPr>
        <p:spPr>
          <a:xfrm>
            <a:off x="3688422" y="3955536"/>
            <a:ext cx="5352836" cy="1200329"/>
          </a:xfrm>
          <a:prstGeom prst="rect">
            <a:avLst/>
          </a:prstGeom>
          <a:noFill/>
        </p:spPr>
        <p:txBody>
          <a:bodyPr wrap="square" rtlCol="0">
            <a:spAutoFit/>
          </a:bodyPr>
          <a:lstStyle/>
          <a:p>
            <a:r>
              <a:rPr lang="en-US" sz="3600" b="1" dirty="0">
                <a:solidFill>
                  <a:srgbClr val="FF0000"/>
                </a:solidFill>
              </a:rPr>
              <a:t>	  SQL Project </a:t>
            </a:r>
            <a:endParaRPr lang="en-US" sz="5400" b="1" dirty="0">
              <a:solidFill>
                <a:srgbClr val="FF0000"/>
              </a:solidFill>
              <a:effectLst/>
            </a:endParaRPr>
          </a:p>
          <a:p>
            <a:r>
              <a:rPr lang="en-US" sz="3600" b="1" dirty="0">
                <a:solidFill>
                  <a:schemeClr val="accent1"/>
                </a:solidFill>
              </a:rPr>
              <a:t>Music Store Data Analysis</a:t>
            </a:r>
            <a:endParaRPr lang="en-US" sz="5400" b="1" dirty="0">
              <a:solidFill>
                <a:schemeClr val="accent1"/>
              </a:solidFill>
              <a:effectLst/>
            </a:endParaRPr>
          </a:p>
        </p:txBody>
      </p:sp>
    </p:spTree>
    <p:extLst>
      <p:ext uri="{BB962C8B-B14F-4D97-AF65-F5344CB8AC3E}">
        <p14:creationId xmlns:p14="http://schemas.microsoft.com/office/powerpoint/2010/main" val="145744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CBB6F-42F1-566F-A3D8-B9ACA01ADA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51D3EE-7553-59BA-9E72-C7F39A2532A2}"/>
              </a:ext>
            </a:extLst>
          </p:cNvPr>
          <p:cNvSpPr>
            <a:spLocks noGrp="1"/>
          </p:cNvSpPr>
          <p:nvPr>
            <p:ph type="title"/>
          </p:nvPr>
        </p:nvSpPr>
        <p:spPr>
          <a:xfrm>
            <a:off x="4694550" y="436662"/>
            <a:ext cx="2898052" cy="619158"/>
          </a:xfrm>
        </p:spPr>
        <p:txBody>
          <a:bodyPr>
            <a:normAutofit/>
          </a:bodyPr>
          <a:lstStyle/>
          <a:p>
            <a:r>
              <a:rPr lang="en-US" sz="2400" b="1" dirty="0">
                <a:solidFill>
                  <a:srgbClr val="FF0000"/>
                </a:solidFill>
                <a:latin typeface="Lato" panose="020F0502020204030204" pitchFamily="34" charset="0"/>
                <a:ea typeface="+mn-ea"/>
                <a:cs typeface="+mn-cs"/>
              </a:rPr>
              <a:t>SQL query &amp; results</a:t>
            </a:r>
            <a:endParaRPr lang="en-IN" sz="2400" b="1" dirty="0">
              <a:solidFill>
                <a:srgbClr val="FF0000"/>
              </a:solidFill>
              <a:latin typeface="Lato" panose="020F0502020204030204" pitchFamily="34" charset="0"/>
              <a:ea typeface="+mn-ea"/>
              <a:cs typeface="+mn-cs"/>
            </a:endParaRPr>
          </a:p>
        </p:txBody>
      </p:sp>
      <p:pic>
        <p:nvPicPr>
          <p:cNvPr id="4" name="Picture 3">
            <a:extLst>
              <a:ext uri="{FF2B5EF4-FFF2-40B4-BE49-F238E27FC236}">
                <a16:creationId xmlns:a16="http://schemas.microsoft.com/office/drawing/2014/main" id="{AB5F9556-FE7B-237B-F0C6-0D9FD0EF5916}"/>
              </a:ext>
            </a:extLst>
          </p:cNvPr>
          <p:cNvPicPr>
            <a:picLocks noChangeAspect="1"/>
          </p:cNvPicPr>
          <p:nvPr/>
        </p:nvPicPr>
        <p:blipFill>
          <a:blip r:embed="rId2"/>
          <a:stretch>
            <a:fillRect/>
          </a:stretch>
        </p:blipFill>
        <p:spPr>
          <a:xfrm>
            <a:off x="9334353" y="6324573"/>
            <a:ext cx="2857647" cy="533427"/>
          </a:xfrm>
          <a:prstGeom prst="rect">
            <a:avLst/>
          </a:prstGeom>
        </p:spPr>
      </p:pic>
      <p:cxnSp>
        <p:nvCxnSpPr>
          <p:cNvPr id="5" name="Straight Connector 4">
            <a:extLst>
              <a:ext uri="{FF2B5EF4-FFF2-40B4-BE49-F238E27FC236}">
                <a16:creationId xmlns:a16="http://schemas.microsoft.com/office/drawing/2014/main" id="{32BD11E1-0F8C-A4BA-0BFE-1758396E0324}"/>
              </a:ext>
              <a:ext uri="{C183D7F6-B498-43B3-948B-1728B52AA6E4}">
                <adec:decorative xmlns:adec="http://schemas.microsoft.com/office/drawing/2017/decorative" val="1"/>
              </a:ext>
            </a:extLst>
          </p:cNvPr>
          <p:cNvCxnSpPr>
            <a:cxnSpLocks/>
          </p:cNvCxnSpPr>
          <p:nvPr/>
        </p:nvCxnSpPr>
        <p:spPr>
          <a:xfrm flipV="1">
            <a:off x="0" y="783218"/>
            <a:ext cx="4694549" cy="43515"/>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0CFA087-6744-056C-B140-004F59E0E117}"/>
              </a:ext>
              <a:ext uri="{C183D7F6-B498-43B3-948B-1728B52AA6E4}">
                <adec:decorative xmlns:adec="http://schemas.microsoft.com/office/drawing/2017/decorative" val="1"/>
              </a:ext>
            </a:extLst>
          </p:cNvPr>
          <p:cNvCxnSpPr>
            <a:cxnSpLocks/>
            <a:endCxn id="2" idx="3"/>
          </p:cNvCxnSpPr>
          <p:nvPr/>
        </p:nvCxnSpPr>
        <p:spPr>
          <a:xfrm flipH="1" flipV="1">
            <a:off x="7592602" y="746241"/>
            <a:ext cx="4599398" cy="36977"/>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AFF98E-6329-6E27-6374-70278F8071AD}"/>
              </a:ext>
            </a:extLst>
          </p:cNvPr>
          <p:cNvSpPr txBox="1"/>
          <p:nvPr/>
        </p:nvSpPr>
        <p:spPr>
          <a:xfrm>
            <a:off x="297951" y="967621"/>
            <a:ext cx="11209105" cy="923330"/>
          </a:xfrm>
          <a:prstGeom prst="rect">
            <a:avLst/>
          </a:prstGeom>
          <a:noFill/>
        </p:spPr>
        <p:txBody>
          <a:bodyPr wrap="square" rtlCol="0">
            <a:spAutoFit/>
          </a:bodyPr>
          <a:lstStyle/>
          <a:p>
            <a:r>
              <a:rPr lang="en-US" b="1" dirty="0"/>
              <a:t>Q11. Write a query that determines the customer that has spent the most on music for each country. Write a query that returns the country along with the top customer and how much they spent. For countries where the top amount spent is shared, provide all customers who spent this amount Top spending customer for each country</a:t>
            </a:r>
            <a:endParaRPr lang="en-IN" b="1" dirty="0"/>
          </a:p>
        </p:txBody>
      </p:sp>
      <p:pic>
        <p:nvPicPr>
          <p:cNvPr id="10" name="Picture 9">
            <a:extLst>
              <a:ext uri="{FF2B5EF4-FFF2-40B4-BE49-F238E27FC236}">
                <a16:creationId xmlns:a16="http://schemas.microsoft.com/office/drawing/2014/main" id="{D51BEEAE-CB23-22EE-3F06-DD53F69C06EC}"/>
              </a:ext>
            </a:extLst>
          </p:cNvPr>
          <p:cNvPicPr>
            <a:picLocks noChangeAspect="1"/>
          </p:cNvPicPr>
          <p:nvPr/>
        </p:nvPicPr>
        <p:blipFill>
          <a:blip r:embed="rId3"/>
          <a:stretch>
            <a:fillRect/>
          </a:stretch>
        </p:blipFill>
        <p:spPr>
          <a:xfrm>
            <a:off x="931039" y="1890951"/>
            <a:ext cx="9942928" cy="4045158"/>
          </a:xfrm>
          <a:prstGeom prst="rect">
            <a:avLst/>
          </a:prstGeom>
        </p:spPr>
      </p:pic>
    </p:spTree>
    <p:extLst>
      <p:ext uri="{BB962C8B-B14F-4D97-AF65-F5344CB8AC3E}">
        <p14:creationId xmlns:p14="http://schemas.microsoft.com/office/powerpoint/2010/main" val="2266413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6BAC9-CD8D-A14D-0445-54303FA0B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7CDB6E-D5AC-6016-F000-4B2B0A508587}"/>
              </a:ext>
            </a:extLst>
          </p:cNvPr>
          <p:cNvSpPr>
            <a:spLocks noGrp="1"/>
          </p:cNvSpPr>
          <p:nvPr>
            <p:ph type="title"/>
          </p:nvPr>
        </p:nvSpPr>
        <p:spPr>
          <a:xfrm>
            <a:off x="4694550" y="436662"/>
            <a:ext cx="2898052" cy="619158"/>
          </a:xfrm>
        </p:spPr>
        <p:txBody>
          <a:bodyPr>
            <a:normAutofit/>
          </a:bodyPr>
          <a:lstStyle/>
          <a:p>
            <a:r>
              <a:rPr lang="en-US" sz="2400" b="1" dirty="0">
                <a:solidFill>
                  <a:srgbClr val="FF0000"/>
                </a:solidFill>
                <a:latin typeface="Lato" panose="020F0502020204030204" pitchFamily="34" charset="0"/>
                <a:ea typeface="+mn-ea"/>
                <a:cs typeface="+mn-cs"/>
              </a:rPr>
              <a:t>SQL query &amp; results</a:t>
            </a:r>
            <a:endParaRPr lang="en-IN" sz="2400" b="1" dirty="0">
              <a:solidFill>
                <a:srgbClr val="FF0000"/>
              </a:solidFill>
              <a:latin typeface="Lato" panose="020F0502020204030204" pitchFamily="34" charset="0"/>
              <a:ea typeface="+mn-ea"/>
              <a:cs typeface="+mn-cs"/>
            </a:endParaRPr>
          </a:p>
        </p:txBody>
      </p:sp>
      <p:pic>
        <p:nvPicPr>
          <p:cNvPr id="4" name="Picture 3">
            <a:extLst>
              <a:ext uri="{FF2B5EF4-FFF2-40B4-BE49-F238E27FC236}">
                <a16:creationId xmlns:a16="http://schemas.microsoft.com/office/drawing/2014/main" id="{912F0714-6CA7-7DEE-3345-786088A8F363}"/>
              </a:ext>
            </a:extLst>
          </p:cNvPr>
          <p:cNvPicPr>
            <a:picLocks noChangeAspect="1"/>
          </p:cNvPicPr>
          <p:nvPr/>
        </p:nvPicPr>
        <p:blipFill>
          <a:blip r:embed="rId2"/>
          <a:stretch>
            <a:fillRect/>
          </a:stretch>
        </p:blipFill>
        <p:spPr>
          <a:xfrm>
            <a:off x="9334353" y="6324573"/>
            <a:ext cx="2857647" cy="533427"/>
          </a:xfrm>
          <a:prstGeom prst="rect">
            <a:avLst/>
          </a:prstGeom>
        </p:spPr>
      </p:pic>
      <p:cxnSp>
        <p:nvCxnSpPr>
          <p:cNvPr id="5" name="Straight Connector 4">
            <a:extLst>
              <a:ext uri="{FF2B5EF4-FFF2-40B4-BE49-F238E27FC236}">
                <a16:creationId xmlns:a16="http://schemas.microsoft.com/office/drawing/2014/main" id="{23016B1A-8103-969A-6D80-EE609D57BAB0}"/>
              </a:ext>
              <a:ext uri="{C183D7F6-B498-43B3-948B-1728B52AA6E4}">
                <adec:decorative xmlns:adec="http://schemas.microsoft.com/office/drawing/2017/decorative" val="1"/>
              </a:ext>
            </a:extLst>
          </p:cNvPr>
          <p:cNvCxnSpPr>
            <a:cxnSpLocks/>
          </p:cNvCxnSpPr>
          <p:nvPr/>
        </p:nvCxnSpPr>
        <p:spPr>
          <a:xfrm flipV="1">
            <a:off x="0" y="783218"/>
            <a:ext cx="4694549" cy="43515"/>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94ADFC2-E739-B78E-5A27-6C36D94FFCC3}"/>
              </a:ext>
              <a:ext uri="{C183D7F6-B498-43B3-948B-1728B52AA6E4}">
                <adec:decorative xmlns:adec="http://schemas.microsoft.com/office/drawing/2017/decorative" val="1"/>
              </a:ext>
            </a:extLst>
          </p:cNvPr>
          <p:cNvCxnSpPr>
            <a:cxnSpLocks/>
            <a:endCxn id="2" idx="3"/>
          </p:cNvCxnSpPr>
          <p:nvPr/>
        </p:nvCxnSpPr>
        <p:spPr>
          <a:xfrm flipH="1" flipV="1">
            <a:off x="7592602" y="746241"/>
            <a:ext cx="4599398" cy="36977"/>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8D433E8-E64B-E319-42A4-9D0301ED632B}"/>
              </a:ext>
            </a:extLst>
          </p:cNvPr>
          <p:cNvPicPr>
            <a:picLocks noChangeAspect="1"/>
          </p:cNvPicPr>
          <p:nvPr/>
        </p:nvPicPr>
        <p:blipFill>
          <a:blip r:embed="rId3"/>
          <a:stretch>
            <a:fillRect/>
          </a:stretch>
        </p:blipFill>
        <p:spPr>
          <a:xfrm>
            <a:off x="2347274" y="1513033"/>
            <a:ext cx="6391384" cy="3359323"/>
          </a:xfrm>
          <a:prstGeom prst="rect">
            <a:avLst/>
          </a:prstGeom>
        </p:spPr>
      </p:pic>
    </p:spTree>
    <p:extLst>
      <p:ext uri="{BB962C8B-B14F-4D97-AF65-F5344CB8AC3E}">
        <p14:creationId xmlns:p14="http://schemas.microsoft.com/office/powerpoint/2010/main" val="35562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4F42-4ED6-D7F8-AA2A-1EB09A77A622}"/>
              </a:ext>
            </a:extLst>
          </p:cNvPr>
          <p:cNvSpPr>
            <a:spLocks noGrp="1"/>
          </p:cNvSpPr>
          <p:nvPr>
            <p:ph type="title"/>
          </p:nvPr>
        </p:nvSpPr>
        <p:spPr>
          <a:xfrm>
            <a:off x="3544584" y="458382"/>
            <a:ext cx="4972692" cy="713662"/>
          </a:xfrm>
        </p:spPr>
        <p:txBody>
          <a:bodyPr>
            <a:normAutofit fontScale="90000"/>
          </a:bodyPr>
          <a:lstStyle/>
          <a:p>
            <a:r>
              <a:rPr lang="en-US" sz="2400" b="1" dirty="0">
                <a:solidFill>
                  <a:srgbClr val="FF0000"/>
                </a:solidFill>
                <a:latin typeface="Lato" panose="020F0502020204030204" pitchFamily="34" charset="0"/>
                <a:ea typeface="+mn-ea"/>
                <a:cs typeface="+mn-cs"/>
              </a:rPr>
              <a:t>Business insights &amp; </a:t>
            </a:r>
            <a:r>
              <a:rPr lang="en-US" sz="2400" b="1" dirty="0">
                <a:solidFill>
                  <a:srgbClr val="FF0000"/>
                </a:solidFill>
                <a:latin typeface="Lato" panose="020F0502020204030204" pitchFamily="34" charset="0"/>
              </a:rPr>
              <a:t>Recommendations</a:t>
            </a:r>
            <a:endParaRPr lang="en-IN" sz="2400" b="1" dirty="0">
              <a:solidFill>
                <a:srgbClr val="FF0000"/>
              </a:solidFill>
              <a:latin typeface="Lato" panose="020F0502020204030204" pitchFamily="34" charset="0"/>
              <a:ea typeface="+mn-ea"/>
              <a:cs typeface="+mn-cs"/>
            </a:endParaRPr>
          </a:p>
        </p:txBody>
      </p:sp>
      <p:sp>
        <p:nvSpPr>
          <p:cNvPr id="3" name="Content Placeholder 2">
            <a:extLst>
              <a:ext uri="{FF2B5EF4-FFF2-40B4-BE49-F238E27FC236}">
                <a16:creationId xmlns:a16="http://schemas.microsoft.com/office/drawing/2014/main" id="{8E44015A-A622-4B89-DE55-BB75D11CA903}"/>
              </a:ext>
            </a:extLst>
          </p:cNvPr>
          <p:cNvSpPr>
            <a:spLocks noGrp="1"/>
          </p:cNvSpPr>
          <p:nvPr>
            <p:ph idx="1"/>
          </p:nvPr>
        </p:nvSpPr>
        <p:spPr>
          <a:xfrm>
            <a:off x="629292" y="1214308"/>
            <a:ext cx="10515600" cy="4118882"/>
          </a:xfrm>
        </p:spPr>
        <p:txBody>
          <a:bodyPr>
            <a:normAutofit/>
          </a:bodyPr>
          <a:lstStyle/>
          <a:p>
            <a:pPr lvl="0" eaLnBrk="0" fontAlgn="base" hangingPunct="0">
              <a:lnSpc>
                <a:spcPct val="170000"/>
              </a:lnSpc>
              <a:spcBef>
                <a:spcPct val="0"/>
              </a:spcBef>
              <a:spcAft>
                <a:spcPct val="0"/>
              </a:spcAft>
              <a:buFont typeface="Courier New" panose="02070309020205020404" pitchFamily="49" charset="0"/>
              <a:buChar char="o"/>
            </a:pPr>
            <a:r>
              <a:rPr lang="en-US" altLang="en-US" sz="1800" b="1" dirty="0">
                <a:latin typeface="Arial" panose="020B0604020202020204" pitchFamily="34" charset="0"/>
              </a:rPr>
              <a:t>Top Customers:</a:t>
            </a:r>
            <a:r>
              <a:rPr lang="en-US" altLang="en-US" sz="1800" dirty="0">
                <a:latin typeface="Arial" panose="020B0604020202020204" pitchFamily="34" charset="0"/>
              </a:rPr>
              <a:t> Identify and target high-spending customers with personalized promotions to increase loyalty.</a:t>
            </a:r>
          </a:p>
          <a:p>
            <a:pPr lvl="0" eaLnBrk="0" fontAlgn="base" hangingPunct="0">
              <a:lnSpc>
                <a:spcPct val="170000"/>
              </a:lnSpc>
              <a:spcBef>
                <a:spcPct val="0"/>
              </a:spcBef>
              <a:spcAft>
                <a:spcPct val="0"/>
              </a:spcAft>
              <a:buFont typeface="Courier New" panose="02070309020205020404" pitchFamily="49" charset="0"/>
              <a:buChar char="o"/>
            </a:pPr>
            <a:r>
              <a:rPr lang="en-US" altLang="en-US" sz="1800" b="1" dirty="0">
                <a:latin typeface="Arial" panose="020B0604020202020204" pitchFamily="34" charset="0"/>
              </a:rPr>
              <a:t>Genre Popularity:</a:t>
            </a:r>
            <a:r>
              <a:rPr lang="en-US" altLang="en-US" sz="1800" dirty="0">
                <a:latin typeface="Arial" panose="020B0604020202020204" pitchFamily="34" charset="0"/>
              </a:rPr>
              <a:t> Rock and Pop genres dominate sales—focus marketing and inventory on these genres.</a:t>
            </a:r>
          </a:p>
          <a:p>
            <a:pPr lvl="0" eaLnBrk="0" fontAlgn="base" hangingPunct="0">
              <a:lnSpc>
                <a:spcPct val="170000"/>
              </a:lnSpc>
              <a:spcBef>
                <a:spcPct val="0"/>
              </a:spcBef>
              <a:spcAft>
                <a:spcPct val="0"/>
              </a:spcAft>
              <a:buFont typeface="Courier New" panose="02070309020205020404" pitchFamily="49" charset="0"/>
              <a:buChar char="o"/>
            </a:pPr>
            <a:r>
              <a:rPr lang="en-US" altLang="en-US" sz="1800" b="1" dirty="0">
                <a:latin typeface="Arial" panose="020B0604020202020204" pitchFamily="34" charset="0"/>
              </a:rPr>
              <a:t>City Performance:</a:t>
            </a:r>
            <a:r>
              <a:rPr lang="en-US" altLang="en-US" sz="1800" dirty="0">
                <a:latin typeface="Arial" panose="020B0604020202020204" pitchFamily="34" charset="0"/>
              </a:rPr>
              <a:t> Cities with highest revenue (e.g., top 3 cities) are ideal for local events or festivals.</a:t>
            </a:r>
          </a:p>
          <a:p>
            <a:pPr lvl="0" eaLnBrk="0" fontAlgn="base" hangingPunct="0">
              <a:lnSpc>
                <a:spcPct val="170000"/>
              </a:lnSpc>
              <a:spcBef>
                <a:spcPct val="0"/>
              </a:spcBef>
              <a:spcAft>
                <a:spcPct val="0"/>
              </a:spcAft>
              <a:buFont typeface="Courier New" panose="02070309020205020404" pitchFamily="49" charset="0"/>
              <a:buChar char="o"/>
            </a:pPr>
            <a:r>
              <a:rPr lang="en-US" altLang="en-US" sz="1800" b="1" dirty="0">
                <a:latin typeface="Arial" panose="020B0604020202020204" pitchFamily="34" charset="0"/>
              </a:rPr>
              <a:t>Artist Collaborations:</a:t>
            </a:r>
            <a:r>
              <a:rPr lang="en-US" altLang="en-US" sz="1800" dirty="0">
                <a:latin typeface="Arial" panose="020B0604020202020204" pitchFamily="34" charset="0"/>
              </a:rPr>
              <a:t> Promote tracks from artists with the most purchases to boost engagement.</a:t>
            </a:r>
          </a:p>
          <a:p>
            <a:pPr lvl="0" eaLnBrk="0" fontAlgn="base" hangingPunct="0">
              <a:lnSpc>
                <a:spcPct val="170000"/>
              </a:lnSpc>
              <a:spcBef>
                <a:spcPct val="0"/>
              </a:spcBef>
              <a:spcAft>
                <a:spcPct val="0"/>
              </a:spcAft>
              <a:buFont typeface="Courier New" panose="02070309020205020404" pitchFamily="49" charset="0"/>
              <a:buChar char="o"/>
            </a:pPr>
            <a:r>
              <a:rPr lang="en-US" altLang="en-US" sz="1800" b="1" dirty="0">
                <a:latin typeface="Arial" panose="020B0604020202020204" pitchFamily="34" charset="0"/>
              </a:rPr>
              <a:t>Customer Segmentation:</a:t>
            </a:r>
            <a:r>
              <a:rPr lang="en-US" altLang="en-US" sz="1800" dirty="0">
                <a:latin typeface="Arial" panose="020B0604020202020204" pitchFamily="34" charset="0"/>
              </a:rPr>
              <a:t> Segment customers by spending to design tiered loyalty programs.</a:t>
            </a:r>
          </a:p>
        </p:txBody>
      </p:sp>
      <p:pic>
        <p:nvPicPr>
          <p:cNvPr id="4" name="Picture 3">
            <a:extLst>
              <a:ext uri="{FF2B5EF4-FFF2-40B4-BE49-F238E27FC236}">
                <a16:creationId xmlns:a16="http://schemas.microsoft.com/office/drawing/2014/main" id="{5780C499-8DD0-E335-F829-16FE7B90B706}"/>
              </a:ext>
            </a:extLst>
          </p:cNvPr>
          <p:cNvPicPr>
            <a:picLocks noChangeAspect="1"/>
          </p:cNvPicPr>
          <p:nvPr/>
        </p:nvPicPr>
        <p:blipFill>
          <a:blip r:embed="rId2"/>
          <a:stretch>
            <a:fillRect/>
          </a:stretch>
        </p:blipFill>
        <p:spPr>
          <a:xfrm>
            <a:off x="9334353" y="6324573"/>
            <a:ext cx="2857647" cy="533427"/>
          </a:xfrm>
          <a:prstGeom prst="rect">
            <a:avLst/>
          </a:prstGeom>
        </p:spPr>
      </p:pic>
      <p:cxnSp>
        <p:nvCxnSpPr>
          <p:cNvPr id="5" name="Straight Connector 4">
            <a:extLst>
              <a:ext uri="{FF2B5EF4-FFF2-40B4-BE49-F238E27FC236}">
                <a16:creationId xmlns:a16="http://schemas.microsoft.com/office/drawing/2014/main" id="{5553D52F-59EA-E012-C1C8-B5C7339100AF}"/>
              </a:ext>
              <a:ext uri="{C183D7F6-B498-43B3-948B-1728B52AA6E4}">
                <adec:decorative xmlns:adec="http://schemas.microsoft.com/office/drawing/2017/decorative" val="1"/>
              </a:ext>
            </a:extLst>
          </p:cNvPr>
          <p:cNvCxnSpPr>
            <a:cxnSpLocks/>
            <a:endCxn id="2" idx="1"/>
          </p:cNvCxnSpPr>
          <p:nvPr/>
        </p:nvCxnSpPr>
        <p:spPr>
          <a:xfrm>
            <a:off x="0" y="815213"/>
            <a:ext cx="3544584" cy="0"/>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ABE0379-652B-22C4-8D1B-8B78AE46D133}"/>
              </a:ext>
              <a:ext uri="{C183D7F6-B498-43B3-948B-1728B52AA6E4}">
                <adec:decorative xmlns:adec="http://schemas.microsoft.com/office/drawing/2017/decorative" val="1"/>
              </a:ext>
            </a:extLst>
          </p:cNvPr>
          <p:cNvCxnSpPr>
            <a:cxnSpLocks/>
            <a:endCxn id="2" idx="3"/>
          </p:cNvCxnSpPr>
          <p:nvPr/>
        </p:nvCxnSpPr>
        <p:spPr>
          <a:xfrm flipH="1">
            <a:off x="8517276" y="783218"/>
            <a:ext cx="3674724" cy="31995"/>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010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C3C1-09C4-233A-97BF-E560DB3B074F}"/>
              </a:ext>
            </a:extLst>
          </p:cNvPr>
          <p:cNvSpPr>
            <a:spLocks noGrp="1"/>
          </p:cNvSpPr>
          <p:nvPr>
            <p:ph type="title"/>
          </p:nvPr>
        </p:nvSpPr>
        <p:spPr>
          <a:xfrm>
            <a:off x="1536842" y="558775"/>
            <a:ext cx="8953072" cy="539001"/>
          </a:xfrm>
        </p:spPr>
        <p:txBody>
          <a:bodyPr/>
          <a:lstStyle/>
          <a:p>
            <a:r>
              <a:rPr lang="en-US" sz="2400" b="1" dirty="0">
                <a:solidFill>
                  <a:srgbClr val="FF0000"/>
                </a:solidFill>
                <a:latin typeface="Lato" panose="020F0502020204030204" pitchFamily="34" charset="0"/>
                <a:ea typeface="+mn-ea"/>
                <a:cs typeface="+mn-cs"/>
              </a:rPr>
              <a:t>Experience/Challenges working on SQL – Data Analysis Project.</a:t>
            </a:r>
            <a:endParaRPr lang="en-IN" sz="2400" b="1" dirty="0">
              <a:solidFill>
                <a:srgbClr val="FF0000"/>
              </a:solidFill>
              <a:latin typeface="Lato" panose="020F0502020204030204" pitchFamily="34" charset="0"/>
              <a:ea typeface="+mn-ea"/>
              <a:cs typeface="+mn-cs"/>
            </a:endParaRPr>
          </a:p>
        </p:txBody>
      </p:sp>
      <p:sp>
        <p:nvSpPr>
          <p:cNvPr id="3" name="Content Placeholder 2">
            <a:extLst>
              <a:ext uri="{FF2B5EF4-FFF2-40B4-BE49-F238E27FC236}">
                <a16:creationId xmlns:a16="http://schemas.microsoft.com/office/drawing/2014/main" id="{38EF2A37-0E72-8EF9-3C45-DD19EAD9B27A}"/>
              </a:ext>
            </a:extLst>
          </p:cNvPr>
          <p:cNvSpPr>
            <a:spLocks noGrp="1"/>
          </p:cNvSpPr>
          <p:nvPr>
            <p:ph idx="1"/>
          </p:nvPr>
        </p:nvSpPr>
        <p:spPr>
          <a:xfrm>
            <a:off x="755578" y="1326950"/>
            <a:ext cx="10515600" cy="2746706"/>
          </a:xfrm>
        </p:spPr>
        <p:txBody>
          <a:bodyPr>
            <a:normAutofit/>
          </a:bodyPr>
          <a:lstStyle/>
          <a:p>
            <a:pPr lvl="0" eaLnBrk="0" fontAlgn="base" hangingPunct="0">
              <a:lnSpc>
                <a:spcPct val="150000"/>
              </a:lnSpc>
              <a:spcBef>
                <a:spcPct val="0"/>
              </a:spcBef>
              <a:spcAft>
                <a:spcPct val="0"/>
              </a:spcAft>
              <a:buFont typeface="Courier New" panose="02070309020205020404" pitchFamily="49" charset="0"/>
              <a:buChar char="o"/>
            </a:pPr>
            <a:r>
              <a:rPr lang="en-US" altLang="en-US" sz="1800" dirty="0">
                <a:latin typeface="Arial" panose="020B0604020202020204" pitchFamily="34" charset="0"/>
              </a:rPr>
              <a:t>While loading the data, faced multiple issues with </a:t>
            </a:r>
            <a:r>
              <a:rPr lang="en-US" altLang="en-US" sz="1800" b="1" dirty="0">
                <a:latin typeface="Arial" panose="020B0604020202020204" pitchFamily="34" charset="0"/>
              </a:rPr>
              <a:t>data inconsistency and missing values</a:t>
            </a:r>
            <a:r>
              <a:rPr lang="en-US" altLang="en-US" sz="1800" dirty="0">
                <a:latin typeface="Arial" panose="020B0604020202020204" pitchFamily="34" charset="0"/>
              </a:rPr>
              <a:t>.</a:t>
            </a:r>
          </a:p>
          <a:p>
            <a:pPr lvl="0" eaLnBrk="0" fontAlgn="base" hangingPunct="0">
              <a:lnSpc>
                <a:spcPct val="150000"/>
              </a:lnSpc>
              <a:spcBef>
                <a:spcPct val="0"/>
              </a:spcBef>
              <a:spcAft>
                <a:spcPct val="0"/>
              </a:spcAft>
              <a:buFont typeface="Courier New" panose="02070309020205020404" pitchFamily="49" charset="0"/>
              <a:buChar char="o"/>
            </a:pPr>
            <a:r>
              <a:rPr lang="en-US" altLang="en-US" sz="1800" dirty="0">
                <a:latin typeface="Arial" panose="020B0604020202020204" pitchFamily="34" charset="0"/>
              </a:rPr>
              <a:t>Designing </a:t>
            </a:r>
            <a:r>
              <a:rPr lang="en-US" altLang="en-US" sz="1800" b="1" dirty="0">
                <a:latin typeface="Arial" panose="020B0604020202020204" pitchFamily="34" charset="0"/>
              </a:rPr>
              <a:t>efficient queries</a:t>
            </a:r>
            <a:r>
              <a:rPr lang="en-US" altLang="en-US" sz="1800" dirty="0">
                <a:latin typeface="Arial" panose="020B0604020202020204" pitchFamily="34" charset="0"/>
              </a:rPr>
              <a:t> for complex aggregations across multiple tables was a learning curve.</a:t>
            </a:r>
          </a:p>
          <a:p>
            <a:pPr lvl="0" eaLnBrk="0" fontAlgn="base" hangingPunct="0">
              <a:lnSpc>
                <a:spcPct val="150000"/>
              </a:lnSpc>
              <a:spcBef>
                <a:spcPct val="0"/>
              </a:spcBef>
              <a:spcAft>
                <a:spcPct val="0"/>
              </a:spcAft>
              <a:buFont typeface="Courier New" panose="02070309020205020404" pitchFamily="49" charset="0"/>
              <a:buChar char="o"/>
            </a:pPr>
            <a:r>
              <a:rPr lang="en-US" altLang="en-US" sz="1800" dirty="0">
                <a:latin typeface="Arial" panose="020B0604020202020204" pitchFamily="34" charset="0"/>
              </a:rPr>
              <a:t>Handling </a:t>
            </a:r>
            <a:r>
              <a:rPr lang="en-US" altLang="en-US" sz="1800" b="1" dirty="0">
                <a:latin typeface="Arial" panose="020B0604020202020204" pitchFamily="34" charset="0"/>
              </a:rPr>
              <a:t>many-to-many relationships</a:t>
            </a:r>
            <a:r>
              <a:rPr lang="en-US" altLang="en-US" sz="1800" dirty="0">
                <a:latin typeface="Arial" panose="020B0604020202020204" pitchFamily="34" charset="0"/>
              </a:rPr>
              <a:t> between customers, tracks, and artists required careful joins.</a:t>
            </a:r>
          </a:p>
          <a:p>
            <a:pPr lvl="0" eaLnBrk="0" fontAlgn="base" hangingPunct="0">
              <a:lnSpc>
                <a:spcPct val="150000"/>
              </a:lnSpc>
              <a:spcBef>
                <a:spcPct val="0"/>
              </a:spcBef>
              <a:spcAft>
                <a:spcPct val="0"/>
              </a:spcAft>
              <a:buFont typeface="Courier New" panose="02070309020205020404" pitchFamily="49" charset="0"/>
              <a:buChar char="o"/>
            </a:pPr>
            <a:r>
              <a:rPr lang="en-US" altLang="en-US" sz="1800" dirty="0">
                <a:latin typeface="Arial" panose="020B0604020202020204" pitchFamily="34" charset="0"/>
              </a:rPr>
              <a:t>Ensuring </a:t>
            </a:r>
            <a:r>
              <a:rPr lang="en-US" altLang="en-US" sz="1800" b="1" dirty="0">
                <a:latin typeface="Arial" panose="020B0604020202020204" pitchFamily="34" charset="0"/>
              </a:rPr>
              <a:t>accurate grouping and summing</a:t>
            </a:r>
            <a:r>
              <a:rPr lang="en-US" altLang="en-US" sz="1800" dirty="0">
                <a:latin typeface="Arial" panose="020B0604020202020204" pitchFamily="34" charset="0"/>
              </a:rPr>
              <a:t> for financial metrics like total spent per customer.</a:t>
            </a:r>
          </a:p>
          <a:p>
            <a:pPr lvl="0" eaLnBrk="0" fontAlgn="base" hangingPunct="0">
              <a:lnSpc>
                <a:spcPct val="150000"/>
              </a:lnSpc>
              <a:spcBef>
                <a:spcPct val="0"/>
              </a:spcBef>
              <a:spcAft>
                <a:spcPct val="0"/>
              </a:spcAft>
              <a:buFont typeface="Courier New" panose="02070309020205020404" pitchFamily="49" charset="0"/>
              <a:buChar char="o"/>
            </a:pPr>
            <a:r>
              <a:rPr lang="en-US" altLang="en-US" sz="1800" dirty="0">
                <a:latin typeface="Arial" panose="020B0604020202020204" pitchFamily="34" charset="0"/>
              </a:rPr>
              <a:t>Working with </a:t>
            </a:r>
            <a:r>
              <a:rPr lang="en-US" altLang="en-US" sz="1800" b="1" dirty="0">
                <a:latin typeface="Arial" panose="020B0604020202020204" pitchFamily="34" charset="0"/>
              </a:rPr>
              <a:t>date fields</a:t>
            </a:r>
            <a:r>
              <a:rPr lang="en-US" altLang="en-US" sz="1800" dirty="0">
                <a:latin typeface="Arial" panose="020B0604020202020204" pitchFamily="34" charset="0"/>
              </a:rPr>
              <a:t> for invoice analysis highlighted formatting and filtering challenges.</a:t>
            </a:r>
          </a:p>
        </p:txBody>
      </p:sp>
      <p:pic>
        <p:nvPicPr>
          <p:cNvPr id="5" name="Picture 4">
            <a:extLst>
              <a:ext uri="{FF2B5EF4-FFF2-40B4-BE49-F238E27FC236}">
                <a16:creationId xmlns:a16="http://schemas.microsoft.com/office/drawing/2014/main" id="{0E476613-08AD-ADCD-7258-3C4FBA0E65B6}"/>
              </a:ext>
            </a:extLst>
          </p:cNvPr>
          <p:cNvPicPr>
            <a:picLocks noChangeAspect="1"/>
          </p:cNvPicPr>
          <p:nvPr/>
        </p:nvPicPr>
        <p:blipFill>
          <a:blip r:embed="rId2"/>
          <a:stretch>
            <a:fillRect/>
          </a:stretch>
        </p:blipFill>
        <p:spPr>
          <a:xfrm>
            <a:off x="9334353" y="6324573"/>
            <a:ext cx="2857647" cy="533427"/>
          </a:xfrm>
          <a:prstGeom prst="rect">
            <a:avLst/>
          </a:prstGeom>
        </p:spPr>
      </p:pic>
      <p:cxnSp>
        <p:nvCxnSpPr>
          <p:cNvPr id="4" name="Straight Connector 3">
            <a:extLst>
              <a:ext uri="{FF2B5EF4-FFF2-40B4-BE49-F238E27FC236}">
                <a16:creationId xmlns:a16="http://schemas.microsoft.com/office/drawing/2014/main" id="{A71C31BA-1CDC-41C8-3ED8-8649BA31008D}"/>
              </a:ext>
              <a:ext uri="{C183D7F6-B498-43B3-948B-1728B52AA6E4}">
                <adec:decorative xmlns:adec="http://schemas.microsoft.com/office/drawing/2017/decorative" val="1"/>
              </a:ext>
            </a:extLst>
          </p:cNvPr>
          <p:cNvCxnSpPr>
            <a:cxnSpLocks/>
            <a:endCxn id="2" idx="1"/>
          </p:cNvCxnSpPr>
          <p:nvPr/>
        </p:nvCxnSpPr>
        <p:spPr>
          <a:xfrm flipV="1">
            <a:off x="0" y="828276"/>
            <a:ext cx="1536842" cy="39554"/>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732C15F-7139-8F1D-4155-BAC65093B979}"/>
              </a:ext>
              <a:ext uri="{C183D7F6-B498-43B3-948B-1728B52AA6E4}">
                <adec:decorative xmlns:adec="http://schemas.microsoft.com/office/drawing/2017/decorative" val="1"/>
              </a:ext>
            </a:extLst>
          </p:cNvPr>
          <p:cNvCxnSpPr>
            <a:cxnSpLocks/>
            <a:endCxn id="2" idx="3"/>
          </p:cNvCxnSpPr>
          <p:nvPr/>
        </p:nvCxnSpPr>
        <p:spPr>
          <a:xfrm flipH="1">
            <a:off x="10489914" y="824315"/>
            <a:ext cx="1702086" cy="3961"/>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6891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9A454-A694-4558-684C-CC076A9732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2F4F24-6F3B-15DB-8B78-9F541EA13283}"/>
              </a:ext>
            </a:extLst>
          </p:cNvPr>
          <p:cNvSpPr>
            <a:spLocks noGrp="1"/>
          </p:cNvSpPr>
          <p:nvPr>
            <p:ph type="title"/>
          </p:nvPr>
        </p:nvSpPr>
        <p:spPr>
          <a:xfrm>
            <a:off x="5122524" y="552414"/>
            <a:ext cx="1781710" cy="461608"/>
          </a:xfrm>
        </p:spPr>
        <p:txBody>
          <a:bodyPr/>
          <a:lstStyle/>
          <a:p>
            <a:r>
              <a:rPr lang="en-IN" sz="2400" b="1" dirty="0">
                <a:solidFill>
                  <a:srgbClr val="FF0000"/>
                </a:solidFill>
                <a:latin typeface="Lato" panose="020F0502020204030204" pitchFamily="34" charset="0"/>
                <a:ea typeface="+mn-ea"/>
                <a:cs typeface="+mn-cs"/>
              </a:rPr>
              <a:t>Conclusion</a:t>
            </a:r>
          </a:p>
        </p:txBody>
      </p:sp>
      <p:sp>
        <p:nvSpPr>
          <p:cNvPr id="3" name="Content Placeholder 2">
            <a:extLst>
              <a:ext uri="{FF2B5EF4-FFF2-40B4-BE49-F238E27FC236}">
                <a16:creationId xmlns:a16="http://schemas.microsoft.com/office/drawing/2014/main" id="{552B1252-5698-9B34-65CA-3D885FA5ACEE}"/>
              </a:ext>
            </a:extLst>
          </p:cNvPr>
          <p:cNvSpPr>
            <a:spLocks noGrp="1"/>
          </p:cNvSpPr>
          <p:nvPr>
            <p:ph idx="1"/>
          </p:nvPr>
        </p:nvSpPr>
        <p:spPr>
          <a:xfrm>
            <a:off x="755579" y="1253331"/>
            <a:ext cx="10515600" cy="3721159"/>
          </a:xfrm>
        </p:spPr>
        <p:txBody>
          <a:bodyPr>
            <a:normAutofit/>
          </a:bodyPr>
          <a:lstStyle/>
          <a:p>
            <a:pPr lvl="0" eaLnBrk="0" fontAlgn="base" hangingPunct="0">
              <a:lnSpc>
                <a:spcPct val="170000"/>
              </a:lnSpc>
              <a:spcBef>
                <a:spcPct val="0"/>
              </a:spcBef>
              <a:spcAft>
                <a:spcPct val="0"/>
              </a:spcAft>
              <a:buFont typeface="Courier New" panose="02070309020205020404" pitchFamily="49" charset="0"/>
              <a:buChar char="o"/>
            </a:pPr>
            <a:r>
              <a:rPr lang="en-US" altLang="en-US" sz="2000" dirty="0">
                <a:latin typeface="Arial" panose="020B0604020202020204" pitchFamily="34" charset="0"/>
              </a:rPr>
              <a:t>Successfully analyzed the Music Store dataset to derive </a:t>
            </a:r>
            <a:r>
              <a:rPr lang="en-US" altLang="en-US" sz="2000" b="1" dirty="0">
                <a:latin typeface="Arial" panose="020B0604020202020204" pitchFamily="34" charset="0"/>
              </a:rPr>
              <a:t>key business insights</a:t>
            </a:r>
            <a:r>
              <a:rPr lang="en-US" altLang="en-US" sz="2000" dirty="0">
                <a:latin typeface="Arial" panose="020B0604020202020204" pitchFamily="34" charset="0"/>
              </a:rPr>
              <a:t>.</a:t>
            </a:r>
          </a:p>
          <a:p>
            <a:pPr lvl="0" eaLnBrk="0" fontAlgn="base" hangingPunct="0">
              <a:lnSpc>
                <a:spcPct val="170000"/>
              </a:lnSpc>
              <a:spcBef>
                <a:spcPct val="0"/>
              </a:spcBef>
              <a:spcAft>
                <a:spcPct val="0"/>
              </a:spcAft>
              <a:buFont typeface="Courier New" panose="02070309020205020404" pitchFamily="49" charset="0"/>
              <a:buChar char="o"/>
            </a:pPr>
            <a:r>
              <a:rPr lang="en-US" altLang="en-US" sz="2000" dirty="0">
                <a:latin typeface="Arial" panose="020B0604020202020204" pitchFamily="34" charset="0"/>
              </a:rPr>
              <a:t>Identified </a:t>
            </a:r>
            <a:r>
              <a:rPr lang="en-US" altLang="en-US" sz="2000" b="1" dirty="0">
                <a:latin typeface="Arial" panose="020B0604020202020204" pitchFamily="34" charset="0"/>
              </a:rPr>
              <a:t>top customers, top genres, and top-performing artists</a:t>
            </a:r>
            <a:r>
              <a:rPr lang="en-US" altLang="en-US" sz="2000" dirty="0">
                <a:latin typeface="Arial" panose="020B0604020202020204" pitchFamily="34" charset="0"/>
              </a:rPr>
              <a:t> for targeted marketing.</a:t>
            </a:r>
          </a:p>
          <a:p>
            <a:pPr lvl="0" eaLnBrk="0" fontAlgn="base" hangingPunct="0">
              <a:lnSpc>
                <a:spcPct val="170000"/>
              </a:lnSpc>
              <a:spcBef>
                <a:spcPct val="0"/>
              </a:spcBef>
              <a:spcAft>
                <a:spcPct val="0"/>
              </a:spcAft>
              <a:buFont typeface="Courier New" panose="02070309020205020404" pitchFamily="49" charset="0"/>
              <a:buChar char="o"/>
            </a:pPr>
            <a:r>
              <a:rPr lang="en-US" altLang="en-US" sz="2000" dirty="0">
                <a:latin typeface="Arial" panose="020B0604020202020204" pitchFamily="34" charset="0"/>
              </a:rPr>
              <a:t>Determined </a:t>
            </a:r>
            <a:r>
              <a:rPr lang="en-US" altLang="en-US" sz="2000" b="1" dirty="0">
                <a:latin typeface="Arial" panose="020B0604020202020204" pitchFamily="34" charset="0"/>
              </a:rPr>
              <a:t>city-wise and country-wise spending patterns</a:t>
            </a:r>
            <a:r>
              <a:rPr lang="en-US" altLang="en-US" sz="2000" dirty="0">
                <a:latin typeface="Arial" panose="020B0604020202020204" pitchFamily="34" charset="0"/>
              </a:rPr>
              <a:t> to guide promotions and events.</a:t>
            </a:r>
          </a:p>
          <a:p>
            <a:pPr lvl="0" eaLnBrk="0" fontAlgn="base" hangingPunct="0">
              <a:lnSpc>
                <a:spcPct val="170000"/>
              </a:lnSpc>
              <a:spcBef>
                <a:spcPct val="0"/>
              </a:spcBef>
              <a:spcAft>
                <a:spcPct val="0"/>
              </a:spcAft>
              <a:buFont typeface="Courier New" panose="02070309020205020404" pitchFamily="49" charset="0"/>
              <a:buChar char="o"/>
            </a:pPr>
            <a:r>
              <a:rPr lang="en-US" altLang="en-US" sz="2000" dirty="0">
                <a:latin typeface="Arial" panose="020B0604020202020204" pitchFamily="34" charset="0"/>
              </a:rPr>
              <a:t>Applied </a:t>
            </a:r>
            <a:r>
              <a:rPr lang="en-US" altLang="en-US" sz="2000" b="1" dirty="0">
                <a:latin typeface="Arial" panose="020B0604020202020204" pitchFamily="34" charset="0"/>
              </a:rPr>
              <a:t>advanced SQL concepts</a:t>
            </a:r>
            <a:r>
              <a:rPr lang="en-US" altLang="en-US" sz="2000" dirty="0">
                <a:latin typeface="Arial" panose="020B0604020202020204" pitchFamily="34" charset="0"/>
              </a:rPr>
              <a:t> like CTEs, window functions, and aggregations for meaningful analysis.</a:t>
            </a:r>
          </a:p>
        </p:txBody>
      </p:sp>
      <p:pic>
        <p:nvPicPr>
          <p:cNvPr id="4" name="Picture 3">
            <a:extLst>
              <a:ext uri="{FF2B5EF4-FFF2-40B4-BE49-F238E27FC236}">
                <a16:creationId xmlns:a16="http://schemas.microsoft.com/office/drawing/2014/main" id="{F57B8597-49D7-2012-C946-C28F72F333A0}"/>
              </a:ext>
            </a:extLst>
          </p:cNvPr>
          <p:cNvPicPr>
            <a:picLocks noChangeAspect="1"/>
          </p:cNvPicPr>
          <p:nvPr/>
        </p:nvPicPr>
        <p:blipFill>
          <a:blip r:embed="rId2"/>
          <a:stretch>
            <a:fillRect/>
          </a:stretch>
        </p:blipFill>
        <p:spPr>
          <a:xfrm>
            <a:off x="9334353" y="6324573"/>
            <a:ext cx="2857647" cy="533427"/>
          </a:xfrm>
          <a:prstGeom prst="rect">
            <a:avLst/>
          </a:prstGeom>
        </p:spPr>
      </p:pic>
      <p:cxnSp>
        <p:nvCxnSpPr>
          <p:cNvPr id="5" name="Straight Connector 4">
            <a:extLst>
              <a:ext uri="{FF2B5EF4-FFF2-40B4-BE49-F238E27FC236}">
                <a16:creationId xmlns:a16="http://schemas.microsoft.com/office/drawing/2014/main" id="{6C75FA02-6672-A2C8-C4CD-EE770C9F6C23}"/>
              </a:ext>
              <a:ext uri="{C183D7F6-B498-43B3-948B-1728B52AA6E4}">
                <adec:decorative xmlns:adec="http://schemas.microsoft.com/office/drawing/2017/decorative" val="1"/>
              </a:ext>
            </a:extLst>
          </p:cNvPr>
          <p:cNvCxnSpPr>
            <a:cxnSpLocks/>
            <a:endCxn id="2" idx="1"/>
          </p:cNvCxnSpPr>
          <p:nvPr/>
        </p:nvCxnSpPr>
        <p:spPr>
          <a:xfrm flipV="1">
            <a:off x="0" y="783218"/>
            <a:ext cx="5122524" cy="43515"/>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AB94386-D685-2099-87F0-52F4671E0F27}"/>
              </a:ext>
              <a:ext uri="{C183D7F6-B498-43B3-948B-1728B52AA6E4}">
                <adec:decorative xmlns:adec="http://schemas.microsoft.com/office/drawing/2017/decorative" val="1"/>
              </a:ext>
            </a:extLst>
          </p:cNvPr>
          <p:cNvCxnSpPr>
            <a:cxnSpLocks/>
          </p:cNvCxnSpPr>
          <p:nvPr/>
        </p:nvCxnSpPr>
        <p:spPr>
          <a:xfrm flipH="1">
            <a:off x="6770670" y="783218"/>
            <a:ext cx="5421330" cy="0"/>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295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74DF-3F45-60E3-C4A3-456B38FAB312}"/>
              </a:ext>
            </a:extLst>
          </p:cNvPr>
          <p:cNvSpPr>
            <a:spLocks noGrp="1"/>
          </p:cNvSpPr>
          <p:nvPr>
            <p:ph type="title"/>
          </p:nvPr>
        </p:nvSpPr>
        <p:spPr>
          <a:xfrm>
            <a:off x="5122524" y="552414"/>
            <a:ext cx="877584" cy="461608"/>
          </a:xfrm>
        </p:spPr>
        <p:txBody>
          <a:bodyPr/>
          <a:lstStyle/>
          <a:p>
            <a:r>
              <a:rPr lang="en-IN" sz="2400" b="1" dirty="0">
                <a:solidFill>
                  <a:srgbClr val="FF0000"/>
                </a:solidFill>
                <a:latin typeface="Lato" panose="020F0502020204030204" pitchFamily="34" charset="0"/>
                <a:ea typeface="+mn-ea"/>
                <a:cs typeface="+mn-cs"/>
              </a:rPr>
              <a:t>Q&amp;A</a:t>
            </a:r>
          </a:p>
        </p:txBody>
      </p:sp>
      <p:sp>
        <p:nvSpPr>
          <p:cNvPr id="3" name="Content Placeholder 2">
            <a:extLst>
              <a:ext uri="{FF2B5EF4-FFF2-40B4-BE49-F238E27FC236}">
                <a16:creationId xmlns:a16="http://schemas.microsoft.com/office/drawing/2014/main" id="{21E0D7B7-D0D3-A505-429E-21EFCDBA7409}"/>
              </a:ext>
            </a:extLst>
          </p:cNvPr>
          <p:cNvSpPr>
            <a:spLocks noGrp="1"/>
          </p:cNvSpPr>
          <p:nvPr>
            <p:ph idx="1"/>
          </p:nvPr>
        </p:nvSpPr>
        <p:spPr>
          <a:xfrm>
            <a:off x="1849636" y="2628494"/>
            <a:ext cx="8300944" cy="603058"/>
          </a:xfrm>
        </p:spPr>
        <p:txBody>
          <a:bodyPr/>
          <a:lstStyle/>
          <a:p>
            <a:pPr marL="0" indent="0">
              <a:buNone/>
            </a:pPr>
            <a:r>
              <a:rPr lang="en-US" dirty="0"/>
              <a:t>Ready to answer any </a:t>
            </a:r>
            <a:r>
              <a:rPr lang="en-US" b="1" dirty="0"/>
              <a:t>specific queries or clarifications</a:t>
            </a:r>
            <a:endParaRPr lang="en-IN" dirty="0"/>
          </a:p>
        </p:txBody>
      </p:sp>
      <p:pic>
        <p:nvPicPr>
          <p:cNvPr id="4" name="Picture 3">
            <a:extLst>
              <a:ext uri="{FF2B5EF4-FFF2-40B4-BE49-F238E27FC236}">
                <a16:creationId xmlns:a16="http://schemas.microsoft.com/office/drawing/2014/main" id="{2763B405-7021-F731-7079-0ACB33899046}"/>
              </a:ext>
            </a:extLst>
          </p:cNvPr>
          <p:cNvPicPr>
            <a:picLocks noChangeAspect="1"/>
          </p:cNvPicPr>
          <p:nvPr/>
        </p:nvPicPr>
        <p:blipFill>
          <a:blip r:embed="rId2"/>
          <a:stretch>
            <a:fillRect/>
          </a:stretch>
        </p:blipFill>
        <p:spPr>
          <a:xfrm>
            <a:off x="9334353" y="6324573"/>
            <a:ext cx="2857647" cy="533427"/>
          </a:xfrm>
          <a:prstGeom prst="rect">
            <a:avLst/>
          </a:prstGeom>
        </p:spPr>
      </p:pic>
      <p:cxnSp>
        <p:nvCxnSpPr>
          <p:cNvPr id="5" name="Straight Connector 4">
            <a:extLst>
              <a:ext uri="{FF2B5EF4-FFF2-40B4-BE49-F238E27FC236}">
                <a16:creationId xmlns:a16="http://schemas.microsoft.com/office/drawing/2014/main" id="{40216F3C-CD5F-7C56-A111-B3D61CFFF92C}"/>
              </a:ext>
              <a:ext uri="{C183D7F6-B498-43B3-948B-1728B52AA6E4}">
                <adec:decorative xmlns:adec="http://schemas.microsoft.com/office/drawing/2017/decorative" val="1"/>
              </a:ext>
            </a:extLst>
          </p:cNvPr>
          <p:cNvCxnSpPr>
            <a:cxnSpLocks/>
            <a:endCxn id="2" idx="1"/>
          </p:cNvCxnSpPr>
          <p:nvPr/>
        </p:nvCxnSpPr>
        <p:spPr>
          <a:xfrm flipV="1">
            <a:off x="0" y="783218"/>
            <a:ext cx="5122524" cy="43515"/>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0A34502-E0EC-5295-5766-E674F08B13E4}"/>
              </a:ext>
              <a:ext uri="{C183D7F6-B498-43B3-948B-1728B52AA6E4}">
                <adec:decorative xmlns:adec="http://schemas.microsoft.com/office/drawing/2017/decorative" val="1"/>
              </a:ext>
            </a:extLst>
          </p:cNvPr>
          <p:cNvCxnSpPr>
            <a:cxnSpLocks/>
            <a:endCxn id="2" idx="3"/>
          </p:cNvCxnSpPr>
          <p:nvPr/>
        </p:nvCxnSpPr>
        <p:spPr>
          <a:xfrm flipH="1">
            <a:off x="6000108" y="783218"/>
            <a:ext cx="6191892" cy="0"/>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20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66FE33A5-8BF0-B729-16E7-95093809F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302" y="2003461"/>
            <a:ext cx="5317947" cy="25993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4B8A9B6-2079-B00E-1B45-06887203B283}"/>
              </a:ext>
            </a:extLst>
          </p:cNvPr>
          <p:cNvSpPr txBox="1"/>
          <p:nvPr/>
        </p:nvSpPr>
        <p:spPr>
          <a:xfrm>
            <a:off x="1428751" y="2228671"/>
            <a:ext cx="3338458" cy="1200329"/>
          </a:xfrm>
          <a:prstGeom prst="rect">
            <a:avLst/>
          </a:prstGeom>
          <a:noFill/>
        </p:spPr>
        <p:txBody>
          <a:bodyPr wrap="square">
            <a:spAutoFit/>
          </a:bodyPr>
          <a:lstStyle/>
          <a:p>
            <a:pPr rtl="0">
              <a:buNone/>
            </a:pPr>
            <a:r>
              <a:rPr lang="en-IN" sz="3600" b="1" i="0" u="none" strike="noStrike" dirty="0">
                <a:solidFill>
                  <a:srgbClr val="C00000"/>
                </a:solidFill>
                <a:effectLst/>
                <a:latin typeface="Libre Baskerville" panose="02000000000000000000" pitchFamily="2" charset="0"/>
              </a:rPr>
              <a:t>THANK </a:t>
            </a:r>
          </a:p>
          <a:p>
            <a:pPr rtl="0">
              <a:buNone/>
            </a:pPr>
            <a:r>
              <a:rPr lang="en-IN" sz="3600" b="1" i="0" u="none" strike="noStrike" dirty="0">
                <a:solidFill>
                  <a:srgbClr val="C00000"/>
                </a:solidFill>
                <a:effectLst/>
                <a:latin typeface="Libre Baskerville" panose="02000000000000000000" pitchFamily="2" charset="0"/>
              </a:rPr>
              <a:t>   YOU</a:t>
            </a:r>
            <a:endParaRPr lang="en-IN" sz="3600" b="1" dirty="0">
              <a:effectLst/>
            </a:endParaRPr>
          </a:p>
        </p:txBody>
      </p:sp>
      <p:pic>
        <p:nvPicPr>
          <p:cNvPr id="9" name="Picture 8">
            <a:extLst>
              <a:ext uri="{FF2B5EF4-FFF2-40B4-BE49-F238E27FC236}">
                <a16:creationId xmlns:a16="http://schemas.microsoft.com/office/drawing/2014/main" id="{FE44235F-097F-C552-9032-B7F5ADE61581}"/>
              </a:ext>
            </a:extLst>
          </p:cNvPr>
          <p:cNvPicPr>
            <a:picLocks noChangeAspect="1"/>
          </p:cNvPicPr>
          <p:nvPr/>
        </p:nvPicPr>
        <p:blipFill>
          <a:blip r:embed="rId3"/>
          <a:stretch>
            <a:fillRect/>
          </a:stretch>
        </p:blipFill>
        <p:spPr>
          <a:xfrm>
            <a:off x="9334353" y="6324573"/>
            <a:ext cx="2857647" cy="533427"/>
          </a:xfrm>
          <a:prstGeom prst="rect">
            <a:avLst/>
          </a:prstGeom>
        </p:spPr>
      </p:pic>
    </p:spTree>
    <p:extLst>
      <p:ext uri="{BB962C8B-B14F-4D97-AF65-F5344CB8AC3E}">
        <p14:creationId xmlns:p14="http://schemas.microsoft.com/office/powerpoint/2010/main" val="2075265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F8EBE1-2D18-EB3C-2331-E70692DE582F}"/>
              </a:ext>
            </a:extLst>
          </p:cNvPr>
          <p:cNvSpPr txBox="1"/>
          <p:nvPr/>
        </p:nvSpPr>
        <p:spPr>
          <a:xfrm>
            <a:off x="5188448" y="552384"/>
            <a:ext cx="1530851" cy="461665"/>
          </a:xfrm>
          <a:prstGeom prst="rect">
            <a:avLst/>
          </a:prstGeom>
          <a:noFill/>
        </p:spPr>
        <p:txBody>
          <a:bodyPr wrap="square">
            <a:spAutoFit/>
          </a:bodyPr>
          <a:lstStyle/>
          <a:p>
            <a:pPr algn="ctr" rtl="0">
              <a:buNone/>
            </a:pPr>
            <a:r>
              <a:rPr lang="en-US" sz="2400" b="1" i="0" u="none" strike="noStrike" dirty="0">
                <a:solidFill>
                  <a:srgbClr val="FF0000"/>
                </a:solidFill>
                <a:effectLst/>
                <a:latin typeface="Lato" panose="020F0502020204030204" pitchFamily="34" charset="0"/>
              </a:rPr>
              <a:t>About me</a:t>
            </a:r>
            <a:endParaRPr lang="en-US" sz="1800" b="1" i="0" u="none" strike="noStrike" dirty="0">
              <a:solidFill>
                <a:srgbClr val="000000"/>
              </a:solidFill>
              <a:effectLst/>
              <a:latin typeface="Arial" panose="020B0604020202020204" pitchFamily="34" charset="0"/>
            </a:endParaRPr>
          </a:p>
        </p:txBody>
      </p:sp>
      <p:pic>
        <p:nvPicPr>
          <p:cNvPr id="7" name="Picture 6">
            <a:extLst>
              <a:ext uri="{FF2B5EF4-FFF2-40B4-BE49-F238E27FC236}">
                <a16:creationId xmlns:a16="http://schemas.microsoft.com/office/drawing/2014/main" id="{2BDD8325-872B-B805-07BD-90BE638DE369}"/>
              </a:ext>
            </a:extLst>
          </p:cNvPr>
          <p:cNvPicPr>
            <a:picLocks noChangeAspect="1"/>
          </p:cNvPicPr>
          <p:nvPr/>
        </p:nvPicPr>
        <p:blipFill>
          <a:blip r:embed="rId2"/>
          <a:stretch>
            <a:fillRect/>
          </a:stretch>
        </p:blipFill>
        <p:spPr>
          <a:xfrm>
            <a:off x="9334353" y="6213711"/>
            <a:ext cx="2857647" cy="533427"/>
          </a:xfrm>
          <a:prstGeom prst="rect">
            <a:avLst/>
          </a:prstGeom>
        </p:spPr>
      </p:pic>
      <p:sp>
        <p:nvSpPr>
          <p:cNvPr id="8" name="TextBox 7">
            <a:extLst>
              <a:ext uri="{FF2B5EF4-FFF2-40B4-BE49-F238E27FC236}">
                <a16:creationId xmlns:a16="http://schemas.microsoft.com/office/drawing/2014/main" id="{AFBB5BDC-3000-5C44-DE43-0D476C67DA05}"/>
              </a:ext>
            </a:extLst>
          </p:cNvPr>
          <p:cNvSpPr txBox="1"/>
          <p:nvPr/>
        </p:nvSpPr>
        <p:spPr>
          <a:xfrm>
            <a:off x="565079" y="1244882"/>
            <a:ext cx="10972800" cy="2812565"/>
          </a:xfrm>
          <a:prstGeom prst="rect">
            <a:avLst/>
          </a:prstGeom>
          <a:noFill/>
        </p:spPr>
        <p:txBody>
          <a:bodyPr wrap="square" rtlCol="0">
            <a:spAutoFit/>
          </a:bodyPr>
          <a:lstStyle/>
          <a:p>
            <a:pPr>
              <a:lnSpc>
                <a:spcPct val="150000"/>
              </a:lnSpc>
            </a:pPr>
            <a:r>
              <a:rPr lang="en-US" sz="2000" b="1" dirty="0"/>
              <a:t>Hello Everyone,</a:t>
            </a:r>
            <a:br>
              <a:rPr lang="en-US" sz="2000" dirty="0"/>
            </a:br>
            <a:r>
              <a:rPr lang="en-US" sz="2000" dirty="0"/>
              <a:t>I’m </a:t>
            </a:r>
            <a:r>
              <a:rPr lang="en-US" sz="2000" b="1" dirty="0"/>
              <a:t>Vamshi Marikanti</a:t>
            </a:r>
            <a:r>
              <a:rPr lang="en-US" sz="2000" dirty="0"/>
              <a:t>, </a:t>
            </a:r>
          </a:p>
          <a:p>
            <a:pPr>
              <a:lnSpc>
                <a:spcPct val="150000"/>
              </a:lnSpc>
            </a:pPr>
            <a:r>
              <a:rPr lang="en-US" sz="2000" dirty="0"/>
              <a:t>I completed my </a:t>
            </a:r>
            <a:r>
              <a:rPr lang="en-US" sz="2000" b="1" dirty="0"/>
              <a:t>B.Tech in Computer Science Engineering (2018–2021)</a:t>
            </a:r>
            <a:r>
              <a:rPr lang="en-US" sz="2000" dirty="0"/>
              <a:t> with </a:t>
            </a:r>
            <a:r>
              <a:rPr lang="en-US" sz="2000" b="1" dirty="0"/>
              <a:t>70%</a:t>
            </a:r>
            <a:r>
              <a:rPr lang="en-US" sz="2000" dirty="0"/>
              <a:t>. </a:t>
            </a:r>
          </a:p>
          <a:p>
            <a:pPr>
              <a:lnSpc>
                <a:spcPct val="150000"/>
              </a:lnSpc>
            </a:pPr>
            <a:r>
              <a:rPr lang="en-US" sz="2000" dirty="0"/>
              <a:t>Currently, I’m working as an </a:t>
            </a:r>
            <a:r>
              <a:rPr lang="en-US" sz="2000" b="1" dirty="0"/>
              <a:t>Oracle Technical Consultant</a:t>
            </a:r>
            <a:r>
              <a:rPr lang="en-US" sz="2000" dirty="0"/>
              <a:t> at </a:t>
            </a:r>
            <a:r>
              <a:rPr lang="en-US" sz="2000" b="1" dirty="0"/>
              <a:t>ECS</a:t>
            </a:r>
            <a:r>
              <a:rPr lang="en-US" sz="2000" dirty="0"/>
              <a:t>, with </a:t>
            </a:r>
            <a:r>
              <a:rPr lang="en-US" sz="2000" b="1" dirty="0"/>
              <a:t>3+ years of experience</a:t>
            </a:r>
          </a:p>
          <a:p>
            <a:pPr>
              <a:lnSpc>
                <a:spcPct val="150000"/>
              </a:lnSpc>
            </a:pPr>
            <a:r>
              <a:rPr lang="en-US" sz="2000" dirty="0"/>
              <a:t>🔗 </a:t>
            </a:r>
            <a:r>
              <a:rPr lang="en-US" sz="2000" b="1" dirty="0"/>
              <a:t>LinkedIn:</a:t>
            </a:r>
            <a:r>
              <a:rPr lang="en-US" sz="2000" dirty="0"/>
              <a:t> </a:t>
            </a:r>
            <a:r>
              <a:rPr lang="en-US" sz="2000" dirty="0">
                <a:hlinkClick r:id="rId3"/>
              </a:rPr>
              <a:t>linkedin.com/in/</a:t>
            </a:r>
            <a:r>
              <a:rPr lang="en-US" sz="2000" dirty="0" err="1">
                <a:hlinkClick r:id="rId3"/>
              </a:rPr>
              <a:t>vamshi-marikanti</a:t>
            </a:r>
            <a:br>
              <a:rPr lang="en-US" sz="2000" dirty="0"/>
            </a:br>
            <a:r>
              <a:rPr lang="en-US" sz="2000" dirty="0"/>
              <a:t>💻 </a:t>
            </a:r>
            <a:r>
              <a:rPr lang="en-US" sz="2000" b="1" dirty="0"/>
              <a:t>Website:</a:t>
            </a:r>
            <a:r>
              <a:rPr lang="en-US" sz="2000" dirty="0"/>
              <a:t> </a:t>
            </a:r>
            <a:r>
              <a:rPr lang="en-US" sz="2000" dirty="0">
                <a:hlinkClick r:id="rId4"/>
              </a:rPr>
              <a:t>vamc003.github.io/</a:t>
            </a:r>
            <a:r>
              <a:rPr lang="en-US" sz="2000" dirty="0" err="1">
                <a:hlinkClick r:id="rId4"/>
              </a:rPr>
              <a:t>Portofolio</a:t>
            </a:r>
            <a:endParaRPr lang="en-US" sz="2000" dirty="0"/>
          </a:p>
        </p:txBody>
      </p:sp>
      <p:cxnSp>
        <p:nvCxnSpPr>
          <p:cNvPr id="11" name="Straight Connector 10">
            <a:extLst>
              <a:ext uri="{FF2B5EF4-FFF2-40B4-BE49-F238E27FC236}">
                <a16:creationId xmlns:a16="http://schemas.microsoft.com/office/drawing/2014/main" id="{4E0C77D8-2447-09F4-4A30-901419752BF0}"/>
              </a:ext>
              <a:ext uri="{C183D7F6-B498-43B3-948B-1728B52AA6E4}">
                <adec:decorative xmlns:adec="http://schemas.microsoft.com/office/drawing/2017/decorative" val="1"/>
              </a:ext>
            </a:extLst>
          </p:cNvPr>
          <p:cNvCxnSpPr>
            <a:cxnSpLocks/>
            <a:endCxn id="5" idx="1"/>
          </p:cNvCxnSpPr>
          <p:nvPr/>
        </p:nvCxnSpPr>
        <p:spPr>
          <a:xfrm flipV="1">
            <a:off x="0" y="783217"/>
            <a:ext cx="5188448" cy="21758"/>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9C612C-F46D-B2AA-0259-227AA0A75970}"/>
              </a:ext>
              <a:ext uri="{C183D7F6-B498-43B3-948B-1728B52AA6E4}">
                <adec:decorative xmlns:adec="http://schemas.microsoft.com/office/drawing/2017/decorative" val="1"/>
              </a:ext>
            </a:extLst>
          </p:cNvPr>
          <p:cNvCxnSpPr>
            <a:cxnSpLocks/>
          </p:cNvCxnSpPr>
          <p:nvPr/>
        </p:nvCxnSpPr>
        <p:spPr>
          <a:xfrm flipH="1">
            <a:off x="6811766" y="783217"/>
            <a:ext cx="5380234" cy="21758"/>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693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91DDAC-A9D8-B60E-BEAD-CB0C14F56BC2}"/>
              </a:ext>
            </a:extLst>
          </p:cNvPr>
          <p:cNvSpPr txBox="1"/>
          <p:nvPr/>
        </p:nvSpPr>
        <p:spPr>
          <a:xfrm>
            <a:off x="5085706" y="550351"/>
            <a:ext cx="1530851" cy="461665"/>
          </a:xfrm>
          <a:prstGeom prst="rect">
            <a:avLst/>
          </a:prstGeom>
          <a:noFill/>
        </p:spPr>
        <p:txBody>
          <a:bodyPr wrap="square">
            <a:spAutoFit/>
          </a:bodyPr>
          <a:lstStyle/>
          <a:p>
            <a:r>
              <a:rPr lang="en-IN" sz="2400" b="1" dirty="0">
                <a:solidFill>
                  <a:srgbClr val="FF0000"/>
                </a:solidFill>
                <a:latin typeface="Lato" panose="020F0502020204030204" pitchFamily="34" charset="0"/>
              </a:rPr>
              <a:t>Objective</a:t>
            </a:r>
          </a:p>
        </p:txBody>
      </p:sp>
      <p:cxnSp>
        <p:nvCxnSpPr>
          <p:cNvPr id="5" name="Straight Connector 4">
            <a:extLst>
              <a:ext uri="{FF2B5EF4-FFF2-40B4-BE49-F238E27FC236}">
                <a16:creationId xmlns:a16="http://schemas.microsoft.com/office/drawing/2014/main" id="{D9E83125-6FAE-3984-30D4-3570A77311C7}"/>
              </a:ext>
              <a:ext uri="{C183D7F6-B498-43B3-948B-1728B52AA6E4}">
                <adec:decorative xmlns:adec="http://schemas.microsoft.com/office/drawing/2017/decorative" val="1"/>
              </a:ext>
            </a:extLst>
          </p:cNvPr>
          <p:cNvCxnSpPr>
            <a:cxnSpLocks/>
          </p:cNvCxnSpPr>
          <p:nvPr/>
        </p:nvCxnSpPr>
        <p:spPr>
          <a:xfrm>
            <a:off x="0" y="781184"/>
            <a:ext cx="5085706" cy="0"/>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17AEC9B-DFFB-6B0F-A41B-2D28FEA3C966}"/>
              </a:ext>
              <a:ext uri="{C183D7F6-B498-43B3-948B-1728B52AA6E4}">
                <adec:decorative xmlns:adec="http://schemas.microsoft.com/office/drawing/2017/decorative" val="1"/>
              </a:ext>
            </a:extLst>
          </p:cNvPr>
          <p:cNvCxnSpPr>
            <a:cxnSpLocks/>
          </p:cNvCxnSpPr>
          <p:nvPr/>
        </p:nvCxnSpPr>
        <p:spPr>
          <a:xfrm flipH="1">
            <a:off x="6647379" y="781184"/>
            <a:ext cx="5544621" cy="0"/>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D524ED6-53F7-8155-1730-0E530FE33C3F}"/>
              </a:ext>
            </a:extLst>
          </p:cNvPr>
          <p:cNvSpPr txBox="1"/>
          <p:nvPr/>
        </p:nvSpPr>
        <p:spPr>
          <a:xfrm>
            <a:off x="681519" y="1828800"/>
            <a:ext cx="10828962" cy="3780522"/>
          </a:xfrm>
          <a:prstGeom prst="rect">
            <a:avLst/>
          </a:prstGeom>
          <a:noFill/>
        </p:spPr>
        <p:txBody>
          <a:bodyPr wrap="square" rtlCol="0">
            <a:spAutoFit/>
          </a:bodyPr>
          <a:lstStyle/>
          <a:p>
            <a:pPr>
              <a:lnSpc>
                <a:spcPct val="150000"/>
              </a:lnSpc>
            </a:pPr>
            <a:r>
              <a:rPr lang="en-US" dirty="0">
                <a:latin typeface="Arial" panose="020B0604020202020204" pitchFamily="34" charset="0"/>
              </a:rPr>
              <a:t>The objective of this project is to analyze the </a:t>
            </a:r>
            <a:r>
              <a:rPr lang="en-US" b="1" dirty="0">
                <a:latin typeface="Arial" panose="020B0604020202020204" pitchFamily="34" charset="0"/>
              </a:rPr>
              <a:t>Music Store database</a:t>
            </a:r>
            <a:r>
              <a:rPr lang="en-US" dirty="0">
                <a:latin typeface="Arial" panose="020B0604020202020204" pitchFamily="34" charset="0"/>
              </a:rPr>
              <a:t> using MySQL to extract meaningful business insights.</a:t>
            </a:r>
          </a:p>
          <a:p>
            <a:pPr>
              <a:lnSpc>
                <a:spcPct val="150000"/>
              </a:lnSpc>
            </a:pPr>
            <a:br>
              <a:rPr lang="en-US" dirty="0">
                <a:latin typeface="Arial" panose="020B0604020202020204" pitchFamily="34" charset="0"/>
              </a:rPr>
            </a:br>
            <a:r>
              <a:rPr lang="en-US" dirty="0">
                <a:latin typeface="Arial" panose="020B0604020202020204" pitchFamily="34" charset="0"/>
              </a:rPr>
              <a:t>Through this analysis, we aim to:</a:t>
            </a:r>
          </a:p>
          <a:p>
            <a:pPr marL="285750" indent="-285750">
              <a:lnSpc>
                <a:spcPct val="150000"/>
              </a:lnSpc>
              <a:buFont typeface="Courier New" panose="02070309020205020404" pitchFamily="49" charset="0"/>
              <a:buChar char="o"/>
            </a:pPr>
            <a:r>
              <a:rPr lang="en-US" dirty="0">
                <a:latin typeface="Arial" panose="020B0604020202020204" pitchFamily="34" charset="0"/>
              </a:rPr>
              <a:t>Understand customer purchasing behavior and preferences.</a:t>
            </a:r>
          </a:p>
          <a:p>
            <a:pPr marL="285750" indent="-285750">
              <a:lnSpc>
                <a:spcPct val="150000"/>
              </a:lnSpc>
              <a:buFont typeface="Courier New" panose="02070309020205020404" pitchFamily="49" charset="0"/>
              <a:buChar char="o"/>
            </a:pPr>
            <a:r>
              <a:rPr lang="en-US" dirty="0">
                <a:latin typeface="Arial" panose="020B0604020202020204" pitchFamily="34" charset="0"/>
              </a:rPr>
              <a:t>Identify the most popular genres, artists, and tracks.</a:t>
            </a:r>
          </a:p>
          <a:p>
            <a:pPr marL="285750" indent="-285750">
              <a:lnSpc>
                <a:spcPct val="150000"/>
              </a:lnSpc>
              <a:buFont typeface="Courier New" panose="02070309020205020404" pitchFamily="49" charset="0"/>
              <a:buChar char="o"/>
            </a:pPr>
            <a:r>
              <a:rPr lang="en-US" dirty="0">
                <a:latin typeface="Arial" panose="020B0604020202020204" pitchFamily="34" charset="0"/>
              </a:rPr>
              <a:t>Evaluate sales performance across </a:t>
            </a:r>
            <a:r>
              <a:rPr lang="en-US" b="1" dirty="0">
                <a:latin typeface="Arial" panose="020B0604020202020204" pitchFamily="34" charset="0"/>
              </a:rPr>
              <a:t>customers, countries, and employees</a:t>
            </a:r>
            <a:r>
              <a:rPr lang="en-US" dirty="0">
                <a:latin typeface="Arial" panose="020B0604020202020204" pitchFamily="34" charset="0"/>
              </a:rPr>
              <a:t>.</a:t>
            </a:r>
          </a:p>
          <a:p>
            <a:pPr marL="285750" indent="-285750">
              <a:lnSpc>
                <a:spcPct val="150000"/>
              </a:lnSpc>
              <a:buFont typeface="Courier New" panose="02070309020205020404" pitchFamily="49" charset="0"/>
              <a:buChar char="o"/>
            </a:pPr>
            <a:r>
              <a:rPr lang="en-US" dirty="0">
                <a:latin typeface="Arial" panose="020B0604020202020204" pitchFamily="34" charset="0"/>
              </a:rPr>
              <a:t>Derive insights to </a:t>
            </a:r>
            <a:r>
              <a:rPr lang="en-US" b="1" dirty="0">
                <a:latin typeface="Arial" panose="020B0604020202020204" pitchFamily="34" charset="0"/>
              </a:rPr>
              <a:t>improve marketing strategies and inventory management.</a:t>
            </a:r>
          </a:p>
          <a:p>
            <a:pPr marL="285750" indent="-285750">
              <a:lnSpc>
                <a:spcPct val="150000"/>
              </a:lnSpc>
              <a:buFont typeface="Courier New" panose="02070309020205020404" pitchFamily="49" charset="0"/>
              <a:buChar char="o"/>
            </a:pPr>
            <a:r>
              <a:rPr lang="en-US" dirty="0">
                <a:latin typeface="Arial" panose="020B0604020202020204" pitchFamily="34" charset="0"/>
              </a:rPr>
              <a:t>Demonstrate SQL skills in </a:t>
            </a:r>
            <a:r>
              <a:rPr lang="en-US" b="1" dirty="0">
                <a:latin typeface="Arial" panose="020B0604020202020204" pitchFamily="34" charset="0"/>
              </a:rPr>
              <a:t>data extraction, aggregation, and reporting.</a:t>
            </a:r>
          </a:p>
        </p:txBody>
      </p:sp>
    </p:spTree>
    <p:extLst>
      <p:ext uri="{BB962C8B-B14F-4D97-AF65-F5344CB8AC3E}">
        <p14:creationId xmlns:p14="http://schemas.microsoft.com/office/powerpoint/2010/main" val="2204137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BC95-4310-236B-AC59-365A2E1C1E1A}"/>
              </a:ext>
            </a:extLst>
          </p:cNvPr>
          <p:cNvSpPr>
            <a:spLocks noGrp="1"/>
          </p:cNvSpPr>
          <p:nvPr>
            <p:ph type="title"/>
          </p:nvPr>
        </p:nvSpPr>
        <p:spPr>
          <a:xfrm>
            <a:off x="3540731" y="504652"/>
            <a:ext cx="5110537" cy="557132"/>
          </a:xfrm>
        </p:spPr>
        <p:txBody>
          <a:bodyPr/>
          <a:lstStyle/>
          <a:p>
            <a:r>
              <a:rPr lang="en-IN" sz="2400" b="1" dirty="0">
                <a:solidFill>
                  <a:srgbClr val="FF0000"/>
                </a:solidFill>
                <a:latin typeface="Lato" panose="020F0502020204030204" pitchFamily="34" charset="0"/>
                <a:ea typeface="+mn-ea"/>
                <a:cs typeface="+mn-cs"/>
              </a:rPr>
              <a:t>ER Diagram and schema explanation</a:t>
            </a:r>
          </a:p>
        </p:txBody>
      </p:sp>
      <p:pic>
        <p:nvPicPr>
          <p:cNvPr id="11" name="Content Placeholder 10">
            <a:extLst>
              <a:ext uri="{FF2B5EF4-FFF2-40B4-BE49-F238E27FC236}">
                <a16:creationId xmlns:a16="http://schemas.microsoft.com/office/drawing/2014/main" id="{C375C8A4-6AB8-91B0-BBA6-C4E201ABAF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3060" y="1175906"/>
            <a:ext cx="6822040" cy="4992507"/>
          </a:xfrm>
        </p:spPr>
      </p:pic>
      <p:pic>
        <p:nvPicPr>
          <p:cNvPr id="4" name="Picture 3">
            <a:extLst>
              <a:ext uri="{FF2B5EF4-FFF2-40B4-BE49-F238E27FC236}">
                <a16:creationId xmlns:a16="http://schemas.microsoft.com/office/drawing/2014/main" id="{20FCE5D2-40BA-0D61-95FD-78F939E38EE5}"/>
              </a:ext>
            </a:extLst>
          </p:cNvPr>
          <p:cNvPicPr>
            <a:picLocks noChangeAspect="1"/>
          </p:cNvPicPr>
          <p:nvPr/>
        </p:nvPicPr>
        <p:blipFill>
          <a:blip r:embed="rId3"/>
          <a:stretch>
            <a:fillRect/>
          </a:stretch>
        </p:blipFill>
        <p:spPr>
          <a:xfrm>
            <a:off x="9334353" y="6324573"/>
            <a:ext cx="2857647" cy="533427"/>
          </a:xfrm>
          <a:prstGeom prst="rect">
            <a:avLst/>
          </a:prstGeom>
        </p:spPr>
      </p:pic>
      <p:cxnSp>
        <p:nvCxnSpPr>
          <p:cNvPr id="5" name="Straight Connector 4">
            <a:extLst>
              <a:ext uri="{FF2B5EF4-FFF2-40B4-BE49-F238E27FC236}">
                <a16:creationId xmlns:a16="http://schemas.microsoft.com/office/drawing/2014/main" id="{B2BCDB6C-1446-9DA7-9A1A-E8CED95B94FB}"/>
              </a:ext>
              <a:ext uri="{C183D7F6-B498-43B3-948B-1728B52AA6E4}">
                <adec:decorative xmlns:adec="http://schemas.microsoft.com/office/drawing/2017/decorative" val="1"/>
              </a:ext>
            </a:extLst>
          </p:cNvPr>
          <p:cNvCxnSpPr>
            <a:cxnSpLocks/>
            <a:endCxn id="2" idx="1"/>
          </p:cNvCxnSpPr>
          <p:nvPr/>
        </p:nvCxnSpPr>
        <p:spPr>
          <a:xfrm flipV="1">
            <a:off x="0" y="783218"/>
            <a:ext cx="3540731" cy="43515"/>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2003C18-6BA8-9A78-4857-0FB594CBA068}"/>
              </a:ext>
              <a:ext uri="{C183D7F6-B498-43B3-948B-1728B52AA6E4}">
                <adec:decorative xmlns:adec="http://schemas.microsoft.com/office/drawing/2017/decorative" val="1"/>
              </a:ext>
            </a:extLst>
          </p:cNvPr>
          <p:cNvCxnSpPr>
            <a:cxnSpLocks/>
            <a:endCxn id="2" idx="3"/>
          </p:cNvCxnSpPr>
          <p:nvPr/>
        </p:nvCxnSpPr>
        <p:spPr>
          <a:xfrm flipH="1">
            <a:off x="8651268" y="783218"/>
            <a:ext cx="3540732" cy="0"/>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122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00BD-5B88-2467-205A-0C0D023815DE}"/>
              </a:ext>
            </a:extLst>
          </p:cNvPr>
          <p:cNvSpPr>
            <a:spLocks noGrp="1"/>
          </p:cNvSpPr>
          <p:nvPr>
            <p:ph type="title"/>
          </p:nvPr>
        </p:nvSpPr>
        <p:spPr>
          <a:xfrm>
            <a:off x="4694550" y="569146"/>
            <a:ext cx="1870638" cy="428144"/>
          </a:xfrm>
        </p:spPr>
        <p:txBody>
          <a:bodyPr/>
          <a:lstStyle/>
          <a:p>
            <a:r>
              <a:rPr lang="en-US" sz="2400" b="1" dirty="0">
                <a:solidFill>
                  <a:srgbClr val="FF0000"/>
                </a:solidFill>
                <a:latin typeface="Lato" panose="020F0502020204030204" pitchFamily="34" charset="0"/>
                <a:ea typeface="+mn-ea"/>
                <a:cs typeface="+mn-cs"/>
              </a:rPr>
              <a:t>Key analysis</a:t>
            </a:r>
            <a:endParaRPr lang="en-IN" sz="2400" b="1" dirty="0">
              <a:solidFill>
                <a:srgbClr val="FF0000"/>
              </a:solidFill>
              <a:latin typeface="Lato" panose="020F0502020204030204" pitchFamily="34" charset="0"/>
              <a:ea typeface="+mn-ea"/>
              <a:cs typeface="+mn-cs"/>
            </a:endParaRPr>
          </a:p>
        </p:txBody>
      </p:sp>
      <p:pic>
        <p:nvPicPr>
          <p:cNvPr id="4" name="Picture 3">
            <a:extLst>
              <a:ext uri="{FF2B5EF4-FFF2-40B4-BE49-F238E27FC236}">
                <a16:creationId xmlns:a16="http://schemas.microsoft.com/office/drawing/2014/main" id="{3CC0CD72-6ABF-497B-F650-7708878AACE3}"/>
              </a:ext>
            </a:extLst>
          </p:cNvPr>
          <p:cNvPicPr>
            <a:picLocks noChangeAspect="1"/>
          </p:cNvPicPr>
          <p:nvPr/>
        </p:nvPicPr>
        <p:blipFill>
          <a:blip r:embed="rId2"/>
          <a:stretch>
            <a:fillRect/>
          </a:stretch>
        </p:blipFill>
        <p:spPr>
          <a:xfrm>
            <a:off x="9334353" y="6324573"/>
            <a:ext cx="2857647" cy="533427"/>
          </a:xfrm>
          <a:prstGeom prst="rect">
            <a:avLst/>
          </a:prstGeom>
        </p:spPr>
      </p:pic>
      <p:cxnSp>
        <p:nvCxnSpPr>
          <p:cNvPr id="5" name="Straight Connector 4">
            <a:extLst>
              <a:ext uri="{FF2B5EF4-FFF2-40B4-BE49-F238E27FC236}">
                <a16:creationId xmlns:a16="http://schemas.microsoft.com/office/drawing/2014/main" id="{4E6E6EE6-6953-21D9-78DF-1FA854AD948A}"/>
              </a:ext>
              <a:ext uri="{C183D7F6-B498-43B3-948B-1728B52AA6E4}">
                <adec:decorative xmlns:adec="http://schemas.microsoft.com/office/drawing/2017/decorative" val="1"/>
              </a:ext>
            </a:extLst>
          </p:cNvPr>
          <p:cNvCxnSpPr>
            <a:cxnSpLocks/>
          </p:cNvCxnSpPr>
          <p:nvPr/>
        </p:nvCxnSpPr>
        <p:spPr>
          <a:xfrm flipV="1">
            <a:off x="0" y="783218"/>
            <a:ext cx="4694549" cy="43515"/>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1DD8246-4CBB-7199-00F9-CB7A8B680B7B}"/>
              </a:ext>
              <a:ext uri="{C183D7F6-B498-43B3-948B-1728B52AA6E4}">
                <adec:decorative xmlns:adec="http://schemas.microsoft.com/office/drawing/2017/decorative" val="1"/>
              </a:ext>
            </a:extLst>
          </p:cNvPr>
          <p:cNvCxnSpPr>
            <a:cxnSpLocks/>
            <a:endCxn id="2" idx="3"/>
          </p:cNvCxnSpPr>
          <p:nvPr/>
        </p:nvCxnSpPr>
        <p:spPr>
          <a:xfrm flipH="1">
            <a:off x="6565188" y="783218"/>
            <a:ext cx="5626812" cy="0"/>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F3725E0-43BE-D7B5-F60B-24B2E9E856E0}"/>
              </a:ext>
            </a:extLst>
          </p:cNvPr>
          <p:cNvSpPr txBox="1"/>
          <p:nvPr/>
        </p:nvSpPr>
        <p:spPr>
          <a:xfrm>
            <a:off x="544530" y="1040588"/>
            <a:ext cx="10767317" cy="2805320"/>
          </a:xfrm>
          <a:prstGeom prst="rect">
            <a:avLst/>
          </a:prstGeom>
          <a:noFill/>
        </p:spPr>
        <p:txBody>
          <a:bodyPr wrap="square" rtlCol="0">
            <a:spAutoFit/>
          </a:bodyPr>
          <a:lstStyle/>
          <a:p>
            <a:pPr marL="342900" lvl="0" indent="-342900" eaLnBrk="0" fontAlgn="base" hangingPunct="0">
              <a:lnSpc>
                <a:spcPct val="150000"/>
              </a:lnSpc>
              <a:spcBef>
                <a:spcPct val="0"/>
              </a:spcBef>
              <a:spcAft>
                <a:spcPct val="0"/>
              </a:spcAft>
              <a:buFont typeface="Courier New" panose="02070309020205020404" pitchFamily="49" charset="0"/>
              <a:buChar char="o"/>
            </a:pPr>
            <a:r>
              <a:rPr lang="en-US" altLang="en-US" sz="2000" dirty="0">
                <a:latin typeface="Arial" panose="020B0604020202020204" pitchFamily="34" charset="0"/>
              </a:rPr>
              <a:t>Identify the </a:t>
            </a:r>
            <a:r>
              <a:rPr lang="en-US" altLang="en-US" sz="2000" b="1" dirty="0">
                <a:latin typeface="Arial" panose="020B0604020202020204" pitchFamily="34" charset="0"/>
              </a:rPr>
              <a:t>senior-most employee</a:t>
            </a:r>
            <a:r>
              <a:rPr lang="en-US" altLang="en-US" sz="2000" dirty="0">
                <a:latin typeface="Arial" panose="020B0604020202020204" pitchFamily="34" charset="0"/>
              </a:rPr>
              <a:t> based on job title to understand store hierarchy.</a:t>
            </a:r>
          </a:p>
          <a:p>
            <a:pPr marL="342900" lvl="0" indent="-342900" eaLnBrk="0" fontAlgn="base" hangingPunct="0">
              <a:lnSpc>
                <a:spcPct val="150000"/>
              </a:lnSpc>
              <a:spcBef>
                <a:spcPct val="0"/>
              </a:spcBef>
              <a:spcAft>
                <a:spcPct val="0"/>
              </a:spcAft>
              <a:buFont typeface="Courier New" panose="02070309020205020404" pitchFamily="49" charset="0"/>
              <a:buChar char="o"/>
            </a:pPr>
            <a:r>
              <a:rPr lang="en-US" altLang="en-US" sz="2000" dirty="0">
                <a:latin typeface="Arial" panose="020B0604020202020204" pitchFamily="34" charset="0"/>
              </a:rPr>
              <a:t>Analyze </a:t>
            </a:r>
            <a:r>
              <a:rPr lang="en-US" altLang="en-US" sz="2000" b="1" dirty="0">
                <a:latin typeface="Arial" panose="020B0604020202020204" pitchFamily="34" charset="0"/>
              </a:rPr>
              <a:t>country-wise invoice distribution</a:t>
            </a:r>
            <a:r>
              <a:rPr lang="en-US" altLang="en-US" sz="2000" dirty="0">
                <a:latin typeface="Arial" panose="020B0604020202020204" pitchFamily="34" charset="0"/>
              </a:rPr>
              <a:t> to find where most purchases occur.</a:t>
            </a:r>
          </a:p>
          <a:p>
            <a:pPr marL="342900" lvl="0" indent="-342900" eaLnBrk="0" fontAlgn="base" hangingPunct="0">
              <a:lnSpc>
                <a:spcPct val="150000"/>
              </a:lnSpc>
              <a:spcBef>
                <a:spcPct val="0"/>
              </a:spcBef>
              <a:spcAft>
                <a:spcPct val="0"/>
              </a:spcAft>
              <a:buFont typeface="Courier New" panose="02070309020205020404" pitchFamily="49" charset="0"/>
              <a:buChar char="o"/>
            </a:pPr>
            <a:r>
              <a:rPr lang="en-US" altLang="en-US" sz="2000" dirty="0">
                <a:latin typeface="Arial" panose="020B0604020202020204" pitchFamily="34" charset="0"/>
              </a:rPr>
              <a:t>Discover the </a:t>
            </a:r>
            <a:r>
              <a:rPr lang="en-US" altLang="en-US" sz="2000" b="1" dirty="0">
                <a:latin typeface="Arial" panose="020B0604020202020204" pitchFamily="34" charset="0"/>
              </a:rPr>
              <a:t>top 3 highest invoice totals</a:t>
            </a:r>
            <a:r>
              <a:rPr lang="en-US" altLang="en-US" sz="2000" dirty="0">
                <a:latin typeface="Arial" panose="020B0604020202020204" pitchFamily="34" charset="0"/>
              </a:rPr>
              <a:t> to understand big sales transactions.</a:t>
            </a:r>
          </a:p>
          <a:p>
            <a:pPr marL="342900" lvl="0" indent="-342900" eaLnBrk="0" fontAlgn="base" hangingPunct="0">
              <a:lnSpc>
                <a:spcPct val="150000"/>
              </a:lnSpc>
              <a:spcBef>
                <a:spcPct val="0"/>
              </a:spcBef>
              <a:spcAft>
                <a:spcPct val="0"/>
              </a:spcAft>
              <a:buFont typeface="Courier New" panose="02070309020205020404" pitchFamily="49" charset="0"/>
              <a:buChar char="o"/>
            </a:pPr>
            <a:r>
              <a:rPr lang="en-US" altLang="en-US" sz="2000" dirty="0">
                <a:latin typeface="Arial" panose="020B0604020202020204" pitchFamily="34" charset="0"/>
              </a:rPr>
              <a:t>Determine the </a:t>
            </a:r>
            <a:r>
              <a:rPr lang="en-US" altLang="en-US" sz="2000" b="1" dirty="0">
                <a:latin typeface="Arial" panose="020B0604020202020204" pitchFamily="34" charset="0"/>
              </a:rPr>
              <a:t>best-performing city</a:t>
            </a:r>
            <a:r>
              <a:rPr lang="en-US" altLang="en-US" sz="2000" dirty="0">
                <a:latin typeface="Arial" panose="020B0604020202020204" pitchFamily="34" charset="0"/>
              </a:rPr>
              <a:t> by total revenue to plan promotional events.</a:t>
            </a:r>
          </a:p>
          <a:p>
            <a:pPr marL="342900" lvl="0" indent="-342900" eaLnBrk="0" fontAlgn="base" hangingPunct="0">
              <a:lnSpc>
                <a:spcPct val="150000"/>
              </a:lnSpc>
              <a:spcBef>
                <a:spcPct val="0"/>
              </a:spcBef>
              <a:spcAft>
                <a:spcPct val="0"/>
              </a:spcAft>
              <a:buFont typeface="Courier New" panose="02070309020205020404" pitchFamily="49" charset="0"/>
              <a:buChar char="o"/>
            </a:pPr>
            <a:r>
              <a:rPr lang="en-US" altLang="en-US" sz="2000" dirty="0">
                <a:latin typeface="Arial" panose="020B0604020202020204" pitchFamily="34" charset="0"/>
              </a:rPr>
              <a:t>Identify the </a:t>
            </a:r>
            <a:r>
              <a:rPr lang="en-US" altLang="en-US" sz="2000" b="1" dirty="0">
                <a:latin typeface="Arial" panose="020B0604020202020204" pitchFamily="34" charset="0"/>
              </a:rPr>
              <a:t>best customer</a:t>
            </a:r>
            <a:r>
              <a:rPr lang="en-US" altLang="en-US" sz="2000" dirty="0">
                <a:latin typeface="Arial" panose="020B0604020202020204" pitchFamily="34" charset="0"/>
              </a:rPr>
              <a:t> — the one who spent the most money overall.</a:t>
            </a:r>
          </a:p>
          <a:p>
            <a:pPr marL="342900" lvl="0" indent="-342900" eaLnBrk="0" fontAlgn="base" hangingPunct="0">
              <a:lnSpc>
                <a:spcPct val="150000"/>
              </a:lnSpc>
              <a:spcBef>
                <a:spcPct val="0"/>
              </a:spcBef>
              <a:spcAft>
                <a:spcPct val="0"/>
              </a:spcAft>
              <a:buFont typeface="Courier New" panose="02070309020205020404" pitchFamily="49" charset="0"/>
              <a:buChar char="o"/>
            </a:pPr>
            <a:r>
              <a:rPr lang="en-US" altLang="en-US" sz="2000" dirty="0">
                <a:latin typeface="Arial" panose="020B0604020202020204" pitchFamily="34" charset="0"/>
              </a:rPr>
              <a:t>Analyze </a:t>
            </a:r>
            <a:r>
              <a:rPr lang="en-US" altLang="en-US" sz="2000" b="1" dirty="0">
                <a:latin typeface="Arial" panose="020B0604020202020204" pitchFamily="34" charset="0"/>
              </a:rPr>
              <a:t>Rock music listeners</a:t>
            </a:r>
            <a:r>
              <a:rPr lang="en-US" altLang="en-US" sz="2000" dirty="0">
                <a:latin typeface="Arial" panose="020B0604020202020204" pitchFamily="34" charset="0"/>
              </a:rPr>
              <a:t> by email and name to target them in marketing campaigns.</a:t>
            </a:r>
          </a:p>
        </p:txBody>
      </p:sp>
    </p:spTree>
    <p:extLst>
      <p:ext uri="{BB962C8B-B14F-4D97-AF65-F5344CB8AC3E}">
        <p14:creationId xmlns:p14="http://schemas.microsoft.com/office/powerpoint/2010/main" val="551626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49532-00A3-6324-79D0-8323AD7BB7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DE0ED1-7FC3-B494-C28F-AED9783C62E3}"/>
              </a:ext>
            </a:extLst>
          </p:cNvPr>
          <p:cNvSpPr>
            <a:spLocks noGrp="1"/>
          </p:cNvSpPr>
          <p:nvPr>
            <p:ph type="title"/>
          </p:nvPr>
        </p:nvSpPr>
        <p:spPr>
          <a:xfrm>
            <a:off x="4694550" y="436662"/>
            <a:ext cx="2898052" cy="619158"/>
          </a:xfrm>
        </p:spPr>
        <p:txBody>
          <a:bodyPr>
            <a:normAutofit/>
          </a:bodyPr>
          <a:lstStyle/>
          <a:p>
            <a:r>
              <a:rPr lang="en-US" sz="2400" b="1" dirty="0">
                <a:solidFill>
                  <a:srgbClr val="FF0000"/>
                </a:solidFill>
                <a:latin typeface="Lato" panose="020F0502020204030204" pitchFamily="34" charset="0"/>
                <a:ea typeface="+mn-ea"/>
                <a:cs typeface="+mn-cs"/>
              </a:rPr>
              <a:t>SQL query &amp; results</a:t>
            </a:r>
            <a:endParaRPr lang="en-IN" sz="2400" b="1" dirty="0">
              <a:solidFill>
                <a:srgbClr val="FF0000"/>
              </a:solidFill>
              <a:latin typeface="Lato" panose="020F0502020204030204" pitchFamily="34" charset="0"/>
              <a:ea typeface="+mn-ea"/>
              <a:cs typeface="+mn-cs"/>
            </a:endParaRPr>
          </a:p>
        </p:txBody>
      </p:sp>
      <p:pic>
        <p:nvPicPr>
          <p:cNvPr id="4" name="Picture 3">
            <a:extLst>
              <a:ext uri="{FF2B5EF4-FFF2-40B4-BE49-F238E27FC236}">
                <a16:creationId xmlns:a16="http://schemas.microsoft.com/office/drawing/2014/main" id="{7917A9F5-DDC6-66C9-810D-73CD4072BA7D}"/>
              </a:ext>
            </a:extLst>
          </p:cNvPr>
          <p:cNvPicPr>
            <a:picLocks noChangeAspect="1"/>
          </p:cNvPicPr>
          <p:nvPr/>
        </p:nvPicPr>
        <p:blipFill>
          <a:blip r:embed="rId2"/>
          <a:stretch>
            <a:fillRect/>
          </a:stretch>
        </p:blipFill>
        <p:spPr>
          <a:xfrm>
            <a:off x="9334353" y="6324573"/>
            <a:ext cx="2857647" cy="533427"/>
          </a:xfrm>
          <a:prstGeom prst="rect">
            <a:avLst/>
          </a:prstGeom>
        </p:spPr>
      </p:pic>
      <p:cxnSp>
        <p:nvCxnSpPr>
          <p:cNvPr id="5" name="Straight Connector 4">
            <a:extLst>
              <a:ext uri="{FF2B5EF4-FFF2-40B4-BE49-F238E27FC236}">
                <a16:creationId xmlns:a16="http://schemas.microsoft.com/office/drawing/2014/main" id="{7875E138-D989-CC02-40C3-6389B0320556}"/>
              </a:ext>
              <a:ext uri="{C183D7F6-B498-43B3-948B-1728B52AA6E4}">
                <adec:decorative xmlns:adec="http://schemas.microsoft.com/office/drawing/2017/decorative" val="1"/>
              </a:ext>
            </a:extLst>
          </p:cNvPr>
          <p:cNvCxnSpPr>
            <a:cxnSpLocks/>
          </p:cNvCxnSpPr>
          <p:nvPr/>
        </p:nvCxnSpPr>
        <p:spPr>
          <a:xfrm flipV="1">
            <a:off x="0" y="783218"/>
            <a:ext cx="4694549" cy="43515"/>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2E92D93-945D-B58F-8DC4-676BF3F608DD}"/>
              </a:ext>
              <a:ext uri="{C183D7F6-B498-43B3-948B-1728B52AA6E4}">
                <adec:decorative xmlns:adec="http://schemas.microsoft.com/office/drawing/2017/decorative" val="1"/>
              </a:ext>
            </a:extLst>
          </p:cNvPr>
          <p:cNvCxnSpPr>
            <a:cxnSpLocks/>
            <a:endCxn id="2" idx="3"/>
          </p:cNvCxnSpPr>
          <p:nvPr/>
        </p:nvCxnSpPr>
        <p:spPr>
          <a:xfrm flipH="1" flipV="1">
            <a:off x="7592602" y="746241"/>
            <a:ext cx="4599398" cy="36977"/>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9DCC5A1-E3F9-8B58-F151-7D660D9D18C8}"/>
              </a:ext>
            </a:extLst>
          </p:cNvPr>
          <p:cNvSpPr txBox="1"/>
          <p:nvPr/>
        </p:nvSpPr>
        <p:spPr>
          <a:xfrm>
            <a:off x="955496" y="1025730"/>
            <a:ext cx="10150867" cy="707886"/>
          </a:xfrm>
          <a:prstGeom prst="rect">
            <a:avLst/>
          </a:prstGeom>
          <a:noFill/>
        </p:spPr>
        <p:txBody>
          <a:bodyPr wrap="square" rtlCol="0">
            <a:spAutoFit/>
          </a:bodyPr>
          <a:lstStyle/>
          <a:p>
            <a:r>
              <a:rPr lang="en-US" sz="2000" b="1" dirty="0"/>
              <a:t>6. Write a query to return the email, first name, last name, &amp; Genre of all Rock Music listeners.  Return your list ordered alphabetically by email starting with A</a:t>
            </a:r>
          </a:p>
        </p:txBody>
      </p:sp>
      <p:pic>
        <p:nvPicPr>
          <p:cNvPr id="14" name="Picture 13">
            <a:extLst>
              <a:ext uri="{FF2B5EF4-FFF2-40B4-BE49-F238E27FC236}">
                <a16:creationId xmlns:a16="http://schemas.microsoft.com/office/drawing/2014/main" id="{FAF15F0F-10E7-1C74-B6D5-C0AA94223726}"/>
              </a:ext>
            </a:extLst>
          </p:cNvPr>
          <p:cNvPicPr>
            <a:picLocks noChangeAspect="1"/>
          </p:cNvPicPr>
          <p:nvPr/>
        </p:nvPicPr>
        <p:blipFill>
          <a:blip r:embed="rId3"/>
          <a:stretch>
            <a:fillRect/>
          </a:stretch>
        </p:blipFill>
        <p:spPr>
          <a:xfrm>
            <a:off x="1099335" y="1855724"/>
            <a:ext cx="9791272" cy="4468850"/>
          </a:xfrm>
          <a:prstGeom prst="rect">
            <a:avLst/>
          </a:prstGeom>
        </p:spPr>
      </p:pic>
    </p:spTree>
    <p:extLst>
      <p:ext uri="{BB962C8B-B14F-4D97-AF65-F5344CB8AC3E}">
        <p14:creationId xmlns:p14="http://schemas.microsoft.com/office/powerpoint/2010/main" val="1607347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48F12-6BE4-FF77-E349-DBA110232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507767-D7CA-1C81-7762-28FB36219143}"/>
              </a:ext>
            </a:extLst>
          </p:cNvPr>
          <p:cNvSpPr>
            <a:spLocks noGrp="1"/>
          </p:cNvSpPr>
          <p:nvPr>
            <p:ph type="title"/>
          </p:nvPr>
        </p:nvSpPr>
        <p:spPr>
          <a:xfrm>
            <a:off x="4694550" y="436662"/>
            <a:ext cx="2898052" cy="619158"/>
          </a:xfrm>
        </p:spPr>
        <p:txBody>
          <a:bodyPr>
            <a:normAutofit/>
          </a:bodyPr>
          <a:lstStyle/>
          <a:p>
            <a:r>
              <a:rPr lang="en-US" sz="2400" b="1" dirty="0">
                <a:solidFill>
                  <a:srgbClr val="FF0000"/>
                </a:solidFill>
                <a:latin typeface="Lato" panose="020F0502020204030204" pitchFamily="34" charset="0"/>
                <a:ea typeface="+mn-ea"/>
                <a:cs typeface="+mn-cs"/>
              </a:rPr>
              <a:t>SQL query &amp; results</a:t>
            </a:r>
            <a:endParaRPr lang="en-IN" sz="2400" b="1" dirty="0">
              <a:solidFill>
                <a:srgbClr val="FF0000"/>
              </a:solidFill>
              <a:latin typeface="Lato" panose="020F0502020204030204" pitchFamily="34" charset="0"/>
              <a:ea typeface="+mn-ea"/>
              <a:cs typeface="+mn-cs"/>
            </a:endParaRPr>
          </a:p>
        </p:txBody>
      </p:sp>
      <p:pic>
        <p:nvPicPr>
          <p:cNvPr id="4" name="Picture 3">
            <a:extLst>
              <a:ext uri="{FF2B5EF4-FFF2-40B4-BE49-F238E27FC236}">
                <a16:creationId xmlns:a16="http://schemas.microsoft.com/office/drawing/2014/main" id="{BBA49226-A4E0-426B-E24C-92F4BFB4FA91}"/>
              </a:ext>
            </a:extLst>
          </p:cNvPr>
          <p:cNvPicPr>
            <a:picLocks noChangeAspect="1"/>
          </p:cNvPicPr>
          <p:nvPr/>
        </p:nvPicPr>
        <p:blipFill>
          <a:blip r:embed="rId2"/>
          <a:stretch>
            <a:fillRect/>
          </a:stretch>
        </p:blipFill>
        <p:spPr>
          <a:xfrm>
            <a:off x="9334353" y="6324573"/>
            <a:ext cx="2857647" cy="533427"/>
          </a:xfrm>
          <a:prstGeom prst="rect">
            <a:avLst/>
          </a:prstGeom>
        </p:spPr>
      </p:pic>
      <p:cxnSp>
        <p:nvCxnSpPr>
          <p:cNvPr id="5" name="Straight Connector 4">
            <a:extLst>
              <a:ext uri="{FF2B5EF4-FFF2-40B4-BE49-F238E27FC236}">
                <a16:creationId xmlns:a16="http://schemas.microsoft.com/office/drawing/2014/main" id="{08897E6C-3049-30CD-4E47-A107646DE082}"/>
              </a:ext>
              <a:ext uri="{C183D7F6-B498-43B3-948B-1728B52AA6E4}">
                <adec:decorative xmlns:adec="http://schemas.microsoft.com/office/drawing/2017/decorative" val="1"/>
              </a:ext>
            </a:extLst>
          </p:cNvPr>
          <p:cNvCxnSpPr>
            <a:cxnSpLocks/>
          </p:cNvCxnSpPr>
          <p:nvPr/>
        </p:nvCxnSpPr>
        <p:spPr>
          <a:xfrm flipV="1">
            <a:off x="0" y="783218"/>
            <a:ext cx="4694549" cy="43515"/>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6D68471-70D1-B67D-DFDB-2092157C0456}"/>
              </a:ext>
              <a:ext uri="{C183D7F6-B498-43B3-948B-1728B52AA6E4}">
                <adec:decorative xmlns:adec="http://schemas.microsoft.com/office/drawing/2017/decorative" val="1"/>
              </a:ext>
            </a:extLst>
          </p:cNvPr>
          <p:cNvCxnSpPr>
            <a:cxnSpLocks/>
            <a:endCxn id="2" idx="3"/>
          </p:cNvCxnSpPr>
          <p:nvPr/>
        </p:nvCxnSpPr>
        <p:spPr>
          <a:xfrm flipH="1" flipV="1">
            <a:off x="7592602" y="746241"/>
            <a:ext cx="4599398" cy="36977"/>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4813BD5-3C97-7DDB-8671-004C1C369139}"/>
              </a:ext>
            </a:extLst>
          </p:cNvPr>
          <p:cNvSpPr txBox="1"/>
          <p:nvPr/>
        </p:nvSpPr>
        <p:spPr>
          <a:xfrm>
            <a:off x="1037689" y="1055820"/>
            <a:ext cx="9842643" cy="707886"/>
          </a:xfrm>
          <a:prstGeom prst="rect">
            <a:avLst/>
          </a:prstGeom>
          <a:noFill/>
        </p:spPr>
        <p:txBody>
          <a:bodyPr wrap="square" rtlCol="0">
            <a:spAutoFit/>
          </a:bodyPr>
          <a:lstStyle/>
          <a:p>
            <a:r>
              <a:rPr lang="en-US" sz="2000" b="1" dirty="0"/>
              <a:t>7Q, Let's invite the artists who have written the most rock music in our dataset. Write a query that returns the Artist name and total track count of the top 10 rock bands </a:t>
            </a:r>
          </a:p>
        </p:txBody>
      </p:sp>
      <p:pic>
        <p:nvPicPr>
          <p:cNvPr id="8" name="Picture 7">
            <a:extLst>
              <a:ext uri="{FF2B5EF4-FFF2-40B4-BE49-F238E27FC236}">
                <a16:creationId xmlns:a16="http://schemas.microsoft.com/office/drawing/2014/main" id="{17EE5A46-9E42-D519-39D3-FA6A6F45D2A8}"/>
              </a:ext>
            </a:extLst>
          </p:cNvPr>
          <p:cNvPicPr>
            <a:picLocks noChangeAspect="1"/>
          </p:cNvPicPr>
          <p:nvPr/>
        </p:nvPicPr>
        <p:blipFill>
          <a:blip r:embed="rId3"/>
          <a:stretch>
            <a:fillRect/>
          </a:stretch>
        </p:blipFill>
        <p:spPr>
          <a:xfrm>
            <a:off x="1119883" y="2182414"/>
            <a:ext cx="9760450" cy="3892368"/>
          </a:xfrm>
          <a:prstGeom prst="rect">
            <a:avLst/>
          </a:prstGeom>
        </p:spPr>
      </p:pic>
    </p:spTree>
    <p:extLst>
      <p:ext uri="{BB962C8B-B14F-4D97-AF65-F5344CB8AC3E}">
        <p14:creationId xmlns:p14="http://schemas.microsoft.com/office/powerpoint/2010/main" val="3043053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37A89-9B3A-1BBF-1305-AA1204CB9F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33FA6-ED81-5AC9-E1A5-8C34E00D93F0}"/>
              </a:ext>
            </a:extLst>
          </p:cNvPr>
          <p:cNvSpPr>
            <a:spLocks noGrp="1"/>
          </p:cNvSpPr>
          <p:nvPr>
            <p:ph type="title"/>
          </p:nvPr>
        </p:nvSpPr>
        <p:spPr>
          <a:xfrm>
            <a:off x="4766469" y="235961"/>
            <a:ext cx="2898052" cy="619158"/>
          </a:xfrm>
        </p:spPr>
        <p:txBody>
          <a:bodyPr>
            <a:normAutofit/>
          </a:bodyPr>
          <a:lstStyle/>
          <a:p>
            <a:r>
              <a:rPr lang="en-US" sz="2400" b="1" dirty="0">
                <a:solidFill>
                  <a:srgbClr val="FF0000"/>
                </a:solidFill>
                <a:latin typeface="Lato" panose="020F0502020204030204" pitchFamily="34" charset="0"/>
                <a:ea typeface="+mn-ea"/>
                <a:cs typeface="+mn-cs"/>
              </a:rPr>
              <a:t>SQL query &amp; results</a:t>
            </a:r>
            <a:endParaRPr lang="en-IN" sz="2400" b="1" dirty="0">
              <a:solidFill>
                <a:srgbClr val="FF0000"/>
              </a:solidFill>
              <a:latin typeface="Lato" panose="020F0502020204030204" pitchFamily="34" charset="0"/>
              <a:ea typeface="+mn-ea"/>
              <a:cs typeface="+mn-cs"/>
            </a:endParaRPr>
          </a:p>
        </p:txBody>
      </p:sp>
      <p:pic>
        <p:nvPicPr>
          <p:cNvPr id="4" name="Picture 3">
            <a:extLst>
              <a:ext uri="{FF2B5EF4-FFF2-40B4-BE49-F238E27FC236}">
                <a16:creationId xmlns:a16="http://schemas.microsoft.com/office/drawing/2014/main" id="{072878AD-A99E-DF09-EF9C-8C73A77BE8D8}"/>
              </a:ext>
            </a:extLst>
          </p:cNvPr>
          <p:cNvPicPr>
            <a:picLocks noChangeAspect="1"/>
          </p:cNvPicPr>
          <p:nvPr/>
        </p:nvPicPr>
        <p:blipFill>
          <a:blip r:embed="rId2"/>
          <a:stretch>
            <a:fillRect/>
          </a:stretch>
        </p:blipFill>
        <p:spPr>
          <a:xfrm>
            <a:off x="9334353" y="6324573"/>
            <a:ext cx="2857647" cy="533427"/>
          </a:xfrm>
          <a:prstGeom prst="rect">
            <a:avLst/>
          </a:prstGeom>
        </p:spPr>
      </p:pic>
      <p:cxnSp>
        <p:nvCxnSpPr>
          <p:cNvPr id="5" name="Straight Connector 4">
            <a:extLst>
              <a:ext uri="{FF2B5EF4-FFF2-40B4-BE49-F238E27FC236}">
                <a16:creationId xmlns:a16="http://schemas.microsoft.com/office/drawing/2014/main" id="{C9E3D3C4-CF2F-0C85-9B1C-71B61FD7749D}"/>
              </a:ext>
              <a:ext uri="{C183D7F6-B498-43B3-948B-1728B52AA6E4}">
                <adec:decorative xmlns:adec="http://schemas.microsoft.com/office/drawing/2017/decorative" val="1"/>
              </a:ext>
            </a:extLst>
          </p:cNvPr>
          <p:cNvCxnSpPr>
            <a:cxnSpLocks/>
          </p:cNvCxnSpPr>
          <p:nvPr/>
        </p:nvCxnSpPr>
        <p:spPr>
          <a:xfrm flipV="1">
            <a:off x="0" y="529886"/>
            <a:ext cx="4766469" cy="10436"/>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94869AF-4749-735F-6C8E-A13EDC658C12}"/>
              </a:ext>
              <a:ext uri="{C183D7F6-B498-43B3-948B-1728B52AA6E4}">
                <adec:decorative xmlns:adec="http://schemas.microsoft.com/office/drawing/2017/decorative" val="1"/>
              </a:ext>
            </a:extLst>
          </p:cNvPr>
          <p:cNvCxnSpPr>
            <a:cxnSpLocks/>
            <a:endCxn id="2" idx="3"/>
          </p:cNvCxnSpPr>
          <p:nvPr/>
        </p:nvCxnSpPr>
        <p:spPr>
          <a:xfrm flipH="1">
            <a:off x="7664521" y="524668"/>
            <a:ext cx="4527479" cy="20872"/>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299AE52-2504-873E-2F3D-CDE232EE93DE}"/>
              </a:ext>
            </a:extLst>
          </p:cNvPr>
          <p:cNvSpPr txBox="1"/>
          <p:nvPr/>
        </p:nvSpPr>
        <p:spPr>
          <a:xfrm>
            <a:off x="1187051" y="1057102"/>
            <a:ext cx="9761775" cy="1015663"/>
          </a:xfrm>
          <a:prstGeom prst="rect">
            <a:avLst/>
          </a:prstGeom>
          <a:noFill/>
        </p:spPr>
        <p:txBody>
          <a:bodyPr wrap="square" rtlCol="0">
            <a:spAutoFit/>
          </a:bodyPr>
          <a:lstStyle/>
          <a:p>
            <a:r>
              <a:rPr lang="en-US" sz="2000" b="1" dirty="0"/>
              <a:t>8. Return all the track names that have a song length longer than the average song length. Return the Name and Milliseconds for each track. Order by the song length, with the longest songs listed first</a:t>
            </a:r>
            <a:endParaRPr lang="en-IN" sz="2000" b="1" dirty="0"/>
          </a:p>
        </p:txBody>
      </p:sp>
      <p:pic>
        <p:nvPicPr>
          <p:cNvPr id="17" name="Picture 16">
            <a:extLst>
              <a:ext uri="{FF2B5EF4-FFF2-40B4-BE49-F238E27FC236}">
                <a16:creationId xmlns:a16="http://schemas.microsoft.com/office/drawing/2014/main" id="{C31B3D3A-70C8-2E63-D39E-85853CD2D436}"/>
              </a:ext>
            </a:extLst>
          </p:cNvPr>
          <p:cNvPicPr>
            <a:picLocks noChangeAspect="1"/>
          </p:cNvPicPr>
          <p:nvPr/>
        </p:nvPicPr>
        <p:blipFill>
          <a:blip r:embed="rId3"/>
          <a:stretch>
            <a:fillRect/>
          </a:stretch>
        </p:blipFill>
        <p:spPr>
          <a:xfrm>
            <a:off x="1187051" y="2072765"/>
            <a:ext cx="9761775" cy="3728133"/>
          </a:xfrm>
          <a:prstGeom prst="rect">
            <a:avLst/>
          </a:prstGeom>
        </p:spPr>
      </p:pic>
    </p:spTree>
    <p:extLst>
      <p:ext uri="{BB962C8B-B14F-4D97-AF65-F5344CB8AC3E}">
        <p14:creationId xmlns:p14="http://schemas.microsoft.com/office/powerpoint/2010/main" val="2533174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2D63D-D6CC-9A4F-2B5F-AC43892D32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4524EF-19B8-E7D4-91F8-EE54E028E61A}"/>
              </a:ext>
            </a:extLst>
          </p:cNvPr>
          <p:cNvSpPr>
            <a:spLocks noGrp="1"/>
          </p:cNvSpPr>
          <p:nvPr>
            <p:ph type="title"/>
          </p:nvPr>
        </p:nvSpPr>
        <p:spPr>
          <a:xfrm>
            <a:off x="4694550" y="436662"/>
            <a:ext cx="2898052" cy="619158"/>
          </a:xfrm>
        </p:spPr>
        <p:txBody>
          <a:bodyPr>
            <a:normAutofit/>
          </a:bodyPr>
          <a:lstStyle/>
          <a:p>
            <a:r>
              <a:rPr lang="en-US" sz="2400" b="1" dirty="0">
                <a:solidFill>
                  <a:srgbClr val="FF0000"/>
                </a:solidFill>
                <a:latin typeface="Lato" panose="020F0502020204030204" pitchFamily="34" charset="0"/>
                <a:ea typeface="+mn-ea"/>
                <a:cs typeface="+mn-cs"/>
              </a:rPr>
              <a:t>SQL query &amp; results</a:t>
            </a:r>
            <a:endParaRPr lang="en-IN" sz="2400" b="1" dirty="0">
              <a:solidFill>
                <a:srgbClr val="FF0000"/>
              </a:solidFill>
              <a:latin typeface="Lato" panose="020F0502020204030204" pitchFamily="34" charset="0"/>
              <a:ea typeface="+mn-ea"/>
              <a:cs typeface="+mn-cs"/>
            </a:endParaRPr>
          </a:p>
        </p:txBody>
      </p:sp>
      <p:pic>
        <p:nvPicPr>
          <p:cNvPr id="4" name="Picture 3">
            <a:extLst>
              <a:ext uri="{FF2B5EF4-FFF2-40B4-BE49-F238E27FC236}">
                <a16:creationId xmlns:a16="http://schemas.microsoft.com/office/drawing/2014/main" id="{24049A61-D53D-9CED-95D0-CA6C9F0F1FE5}"/>
              </a:ext>
            </a:extLst>
          </p:cNvPr>
          <p:cNvPicPr>
            <a:picLocks noChangeAspect="1"/>
          </p:cNvPicPr>
          <p:nvPr/>
        </p:nvPicPr>
        <p:blipFill>
          <a:blip r:embed="rId2"/>
          <a:stretch>
            <a:fillRect/>
          </a:stretch>
        </p:blipFill>
        <p:spPr>
          <a:xfrm>
            <a:off x="9334353" y="6324573"/>
            <a:ext cx="2857647" cy="533427"/>
          </a:xfrm>
          <a:prstGeom prst="rect">
            <a:avLst/>
          </a:prstGeom>
        </p:spPr>
      </p:pic>
      <p:cxnSp>
        <p:nvCxnSpPr>
          <p:cNvPr id="5" name="Straight Connector 4">
            <a:extLst>
              <a:ext uri="{FF2B5EF4-FFF2-40B4-BE49-F238E27FC236}">
                <a16:creationId xmlns:a16="http://schemas.microsoft.com/office/drawing/2014/main" id="{554B1DCE-E579-1C43-4AC7-CC73BF479F20}"/>
              </a:ext>
              <a:ext uri="{C183D7F6-B498-43B3-948B-1728B52AA6E4}">
                <adec:decorative xmlns:adec="http://schemas.microsoft.com/office/drawing/2017/decorative" val="1"/>
              </a:ext>
            </a:extLst>
          </p:cNvPr>
          <p:cNvCxnSpPr>
            <a:cxnSpLocks/>
          </p:cNvCxnSpPr>
          <p:nvPr/>
        </p:nvCxnSpPr>
        <p:spPr>
          <a:xfrm flipV="1">
            <a:off x="0" y="783218"/>
            <a:ext cx="4694549" cy="43515"/>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1994C7C-1A13-6A50-FF21-DBAEB592A070}"/>
              </a:ext>
              <a:ext uri="{C183D7F6-B498-43B3-948B-1728B52AA6E4}">
                <adec:decorative xmlns:adec="http://schemas.microsoft.com/office/drawing/2017/decorative" val="1"/>
              </a:ext>
            </a:extLst>
          </p:cNvPr>
          <p:cNvCxnSpPr>
            <a:cxnSpLocks/>
            <a:endCxn id="2" idx="3"/>
          </p:cNvCxnSpPr>
          <p:nvPr/>
        </p:nvCxnSpPr>
        <p:spPr>
          <a:xfrm flipH="1" flipV="1">
            <a:off x="7592602" y="746241"/>
            <a:ext cx="4599398" cy="36977"/>
          </a:xfrm>
          <a:prstGeom prst="line">
            <a:avLst/>
          </a:prstGeom>
          <a:ln w="1905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9BB9D43-EBF5-41F8-9192-3D27C9A44F84}"/>
              </a:ext>
            </a:extLst>
          </p:cNvPr>
          <p:cNvSpPr txBox="1"/>
          <p:nvPr/>
        </p:nvSpPr>
        <p:spPr>
          <a:xfrm>
            <a:off x="1099335" y="967621"/>
            <a:ext cx="9750175" cy="646331"/>
          </a:xfrm>
          <a:prstGeom prst="rect">
            <a:avLst/>
          </a:prstGeom>
          <a:noFill/>
        </p:spPr>
        <p:txBody>
          <a:bodyPr wrap="square" rtlCol="0">
            <a:spAutoFit/>
          </a:bodyPr>
          <a:lstStyle/>
          <a:p>
            <a:r>
              <a:rPr lang="en-IN" b="1" dirty="0"/>
              <a:t>Q9. Find how much amount is spent by each customer on artists? Write a query to return customer name, artist name and total spent </a:t>
            </a:r>
          </a:p>
        </p:txBody>
      </p:sp>
      <p:pic>
        <p:nvPicPr>
          <p:cNvPr id="12" name="Picture 11">
            <a:extLst>
              <a:ext uri="{FF2B5EF4-FFF2-40B4-BE49-F238E27FC236}">
                <a16:creationId xmlns:a16="http://schemas.microsoft.com/office/drawing/2014/main" id="{F3023956-A788-B1A8-16B1-4B3EE450FCA5}"/>
              </a:ext>
            </a:extLst>
          </p:cNvPr>
          <p:cNvPicPr>
            <a:picLocks noChangeAspect="1"/>
          </p:cNvPicPr>
          <p:nvPr/>
        </p:nvPicPr>
        <p:blipFill>
          <a:blip r:embed="rId3"/>
          <a:stretch>
            <a:fillRect/>
          </a:stretch>
        </p:blipFill>
        <p:spPr>
          <a:xfrm>
            <a:off x="1181527" y="1586780"/>
            <a:ext cx="9667983" cy="4737794"/>
          </a:xfrm>
          <a:prstGeom prst="rect">
            <a:avLst/>
          </a:prstGeom>
        </p:spPr>
      </p:pic>
    </p:spTree>
    <p:extLst>
      <p:ext uri="{BB962C8B-B14F-4D97-AF65-F5344CB8AC3E}">
        <p14:creationId xmlns:p14="http://schemas.microsoft.com/office/powerpoint/2010/main" val="1775481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TotalTime>
  <Words>699</Words>
  <Application>Microsoft Office PowerPoint</Application>
  <PresentationFormat>Widescreen</PresentationFormat>
  <Paragraphs>55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Courier New</vt:lpstr>
      <vt:lpstr>Lato</vt:lpstr>
      <vt:lpstr>Libre Baskerville</vt:lpstr>
      <vt:lpstr>Office Theme</vt:lpstr>
      <vt:lpstr>PowerPoint Presentation</vt:lpstr>
      <vt:lpstr>PowerPoint Presentation</vt:lpstr>
      <vt:lpstr>PowerPoint Presentation</vt:lpstr>
      <vt:lpstr>ER Diagram and schema explanation</vt:lpstr>
      <vt:lpstr>Key analysis</vt:lpstr>
      <vt:lpstr>SQL query &amp; results</vt:lpstr>
      <vt:lpstr>SQL query &amp; results</vt:lpstr>
      <vt:lpstr>SQL query &amp; results</vt:lpstr>
      <vt:lpstr>SQL query &amp; results</vt:lpstr>
      <vt:lpstr>SQL query &amp; results</vt:lpstr>
      <vt:lpstr>SQL query &amp; results</vt:lpstr>
      <vt:lpstr>Business insights &amp; Recommendations</vt:lpstr>
      <vt:lpstr>Experience/Challenges working on SQL – Data Analysis Project.</vt:lpstr>
      <vt:lpstr>Conclusion</vt:lpstr>
      <vt:lpstr>Q&amp;A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Marikanti Vamshikrishna</dc:creator>
  <cp:lastModifiedBy>Marikanti Vamshikrishna</cp:lastModifiedBy>
  <cp:revision>60</cp:revision>
  <dcterms:created xsi:type="dcterms:W3CDTF">2025-10-21T04:29:30Z</dcterms:created>
  <dcterms:modified xsi:type="dcterms:W3CDTF">2025-10-25T08:57:20Z</dcterms:modified>
</cp:coreProperties>
</file>