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rmorant Garamond Bold Italics" charset="1" panose="00000800000000000000"/>
      <p:regular r:id="rId13"/>
    </p:embeddedFont>
    <p:embeddedFont>
      <p:font typeface="Quicksand" charset="1" panose="00000000000000000000"/>
      <p:regular r:id="rId14"/>
    </p:embeddedFont>
    <p:embeddedFont>
      <p:font typeface="Quicksand Bold" charset="1" panose="00000000000000000000"/>
      <p:regular r:id="rId15"/>
    </p:embeddedFont>
    <p:embeddedFont>
      <p:font typeface="Agrandir" charset="1" panose="00000500000000000000"/>
      <p:regular r:id="rId16"/>
    </p:embeddedFont>
    <p:embeddedFont>
      <p:font typeface="DM Sans Bold" charset="1" panose="00000000000000000000"/>
      <p:regular r:id="rId17"/>
    </p:embeddedFont>
    <p:embeddedFont>
      <p:font typeface="DM Sans Bold Italics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Cormorant Garamond Bold" charset="1" panose="00000800000000000000"/>
      <p:regular r:id="rId20"/>
    </p:embeddedFont>
    <p:embeddedFont>
      <p:font typeface="Inter Bold" charset="1" panose="020B0802030000000004"/>
      <p:regular r:id="rId21"/>
    </p:embeddedFont>
    <p:embeddedFont>
      <p:font typeface="Arimo" charset="1" panose="020B0604020202020204"/>
      <p:regular r:id="rId22"/>
    </p:embeddedFont>
    <p:embeddedFont>
      <p:font typeface="Garet Bold" charset="1" panose="00000000000000000000"/>
      <p:regular r:id="rId23"/>
    </p:embeddedFont>
    <p:embeddedFont>
      <p:font typeface="Open Sans 2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649792"/>
            <a:ext cx="16229942" cy="333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412"/>
              </a:lnSpc>
              <a:spcBef>
                <a:spcPct val="0"/>
              </a:spcBef>
            </a:pPr>
            <a:r>
              <a:rPr lang="en-US" sz="958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Smart Voting System Using Face Recognition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4150234" cy="170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explores the concept of a smart voting system</a:t>
            </a:r>
          </a:p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25 August,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capstone project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>
                <a:alpha val="5568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1275418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sz="6399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Proposed Solution and System Architecture</a:t>
            </a:r>
          </a:p>
        </p:txBody>
      </p:sp>
      <p:sp>
        <p:nvSpPr>
          <p:cNvPr name="AutoShape 6" id="6"/>
          <p:cNvSpPr/>
          <p:nvPr/>
        </p:nvSpPr>
        <p:spPr>
          <a:xfrm>
            <a:off x="589788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961201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4099486"/>
            <a:ext cx="18288000" cy="4099486"/>
            <a:chOff x="0" y="0"/>
            <a:chExt cx="4816593" cy="1079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>
                <a:alpha val="4588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2719746"/>
            <a:ext cx="5904771" cy="539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Voter Registration</a:t>
            </a:r>
          </a:p>
          <a:p>
            <a:pPr algn="ctr">
              <a:lnSpc>
                <a:spcPts val="4764"/>
              </a:lnSpc>
            </a:pPr>
          </a:p>
          <a:p>
            <a:pPr algn="ctr">
              <a:lnSpc>
                <a:spcPts val="4764"/>
              </a:lnSpc>
            </a:pPr>
            <a:r>
              <a:rPr lang="en-US" sz="340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Voters register their details and submit facial biometric data. This data is securely stored and used for verification during the voting process</a:t>
            </a:r>
          </a:p>
          <a:p>
            <a:pPr algn="ctr">
              <a:lnSpc>
                <a:spcPts val="476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63638" y="2848692"/>
            <a:ext cx="6121931" cy="539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Voting Process</a:t>
            </a:r>
          </a:p>
          <a:p>
            <a:pPr algn="ctr">
              <a:lnSpc>
                <a:spcPts val="4764"/>
              </a:lnSpc>
            </a:pPr>
          </a:p>
          <a:p>
            <a:pPr algn="ctr">
              <a:lnSpc>
                <a:spcPts val="4764"/>
              </a:lnSpc>
            </a:pPr>
            <a:r>
              <a:rPr lang="en-US" sz="340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During voting, voters are identified through facial recognition, allowing them to cast their votes securely and efficiently.</a:t>
            </a:r>
          </a:p>
          <a:p>
            <a:pPr algn="ctr">
              <a:lnSpc>
                <a:spcPts val="4764"/>
              </a:lnSpc>
            </a:pPr>
          </a:p>
          <a:p>
            <a:pPr algn="ctr">
              <a:lnSpc>
                <a:spcPts val="476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341427" y="2719746"/>
            <a:ext cx="5605147" cy="599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 Verification</a:t>
            </a:r>
          </a:p>
          <a:p>
            <a:pPr algn="ctr">
              <a:lnSpc>
                <a:spcPts val="4764"/>
              </a:lnSpc>
            </a:pPr>
          </a:p>
          <a:p>
            <a:pPr algn="ctr">
              <a:lnSpc>
                <a:spcPts val="4764"/>
              </a:lnSpc>
            </a:pPr>
            <a:r>
              <a:rPr lang="en-US" sz="3403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system can generate tamper-proof vote tallies, reducing concerns about electoral fraud and promoting transparency in the voting process.</a:t>
            </a:r>
          </a:p>
          <a:p>
            <a:pPr algn="ctr">
              <a:lnSpc>
                <a:spcPts val="4764"/>
              </a:lnSpc>
            </a:pPr>
          </a:p>
          <a:p>
            <a:pPr algn="ctr">
              <a:lnSpc>
                <a:spcPts val="47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349139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30165" y="324036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45314" y="324036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74408" y="324036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297330" y="324036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45314" y="38186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48468" y="38186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3202" y="4631421"/>
            <a:ext cx="3500244" cy="5115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F466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Facial Recognition Algorithms</a:t>
            </a:r>
          </a:p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Advanced algorithms analyze facial features, enabling accurate identification of voters.</a:t>
            </a:r>
          </a:p>
          <a:p>
            <a:pPr algn="l">
              <a:lnSpc>
                <a:spcPts val="452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065791" y="4631421"/>
            <a:ext cx="4078209" cy="469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2999">
                <a:solidFill>
                  <a:srgbClr val="0F466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Secure Database Management</a:t>
            </a:r>
          </a:p>
          <a:p>
            <a:pPr algn="l">
              <a:lnSpc>
                <a:spcPts val="4679"/>
              </a:lnSpc>
            </a:pPr>
            <a:r>
              <a:rPr lang="en-US" sz="29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Robust database systems securely store voter data, ensuring its integrity and confidentiality.</a:t>
            </a:r>
          </a:p>
          <a:p>
            <a:pPr algn="l">
              <a:lnSpc>
                <a:spcPts val="46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938836" y="385220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82199" y="4693576"/>
            <a:ext cx="3429519" cy="454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F466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User-Friendly Interface</a:t>
            </a:r>
          </a:p>
          <a:p>
            <a:pPr algn="l">
              <a:lnSpc>
                <a:spcPts val="4523"/>
              </a:lnSpc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Intuitive interfaces facilitate easy navigation and seamless voting for all users.</a:t>
            </a:r>
          </a:p>
          <a:p>
            <a:pPr algn="l">
              <a:lnSpc>
                <a:spcPts val="4523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5061977" y="381862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87032" y="4426876"/>
            <a:ext cx="3188476" cy="511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4"/>
              </a:lnSpc>
            </a:pPr>
            <a:r>
              <a:rPr lang="en-US" sz="2900">
                <a:solidFill>
                  <a:srgbClr val="0F4662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Scalable Infrastructure</a:t>
            </a:r>
          </a:p>
          <a:p>
            <a:pPr algn="l">
              <a:lnSpc>
                <a:spcPts val="4524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system should be scalable to accommodate a large number of voters and diverse voting locations.</a:t>
            </a:r>
          </a:p>
          <a:p>
            <a:pPr algn="l">
              <a:lnSpc>
                <a:spcPts val="4524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0" y="0"/>
            <a:ext cx="18288000" cy="2295442"/>
            <a:chOff x="0" y="0"/>
            <a:chExt cx="4816593" cy="6045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816592" cy="604561"/>
            </a:xfrm>
            <a:custGeom>
              <a:avLst/>
              <a:gdLst/>
              <a:ahLst/>
              <a:cxnLst/>
              <a:rect r="r" b="b" t="t" l="l"/>
              <a:pathLst>
                <a:path h="60456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04561"/>
                  </a:lnTo>
                  <a:lnTo>
                    <a:pt x="0" y="604561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4816593" cy="65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67709" y="736600"/>
            <a:ext cx="10026968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  <a:spcBef>
                <a:spcPct val="0"/>
              </a:spcBef>
            </a:pPr>
            <a:r>
              <a:rPr lang="en-US" sz="5000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Technology Stack and Implementation Plan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0" y="9313011"/>
            <a:ext cx="18288000" cy="4099486"/>
            <a:chOff x="0" y="0"/>
            <a:chExt cx="4816593" cy="1079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61827"/>
            <a:ext cx="5038071" cy="3559266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DBE5E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370657"/>
            <a:ext cx="5038071" cy="3559266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DBE5E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2531" y="1261827"/>
            <a:ext cx="5038071" cy="3559266"/>
            <a:chOff x="0" y="0"/>
            <a:chExt cx="1048738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DBE5E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5370657"/>
            <a:ext cx="5038071" cy="3559266"/>
            <a:chOff x="0" y="0"/>
            <a:chExt cx="1048738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DBE5E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92531" y="1261827"/>
            <a:ext cx="5038071" cy="668736"/>
            <a:chOff x="0" y="0"/>
            <a:chExt cx="1048738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692531" y="5370657"/>
            <a:ext cx="5038071" cy="668736"/>
            <a:chOff x="0" y="0"/>
            <a:chExt cx="1048738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30605" y="1413304"/>
            <a:ext cx="3739422" cy="43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932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Data Encryption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062826" y="1452532"/>
            <a:ext cx="3739422" cy="37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2532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Access Control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5712" y="5554049"/>
            <a:ext cx="4137951" cy="37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2532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Anonymization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62826" y="5554049"/>
            <a:ext cx="3558025" cy="37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2532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Regular Audits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6448" y="2091228"/>
            <a:ext cx="4137951" cy="272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 sensitive data, including facial biometrics, is encrypted to prevent unauthorized access.</a:t>
            </a:r>
          </a:p>
          <a:p>
            <a:pPr algn="l" marL="0" indent="0" lvl="0">
              <a:lnSpc>
                <a:spcPts val="3644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7043362" y="2164542"/>
            <a:ext cx="4137951" cy="272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16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Strict access control measures limit access to the system and voter data, ensuring data security.</a:t>
            </a:r>
          </a:p>
          <a:p>
            <a:pPr algn="l" marL="0" indent="0" lvl="0">
              <a:lnSpc>
                <a:spcPts val="3644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6863562" y="6170170"/>
            <a:ext cx="4137951" cy="261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Regular security audits are conducted to identify and address potential vulnerabilities in the system.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230605" y="6170170"/>
            <a:ext cx="4137951" cy="305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599" spc="1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 information is anonymized to protect voter privacy, separating facial data from other identifying information.</a:t>
            </a:r>
          </a:p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</a:p>
        </p:txBody>
      </p:sp>
      <p:grpSp>
        <p:nvGrpSpPr>
          <p:cNvPr name="Group 34" id="34"/>
          <p:cNvGrpSpPr/>
          <p:nvPr/>
        </p:nvGrpSpPr>
        <p:grpSpPr>
          <a:xfrm rot="5400000">
            <a:off x="6546338" y="2147231"/>
            <a:ext cx="18135600" cy="5347723"/>
            <a:chOff x="0" y="0"/>
            <a:chExt cx="4776454" cy="140845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776454" cy="1408454"/>
            </a:xfrm>
            <a:custGeom>
              <a:avLst/>
              <a:gdLst/>
              <a:ahLst/>
              <a:cxnLst/>
              <a:rect r="r" b="b" t="t" l="l"/>
              <a:pathLst>
                <a:path h="1408454" w="4776454">
                  <a:moveTo>
                    <a:pt x="0" y="0"/>
                  </a:moveTo>
                  <a:lnTo>
                    <a:pt x="4776454" y="0"/>
                  </a:lnTo>
                  <a:lnTo>
                    <a:pt x="4776454" y="1408454"/>
                  </a:lnTo>
                  <a:lnTo>
                    <a:pt x="0" y="1408454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776454" cy="14560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053655" y="7016940"/>
            <a:ext cx="5131713" cy="126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Considerations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519670" y="1414021"/>
            <a:ext cx="4188936" cy="489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  <a:spcBef>
                <a:spcPct val="0"/>
              </a:spcBef>
            </a:pPr>
            <a:r>
              <a:rPr lang="en-US" sz="9299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Security and Privacy</a:t>
            </a:r>
          </a:p>
        </p:txBody>
      </p:sp>
      <p:sp>
        <p:nvSpPr>
          <p:cNvPr name="AutoShape 39" id="39"/>
          <p:cNvSpPr/>
          <p:nvPr/>
        </p:nvSpPr>
        <p:spPr>
          <a:xfrm>
            <a:off x="12940277" y="56078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12940277" y="959309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589958" y="2677674"/>
          <a:ext cx="15426002" cy="7525753"/>
        </p:xfrm>
        <a:graphic>
          <a:graphicData uri="http://schemas.openxmlformats.org/drawingml/2006/table">
            <a:tbl>
              <a:tblPr/>
              <a:tblGrid>
                <a:gridCol w="4922953"/>
                <a:gridCol w="10503049"/>
              </a:tblGrid>
              <a:tr h="1612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F4662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Increased Security</a:t>
                      </a: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Reduced voter fraud and manipulation through biometric verification.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8740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F4662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Enhanced Efficiency</a:t>
                      </a: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Streamlined voting process and reduced wait times.</a:t>
                      </a:r>
                      <a:endParaRPr lang="en-US" sz="1100"/>
                    </a:p>
                    <a:p>
                      <a:pPr algn="ctr">
                        <a:lnSpc>
                          <a:spcPts val="43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A"/>
                    </a:solidFill>
                  </a:tcPr>
                </a:tc>
              </a:tr>
              <a:tr h="19143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F4662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Improved Accessibility</a:t>
                      </a: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Facilitates voting for people with disabilities and those who may find traditional voting methods challenging.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21253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F4662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Increased Transparency</a:t>
                      </a:r>
                      <a:endParaRPr lang="en-US" sz="1100"/>
                    </a:p>
                    <a:p>
                      <a:pPr algn="ctr">
                        <a:lnSpc>
                          <a:spcPts val="41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Auditable voting process enhances public trust and confidence.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EA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919853" y="356479"/>
            <a:ext cx="5743232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STAKEHOLDER</a:t>
            </a:r>
          </a:p>
        </p:txBody>
      </p:sp>
      <p:sp>
        <p:nvSpPr>
          <p:cNvPr name="AutoShape 4" id="4"/>
          <p:cNvSpPr/>
          <p:nvPr/>
        </p:nvSpPr>
        <p:spPr>
          <a:xfrm>
            <a:off x="6913567" y="442204"/>
            <a:ext cx="0" cy="141761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940212" y="443473"/>
            <a:ext cx="9319088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 2"/>
                <a:ea typeface="Open Sans 2"/>
                <a:cs typeface="Open Sans 2"/>
                <a:sym typeface="Open Sans 2"/>
              </a:rPr>
              <a:t>As stakeholders in your success, our commitment goes beyond delivering exceptional services; we prioritize understanding and aligning with the unique goals and values of our clients.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235307"/>
            <a:chOff x="0" y="0"/>
            <a:chExt cx="4816593" cy="5887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588723"/>
            </a:xfrm>
            <a:custGeom>
              <a:avLst/>
              <a:gdLst/>
              <a:ahLst/>
              <a:cxnLst/>
              <a:rect r="r" b="b" t="t" l="l"/>
              <a:pathLst>
                <a:path h="58872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88723"/>
                  </a:lnTo>
                  <a:lnTo>
                    <a:pt x="0" y="58872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16593" cy="636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18505" y="556502"/>
            <a:ext cx="9459274" cy="100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Benefits of Smart Voting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011848"/>
            <a:chOff x="0" y="0"/>
            <a:chExt cx="4816593" cy="529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29869"/>
            </a:xfrm>
            <a:custGeom>
              <a:avLst/>
              <a:gdLst/>
              <a:ahLst/>
              <a:cxnLst/>
              <a:rect r="r" b="b" t="t" l="l"/>
              <a:pathLst>
                <a:path h="5298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9869"/>
                  </a:lnTo>
                  <a:lnTo>
                    <a:pt x="0" y="529869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77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713108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34942" y="352595"/>
            <a:ext cx="8775502" cy="121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3"/>
              </a:lnSpc>
              <a:spcBef>
                <a:spcPct val="0"/>
              </a:spcBef>
            </a:pPr>
            <a:r>
              <a:rPr lang="en-US" sz="7138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Conclusion&amp;FutureWrok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6316" y="2903377"/>
            <a:ext cx="17580377" cy="572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Smart voting systems using facial recognition have the potential to revolutionize elections. The technology can significantly enhance the security, efficiency, and accessibility of the voting process, paving the way for a more transparent and equitable democratic system. As technology advances, further development of this system will focus on continuous improvement and addressing ethical considerations related to data privacy and security.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72591" y="3301321"/>
            <a:ext cx="13530795" cy="222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7"/>
              </a:lnSpc>
              <a:spcBef>
                <a:spcPct val="0"/>
              </a:spcBef>
            </a:pPr>
            <a:r>
              <a:rPr lang="en-US" sz="13048" u="sng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35" y="0"/>
            <a:ext cx="18288000" cy="1996836"/>
            <a:chOff x="0" y="0"/>
            <a:chExt cx="4816593" cy="5259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25916"/>
            </a:xfrm>
            <a:custGeom>
              <a:avLst/>
              <a:gdLst/>
              <a:ahLst/>
              <a:cxnLst/>
              <a:rect r="r" b="b" t="t" l="l"/>
              <a:pathLst>
                <a:path h="52591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5916"/>
                  </a:lnTo>
                  <a:lnTo>
                    <a:pt x="0" y="525916"/>
                  </a:lnTo>
                  <a:close/>
                </a:path>
              </a:pathLst>
            </a:custGeom>
            <a:solidFill>
              <a:srgbClr val="DBE5EA">
                <a:alpha val="5098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573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35" y="8297982"/>
            <a:ext cx="18288000" cy="1996836"/>
            <a:chOff x="0" y="0"/>
            <a:chExt cx="4816593" cy="5259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525916"/>
            </a:xfrm>
            <a:custGeom>
              <a:avLst/>
              <a:gdLst/>
              <a:ahLst/>
              <a:cxnLst/>
              <a:rect r="r" b="b" t="t" l="l"/>
              <a:pathLst>
                <a:path h="52591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5916"/>
                  </a:lnTo>
                  <a:lnTo>
                    <a:pt x="0" y="525916"/>
                  </a:lnTo>
                  <a:close/>
                </a:path>
              </a:pathLst>
            </a:custGeom>
            <a:solidFill>
              <a:srgbClr val="DBE5EA">
                <a:alpha val="5098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816593" cy="573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DAGOqHLMaic</dc:identifier>
  <dcterms:modified xsi:type="dcterms:W3CDTF">2011-08-01T06:04:30Z</dcterms:modified>
  <cp:revision>1</cp:revision>
  <dc:title>Smart Voting System Using Face Recognition</dc:title>
</cp:coreProperties>
</file>