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85" r:id="rId3"/>
    <p:sldId id="295" r:id="rId4"/>
    <p:sldId id="305" r:id="rId5"/>
    <p:sldId id="294" r:id="rId6"/>
    <p:sldId id="304" r:id="rId7"/>
    <p:sldId id="293" r:id="rId8"/>
    <p:sldId id="303" r:id="rId9"/>
    <p:sldId id="292" r:id="rId10"/>
    <p:sldId id="302" r:id="rId11"/>
    <p:sldId id="291" r:id="rId12"/>
    <p:sldId id="301" r:id="rId13"/>
    <p:sldId id="290" r:id="rId14"/>
    <p:sldId id="300" r:id="rId15"/>
    <p:sldId id="289" r:id="rId16"/>
    <p:sldId id="299" r:id="rId17"/>
    <p:sldId id="288" r:id="rId18"/>
    <p:sldId id="296" r:id="rId19"/>
    <p:sldId id="287" r:id="rId20"/>
    <p:sldId id="298" r:id="rId21"/>
    <p:sldId id="286" r:id="rId22"/>
    <p:sldId id="297" r:id="rId23"/>
    <p:sldId id="306" r:id="rId24"/>
    <p:sldId id="307" r:id="rId25"/>
    <p:sldId id="317" r:id="rId26"/>
    <p:sldId id="310" r:id="rId27"/>
    <p:sldId id="316" r:id="rId28"/>
    <p:sldId id="312" r:id="rId29"/>
    <p:sldId id="313" r:id="rId30"/>
    <p:sldId id="311" r:id="rId31"/>
    <p:sldId id="315" r:id="rId32"/>
    <p:sldId id="309" r:id="rId33"/>
    <p:sldId id="314" r:id="rId34"/>
    <p:sldId id="308" r:id="rId35"/>
  </p:sldIdLst>
  <p:sldSz cx="9144000" cy="5143500" type="screen16x9"/>
  <p:notesSz cx="6858000" cy="9144000"/>
  <p:embeddedFontLst>
    <p:embeddedFont>
      <p:font typeface="Raleway ExtraBold" panose="020B0604020202020204" charset="0"/>
      <p:bold r:id="rId37"/>
      <p:boldItalic r:id="rId38"/>
    </p:embeddedFont>
    <p:embeddedFont>
      <p:font typeface="Raleway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en Soydan" initials="AS" lastIdx="1" clrIdx="0">
    <p:extLst>
      <p:ext uri="{19B8F6BF-5375-455C-9EA6-DF929625EA0E}">
        <p15:presenceInfo xmlns:p15="http://schemas.microsoft.com/office/powerpoint/2012/main" userId="2727df0fef15bb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343"/>
    <a:srgbClr val="4E4E4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C4E6-AB16-49F6-9646-FAD85473AF51}" v="4100" dt="2019-10-31T23:38:54.709"/>
  </p1510:revLst>
</p1510:revInfo>
</file>

<file path=ppt/tableStyles.xml><?xml version="1.0" encoding="utf-8"?>
<a:tblStyleLst xmlns:a="http://schemas.openxmlformats.org/drawingml/2006/main" def="{254FC43B-6594-4E5F-B579-2DD5C9D41534}">
  <a:tblStyle styleId="{254FC43B-6594-4E5F-B579-2DD5C9D41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2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3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4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8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0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17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4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8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772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30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24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4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21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75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20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72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2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179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772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63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964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49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AF1F-332B-4EA6-BD5E-423D360257AF}"/>
              </a:ext>
            </a:extLst>
          </p:cNvPr>
          <p:cNvSpPr txBox="1"/>
          <p:nvPr/>
        </p:nvSpPr>
        <p:spPr>
          <a:xfrm>
            <a:off x="2828544" y="490657"/>
            <a:ext cx="348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Dynamic Host Configuration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40842-278C-4A94-AD36-2230463089C0}"/>
              </a:ext>
            </a:extLst>
          </p:cNvPr>
          <p:cNvSpPr txBox="1"/>
          <p:nvPr/>
        </p:nvSpPr>
        <p:spPr>
          <a:xfrm>
            <a:off x="682752" y="798434"/>
            <a:ext cx="7921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   </a:t>
            </a:r>
            <a:r>
              <a:rPr lang="tr-TR" dirty="0" err="1">
                <a:latin typeface="Raleway Light" panose="020B0604020202020204" charset="0"/>
              </a:rPr>
              <a:t>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large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environments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manual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address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assignment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become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excessive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administrative</a:t>
            </a:r>
            <a:r>
              <a:rPr lang="tr-TR" dirty="0">
                <a:latin typeface="Raleway Light" panose="020B0604020202020204" charset="0"/>
              </a:rPr>
              <a:t> problem, </a:t>
            </a:r>
            <a:r>
              <a:rPr lang="tr-TR" dirty="0" err="1">
                <a:latin typeface="Raleway Light" panose="020B0604020202020204" charset="0"/>
              </a:rPr>
              <a:t>especially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mobile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roam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times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day</a:t>
            </a:r>
            <a:r>
              <a:rPr lang="tr-TR" dirty="0">
                <a:latin typeface="Raleway Light" panose="020B0604020202020204" charset="0"/>
              </a:rPr>
              <a:t>. DHCP is a </a:t>
            </a:r>
            <a:r>
              <a:rPr lang="tr-TR" dirty="0" err="1">
                <a:latin typeface="Raleway Light" panose="020B0604020202020204" charset="0"/>
              </a:rPr>
              <a:t>standardized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dynamically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distributing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automatically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setting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configuration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parameters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tr-TR" dirty="0">
                <a:latin typeface="Raleway Light" panose="020B0604020202020204" charset="0"/>
              </a:rPr>
              <a:t> mask, </a:t>
            </a:r>
            <a:r>
              <a:rPr lang="tr-TR" dirty="0" err="1">
                <a:latin typeface="Raleway Light" panose="020B0604020202020204" charset="0"/>
              </a:rPr>
              <a:t>default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DNS </a:t>
            </a:r>
            <a:r>
              <a:rPr lang="tr-TR" dirty="0" err="1">
                <a:latin typeface="Raleway Light" panose="020B0604020202020204" charset="0"/>
              </a:rPr>
              <a:t>servers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DHCP, </a:t>
            </a:r>
            <a:r>
              <a:rPr lang="tr-TR" dirty="0" err="1">
                <a:latin typeface="Raleway Light" panose="020B0604020202020204" charset="0"/>
              </a:rPr>
              <a:t>computers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request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parameters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automatically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a DHCP server, </a:t>
            </a:r>
            <a:r>
              <a:rPr lang="tr-TR" dirty="0" err="1">
                <a:latin typeface="Raleway Light" panose="020B0604020202020204" charset="0"/>
              </a:rPr>
              <a:t>reducing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administrators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manually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configure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settings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35904-6677-48C3-808E-AC4235806E97}"/>
              </a:ext>
            </a:extLst>
          </p:cNvPr>
          <p:cNvSpPr txBox="1"/>
          <p:nvPr/>
        </p:nvSpPr>
        <p:spPr>
          <a:xfrm>
            <a:off x="682752" y="2494312"/>
            <a:ext cx="7921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DHCP is </a:t>
            </a:r>
            <a:r>
              <a:rPr lang="tr-TR" dirty="0" err="1">
                <a:latin typeface="Raleway Light" panose="020B0604020202020204" charset="0"/>
              </a:rPr>
              <a:t>implemented</a:t>
            </a:r>
            <a:r>
              <a:rPr lang="tr-TR" dirty="0">
                <a:latin typeface="Raleway Light" panose="020B0604020202020204" charset="0"/>
              </a:rPr>
              <a:t> as an </a:t>
            </a:r>
            <a:r>
              <a:rPr lang="tr-TR" dirty="0" err="1">
                <a:latin typeface="Raleway Light" panose="020B0604020202020204" charset="0"/>
              </a:rPr>
              <a:t>option</a:t>
            </a:r>
            <a:r>
              <a:rPr lang="tr-TR" dirty="0">
                <a:latin typeface="Raleway Light" panose="020B0604020202020204" charset="0"/>
              </a:rPr>
              <a:t> of BOOTP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uses</a:t>
            </a:r>
            <a:r>
              <a:rPr lang="tr-TR" dirty="0">
                <a:latin typeface="Raleway Light" panose="020B0604020202020204" charset="0"/>
              </a:rPr>
              <a:t> BOOTP as </a:t>
            </a:r>
            <a:r>
              <a:rPr lang="tr-TR" dirty="0" err="1">
                <a:latin typeface="Raleway Light" panose="020B0604020202020204" charset="0"/>
              </a:rPr>
              <a:t>its</a:t>
            </a:r>
            <a:r>
              <a:rPr lang="tr-TR" dirty="0">
                <a:latin typeface="Raleway Light" panose="020B0604020202020204" charset="0"/>
              </a:rPr>
              <a:t> transport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. UDP port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 67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port of a DHCP server,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UDP port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 68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DHCP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CCD3F-8266-48F5-BBA8-715FC4F16958}"/>
              </a:ext>
            </a:extLst>
          </p:cNvPr>
          <p:cNvSpPr txBox="1"/>
          <p:nvPr/>
        </p:nvSpPr>
        <p:spPr>
          <a:xfrm>
            <a:off x="3297936" y="524256"/>
            <a:ext cx="254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Traffic Flow: Hub vs. Bridge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48047059-8865-43DA-991C-D75EED16AD7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0190" y="983742"/>
            <a:ext cx="6103620" cy="295656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1E8FE4-5024-47DE-9395-012E042B0681}"/>
              </a:ext>
            </a:extLst>
          </p:cNvPr>
          <p:cNvSpPr txBox="1"/>
          <p:nvPr/>
        </p:nvSpPr>
        <p:spPr>
          <a:xfrm>
            <a:off x="2642613" y="4113311"/>
            <a:ext cx="122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Hub</a:t>
            </a:r>
          </a:p>
          <a:p>
            <a:r>
              <a:rPr lang="en-US" dirty="0">
                <a:latin typeface="Raleway Light" panose="020B0604020202020204" charset="0"/>
              </a:rPr>
              <a:t>PC 1 to PC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A6E2-4309-4C73-BFF3-A9EC4A307AE2}"/>
              </a:ext>
            </a:extLst>
          </p:cNvPr>
          <p:cNvSpPr txBox="1"/>
          <p:nvPr/>
        </p:nvSpPr>
        <p:spPr>
          <a:xfrm>
            <a:off x="5846064" y="4113311"/>
            <a:ext cx="139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Bridge</a:t>
            </a:r>
          </a:p>
          <a:p>
            <a:r>
              <a:rPr lang="en-US" dirty="0">
                <a:latin typeface="Raleway Light" panose="020B0604020202020204" charset="0"/>
              </a:rPr>
              <a:t>PC 1 to PC 3</a:t>
            </a:r>
          </a:p>
        </p:txBody>
      </p:sp>
    </p:spTree>
    <p:extLst>
      <p:ext uri="{BB962C8B-B14F-4D97-AF65-F5344CB8AC3E}">
        <p14:creationId xmlns:p14="http://schemas.microsoft.com/office/powerpoint/2010/main" val="3135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C1E67760-F8A0-48D0-80F1-1439A7485DD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71821" y="586549"/>
            <a:ext cx="5400358" cy="400375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4056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F6C28-CCA0-4719-AF24-ED0924EEEBC2}"/>
              </a:ext>
            </a:extLst>
          </p:cNvPr>
          <p:cNvSpPr txBox="1"/>
          <p:nvPr/>
        </p:nvSpPr>
        <p:spPr>
          <a:xfrm>
            <a:off x="3419856" y="512064"/>
            <a:ext cx="23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Switching Operations</a:t>
            </a:r>
          </a:p>
        </p:txBody>
      </p:sp>
      <p:pic>
        <p:nvPicPr>
          <p:cNvPr id="5" name="Image4">
            <a:extLst>
              <a:ext uri="{FF2B5EF4-FFF2-40B4-BE49-F238E27FC236}">
                <a16:creationId xmlns:a16="http://schemas.microsoft.com/office/drawing/2014/main" id="{6E2BD4D1-7936-4252-9B5D-D496B7D66C8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60200" y="954544"/>
            <a:ext cx="4423600" cy="363575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087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894C-49AB-4234-B1F8-D27FAAB930C3}"/>
              </a:ext>
            </a:extLst>
          </p:cNvPr>
          <p:cNvSpPr txBox="1"/>
          <p:nvPr/>
        </p:nvSpPr>
        <p:spPr>
          <a:xfrm>
            <a:off x="3700272" y="419983"/>
            <a:ext cx="174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VLANs and Trunks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69543-8A8C-404D-BCB5-A96897DDCB17}"/>
              </a:ext>
            </a:extLst>
          </p:cNvPr>
          <p:cNvSpPr txBox="1"/>
          <p:nvPr/>
        </p:nvSpPr>
        <p:spPr>
          <a:xfrm>
            <a:off x="682752" y="727760"/>
            <a:ext cx="777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 VLAN is a </a:t>
            </a:r>
            <a:r>
              <a:rPr lang="tr-TR" dirty="0" err="1">
                <a:latin typeface="Raleway Light" panose="020B0604020202020204" charset="0"/>
              </a:rPr>
              <a:t>logical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broadcast</a:t>
            </a:r>
            <a:r>
              <a:rPr lang="tr-TR" dirty="0">
                <a:latin typeface="Raleway Light" panose="020B0604020202020204" charset="0"/>
              </a:rPr>
              <a:t> domain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span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multiple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physical</a:t>
            </a:r>
            <a:r>
              <a:rPr lang="tr-TR" dirty="0">
                <a:latin typeface="Raleway Light" panose="020B0604020202020204" charset="0"/>
              </a:rPr>
              <a:t> LAN </a:t>
            </a:r>
            <a:r>
              <a:rPr lang="tr-TR" dirty="0" err="1">
                <a:latin typeface="Raleway Light" panose="020B0604020202020204" charset="0"/>
              </a:rPr>
              <a:t>segments</a:t>
            </a:r>
            <a:r>
              <a:rPr lang="tr-TR" dirty="0">
                <a:latin typeface="Raleway Light" panose="020B0604020202020204" charset="0"/>
              </a:rPr>
              <a:t>.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/>
              <a:t>A VLAN is a </a:t>
            </a:r>
            <a:r>
              <a:rPr lang="tr-TR" dirty="0" err="1"/>
              <a:t>group</a:t>
            </a:r>
            <a:r>
              <a:rPr lang="tr-TR" dirty="0"/>
              <a:t> of </a:t>
            </a:r>
            <a:r>
              <a:rPr lang="tr-TR" dirty="0" err="1"/>
              <a:t>devices</a:t>
            </a:r>
            <a:r>
              <a:rPr lang="tr-TR" dirty="0"/>
              <a:t> on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LANs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configured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communicate</a:t>
            </a:r>
            <a:r>
              <a:rPr lang="tr-TR" dirty="0"/>
              <a:t> as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attached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wire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in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located</a:t>
            </a:r>
            <a:r>
              <a:rPr lang="tr-TR" dirty="0"/>
              <a:t> on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LAN </a:t>
            </a:r>
            <a:r>
              <a:rPr lang="tr-TR" dirty="0" err="1"/>
              <a:t>segments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C48A303C-1740-416B-9ED4-BA5BD7FC9CD1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9215" y="1762512"/>
            <a:ext cx="6465570" cy="296100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099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69D51B6C-00E4-4466-8D9B-A355024AE59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94219" y="644715"/>
            <a:ext cx="7155561" cy="322008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C28B8-71CB-4F4C-8863-C93BA5CA9D0E}"/>
              </a:ext>
            </a:extLst>
          </p:cNvPr>
          <p:cNvSpPr txBox="1"/>
          <p:nvPr/>
        </p:nvSpPr>
        <p:spPr>
          <a:xfrm>
            <a:off x="1289302" y="4067080"/>
            <a:ext cx="656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 </a:t>
            </a:r>
            <a:r>
              <a:rPr lang="tr-TR" dirty="0" err="1">
                <a:latin typeface="Raleway Light" panose="020B0604020202020204" charset="0"/>
              </a:rPr>
              <a:t>trunk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carry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traffic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multiple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VLANs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shown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following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figure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/>
              <a:t>IEEE 802.1Q </a:t>
            </a:r>
            <a:r>
              <a:rPr lang="en-US" dirty="0"/>
              <a:t>is a special </a:t>
            </a:r>
            <a:r>
              <a:rPr lang="en-US" dirty="0" err="1"/>
              <a:t>Trunkin</a:t>
            </a:r>
            <a:r>
              <a:rPr lang="en-US" dirty="0"/>
              <a:t> Protocol.</a:t>
            </a:r>
            <a:r>
              <a:rPr lang="tr-TR" dirty="0">
                <a:latin typeface="Raleway Light" panose="020B0604020202020204" charset="0"/>
              </a:rPr>
              <a:t>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E96E8-0E04-461B-9240-3918972FF606}"/>
              </a:ext>
            </a:extLst>
          </p:cNvPr>
          <p:cNvSpPr txBox="1"/>
          <p:nvPr/>
        </p:nvSpPr>
        <p:spPr>
          <a:xfrm>
            <a:off x="3389376" y="524256"/>
            <a:ext cx="236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Spanning Tree Protocols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05D7C-CB7C-423B-9F26-EDC2276AE65E}"/>
              </a:ext>
            </a:extLst>
          </p:cNvPr>
          <p:cNvSpPr txBox="1"/>
          <p:nvPr/>
        </p:nvSpPr>
        <p:spPr>
          <a:xfrm>
            <a:off x="463296" y="832033"/>
            <a:ext cx="8141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A topology with loops that imply the existence of multiple paths through internetwork and a network with multiple paths from source to destination can increase overall network fault tolerance can be harmful. STP was designed to eliminate loops.</a:t>
            </a:r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2E2A9939-39D7-41DD-AF0E-012F1CBA930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3296" y="1756092"/>
            <a:ext cx="8241792" cy="1999044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056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48CA910E-A24B-4BDD-A0CC-9EF00A087D3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87155" y="479552"/>
            <a:ext cx="4369689" cy="418439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3865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3F956-B6CF-4595-8C7B-33E36BBA3FC4}"/>
              </a:ext>
            </a:extLst>
          </p:cNvPr>
          <p:cNvSpPr txBox="1"/>
          <p:nvPr/>
        </p:nvSpPr>
        <p:spPr>
          <a:xfrm>
            <a:off x="2005584" y="426720"/>
            <a:ext cx="513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Standalone (Autonomous) and Lightweight Access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4FCC7-E51C-496B-8BAC-E26E52319489}"/>
              </a:ext>
            </a:extLst>
          </p:cNvPr>
          <p:cNvSpPr txBox="1"/>
          <p:nvPr/>
        </p:nvSpPr>
        <p:spPr>
          <a:xfrm>
            <a:off x="560832" y="734497"/>
            <a:ext cx="804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AP is a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LAN </a:t>
            </a:r>
            <a:r>
              <a:rPr lang="tr-TR" dirty="0" err="1">
                <a:latin typeface="Raleway Light" panose="020B0604020202020204" charset="0"/>
              </a:rPr>
              <a:t>networking</a:t>
            </a:r>
            <a:r>
              <a:rPr lang="tr-TR" dirty="0">
                <a:latin typeface="Raleway Light" panose="020B0604020202020204" charset="0"/>
              </a:rPr>
              <a:t> hardware </a:t>
            </a:r>
            <a:r>
              <a:rPr lang="tr-TR" dirty="0" err="1">
                <a:latin typeface="Raleway Light" panose="020B0604020202020204" charset="0"/>
              </a:rPr>
              <a:t>device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allows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Wi</a:t>
            </a:r>
            <a:r>
              <a:rPr lang="en-US" dirty="0">
                <a:latin typeface="Raleway Light" panose="020B0604020202020204" charset="0"/>
              </a:rPr>
              <a:t>-Fi </a:t>
            </a:r>
            <a:r>
              <a:rPr lang="tr-TR" dirty="0" err="1">
                <a:latin typeface="Raleway Light" panose="020B0604020202020204" charset="0"/>
              </a:rPr>
              <a:t>compliant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adaptor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connect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wired</a:t>
            </a:r>
            <a:r>
              <a:rPr lang="tr-TR" dirty="0">
                <a:latin typeface="Raleway Light" panose="020B0604020202020204" charset="0"/>
              </a:rPr>
              <a:t> network.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AP </a:t>
            </a:r>
            <a:r>
              <a:rPr lang="tr-TR" dirty="0" err="1">
                <a:latin typeface="Raleway Light" panose="020B0604020202020204" charset="0"/>
              </a:rPr>
              <a:t>converts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radio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frequency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communications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versa</a:t>
            </a:r>
            <a:r>
              <a:rPr lang="tr-TR" dirty="0">
                <a:latin typeface="Raleway Light" panose="020B0604020202020204" charset="0"/>
              </a:rPr>
              <a:t>.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AP </a:t>
            </a:r>
            <a:r>
              <a:rPr lang="tr-TR" dirty="0" err="1">
                <a:latin typeface="Raleway Light" panose="020B0604020202020204" charset="0"/>
              </a:rPr>
              <a:t>usually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connects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via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wired</a:t>
            </a:r>
            <a:r>
              <a:rPr lang="tr-TR" dirty="0">
                <a:latin typeface="Raleway Light" panose="020B0604020202020204" charset="0"/>
              </a:rPr>
              <a:t> Ethernet </a:t>
            </a:r>
            <a:r>
              <a:rPr lang="tr-TR" dirty="0" err="1">
                <a:latin typeface="Raleway Light" panose="020B0604020202020204" charset="0"/>
              </a:rPr>
              <a:t>connection</a:t>
            </a:r>
            <a:r>
              <a:rPr lang="tr-TR" dirty="0">
                <a:latin typeface="Raleway Light" panose="020B0604020202020204" charset="0"/>
              </a:rPr>
              <a:t> as a </a:t>
            </a:r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5C502F36-358A-482E-B8D9-DA5F7F1677C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15745" y="1769757"/>
            <a:ext cx="6112510" cy="273939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5F672-BA97-4322-90C5-6C35CC602130}"/>
              </a:ext>
            </a:extLst>
          </p:cNvPr>
          <p:cNvSpPr txBox="1"/>
          <p:nvPr/>
        </p:nvSpPr>
        <p:spPr>
          <a:xfrm>
            <a:off x="560832" y="1877567"/>
            <a:ext cx="178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Wireless AP Types</a:t>
            </a:r>
          </a:p>
        </p:txBody>
      </p:sp>
    </p:spTree>
    <p:extLst>
      <p:ext uri="{BB962C8B-B14F-4D97-AF65-F5344CB8AC3E}">
        <p14:creationId xmlns:p14="http://schemas.microsoft.com/office/powerpoint/2010/main" val="11897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65EF7-E303-44EA-9216-DD930BCC4CB3}"/>
              </a:ext>
            </a:extLst>
          </p:cNvPr>
          <p:cNvSpPr txBox="1"/>
          <p:nvPr/>
        </p:nvSpPr>
        <p:spPr>
          <a:xfrm>
            <a:off x="3182112" y="548640"/>
            <a:ext cx="277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Standalone (Autonomous) 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1951D-EB60-4612-B9A5-32D6AD6201C9}"/>
              </a:ext>
            </a:extLst>
          </p:cNvPr>
          <p:cNvSpPr txBox="1"/>
          <p:nvPr/>
        </p:nvSpPr>
        <p:spPr>
          <a:xfrm>
            <a:off x="536448" y="856417"/>
            <a:ext cx="8067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autonomous</a:t>
            </a:r>
            <a:r>
              <a:rPr lang="tr-TR" dirty="0">
                <a:latin typeface="Raleway Light" panose="020B0604020202020204" charset="0"/>
              </a:rPr>
              <a:t>) </a:t>
            </a:r>
            <a:r>
              <a:rPr lang="tr-TR" dirty="0" err="1">
                <a:latin typeface="Raleway Light" panose="020B0604020202020204" charset="0"/>
              </a:rPr>
              <a:t>APs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configured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one-by-one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offer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complete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functionality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themselves</a:t>
            </a:r>
            <a:r>
              <a:rPr lang="tr-TR" dirty="0">
                <a:latin typeface="Raleway Light" panose="020B0604020202020204" charset="0"/>
              </a:rPr>
              <a:t>;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well-adapted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very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small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deployments</a:t>
            </a:r>
            <a:r>
              <a:rPr lang="tr-TR" dirty="0">
                <a:latin typeface="Raleway Light" panose="020B0604020202020204" charset="0"/>
              </a:rPr>
              <a:t>.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support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configurations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where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configuration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settings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maintained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locally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AP can </a:t>
            </a:r>
            <a:r>
              <a:rPr lang="tr-TR" dirty="0" err="1">
                <a:latin typeface="Raleway Light" panose="020B0604020202020204" charset="0"/>
              </a:rPr>
              <a:t>load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starting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configuration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independently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still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operate</a:t>
            </a:r>
            <a:r>
              <a:rPr lang="tr-TR" dirty="0">
                <a:latin typeface="Raleway Light" panose="020B0604020202020204" charset="0"/>
              </a:rPr>
              <a:t> in a </a:t>
            </a:r>
            <a:r>
              <a:rPr lang="tr-TR" dirty="0" err="1">
                <a:latin typeface="Raleway Light" panose="020B0604020202020204" charset="0"/>
              </a:rPr>
              <a:t>cohesive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fashion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network.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55610-486E-4523-BB1D-66346F7BE6DC}"/>
              </a:ext>
            </a:extLst>
          </p:cNvPr>
          <p:cNvSpPr txBox="1"/>
          <p:nvPr/>
        </p:nvSpPr>
        <p:spPr>
          <a:xfrm>
            <a:off x="536448" y="2138582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Autonomous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self-</a:t>
            </a:r>
            <a:r>
              <a:rPr lang="tr-TR" dirty="0" err="1">
                <a:latin typeface="Raleway Light" panose="020B0604020202020204" charset="0"/>
              </a:rPr>
              <a:t>contained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offering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functional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standalone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en-US" dirty="0">
                <a:latin typeface="Raleway Light" panose="020B0604020202020204" charset="0"/>
              </a:rPr>
              <a:t>BSSs.</a:t>
            </a:r>
          </a:p>
          <a:p>
            <a:r>
              <a:rPr lang="en-US" dirty="0">
                <a:latin typeface="Raleway Light" panose="020B0604020202020204" charset="0"/>
              </a:rPr>
              <a:t>T</a:t>
            </a:r>
            <a:r>
              <a:rPr lang="tr-TR" dirty="0">
                <a:latin typeface="Raleway Light" panose="020B0604020202020204" charset="0"/>
              </a:rPr>
              <a:t>he AP </a:t>
            </a:r>
            <a:r>
              <a:rPr lang="tr-TR" dirty="0" err="1">
                <a:latin typeface="Raleway Light" panose="020B0604020202020204" charset="0"/>
              </a:rPr>
              <a:t>advertises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an SS</a:t>
            </a:r>
            <a:r>
              <a:rPr lang="en-US" dirty="0">
                <a:latin typeface="Raleway Light" panose="020B0604020202020204" charset="0"/>
              </a:rPr>
              <a:t>ID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is a </a:t>
            </a:r>
            <a:r>
              <a:rPr lang="tr-TR" dirty="0" err="1">
                <a:latin typeface="Raleway Light" panose="020B0604020202020204" charset="0"/>
              </a:rPr>
              <a:t>text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string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containing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logical</a:t>
            </a:r>
            <a:r>
              <a:rPr lang="tr-TR" dirty="0">
                <a:latin typeface="Raleway Light" panose="020B0604020202020204" charset="0"/>
              </a:rPr>
              <a:t> name. </a:t>
            </a:r>
            <a:r>
              <a:rPr lang="tr-TR" dirty="0" err="1">
                <a:latin typeface="Raleway Light" panose="020B0604020202020204" charset="0"/>
              </a:rPr>
              <a:t>Think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BSSID as a </a:t>
            </a:r>
            <a:r>
              <a:rPr lang="tr-TR" dirty="0" err="1">
                <a:latin typeface="Raleway Light" panose="020B0604020202020204" charset="0"/>
              </a:rPr>
              <a:t>machine-readable</a:t>
            </a:r>
            <a:r>
              <a:rPr lang="tr-TR" dirty="0">
                <a:latin typeface="Raleway Light" panose="020B0604020202020204" charset="0"/>
              </a:rPr>
              <a:t> name </a:t>
            </a:r>
            <a:r>
              <a:rPr lang="tr-TR" dirty="0" err="1">
                <a:latin typeface="Raleway Light" panose="020B0604020202020204" charset="0"/>
              </a:rPr>
              <a:t>tag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uniquely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identifies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BSS </a:t>
            </a:r>
            <a:r>
              <a:rPr lang="tr-TR" dirty="0" err="1">
                <a:latin typeface="Raleway Light" panose="020B0604020202020204" charset="0"/>
              </a:rPr>
              <a:t>ambassador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AP)</a:t>
            </a:r>
            <a:r>
              <a:rPr lang="en-US" dirty="0">
                <a:latin typeface="Raleway Light" panose="020B0604020202020204" charset="0"/>
              </a:rPr>
              <a:t>.</a:t>
            </a:r>
          </a:p>
          <a:p>
            <a:r>
              <a:rPr lang="en-US" dirty="0">
                <a:latin typeface="Raleway Light" panose="020B0604020202020204" charset="0"/>
              </a:rPr>
              <a:t>T</a:t>
            </a:r>
            <a:r>
              <a:rPr lang="tr-TR" dirty="0">
                <a:latin typeface="Raleway Light" panose="020B0604020202020204" charset="0"/>
              </a:rPr>
              <a:t>he SSID as a </a:t>
            </a:r>
            <a:r>
              <a:rPr lang="tr-TR" dirty="0" err="1">
                <a:latin typeface="Raleway Light" panose="020B0604020202020204" charset="0"/>
              </a:rPr>
              <a:t>non-unique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human-readable</a:t>
            </a:r>
            <a:r>
              <a:rPr lang="tr-TR" dirty="0">
                <a:latin typeface="Raleway Light" panose="020B0604020202020204" charset="0"/>
              </a:rPr>
              <a:t> name </a:t>
            </a:r>
            <a:r>
              <a:rPr lang="tr-TR" dirty="0" err="1">
                <a:latin typeface="Raleway Light" panose="020B0604020202020204" charset="0"/>
              </a:rPr>
              <a:t>tag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identifies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service.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809F57BF-4918-49C7-81A1-DB45DA432E2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30755" y="585216"/>
            <a:ext cx="4882489" cy="4005084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43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70602C3D-94A0-46B6-BA6B-16C3B9BADF8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9582" y="695642"/>
            <a:ext cx="5664835" cy="375221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71775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676-F517-49DE-8A27-8C05BBBA7660}"/>
              </a:ext>
            </a:extLst>
          </p:cNvPr>
          <p:cNvSpPr txBox="1"/>
          <p:nvPr/>
        </p:nvSpPr>
        <p:spPr>
          <a:xfrm>
            <a:off x="3736848" y="585216"/>
            <a:ext cx="167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Lightweight 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AF5C-5D8F-492C-AAFC-1CEBEF3F59C1}"/>
              </a:ext>
            </a:extLst>
          </p:cNvPr>
          <p:cNvSpPr txBox="1"/>
          <p:nvPr/>
        </p:nvSpPr>
        <p:spPr>
          <a:xfrm>
            <a:off x="597408" y="892993"/>
            <a:ext cx="7949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There are some disadvantages in using autonomous Aps:</a:t>
            </a:r>
          </a:p>
          <a:p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Selecting and configuring the channel that is used by each autonomous Aps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Detecting and dealing with any rogue Aps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Manage some things like transmit power level, prevent overlap </a:t>
            </a:r>
            <a:r>
              <a:rPr lang="en-US" dirty="0" err="1">
                <a:latin typeface="Raleway Light" panose="020B0604020202020204" charset="0"/>
              </a:rPr>
              <a:t>etc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Managing wireless network security and policies (no convenient place to monitor traffic)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F4196-FB9C-43CB-9AA4-7EDD4BBB5D35}"/>
              </a:ext>
            </a:extLst>
          </p:cNvPr>
          <p:cNvSpPr txBox="1"/>
          <p:nvPr/>
        </p:nvSpPr>
        <p:spPr>
          <a:xfrm>
            <a:off x="597408" y="2462784"/>
            <a:ext cx="794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LWAPs rely on central WLC(Wireless LAN Controller). LWAPs can be controlled and configured from a central WLC. Wireless LAN Administration work is done by the central WLC. </a:t>
            </a:r>
          </a:p>
        </p:txBody>
      </p:sp>
    </p:spTree>
    <p:extLst>
      <p:ext uri="{BB962C8B-B14F-4D97-AF65-F5344CB8AC3E}">
        <p14:creationId xmlns:p14="http://schemas.microsoft.com/office/powerpoint/2010/main" val="188573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B1E8E-8353-48D3-B942-02B793CA890A}"/>
              </a:ext>
            </a:extLst>
          </p:cNvPr>
          <p:cNvSpPr txBox="1"/>
          <p:nvPr/>
        </p:nvSpPr>
        <p:spPr>
          <a:xfrm>
            <a:off x="499872" y="573024"/>
            <a:ext cx="810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tunneling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them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carry</a:t>
            </a:r>
            <a:r>
              <a:rPr lang="tr-TR" dirty="0">
                <a:latin typeface="Raleway Light" panose="020B0604020202020204" charset="0"/>
              </a:rPr>
              <a:t> 802.11-related </a:t>
            </a:r>
            <a:r>
              <a:rPr lang="tr-TR" dirty="0" err="1">
                <a:latin typeface="Raleway Light" panose="020B0604020202020204" charset="0"/>
              </a:rPr>
              <a:t>messages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also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data. </a:t>
            </a:r>
            <a:r>
              <a:rPr lang="tr-TR" dirty="0" err="1">
                <a:latin typeface="Raleway Light" panose="020B0604020202020204" charset="0"/>
              </a:rPr>
              <a:t>Lightweight</a:t>
            </a:r>
            <a:r>
              <a:rPr lang="tr-TR" dirty="0">
                <a:latin typeface="Raleway Light" panose="020B0604020202020204" charset="0"/>
              </a:rPr>
              <a:t> AP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WLC can be </a:t>
            </a:r>
            <a:r>
              <a:rPr lang="tr-TR" dirty="0" err="1">
                <a:latin typeface="Raleway Light" panose="020B0604020202020204" charset="0"/>
              </a:rPr>
              <a:t>located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VLAN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tr-TR" dirty="0">
                <a:latin typeface="Raleway Light" panose="020B0604020202020204" charset="0"/>
              </a:rPr>
              <a:t>, but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do not </a:t>
            </a:r>
            <a:r>
              <a:rPr lang="tr-TR" dirty="0" err="1">
                <a:latin typeface="Raleway Light" panose="020B0604020202020204" charset="0"/>
              </a:rPr>
              <a:t>have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be. </a:t>
            </a:r>
            <a:r>
              <a:rPr lang="tr-TR" dirty="0" err="1">
                <a:latin typeface="Raleway Light" panose="020B0604020202020204" charset="0"/>
              </a:rPr>
              <a:t>Instead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located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entirely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subnets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entirely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locations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B082C-597F-4F2F-BFC5-1279DE2470F8}"/>
              </a:ext>
            </a:extLst>
          </p:cNvPr>
          <p:cNvSpPr txBox="1"/>
          <p:nvPr/>
        </p:nvSpPr>
        <p:spPr>
          <a:xfrm>
            <a:off x="499872" y="1620655"/>
            <a:ext cx="8104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Once</a:t>
            </a:r>
            <a:r>
              <a:rPr lang="tr-TR" dirty="0">
                <a:latin typeface="Raleway Light" panose="020B0604020202020204" charset="0"/>
              </a:rPr>
              <a:t> CAPWAP </a:t>
            </a:r>
            <a:r>
              <a:rPr lang="tr-TR" dirty="0" err="1">
                <a:latin typeface="Raleway Light" panose="020B0604020202020204" charset="0"/>
              </a:rPr>
              <a:t>tunnels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built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a WLC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lightweight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WLC can </a:t>
            </a:r>
            <a:r>
              <a:rPr lang="tr-TR" dirty="0" err="1">
                <a:latin typeface="Raleway Light" panose="020B0604020202020204" charset="0"/>
              </a:rPr>
              <a:t>begin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offering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various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additional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following</a:t>
            </a:r>
            <a:r>
              <a:rPr lang="tr-TR" dirty="0">
                <a:latin typeface="Raleway Light" panose="020B0604020202020204" charset="0"/>
              </a:rPr>
              <a:t>: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 err="1">
                <a:latin typeface="Raleway Light" panose="020B0604020202020204" charset="0"/>
              </a:rPr>
              <a:t>Dynamic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channel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assignment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 err="1">
                <a:latin typeface="Raleway Light" panose="020B0604020202020204" charset="0"/>
              </a:rPr>
              <a:t>Transmit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power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optimization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Raleway Light" panose="020B0604020202020204" charset="0"/>
              </a:rPr>
              <a:t>Self-</a:t>
            </a:r>
            <a:r>
              <a:rPr lang="tr-TR" dirty="0" err="1">
                <a:latin typeface="Raleway Light" panose="020B0604020202020204" charset="0"/>
              </a:rPr>
              <a:t>healing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wireless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coverage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 err="1">
                <a:latin typeface="Raleway Light" panose="020B0604020202020204" charset="0"/>
              </a:rPr>
              <a:t>Flexible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roaming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 err="1">
                <a:latin typeface="Raleway Light" panose="020B0604020202020204" charset="0"/>
              </a:rPr>
              <a:t>Dynamic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load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balancing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Raleway Light" panose="020B0604020202020204" charset="0"/>
              </a:rPr>
              <a:t>Security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Raleway Light" panose="020B0604020202020204" charset="0"/>
              </a:rPr>
              <a:t>Wireless </a:t>
            </a:r>
            <a:r>
              <a:rPr lang="tr-TR" dirty="0" err="1">
                <a:latin typeface="Raleway Light" panose="020B0604020202020204" charset="0"/>
              </a:rPr>
              <a:t>intrusion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protection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 dirty="0"/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AE55737F-0DB5-4B7A-8FBC-54E95B88B6C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333" y="543909"/>
            <a:ext cx="4823333" cy="405568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80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110DA-B588-41A2-A749-C958235052B4}"/>
              </a:ext>
            </a:extLst>
          </p:cNvPr>
          <p:cNvSpPr txBox="1"/>
          <p:nvPr/>
        </p:nvSpPr>
        <p:spPr>
          <a:xfrm>
            <a:off x="4133088" y="475488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Routers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B525F-E709-44EE-BAAC-6D5FF9176121}"/>
              </a:ext>
            </a:extLst>
          </p:cNvPr>
          <p:cNvSpPr txBox="1"/>
          <p:nvPr/>
        </p:nvSpPr>
        <p:spPr>
          <a:xfrm>
            <a:off x="592888" y="783265"/>
            <a:ext cx="7958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Routing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, OSI </a:t>
            </a:r>
            <a:r>
              <a:rPr lang="tr-TR" dirty="0" err="1">
                <a:latin typeface="Raleway Light" panose="020B0604020202020204" charset="0"/>
              </a:rPr>
              <a:t>Layer</a:t>
            </a:r>
            <a:r>
              <a:rPr lang="tr-TR" dirty="0">
                <a:latin typeface="Raleway Light" panose="020B0604020202020204" charset="0"/>
              </a:rPr>
              <a:t> 3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packets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subnetworks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uses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tables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determine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efficient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forwarding</a:t>
            </a:r>
            <a:r>
              <a:rPr lang="tr-TR" dirty="0">
                <a:latin typeface="Raleway Light" panose="020B0604020202020204" charset="0"/>
              </a:rPr>
              <a:t> an IP </a:t>
            </a:r>
            <a:r>
              <a:rPr lang="tr-TR" dirty="0" err="1">
                <a:latin typeface="Raleway Light" panose="020B0604020202020204" charset="0"/>
              </a:rPr>
              <a:t>packet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C9D8A5C7-C891-4887-B594-9B549D6CC73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8200" y="1829706"/>
            <a:ext cx="7047600" cy="1705974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2876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B26A9-3CAC-4A3D-8F22-085D7267CC3B}"/>
              </a:ext>
            </a:extLst>
          </p:cNvPr>
          <p:cNvSpPr txBox="1"/>
          <p:nvPr/>
        </p:nvSpPr>
        <p:spPr>
          <a:xfrm>
            <a:off x="573024" y="498093"/>
            <a:ext cx="8031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important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functions</a:t>
            </a:r>
            <a:r>
              <a:rPr lang="tr-TR" dirty="0">
                <a:latin typeface="Raleway Light" panose="020B0604020202020204" charset="0"/>
              </a:rPr>
              <a:t>: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Path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determination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maintain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their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tables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ensure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know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about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changes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network.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communicate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Packet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forwarding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table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determine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packets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packets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through</a:t>
            </a:r>
            <a:r>
              <a:rPr lang="tr-TR" dirty="0">
                <a:latin typeface="Raleway Light" panose="020B0604020202020204" charset="0"/>
              </a:rPr>
              <a:t> a network </a:t>
            </a:r>
            <a:r>
              <a:rPr lang="tr-TR" dirty="0" err="1">
                <a:latin typeface="Raleway Light" panose="020B0604020202020204" charset="0"/>
              </a:rPr>
              <a:t>interface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toward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network.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line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table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indicates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interface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packet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2">
            <a:extLst>
              <a:ext uri="{FF2B5EF4-FFF2-40B4-BE49-F238E27FC236}">
                <a16:creationId xmlns:a16="http://schemas.microsoft.com/office/drawing/2014/main" id="{CB17285A-8907-485E-876A-AD91000B1FC9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16480" y="2426207"/>
            <a:ext cx="5058726" cy="221919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78743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5490-FECF-4C90-9F93-2E88854CF0FB}"/>
              </a:ext>
            </a:extLst>
          </p:cNvPr>
          <p:cNvSpPr txBox="1"/>
          <p:nvPr/>
        </p:nvSpPr>
        <p:spPr>
          <a:xfrm>
            <a:off x="438912" y="499872"/>
            <a:ext cx="8165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Administrative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distance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feature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select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. Routing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metrics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measure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distance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desirability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network.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calculation</a:t>
            </a:r>
            <a:r>
              <a:rPr lang="tr-TR" dirty="0">
                <a:latin typeface="Raleway Light" panose="020B0604020202020204" charset="0"/>
              </a:rPr>
              <a:t> is done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6710C-906F-4676-A440-9C9629C3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55" y="1470851"/>
            <a:ext cx="3379038" cy="31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0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26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864A7-85D0-45C5-8B7D-AD1E6B8842C6}"/>
              </a:ext>
            </a:extLst>
          </p:cNvPr>
          <p:cNvSpPr txBox="1"/>
          <p:nvPr/>
        </p:nvSpPr>
        <p:spPr>
          <a:xfrm>
            <a:off x="3730752" y="499872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Types of Routes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11B03-CCAC-4C3D-93BC-7EE31B6EB3C8}"/>
              </a:ext>
            </a:extLst>
          </p:cNvPr>
          <p:cNvSpPr txBox="1"/>
          <p:nvPr/>
        </p:nvSpPr>
        <p:spPr>
          <a:xfrm>
            <a:off x="496720" y="987552"/>
            <a:ext cx="8156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latin typeface="Raleway Light" panose="020B0604020202020204" charset="0"/>
              </a:rPr>
              <a:t>Directly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connected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networks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This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having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interfaces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directly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attached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segments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Static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routes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administrator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manually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static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directly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configuration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Dynamic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routes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learns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dynamic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automatically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when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configured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neighbor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relationship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routers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established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Default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routes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default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</a:t>
            </a:r>
            <a:r>
              <a:rPr lang="tr-TR" dirty="0">
                <a:latin typeface="Raleway Light" panose="020B0604020202020204" charset="0"/>
              </a:rPr>
              <a:t> is an </a:t>
            </a:r>
            <a:r>
              <a:rPr lang="tr-TR" dirty="0" err="1">
                <a:latin typeface="Raleway Light" panose="020B0604020202020204" charset="0"/>
              </a:rPr>
              <a:t>optional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explicit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found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table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B8E65-7D91-4155-84FB-19EFA2A9A2ED}"/>
              </a:ext>
            </a:extLst>
          </p:cNvPr>
          <p:cNvSpPr txBox="1"/>
          <p:nvPr/>
        </p:nvSpPr>
        <p:spPr>
          <a:xfrm>
            <a:off x="3651504" y="585216"/>
            <a:ext cx="184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Routing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61519-0D15-42F2-905F-6F2908EF8643}"/>
              </a:ext>
            </a:extLst>
          </p:cNvPr>
          <p:cNvSpPr txBox="1"/>
          <p:nvPr/>
        </p:nvSpPr>
        <p:spPr>
          <a:xfrm>
            <a:off x="475488" y="892993"/>
            <a:ext cx="8128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grouped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several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ways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group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based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whether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operate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A</a:t>
            </a:r>
            <a:r>
              <a:rPr lang="en-US" dirty="0" err="1">
                <a:latin typeface="Raleway Light" panose="020B0604020202020204" charset="0"/>
              </a:rPr>
              <a:t>utonomous</a:t>
            </a:r>
            <a:r>
              <a:rPr lang="en-US" dirty="0">
                <a:latin typeface="Raleway Light" panose="020B0604020202020204" charset="0"/>
              </a:rPr>
              <a:t> System</a:t>
            </a:r>
            <a:r>
              <a:rPr lang="tr-TR" dirty="0">
                <a:latin typeface="Raleway Light" panose="020B0604020202020204" charset="0"/>
              </a:rPr>
              <a:t>s.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An AS </a:t>
            </a:r>
            <a:r>
              <a:rPr lang="tr-TR" dirty="0" err="1">
                <a:latin typeface="Raleway Light" panose="020B0604020202020204" charset="0"/>
              </a:rPr>
              <a:t>represents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collection</a:t>
            </a:r>
            <a:r>
              <a:rPr lang="tr-TR" dirty="0">
                <a:latin typeface="Raleway Light" panose="020B0604020202020204" charset="0"/>
              </a:rPr>
              <a:t> of network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under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common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administrator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Typical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examples</a:t>
            </a:r>
            <a:r>
              <a:rPr lang="tr-TR" dirty="0">
                <a:latin typeface="Raleway Light" panose="020B0604020202020204" charset="0"/>
              </a:rPr>
              <a:t> of an AS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internal</a:t>
            </a:r>
            <a:r>
              <a:rPr lang="tr-TR" dirty="0">
                <a:latin typeface="Raleway Light" panose="020B0604020202020204" charset="0"/>
              </a:rPr>
              <a:t> network of an </a:t>
            </a:r>
            <a:r>
              <a:rPr lang="tr-TR" dirty="0" err="1">
                <a:latin typeface="Raleway Light" panose="020B0604020202020204" charset="0"/>
              </a:rPr>
              <a:t>enterprise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a network </a:t>
            </a:r>
            <a:r>
              <a:rPr lang="tr-TR" dirty="0" err="1">
                <a:latin typeface="Raleway Light" panose="020B0604020202020204" charset="0"/>
              </a:rPr>
              <a:t>infrastructure</a:t>
            </a:r>
            <a:r>
              <a:rPr lang="tr-TR" dirty="0">
                <a:latin typeface="Raleway Light" panose="020B0604020202020204" charset="0"/>
              </a:rPr>
              <a:t> of an ISP.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8B412-1B70-4471-B912-05E8BBA6629B}"/>
              </a:ext>
            </a:extLst>
          </p:cNvPr>
          <p:cNvSpPr txBox="1"/>
          <p:nvPr/>
        </p:nvSpPr>
        <p:spPr>
          <a:xfrm>
            <a:off x="475488" y="2202418"/>
            <a:ext cx="812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latin typeface="Raleway Light" panose="020B0604020202020204" charset="0"/>
              </a:rPr>
              <a:t>Interior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gateway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protocols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IGPs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organization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exchange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within</a:t>
            </a:r>
            <a:r>
              <a:rPr lang="tr-TR" dirty="0">
                <a:latin typeface="Raleway Light" panose="020B0604020202020204" charset="0"/>
              </a:rPr>
              <a:t> an AS.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support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small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medium-sized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large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organizations</a:t>
            </a:r>
            <a:r>
              <a:rPr lang="tr-TR" dirty="0">
                <a:latin typeface="Raleway Light" panose="020B0604020202020204" charset="0"/>
              </a:rPr>
              <a:t>, but </a:t>
            </a:r>
            <a:r>
              <a:rPr lang="tr-TR" dirty="0" err="1">
                <a:latin typeface="Raleway Light" panose="020B0604020202020204" charset="0"/>
              </a:rPr>
              <a:t>their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scalability</a:t>
            </a:r>
            <a:r>
              <a:rPr lang="tr-TR" dirty="0">
                <a:latin typeface="Raleway Light" panose="020B0604020202020204" charset="0"/>
              </a:rPr>
              <a:t> has </a:t>
            </a:r>
            <a:r>
              <a:rPr lang="tr-TR" dirty="0" err="1">
                <a:latin typeface="Raleway Light" panose="020B0604020202020204" charset="0"/>
              </a:rPr>
              <a:t>its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limits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Exterior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gateway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</a:t>
            </a:r>
            <a:r>
              <a:rPr lang="tr-TR" b="1" dirty="0" err="1">
                <a:latin typeface="Raleway Light" panose="020B0604020202020204" charset="0"/>
              </a:rPr>
              <a:t>rotocols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EGPs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take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care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exchanging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</a:t>
            </a:r>
            <a:r>
              <a:rPr lang="tr-TR" dirty="0">
                <a:latin typeface="Raleway Light" panose="020B0604020202020204" charset="0"/>
              </a:rPr>
              <a:t>. BGP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EGP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today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main </a:t>
            </a:r>
            <a:r>
              <a:rPr lang="tr-TR" dirty="0" err="1">
                <a:latin typeface="Raleway Light" panose="020B0604020202020204" charset="0"/>
              </a:rPr>
              <a:t>capability</a:t>
            </a:r>
            <a:r>
              <a:rPr lang="tr-TR" dirty="0">
                <a:latin typeface="Raleway Light" panose="020B0604020202020204" charset="0"/>
              </a:rPr>
              <a:t> of BGP is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exchange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huge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routes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Internet.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84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28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513AF-1571-4D13-8755-2D710805804E}"/>
              </a:ext>
            </a:extLst>
          </p:cNvPr>
          <p:cNvSpPr txBox="1"/>
          <p:nvPr/>
        </p:nvSpPr>
        <p:spPr>
          <a:xfrm>
            <a:off x="505968" y="633985"/>
            <a:ext cx="587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Routing </a:t>
            </a:r>
            <a:r>
              <a:rPr lang="tr-TR" dirty="0" err="1">
                <a:latin typeface="Raleway Light" panose="020B0604020202020204" charset="0"/>
              </a:rPr>
              <a:t>protocols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also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grouped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based</a:t>
            </a:r>
            <a:r>
              <a:rPr lang="tr-TR" dirty="0">
                <a:latin typeface="Raleway Light" panose="020B0604020202020204" charset="0"/>
              </a:rPr>
              <a:t> on how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operate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69984-0F58-4D49-98A4-694382DE67DE}"/>
              </a:ext>
            </a:extLst>
          </p:cNvPr>
          <p:cNvSpPr txBox="1"/>
          <p:nvPr/>
        </p:nvSpPr>
        <p:spPr>
          <a:xfrm>
            <a:off x="505968" y="1146048"/>
            <a:ext cx="813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Distance Vector Protocols: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distance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vector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approach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determines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direction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vector</a:t>
            </a:r>
            <a:r>
              <a:rPr lang="tr-TR" dirty="0">
                <a:latin typeface="Raleway Light" panose="020B0604020202020204" charset="0"/>
              </a:rPr>
              <a:t>)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distance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link </a:t>
            </a:r>
            <a:r>
              <a:rPr lang="tr-TR" dirty="0" err="1">
                <a:latin typeface="Raleway Light" panose="020B0604020202020204" charset="0"/>
              </a:rPr>
              <a:t>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hops</a:t>
            </a:r>
            <a:r>
              <a:rPr lang="tr-TR" dirty="0">
                <a:latin typeface="Raleway Light" panose="020B0604020202020204" charset="0"/>
              </a:rPr>
              <a:t>)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any</a:t>
            </a:r>
            <a:r>
              <a:rPr lang="tr-TR" dirty="0">
                <a:latin typeface="Raleway Light" panose="020B0604020202020204" charset="0"/>
              </a:rPr>
              <a:t> link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network.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Link-</a:t>
            </a:r>
            <a:r>
              <a:rPr lang="tr-TR" b="1" dirty="0" err="1">
                <a:latin typeface="Raleway Light" panose="020B0604020202020204" charset="0"/>
              </a:rPr>
              <a:t>state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protocols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link-</a:t>
            </a:r>
            <a:r>
              <a:rPr lang="tr-TR" dirty="0" err="1">
                <a:latin typeface="Raleway Light" panose="020B0604020202020204" charset="0"/>
              </a:rPr>
              <a:t>state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approach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SPF </a:t>
            </a:r>
            <a:r>
              <a:rPr lang="tr-TR" dirty="0" err="1">
                <a:latin typeface="Raleway Light" panose="020B0604020202020204" charset="0"/>
              </a:rPr>
              <a:t>algorithm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creates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abstract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exact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topology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entire</a:t>
            </a:r>
            <a:r>
              <a:rPr lang="tr-TR" dirty="0">
                <a:latin typeface="Raleway Light" panose="020B0604020202020204" charset="0"/>
              </a:rPr>
              <a:t> network,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at </a:t>
            </a:r>
            <a:r>
              <a:rPr lang="tr-TR" dirty="0" err="1">
                <a:latin typeface="Raleway Light" panose="020B0604020202020204" charset="0"/>
              </a:rPr>
              <a:t>least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partition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situated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vector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protocols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vector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approach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exchanges</a:t>
            </a:r>
            <a:r>
              <a:rPr lang="tr-TR" dirty="0">
                <a:latin typeface="Raleway Light" panose="020B0604020202020204" charset="0"/>
              </a:rPr>
              <a:t> not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about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existence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networks</a:t>
            </a:r>
            <a:r>
              <a:rPr lang="tr-TR" dirty="0">
                <a:latin typeface="Raleway Light" panose="020B0604020202020204" charset="0"/>
              </a:rPr>
              <a:t> but </a:t>
            </a:r>
            <a:r>
              <a:rPr lang="tr-TR" dirty="0" err="1">
                <a:latin typeface="Raleway Light" panose="020B0604020202020204" charset="0"/>
              </a:rPr>
              <a:t>also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path</a:t>
            </a:r>
            <a:r>
              <a:rPr lang="tr-TR" dirty="0">
                <a:latin typeface="Raleway Light" panose="020B0604020202020204" charset="0"/>
              </a:rPr>
              <a:t> on how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destination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7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29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5624-A51C-4442-B831-ECBB94355EF5}"/>
              </a:ext>
            </a:extLst>
          </p:cNvPr>
          <p:cNvSpPr txBox="1"/>
          <p:nvPr/>
        </p:nvSpPr>
        <p:spPr>
          <a:xfrm>
            <a:off x="2970276" y="524256"/>
            <a:ext cx="320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NAT (Network Address Translation)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80D35-A274-469B-8DFB-B0A775D30F08}"/>
              </a:ext>
            </a:extLst>
          </p:cNvPr>
          <p:cNvSpPr/>
          <p:nvPr/>
        </p:nvSpPr>
        <p:spPr>
          <a:xfrm>
            <a:off x="646176" y="832033"/>
            <a:ext cx="7958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NAT </a:t>
            </a:r>
            <a:r>
              <a:rPr lang="tr-TR" dirty="0" err="1">
                <a:latin typeface="Raleway Light" panose="020B0604020202020204" charset="0"/>
              </a:rPr>
              <a:t>operates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Layer</a:t>
            </a:r>
            <a:r>
              <a:rPr lang="tr-TR" dirty="0">
                <a:latin typeface="Raleway Light" panose="020B0604020202020204" charset="0"/>
              </a:rPr>
              <a:t> 3 </a:t>
            </a:r>
            <a:r>
              <a:rPr lang="tr-TR" dirty="0" err="1">
                <a:latin typeface="Raleway Light" panose="020B0604020202020204" charset="0"/>
              </a:rPr>
              <a:t>forwarding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provide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address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simplification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conservation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of NAT is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connect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RFC 1918 network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Internet. NAT </a:t>
            </a:r>
            <a:r>
              <a:rPr lang="tr-TR" dirty="0" err="1">
                <a:latin typeface="Raleway Light" panose="020B0604020202020204" charset="0"/>
              </a:rPr>
              <a:t>translates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internal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into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routed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across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Internet.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411B282D-891D-4D2C-ACBA-F1CD61FB66E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3845" y="1786140"/>
            <a:ext cx="6036310" cy="285877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993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445E2-A1F5-4871-938D-5739C15175C5}"/>
              </a:ext>
            </a:extLst>
          </p:cNvPr>
          <p:cNvSpPr txBox="1"/>
          <p:nvPr/>
        </p:nvSpPr>
        <p:spPr>
          <a:xfrm>
            <a:off x="3608832" y="505194"/>
            <a:ext cx="279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DHCP Relay Agent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BED1A-04FB-4A48-B477-73BE1CFE091C}"/>
              </a:ext>
            </a:extLst>
          </p:cNvPr>
          <p:cNvSpPr txBox="1"/>
          <p:nvPr/>
        </p:nvSpPr>
        <p:spPr>
          <a:xfrm>
            <a:off x="713232" y="792574"/>
            <a:ext cx="7717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DHCP server </a:t>
            </a:r>
            <a:r>
              <a:rPr lang="tr-TR" dirty="0" err="1">
                <a:latin typeface="Raleway Light" panose="020B0604020202020204" charset="0"/>
              </a:rPr>
              <a:t>does</a:t>
            </a:r>
            <a:r>
              <a:rPr lang="tr-TR" dirty="0">
                <a:latin typeface="Raleway Light" panose="020B0604020202020204" charset="0"/>
              </a:rPr>
              <a:t> not </a:t>
            </a:r>
            <a:r>
              <a:rPr lang="tr-TR" dirty="0" err="1">
                <a:latin typeface="Raleway Light" panose="020B0604020202020204" charset="0"/>
              </a:rPr>
              <a:t>have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reside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directly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en-US" dirty="0">
                <a:latin typeface="Raleway Light" panose="020B0604020202020204" charset="0"/>
              </a:rPr>
              <a:t>.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primary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</a:t>
            </a:r>
            <a:r>
              <a:rPr lang="tr-TR" dirty="0">
                <a:latin typeface="Raleway Light" panose="020B0604020202020204" charset="0"/>
              </a:rPr>
              <a:t> of a DHCP </a:t>
            </a:r>
            <a:r>
              <a:rPr lang="tr-TR" dirty="0" err="1">
                <a:latin typeface="Raleway Light" panose="020B0604020202020204" charset="0"/>
              </a:rPr>
              <a:t>relay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agent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forward</a:t>
            </a:r>
            <a:r>
              <a:rPr lang="tr-TR" dirty="0">
                <a:latin typeface="Raleway Light" panose="020B0604020202020204" charset="0"/>
              </a:rPr>
              <a:t> DHCP </a:t>
            </a:r>
            <a:r>
              <a:rPr lang="tr-TR" dirty="0" err="1">
                <a:latin typeface="Raleway Light" panose="020B0604020202020204" charset="0"/>
              </a:rPr>
              <a:t>messages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local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remote</a:t>
            </a:r>
            <a:r>
              <a:rPr lang="tr-TR" dirty="0">
                <a:latin typeface="Raleway Light" panose="020B0604020202020204" charset="0"/>
              </a:rPr>
              <a:t> DHCP server.</a:t>
            </a:r>
            <a:r>
              <a:rPr lang="en-US" dirty="0">
                <a:latin typeface="Raleway Light" panose="020B0604020202020204" charset="0"/>
              </a:rPr>
              <a:t> ( DHCP Capturing </a:t>
            </a:r>
            <a:r>
              <a:rPr lang="en-US" dirty="0" err="1">
                <a:latin typeface="Raleway Light" panose="020B0604020202020204" charset="0"/>
              </a:rPr>
              <a:t>Örnekleri</a:t>
            </a:r>
            <a:r>
              <a:rPr lang="en-US" dirty="0">
                <a:latin typeface="Raleway Light" panose="020B0604020202020204" charset="0"/>
              </a:rPr>
              <a:t>)</a:t>
            </a:r>
          </a:p>
        </p:txBody>
      </p:sp>
      <p:pic>
        <p:nvPicPr>
          <p:cNvPr id="7" name="Image2">
            <a:extLst>
              <a:ext uri="{FF2B5EF4-FFF2-40B4-BE49-F238E27FC236}">
                <a16:creationId xmlns:a16="http://schemas.microsoft.com/office/drawing/2014/main" id="{7564F757-539D-4873-8D10-5EB4EC5CF2A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34172" y="1905520"/>
            <a:ext cx="6119495" cy="268478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0488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30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9B5DECFC-00A8-4317-BA2E-746042CA032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1156" y="623125"/>
            <a:ext cx="6901688" cy="3692843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FBD2E0-0C78-4EA2-8BA1-CF351F3C8374}"/>
              </a:ext>
            </a:extLst>
          </p:cNvPr>
          <p:cNvSpPr txBox="1"/>
          <p:nvPr/>
        </p:nvSpPr>
        <p:spPr>
          <a:xfrm>
            <a:off x="707136" y="440131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Yorumla</a:t>
            </a:r>
            <a:r>
              <a:rPr lang="en-US" dirty="0"/>
              <a:t>. </a:t>
            </a:r>
            <a:r>
              <a:rPr lang="en-US" dirty="0" err="1"/>
              <a:t>Trafik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7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65FE-F31D-4EB4-ABBD-EA8900BE9D73}"/>
              </a:ext>
            </a:extLst>
          </p:cNvPr>
          <p:cNvSpPr txBox="1"/>
          <p:nvPr/>
        </p:nvSpPr>
        <p:spPr>
          <a:xfrm>
            <a:off x="3791712" y="573024"/>
            <a:ext cx="15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Types of NATs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8CDBF-3FBD-40EF-B4E0-8EA2A0E3AA44}"/>
              </a:ext>
            </a:extLst>
          </p:cNvPr>
          <p:cNvSpPr txBox="1"/>
          <p:nvPr/>
        </p:nvSpPr>
        <p:spPr>
          <a:xfrm>
            <a:off x="719328" y="1072896"/>
            <a:ext cx="7217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Static NAT: One-to-one. 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Dynamic NAT: Many-to-one.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Static PAT: Port Forwarding.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Dynamic PAT: Many-to-one, based on source port.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Policy PAT: Use extended criteria: source addresses, destination addresses and transport layer 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56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32</a:t>
            </a:fld>
            <a:endParaRPr lang="en" dirty="0"/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93B02282-01CA-45F5-B0E1-15E83AC19FBE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6377" y="619760"/>
            <a:ext cx="6151245" cy="390398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4133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5B0F9-8FDE-42AD-AAE5-8581A67DCFA4}"/>
              </a:ext>
            </a:extLst>
          </p:cNvPr>
          <p:cNvSpPr txBox="1"/>
          <p:nvPr/>
        </p:nvSpPr>
        <p:spPr>
          <a:xfrm>
            <a:off x="3425952" y="512064"/>
            <a:ext cx="229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Access Control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573DB-7BB7-44EA-B64C-3F2D418438D2}"/>
              </a:ext>
            </a:extLst>
          </p:cNvPr>
          <p:cNvSpPr txBox="1"/>
          <p:nvPr/>
        </p:nvSpPr>
        <p:spPr>
          <a:xfrm>
            <a:off x="499872" y="819841"/>
            <a:ext cx="81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ACLs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provide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basic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level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access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Without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configured</a:t>
            </a:r>
            <a:r>
              <a:rPr lang="tr-TR" dirty="0">
                <a:latin typeface="Raleway Light" panose="020B0604020202020204" charset="0"/>
              </a:rPr>
              <a:t> on a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packets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through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router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75F5630D-CBF5-424E-909D-60441E01B48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8496" y="1343061"/>
            <a:ext cx="6787007" cy="314359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535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34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75F9A871-CB62-43D5-BED4-902F4D3DEF2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5632" y="796607"/>
            <a:ext cx="7095284" cy="326332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840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3B5B-F09C-46F4-B694-5211C0E40918}"/>
              </a:ext>
            </a:extLst>
          </p:cNvPr>
          <p:cNvSpPr txBox="1"/>
          <p:nvPr/>
        </p:nvSpPr>
        <p:spPr>
          <a:xfrm>
            <a:off x="3864864" y="597408"/>
            <a:ext cx="18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IP Subnetting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D1D51-AE44-4BCA-A0AB-81CAD6F5839B}"/>
              </a:ext>
            </a:extLst>
          </p:cNvPr>
          <p:cNvSpPr txBox="1"/>
          <p:nvPr/>
        </p:nvSpPr>
        <p:spPr>
          <a:xfrm>
            <a:off x="499872" y="905185"/>
            <a:ext cx="797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increase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scalability</a:t>
            </a:r>
            <a:r>
              <a:rPr lang="tr-TR" dirty="0">
                <a:latin typeface="Raleway Light" panose="020B0604020202020204" charset="0"/>
              </a:rPr>
              <a:t>, network </a:t>
            </a:r>
            <a:r>
              <a:rPr lang="tr-TR" dirty="0" err="1">
                <a:latin typeface="Raleway Light" panose="020B0604020202020204" charset="0"/>
              </a:rPr>
              <a:t>administrators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often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divide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networks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especially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large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networks</a:t>
            </a:r>
            <a:r>
              <a:rPr lang="tr-TR" dirty="0">
                <a:latin typeface="Raleway Light" panose="020B0604020202020204" charset="0"/>
              </a:rPr>
              <a:t>) </a:t>
            </a:r>
            <a:r>
              <a:rPr lang="tr-TR" dirty="0" err="1">
                <a:latin typeface="Raleway Light" panose="020B0604020202020204" charset="0"/>
              </a:rPr>
              <a:t>into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subnetworks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subnets</a:t>
            </a:r>
            <a:r>
              <a:rPr lang="tr-TR" dirty="0">
                <a:latin typeface="Raleway Light" panose="020B0604020202020204" charset="0"/>
              </a:rPr>
              <a:t>. A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segments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hosts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network.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proper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segmentation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even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attackers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get</a:t>
            </a:r>
            <a:r>
              <a:rPr lang="tr-TR" dirty="0">
                <a:latin typeface="Raleway Light" panose="020B0604020202020204" charset="0"/>
              </a:rPr>
              <a:t> in, </a:t>
            </a:r>
            <a:r>
              <a:rPr lang="tr-TR" dirty="0" err="1">
                <a:latin typeface="Raleway Light" panose="020B0604020202020204" charset="0"/>
              </a:rPr>
              <a:t>their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access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limited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segment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</a:t>
            </a:r>
            <a:r>
              <a:rPr lang="en-US" dirty="0">
                <a:latin typeface="Raleway Light" panose="020B0604020202020204" charset="0"/>
              </a:rPr>
              <a:t>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0C48A43C-9AE1-4593-93DC-A5B2529BF131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8386" y="2385938"/>
            <a:ext cx="7027228" cy="179654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45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49CC6-F6A9-41F3-882D-4573DA866AF8}"/>
              </a:ext>
            </a:extLst>
          </p:cNvPr>
          <p:cNvSpPr txBox="1"/>
          <p:nvPr/>
        </p:nvSpPr>
        <p:spPr>
          <a:xfrm>
            <a:off x="3816096" y="536448"/>
            <a:ext cx="1511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Subnet Masks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2FB0-3300-417D-9EE8-5BE0128A4E60}"/>
              </a:ext>
            </a:extLst>
          </p:cNvPr>
          <p:cNvSpPr txBox="1"/>
          <p:nvPr/>
        </p:nvSpPr>
        <p:spPr>
          <a:xfrm>
            <a:off x="585216" y="844225"/>
            <a:ext cx="782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flat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must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modified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accommodate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required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segmentation</a:t>
            </a:r>
            <a:r>
              <a:rPr lang="tr-TR" dirty="0">
                <a:latin typeface="Raleway Light" panose="020B0604020202020204" charset="0"/>
              </a:rPr>
              <a:t>. A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tr-TR" dirty="0">
                <a:latin typeface="Raleway Light" panose="020B0604020202020204" charset="0"/>
              </a:rPr>
              <a:t> mask </a:t>
            </a:r>
            <a:r>
              <a:rPr lang="tr-TR" dirty="0" err="1">
                <a:latin typeface="Raleway Light" panose="020B0604020202020204" charset="0"/>
              </a:rPr>
              <a:t>identifies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network-</a:t>
            </a:r>
            <a:r>
              <a:rPr lang="tr-TR" dirty="0" err="1">
                <a:latin typeface="Raleway Light" panose="020B0604020202020204" charset="0"/>
              </a:rPr>
              <a:t>significant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portion</a:t>
            </a:r>
            <a:r>
              <a:rPr lang="tr-TR" dirty="0">
                <a:latin typeface="Raleway Light" panose="020B0604020202020204" charset="0"/>
              </a:rPr>
              <a:t> of an IP </a:t>
            </a:r>
            <a:r>
              <a:rPr lang="tr-TR" dirty="0" err="1">
                <a:latin typeface="Raleway Light" panose="020B0604020202020204" charset="0"/>
              </a:rPr>
              <a:t>address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3">
            <a:extLst>
              <a:ext uri="{FF2B5EF4-FFF2-40B4-BE49-F238E27FC236}">
                <a16:creationId xmlns:a16="http://schemas.microsoft.com/office/drawing/2014/main" id="{2C1AA01E-622F-41F2-BD2E-BD2C5068CFD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164" y="1907906"/>
            <a:ext cx="6765672" cy="1544558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495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9C138-85CC-4DB5-B059-7D87CA1F230D}"/>
              </a:ext>
            </a:extLst>
          </p:cNvPr>
          <p:cNvSpPr txBox="1"/>
          <p:nvPr/>
        </p:nvSpPr>
        <p:spPr>
          <a:xfrm>
            <a:off x="2993136" y="487680"/>
            <a:ext cx="315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Variable-Length Subnet Masking</a:t>
            </a:r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001720BD-9D6E-4EBA-983F-C66F430436E1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943" y="915126"/>
            <a:ext cx="6882194" cy="3313247"/>
          </a:xfrm>
          <a:prstGeom prst="rect">
            <a:avLst/>
          </a:prstGeom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CE8E3B-49F7-4E1F-A0C7-01DAE3D86320}"/>
              </a:ext>
            </a:extLst>
          </p:cNvPr>
          <p:cNvSpPr txBox="1"/>
          <p:nvPr/>
        </p:nvSpPr>
        <p:spPr>
          <a:xfrm>
            <a:off x="3480816" y="4436411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Fixed-Length Prefixes</a:t>
            </a:r>
          </a:p>
        </p:txBody>
      </p:sp>
    </p:spTree>
    <p:extLst>
      <p:ext uri="{BB962C8B-B14F-4D97-AF65-F5344CB8AC3E}">
        <p14:creationId xmlns:p14="http://schemas.microsoft.com/office/powerpoint/2010/main" val="23417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5">
            <a:extLst>
              <a:ext uri="{FF2B5EF4-FFF2-40B4-BE49-F238E27FC236}">
                <a16:creationId xmlns:a16="http://schemas.microsoft.com/office/drawing/2014/main" id="{CD30DA63-79EA-4BD8-AF3A-237A2C9C83B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2223" y="653922"/>
            <a:ext cx="7099554" cy="3247517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9E71C-B299-48D3-8BA6-E8573C129B6D}"/>
              </a:ext>
            </a:extLst>
          </p:cNvPr>
          <p:cNvSpPr txBox="1"/>
          <p:nvPr/>
        </p:nvSpPr>
        <p:spPr>
          <a:xfrm>
            <a:off x="3102864" y="4181801"/>
            <a:ext cx="293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Variable-Length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Subnet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Masking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A5B3B-9D59-43DA-BF8D-F52DD77AE8B0}"/>
              </a:ext>
            </a:extLst>
          </p:cNvPr>
          <p:cNvSpPr txBox="1"/>
          <p:nvPr/>
        </p:nvSpPr>
        <p:spPr>
          <a:xfrm>
            <a:off x="2706624" y="438912"/>
            <a:ext cx="373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Hubs, Bridges and Layer 2 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F54BB-8615-4E2B-A899-DE271C6D17DB}"/>
              </a:ext>
            </a:extLst>
          </p:cNvPr>
          <p:cNvSpPr txBox="1"/>
          <p:nvPr/>
        </p:nvSpPr>
        <p:spPr>
          <a:xfrm>
            <a:off x="487680" y="722305"/>
            <a:ext cx="8116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Network devices are used t</a:t>
            </a:r>
            <a:r>
              <a:rPr lang="tr-TR" dirty="0">
                <a:latin typeface="Raleway Light" panose="020B0604020202020204" charset="0"/>
              </a:rPr>
              <a:t>o </a:t>
            </a:r>
            <a:r>
              <a:rPr lang="tr-TR" dirty="0" err="1">
                <a:latin typeface="Raleway Light" panose="020B0604020202020204" charset="0"/>
              </a:rPr>
              <a:t>communicate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hosts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 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Hub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transmits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out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ports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hub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except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original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incoming</a:t>
            </a:r>
            <a:r>
              <a:rPr lang="tr-TR" dirty="0">
                <a:latin typeface="Raleway Light" panose="020B0604020202020204" charset="0"/>
              </a:rPr>
              <a:t> port.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 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ports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hub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single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collision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single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broadcast</a:t>
            </a:r>
            <a:r>
              <a:rPr lang="tr-TR" dirty="0">
                <a:latin typeface="Raleway Light" panose="020B0604020202020204" charset="0"/>
              </a:rPr>
              <a:t> domain.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 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A </a:t>
            </a:r>
            <a:r>
              <a:rPr lang="tr-TR" dirty="0" err="1">
                <a:latin typeface="Raleway Light" panose="020B0604020202020204" charset="0"/>
              </a:rPr>
              <a:t>collision</a:t>
            </a:r>
            <a:r>
              <a:rPr lang="tr-TR" dirty="0">
                <a:latin typeface="Raleway Light" panose="020B0604020202020204" charset="0"/>
              </a:rPr>
              <a:t> domain is a </a:t>
            </a:r>
            <a:r>
              <a:rPr lang="tr-TR" dirty="0" err="1">
                <a:latin typeface="Raleway Light" panose="020B0604020202020204" charset="0"/>
              </a:rPr>
              <a:t>section</a:t>
            </a:r>
            <a:r>
              <a:rPr lang="tr-TR" dirty="0">
                <a:latin typeface="Raleway Light" panose="020B0604020202020204" charset="0"/>
              </a:rPr>
              <a:t> of a network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connected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medium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where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packets</a:t>
            </a:r>
            <a:r>
              <a:rPr lang="tr-TR" dirty="0">
                <a:latin typeface="Raleway Light" panose="020B0604020202020204" charset="0"/>
              </a:rPr>
              <a:t> sent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will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heard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devices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segment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 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A </a:t>
            </a:r>
            <a:r>
              <a:rPr lang="tr-TR" dirty="0" err="1">
                <a:latin typeface="Raleway Light" panose="020B0604020202020204" charset="0"/>
              </a:rPr>
              <a:t>broadcast</a:t>
            </a:r>
            <a:r>
              <a:rPr lang="tr-TR" dirty="0">
                <a:latin typeface="Raleway Light" panose="020B0604020202020204" charset="0"/>
              </a:rPr>
              <a:t> domain is a </a:t>
            </a:r>
            <a:r>
              <a:rPr lang="tr-TR" dirty="0" err="1">
                <a:latin typeface="Raleway Light" panose="020B0604020202020204" charset="0"/>
              </a:rPr>
              <a:t>logical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division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computer</a:t>
            </a:r>
            <a:r>
              <a:rPr lang="tr-TR" dirty="0">
                <a:latin typeface="Raleway Light" panose="020B0604020202020204" charset="0"/>
              </a:rPr>
              <a:t> network, in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nodes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reach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broadcast</a:t>
            </a:r>
            <a:r>
              <a:rPr lang="tr-TR" dirty="0">
                <a:latin typeface="Raleway Light" panose="020B0604020202020204" charset="0"/>
              </a:rPr>
              <a:t> at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data link </a:t>
            </a:r>
            <a:r>
              <a:rPr lang="tr-TR" dirty="0" err="1">
                <a:latin typeface="Raleway Light" panose="020B0604020202020204" charset="0"/>
              </a:rPr>
              <a:t>layer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F64C8886-7C8D-4E52-9CA7-F96340F2066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2615" y="599884"/>
            <a:ext cx="6918770" cy="297237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35E55C-96D4-4528-8290-0FBBA3C878F6}"/>
              </a:ext>
            </a:extLst>
          </p:cNvPr>
          <p:cNvSpPr txBox="1"/>
          <p:nvPr/>
        </p:nvSpPr>
        <p:spPr>
          <a:xfrm>
            <a:off x="2840736" y="3840481"/>
            <a:ext cx="346252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Communicating Host A and B with Hub</a:t>
            </a:r>
          </a:p>
        </p:txBody>
      </p:sp>
    </p:spTree>
    <p:extLst>
      <p:ext uri="{BB962C8B-B14F-4D97-AF65-F5344CB8AC3E}">
        <p14:creationId xmlns:p14="http://schemas.microsoft.com/office/powerpoint/2010/main" val="3431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1160</TotalTime>
  <Words>1587</Words>
  <Application>Microsoft Office PowerPoint</Application>
  <PresentationFormat>On-screen Show (16:9)</PresentationFormat>
  <Paragraphs>140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Wingdings</vt:lpstr>
      <vt:lpstr>Arial</vt:lpstr>
      <vt:lpstr>Raleway Light</vt:lpstr>
      <vt:lpstr>Raleway ExtraBold</vt:lpstr>
      <vt:lpstr>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Alperen Soydan</cp:lastModifiedBy>
  <cp:revision>589</cp:revision>
  <dcterms:modified xsi:type="dcterms:W3CDTF">2020-01-03T22:24:50Z</dcterms:modified>
</cp:coreProperties>
</file>