
<file path=[Content_Types].xml><?xml version="1.0" encoding="utf-8"?>
<Types xmlns="http://schemas.openxmlformats.org/package/2006/content-types">
  <Default Extension="fntdata" ContentType="application/x-fontdata"/>
  <Default Extension="gif" ContentType="image/gif"/>
  <Default Extension="jfif"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66"/>
  </p:notesMasterIdLst>
  <p:sldIdLst>
    <p:sldId id="328" r:id="rId2"/>
    <p:sldId id="320" r:id="rId3"/>
    <p:sldId id="329" r:id="rId4"/>
    <p:sldId id="321" r:id="rId5"/>
    <p:sldId id="330" r:id="rId6"/>
    <p:sldId id="322" r:id="rId7"/>
    <p:sldId id="331" r:id="rId8"/>
    <p:sldId id="323" r:id="rId9"/>
    <p:sldId id="332" r:id="rId10"/>
    <p:sldId id="324" r:id="rId11"/>
    <p:sldId id="333" r:id="rId12"/>
    <p:sldId id="325" r:id="rId13"/>
    <p:sldId id="334" r:id="rId14"/>
    <p:sldId id="326" r:id="rId15"/>
    <p:sldId id="335" r:id="rId16"/>
    <p:sldId id="339" r:id="rId17"/>
    <p:sldId id="344" r:id="rId18"/>
    <p:sldId id="340" r:id="rId19"/>
    <p:sldId id="343" r:id="rId20"/>
    <p:sldId id="338" r:id="rId21"/>
    <p:sldId id="342" r:id="rId22"/>
    <p:sldId id="336" r:id="rId23"/>
    <p:sldId id="345" r:id="rId24"/>
    <p:sldId id="337" r:id="rId25"/>
    <p:sldId id="341" r:id="rId26"/>
    <p:sldId id="346" r:id="rId27"/>
    <p:sldId id="347" r:id="rId28"/>
    <p:sldId id="351" r:id="rId29"/>
    <p:sldId id="348" r:id="rId30"/>
    <p:sldId id="352" r:id="rId31"/>
    <p:sldId id="349" r:id="rId32"/>
    <p:sldId id="350" r:id="rId33"/>
    <p:sldId id="353" r:id="rId34"/>
    <p:sldId id="358" r:id="rId35"/>
    <p:sldId id="354" r:id="rId36"/>
    <p:sldId id="357" r:id="rId37"/>
    <p:sldId id="355" r:id="rId38"/>
    <p:sldId id="356" r:id="rId39"/>
    <p:sldId id="359" r:id="rId40"/>
    <p:sldId id="364" r:id="rId41"/>
    <p:sldId id="368" r:id="rId42"/>
    <p:sldId id="363" r:id="rId43"/>
    <p:sldId id="367" r:id="rId44"/>
    <p:sldId id="362" r:id="rId45"/>
    <p:sldId id="366" r:id="rId46"/>
    <p:sldId id="361" r:id="rId47"/>
    <p:sldId id="365" r:id="rId48"/>
    <p:sldId id="360" r:id="rId49"/>
    <p:sldId id="372" r:id="rId50"/>
    <p:sldId id="376" r:id="rId51"/>
    <p:sldId id="371" r:id="rId52"/>
    <p:sldId id="373" r:id="rId53"/>
    <p:sldId id="370" r:id="rId54"/>
    <p:sldId id="374" r:id="rId55"/>
    <p:sldId id="369" r:id="rId56"/>
    <p:sldId id="375" r:id="rId57"/>
    <p:sldId id="382" r:id="rId58"/>
    <p:sldId id="379" r:id="rId59"/>
    <p:sldId id="381" r:id="rId60"/>
    <p:sldId id="378" r:id="rId61"/>
    <p:sldId id="380" r:id="rId62"/>
    <p:sldId id="377" r:id="rId63"/>
    <p:sldId id="384" r:id="rId64"/>
    <p:sldId id="386" r:id="rId65"/>
  </p:sldIdLst>
  <p:sldSz cx="9144000" cy="5143500" type="screen16x9"/>
  <p:notesSz cx="6858000" cy="9144000"/>
  <p:embeddedFontLst>
    <p:embeddedFont>
      <p:font typeface="Raleway ExtraBold" panose="020B0604020202020204" charset="0"/>
      <p:bold r:id="rId67"/>
      <p:boldItalic r:id="rId68"/>
    </p:embeddedFont>
    <p:embeddedFont>
      <p:font typeface="Raleway Light" panose="020B060402020202020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34343"/>
    <a:srgbClr val="4E4E4E"/>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A4C4E6-AB16-49F6-9646-FAD85473AF51}" v="4100" dt="2019-10-31T23:38:54.709"/>
  </p1510:revLst>
</p1510:revInfo>
</file>

<file path=ppt/tableStyles.xml><?xml version="1.0" encoding="utf-8"?>
<a:tblStyleLst xmlns:a="http://schemas.openxmlformats.org/drawingml/2006/main" def="{254FC43B-6594-4E5F-B579-2DD5C9D41534}">
  <a:tblStyle styleId="{254FC43B-6594-4E5F-B579-2DD5C9D4153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836858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594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1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13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579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321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172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447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408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524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067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048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746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204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521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695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225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717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432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594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519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402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45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715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352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186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850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647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123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722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5134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536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914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65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434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2231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7005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2095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0798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0377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0629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0916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903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6549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61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4257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2698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7514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5411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668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7645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2568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3055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7875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441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578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2518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7753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5413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3772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7716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97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146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34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365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B600"/>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ndemandelearning.cisco.com/cybersec-fastlane/secfnd/search?query=TTL&amp;type=term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ondemandelearning.cisco.com/cybersec-fastlane/secfnd/search?query=ICMP&amp;type=term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5.jfif"/><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a:t>
            </a:fld>
            <a:endParaRPr lang="en"/>
          </a:p>
        </p:txBody>
      </p:sp>
    </p:spTree>
    <p:extLst>
      <p:ext uri="{BB962C8B-B14F-4D97-AF65-F5344CB8AC3E}">
        <p14:creationId xmlns:p14="http://schemas.microsoft.com/office/powerpoint/2010/main" val="10176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10</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10</a:t>
            </a:fld>
            <a:endParaRPr lang="en"/>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46" y="1662112"/>
            <a:ext cx="8229600" cy="1819275"/>
          </a:xfrm>
          <a:prstGeom prst="rect">
            <a:avLst/>
          </a:prstGeom>
        </p:spPr>
      </p:pic>
    </p:spTree>
    <p:extLst>
      <p:ext uri="{BB962C8B-B14F-4D97-AF65-F5344CB8AC3E}">
        <p14:creationId xmlns:p14="http://schemas.microsoft.com/office/powerpoint/2010/main" val="185781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11</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11</a:t>
            </a:fld>
            <a:endParaRPr lang="en"/>
          </a:p>
        </p:txBody>
      </p:sp>
      <p:sp>
        <p:nvSpPr>
          <p:cNvPr id="5" name="TextBox 4"/>
          <p:cNvSpPr txBox="1"/>
          <p:nvPr/>
        </p:nvSpPr>
        <p:spPr>
          <a:xfrm>
            <a:off x="3808904" y="460489"/>
            <a:ext cx="1401203" cy="307777"/>
          </a:xfrm>
          <a:prstGeom prst="rect">
            <a:avLst/>
          </a:prstGeom>
          <a:noFill/>
        </p:spPr>
        <p:txBody>
          <a:bodyPr wrap="square" rtlCol="0">
            <a:spAutoFit/>
          </a:bodyPr>
          <a:lstStyle/>
          <a:p>
            <a:r>
              <a:rPr lang="en-US" dirty="0"/>
              <a:t>TCP/IP </a:t>
            </a:r>
            <a:r>
              <a:rPr lang="en-US" dirty="0" err="1"/>
              <a:t>Modeli</a:t>
            </a:r>
            <a:endParaRPr lang="en-US" dirty="0"/>
          </a:p>
        </p:txBody>
      </p:sp>
      <p:pic>
        <p:nvPicPr>
          <p:cNvPr id="7" name="Image3">
            <a:extLst>
              <a:ext uri="{FF2B5EF4-FFF2-40B4-BE49-F238E27FC236}">
                <a16:creationId xmlns:a16="http://schemas.microsoft.com/office/drawing/2014/main" id="{E81F585D-9435-4746-BC3B-F219F185943A}"/>
              </a:ext>
            </a:extLst>
          </p:cNvPr>
          <p:cNvPicPr/>
          <p:nvPr/>
        </p:nvPicPr>
        <p:blipFill>
          <a:blip r:embed="rId3">
            <a:lum/>
            <a:alphaModFix/>
          </a:blip>
          <a:srcRect/>
          <a:stretch>
            <a:fillRect/>
          </a:stretch>
        </p:blipFill>
        <p:spPr>
          <a:xfrm>
            <a:off x="805021" y="867411"/>
            <a:ext cx="7310279" cy="3347402"/>
          </a:xfrm>
          <a:prstGeom prst="rect">
            <a:avLst/>
          </a:prstGeom>
        </p:spPr>
      </p:pic>
    </p:spTree>
    <p:extLst>
      <p:ext uri="{BB962C8B-B14F-4D97-AF65-F5344CB8AC3E}">
        <p14:creationId xmlns:p14="http://schemas.microsoft.com/office/powerpoint/2010/main" val="280353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12</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12</a:t>
            </a:fld>
            <a:endParaRPr lang="en"/>
          </a:p>
        </p:txBody>
      </p:sp>
      <p:pic>
        <p:nvPicPr>
          <p:cNvPr id="3" name="Picture 2"/>
          <p:cNvPicPr>
            <a:picLocks noChangeAspect="1"/>
          </p:cNvPicPr>
          <p:nvPr/>
        </p:nvPicPr>
        <p:blipFill>
          <a:blip r:embed="rId3"/>
          <a:stretch>
            <a:fillRect/>
          </a:stretch>
        </p:blipFill>
        <p:spPr>
          <a:xfrm>
            <a:off x="571735" y="611793"/>
            <a:ext cx="8032665" cy="3923276"/>
          </a:xfrm>
          <a:prstGeom prst="rect">
            <a:avLst/>
          </a:prstGeom>
        </p:spPr>
      </p:pic>
    </p:spTree>
    <p:extLst>
      <p:ext uri="{BB962C8B-B14F-4D97-AF65-F5344CB8AC3E}">
        <p14:creationId xmlns:p14="http://schemas.microsoft.com/office/powerpoint/2010/main" val="2902743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13</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13</a:t>
            </a:fld>
            <a:endParaRPr lang="en"/>
          </a:p>
        </p:txBody>
      </p:sp>
      <p:sp>
        <p:nvSpPr>
          <p:cNvPr id="2" name="TextBox 1"/>
          <p:cNvSpPr txBox="1"/>
          <p:nvPr/>
        </p:nvSpPr>
        <p:spPr>
          <a:xfrm>
            <a:off x="1993259" y="541361"/>
            <a:ext cx="4118090" cy="307777"/>
          </a:xfrm>
          <a:prstGeom prst="rect">
            <a:avLst/>
          </a:prstGeom>
          <a:noFill/>
        </p:spPr>
        <p:txBody>
          <a:bodyPr wrap="square" rtlCol="0">
            <a:spAutoFit/>
          </a:bodyPr>
          <a:lstStyle/>
          <a:p>
            <a:r>
              <a:rPr lang="en-US" b="1" dirty="0">
                <a:latin typeface="Raleway Light" panose="020B0604020202020204" charset="0"/>
              </a:rPr>
              <a:t>Encapsulation and </a:t>
            </a:r>
            <a:r>
              <a:rPr lang="en-US" b="1" dirty="0" err="1">
                <a:latin typeface="Raleway Light" panose="020B0604020202020204" charset="0"/>
              </a:rPr>
              <a:t>Decapsulation</a:t>
            </a:r>
            <a:r>
              <a:rPr lang="en-US" b="1" dirty="0">
                <a:latin typeface="Raleway Light" panose="020B0604020202020204" charset="0"/>
              </a:rPr>
              <a:t> of TCP/IP</a:t>
            </a:r>
          </a:p>
        </p:txBody>
      </p:sp>
      <p:pic>
        <p:nvPicPr>
          <p:cNvPr id="7" name="Image4">
            <a:extLst>
              <a:ext uri="{FF2B5EF4-FFF2-40B4-BE49-F238E27FC236}">
                <a16:creationId xmlns:a16="http://schemas.microsoft.com/office/drawing/2014/main" id="{567E641B-01B3-4270-8539-0FFA7E86310A}"/>
              </a:ext>
            </a:extLst>
          </p:cNvPr>
          <p:cNvPicPr/>
          <p:nvPr/>
        </p:nvPicPr>
        <p:blipFill>
          <a:blip r:embed="rId3">
            <a:lum/>
            <a:alphaModFix/>
          </a:blip>
          <a:srcRect/>
          <a:stretch>
            <a:fillRect/>
          </a:stretch>
        </p:blipFill>
        <p:spPr>
          <a:xfrm>
            <a:off x="640715" y="969328"/>
            <a:ext cx="7746048" cy="3102610"/>
          </a:xfrm>
          <a:prstGeom prst="rect">
            <a:avLst/>
          </a:prstGeom>
        </p:spPr>
      </p:pic>
    </p:spTree>
    <p:extLst>
      <p:ext uri="{BB962C8B-B14F-4D97-AF65-F5344CB8AC3E}">
        <p14:creationId xmlns:p14="http://schemas.microsoft.com/office/powerpoint/2010/main" val="233191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14</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14</a:t>
            </a:fld>
            <a:endParaRPr lang="en"/>
          </a:p>
        </p:txBody>
      </p:sp>
      <p:pic>
        <p:nvPicPr>
          <p:cNvPr id="2" name="Picture 1">
            <a:extLst>
              <a:ext uri="{FF2B5EF4-FFF2-40B4-BE49-F238E27FC236}">
                <a16:creationId xmlns:a16="http://schemas.microsoft.com/office/drawing/2014/main" id="{0976D5D8-78F9-4F72-A907-1AFE380C8375}"/>
              </a:ext>
            </a:extLst>
          </p:cNvPr>
          <p:cNvPicPr>
            <a:picLocks noChangeAspect="1"/>
          </p:cNvPicPr>
          <p:nvPr/>
        </p:nvPicPr>
        <p:blipFill>
          <a:blip r:embed="rId3"/>
          <a:stretch>
            <a:fillRect/>
          </a:stretch>
        </p:blipFill>
        <p:spPr>
          <a:xfrm>
            <a:off x="2154766" y="478632"/>
            <a:ext cx="4834467" cy="4186236"/>
          </a:xfrm>
          <a:prstGeom prst="rect">
            <a:avLst/>
          </a:prstGeom>
        </p:spPr>
      </p:pic>
    </p:spTree>
    <p:extLst>
      <p:ext uri="{BB962C8B-B14F-4D97-AF65-F5344CB8AC3E}">
        <p14:creationId xmlns:p14="http://schemas.microsoft.com/office/powerpoint/2010/main" val="220450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15</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15</a:t>
            </a:fld>
            <a:endParaRPr lang="en"/>
          </a:p>
        </p:txBody>
      </p:sp>
      <p:sp>
        <p:nvSpPr>
          <p:cNvPr id="2" name="TextBox 1">
            <a:extLst>
              <a:ext uri="{FF2B5EF4-FFF2-40B4-BE49-F238E27FC236}">
                <a16:creationId xmlns:a16="http://schemas.microsoft.com/office/drawing/2014/main" id="{93AA055E-63DE-40FA-A490-01B57150759F}"/>
              </a:ext>
            </a:extLst>
          </p:cNvPr>
          <p:cNvSpPr txBox="1"/>
          <p:nvPr/>
        </p:nvSpPr>
        <p:spPr>
          <a:xfrm>
            <a:off x="3516511" y="478632"/>
            <a:ext cx="2110978" cy="307777"/>
          </a:xfrm>
          <a:prstGeom prst="rect">
            <a:avLst/>
          </a:prstGeom>
          <a:noFill/>
        </p:spPr>
        <p:txBody>
          <a:bodyPr wrap="square" rtlCol="0">
            <a:spAutoFit/>
          </a:bodyPr>
          <a:lstStyle/>
          <a:p>
            <a:r>
              <a:rPr lang="en-US" dirty="0">
                <a:latin typeface="Raleway Light" panose="020B0604020202020204" charset="0"/>
              </a:rPr>
              <a:t>İnternet </a:t>
            </a:r>
            <a:r>
              <a:rPr lang="en-US" dirty="0" err="1">
                <a:latin typeface="Raleway Light" panose="020B0604020202020204" charset="0"/>
              </a:rPr>
              <a:t>Protokolü</a:t>
            </a:r>
            <a:r>
              <a:rPr lang="en-US" dirty="0">
                <a:latin typeface="Raleway Light" panose="020B0604020202020204" charset="0"/>
              </a:rPr>
              <a:t> (IP)</a:t>
            </a:r>
          </a:p>
        </p:txBody>
      </p:sp>
      <p:sp>
        <p:nvSpPr>
          <p:cNvPr id="3" name="TextBox 2">
            <a:extLst>
              <a:ext uri="{FF2B5EF4-FFF2-40B4-BE49-F238E27FC236}">
                <a16:creationId xmlns:a16="http://schemas.microsoft.com/office/drawing/2014/main" id="{8B9A453A-7B84-48CB-B71D-82DA7A53A62A}"/>
              </a:ext>
            </a:extLst>
          </p:cNvPr>
          <p:cNvSpPr txBox="1"/>
          <p:nvPr/>
        </p:nvSpPr>
        <p:spPr>
          <a:xfrm>
            <a:off x="635793" y="857250"/>
            <a:ext cx="7872414" cy="2246769"/>
          </a:xfrm>
          <a:prstGeom prst="rect">
            <a:avLst/>
          </a:prstGeom>
          <a:noFill/>
        </p:spPr>
        <p:txBody>
          <a:bodyPr wrap="square" rtlCol="0">
            <a:spAutoFit/>
          </a:bodyPr>
          <a:lstStyle/>
          <a:p>
            <a:r>
              <a:rPr lang="en-US" dirty="0">
                <a:latin typeface="Raleway Light" panose="020B0604020202020204" charset="0"/>
              </a:rPr>
              <a:t>The Internet Protocol (IP) is a protocol for routing and addressing packets of data so that they can travel across networks and arrive at the correct destination. Data traversing the Internet is divided into smaller pieces, called packets. IP information is attached to each packet, and this information helps routers to send packets to the right place. Every device or domain that connects to the Internet is assigned an IP address, and as packets are directed to the IP address attached to them, data arrives where it is needed.</a:t>
            </a:r>
          </a:p>
          <a:p>
            <a:r>
              <a:rPr lang="en-US" dirty="0">
                <a:latin typeface="Raleway Light" panose="020B0604020202020204" charset="0"/>
              </a:rPr>
              <a:t>Once the packets arrive at their destination, they are handled differently depending on which transport protocol is used in combination with IP. The most common transport protocols are TCP and UDP.</a:t>
            </a:r>
          </a:p>
          <a:p>
            <a:endParaRPr lang="en-US" dirty="0">
              <a:latin typeface="Raleway Light" panose="020B0604020202020204" charset="0"/>
            </a:endParaRPr>
          </a:p>
        </p:txBody>
      </p:sp>
    </p:spTree>
    <p:extLst>
      <p:ext uri="{BB962C8B-B14F-4D97-AF65-F5344CB8AC3E}">
        <p14:creationId xmlns:p14="http://schemas.microsoft.com/office/powerpoint/2010/main" val="415191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16</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16</a:t>
            </a:fld>
            <a:endParaRPr lang="en"/>
          </a:p>
        </p:txBody>
      </p:sp>
      <p:pic>
        <p:nvPicPr>
          <p:cNvPr id="5" name="Image5">
            <a:extLst>
              <a:ext uri="{FF2B5EF4-FFF2-40B4-BE49-F238E27FC236}">
                <a16:creationId xmlns:a16="http://schemas.microsoft.com/office/drawing/2014/main" id="{A328968F-805E-44B3-8FF2-7EE929C96F8D}"/>
              </a:ext>
            </a:extLst>
          </p:cNvPr>
          <p:cNvPicPr/>
          <p:nvPr/>
        </p:nvPicPr>
        <p:blipFill>
          <a:blip r:embed="rId3">
            <a:lum/>
            <a:alphaModFix/>
          </a:blip>
          <a:srcRect/>
          <a:stretch>
            <a:fillRect/>
          </a:stretch>
        </p:blipFill>
        <p:spPr>
          <a:xfrm>
            <a:off x="902573" y="809466"/>
            <a:ext cx="7338854" cy="3398203"/>
          </a:xfrm>
          <a:prstGeom prst="rect">
            <a:avLst/>
          </a:prstGeom>
        </p:spPr>
      </p:pic>
    </p:spTree>
    <p:extLst>
      <p:ext uri="{BB962C8B-B14F-4D97-AF65-F5344CB8AC3E}">
        <p14:creationId xmlns:p14="http://schemas.microsoft.com/office/powerpoint/2010/main" val="408650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17</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17</a:t>
            </a:fld>
            <a:endParaRPr lang="en"/>
          </a:p>
        </p:txBody>
      </p:sp>
      <p:sp>
        <p:nvSpPr>
          <p:cNvPr id="2" name="TextBox 1">
            <a:extLst>
              <a:ext uri="{FF2B5EF4-FFF2-40B4-BE49-F238E27FC236}">
                <a16:creationId xmlns:a16="http://schemas.microsoft.com/office/drawing/2014/main" id="{D3591A86-8F6B-42B6-8E76-277776465247}"/>
              </a:ext>
            </a:extLst>
          </p:cNvPr>
          <p:cNvSpPr txBox="1"/>
          <p:nvPr/>
        </p:nvSpPr>
        <p:spPr>
          <a:xfrm>
            <a:off x="539353" y="521493"/>
            <a:ext cx="8065294" cy="4401205"/>
          </a:xfrm>
          <a:prstGeom prst="rect">
            <a:avLst/>
          </a:prstGeom>
          <a:noFill/>
        </p:spPr>
        <p:txBody>
          <a:bodyPr wrap="square" rtlCol="0">
            <a:spAutoFit/>
          </a:bodyPr>
          <a:lstStyle/>
          <a:p>
            <a:pPr lvl="0"/>
            <a:r>
              <a:rPr lang="tr-TR" b="1" dirty="0" err="1">
                <a:latin typeface="Raleway Light" panose="020B0604020202020204" charset="0"/>
              </a:rPr>
              <a:t>Version</a:t>
            </a:r>
            <a:r>
              <a:rPr lang="tr-TR" b="1" dirty="0">
                <a:latin typeface="Raleway Light" panose="020B0604020202020204" charset="0"/>
              </a:rPr>
              <a:t>:</a:t>
            </a:r>
            <a:r>
              <a:rPr lang="tr-TR" dirty="0">
                <a:latin typeface="Raleway Light" panose="020B0604020202020204" charset="0"/>
              </a:rPr>
              <a:t> A 4-bit </a:t>
            </a:r>
            <a:r>
              <a:rPr lang="tr-TR" dirty="0" err="1">
                <a:latin typeface="Raleway Light" panose="020B0604020202020204" charset="0"/>
              </a:rPr>
              <a:t>field</a:t>
            </a:r>
            <a:r>
              <a:rPr lang="tr-TR" dirty="0">
                <a:latin typeface="Raleway Light" panose="020B0604020202020204" charset="0"/>
              </a:rPr>
              <a:t> </a:t>
            </a:r>
            <a:r>
              <a:rPr lang="tr-TR" dirty="0" err="1">
                <a:latin typeface="Raleway Light" panose="020B0604020202020204" charset="0"/>
              </a:rPr>
              <a:t>that</a:t>
            </a:r>
            <a:r>
              <a:rPr lang="tr-TR" dirty="0">
                <a:latin typeface="Raleway Light" panose="020B0604020202020204" charset="0"/>
              </a:rPr>
              <a:t> </a:t>
            </a:r>
            <a:r>
              <a:rPr lang="tr-TR" dirty="0" err="1">
                <a:latin typeface="Raleway Light" panose="020B0604020202020204" charset="0"/>
              </a:rPr>
              <a:t>identifies</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IP </a:t>
            </a:r>
            <a:r>
              <a:rPr lang="tr-TR" dirty="0" err="1">
                <a:latin typeface="Raleway Light" panose="020B0604020202020204" charset="0"/>
              </a:rPr>
              <a:t>version</a:t>
            </a:r>
            <a:r>
              <a:rPr lang="tr-TR" dirty="0">
                <a:latin typeface="Raleway Light" panose="020B0604020202020204" charset="0"/>
              </a:rPr>
              <a:t> </a:t>
            </a:r>
            <a:r>
              <a:rPr lang="tr-TR" dirty="0" err="1">
                <a:latin typeface="Raleway Light" panose="020B0604020202020204" charset="0"/>
              </a:rPr>
              <a:t>being</a:t>
            </a:r>
            <a:r>
              <a:rPr lang="tr-TR" dirty="0">
                <a:latin typeface="Raleway Light" panose="020B0604020202020204" charset="0"/>
              </a:rPr>
              <a:t> </a:t>
            </a:r>
            <a:r>
              <a:rPr lang="tr-TR" dirty="0" err="1">
                <a:latin typeface="Raleway Light" panose="020B0604020202020204" charset="0"/>
              </a:rPr>
              <a:t>used</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version</a:t>
            </a:r>
            <a:r>
              <a:rPr lang="tr-TR" dirty="0">
                <a:latin typeface="Raleway Light" panose="020B0604020202020204" charset="0"/>
              </a:rPr>
              <a:t> is 4, </a:t>
            </a:r>
            <a:r>
              <a:rPr lang="tr-TR" dirty="0" err="1">
                <a:latin typeface="Raleway Light" panose="020B0604020202020204" charset="0"/>
              </a:rPr>
              <a:t>indicating</a:t>
            </a:r>
            <a:r>
              <a:rPr lang="tr-TR" dirty="0">
                <a:latin typeface="Raleway Light" panose="020B0604020202020204" charset="0"/>
              </a:rPr>
              <a:t> IPv4.</a:t>
            </a:r>
            <a:endParaRPr lang="en-US" dirty="0">
              <a:latin typeface="Raleway Light" panose="020B0604020202020204" charset="0"/>
            </a:endParaRPr>
          </a:p>
          <a:p>
            <a:pPr lvl="0"/>
            <a:endParaRPr lang="en-US" dirty="0">
              <a:latin typeface="Raleway Light" panose="020B0604020202020204" charset="0"/>
            </a:endParaRPr>
          </a:p>
          <a:p>
            <a:pPr lvl="0"/>
            <a:r>
              <a:rPr lang="tr-TR" b="1" dirty="0">
                <a:latin typeface="Raleway Light" panose="020B0604020202020204" charset="0"/>
              </a:rPr>
              <a:t>IP </a:t>
            </a:r>
            <a:r>
              <a:rPr lang="tr-TR" b="1" dirty="0" err="1">
                <a:latin typeface="Raleway Light" panose="020B0604020202020204" charset="0"/>
              </a:rPr>
              <a:t>Header</a:t>
            </a:r>
            <a:r>
              <a:rPr lang="tr-TR" b="1" dirty="0">
                <a:latin typeface="Raleway Light" panose="020B0604020202020204" charset="0"/>
              </a:rPr>
              <a:t> </a:t>
            </a:r>
            <a:r>
              <a:rPr lang="tr-TR" b="1" dirty="0" err="1">
                <a:latin typeface="Raleway Light" panose="020B0604020202020204" charset="0"/>
              </a:rPr>
              <a:t>length</a:t>
            </a:r>
            <a:r>
              <a:rPr lang="tr-TR" b="1" dirty="0">
                <a:latin typeface="Raleway Light" panose="020B0604020202020204" charset="0"/>
              </a:rPr>
              <a:t>:</a:t>
            </a:r>
            <a:r>
              <a:rPr lang="tr-TR" dirty="0">
                <a:latin typeface="Raleway Light" panose="020B0604020202020204" charset="0"/>
              </a:rPr>
              <a:t> A 4-bit </a:t>
            </a:r>
            <a:r>
              <a:rPr lang="tr-TR" dirty="0" err="1">
                <a:latin typeface="Raleway Light" panose="020B0604020202020204" charset="0"/>
              </a:rPr>
              <a:t>field</a:t>
            </a:r>
            <a:r>
              <a:rPr lang="tr-TR" dirty="0">
                <a:latin typeface="Raleway Light" panose="020B0604020202020204" charset="0"/>
              </a:rPr>
              <a:t> </a:t>
            </a:r>
            <a:r>
              <a:rPr lang="tr-TR" dirty="0" err="1">
                <a:latin typeface="Raleway Light" panose="020B0604020202020204" charset="0"/>
              </a:rPr>
              <a:t>containing</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length</a:t>
            </a:r>
            <a:r>
              <a:rPr lang="tr-TR" dirty="0">
                <a:latin typeface="Raleway Light" panose="020B0604020202020204" charset="0"/>
              </a:rPr>
              <a:t> of </a:t>
            </a:r>
            <a:r>
              <a:rPr lang="tr-TR" dirty="0" err="1">
                <a:latin typeface="Raleway Light" panose="020B0604020202020204" charset="0"/>
              </a:rPr>
              <a:t>the</a:t>
            </a:r>
            <a:r>
              <a:rPr lang="tr-TR" dirty="0">
                <a:latin typeface="Raleway Light" panose="020B0604020202020204" charset="0"/>
              </a:rPr>
              <a:t> IP </a:t>
            </a:r>
            <a:r>
              <a:rPr lang="tr-TR" dirty="0" err="1">
                <a:latin typeface="Raleway Light" panose="020B0604020202020204" charset="0"/>
              </a:rPr>
              <a:t>header</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minimum </a:t>
            </a:r>
            <a:r>
              <a:rPr lang="tr-TR" dirty="0" err="1">
                <a:latin typeface="Raleway Light" panose="020B0604020202020204" charset="0"/>
              </a:rPr>
              <a:t>length</a:t>
            </a:r>
            <a:r>
              <a:rPr lang="tr-TR" dirty="0">
                <a:latin typeface="Raleway Light" panose="020B0604020202020204" charset="0"/>
              </a:rPr>
              <a:t> of an IP </a:t>
            </a:r>
            <a:r>
              <a:rPr lang="tr-TR" dirty="0" err="1">
                <a:latin typeface="Raleway Light" panose="020B0604020202020204" charset="0"/>
              </a:rPr>
              <a:t>header</a:t>
            </a:r>
            <a:r>
              <a:rPr lang="tr-TR" dirty="0">
                <a:latin typeface="Raleway Light" panose="020B0604020202020204" charset="0"/>
              </a:rPr>
              <a:t> is 20 </a:t>
            </a:r>
            <a:r>
              <a:rPr lang="tr-TR" dirty="0" err="1">
                <a:latin typeface="Raleway Light" panose="020B0604020202020204" charset="0"/>
              </a:rPr>
              <a:t>bytes</a:t>
            </a:r>
            <a:r>
              <a:rPr lang="tr-TR" dirty="0">
                <a:latin typeface="Raleway Light" panose="020B0604020202020204" charset="0"/>
              </a:rPr>
              <a:t>.</a:t>
            </a:r>
            <a:endParaRPr lang="en-US" dirty="0">
              <a:latin typeface="Raleway Light" panose="020B0604020202020204" charset="0"/>
            </a:endParaRPr>
          </a:p>
          <a:p>
            <a:pPr lvl="0"/>
            <a:endParaRPr lang="en-US" dirty="0">
              <a:latin typeface="Raleway Light" panose="020B0604020202020204" charset="0"/>
            </a:endParaRPr>
          </a:p>
          <a:p>
            <a:pPr lvl="0"/>
            <a:r>
              <a:rPr lang="tr-TR" b="1" dirty="0">
                <a:latin typeface="Raleway Light" panose="020B0604020202020204" charset="0"/>
              </a:rPr>
              <a:t>Total </a:t>
            </a:r>
            <a:r>
              <a:rPr lang="tr-TR" b="1" dirty="0" err="1">
                <a:latin typeface="Raleway Light" panose="020B0604020202020204" charset="0"/>
              </a:rPr>
              <a:t>length</a:t>
            </a:r>
            <a:r>
              <a:rPr lang="tr-TR" b="1" dirty="0">
                <a:latin typeface="Raleway Light" panose="020B0604020202020204" charset="0"/>
              </a:rPr>
              <a:t>:</a:t>
            </a:r>
            <a:r>
              <a:rPr lang="tr-TR" dirty="0">
                <a:latin typeface="Raleway Light" panose="020B0604020202020204" charset="0"/>
              </a:rPr>
              <a:t> </a:t>
            </a:r>
            <a:r>
              <a:rPr lang="tr-TR" dirty="0" err="1">
                <a:latin typeface="Raleway Light" panose="020B0604020202020204" charset="0"/>
              </a:rPr>
              <a:t>Specifies</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length</a:t>
            </a:r>
            <a:r>
              <a:rPr lang="tr-TR" dirty="0">
                <a:latin typeface="Raleway Light" panose="020B0604020202020204" charset="0"/>
              </a:rPr>
              <a:t> of </a:t>
            </a:r>
            <a:r>
              <a:rPr lang="tr-TR" dirty="0" err="1">
                <a:latin typeface="Raleway Light" panose="020B0604020202020204" charset="0"/>
              </a:rPr>
              <a:t>the</a:t>
            </a:r>
            <a:r>
              <a:rPr lang="tr-TR" dirty="0">
                <a:latin typeface="Raleway Light" panose="020B0604020202020204" charset="0"/>
              </a:rPr>
              <a:t> IP </a:t>
            </a:r>
            <a:r>
              <a:rPr lang="tr-TR" dirty="0" err="1">
                <a:latin typeface="Raleway Light" panose="020B0604020202020204" charset="0"/>
              </a:rPr>
              <a:t>packet</a:t>
            </a:r>
            <a:r>
              <a:rPr lang="tr-TR" dirty="0">
                <a:latin typeface="Raleway Light" panose="020B0604020202020204" charset="0"/>
              </a:rPr>
              <a:t> </a:t>
            </a:r>
            <a:r>
              <a:rPr lang="tr-TR" dirty="0" err="1">
                <a:latin typeface="Raleway Light" panose="020B0604020202020204" charset="0"/>
              </a:rPr>
              <a:t>that</a:t>
            </a:r>
            <a:r>
              <a:rPr lang="tr-TR" dirty="0">
                <a:latin typeface="Raleway Light" panose="020B0604020202020204" charset="0"/>
              </a:rPr>
              <a:t> </a:t>
            </a:r>
            <a:r>
              <a:rPr lang="tr-TR" dirty="0" err="1">
                <a:latin typeface="Raleway Light" panose="020B0604020202020204" charset="0"/>
              </a:rPr>
              <a:t>includes</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IP </a:t>
            </a:r>
            <a:r>
              <a:rPr lang="tr-TR" dirty="0" err="1">
                <a:latin typeface="Raleway Light" panose="020B0604020202020204" charset="0"/>
              </a:rPr>
              <a:t>header</a:t>
            </a:r>
            <a:r>
              <a:rPr lang="tr-TR" dirty="0">
                <a:latin typeface="Raleway Light" panose="020B0604020202020204" charset="0"/>
              </a:rPr>
              <a:t> </a:t>
            </a:r>
            <a:r>
              <a:rPr lang="tr-TR" dirty="0" err="1">
                <a:latin typeface="Raleway Light" panose="020B0604020202020204" charset="0"/>
              </a:rPr>
              <a:t>and</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user</a:t>
            </a:r>
            <a:r>
              <a:rPr lang="tr-TR" dirty="0">
                <a:latin typeface="Raleway Light" panose="020B0604020202020204" charset="0"/>
              </a:rPr>
              <a:t> data.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length</a:t>
            </a:r>
            <a:r>
              <a:rPr lang="tr-TR" dirty="0">
                <a:latin typeface="Raleway Light" panose="020B0604020202020204" charset="0"/>
              </a:rPr>
              <a:t> </a:t>
            </a:r>
            <a:r>
              <a:rPr lang="tr-TR" dirty="0" err="1">
                <a:latin typeface="Raleway Light" panose="020B0604020202020204" charset="0"/>
              </a:rPr>
              <a:t>field</a:t>
            </a:r>
            <a:r>
              <a:rPr lang="tr-TR" dirty="0">
                <a:latin typeface="Raleway Light" panose="020B0604020202020204" charset="0"/>
              </a:rPr>
              <a:t> is 2 </a:t>
            </a:r>
            <a:r>
              <a:rPr lang="tr-TR" dirty="0" err="1">
                <a:latin typeface="Raleway Light" panose="020B0604020202020204" charset="0"/>
              </a:rPr>
              <a:t>bytes</a:t>
            </a:r>
            <a:r>
              <a:rPr lang="tr-TR" dirty="0">
                <a:latin typeface="Raleway Light" panose="020B0604020202020204" charset="0"/>
              </a:rPr>
              <a:t>, </a:t>
            </a:r>
            <a:r>
              <a:rPr lang="tr-TR" dirty="0" err="1">
                <a:latin typeface="Raleway Light" panose="020B0604020202020204" charset="0"/>
              </a:rPr>
              <a:t>so</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maximum</a:t>
            </a:r>
            <a:r>
              <a:rPr lang="tr-TR" dirty="0">
                <a:latin typeface="Raleway Light" panose="020B0604020202020204" charset="0"/>
              </a:rPr>
              <a:t> size of an IP </a:t>
            </a:r>
            <a:r>
              <a:rPr lang="tr-TR" dirty="0" err="1">
                <a:latin typeface="Raleway Light" panose="020B0604020202020204" charset="0"/>
              </a:rPr>
              <a:t>packet</a:t>
            </a:r>
            <a:r>
              <a:rPr lang="tr-TR" dirty="0">
                <a:latin typeface="Raleway Light" panose="020B0604020202020204" charset="0"/>
              </a:rPr>
              <a:t> is 65,535 </a:t>
            </a:r>
            <a:r>
              <a:rPr lang="tr-TR" dirty="0" err="1">
                <a:latin typeface="Raleway Light" panose="020B0604020202020204" charset="0"/>
              </a:rPr>
              <a:t>bytes</a:t>
            </a:r>
            <a:r>
              <a:rPr lang="tr-TR" dirty="0">
                <a:latin typeface="Raleway Light" panose="020B0604020202020204" charset="0"/>
              </a:rPr>
              <a:t>.</a:t>
            </a:r>
            <a:endParaRPr lang="en-US" dirty="0">
              <a:latin typeface="Raleway Light" panose="020B0604020202020204" charset="0"/>
            </a:endParaRPr>
          </a:p>
          <a:p>
            <a:pPr lvl="0"/>
            <a:endParaRPr lang="en-US" dirty="0">
              <a:latin typeface="Raleway Light" panose="020B0604020202020204" charset="0"/>
            </a:endParaRPr>
          </a:p>
          <a:p>
            <a:pPr lvl="0"/>
            <a:r>
              <a:rPr lang="tr-TR" b="1" dirty="0" err="1">
                <a:latin typeface="Raleway Light" panose="020B0604020202020204" charset="0"/>
              </a:rPr>
              <a:t>Identifier</a:t>
            </a:r>
            <a:r>
              <a:rPr lang="tr-TR" b="1" dirty="0">
                <a:latin typeface="Raleway Light" panose="020B0604020202020204" charset="0"/>
              </a:rPr>
              <a:t>, </a:t>
            </a:r>
            <a:r>
              <a:rPr lang="tr-TR" b="1" dirty="0" err="1">
                <a:latin typeface="Raleway Light" panose="020B0604020202020204" charset="0"/>
              </a:rPr>
              <a:t>flags</a:t>
            </a:r>
            <a:r>
              <a:rPr lang="tr-TR" b="1" dirty="0">
                <a:latin typeface="Raleway Light" panose="020B0604020202020204" charset="0"/>
              </a:rPr>
              <a:t>, </a:t>
            </a:r>
            <a:r>
              <a:rPr lang="tr-TR" b="1" dirty="0" err="1">
                <a:latin typeface="Raleway Light" panose="020B0604020202020204" charset="0"/>
              </a:rPr>
              <a:t>and</a:t>
            </a:r>
            <a:r>
              <a:rPr lang="tr-TR" b="1" dirty="0">
                <a:latin typeface="Raleway Light" panose="020B0604020202020204" charset="0"/>
              </a:rPr>
              <a:t> </a:t>
            </a:r>
            <a:r>
              <a:rPr lang="tr-TR" b="1" dirty="0" err="1">
                <a:latin typeface="Raleway Light" panose="020B0604020202020204" charset="0"/>
              </a:rPr>
              <a:t>fragment</a:t>
            </a:r>
            <a:r>
              <a:rPr lang="tr-TR" b="1" dirty="0">
                <a:latin typeface="Raleway Light" panose="020B0604020202020204" charset="0"/>
              </a:rPr>
              <a:t> </a:t>
            </a:r>
            <a:r>
              <a:rPr lang="tr-TR" b="1" dirty="0" err="1">
                <a:latin typeface="Raleway Light" panose="020B0604020202020204" charset="0"/>
              </a:rPr>
              <a:t>offset</a:t>
            </a:r>
            <a:r>
              <a:rPr lang="tr-TR" b="1" dirty="0">
                <a:latin typeface="Raleway Light" panose="020B0604020202020204" charset="0"/>
              </a:rPr>
              <a:t>:</a:t>
            </a:r>
            <a:r>
              <a:rPr lang="tr-TR" dirty="0">
                <a:latin typeface="Raleway Light" panose="020B0604020202020204" charset="0"/>
              </a:rPr>
              <a:t> As an IP </a:t>
            </a:r>
            <a:r>
              <a:rPr lang="tr-TR" dirty="0" err="1">
                <a:latin typeface="Raleway Light" panose="020B0604020202020204" charset="0"/>
              </a:rPr>
              <a:t>packet</a:t>
            </a:r>
            <a:r>
              <a:rPr lang="tr-TR" dirty="0">
                <a:latin typeface="Raleway Light" panose="020B0604020202020204" charset="0"/>
              </a:rPr>
              <a:t> </a:t>
            </a:r>
            <a:r>
              <a:rPr lang="tr-TR" dirty="0" err="1">
                <a:latin typeface="Raleway Light" panose="020B0604020202020204" charset="0"/>
              </a:rPr>
              <a:t>moves</a:t>
            </a:r>
            <a:r>
              <a:rPr lang="tr-TR" dirty="0">
                <a:latin typeface="Raleway Light" panose="020B0604020202020204" charset="0"/>
              </a:rPr>
              <a:t> </a:t>
            </a:r>
            <a:r>
              <a:rPr lang="tr-TR" dirty="0" err="1">
                <a:latin typeface="Raleway Light" panose="020B0604020202020204" charset="0"/>
              </a:rPr>
              <a:t>through</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Internet, it </a:t>
            </a:r>
            <a:r>
              <a:rPr lang="tr-TR" dirty="0" err="1">
                <a:latin typeface="Raleway Light" panose="020B0604020202020204" charset="0"/>
              </a:rPr>
              <a:t>might</a:t>
            </a:r>
            <a:r>
              <a:rPr lang="tr-TR" dirty="0">
                <a:latin typeface="Raleway Light" panose="020B0604020202020204" charset="0"/>
              </a:rPr>
              <a:t> </a:t>
            </a:r>
            <a:r>
              <a:rPr lang="tr-TR" dirty="0" err="1">
                <a:latin typeface="Raleway Light" panose="020B0604020202020204" charset="0"/>
              </a:rPr>
              <a:t>need</a:t>
            </a:r>
            <a:r>
              <a:rPr lang="tr-TR" dirty="0">
                <a:latin typeface="Raleway Light" panose="020B0604020202020204" charset="0"/>
              </a:rPr>
              <a:t> </a:t>
            </a:r>
            <a:r>
              <a:rPr lang="tr-TR" dirty="0" err="1">
                <a:latin typeface="Raleway Light" panose="020B0604020202020204" charset="0"/>
              </a:rPr>
              <a:t>to</a:t>
            </a:r>
            <a:r>
              <a:rPr lang="tr-TR" dirty="0">
                <a:latin typeface="Raleway Light" panose="020B0604020202020204" charset="0"/>
              </a:rPr>
              <a:t> </a:t>
            </a:r>
            <a:r>
              <a:rPr lang="tr-TR" dirty="0" err="1">
                <a:latin typeface="Raleway Light" panose="020B0604020202020204" charset="0"/>
              </a:rPr>
              <a:t>cross</a:t>
            </a:r>
            <a:r>
              <a:rPr lang="tr-TR" dirty="0">
                <a:latin typeface="Raleway Light" panose="020B0604020202020204" charset="0"/>
              </a:rPr>
              <a:t> a </a:t>
            </a:r>
            <a:r>
              <a:rPr lang="tr-TR" dirty="0" err="1">
                <a:latin typeface="Raleway Light" panose="020B0604020202020204" charset="0"/>
              </a:rPr>
              <a:t>route</a:t>
            </a:r>
            <a:r>
              <a:rPr lang="tr-TR" dirty="0">
                <a:latin typeface="Raleway Light" panose="020B0604020202020204" charset="0"/>
              </a:rPr>
              <a:t> </a:t>
            </a:r>
            <a:r>
              <a:rPr lang="tr-TR" dirty="0" err="1">
                <a:latin typeface="Raleway Light" panose="020B0604020202020204" charset="0"/>
              </a:rPr>
              <a:t>that</a:t>
            </a:r>
            <a:r>
              <a:rPr lang="tr-TR" dirty="0">
                <a:latin typeface="Raleway Light" panose="020B0604020202020204" charset="0"/>
              </a:rPr>
              <a:t> </a:t>
            </a:r>
            <a:r>
              <a:rPr lang="tr-TR" dirty="0" err="1">
                <a:latin typeface="Raleway Light" panose="020B0604020202020204" charset="0"/>
              </a:rPr>
              <a:t>cannot</a:t>
            </a:r>
            <a:r>
              <a:rPr lang="tr-TR" dirty="0">
                <a:latin typeface="Raleway Light" panose="020B0604020202020204" charset="0"/>
              </a:rPr>
              <a:t> </a:t>
            </a:r>
            <a:r>
              <a:rPr lang="tr-TR" dirty="0" err="1">
                <a:latin typeface="Raleway Light" panose="020B0604020202020204" charset="0"/>
              </a:rPr>
              <a:t>handle</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size of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packet</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packet</a:t>
            </a:r>
            <a:r>
              <a:rPr lang="tr-TR" dirty="0">
                <a:latin typeface="Raleway Light" panose="020B0604020202020204" charset="0"/>
              </a:rPr>
              <a:t> </a:t>
            </a:r>
            <a:r>
              <a:rPr lang="tr-TR" dirty="0" err="1">
                <a:latin typeface="Raleway Light" panose="020B0604020202020204" charset="0"/>
              </a:rPr>
              <a:t>will</a:t>
            </a:r>
            <a:r>
              <a:rPr lang="tr-TR" dirty="0">
                <a:latin typeface="Raleway Light" panose="020B0604020202020204" charset="0"/>
              </a:rPr>
              <a:t> be </a:t>
            </a:r>
            <a:r>
              <a:rPr lang="tr-TR" dirty="0" err="1">
                <a:latin typeface="Raleway Light" panose="020B0604020202020204" charset="0"/>
              </a:rPr>
              <a:t>divided</a:t>
            </a:r>
            <a:r>
              <a:rPr lang="tr-TR" dirty="0">
                <a:latin typeface="Raleway Light" panose="020B0604020202020204" charset="0"/>
              </a:rPr>
              <a:t>, </a:t>
            </a:r>
            <a:r>
              <a:rPr lang="tr-TR" dirty="0" err="1">
                <a:latin typeface="Raleway Light" panose="020B0604020202020204" charset="0"/>
              </a:rPr>
              <a:t>or</a:t>
            </a:r>
            <a:r>
              <a:rPr lang="tr-TR" dirty="0">
                <a:latin typeface="Raleway Light" panose="020B0604020202020204" charset="0"/>
              </a:rPr>
              <a:t> </a:t>
            </a:r>
            <a:r>
              <a:rPr lang="tr-TR" dirty="0" err="1">
                <a:latin typeface="Raleway Light" panose="020B0604020202020204" charset="0"/>
              </a:rPr>
              <a:t>fragmented</a:t>
            </a:r>
            <a:r>
              <a:rPr lang="tr-TR" dirty="0">
                <a:latin typeface="Raleway Light" panose="020B0604020202020204" charset="0"/>
              </a:rPr>
              <a:t>, </a:t>
            </a:r>
            <a:r>
              <a:rPr lang="tr-TR" dirty="0" err="1">
                <a:latin typeface="Raleway Light" panose="020B0604020202020204" charset="0"/>
              </a:rPr>
              <a:t>into</a:t>
            </a:r>
            <a:r>
              <a:rPr lang="tr-TR" dirty="0">
                <a:latin typeface="Raleway Light" panose="020B0604020202020204" charset="0"/>
              </a:rPr>
              <a:t> </a:t>
            </a:r>
            <a:r>
              <a:rPr lang="tr-TR" dirty="0" err="1">
                <a:latin typeface="Raleway Light" panose="020B0604020202020204" charset="0"/>
              </a:rPr>
              <a:t>smaller</a:t>
            </a:r>
            <a:r>
              <a:rPr lang="tr-TR" dirty="0">
                <a:latin typeface="Raleway Light" panose="020B0604020202020204" charset="0"/>
              </a:rPr>
              <a:t> </a:t>
            </a:r>
            <a:r>
              <a:rPr lang="tr-TR" dirty="0" err="1">
                <a:latin typeface="Raleway Light" panose="020B0604020202020204" charset="0"/>
              </a:rPr>
              <a:t>packets</a:t>
            </a:r>
            <a:r>
              <a:rPr lang="tr-TR" dirty="0">
                <a:latin typeface="Raleway Light" panose="020B0604020202020204" charset="0"/>
              </a:rPr>
              <a:t> </a:t>
            </a:r>
            <a:r>
              <a:rPr lang="tr-TR" dirty="0" err="1">
                <a:latin typeface="Raleway Light" panose="020B0604020202020204" charset="0"/>
              </a:rPr>
              <a:t>and</a:t>
            </a:r>
            <a:r>
              <a:rPr lang="tr-TR" dirty="0">
                <a:latin typeface="Raleway Light" panose="020B0604020202020204" charset="0"/>
              </a:rPr>
              <a:t> </a:t>
            </a:r>
            <a:r>
              <a:rPr lang="tr-TR" dirty="0" err="1">
                <a:latin typeface="Raleway Light" panose="020B0604020202020204" charset="0"/>
              </a:rPr>
              <a:t>reassembled</a:t>
            </a:r>
            <a:r>
              <a:rPr lang="tr-TR" dirty="0">
                <a:latin typeface="Raleway Light" panose="020B0604020202020204" charset="0"/>
              </a:rPr>
              <a:t> </a:t>
            </a:r>
            <a:r>
              <a:rPr lang="tr-TR" dirty="0" err="1">
                <a:latin typeface="Raleway Light" panose="020B0604020202020204" charset="0"/>
              </a:rPr>
              <a:t>later</a:t>
            </a:r>
            <a:r>
              <a:rPr lang="tr-TR" dirty="0">
                <a:latin typeface="Raleway Light" panose="020B0604020202020204" charset="0"/>
              </a:rPr>
              <a:t>. </a:t>
            </a:r>
            <a:r>
              <a:rPr lang="tr-TR" dirty="0" err="1">
                <a:latin typeface="Raleway Light" panose="020B0604020202020204" charset="0"/>
              </a:rPr>
              <a:t>These</a:t>
            </a:r>
            <a:r>
              <a:rPr lang="tr-TR" dirty="0">
                <a:latin typeface="Raleway Light" panose="020B0604020202020204" charset="0"/>
              </a:rPr>
              <a:t> </a:t>
            </a:r>
            <a:r>
              <a:rPr lang="tr-TR" dirty="0" err="1">
                <a:latin typeface="Raleway Light" panose="020B0604020202020204" charset="0"/>
              </a:rPr>
              <a:t>fields</a:t>
            </a:r>
            <a:r>
              <a:rPr lang="tr-TR" dirty="0">
                <a:latin typeface="Raleway Light" panose="020B0604020202020204" charset="0"/>
              </a:rPr>
              <a:t> </a:t>
            </a:r>
            <a:r>
              <a:rPr lang="tr-TR" dirty="0" err="1">
                <a:latin typeface="Raleway Light" panose="020B0604020202020204" charset="0"/>
              </a:rPr>
              <a:t>are</a:t>
            </a:r>
            <a:r>
              <a:rPr lang="tr-TR" dirty="0">
                <a:latin typeface="Raleway Light" panose="020B0604020202020204" charset="0"/>
              </a:rPr>
              <a:t> </a:t>
            </a:r>
            <a:r>
              <a:rPr lang="tr-TR" dirty="0" err="1">
                <a:latin typeface="Raleway Light" panose="020B0604020202020204" charset="0"/>
              </a:rPr>
              <a:t>used</a:t>
            </a:r>
            <a:r>
              <a:rPr lang="tr-TR" dirty="0">
                <a:latin typeface="Raleway Light" panose="020B0604020202020204" charset="0"/>
              </a:rPr>
              <a:t> </a:t>
            </a:r>
            <a:r>
              <a:rPr lang="tr-TR" dirty="0" err="1">
                <a:latin typeface="Raleway Light" panose="020B0604020202020204" charset="0"/>
              </a:rPr>
              <a:t>to</a:t>
            </a:r>
            <a:r>
              <a:rPr lang="tr-TR" dirty="0">
                <a:latin typeface="Raleway Light" panose="020B0604020202020204" charset="0"/>
              </a:rPr>
              <a:t> </a:t>
            </a:r>
            <a:r>
              <a:rPr lang="tr-TR" dirty="0" err="1">
                <a:latin typeface="Raleway Light" panose="020B0604020202020204" charset="0"/>
              </a:rPr>
              <a:t>fragment</a:t>
            </a:r>
            <a:r>
              <a:rPr lang="tr-TR" dirty="0">
                <a:latin typeface="Raleway Light" panose="020B0604020202020204" charset="0"/>
              </a:rPr>
              <a:t> </a:t>
            </a:r>
            <a:r>
              <a:rPr lang="tr-TR" dirty="0" err="1">
                <a:latin typeface="Raleway Light" panose="020B0604020202020204" charset="0"/>
              </a:rPr>
              <a:t>and</a:t>
            </a:r>
            <a:r>
              <a:rPr lang="tr-TR" dirty="0">
                <a:latin typeface="Raleway Light" panose="020B0604020202020204" charset="0"/>
              </a:rPr>
              <a:t> </a:t>
            </a:r>
            <a:r>
              <a:rPr lang="tr-TR" dirty="0" err="1">
                <a:latin typeface="Raleway Light" panose="020B0604020202020204" charset="0"/>
              </a:rPr>
              <a:t>reassemble</a:t>
            </a:r>
            <a:r>
              <a:rPr lang="tr-TR" dirty="0">
                <a:latin typeface="Raleway Light" panose="020B0604020202020204" charset="0"/>
              </a:rPr>
              <a:t> </a:t>
            </a:r>
            <a:r>
              <a:rPr lang="tr-TR" dirty="0" err="1">
                <a:latin typeface="Raleway Light" panose="020B0604020202020204" charset="0"/>
              </a:rPr>
              <a:t>packets</a:t>
            </a:r>
            <a:r>
              <a:rPr lang="tr-TR" dirty="0">
                <a:latin typeface="Raleway Light" panose="020B0604020202020204" charset="0"/>
              </a:rPr>
              <a:t>.</a:t>
            </a:r>
            <a:endParaRPr lang="en-US" dirty="0">
              <a:latin typeface="Raleway Light" panose="020B0604020202020204" charset="0"/>
            </a:endParaRPr>
          </a:p>
          <a:p>
            <a:pPr lvl="0"/>
            <a:endParaRPr lang="en-US" dirty="0">
              <a:latin typeface="Raleway Light" panose="020B0604020202020204" charset="0"/>
            </a:endParaRPr>
          </a:p>
          <a:p>
            <a:r>
              <a:rPr lang="tr-TR" b="1" dirty="0">
                <a:latin typeface="Raleway Light" panose="020B0604020202020204" charset="0"/>
              </a:rPr>
              <a:t>Time </a:t>
            </a:r>
            <a:r>
              <a:rPr lang="tr-TR" b="1" dirty="0" err="1">
                <a:latin typeface="Raleway Light" panose="020B0604020202020204" charset="0"/>
              </a:rPr>
              <a:t>to</a:t>
            </a:r>
            <a:r>
              <a:rPr lang="tr-TR" b="1" dirty="0">
                <a:latin typeface="Raleway Light" panose="020B0604020202020204" charset="0"/>
              </a:rPr>
              <a:t> </a:t>
            </a:r>
            <a:r>
              <a:rPr lang="tr-TR" b="1" dirty="0" err="1">
                <a:latin typeface="Raleway Light" panose="020B0604020202020204" charset="0"/>
              </a:rPr>
              <a:t>live</a:t>
            </a:r>
            <a:r>
              <a:rPr lang="tr-TR" b="1" dirty="0">
                <a:latin typeface="Raleway Light" panose="020B0604020202020204" charset="0"/>
              </a:rPr>
              <a:t>:</a:t>
            </a:r>
            <a:r>
              <a:rPr lang="tr-TR" dirty="0">
                <a:latin typeface="Raleway Light" panose="020B0604020202020204" charset="0"/>
              </a:rPr>
              <a:t> </a:t>
            </a:r>
            <a:r>
              <a:rPr lang="tr-TR" dirty="0" err="1">
                <a:latin typeface="Raleway Light" panose="020B0604020202020204" charset="0"/>
              </a:rPr>
              <a:t>It</a:t>
            </a:r>
            <a:r>
              <a:rPr lang="tr-TR" dirty="0">
                <a:latin typeface="Raleway Light" panose="020B0604020202020204" charset="0"/>
              </a:rPr>
              <a:t> is </a:t>
            </a:r>
            <a:r>
              <a:rPr lang="tr-TR" dirty="0" err="1">
                <a:latin typeface="Raleway Light" panose="020B0604020202020204" charset="0"/>
              </a:rPr>
              <a:t>possible</a:t>
            </a:r>
            <a:r>
              <a:rPr lang="tr-TR" dirty="0">
                <a:latin typeface="Raleway Light" panose="020B0604020202020204" charset="0"/>
              </a:rPr>
              <a:t> </a:t>
            </a:r>
            <a:r>
              <a:rPr lang="tr-TR" dirty="0" err="1">
                <a:latin typeface="Raleway Light" panose="020B0604020202020204" charset="0"/>
              </a:rPr>
              <a:t>for</a:t>
            </a:r>
            <a:r>
              <a:rPr lang="tr-TR" dirty="0">
                <a:latin typeface="Raleway Light" panose="020B0604020202020204" charset="0"/>
              </a:rPr>
              <a:t> an IP </a:t>
            </a:r>
            <a:r>
              <a:rPr lang="tr-TR" dirty="0" err="1">
                <a:latin typeface="Raleway Light" panose="020B0604020202020204" charset="0"/>
              </a:rPr>
              <a:t>packet</a:t>
            </a:r>
            <a:r>
              <a:rPr lang="tr-TR" dirty="0">
                <a:latin typeface="Raleway Light" panose="020B0604020202020204" charset="0"/>
              </a:rPr>
              <a:t> </a:t>
            </a:r>
            <a:r>
              <a:rPr lang="tr-TR" dirty="0" err="1">
                <a:latin typeface="Raleway Light" panose="020B0604020202020204" charset="0"/>
              </a:rPr>
              <a:t>to</a:t>
            </a:r>
            <a:r>
              <a:rPr lang="tr-TR" dirty="0">
                <a:latin typeface="Raleway Light" panose="020B0604020202020204" charset="0"/>
              </a:rPr>
              <a:t> </a:t>
            </a:r>
            <a:r>
              <a:rPr lang="tr-TR" dirty="0" err="1">
                <a:latin typeface="Raleway Light" panose="020B0604020202020204" charset="0"/>
              </a:rPr>
              <a:t>roam</a:t>
            </a:r>
            <a:r>
              <a:rPr lang="tr-TR" dirty="0">
                <a:latin typeface="Raleway Light" panose="020B0604020202020204" charset="0"/>
              </a:rPr>
              <a:t> </a:t>
            </a:r>
            <a:r>
              <a:rPr lang="tr-TR" dirty="0" err="1">
                <a:latin typeface="Raleway Light" panose="020B0604020202020204" charset="0"/>
              </a:rPr>
              <a:t>aimlessly</a:t>
            </a:r>
            <a:r>
              <a:rPr lang="tr-TR" dirty="0">
                <a:latin typeface="Raleway Light" panose="020B0604020202020204" charset="0"/>
              </a:rPr>
              <a:t> </a:t>
            </a:r>
            <a:r>
              <a:rPr lang="tr-TR" dirty="0" err="1">
                <a:latin typeface="Raleway Light" panose="020B0604020202020204" charset="0"/>
              </a:rPr>
              <a:t>around</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Internet. </a:t>
            </a:r>
            <a:r>
              <a:rPr lang="tr-TR" dirty="0" err="1">
                <a:latin typeface="Raleway Light" panose="020B0604020202020204" charset="0"/>
              </a:rPr>
              <a:t>If</a:t>
            </a:r>
            <a:r>
              <a:rPr lang="tr-TR" dirty="0">
                <a:latin typeface="Raleway Light" panose="020B0604020202020204" charset="0"/>
              </a:rPr>
              <a:t> </a:t>
            </a:r>
            <a:r>
              <a:rPr lang="tr-TR" dirty="0" err="1">
                <a:latin typeface="Raleway Light" panose="020B0604020202020204" charset="0"/>
              </a:rPr>
              <a:t>there</a:t>
            </a:r>
            <a:r>
              <a:rPr lang="tr-TR" dirty="0">
                <a:latin typeface="Raleway Light" panose="020B0604020202020204" charset="0"/>
              </a:rPr>
              <a:t> is a </a:t>
            </a:r>
            <a:r>
              <a:rPr lang="tr-TR" dirty="0" err="1">
                <a:latin typeface="Raleway Light" panose="020B0604020202020204" charset="0"/>
              </a:rPr>
              <a:t>routing</a:t>
            </a:r>
            <a:r>
              <a:rPr lang="tr-TR" dirty="0">
                <a:latin typeface="Raleway Light" panose="020B0604020202020204" charset="0"/>
              </a:rPr>
              <a:t> problem </a:t>
            </a:r>
            <a:r>
              <a:rPr lang="tr-TR" dirty="0" err="1">
                <a:latin typeface="Raleway Light" panose="020B0604020202020204" charset="0"/>
              </a:rPr>
              <a:t>or</a:t>
            </a:r>
            <a:r>
              <a:rPr lang="tr-TR" dirty="0">
                <a:latin typeface="Raleway Light" panose="020B0604020202020204" charset="0"/>
              </a:rPr>
              <a:t> a </a:t>
            </a:r>
            <a:r>
              <a:rPr lang="tr-TR" dirty="0" err="1">
                <a:latin typeface="Raleway Light" panose="020B0604020202020204" charset="0"/>
              </a:rPr>
              <a:t>routing</a:t>
            </a:r>
            <a:r>
              <a:rPr lang="tr-TR" dirty="0">
                <a:latin typeface="Raleway Light" panose="020B0604020202020204" charset="0"/>
              </a:rPr>
              <a:t> </a:t>
            </a:r>
            <a:r>
              <a:rPr lang="tr-TR" dirty="0" err="1">
                <a:latin typeface="Raleway Light" panose="020B0604020202020204" charset="0"/>
              </a:rPr>
              <a:t>loop</a:t>
            </a:r>
            <a:r>
              <a:rPr lang="tr-TR" dirty="0">
                <a:latin typeface="Raleway Light" panose="020B0604020202020204" charset="0"/>
              </a:rPr>
              <a:t>, </a:t>
            </a:r>
            <a:r>
              <a:rPr lang="tr-TR" dirty="0" err="1">
                <a:latin typeface="Raleway Light" panose="020B0604020202020204" charset="0"/>
              </a:rPr>
              <a:t>then</a:t>
            </a:r>
            <a:r>
              <a:rPr lang="tr-TR" dirty="0">
                <a:latin typeface="Raleway Light" panose="020B0604020202020204" charset="0"/>
              </a:rPr>
              <a:t> </a:t>
            </a:r>
            <a:r>
              <a:rPr lang="tr-TR" dirty="0" err="1">
                <a:latin typeface="Raleway Light" panose="020B0604020202020204" charset="0"/>
              </a:rPr>
              <a:t>you</a:t>
            </a:r>
            <a:r>
              <a:rPr lang="tr-TR" dirty="0">
                <a:latin typeface="Raleway Light" panose="020B0604020202020204" charset="0"/>
              </a:rPr>
              <a:t> </a:t>
            </a:r>
            <a:r>
              <a:rPr lang="tr-TR" dirty="0" err="1">
                <a:latin typeface="Raleway Light" panose="020B0604020202020204" charset="0"/>
              </a:rPr>
              <a:t>don't</a:t>
            </a:r>
            <a:r>
              <a:rPr lang="tr-TR" dirty="0">
                <a:latin typeface="Raleway Light" panose="020B0604020202020204" charset="0"/>
              </a:rPr>
              <a:t> </a:t>
            </a:r>
            <a:r>
              <a:rPr lang="tr-TR" dirty="0" err="1">
                <a:latin typeface="Raleway Light" panose="020B0604020202020204" charset="0"/>
              </a:rPr>
              <a:t>want</a:t>
            </a:r>
            <a:r>
              <a:rPr lang="tr-TR" dirty="0">
                <a:latin typeface="Raleway Light" panose="020B0604020202020204" charset="0"/>
              </a:rPr>
              <a:t> </a:t>
            </a:r>
            <a:r>
              <a:rPr lang="tr-TR" dirty="0" err="1">
                <a:latin typeface="Raleway Light" panose="020B0604020202020204" charset="0"/>
              </a:rPr>
              <a:t>packets</a:t>
            </a:r>
            <a:r>
              <a:rPr lang="tr-TR" dirty="0">
                <a:latin typeface="Raleway Light" panose="020B0604020202020204" charset="0"/>
              </a:rPr>
              <a:t> </a:t>
            </a:r>
            <a:r>
              <a:rPr lang="tr-TR" dirty="0" err="1">
                <a:latin typeface="Raleway Light" panose="020B0604020202020204" charset="0"/>
              </a:rPr>
              <a:t>to</a:t>
            </a:r>
            <a:r>
              <a:rPr lang="tr-TR" dirty="0">
                <a:latin typeface="Raleway Light" panose="020B0604020202020204" charset="0"/>
              </a:rPr>
              <a:t> be </a:t>
            </a:r>
            <a:r>
              <a:rPr lang="tr-TR" dirty="0" err="1">
                <a:latin typeface="Raleway Light" panose="020B0604020202020204" charset="0"/>
              </a:rPr>
              <a:t>forwarded</a:t>
            </a:r>
            <a:r>
              <a:rPr lang="tr-TR" dirty="0">
                <a:latin typeface="Raleway Light" panose="020B0604020202020204" charset="0"/>
              </a:rPr>
              <a:t> </a:t>
            </a:r>
            <a:r>
              <a:rPr lang="tr-TR" dirty="0" err="1">
                <a:latin typeface="Raleway Light" panose="020B0604020202020204" charset="0"/>
              </a:rPr>
              <a:t>forever</a:t>
            </a:r>
            <a:r>
              <a:rPr lang="tr-TR" dirty="0">
                <a:latin typeface="Raleway Light" panose="020B0604020202020204" charset="0"/>
              </a:rPr>
              <a:t>. A </a:t>
            </a:r>
            <a:r>
              <a:rPr lang="tr-TR" dirty="0" err="1">
                <a:latin typeface="Raleway Light" panose="020B0604020202020204" charset="0"/>
              </a:rPr>
              <a:t>routing</a:t>
            </a:r>
            <a:r>
              <a:rPr lang="tr-TR" dirty="0">
                <a:latin typeface="Raleway Light" panose="020B0604020202020204" charset="0"/>
              </a:rPr>
              <a:t> </a:t>
            </a:r>
            <a:r>
              <a:rPr lang="tr-TR" dirty="0" err="1">
                <a:latin typeface="Raleway Light" panose="020B0604020202020204" charset="0"/>
              </a:rPr>
              <a:t>loop</a:t>
            </a:r>
            <a:r>
              <a:rPr lang="tr-TR" dirty="0">
                <a:latin typeface="Raleway Light" panose="020B0604020202020204" charset="0"/>
              </a:rPr>
              <a:t> is </a:t>
            </a:r>
            <a:r>
              <a:rPr lang="tr-TR" dirty="0" err="1">
                <a:latin typeface="Raleway Light" panose="020B0604020202020204" charset="0"/>
              </a:rPr>
              <a:t>when</a:t>
            </a:r>
            <a:r>
              <a:rPr lang="tr-TR" dirty="0">
                <a:latin typeface="Raleway Light" panose="020B0604020202020204" charset="0"/>
              </a:rPr>
              <a:t> a </a:t>
            </a:r>
            <a:r>
              <a:rPr lang="tr-TR" dirty="0" err="1">
                <a:latin typeface="Raleway Light" panose="020B0604020202020204" charset="0"/>
              </a:rPr>
              <a:t>packet</a:t>
            </a:r>
            <a:r>
              <a:rPr lang="tr-TR" dirty="0">
                <a:latin typeface="Raleway Light" panose="020B0604020202020204" charset="0"/>
              </a:rPr>
              <a:t> is </a:t>
            </a:r>
            <a:r>
              <a:rPr lang="tr-TR" dirty="0" err="1">
                <a:latin typeface="Raleway Light" panose="020B0604020202020204" charset="0"/>
              </a:rPr>
              <a:t>continually</a:t>
            </a:r>
            <a:r>
              <a:rPr lang="tr-TR" dirty="0">
                <a:latin typeface="Raleway Light" panose="020B0604020202020204" charset="0"/>
              </a:rPr>
              <a:t> </a:t>
            </a:r>
            <a:r>
              <a:rPr lang="tr-TR" dirty="0" err="1">
                <a:latin typeface="Raleway Light" panose="020B0604020202020204" charset="0"/>
              </a:rPr>
              <a:t>routed</a:t>
            </a:r>
            <a:r>
              <a:rPr lang="tr-TR" dirty="0">
                <a:latin typeface="Raleway Light" panose="020B0604020202020204" charset="0"/>
              </a:rPr>
              <a:t> </a:t>
            </a:r>
            <a:r>
              <a:rPr lang="tr-TR" dirty="0" err="1">
                <a:latin typeface="Raleway Light" panose="020B0604020202020204" charset="0"/>
              </a:rPr>
              <a:t>through</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same</a:t>
            </a:r>
            <a:r>
              <a:rPr lang="tr-TR" dirty="0">
                <a:latin typeface="Raleway Light" panose="020B0604020202020204" charset="0"/>
              </a:rPr>
              <a:t> </a:t>
            </a:r>
            <a:r>
              <a:rPr lang="tr-TR" dirty="0" err="1">
                <a:latin typeface="Raleway Light" panose="020B0604020202020204" charset="0"/>
              </a:rPr>
              <a:t>routers</a:t>
            </a:r>
            <a:r>
              <a:rPr lang="tr-TR" dirty="0">
                <a:latin typeface="Raleway Light" panose="020B0604020202020204" charset="0"/>
              </a:rPr>
              <a:t> </a:t>
            </a:r>
            <a:r>
              <a:rPr lang="tr-TR" dirty="0" err="1">
                <a:latin typeface="Raleway Light" panose="020B0604020202020204" charset="0"/>
              </a:rPr>
              <a:t>over</a:t>
            </a:r>
            <a:r>
              <a:rPr lang="tr-TR" dirty="0">
                <a:latin typeface="Raleway Light" panose="020B0604020202020204" charset="0"/>
              </a:rPr>
              <a:t> </a:t>
            </a:r>
            <a:r>
              <a:rPr lang="tr-TR" dirty="0" err="1">
                <a:latin typeface="Raleway Light" panose="020B0604020202020204" charset="0"/>
              </a:rPr>
              <a:t>and</a:t>
            </a:r>
            <a:r>
              <a:rPr lang="tr-TR" dirty="0">
                <a:latin typeface="Raleway Light" panose="020B0604020202020204" charset="0"/>
              </a:rPr>
              <a:t> </a:t>
            </a:r>
            <a:r>
              <a:rPr lang="tr-TR" dirty="0" err="1">
                <a:latin typeface="Raleway Light" panose="020B0604020202020204" charset="0"/>
              </a:rPr>
              <a:t>over</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a:t>
            </a:r>
            <a:r>
              <a:rPr lang="tr-TR" dirty="0">
                <a:latin typeface="Raleway Light" panose="020B0604020202020204" charset="0"/>
                <a:hlinkClick r:id="rId3"/>
              </a:rPr>
              <a:t>TTL</a:t>
            </a:r>
            <a:r>
              <a:rPr lang="tr-TR" dirty="0">
                <a:latin typeface="Raleway Light" panose="020B0604020202020204" charset="0"/>
              </a:rPr>
              <a:t> </a:t>
            </a:r>
            <a:r>
              <a:rPr lang="tr-TR" dirty="0" err="1">
                <a:latin typeface="Raleway Light" panose="020B0604020202020204" charset="0"/>
              </a:rPr>
              <a:t>field</a:t>
            </a:r>
            <a:r>
              <a:rPr lang="tr-TR" dirty="0">
                <a:latin typeface="Raleway Light" panose="020B0604020202020204" charset="0"/>
              </a:rPr>
              <a:t> is </a:t>
            </a:r>
            <a:r>
              <a:rPr lang="tr-TR" dirty="0" err="1">
                <a:latin typeface="Raleway Light" panose="020B0604020202020204" charset="0"/>
              </a:rPr>
              <a:t>initially</a:t>
            </a:r>
            <a:r>
              <a:rPr lang="tr-TR" dirty="0">
                <a:latin typeface="Raleway Light" panose="020B0604020202020204" charset="0"/>
              </a:rPr>
              <a:t> set </a:t>
            </a:r>
            <a:r>
              <a:rPr lang="tr-TR" dirty="0" err="1">
                <a:latin typeface="Raleway Light" panose="020B0604020202020204" charset="0"/>
              </a:rPr>
              <a:t>to</a:t>
            </a:r>
            <a:r>
              <a:rPr lang="tr-TR" dirty="0">
                <a:latin typeface="Raleway Light" panose="020B0604020202020204" charset="0"/>
              </a:rPr>
              <a:t> a </a:t>
            </a:r>
            <a:r>
              <a:rPr lang="tr-TR" dirty="0" err="1">
                <a:latin typeface="Raleway Light" panose="020B0604020202020204" charset="0"/>
              </a:rPr>
              <a:t>number</a:t>
            </a:r>
            <a:r>
              <a:rPr lang="tr-TR" dirty="0">
                <a:latin typeface="Raleway Light" panose="020B0604020202020204" charset="0"/>
              </a:rPr>
              <a:t> </a:t>
            </a:r>
            <a:r>
              <a:rPr lang="tr-TR" dirty="0" err="1">
                <a:latin typeface="Raleway Light" panose="020B0604020202020204" charset="0"/>
              </a:rPr>
              <a:t>and</a:t>
            </a:r>
            <a:r>
              <a:rPr lang="tr-TR" dirty="0">
                <a:latin typeface="Raleway Light" panose="020B0604020202020204" charset="0"/>
              </a:rPr>
              <a:t> </a:t>
            </a:r>
            <a:r>
              <a:rPr lang="tr-TR" dirty="0" err="1">
                <a:latin typeface="Raleway Light" panose="020B0604020202020204" charset="0"/>
              </a:rPr>
              <a:t>decremented</a:t>
            </a:r>
            <a:r>
              <a:rPr lang="tr-TR" dirty="0">
                <a:latin typeface="Raleway Light" panose="020B0604020202020204" charset="0"/>
              </a:rPr>
              <a:t> </a:t>
            </a:r>
            <a:r>
              <a:rPr lang="tr-TR" dirty="0" err="1">
                <a:latin typeface="Raleway Light" panose="020B0604020202020204" charset="0"/>
              </a:rPr>
              <a:t>by</a:t>
            </a:r>
            <a:r>
              <a:rPr lang="tr-TR" dirty="0">
                <a:latin typeface="Raleway Light" panose="020B0604020202020204" charset="0"/>
              </a:rPr>
              <a:t> </a:t>
            </a:r>
            <a:r>
              <a:rPr lang="tr-TR" dirty="0" err="1">
                <a:latin typeface="Raleway Light" panose="020B0604020202020204" charset="0"/>
              </a:rPr>
              <a:t>every</a:t>
            </a:r>
            <a:r>
              <a:rPr lang="tr-TR" dirty="0">
                <a:latin typeface="Raleway Light" panose="020B0604020202020204" charset="0"/>
              </a:rPr>
              <a:t> </a:t>
            </a:r>
            <a:r>
              <a:rPr lang="tr-TR" dirty="0" err="1">
                <a:latin typeface="Raleway Light" panose="020B0604020202020204" charset="0"/>
              </a:rPr>
              <a:t>router</a:t>
            </a:r>
            <a:r>
              <a:rPr lang="tr-TR" dirty="0">
                <a:latin typeface="Raleway Light" panose="020B0604020202020204" charset="0"/>
              </a:rPr>
              <a:t> </a:t>
            </a:r>
            <a:r>
              <a:rPr lang="tr-TR" dirty="0" err="1">
                <a:latin typeface="Raleway Light" panose="020B0604020202020204" charset="0"/>
              </a:rPr>
              <a:t>that</a:t>
            </a:r>
            <a:r>
              <a:rPr lang="tr-TR" dirty="0">
                <a:latin typeface="Raleway Light" panose="020B0604020202020204" charset="0"/>
              </a:rPr>
              <a:t> is </a:t>
            </a:r>
            <a:r>
              <a:rPr lang="tr-TR" dirty="0" err="1">
                <a:latin typeface="Raleway Light" panose="020B0604020202020204" charset="0"/>
              </a:rPr>
              <a:t>passed</a:t>
            </a:r>
            <a:r>
              <a:rPr lang="tr-TR" dirty="0">
                <a:latin typeface="Raleway Light" panose="020B0604020202020204" charset="0"/>
              </a:rPr>
              <a:t> </a:t>
            </a:r>
            <a:r>
              <a:rPr lang="tr-TR" dirty="0" err="1">
                <a:latin typeface="Raleway Light" panose="020B0604020202020204" charset="0"/>
              </a:rPr>
              <a:t>through</a:t>
            </a:r>
            <a:r>
              <a:rPr lang="tr-TR" dirty="0">
                <a:latin typeface="Raleway Light" panose="020B0604020202020204" charset="0"/>
              </a:rPr>
              <a:t>. </a:t>
            </a:r>
            <a:r>
              <a:rPr lang="tr-TR" dirty="0" err="1">
                <a:latin typeface="Raleway Light" panose="020B0604020202020204" charset="0"/>
              </a:rPr>
              <a:t>When</a:t>
            </a:r>
            <a:r>
              <a:rPr lang="tr-TR" dirty="0">
                <a:latin typeface="Raleway Light" panose="020B0604020202020204" charset="0"/>
              </a:rPr>
              <a:t> TTL </a:t>
            </a:r>
            <a:r>
              <a:rPr lang="tr-TR" dirty="0" err="1">
                <a:latin typeface="Raleway Light" panose="020B0604020202020204" charset="0"/>
              </a:rPr>
              <a:t>reaches</a:t>
            </a:r>
            <a:r>
              <a:rPr lang="tr-TR" dirty="0">
                <a:latin typeface="Raleway Light" panose="020B0604020202020204" charset="0"/>
              </a:rPr>
              <a:t> 0,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packet</a:t>
            </a:r>
            <a:r>
              <a:rPr lang="tr-TR" dirty="0">
                <a:latin typeface="Raleway Light" panose="020B0604020202020204" charset="0"/>
              </a:rPr>
              <a:t> is </a:t>
            </a:r>
            <a:r>
              <a:rPr lang="tr-TR" dirty="0" err="1">
                <a:latin typeface="Raleway Light" panose="020B0604020202020204" charset="0"/>
              </a:rPr>
              <a:t>discarded</a:t>
            </a:r>
            <a:r>
              <a:rPr lang="tr-TR" dirty="0">
                <a:latin typeface="Raleway Light" panose="020B0604020202020204" charset="0"/>
              </a:rPr>
              <a:t>.</a:t>
            </a:r>
            <a:endParaRPr lang="en-US" dirty="0">
              <a:latin typeface="Raleway Light" panose="020B0604020202020204" charset="0"/>
            </a:endParaRPr>
          </a:p>
          <a:p>
            <a:pPr lvl="0"/>
            <a:endParaRPr lang="en-US" dirty="0">
              <a:latin typeface="Raleway Light" panose="020B0604020202020204" charset="0"/>
            </a:endParaRPr>
          </a:p>
          <a:p>
            <a:endParaRPr lang="en-US" dirty="0">
              <a:latin typeface="Raleway Light" panose="020B0604020202020204" charset="0"/>
            </a:endParaRPr>
          </a:p>
        </p:txBody>
      </p:sp>
    </p:spTree>
    <p:extLst>
      <p:ext uri="{BB962C8B-B14F-4D97-AF65-F5344CB8AC3E}">
        <p14:creationId xmlns:p14="http://schemas.microsoft.com/office/powerpoint/2010/main" val="4055354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18</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18</a:t>
            </a:fld>
            <a:endParaRPr lang="en"/>
          </a:p>
        </p:txBody>
      </p:sp>
      <p:sp>
        <p:nvSpPr>
          <p:cNvPr id="2" name="TextBox 1">
            <a:extLst>
              <a:ext uri="{FF2B5EF4-FFF2-40B4-BE49-F238E27FC236}">
                <a16:creationId xmlns:a16="http://schemas.microsoft.com/office/drawing/2014/main" id="{065A31FE-753B-48D8-95B2-D2D1DB7A8BF6}"/>
              </a:ext>
            </a:extLst>
          </p:cNvPr>
          <p:cNvSpPr txBox="1"/>
          <p:nvPr/>
        </p:nvSpPr>
        <p:spPr>
          <a:xfrm>
            <a:off x="607218" y="392907"/>
            <a:ext cx="7758113" cy="3970318"/>
          </a:xfrm>
          <a:prstGeom prst="rect">
            <a:avLst/>
          </a:prstGeom>
          <a:noFill/>
        </p:spPr>
        <p:txBody>
          <a:bodyPr wrap="square" rtlCol="0">
            <a:spAutoFit/>
          </a:bodyPr>
          <a:lstStyle/>
          <a:p>
            <a:pPr lvl="0"/>
            <a:endParaRPr lang="en-US" b="1" dirty="0">
              <a:latin typeface="Raleway Light" panose="020B0604020202020204" charset="0"/>
            </a:endParaRPr>
          </a:p>
          <a:p>
            <a:pPr lvl="0"/>
            <a:r>
              <a:rPr lang="tr-TR" b="1" dirty="0">
                <a:latin typeface="Raleway Light" panose="020B0604020202020204" charset="0"/>
              </a:rPr>
              <a:t>Protocol:</a:t>
            </a:r>
            <a:r>
              <a:rPr lang="tr-TR" dirty="0">
                <a:latin typeface="Raleway Light" panose="020B0604020202020204" charset="0"/>
              </a:rPr>
              <a:t> </a:t>
            </a:r>
            <a:r>
              <a:rPr lang="tr-TR" dirty="0" err="1">
                <a:latin typeface="Raleway Light" panose="020B0604020202020204" charset="0"/>
              </a:rPr>
              <a:t>In</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layered</a:t>
            </a:r>
            <a:r>
              <a:rPr lang="tr-TR" dirty="0">
                <a:latin typeface="Raleway Light" panose="020B0604020202020204" charset="0"/>
              </a:rPr>
              <a:t> </a:t>
            </a:r>
            <a:r>
              <a:rPr lang="tr-TR" dirty="0" err="1">
                <a:latin typeface="Raleway Light" panose="020B0604020202020204" charset="0"/>
              </a:rPr>
              <a:t>protocol</a:t>
            </a:r>
            <a:r>
              <a:rPr lang="tr-TR" dirty="0">
                <a:latin typeface="Raleway Light" panose="020B0604020202020204" charset="0"/>
              </a:rPr>
              <a:t> model,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layer</a:t>
            </a:r>
            <a:r>
              <a:rPr lang="tr-TR" dirty="0">
                <a:latin typeface="Raleway Light" panose="020B0604020202020204" charset="0"/>
              </a:rPr>
              <a:t> </a:t>
            </a:r>
            <a:r>
              <a:rPr lang="tr-TR" dirty="0" err="1">
                <a:latin typeface="Raleway Light" panose="020B0604020202020204" charset="0"/>
              </a:rPr>
              <a:t>that</a:t>
            </a:r>
            <a:r>
              <a:rPr lang="tr-TR" dirty="0">
                <a:latin typeface="Raleway Light" panose="020B0604020202020204" charset="0"/>
              </a:rPr>
              <a:t> </a:t>
            </a:r>
            <a:r>
              <a:rPr lang="tr-TR" dirty="0" err="1">
                <a:latin typeface="Raleway Light" panose="020B0604020202020204" charset="0"/>
              </a:rPr>
              <a:t>determines</a:t>
            </a:r>
            <a:r>
              <a:rPr lang="tr-TR" dirty="0">
                <a:latin typeface="Raleway Light" panose="020B0604020202020204" charset="0"/>
              </a:rPr>
              <a:t> </a:t>
            </a:r>
            <a:r>
              <a:rPr lang="tr-TR" dirty="0" err="1">
                <a:latin typeface="Raleway Light" panose="020B0604020202020204" charset="0"/>
              </a:rPr>
              <a:t>which</a:t>
            </a:r>
            <a:r>
              <a:rPr lang="tr-TR" dirty="0">
                <a:latin typeface="Raleway Light" panose="020B0604020202020204" charset="0"/>
              </a:rPr>
              <a:t> </a:t>
            </a:r>
            <a:r>
              <a:rPr lang="tr-TR" dirty="0" err="1">
                <a:latin typeface="Raleway Light" panose="020B0604020202020204" charset="0"/>
              </a:rPr>
              <a:t>application</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data is </a:t>
            </a:r>
            <a:r>
              <a:rPr lang="tr-TR" dirty="0" err="1">
                <a:latin typeface="Raleway Light" panose="020B0604020202020204" charset="0"/>
              </a:rPr>
              <a:t>from</a:t>
            </a:r>
            <a:r>
              <a:rPr lang="tr-TR" dirty="0">
                <a:latin typeface="Raleway Light" panose="020B0604020202020204" charset="0"/>
              </a:rPr>
              <a:t> </a:t>
            </a:r>
            <a:r>
              <a:rPr lang="tr-TR" dirty="0" err="1">
                <a:latin typeface="Raleway Light" panose="020B0604020202020204" charset="0"/>
              </a:rPr>
              <a:t>or</a:t>
            </a:r>
            <a:r>
              <a:rPr lang="tr-TR" dirty="0">
                <a:latin typeface="Raleway Light" panose="020B0604020202020204" charset="0"/>
              </a:rPr>
              <a:t> </a:t>
            </a:r>
            <a:r>
              <a:rPr lang="tr-TR" dirty="0" err="1">
                <a:latin typeface="Raleway Light" panose="020B0604020202020204" charset="0"/>
              </a:rPr>
              <a:t>which</a:t>
            </a:r>
            <a:r>
              <a:rPr lang="tr-TR" dirty="0">
                <a:latin typeface="Raleway Light" panose="020B0604020202020204" charset="0"/>
              </a:rPr>
              <a:t> </a:t>
            </a:r>
            <a:r>
              <a:rPr lang="tr-TR" dirty="0" err="1">
                <a:latin typeface="Raleway Light" panose="020B0604020202020204" charset="0"/>
              </a:rPr>
              <a:t>application</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data is </a:t>
            </a:r>
            <a:r>
              <a:rPr lang="tr-TR" dirty="0" err="1">
                <a:latin typeface="Raleway Light" panose="020B0604020202020204" charset="0"/>
              </a:rPr>
              <a:t>for</a:t>
            </a:r>
            <a:r>
              <a:rPr lang="tr-TR" dirty="0">
                <a:latin typeface="Raleway Light" panose="020B0604020202020204" charset="0"/>
              </a:rPr>
              <a:t> is </a:t>
            </a:r>
            <a:r>
              <a:rPr lang="tr-TR" dirty="0" err="1">
                <a:latin typeface="Raleway Light" panose="020B0604020202020204" charset="0"/>
              </a:rPr>
              <a:t>indicated</a:t>
            </a:r>
            <a:r>
              <a:rPr lang="tr-TR" dirty="0">
                <a:latin typeface="Raleway Light" panose="020B0604020202020204" charset="0"/>
              </a:rPr>
              <a:t> </a:t>
            </a:r>
            <a:r>
              <a:rPr lang="tr-TR" dirty="0" err="1">
                <a:latin typeface="Raleway Light" panose="020B0604020202020204" charset="0"/>
              </a:rPr>
              <a:t>using</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Protocol </a:t>
            </a:r>
            <a:r>
              <a:rPr lang="tr-TR" dirty="0" err="1">
                <a:latin typeface="Raleway Light" panose="020B0604020202020204" charset="0"/>
              </a:rPr>
              <a:t>field</a:t>
            </a:r>
            <a:r>
              <a:rPr lang="tr-TR" dirty="0">
                <a:latin typeface="Raleway Light" panose="020B0604020202020204" charset="0"/>
              </a:rPr>
              <a:t>. </a:t>
            </a:r>
            <a:r>
              <a:rPr lang="tr-TR" dirty="0" err="1">
                <a:latin typeface="Raleway Light" panose="020B0604020202020204" charset="0"/>
              </a:rPr>
              <a:t>This</a:t>
            </a:r>
            <a:r>
              <a:rPr lang="tr-TR" dirty="0">
                <a:latin typeface="Raleway Light" panose="020B0604020202020204" charset="0"/>
              </a:rPr>
              <a:t> </a:t>
            </a:r>
            <a:r>
              <a:rPr lang="tr-TR" dirty="0" err="1">
                <a:latin typeface="Raleway Light" panose="020B0604020202020204" charset="0"/>
              </a:rPr>
              <a:t>field</a:t>
            </a:r>
            <a:r>
              <a:rPr lang="tr-TR" dirty="0">
                <a:latin typeface="Raleway Light" panose="020B0604020202020204" charset="0"/>
              </a:rPr>
              <a:t> </a:t>
            </a:r>
            <a:r>
              <a:rPr lang="tr-TR" dirty="0" err="1">
                <a:latin typeface="Raleway Light" panose="020B0604020202020204" charset="0"/>
              </a:rPr>
              <a:t>does</a:t>
            </a:r>
            <a:r>
              <a:rPr lang="tr-TR" dirty="0">
                <a:latin typeface="Raleway Light" panose="020B0604020202020204" charset="0"/>
              </a:rPr>
              <a:t> not </a:t>
            </a:r>
            <a:r>
              <a:rPr lang="tr-TR" dirty="0" err="1">
                <a:latin typeface="Raleway Light" panose="020B0604020202020204" charset="0"/>
              </a:rPr>
              <a:t>identify</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application</a:t>
            </a:r>
            <a:r>
              <a:rPr lang="tr-TR" dirty="0">
                <a:latin typeface="Raleway Light" panose="020B0604020202020204" charset="0"/>
              </a:rPr>
              <a:t>, but </a:t>
            </a:r>
            <a:r>
              <a:rPr lang="tr-TR" dirty="0" err="1">
                <a:latin typeface="Raleway Light" panose="020B0604020202020204" charset="0"/>
              </a:rPr>
              <a:t>identifies</a:t>
            </a:r>
            <a:r>
              <a:rPr lang="tr-TR" dirty="0">
                <a:latin typeface="Raleway Light" panose="020B0604020202020204" charset="0"/>
              </a:rPr>
              <a:t> a </a:t>
            </a:r>
            <a:r>
              <a:rPr lang="tr-TR" dirty="0" err="1">
                <a:latin typeface="Raleway Light" panose="020B0604020202020204" charset="0"/>
              </a:rPr>
              <a:t>protocol</a:t>
            </a:r>
            <a:r>
              <a:rPr lang="tr-TR" dirty="0">
                <a:latin typeface="Raleway Light" panose="020B0604020202020204" charset="0"/>
              </a:rPr>
              <a:t> </a:t>
            </a:r>
            <a:r>
              <a:rPr lang="tr-TR" dirty="0" err="1">
                <a:latin typeface="Raleway Light" panose="020B0604020202020204" charset="0"/>
              </a:rPr>
              <a:t>that</a:t>
            </a:r>
            <a:r>
              <a:rPr lang="tr-TR" dirty="0">
                <a:latin typeface="Raleway Light" panose="020B0604020202020204" charset="0"/>
              </a:rPr>
              <a:t> </a:t>
            </a:r>
            <a:r>
              <a:rPr lang="tr-TR" dirty="0" err="1">
                <a:latin typeface="Raleway Light" panose="020B0604020202020204" charset="0"/>
              </a:rPr>
              <a:t>sits</a:t>
            </a:r>
            <a:r>
              <a:rPr lang="tr-TR" dirty="0">
                <a:latin typeface="Raleway Light" panose="020B0604020202020204" charset="0"/>
              </a:rPr>
              <a:t> </a:t>
            </a:r>
            <a:r>
              <a:rPr lang="tr-TR" dirty="0" err="1">
                <a:latin typeface="Raleway Light" panose="020B0604020202020204" charset="0"/>
              </a:rPr>
              <a:t>above</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IP </a:t>
            </a:r>
            <a:r>
              <a:rPr lang="tr-TR" dirty="0" err="1">
                <a:latin typeface="Raleway Light" panose="020B0604020202020204" charset="0"/>
              </a:rPr>
              <a:t>layer</a:t>
            </a:r>
            <a:r>
              <a:rPr lang="tr-TR" dirty="0">
                <a:latin typeface="Raleway Light" panose="020B0604020202020204" charset="0"/>
              </a:rPr>
              <a:t> </a:t>
            </a:r>
            <a:r>
              <a:rPr lang="tr-TR" dirty="0" err="1">
                <a:latin typeface="Raleway Light" panose="020B0604020202020204" charset="0"/>
              </a:rPr>
              <a:t>that</a:t>
            </a:r>
            <a:r>
              <a:rPr lang="tr-TR" dirty="0">
                <a:latin typeface="Raleway Light" panose="020B0604020202020204" charset="0"/>
              </a:rPr>
              <a:t> is </a:t>
            </a:r>
            <a:r>
              <a:rPr lang="tr-TR" dirty="0" err="1">
                <a:latin typeface="Raleway Light" panose="020B0604020202020204" charset="0"/>
              </a:rPr>
              <a:t>used</a:t>
            </a:r>
            <a:r>
              <a:rPr lang="tr-TR" dirty="0">
                <a:latin typeface="Raleway Light" panose="020B0604020202020204" charset="0"/>
              </a:rPr>
              <a:t> </a:t>
            </a:r>
            <a:r>
              <a:rPr lang="tr-TR" dirty="0" err="1">
                <a:latin typeface="Raleway Light" panose="020B0604020202020204" charset="0"/>
              </a:rPr>
              <a:t>for</a:t>
            </a:r>
            <a:r>
              <a:rPr lang="tr-TR" dirty="0">
                <a:latin typeface="Raleway Light" panose="020B0604020202020204" charset="0"/>
              </a:rPr>
              <a:t> </a:t>
            </a:r>
            <a:r>
              <a:rPr lang="tr-TR" dirty="0" err="1">
                <a:latin typeface="Raleway Light" panose="020B0604020202020204" charset="0"/>
              </a:rPr>
              <a:t>application</a:t>
            </a:r>
            <a:r>
              <a:rPr lang="tr-TR" dirty="0">
                <a:latin typeface="Raleway Light" panose="020B0604020202020204" charset="0"/>
              </a:rPr>
              <a:t> </a:t>
            </a:r>
            <a:r>
              <a:rPr lang="tr-TR" dirty="0" err="1">
                <a:latin typeface="Raleway Light" panose="020B0604020202020204" charset="0"/>
              </a:rPr>
              <a:t>identification</a:t>
            </a:r>
            <a:r>
              <a:rPr lang="tr-TR" dirty="0">
                <a:latin typeface="Raleway Light" panose="020B0604020202020204" charset="0"/>
              </a:rPr>
              <a:t>. </a:t>
            </a:r>
            <a:r>
              <a:rPr lang="tr-TR" dirty="0" err="1">
                <a:latin typeface="Raleway Light" panose="020B0604020202020204" charset="0"/>
              </a:rPr>
              <a:t>For</a:t>
            </a:r>
            <a:r>
              <a:rPr lang="tr-TR" dirty="0">
                <a:latin typeface="Raleway Light" panose="020B0604020202020204" charset="0"/>
              </a:rPr>
              <a:t> </a:t>
            </a:r>
            <a:r>
              <a:rPr lang="tr-TR" dirty="0" err="1">
                <a:latin typeface="Raleway Light" panose="020B0604020202020204" charset="0"/>
              </a:rPr>
              <a:t>example</a:t>
            </a:r>
            <a:r>
              <a:rPr lang="tr-TR" dirty="0">
                <a:latin typeface="Raleway Light" panose="020B0604020202020204" charset="0"/>
              </a:rPr>
              <a:t>, </a:t>
            </a:r>
            <a:r>
              <a:rPr lang="tr-TR" dirty="0" err="1">
                <a:latin typeface="Raleway Light" panose="020B0604020202020204" charset="0"/>
              </a:rPr>
              <a:t>protocol</a:t>
            </a:r>
            <a:r>
              <a:rPr lang="tr-TR" dirty="0">
                <a:latin typeface="Raleway Light" panose="020B0604020202020204" charset="0"/>
              </a:rPr>
              <a:t> </a:t>
            </a:r>
            <a:r>
              <a:rPr lang="tr-TR" dirty="0" err="1">
                <a:latin typeface="Raleway Light" panose="020B0604020202020204" charset="0"/>
              </a:rPr>
              <a:t>number</a:t>
            </a:r>
            <a:r>
              <a:rPr lang="tr-TR" dirty="0">
                <a:latin typeface="Raleway Light" panose="020B0604020202020204" charset="0"/>
              </a:rPr>
              <a:t> 1 = </a:t>
            </a:r>
            <a:r>
              <a:rPr lang="tr-TR" dirty="0">
                <a:latin typeface="Raleway Light" panose="020B0604020202020204" charset="0"/>
                <a:hlinkClick r:id="rId3"/>
              </a:rPr>
              <a:t>ICMP</a:t>
            </a:r>
            <a:r>
              <a:rPr lang="tr-TR" dirty="0">
                <a:latin typeface="Raleway Light" panose="020B0604020202020204" charset="0"/>
              </a:rPr>
              <a:t>, 6 = TCP, 17 = UDP.</a:t>
            </a:r>
            <a:endParaRPr lang="en-US" dirty="0">
              <a:latin typeface="Raleway Light" panose="020B0604020202020204" charset="0"/>
            </a:endParaRPr>
          </a:p>
          <a:p>
            <a:pPr lvl="0"/>
            <a:endParaRPr lang="en-US" dirty="0">
              <a:latin typeface="Raleway Light" panose="020B0604020202020204" charset="0"/>
            </a:endParaRPr>
          </a:p>
          <a:p>
            <a:pPr lvl="0"/>
            <a:r>
              <a:rPr lang="tr-TR" b="1" dirty="0" err="1">
                <a:latin typeface="Raleway Light" panose="020B0604020202020204" charset="0"/>
              </a:rPr>
              <a:t>Header</a:t>
            </a:r>
            <a:r>
              <a:rPr lang="tr-TR" b="1" dirty="0">
                <a:latin typeface="Raleway Light" panose="020B0604020202020204" charset="0"/>
              </a:rPr>
              <a:t> </a:t>
            </a:r>
            <a:r>
              <a:rPr lang="tr-TR" b="1" dirty="0" err="1">
                <a:latin typeface="Raleway Light" panose="020B0604020202020204" charset="0"/>
              </a:rPr>
              <a:t>checksum</a:t>
            </a:r>
            <a:r>
              <a:rPr lang="tr-TR" b="1" dirty="0">
                <a:latin typeface="Raleway Light" panose="020B0604020202020204" charset="0"/>
              </a:rPr>
              <a:t>:</a:t>
            </a:r>
            <a:r>
              <a:rPr lang="tr-TR" dirty="0">
                <a:latin typeface="Raleway Light" panose="020B0604020202020204" charset="0"/>
              </a:rPr>
              <a:t> A </a:t>
            </a:r>
            <a:r>
              <a:rPr lang="tr-TR" dirty="0" err="1">
                <a:latin typeface="Raleway Light" panose="020B0604020202020204" charset="0"/>
              </a:rPr>
              <a:t>value</a:t>
            </a:r>
            <a:r>
              <a:rPr lang="tr-TR" dirty="0">
                <a:latin typeface="Raleway Light" panose="020B0604020202020204" charset="0"/>
              </a:rPr>
              <a:t> </a:t>
            </a:r>
            <a:r>
              <a:rPr lang="tr-TR" dirty="0" err="1">
                <a:latin typeface="Raleway Light" panose="020B0604020202020204" charset="0"/>
              </a:rPr>
              <a:t>that</a:t>
            </a:r>
            <a:r>
              <a:rPr lang="tr-TR" dirty="0">
                <a:latin typeface="Raleway Light" panose="020B0604020202020204" charset="0"/>
              </a:rPr>
              <a:t> is </a:t>
            </a:r>
            <a:r>
              <a:rPr lang="tr-TR" dirty="0" err="1">
                <a:latin typeface="Raleway Light" panose="020B0604020202020204" charset="0"/>
              </a:rPr>
              <a:t>calculated</a:t>
            </a:r>
            <a:r>
              <a:rPr lang="tr-TR" dirty="0">
                <a:latin typeface="Raleway Light" panose="020B0604020202020204" charset="0"/>
              </a:rPr>
              <a:t> </a:t>
            </a:r>
            <a:r>
              <a:rPr lang="tr-TR" dirty="0" err="1">
                <a:latin typeface="Raleway Light" panose="020B0604020202020204" charset="0"/>
              </a:rPr>
              <a:t>based</a:t>
            </a:r>
            <a:r>
              <a:rPr lang="tr-TR" dirty="0">
                <a:latin typeface="Raleway Light" panose="020B0604020202020204" charset="0"/>
              </a:rPr>
              <a:t> on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contents</a:t>
            </a:r>
            <a:r>
              <a:rPr lang="tr-TR" dirty="0">
                <a:latin typeface="Raleway Light" panose="020B0604020202020204" charset="0"/>
              </a:rPr>
              <a:t> of </a:t>
            </a:r>
            <a:r>
              <a:rPr lang="tr-TR" dirty="0" err="1">
                <a:latin typeface="Raleway Light" panose="020B0604020202020204" charset="0"/>
              </a:rPr>
              <a:t>the</a:t>
            </a:r>
            <a:r>
              <a:rPr lang="tr-TR" dirty="0">
                <a:latin typeface="Raleway Light" panose="020B0604020202020204" charset="0"/>
              </a:rPr>
              <a:t> IP </a:t>
            </a:r>
            <a:r>
              <a:rPr lang="tr-TR" dirty="0" err="1">
                <a:latin typeface="Raleway Light" panose="020B0604020202020204" charset="0"/>
              </a:rPr>
              <a:t>header</a:t>
            </a:r>
            <a:r>
              <a:rPr lang="tr-TR" dirty="0">
                <a:latin typeface="Raleway Light" panose="020B0604020202020204" charset="0"/>
              </a:rPr>
              <a:t>. </a:t>
            </a:r>
            <a:r>
              <a:rPr lang="tr-TR" dirty="0" err="1">
                <a:latin typeface="Raleway Light" panose="020B0604020202020204" charset="0"/>
              </a:rPr>
              <a:t>Used</a:t>
            </a:r>
            <a:r>
              <a:rPr lang="tr-TR" dirty="0">
                <a:latin typeface="Raleway Light" panose="020B0604020202020204" charset="0"/>
              </a:rPr>
              <a:t> </a:t>
            </a:r>
            <a:r>
              <a:rPr lang="tr-TR" dirty="0" err="1">
                <a:latin typeface="Raleway Light" panose="020B0604020202020204" charset="0"/>
              </a:rPr>
              <a:t>to</a:t>
            </a:r>
            <a:r>
              <a:rPr lang="tr-TR" dirty="0">
                <a:latin typeface="Raleway Light" panose="020B0604020202020204" charset="0"/>
              </a:rPr>
              <a:t> </a:t>
            </a:r>
            <a:r>
              <a:rPr lang="tr-TR" dirty="0" err="1">
                <a:latin typeface="Raleway Light" panose="020B0604020202020204" charset="0"/>
              </a:rPr>
              <a:t>determine</a:t>
            </a:r>
            <a:r>
              <a:rPr lang="tr-TR" dirty="0">
                <a:latin typeface="Raleway Light" panose="020B0604020202020204" charset="0"/>
              </a:rPr>
              <a:t> </a:t>
            </a:r>
            <a:r>
              <a:rPr lang="tr-TR" dirty="0" err="1">
                <a:latin typeface="Raleway Light" panose="020B0604020202020204" charset="0"/>
              </a:rPr>
              <a:t>if</a:t>
            </a:r>
            <a:r>
              <a:rPr lang="tr-TR" dirty="0">
                <a:latin typeface="Raleway Light" panose="020B0604020202020204" charset="0"/>
              </a:rPr>
              <a:t> </a:t>
            </a:r>
            <a:r>
              <a:rPr lang="tr-TR" dirty="0" err="1">
                <a:latin typeface="Raleway Light" panose="020B0604020202020204" charset="0"/>
              </a:rPr>
              <a:t>any</a:t>
            </a:r>
            <a:r>
              <a:rPr lang="tr-TR" dirty="0">
                <a:latin typeface="Raleway Light" panose="020B0604020202020204" charset="0"/>
              </a:rPr>
              <a:t> </a:t>
            </a:r>
            <a:r>
              <a:rPr lang="tr-TR" dirty="0" err="1">
                <a:latin typeface="Raleway Light" panose="020B0604020202020204" charset="0"/>
              </a:rPr>
              <a:t>errors</a:t>
            </a:r>
            <a:r>
              <a:rPr lang="tr-TR" dirty="0">
                <a:latin typeface="Raleway Light" panose="020B0604020202020204" charset="0"/>
              </a:rPr>
              <a:t> </a:t>
            </a:r>
            <a:r>
              <a:rPr lang="tr-TR" dirty="0" err="1">
                <a:latin typeface="Raleway Light" panose="020B0604020202020204" charset="0"/>
              </a:rPr>
              <a:t>have</a:t>
            </a:r>
            <a:r>
              <a:rPr lang="tr-TR" dirty="0">
                <a:latin typeface="Raleway Light" panose="020B0604020202020204" charset="0"/>
              </a:rPr>
              <a:t> </a:t>
            </a:r>
            <a:r>
              <a:rPr lang="tr-TR" dirty="0" err="1">
                <a:latin typeface="Raleway Light" panose="020B0604020202020204" charset="0"/>
              </a:rPr>
              <a:t>been</a:t>
            </a:r>
            <a:r>
              <a:rPr lang="tr-TR" dirty="0">
                <a:latin typeface="Raleway Light" panose="020B0604020202020204" charset="0"/>
              </a:rPr>
              <a:t> </a:t>
            </a:r>
            <a:r>
              <a:rPr lang="tr-TR" dirty="0" err="1">
                <a:latin typeface="Raleway Light" panose="020B0604020202020204" charset="0"/>
              </a:rPr>
              <a:t>introduced</a:t>
            </a:r>
            <a:r>
              <a:rPr lang="tr-TR" dirty="0">
                <a:latin typeface="Raleway Light" panose="020B0604020202020204" charset="0"/>
              </a:rPr>
              <a:t> </a:t>
            </a:r>
            <a:r>
              <a:rPr lang="tr-TR" dirty="0" err="1">
                <a:latin typeface="Raleway Light" panose="020B0604020202020204" charset="0"/>
              </a:rPr>
              <a:t>during</a:t>
            </a:r>
            <a:r>
              <a:rPr lang="tr-TR" dirty="0">
                <a:latin typeface="Raleway Light" panose="020B0604020202020204" charset="0"/>
              </a:rPr>
              <a:t> </a:t>
            </a:r>
            <a:r>
              <a:rPr lang="tr-TR" dirty="0" err="1">
                <a:latin typeface="Raleway Light" panose="020B0604020202020204" charset="0"/>
              </a:rPr>
              <a:t>transmission</a:t>
            </a:r>
            <a:r>
              <a:rPr lang="tr-TR" dirty="0">
                <a:latin typeface="Raleway Light" panose="020B0604020202020204" charset="0"/>
              </a:rPr>
              <a:t>.</a:t>
            </a:r>
            <a:endParaRPr lang="en-US" dirty="0">
              <a:latin typeface="Raleway Light" panose="020B0604020202020204" charset="0"/>
            </a:endParaRPr>
          </a:p>
          <a:p>
            <a:pPr lvl="0"/>
            <a:endParaRPr lang="en-US" dirty="0">
              <a:latin typeface="Raleway Light" panose="020B0604020202020204" charset="0"/>
            </a:endParaRPr>
          </a:p>
          <a:p>
            <a:pPr lvl="0"/>
            <a:r>
              <a:rPr lang="tr-TR" b="1" dirty="0">
                <a:latin typeface="Raleway Light" panose="020B0604020202020204" charset="0"/>
              </a:rPr>
              <a:t>Source IP </a:t>
            </a:r>
            <a:r>
              <a:rPr lang="tr-TR" b="1" dirty="0" err="1">
                <a:latin typeface="Raleway Light" panose="020B0604020202020204" charset="0"/>
              </a:rPr>
              <a:t>address</a:t>
            </a:r>
            <a:r>
              <a:rPr lang="tr-TR" b="1" dirty="0">
                <a:latin typeface="Raleway Light" panose="020B0604020202020204" charset="0"/>
              </a:rPr>
              <a:t>:</a:t>
            </a:r>
            <a:r>
              <a:rPr lang="tr-TR" dirty="0">
                <a:latin typeface="Raleway Light" panose="020B0604020202020204" charset="0"/>
              </a:rPr>
              <a:t> 32-bit IP </a:t>
            </a:r>
            <a:r>
              <a:rPr lang="tr-TR" dirty="0" err="1">
                <a:latin typeface="Raleway Light" panose="020B0604020202020204" charset="0"/>
              </a:rPr>
              <a:t>address</a:t>
            </a:r>
            <a:r>
              <a:rPr lang="tr-TR" dirty="0">
                <a:latin typeface="Raleway Light" panose="020B0604020202020204" charset="0"/>
              </a:rPr>
              <a:t> of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sender</a:t>
            </a:r>
            <a:r>
              <a:rPr lang="tr-TR" dirty="0">
                <a:latin typeface="Raleway Light" panose="020B0604020202020204" charset="0"/>
              </a:rPr>
              <a:t>.</a:t>
            </a:r>
            <a:endParaRPr lang="en-US" dirty="0">
              <a:latin typeface="Raleway Light" panose="020B0604020202020204" charset="0"/>
            </a:endParaRPr>
          </a:p>
          <a:p>
            <a:pPr lvl="0"/>
            <a:endParaRPr lang="en-US" dirty="0">
              <a:latin typeface="Raleway Light" panose="020B0604020202020204" charset="0"/>
            </a:endParaRPr>
          </a:p>
          <a:p>
            <a:pPr lvl="0"/>
            <a:r>
              <a:rPr lang="tr-TR" b="1" dirty="0" err="1">
                <a:latin typeface="Raleway Light" panose="020B0604020202020204" charset="0"/>
              </a:rPr>
              <a:t>Destination</a:t>
            </a:r>
            <a:r>
              <a:rPr lang="tr-TR" b="1" dirty="0">
                <a:latin typeface="Raleway Light" panose="020B0604020202020204" charset="0"/>
              </a:rPr>
              <a:t> IP </a:t>
            </a:r>
            <a:r>
              <a:rPr lang="tr-TR" b="1" dirty="0" err="1">
                <a:latin typeface="Raleway Light" panose="020B0604020202020204" charset="0"/>
              </a:rPr>
              <a:t>address</a:t>
            </a:r>
            <a:r>
              <a:rPr lang="tr-TR" b="1" dirty="0">
                <a:latin typeface="Raleway Light" panose="020B0604020202020204" charset="0"/>
              </a:rPr>
              <a:t>:</a:t>
            </a:r>
            <a:r>
              <a:rPr lang="tr-TR" dirty="0">
                <a:latin typeface="Raleway Light" panose="020B0604020202020204" charset="0"/>
              </a:rPr>
              <a:t> 32-bit IP </a:t>
            </a:r>
            <a:r>
              <a:rPr lang="tr-TR" dirty="0" err="1">
                <a:latin typeface="Raleway Light" panose="020B0604020202020204" charset="0"/>
              </a:rPr>
              <a:t>address</a:t>
            </a:r>
            <a:r>
              <a:rPr lang="tr-TR" dirty="0">
                <a:latin typeface="Raleway Light" panose="020B0604020202020204" charset="0"/>
              </a:rPr>
              <a:t> of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intended</a:t>
            </a:r>
            <a:r>
              <a:rPr lang="tr-TR" dirty="0">
                <a:latin typeface="Raleway Light" panose="020B0604020202020204" charset="0"/>
              </a:rPr>
              <a:t> </a:t>
            </a:r>
            <a:r>
              <a:rPr lang="tr-TR" dirty="0" err="1">
                <a:latin typeface="Raleway Light" panose="020B0604020202020204" charset="0"/>
              </a:rPr>
              <a:t>recipient</a:t>
            </a:r>
            <a:r>
              <a:rPr lang="tr-TR" dirty="0">
                <a:latin typeface="Raleway Light" panose="020B0604020202020204" charset="0"/>
              </a:rPr>
              <a:t>.</a:t>
            </a:r>
            <a:endParaRPr lang="en-US" dirty="0">
              <a:latin typeface="Raleway Light" panose="020B0604020202020204" charset="0"/>
            </a:endParaRPr>
          </a:p>
          <a:p>
            <a:pPr lvl="0"/>
            <a:endParaRPr lang="en-US" dirty="0">
              <a:latin typeface="Raleway Light" panose="020B0604020202020204" charset="0"/>
            </a:endParaRPr>
          </a:p>
          <a:p>
            <a:pPr lvl="0"/>
            <a:r>
              <a:rPr lang="tr-TR" b="1" dirty="0" err="1">
                <a:latin typeface="Raleway Light" panose="020B0604020202020204" charset="0"/>
              </a:rPr>
              <a:t>Options</a:t>
            </a:r>
            <a:r>
              <a:rPr lang="tr-TR" b="1" dirty="0">
                <a:latin typeface="Raleway Light" panose="020B0604020202020204" charset="0"/>
              </a:rPr>
              <a:t> </a:t>
            </a:r>
            <a:r>
              <a:rPr lang="tr-TR" b="1" dirty="0" err="1">
                <a:latin typeface="Raleway Light" panose="020B0604020202020204" charset="0"/>
              </a:rPr>
              <a:t>and</a:t>
            </a:r>
            <a:r>
              <a:rPr lang="tr-TR" b="1" dirty="0">
                <a:latin typeface="Raleway Light" panose="020B0604020202020204" charset="0"/>
              </a:rPr>
              <a:t> </a:t>
            </a:r>
            <a:r>
              <a:rPr lang="tr-TR" b="1" dirty="0" err="1">
                <a:latin typeface="Raleway Light" panose="020B0604020202020204" charset="0"/>
              </a:rPr>
              <a:t>padding</a:t>
            </a:r>
            <a:r>
              <a:rPr lang="tr-TR" b="1" dirty="0">
                <a:latin typeface="Raleway Light" panose="020B0604020202020204" charset="0"/>
              </a:rPr>
              <a:t>:</a:t>
            </a:r>
            <a:r>
              <a:rPr lang="tr-TR" dirty="0">
                <a:latin typeface="Raleway Light" panose="020B0604020202020204" charset="0"/>
              </a:rPr>
              <a:t> A </a:t>
            </a:r>
            <a:r>
              <a:rPr lang="tr-TR" dirty="0" err="1">
                <a:latin typeface="Raleway Light" panose="020B0604020202020204" charset="0"/>
              </a:rPr>
              <a:t>field</a:t>
            </a:r>
            <a:r>
              <a:rPr lang="tr-TR" dirty="0">
                <a:latin typeface="Raleway Light" panose="020B0604020202020204" charset="0"/>
              </a:rPr>
              <a:t> </a:t>
            </a:r>
            <a:r>
              <a:rPr lang="tr-TR" dirty="0" err="1">
                <a:latin typeface="Raleway Light" panose="020B0604020202020204" charset="0"/>
              </a:rPr>
              <a:t>that</a:t>
            </a:r>
            <a:r>
              <a:rPr lang="tr-TR" dirty="0">
                <a:latin typeface="Raleway Light" panose="020B0604020202020204" charset="0"/>
              </a:rPr>
              <a:t> </a:t>
            </a:r>
            <a:r>
              <a:rPr lang="tr-TR" dirty="0" err="1">
                <a:latin typeface="Raleway Light" panose="020B0604020202020204" charset="0"/>
              </a:rPr>
              <a:t>varies</a:t>
            </a:r>
            <a:r>
              <a:rPr lang="tr-TR" dirty="0">
                <a:latin typeface="Raleway Light" panose="020B0604020202020204" charset="0"/>
              </a:rPr>
              <a:t> in </a:t>
            </a:r>
            <a:r>
              <a:rPr lang="tr-TR" dirty="0" err="1">
                <a:latin typeface="Raleway Light" panose="020B0604020202020204" charset="0"/>
              </a:rPr>
              <a:t>length</a:t>
            </a:r>
            <a:r>
              <a:rPr lang="tr-TR" dirty="0">
                <a:latin typeface="Raleway Light" panose="020B0604020202020204" charset="0"/>
              </a:rPr>
              <a:t> </a:t>
            </a:r>
            <a:r>
              <a:rPr lang="tr-TR" dirty="0" err="1">
                <a:latin typeface="Raleway Light" panose="020B0604020202020204" charset="0"/>
              </a:rPr>
              <a:t>from</a:t>
            </a:r>
            <a:r>
              <a:rPr lang="tr-TR" dirty="0">
                <a:latin typeface="Raleway Light" panose="020B0604020202020204" charset="0"/>
              </a:rPr>
              <a:t> 0 </a:t>
            </a:r>
            <a:r>
              <a:rPr lang="tr-TR" dirty="0" err="1">
                <a:latin typeface="Raleway Light" panose="020B0604020202020204" charset="0"/>
              </a:rPr>
              <a:t>to</a:t>
            </a:r>
            <a:r>
              <a:rPr lang="tr-TR" dirty="0">
                <a:latin typeface="Raleway Light" panose="020B0604020202020204" charset="0"/>
              </a:rPr>
              <a:t> a </a:t>
            </a:r>
            <a:r>
              <a:rPr lang="tr-TR" dirty="0" err="1">
                <a:latin typeface="Raleway Light" panose="020B0604020202020204" charset="0"/>
              </a:rPr>
              <a:t>multiple</a:t>
            </a:r>
            <a:r>
              <a:rPr lang="tr-TR" dirty="0">
                <a:latin typeface="Raleway Light" panose="020B0604020202020204" charset="0"/>
              </a:rPr>
              <a:t> of 32 </a:t>
            </a:r>
            <a:r>
              <a:rPr lang="tr-TR" dirty="0" err="1">
                <a:latin typeface="Raleway Light" panose="020B0604020202020204" charset="0"/>
              </a:rPr>
              <a:t>bits</a:t>
            </a:r>
            <a:r>
              <a:rPr lang="tr-TR" dirty="0">
                <a:latin typeface="Raleway Light" panose="020B0604020202020204" charset="0"/>
              </a:rPr>
              <a:t>. </a:t>
            </a:r>
            <a:r>
              <a:rPr lang="tr-TR" dirty="0" err="1">
                <a:latin typeface="Raleway Light" panose="020B0604020202020204" charset="0"/>
              </a:rPr>
              <a:t>If</a:t>
            </a:r>
            <a:r>
              <a:rPr lang="tr-TR" dirty="0">
                <a:latin typeface="Raleway Light" panose="020B0604020202020204" charset="0"/>
              </a:rPr>
              <a:t> </a:t>
            </a:r>
            <a:r>
              <a:rPr lang="tr-TR" dirty="0" err="1">
                <a:latin typeface="Raleway Light" panose="020B0604020202020204" charset="0"/>
              </a:rPr>
              <a:t>the</a:t>
            </a:r>
            <a:r>
              <a:rPr lang="tr-TR" dirty="0">
                <a:latin typeface="Raleway Light" panose="020B0604020202020204" charset="0"/>
              </a:rPr>
              <a:t> </a:t>
            </a:r>
            <a:r>
              <a:rPr lang="tr-TR" dirty="0" err="1">
                <a:latin typeface="Raleway Light" panose="020B0604020202020204" charset="0"/>
              </a:rPr>
              <a:t>option</a:t>
            </a:r>
            <a:r>
              <a:rPr lang="tr-TR" dirty="0">
                <a:latin typeface="Raleway Light" panose="020B0604020202020204" charset="0"/>
              </a:rPr>
              <a:t> </a:t>
            </a:r>
            <a:r>
              <a:rPr lang="tr-TR" dirty="0" err="1">
                <a:latin typeface="Raleway Light" panose="020B0604020202020204" charset="0"/>
              </a:rPr>
              <a:t>values</a:t>
            </a:r>
            <a:r>
              <a:rPr lang="tr-TR" dirty="0">
                <a:latin typeface="Raleway Light" panose="020B0604020202020204" charset="0"/>
              </a:rPr>
              <a:t> </a:t>
            </a:r>
            <a:r>
              <a:rPr lang="tr-TR" dirty="0" err="1">
                <a:latin typeface="Raleway Light" panose="020B0604020202020204" charset="0"/>
              </a:rPr>
              <a:t>are</a:t>
            </a:r>
            <a:r>
              <a:rPr lang="tr-TR" dirty="0">
                <a:latin typeface="Raleway Light" panose="020B0604020202020204" charset="0"/>
              </a:rPr>
              <a:t> not a </a:t>
            </a:r>
            <a:r>
              <a:rPr lang="tr-TR" dirty="0" err="1">
                <a:latin typeface="Raleway Light" panose="020B0604020202020204" charset="0"/>
              </a:rPr>
              <a:t>multiple</a:t>
            </a:r>
            <a:r>
              <a:rPr lang="tr-TR" dirty="0">
                <a:latin typeface="Raleway Light" panose="020B0604020202020204" charset="0"/>
              </a:rPr>
              <a:t> of 32 </a:t>
            </a:r>
            <a:r>
              <a:rPr lang="tr-TR" dirty="0" err="1">
                <a:latin typeface="Raleway Light" panose="020B0604020202020204" charset="0"/>
              </a:rPr>
              <a:t>bits</a:t>
            </a:r>
            <a:r>
              <a:rPr lang="tr-TR" dirty="0">
                <a:latin typeface="Raleway Light" panose="020B0604020202020204" charset="0"/>
              </a:rPr>
              <a:t>, 0s </a:t>
            </a:r>
            <a:r>
              <a:rPr lang="tr-TR" dirty="0" err="1">
                <a:latin typeface="Raleway Light" panose="020B0604020202020204" charset="0"/>
              </a:rPr>
              <a:t>are</a:t>
            </a:r>
            <a:r>
              <a:rPr lang="tr-TR" dirty="0">
                <a:latin typeface="Raleway Light" panose="020B0604020202020204" charset="0"/>
              </a:rPr>
              <a:t> </a:t>
            </a:r>
            <a:r>
              <a:rPr lang="tr-TR" dirty="0" err="1">
                <a:latin typeface="Raleway Light" panose="020B0604020202020204" charset="0"/>
              </a:rPr>
              <a:t>added</a:t>
            </a:r>
            <a:r>
              <a:rPr lang="tr-TR" dirty="0">
                <a:latin typeface="Raleway Light" panose="020B0604020202020204" charset="0"/>
              </a:rPr>
              <a:t> </a:t>
            </a:r>
            <a:r>
              <a:rPr lang="tr-TR" dirty="0" err="1">
                <a:latin typeface="Raleway Light" panose="020B0604020202020204" charset="0"/>
              </a:rPr>
              <a:t>or</a:t>
            </a:r>
            <a:r>
              <a:rPr lang="tr-TR" dirty="0">
                <a:latin typeface="Raleway Light" panose="020B0604020202020204" charset="0"/>
              </a:rPr>
              <a:t> </a:t>
            </a:r>
            <a:r>
              <a:rPr lang="tr-TR" dirty="0" err="1">
                <a:latin typeface="Raleway Light" panose="020B0604020202020204" charset="0"/>
              </a:rPr>
              <a:t>padded</a:t>
            </a:r>
            <a:r>
              <a:rPr lang="tr-TR" dirty="0">
                <a:latin typeface="Raleway Light" panose="020B0604020202020204" charset="0"/>
              </a:rPr>
              <a:t> </a:t>
            </a:r>
            <a:r>
              <a:rPr lang="tr-TR" dirty="0" err="1">
                <a:latin typeface="Raleway Light" panose="020B0604020202020204" charset="0"/>
              </a:rPr>
              <a:t>to</a:t>
            </a:r>
            <a:r>
              <a:rPr lang="tr-TR" dirty="0">
                <a:latin typeface="Raleway Light" panose="020B0604020202020204" charset="0"/>
              </a:rPr>
              <a:t> </a:t>
            </a:r>
            <a:r>
              <a:rPr lang="tr-TR" dirty="0" err="1">
                <a:latin typeface="Raleway Light" panose="020B0604020202020204" charset="0"/>
              </a:rPr>
              <a:t>ensure</a:t>
            </a:r>
            <a:r>
              <a:rPr lang="tr-TR" dirty="0">
                <a:latin typeface="Raleway Light" panose="020B0604020202020204" charset="0"/>
              </a:rPr>
              <a:t> </a:t>
            </a:r>
            <a:r>
              <a:rPr lang="tr-TR" dirty="0" err="1">
                <a:latin typeface="Raleway Light" panose="020B0604020202020204" charset="0"/>
              </a:rPr>
              <a:t>that</a:t>
            </a:r>
            <a:r>
              <a:rPr lang="tr-TR" dirty="0">
                <a:latin typeface="Raleway Light" panose="020B0604020202020204" charset="0"/>
              </a:rPr>
              <a:t> </a:t>
            </a:r>
            <a:r>
              <a:rPr lang="tr-TR" dirty="0" err="1">
                <a:latin typeface="Raleway Light" panose="020B0604020202020204" charset="0"/>
              </a:rPr>
              <a:t>this</a:t>
            </a:r>
            <a:r>
              <a:rPr lang="tr-TR" dirty="0">
                <a:latin typeface="Raleway Light" panose="020B0604020202020204" charset="0"/>
              </a:rPr>
              <a:t> </a:t>
            </a:r>
            <a:r>
              <a:rPr lang="tr-TR" dirty="0" err="1">
                <a:latin typeface="Raleway Light" panose="020B0604020202020204" charset="0"/>
              </a:rPr>
              <a:t>field</a:t>
            </a:r>
            <a:r>
              <a:rPr lang="tr-TR" dirty="0">
                <a:latin typeface="Raleway Light" panose="020B0604020202020204" charset="0"/>
              </a:rPr>
              <a:t> </a:t>
            </a:r>
            <a:r>
              <a:rPr lang="tr-TR" dirty="0" err="1">
                <a:latin typeface="Raleway Light" panose="020B0604020202020204" charset="0"/>
              </a:rPr>
              <a:t>contains</a:t>
            </a:r>
            <a:r>
              <a:rPr lang="tr-TR" dirty="0">
                <a:latin typeface="Raleway Light" panose="020B0604020202020204" charset="0"/>
              </a:rPr>
              <a:t> a </a:t>
            </a:r>
            <a:r>
              <a:rPr lang="tr-TR" dirty="0" err="1">
                <a:latin typeface="Raleway Light" panose="020B0604020202020204" charset="0"/>
              </a:rPr>
              <a:t>multiple</a:t>
            </a:r>
            <a:r>
              <a:rPr lang="tr-TR" dirty="0">
                <a:latin typeface="Raleway Light" panose="020B0604020202020204" charset="0"/>
              </a:rPr>
              <a:t> of 32 </a:t>
            </a:r>
            <a:r>
              <a:rPr lang="tr-TR" dirty="0" err="1">
                <a:latin typeface="Raleway Light" panose="020B0604020202020204" charset="0"/>
              </a:rPr>
              <a:t>bits</a:t>
            </a:r>
            <a:r>
              <a:rPr lang="tr-TR" dirty="0">
                <a:latin typeface="Raleway Light" panose="020B0604020202020204" charset="0"/>
              </a:rPr>
              <a:t>.</a:t>
            </a:r>
            <a:endParaRPr lang="en-US" dirty="0">
              <a:latin typeface="Raleway Light" panose="020B0604020202020204" charset="0"/>
            </a:endParaRPr>
          </a:p>
          <a:p>
            <a:endParaRPr lang="en-US" dirty="0">
              <a:latin typeface="Raleway Light" panose="020B0604020202020204" charset="0"/>
            </a:endParaRPr>
          </a:p>
        </p:txBody>
      </p:sp>
    </p:spTree>
    <p:extLst>
      <p:ext uri="{BB962C8B-B14F-4D97-AF65-F5344CB8AC3E}">
        <p14:creationId xmlns:p14="http://schemas.microsoft.com/office/powerpoint/2010/main" val="3315434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19</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19</a:t>
            </a:fld>
            <a:endParaRPr lang="en"/>
          </a:p>
        </p:txBody>
      </p:sp>
      <p:sp>
        <p:nvSpPr>
          <p:cNvPr id="2" name="TextBox 1">
            <a:extLst>
              <a:ext uri="{FF2B5EF4-FFF2-40B4-BE49-F238E27FC236}">
                <a16:creationId xmlns:a16="http://schemas.microsoft.com/office/drawing/2014/main" id="{2D9E039D-C640-494E-8F49-578DCB9B4EE3}"/>
              </a:ext>
            </a:extLst>
          </p:cNvPr>
          <p:cNvSpPr txBox="1"/>
          <p:nvPr/>
        </p:nvSpPr>
        <p:spPr>
          <a:xfrm>
            <a:off x="3875482" y="399311"/>
            <a:ext cx="1393031" cy="307777"/>
          </a:xfrm>
          <a:prstGeom prst="rect">
            <a:avLst/>
          </a:prstGeom>
          <a:noFill/>
        </p:spPr>
        <p:txBody>
          <a:bodyPr wrap="square" rtlCol="0">
            <a:spAutoFit/>
          </a:bodyPr>
          <a:lstStyle/>
          <a:p>
            <a:r>
              <a:rPr lang="en-US" b="1" dirty="0">
                <a:latin typeface="Raleway Light" panose="020B0604020202020204" charset="0"/>
              </a:rPr>
              <a:t>IP </a:t>
            </a:r>
            <a:r>
              <a:rPr lang="en-US" b="1" dirty="0" err="1">
                <a:latin typeface="Raleway Light" panose="020B0604020202020204" charset="0"/>
              </a:rPr>
              <a:t>Adresleme</a:t>
            </a:r>
            <a:endParaRPr lang="en-US" b="1" dirty="0">
              <a:latin typeface="Raleway Light" panose="020B0604020202020204" charset="0"/>
            </a:endParaRPr>
          </a:p>
        </p:txBody>
      </p:sp>
      <p:sp>
        <p:nvSpPr>
          <p:cNvPr id="5" name="TextBox 4">
            <a:extLst>
              <a:ext uri="{FF2B5EF4-FFF2-40B4-BE49-F238E27FC236}">
                <a16:creationId xmlns:a16="http://schemas.microsoft.com/office/drawing/2014/main" id="{A269D172-1875-4332-9A3B-22A720193065}"/>
              </a:ext>
            </a:extLst>
          </p:cNvPr>
          <p:cNvSpPr txBox="1"/>
          <p:nvPr/>
        </p:nvSpPr>
        <p:spPr>
          <a:xfrm>
            <a:off x="492919" y="695250"/>
            <a:ext cx="8111481" cy="1169551"/>
          </a:xfrm>
          <a:prstGeom prst="rect">
            <a:avLst/>
          </a:prstGeom>
          <a:noFill/>
        </p:spPr>
        <p:txBody>
          <a:bodyPr wrap="square" rtlCol="0">
            <a:spAutoFit/>
          </a:bodyPr>
          <a:lstStyle/>
          <a:p>
            <a:r>
              <a:rPr lang="en-US" dirty="0"/>
              <a:t>House </a:t>
            </a:r>
            <a:r>
              <a:rPr lang="en-US" dirty="0" err="1"/>
              <a:t>Adress</a:t>
            </a:r>
            <a:r>
              <a:rPr lang="en-US" dirty="0"/>
              <a:t> </a:t>
            </a:r>
            <a:r>
              <a:rPr lang="tr-TR" dirty="0"/>
              <a:t>– Host </a:t>
            </a:r>
            <a:r>
              <a:rPr lang="tr-TR" dirty="0" err="1"/>
              <a:t>Adress</a:t>
            </a:r>
            <a:endParaRPr lang="en-US" dirty="0"/>
          </a:p>
          <a:p>
            <a:r>
              <a:rPr lang="en-US" dirty="0"/>
              <a:t>Street </a:t>
            </a:r>
            <a:r>
              <a:rPr lang="en-US" dirty="0" err="1"/>
              <a:t>Adress</a:t>
            </a:r>
            <a:r>
              <a:rPr lang="tr-TR" dirty="0"/>
              <a:t> – Network </a:t>
            </a:r>
            <a:r>
              <a:rPr lang="tr-TR" dirty="0" err="1"/>
              <a:t>adress</a:t>
            </a:r>
            <a:endParaRPr lang="en-US" dirty="0"/>
          </a:p>
          <a:p>
            <a:endParaRPr lang="en-US" dirty="0"/>
          </a:p>
          <a:p>
            <a:r>
              <a:rPr lang="en-US" dirty="0"/>
              <a:t>IP </a:t>
            </a:r>
            <a:r>
              <a:rPr lang="en-US" dirty="0" err="1"/>
              <a:t>Adressing</a:t>
            </a:r>
            <a:r>
              <a:rPr lang="en-US" dirty="0"/>
              <a:t> is a h</a:t>
            </a:r>
            <a:r>
              <a:rPr lang="tr-TR" dirty="0" err="1"/>
              <a:t>ierarchical</a:t>
            </a:r>
            <a:r>
              <a:rPr lang="en-US" dirty="0"/>
              <a:t> structure that supplies </a:t>
            </a:r>
          </a:p>
          <a:p>
            <a:r>
              <a:rPr lang="tr-TR" dirty="0"/>
              <a:t>Host </a:t>
            </a:r>
            <a:r>
              <a:rPr lang="tr-TR" dirty="0" err="1"/>
              <a:t>address</a:t>
            </a:r>
            <a:r>
              <a:rPr lang="tr-TR" dirty="0"/>
              <a:t> </a:t>
            </a:r>
            <a:r>
              <a:rPr lang="tr-TR" dirty="0" err="1"/>
              <a:t>uniquely</a:t>
            </a:r>
            <a:r>
              <a:rPr lang="tr-TR" dirty="0"/>
              <a:t> </a:t>
            </a:r>
            <a:r>
              <a:rPr lang="tr-TR" dirty="0" err="1"/>
              <a:t>identifies</a:t>
            </a:r>
            <a:r>
              <a:rPr lang="tr-TR" dirty="0"/>
              <a:t>, network </a:t>
            </a:r>
            <a:r>
              <a:rPr lang="tr-TR" dirty="0" err="1"/>
              <a:t>address</a:t>
            </a:r>
            <a:r>
              <a:rPr lang="tr-TR" dirty="0"/>
              <a:t> </a:t>
            </a:r>
            <a:r>
              <a:rPr lang="tr-TR" dirty="0" err="1"/>
              <a:t>commons</a:t>
            </a:r>
            <a:r>
              <a:rPr lang="tr-TR" dirty="0"/>
              <a:t> </a:t>
            </a:r>
            <a:r>
              <a:rPr lang="tr-TR" dirty="0" err="1"/>
              <a:t>for</a:t>
            </a:r>
            <a:r>
              <a:rPr lang="tr-TR" dirty="0"/>
              <a:t> </a:t>
            </a:r>
            <a:r>
              <a:rPr lang="tr-TR" dirty="0" err="1"/>
              <a:t>hosts</a:t>
            </a:r>
            <a:r>
              <a:rPr lang="tr-TR" dirty="0"/>
              <a:t> in </a:t>
            </a:r>
            <a:r>
              <a:rPr lang="tr-TR" dirty="0" err="1"/>
              <a:t>same</a:t>
            </a:r>
            <a:r>
              <a:rPr lang="tr-TR" dirty="0"/>
              <a:t> network.</a:t>
            </a:r>
            <a:endParaRPr lang="en-US" dirty="0"/>
          </a:p>
        </p:txBody>
      </p:sp>
      <p:pic>
        <p:nvPicPr>
          <p:cNvPr id="9" name="Image6">
            <a:extLst>
              <a:ext uri="{FF2B5EF4-FFF2-40B4-BE49-F238E27FC236}">
                <a16:creationId xmlns:a16="http://schemas.microsoft.com/office/drawing/2014/main" id="{49F7DABA-F204-4E07-891B-BBCC199AF52D}"/>
              </a:ext>
            </a:extLst>
          </p:cNvPr>
          <p:cNvPicPr/>
          <p:nvPr/>
        </p:nvPicPr>
        <p:blipFill>
          <a:blip r:embed="rId3">
            <a:lum/>
            <a:alphaModFix/>
          </a:blip>
          <a:srcRect/>
          <a:stretch>
            <a:fillRect/>
          </a:stretch>
        </p:blipFill>
        <p:spPr>
          <a:xfrm>
            <a:off x="1512249" y="2010514"/>
            <a:ext cx="6119495" cy="2733675"/>
          </a:xfrm>
          <a:prstGeom prst="rect">
            <a:avLst/>
          </a:prstGeom>
        </p:spPr>
      </p:pic>
      <p:sp>
        <p:nvSpPr>
          <p:cNvPr id="6" name="TextBox 5">
            <a:extLst>
              <a:ext uri="{FF2B5EF4-FFF2-40B4-BE49-F238E27FC236}">
                <a16:creationId xmlns:a16="http://schemas.microsoft.com/office/drawing/2014/main" id="{840858C2-8620-46C8-BB7B-907E0594DAEC}"/>
              </a:ext>
            </a:extLst>
          </p:cNvPr>
          <p:cNvSpPr txBox="1"/>
          <p:nvPr/>
        </p:nvSpPr>
        <p:spPr>
          <a:xfrm>
            <a:off x="621506" y="4136231"/>
            <a:ext cx="1921669" cy="307777"/>
          </a:xfrm>
          <a:prstGeom prst="rect">
            <a:avLst/>
          </a:prstGeom>
          <a:noFill/>
        </p:spPr>
        <p:txBody>
          <a:bodyPr wrap="square" rtlCol="0">
            <a:spAutoFit/>
          </a:bodyPr>
          <a:lstStyle/>
          <a:p>
            <a:r>
              <a:rPr lang="en-US" dirty="0"/>
              <a:t>Packet Tracer Case</a:t>
            </a:r>
          </a:p>
        </p:txBody>
      </p:sp>
    </p:spTree>
    <p:extLst>
      <p:ext uri="{BB962C8B-B14F-4D97-AF65-F5344CB8AC3E}">
        <p14:creationId xmlns:p14="http://schemas.microsoft.com/office/powerpoint/2010/main" val="241811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a:t>
            </a:fld>
            <a:endParaRPr lang="en"/>
          </a:p>
        </p:txBody>
      </p:sp>
      <p:sp>
        <p:nvSpPr>
          <p:cNvPr id="2" name="TextBox 1"/>
          <p:cNvSpPr txBox="1"/>
          <p:nvPr/>
        </p:nvSpPr>
        <p:spPr>
          <a:xfrm>
            <a:off x="3644443" y="440754"/>
            <a:ext cx="1947212" cy="307777"/>
          </a:xfrm>
          <a:prstGeom prst="rect">
            <a:avLst/>
          </a:prstGeom>
          <a:noFill/>
        </p:spPr>
        <p:txBody>
          <a:bodyPr wrap="square" rtlCol="0">
            <a:spAutoFit/>
          </a:bodyPr>
          <a:lstStyle/>
          <a:p>
            <a:r>
              <a:rPr lang="en-US" dirty="0"/>
              <a:t>OSI </a:t>
            </a:r>
            <a:r>
              <a:rPr lang="en-US" dirty="0" err="1"/>
              <a:t>Referans</a:t>
            </a:r>
            <a:r>
              <a:rPr lang="en-US" dirty="0"/>
              <a:t> </a:t>
            </a:r>
            <a:r>
              <a:rPr lang="en-US" dirty="0" err="1"/>
              <a:t>Modeli</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247" y="1085438"/>
            <a:ext cx="4007153" cy="3275229"/>
          </a:xfrm>
          <a:prstGeom prst="rect">
            <a:avLst/>
          </a:prstGeom>
        </p:spPr>
      </p:pic>
      <p:sp>
        <p:nvSpPr>
          <p:cNvPr id="4" name="TextBox 3"/>
          <p:cNvSpPr txBox="1"/>
          <p:nvPr/>
        </p:nvSpPr>
        <p:spPr>
          <a:xfrm>
            <a:off x="467069" y="695250"/>
            <a:ext cx="4064090" cy="2893100"/>
          </a:xfrm>
          <a:prstGeom prst="rect">
            <a:avLst/>
          </a:prstGeom>
          <a:noFill/>
        </p:spPr>
        <p:txBody>
          <a:bodyPr wrap="square" rtlCol="0">
            <a:spAutoFit/>
          </a:bodyPr>
          <a:lstStyle/>
          <a:p>
            <a:r>
              <a:rPr lang="en-US" dirty="0">
                <a:latin typeface="Raleway Light" panose="020B0604020202020204" charset="0"/>
              </a:rPr>
              <a:t>OSI (Open Systems Interconnection) ISO </a:t>
            </a:r>
            <a:r>
              <a:rPr lang="en-US" dirty="0" err="1">
                <a:latin typeface="Raleway Light" panose="020B0604020202020204" charset="0"/>
              </a:rPr>
              <a:t>tarafından</a:t>
            </a:r>
            <a:r>
              <a:rPr lang="en-US" dirty="0">
                <a:latin typeface="Raleway Light" panose="020B0604020202020204" charset="0"/>
              </a:rPr>
              <a:t> </a:t>
            </a:r>
            <a:r>
              <a:rPr lang="en-US" dirty="0" err="1">
                <a:latin typeface="Raleway Light" panose="020B0604020202020204" charset="0"/>
              </a:rPr>
              <a:t>geliştirilmiş</a:t>
            </a:r>
            <a:r>
              <a:rPr lang="en-US" dirty="0">
                <a:latin typeface="Raleway Light" panose="020B0604020202020204" charset="0"/>
              </a:rPr>
              <a:t> </a:t>
            </a:r>
            <a:r>
              <a:rPr lang="en-US" dirty="0" err="1">
                <a:latin typeface="Raleway Light" panose="020B0604020202020204" charset="0"/>
              </a:rPr>
              <a:t>iki</a:t>
            </a:r>
            <a:r>
              <a:rPr lang="en-US" dirty="0">
                <a:latin typeface="Raleway Light" panose="020B0604020202020204" charset="0"/>
              </a:rPr>
              <a:t> </a:t>
            </a:r>
            <a:r>
              <a:rPr lang="en-US" dirty="0" err="1">
                <a:latin typeface="Raleway Light" panose="020B0604020202020204" charset="0"/>
              </a:rPr>
              <a:t>bilgisayar</a:t>
            </a:r>
            <a:r>
              <a:rPr lang="en-US" dirty="0">
                <a:latin typeface="Raleway Light" panose="020B0604020202020204" charset="0"/>
              </a:rPr>
              <a:t> </a:t>
            </a:r>
            <a:r>
              <a:rPr lang="en-US" dirty="0" err="1">
                <a:latin typeface="Raleway Light" panose="020B0604020202020204" charset="0"/>
              </a:rPr>
              <a:t>arasındaki</a:t>
            </a:r>
            <a:r>
              <a:rPr lang="en-US" dirty="0">
                <a:latin typeface="Raleway Light" panose="020B0604020202020204" charset="0"/>
              </a:rPr>
              <a:t> </a:t>
            </a:r>
            <a:r>
              <a:rPr lang="en-US" dirty="0" err="1">
                <a:latin typeface="Raleway Light" panose="020B0604020202020204" charset="0"/>
              </a:rPr>
              <a:t>ilişkinin</a:t>
            </a:r>
            <a:r>
              <a:rPr lang="en-US" dirty="0">
                <a:latin typeface="Raleway Light" panose="020B0604020202020204" charset="0"/>
              </a:rPr>
              <a:t> </a:t>
            </a:r>
            <a:r>
              <a:rPr lang="en-US" dirty="0" err="1">
                <a:latin typeface="Raleway Light" panose="020B0604020202020204" charset="0"/>
              </a:rPr>
              <a:t>nasıl</a:t>
            </a:r>
            <a:r>
              <a:rPr lang="en-US" dirty="0">
                <a:latin typeface="Raleway Light" panose="020B0604020202020204" charset="0"/>
              </a:rPr>
              <a:t> </a:t>
            </a:r>
            <a:r>
              <a:rPr lang="en-US" dirty="0" err="1">
                <a:latin typeface="Raleway Light" panose="020B0604020202020204" charset="0"/>
              </a:rPr>
              <a:t>olacağını</a:t>
            </a:r>
            <a:r>
              <a:rPr lang="en-US" dirty="0">
                <a:latin typeface="Raleway Light" panose="020B0604020202020204" charset="0"/>
              </a:rPr>
              <a:t> </a:t>
            </a:r>
            <a:r>
              <a:rPr lang="en-US" dirty="0" err="1">
                <a:latin typeface="Raleway Light" panose="020B0604020202020204" charset="0"/>
              </a:rPr>
              <a:t>tanımlayan</a:t>
            </a:r>
            <a:r>
              <a:rPr lang="en-US" dirty="0">
                <a:latin typeface="Raleway Light" panose="020B0604020202020204" charset="0"/>
              </a:rPr>
              <a:t> </a:t>
            </a:r>
            <a:r>
              <a:rPr lang="en-US" dirty="0" err="1">
                <a:latin typeface="Raleway Light" panose="020B0604020202020204" charset="0"/>
              </a:rPr>
              <a:t>bir</a:t>
            </a:r>
            <a:r>
              <a:rPr lang="en-US" dirty="0">
                <a:latin typeface="Raleway Light" panose="020B0604020202020204" charset="0"/>
              </a:rPr>
              <a:t> </a:t>
            </a:r>
            <a:r>
              <a:rPr lang="en-US" dirty="0" err="1">
                <a:latin typeface="Raleway Light" panose="020B0604020202020204" charset="0"/>
              </a:rPr>
              <a:t>referans</a:t>
            </a:r>
            <a:r>
              <a:rPr lang="en-US" dirty="0">
                <a:latin typeface="Raleway Light" panose="020B0604020202020204" charset="0"/>
              </a:rPr>
              <a:t> </a:t>
            </a:r>
            <a:r>
              <a:rPr lang="en-US" dirty="0" err="1">
                <a:latin typeface="Raleway Light" panose="020B0604020202020204" charset="0"/>
              </a:rPr>
              <a:t>modelidir</a:t>
            </a:r>
            <a:r>
              <a:rPr lang="en-US" dirty="0">
                <a:latin typeface="Raleway Light" panose="020B0604020202020204" charset="0"/>
              </a:rPr>
              <a:t>. OSI </a:t>
            </a:r>
            <a:r>
              <a:rPr lang="en-US" dirty="0" err="1">
                <a:latin typeface="Raleway Light" panose="020B0604020202020204" charset="0"/>
              </a:rPr>
              <a:t>öncesindeki</a:t>
            </a:r>
            <a:r>
              <a:rPr lang="en-US" dirty="0">
                <a:latin typeface="Raleway Light" panose="020B0604020202020204" charset="0"/>
              </a:rPr>
              <a:t> </a:t>
            </a:r>
            <a:r>
              <a:rPr lang="en-US" dirty="0" err="1">
                <a:latin typeface="Raleway Light" panose="020B0604020202020204" charset="0"/>
              </a:rPr>
              <a:t>dönemde</a:t>
            </a:r>
            <a:r>
              <a:rPr lang="en-US" dirty="0">
                <a:latin typeface="Raleway Light" panose="020B0604020202020204" charset="0"/>
              </a:rPr>
              <a:t>, </a:t>
            </a:r>
            <a:r>
              <a:rPr lang="en-US" dirty="0" err="1">
                <a:latin typeface="Raleway Light" panose="020B0604020202020204" charset="0"/>
              </a:rPr>
              <a:t>yalnızca</a:t>
            </a:r>
            <a:r>
              <a:rPr lang="en-US" dirty="0">
                <a:latin typeface="Raleway Light" panose="020B0604020202020204" charset="0"/>
              </a:rPr>
              <a:t> </a:t>
            </a:r>
            <a:r>
              <a:rPr lang="en-US" dirty="0" err="1">
                <a:latin typeface="Raleway Light" panose="020B0604020202020204" charset="0"/>
              </a:rPr>
              <a:t>bilgisayar</a:t>
            </a:r>
            <a:r>
              <a:rPr lang="en-US" dirty="0">
                <a:latin typeface="Raleway Light" panose="020B0604020202020204" charset="0"/>
              </a:rPr>
              <a:t> </a:t>
            </a:r>
            <a:r>
              <a:rPr lang="en-US" dirty="0" err="1">
                <a:latin typeface="Raleway Light" panose="020B0604020202020204" charset="0"/>
              </a:rPr>
              <a:t>donanımı</a:t>
            </a:r>
            <a:r>
              <a:rPr lang="en-US" dirty="0">
                <a:latin typeface="Raleway Light" panose="020B0604020202020204" charset="0"/>
              </a:rPr>
              <a:t> </a:t>
            </a:r>
            <a:r>
              <a:rPr lang="en-US" dirty="0" err="1">
                <a:latin typeface="Raleway Light" panose="020B0604020202020204" charset="0"/>
              </a:rPr>
              <a:t>üreten</a:t>
            </a:r>
            <a:r>
              <a:rPr lang="en-US" dirty="0">
                <a:latin typeface="Raleway Light" panose="020B0604020202020204" charset="0"/>
              </a:rPr>
              <a:t> </a:t>
            </a:r>
            <a:r>
              <a:rPr lang="en-US" dirty="0" err="1">
                <a:latin typeface="Raleway Light" panose="020B0604020202020204" charset="0"/>
              </a:rPr>
              <a:t>kuruluşlara</a:t>
            </a:r>
            <a:r>
              <a:rPr lang="en-US" dirty="0">
                <a:latin typeface="Raleway Light" panose="020B0604020202020204" charset="0"/>
              </a:rPr>
              <a:t> </a:t>
            </a:r>
            <a:r>
              <a:rPr lang="en-US" dirty="0" err="1">
                <a:latin typeface="Raleway Light" panose="020B0604020202020204" charset="0"/>
              </a:rPr>
              <a:t>özgü</a:t>
            </a:r>
            <a:r>
              <a:rPr lang="en-US" dirty="0">
                <a:latin typeface="Raleway Light" panose="020B0604020202020204" charset="0"/>
              </a:rPr>
              <a:t> </a:t>
            </a:r>
            <a:r>
              <a:rPr lang="en-US" dirty="0" err="1">
                <a:latin typeface="Raleway Light" panose="020B0604020202020204" charset="0"/>
              </a:rPr>
              <a:t>ağlar</a:t>
            </a:r>
            <a:r>
              <a:rPr lang="en-US" dirty="0">
                <a:latin typeface="Raleway Light" panose="020B0604020202020204" charset="0"/>
              </a:rPr>
              <a:t> </a:t>
            </a:r>
            <a:r>
              <a:rPr lang="en-US" dirty="0" err="1">
                <a:latin typeface="Raleway Light" panose="020B0604020202020204" charset="0"/>
              </a:rPr>
              <a:t>vardı</a:t>
            </a:r>
            <a:r>
              <a:rPr lang="en-US" dirty="0">
                <a:latin typeface="Raleway Light" panose="020B0604020202020204" charset="0"/>
              </a:rPr>
              <a:t>. Bu </a:t>
            </a:r>
            <a:r>
              <a:rPr lang="en-US" dirty="0" err="1">
                <a:latin typeface="Raleway Light" panose="020B0604020202020204" charset="0"/>
              </a:rPr>
              <a:t>ağların</a:t>
            </a:r>
            <a:r>
              <a:rPr lang="en-US" dirty="0">
                <a:latin typeface="Raleway Light" panose="020B0604020202020204" charset="0"/>
              </a:rPr>
              <a:t> </a:t>
            </a:r>
            <a:r>
              <a:rPr lang="en-US" dirty="0" err="1">
                <a:latin typeface="Raleway Light" panose="020B0604020202020204" charset="0"/>
              </a:rPr>
              <a:t>özellikleri</a:t>
            </a:r>
            <a:r>
              <a:rPr lang="en-US" dirty="0">
                <a:latin typeface="Raleway Light" panose="020B0604020202020204" charset="0"/>
              </a:rPr>
              <a:t>, </a:t>
            </a:r>
            <a:r>
              <a:rPr lang="en-US" dirty="0" err="1">
                <a:latin typeface="Raleway Light" panose="020B0604020202020204" charset="0"/>
              </a:rPr>
              <a:t>çoğunlukla</a:t>
            </a:r>
            <a:r>
              <a:rPr lang="en-US" dirty="0">
                <a:latin typeface="Raleway Light" panose="020B0604020202020204" charset="0"/>
              </a:rPr>
              <a:t> </a:t>
            </a:r>
            <a:r>
              <a:rPr lang="en-US" dirty="0" err="1">
                <a:latin typeface="Raleway Light" panose="020B0604020202020204" charset="0"/>
              </a:rPr>
              <a:t>yalnızca</a:t>
            </a:r>
            <a:r>
              <a:rPr lang="en-US" dirty="0">
                <a:latin typeface="Raleway Light" panose="020B0604020202020204" charset="0"/>
              </a:rPr>
              <a:t> o </a:t>
            </a:r>
            <a:r>
              <a:rPr lang="en-US" dirty="0" err="1">
                <a:latin typeface="Raleway Light" panose="020B0604020202020204" charset="0"/>
              </a:rPr>
              <a:t>üreticinin</a:t>
            </a:r>
            <a:r>
              <a:rPr lang="en-US" dirty="0">
                <a:latin typeface="Raleway Light" panose="020B0604020202020204" charset="0"/>
              </a:rPr>
              <a:t> </a:t>
            </a:r>
            <a:r>
              <a:rPr lang="en-US" dirty="0" err="1">
                <a:latin typeface="Raleway Light" panose="020B0604020202020204" charset="0"/>
              </a:rPr>
              <a:t>donanımının</a:t>
            </a:r>
            <a:r>
              <a:rPr lang="en-US" dirty="0">
                <a:latin typeface="Raleway Light" panose="020B0604020202020204" charset="0"/>
              </a:rPr>
              <a:t> </a:t>
            </a:r>
            <a:r>
              <a:rPr lang="en-US" dirty="0" err="1">
                <a:latin typeface="Raleway Light" panose="020B0604020202020204" charset="0"/>
              </a:rPr>
              <a:t>bağlanmasına</a:t>
            </a:r>
            <a:r>
              <a:rPr lang="en-US" dirty="0">
                <a:latin typeface="Raleway Light" panose="020B0604020202020204" charset="0"/>
              </a:rPr>
              <a:t> </a:t>
            </a:r>
            <a:r>
              <a:rPr lang="en-US" dirty="0" err="1">
                <a:latin typeface="Raleway Light" panose="020B0604020202020204" charset="0"/>
              </a:rPr>
              <a:t>izin</a:t>
            </a:r>
            <a:r>
              <a:rPr lang="en-US" dirty="0">
                <a:latin typeface="Raleway Light" panose="020B0604020202020204" charset="0"/>
              </a:rPr>
              <a:t> </a:t>
            </a:r>
            <a:r>
              <a:rPr lang="en-US" dirty="0" err="1">
                <a:latin typeface="Raleway Light" panose="020B0604020202020204" charset="0"/>
              </a:rPr>
              <a:t>verecek</a:t>
            </a:r>
            <a:r>
              <a:rPr lang="en-US" dirty="0">
                <a:latin typeface="Raleway Light" panose="020B0604020202020204" charset="0"/>
              </a:rPr>
              <a:t> </a:t>
            </a:r>
            <a:r>
              <a:rPr lang="en-US" dirty="0" err="1">
                <a:latin typeface="Raleway Light" panose="020B0604020202020204" charset="0"/>
              </a:rPr>
              <a:t>biçimde</a:t>
            </a:r>
            <a:r>
              <a:rPr lang="en-US" dirty="0">
                <a:latin typeface="Raleway Light" panose="020B0604020202020204" charset="0"/>
              </a:rPr>
              <a:t> </a:t>
            </a:r>
            <a:r>
              <a:rPr lang="en-US" dirty="0" err="1">
                <a:latin typeface="Raleway Light" panose="020B0604020202020204" charset="0"/>
              </a:rPr>
              <a:t>tanımlanmıştı</a:t>
            </a:r>
            <a:r>
              <a:rPr lang="en-US" dirty="0">
                <a:latin typeface="Raleway Light" panose="020B0604020202020204" charset="0"/>
              </a:rPr>
              <a:t>. OSI </a:t>
            </a:r>
            <a:r>
              <a:rPr lang="en-US" dirty="0" err="1">
                <a:latin typeface="Raleway Light" panose="020B0604020202020204" charset="0"/>
              </a:rPr>
              <a:t>Modeli</a:t>
            </a:r>
            <a:r>
              <a:rPr lang="en-US" dirty="0">
                <a:latin typeface="Raleway Light" panose="020B0604020202020204" charset="0"/>
              </a:rPr>
              <a:t> </a:t>
            </a:r>
            <a:r>
              <a:rPr lang="en-US" dirty="0" err="1">
                <a:latin typeface="Raleway Light" panose="020B0604020202020204" charset="0"/>
              </a:rPr>
              <a:t>herhangi</a:t>
            </a:r>
            <a:r>
              <a:rPr lang="en-US" dirty="0">
                <a:latin typeface="Raleway Light" panose="020B0604020202020204" charset="0"/>
              </a:rPr>
              <a:t> </a:t>
            </a:r>
            <a:r>
              <a:rPr lang="en-US" dirty="0" err="1">
                <a:latin typeface="Raleway Light" panose="020B0604020202020204" charset="0"/>
              </a:rPr>
              <a:t>bir</a:t>
            </a:r>
            <a:r>
              <a:rPr lang="en-US" dirty="0">
                <a:latin typeface="Raleway Light" panose="020B0604020202020204" charset="0"/>
              </a:rPr>
              <a:t> </a:t>
            </a:r>
            <a:r>
              <a:rPr lang="en-US" dirty="0" err="1">
                <a:latin typeface="Raleway Light" panose="020B0604020202020204" charset="0"/>
              </a:rPr>
              <a:t>donanım</a:t>
            </a:r>
            <a:r>
              <a:rPr lang="en-US" dirty="0">
                <a:latin typeface="Raleway Light" panose="020B0604020202020204" charset="0"/>
              </a:rPr>
              <a:t> </a:t>
            </a:r>
            <a:r>
              <a:rPr lang="en-US" dirty="0" err="1">
                <a:latin typeface="Raleway Light" panose="020B0604020202020204" charset="0"/>
              </a:rPr>
              <a:t>ya</a:t>
            </a:r>
            <a:r>
              <a:rPr lang="en-US" dirty="0">
                <a:latin typeface="Raleway Light" panose="020B0604020202020204" charset="0"/>
              </a:rPr>
              <a:t> da </a:t>
            </a:r>
            <a:r>
              <a:rPr lang="en-US" dirty="0" err="1">
                <a:latin typeface="Raleway Light" panose="020B0604020202020204" charset="0"/>
              </a:rPr>
              <a:t>bilgisayar</a:t>
            </a:r>
            <a:r>
              <a:rPr lang="en-US" dirty="0">
                <a:latin typeface="Raleway Light" panose="020B0604020202020204" charset="0"/>
              </a:rPr>
              <a:t> </a:t>
            </a:r>
            <a:r>
              <a:rPr lang="en-US" dirty="0" err="1">
                <a:latin typeface="Raleway Light" panose="020B0604020202020204" charset="0"/>
              </a:rPr>
              <a:t>ağı</a:t>
            </a:r>
            <a:r>
              <a:rPr lang="en-US" dirty="0">
                <a:latin typeface="Raleway Light" panose="020B0604020202020204" charset="0"/>
              </a:rPr>
              <a:t> </a:t>
            </a:r>
            <a:r>
              <a:rPr lang="en-US" dirty="0" err="1">
                <a:latin typeface="Raleway Light" panose="020B0604020202020204" charset="0"/>
              </a:rPr>
              <a:t>tipine</a:t>
            </a:r>
            <a:r>
              <a:rPr lang="en-US" dirty="0">
                <a:latin typeface="Raleway Light" panose="020B0604020202020204" charset="0"/>
              </a:rPr>
              <a:t> </a:t>
            </a:r>
            <a:r>
              <a:rPr lang="en-US" dirty="0" err="1">
                <a:latin typeface="Raleway Light" panose="020B0604020202020204" charset="0"/>
              </a:rPr>
              <a:t>göre</a:t>
            </a:r>
            <a:r>
              <a:rPr lang="en-US" dirty="0">
                <a:latin typeface="Raleway Light" panose="020B0604020202020204" charset="0"/>
              </a:rPr>
              <a:t> </a:t>
            </a:r>
            <a:r>
              <a:rPr lang="en-US" dirty="0" err="1">
                <a:latin typeface="Raleway Light" panose="020B0604020202020204" charset="0"/>
              </a:rPr>
              <a:t>değişiklik</a:t>
            </a:r>
            <a:r>
              <a:rPr lang="en-US" dirty="0">
                <a:latin typeface="Raleway Light" panose="020B0604020202020204" charset="0"/>
              </a:rPr>
              <a:t> </a:t>
            </a:r>
            <a:r>
              <a:rPr lang="en-US" dirty="0" err="1">
                <a:latin typeface="Raleway Light" panose="020B0604020202020204" charset="0"/>
              </a:rPr>
              <a:t>göstermemektedir</a:t>
            </a:r>
            <a:r>
              <a:rPr lang="en-US" dirty="0">
                <a:latin typeface="Raleway Light" panose="020B0604020202020204" charset="0"/>
              </a:rPr>
              <a:t>. </a:t>
            </a:r>
            <a:r>
              <a:rPr lang="en-US" dirty="0" err="1">
                <a:latin typeface="Raleway Light" panose="020B0604020202020204" charset="0"/>
              </a:rPr>
              <a:t>OSI'nin</a:t>
            </a:r>
            <a:r>
              <a:rPr lang="en-US" dirty="0">
                <a:latin typeface="Raleway Light" panose="020B0604020202020204" charset="0"/>
              </a:rPr>
              <a:t> </a:t>
            </a:r>
            <a:r>
              <a:rPr lang="en-US" dirty="0" err="1">
                <a:latin typeface="Raleway Light" panose="020B0604020202020204" charset="0"/>
              </a:rPr>
              <a:t>amacı</a:t>
            </a:r>
            <a:r>
              <a:rPr lang="en-US" dirty="0">
                <a:latin typeface="Raleway Light" panose="020B0604020202020204" charset="0"/>
              </a:rPr>
              <a:t> </a:t>
            </a:r>
            <a:r>
              <a:rPr lang="en-US" dirty="0" err="1">
                <a:latin typeface="Raleway Light" panose="020B0604020202020204" charset="0"/>
              </a:rPr>
              <a:t>ağ</a:t>
            </a:r>
            <a:r>
              <a:rPr lang="en-US" dirty="0">
                <a:latin typeface="Raleway Light" panose="020B0604020202020204" charset="0"/>
              </a:rPr>
              <a:t> </a:t>
            </a:r>
            <a:r>
              <a:rPr lang="en-US" dirty="0" err="1">
                <a:latin typeface="Raleway Light" panose="020B0604020202020204" charset="0"/>
              </a:rPr>
              <a:t>mimarilerinin</a:t>
            </a:r>
            <a:r>
              <a:rPr lang="en-US" dirty="0">
                <a:latin typeface="Raleway Light" panose="020B0604020202020204" charset="0"/>
              </a:rPr>
              <a:t> </a:t>
            </a:r>
            <a:r>
              <a:rPr lang="en-US" dirty="0" err="1">
                <a:latin typeface="Raleway Light" panose="020B0604020202020204" charset="0"/>
              </a:rPr>
              <a:t>ve</a:t>
            </a:r>
            <a:r>
              <a:rPr lang="en-US" dirty="0">
                <a:latin typeface="Raleway Light" panose="020B0604020202020204" charset="0"/>
              </a:rPr>
              <a:t> </a:t>
            </a:r>
            <a:r>
              <a:rPr lang="en-US" dirty="0" err="1">
                <a:latin typeface="Raleway Light" panose="020B0604020202020204" charset="0"/>
              </a:rPr>
              <a:t>protokollerinin</a:t>
            </a:r>
            <a:r>
              <a:rPr lang="en-US" dirty="0">
                <a:latin typeface="Raleway Light" panose="020B0604020202020204" charset="0"/>
              </a:rPr>
              <a:t> </a:t>
            </a:r>
            <a:r>
              <a:rPr lang="en-US" dirty="0" err="1">
                <a:latin typeface="Raleway Light" panose="020B0604020202020204" charset="0"/>
              </a:rPr>
              <a:t>bir</a:t>
            </a:r>
            <a:r>
              <a:rPr lang="en-US" dirty="0">
                <a:latin typeface="Raleway Light" panose="020B0604020202020204" charset="0"/>
              </a:rPr>
              <a:t> </a:t>
            </a:r>
            <a:r>
              <a:rPr lang="en-US" dirty="0" err="1">
                <a:latin typeface="Raleway Light" panose="020B0604020202020204" charset="0"/>
              </a:rPr>
              <a:t>ağ</a:t>
            </a:r>
            <a:r>
              <a:rPr lang="en-US" dirty="0">
                <a:latin typeface="Raleway Light" panose="020B0604020202020204" charset="0"/>
              </a:rPr>
              <a:t> </a:t>
            </a:r>
            <a:r>
              <a:rPr lang="en-US" dirty="0" err="1">
                <a:latin typeface="Raleway Light" panose="020B0604020202020204" charset="0"/>
              </a:rPr>
              <a:t>ürünü</a:t>
            </a:r>
            <a:r>
              <a:rPr lang="en-US" dirty="0">
                <a:latin typeface="Raleway Light" panose="020B0604020202020204" charset="0"/>
              </a:rPr>
              <a:t> </a:t>
            </a:r>
            <a:r>
              <a:rPr lang="en-US" dirty="0" err="1">
                <a:latin typeface="Raleway Light" panose="020B0604020202020204" charset="0"/>
              </a:rPr>
              <a:t>bileşeni</a:t>
            </a:r>
            <a:r>
              <a:rPr lang="en-US" dirty="0">
                <a:latin typeface="Raleway Light" panose="020B0604020202020204" charset="0"/>
              </a:rPr>
              <a:t> </a:t>
            </a:r>
            <a:r>
              <a:rPr lang="en-US" dirty="0" err="1">
                <a:latin typeface="Raleway Light" panose="020B0604020202020204" charset="0"/>
              </a:rPr>
              <a:t>gibi</a:t>
            </a:r>
            <a:r>
              <a:rPr lang="en-US" dirty="0">
                <a:latin typeface="Raleway Light" panose="020B0604020202020204" charset="0"/>
              </a:rPr>
              <a:t> </a:t>
            </a:r>
            <a:r>
              <a:rPr lang="en-US" dirty="0" err="1">
                <a:latin typeface="Raleway Light" panose="020B0604020202020204" charset="0"/>
              </a:rPr>
              <a:t>kullanılmasını</a:t>
            </a:r>
            <a:r>
              <a:rPr lang="en-US" dirty="0">
                <a:latin typeface="Raleway Light" panose="020B0604020202020204" charset="0"/>
              </a:rPr>
              <a:t> </a:t>
            </a:r>
            <a:r>
              <a:rPr lang="en-US" dirty="0" err="1">
                <a:latin typeface="Raleway Light" panose="020B0604020202020204" charset="0"/>
              </a:rPr>
              <a:t>sağlamaktır</a:t>
            </a:r>
            <a:r>
              <a:rPr lang="en-US" dirty="0">
                <a:latin typeface="Raleway Light" panose="020B0604020202020204" charset="0"/>
              </a:rPr>
              <a:t>. OSI </a:t>
            </a:r>
            <a:r>
              <a:rPr lang="en-US" dirty="0" err="1">
                <a:latin typeface="Raleway Light" panose="020B0604020202020204" charset="0"/>
              </a:rPr>
              <a:t>modeli</a:t>
            </a:r>
            <a:r>
              <a:rPr lang="en-US" dirty="0">
                <a:latin typeface="Raleway Light" panose="020B0604020202020204" charset="0"/>
              </a:rPr>
              <a:t> 7 </a:t>
            </a:r>
            <a:r>
              <a:rPr lang="en-US" dirty="0" err="1">
                <a:latin typeface="Raleway Light" panose="020B0604020202020204" charset="0"/>
              </a:rPr>
              <a:t>katmana</a:t>
            </a:r>
            <a:r>
              <a:rPr lang="en-US" dirty="0">
                <a:latin typeface="Raleway Light" panose="020B0604020202020204" charset="0"/>
              </a:rPr>
              <a:t> </a:t>
            </a:r>
            <a:r>
              <a:rPr lang="en-US" dirty="0" err="1">
                <a:latin typeface="Raleway Light" panose="020B0604020202020204" charset="0"/>
              </a:rPr>
              <a:t>ayrılmıştır</a:t>
            </a:r>
            <a:r>
              <a:rPr lang="en-US" dirty="0">
                <a:latin typeface="Raleway Light" panose="020B0604020202020204" charset="0"/>
              </a:rPr>
              <a:t>.</a:t>
            </a:r>
          </a:p>
        </p:txBody>
      </p:sp>
    </p:spTree>
    <p:extLst>
      <p:ext uri="{BB962C8B-B14F-4D97-AF65-F5344CB8AC3E}">
        <p14:creationId xmlns:p14="http://schemas.microsoft.com/office/powerpoint/2010/main" val="1520097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20</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20</a:t>
            </a:fld>
            <a:endParaRPr lang="en"/>
          </a:p>
        </p:txBody>
      </p:sp>
      <p:sp>
        <p:nvSpPr>
          <p:cNvPr id="5" name="TextBox 4">
            <a:extLst>
              <a:ext uri="{FF2B5EF4-FFF2-40B4-BE49-F238E27FC236}">
                <a16:creationId xmlns:a16="http://schemas.microsoft.com/office/drawing/2014/main" id="{A2175D25-B7C9-4AC0-93A4-23E5BA6F7D4B}"/>
              </a:ext>
            </a:extLst>
          </p:cNvPr>
          <p:cNvSpPr txBox="1"/>
          <p:nvPr/>
        </p:nvSpPr>
        <p:spPr>
          <a:xfrm>
            <a:off x="3893343" y="471487"/>
            <a:ext cx="1357313" cy="307777"/>
          </a:xfrm>
          <a:prstGeom prst="rect">
            <a:avLst/>
          </a:prstGeom>
          <a:noFill/>
        </p:spPr>
        <p:txBody>
          <a:bodyPr wrap="square" rtlCol="0">
            <a:spAutoFit/>
          </a:bodyPr>
          <a:lstStyle/>
          <a:p>
            <a:r>
              <a:rPr lang="tr-TR" dirty="0" err="1">
                <a:latin typeface="+mj-lt"/>
              </a:rPr>
              <a:t>Subnet</a:t>
            </a:r>
            <a:r>
              <a:rPr lang="tr-TR" dirty="0">
                <a:latin typeface="+mj-lt"/>
              </a:rPr>
              <a:t> Mask</a:t>
            </a:r>
            <a:endParaRPr lang="en-US" dirty="0">
              <a:latin typeface="+mj-lt"/>
            </a:endParaRPr>
          </a:p>
        </p:txBody>
      </p:sp>
      <p:sp>
        <p:nvSpPr>
          <p:cNvPr id="7" name="TextBox 6">
            <a:extLst>
              <a:ext uri="{FF2B5EF4-FFF2-40B4-BE49-F238E27FC236}">
                <a16:creationId xmlns:a16="http://schemas.microsoft.com/office/drawing/2014/main" id="{F98F9BA5-8148-473D-B3AA-F5422FAD6C43}"/>
              </a:ext>
            </a:extLst>
          </p:cNvPr>
          <p:cNvSpPr txBox="1"/>
          <p:nvPr/>
        </p:nvSpPr>
        <p:spPr>
          <a:xfrm>
            <a:off x="589358" y="767509"/>
            <a:ext cx="7965281" cy="307777"/>
          </a:xfrm>
          <a:prstGeom prst="rect">
            <a:avLst/>
          </a:prstGeom>
          <a:noFill/>
        </p:spPr>
        <p:txBody>
          <a:bodyPr wrap="square" rtlCol="0">
            <a:spAutoFit/>
          </a:bodyPr>
          <a:lstStyle/>
          <a:p>
            <a:r>
              <a:rPr lang="tr-TR" dirty="0" err="1">
                <a:latin typeface="+mj-lt"/>
              </a:rPr>
              <a:t>We</a:t>
            </a:r>
            <a:r>
              <a:rPr lang="tr-TR" dirty="0">
                <a:latin typeface="+mj-lt"/>
              </a:rPr>
              <a:t> </a:t>
            </a:r>
            <a:r>
              <a:rPr lang="tr-TR" dirty="0" err="1">
                <a:latin typeface="+mj-lt"/>
              </a:rPr>
              <a:t>use</a:t>
            </a:r>
            <a:r>
              <a:rPr lang="tr-TR" dirty="0">
                <a:latin typeface="+mj-lt"/>
              </a:rPr>
              <a:t> </a:t>
            </a:r>
            <a:r>
              <a:rPr lang="tr-TR" dirty="0" err="1">
                <a:latin typeface="+mj-lt"/>
              </a:rPr>
              <a:t>subnet</a:t>
            </a:r>
            <a:r>
              <a:rPr lang="tr-TR" dirty="0">
                <a:latin typeface="+mj-lt"/>
              </a:rPr>
              <a:t> mask </a:t>
            </a:r>
            <a:r>
              <a:rPr lang="tr-TR" dirty="0" err="1">
                <a:latin typeface="+mj-lt"/>
              </a:rPr>
              <a:t>to</a:t>
            </a:r>
            <a:r>
              <a:rPr lang="tr-TR" dirty="0">
                <a:latin typeface="+mj-lt"/>
              </a:rPr>
              <a:t> </a:t>
            </a:r>
            <a:r>
              <a:rPr lang="tr-TR" dirty="0" err="1">
                <a:latin typeface="+mj-lt"/>
              </a:rPr>
              <a:t>decide</a:t>
            </a:r>
            <a:r>
              <a:rPr lang="tr-TR" dirty="0">
                <a:latin typeface="+mj-lt"/>
              </a:rPr>
              <a:t> </a:t>
            </a:r>
            <a:r>
              <a:rPr lang="tr-TR" dirty="0" err="1">
                <a:latin typeface="+mj-lt"/>
              </a:rPr>
              <a:t>which</a:t>
            </a:r>
            <a:r>
              <a:rPr lang="tr-TR" dirty="0">
                <a:latin typeface="+mj-lt"/>
              </a:rPr>
              <a:t> </a:t>
            </a:r>
            <a:r>
              <a:rPr lang="tr-TR" dirty="0" err="1">
                <a:latin typeface="+mj-lt"/>
              </a:rPr>
              <a:t>part</a:t>
            </a:r>
            <a:r>
              <a:rPr lang="tr-TR" dirty="0">
                <a:latin typeface="+mj-lt"/>
              </a:rPr>
              <a:t> of IP </a:t>
            </a:r>
            <a:r>
              <a:rPr lang="tr-TR" dirty="0" err="1">
                <a:latin typeface="+mj-lt"/>
              </a:rPr>
              <a:t>address</a:t>
            </a:r>
            <a:r>
              <a:rPr lang="tr-TR" dirty="0">
                <a:latin typeface="+mj-lt"/>
              </a:rPr>
              <a:t> is network </a:t>
            </a:r>
            <a:r>
              <a:rPr lang="tr-TR" dirty="0" err="1">
                <a:latin typeface="+mj-lt"/>
              </a:rPr>
              <a:t>which</a:t>
            </a:r>
            <a:r>
              <a:rPr lang="tr-TR" dirty="0">
                <a:latin typeface="+mj-lt"/>
              </a:rPr>
              <a:t> </a:t>
            </a:r>
            <a:r>
              <a:rPr lang="tr-TR" dirty="0" err="1">
                <a:latin typeface="+mj-lt"/>
              </a:rPr>
              <a:t>one</a:t>
            </a:r>
            <a:r>
              <a:rPr lang="tr-TR" dirty="0">
                <a:latin typeface="+mj-lt"/>
              </a:rPr>
              <a:t> is </a:t>
            </a:r>
            <a:r>
              <a:rPr lang="tr-TR" dirty="0" err="1">
                <a:latin typeface="+mj-lt"/>
              </a:rPr>
              <a:t>host</a:t>
            </a:r>
            <a:r>
              <a:rPr lang="tr-TR" dirty="0">
                <a:latin typeface="+mj-lt"/>
              </a:rPr>
              <a:t> </a:t>
            </a:r>
            <a:r>
              <a:rPr lang="tr-TR" dirty="0" err="1">
                <a:latin typeface="+mj-lt"/>
              </a:rPr>
              <a:t>address</a:t>
            </a:r>
            <a:r>
              <a:rPr lang="tr-TR" dirty="0">
                <a:latin typeface="+mj-lt"/>
              </a:rPr>
              <a:t>.</a:t>
            </a:r>
            <a:endParaRPr lang="en-US" dirty="0">
              <a:latin typeface="+mj-lt"/>
            </a:endParaRPr>
          </a:p>
        </p:txBody>
      </p:sp>
      <p:pic>
        <p:nvPicPr>
          <p:cNvPr id="8" name="Image7">
            <a:extLst>
              <a:ext uri="{FF2B5EF4-FFF2-40B4-BE49-F238E27FC236}">
                <a16:creationId xmlns:a16="http://schemas.microsoft.com/office/drawing/2014/main" id="{B42A61A9-573C-48E2-8B12-15A5D9C1BFCB}"/>
              </a:ext>
            </a:extLst>
          </p:cNvPr>
          <p:cNvPicPr/>
          <p:nvPr/>
        </p:nvPicPr>
        <p:blipFill>
          <a:blip r:embed="rId3">
            <a:lum/>
            <a:alphaModFix/>
          </a:blip>
          <a:srcRect/>
          <a:stretch>
            <a:fillRect/>
          </a:stretch>
        </p:blipFill>
        <p:spPr>
          <a:xfrm>
            <a:off x="1109739" y="1336992"/>
            <a:ext cx="6924517" cy="2469515"/>
          </a:xfrm>
          <a:prstGeom prst="rect">
            <a:avLst/>
          </a:prstGeom>
        </p:spPr>
      </p:pic>
    </p:spTree>
    <p:extLst>
      <p:ext uri="{BB962C8B-B14F-4D97-AF65-F5344CB8AC3E}">
        <p14:creationId xmlns:p14="http://schemas.microsoft.com/office/powerpoint/2010/main" val="2929179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21</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21</a:t>
            </a:fld>
            <a:endParaRPr lang="en"/>
          </a:p>
        </p:txBody>
      </p:sp>
      <p:sp>
        <p:nvSpPr>
          <p:cNvPr id="10" name="TextBox 9">
            <a:extLst>
              <a:ext uri="{FF2B5EF4-FFF2-40B4-BE49-F238E27FC236}">
                <a16:creationId xmlns:a16="http://schemas.microsoft.com/office/drawing/2014/main" id="{CDD39B27-7748-4F4A-8152-4590EC866585}"/>
              </a:ext>
            </a:extLst>
          </p:cNvPr>
          <p:cNvSpPr txBox="1"/>
          <p:nvPr/>
        </p:nvSpPr>
        <p:spPr>
          <a:xfrm>
            <a:off x="2618184" y="446186"/>
            <a:ext cx="2782491" cy="307777"/>
          </a:xfrm>
          <a:prstGeom prst="rect">
            <a:avLst/>
          </a:prstGeom>
          <a:noFill/>
        </p:spPr>
        <p:txBody>
          <a:bodyPr wrap="square" rtlCol="0">
            <a:spAutoFit/>
          </a:bodyPr>
          <a:lstStyle/>
          <a:p>
            <a:r>
              <a:rPr lang="en-US" dirty="0">
                <a:latin typeface="+mj-lt"/>
              </a:rPr>
              <a:t>Classful IP </a:t>
            </a:r>
            <a:r>
              <a:rPr lang="en-US" dirty="0" err="1">
                <a:latin typeface="+mj-lt"/>
              </a:rPr>
              <a:t>Adressing</a:t>
            </a:r>
            <a:r>
              <a:rPr lang="en-US" dirty="0">
                <a:latin typeface="+mj-lt"/>
              </a:rPr>
              <a:t> vs VLSM</a:t>
            </a:r>
          </a:p>
        </p:txBody>
      </p:sp>
      <p:pic>
        <p:nvPicPr>
          <p:cNvPr id="8" name="Picture 7">
            <a:extLst>
              <a:ext uri="{FF2B5EF4-FFF2-40B4-BE49-F238E27FC236}">
                <a16:creationId xmlns:a16="http://schemas.microsoft.com/office/drawing/2014/main" id="{E9D65F56-5143-4503-A517-6E189232EE8A}"/>
              </a:ext>
            </a:extLst>
          </p:cNvPr>
          <p:cNvPicPr>
            <a:picLocks noChangeAspect="1"/>
          </p:cNvPicPr>
          <p:nvPr/>
        </p:nvPicPr>
        <p:blipFill>
          <a:blip r:embed="rId3"/>
          <a:stretch>
            <a:fillRect/>
          </a:stretch>
        </p:blipFill>
        <p:spPr>
          <a:xfrm>
            <a:off x="708500" y="1078706"/>
            <a:ext cx="7726999" cy="2221706"/>
          </a:xfrm>
          <a:prstGeom prst="rect">
            <a:avLst/>
          </a:prstGeom>
        </p:spPr>
      </p:pic>
      <p:sp>
        <p:nvSpPr>
          <p:cNvPr id="15" name="TextBox 14">
            <a:extLst>
              <a:ext uri="{FF2B5EF4-FFF2-40B4-BE49-F238E27FC236}">
                <a16:creationId xmlns:a16="http://schemas.microsoft.com/office/drawing/2014/main" id="{EA166E6A-86F0-4D66-AF69-8B9F8A56C18E}"/>
              </a:ext>
            </a:extLst>
          </p:cNvPr>
          <p:cNvSpPr txBox="1"/>
          <p:nvPr/>
        </p:nvSpPr>
        <p:spPr>
          <a:xfrm>
            <a:off x="1685924" y="3550444"/>
            <a:ext cx="5772150" cy="307777"/>
          </a:xfrm>
          <a:prstGeom prst="rect">
            <a:avLst/>
          </a:prstGeom>
          <a:noFill/>
        </p:spPr>
        <p:txBody>
          <a:bodyPr wrap="square" rtlCol="0">
            <a:spAutoFit/>
          </a:bodyPr>
          <a:lstStyle/>
          <a:p>
            <a:r>
              <a:rPr lang="en-US" dirty="0"/>
              <a:t>195.1.1.0 – Network and 25 Host needed. What is the IP address size?</a:t>
            </a:r>
          </a:p>
        </p:txBody>
      </p:sp>
    </p:spTree>
    <p:extLst>
      <p:ext uri="{BB962C8B-B14F-4D97-AF65-F5344CB8AC3E}">
        <p14:creationId xmlns:p14="http://schemas.microsoft.com/office/powerpoint/2010/main" val="687216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22</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22</a:t>
            </a:fld>
            <a:endParaRPr lang="en"/>
          </a:p>
        </p:txBody>
      </p:sp>
      <p:pic>
        <p:nvPicPr>
          <p:cNvPr id="11" name="Picture 10">
            <a:extLst>
              <a:ext uri="{FF2B5EF4-FFF2-40B4-BE49-F238E27FC236}">
                <a16:creationId xmlns:a16="http://schemas.microsoft.com/office/drawing/2014/main" id="{60435AE6-585D-42FF-B9D2-D3EC7BCEA2F9}"/>
              </a:ext>
            </a:extLst>
          </p:cNvPr>
          <p:cNvPicPr>
            <a:picLocks noChangeAspect="1"/>
          </p:cNvPicPr>
          <p:nvPr/>
        </p:nvPicPr>
        <p:blipFill>
          <a:blip r:embed="rId3"/>
          <a:stretch>
            <a:fillRect/>
          </a:stretch>
        </p:blipFill>
        <p:spPr>
          <a:xfrm>
            <a:off x="1225063" y="627900"/>
            <a:ext cx="6693873" cy="3648075"/>
          </a:xfrm>
          <a:prstGeom prst="rect">
            <a:avLst/>
          </a:prstGeom>
        </p:spPr>
      </p:pic>
    </p:spTree>
    <p:extLst>
      <p:ext uri="{BB962C8B-B14F-4D97-AF65-F5344CB8AC3E}">
        <p14:creationId xmlns:p14="http://schemas.microsoft.com/office/powerpoint/2010/main" val="240060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23</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23</a:t>
            </a:fld>
            <a:endParaRPr lang="en"/>
          </a:p>
        </p:txBody>
      </p:sp>
      <p:sp>
        <p:nvSpPr>
          <p:cNvPr id="2" name="TextBox 1">
            <a:extLst>
              <a:ext uri="{FF2B5EF4-FFF2-40B4-BE49-F238E27FC236}">
                <a16:creationId xmlns:a16="http://schemas.microsoft.com/office/drawing/2014/main" id="{6484B241-DEAA-4889-A68A-76837B67A131}"/>
              </a:ext>
            </a:extLst>
          </p:cNvPr>
          <p:cNvSpPr txBox="1"/>
          <p:nvPr/>
        </p:nvSpPr>
        <p:spPr>
          <a:xfrm>
            <a:off x="3182540" y="485776"/>
            <a:ext cx="2778919" cy="307777"/>
          </a:xfrm>
          <a:prstGeom prst="rect">
            <a:avLst/>
          </a:prstGeom>
          <a:noFill/>
        </p:spPr>
        <p:txBody>
          <a:bodyPr wrap="square" rtlCol="0">
            <a:spAutoFit/>
          </a:bodyPr>
          <a:lstStyle/>
          <a:p>
            <a:r>
              <a:rPr lang="en-US" dirty="0">
                <a:latin typeface="+mj-lt"/>
              </a:rPr>
              <a:t>Public and Private IP </a:t>
            </a:r>
            <a:r>
              <a:rPr lang="en-US" dirty="0" err="1">
                <a:latin typeface="+mj-lt"/>
              </a:rPr>
              <a:t>Adresses</a:t>
            </a:r>
            <a:endParaRPr lang="en-US" dirty="0">
              <a:latin typeface="+mj-lt"/>
            </a:endParaRPr>
          </a:p>
        </p:txBody>
      </p:sp>
      <p:graphicFrame>
        <p:nvGraphicFramePr>
          <p:cNvPr id="4" name="Table 3">
            <a:extLst>
              <a:ext uri="{FF2B5EF4-FFF2-40B4-BE49-F238E27FC236}">
                <a16:creationId xmlns:a16="http://schemas.microsoft.com/office/drawing/2014/main" id="{42497C20-D6A8-4C04-9497-6FA82F3B7C7D}"/>
              </a:ext>
            </a:extLst>
          </p:cNvPr>
          <p:cNvGraphicFramePr>
            <a:graphicFrameLocks noGrp="1"/>
          </p:cNvGraphicFramePr>
          <p:nvPr>
            <p:extLst>
              <p:ext uri="{D42A27DB-BD31-4B8C-83A1-F6EECF244321}">
                <p14:modId xmlns:p14="http://schemas.microsoft.com/office/powerpoint/2010/main" val="3976161202"/>
              </p:ext>
            </p:extLst>
          </p:nvPr>
        </p:nvGraphicFramePr>
        <p:xfrm>
          <a:off x="2583745" y="1292543"/>
          <a:ext cx="3990798" cy="873760"/>
        </p:xfrm>
        <a:graphic>
          <a:graphicData uri="http://schemas.openxmlformats.org/drawingml/2006/table">
            <a:tbl>
              <a:tblPr>
                <a:tableStyleId>{254FC43B-6594-4E5F-B579-2DD5C9D41534}</a:tableStyleId>
              </a:tblPr>
              <a:tblGrid>
                <a:gridCol w="660988">
                  <a:extLst>
                    <a:ext uri="{9D8B030D-6E8A-4147-A177-3AD203B41FA5}">
                      <a16:colId xmlns:a16="http://schemas.microsoft.com/office/drawing/2014/main" val="377174734"/>
                    </a:ext>
                  </a:extLst>
                </a:gridCol>
                <a:gridCol w="3329810">
                  <a:extLst>
                    <a:ext uri="{9D8B030D-6E8A-4147-A177-3AD203B41FA5}">
                      <a16:colId xmlns:a16="http://schemas.microsoft.com/office/drawing/2014/main" val="2491628482"/>
                    </a:ext>
                  </a:extLst>
                </a:gridCol>
              </a:tblGrid>
              <a:tr h="0">
                <a:tc>
                  <a:txBody>
                    <a:bodyPr/>
                    <a:lstStyle/>
                    <a:p>
                      <a:pPr marL="0" marR="0">
                        <a:spcBef>
                          <a:spcPts val="0"/>
                        </a:spcBef>
                        <a:spcAft>
                          <a:spcPts val="1415"/>
                        </a:spcAft>
                      </a:pPr>
                      <a:r>
                        <a:rPr lang="tr-TR" sz="1200" kern="150" dirty="0">
                          <a:effectLst/>
                        </a:rPr>
                        <a:t>Class</a:t>
                      </a:r>
                      <a:endParaRPr lang="en-US" sz="1200" kern="150" dirty="0">
                        <a:effectLst/>
                        <a:latin typeface="Liberation Serif"/>
                        <a:ea typeface="WenQuanYi Micro Hei"/>
                        <a:cs typeface="Lohit Devanagari"/>
                      </a:endParaRPr>
                    </a:p>
                  </a:txBody>
                  <a:tcPr marL="17780" marR="17780" marT="17780" marB="17780" anchor="ctr"/>
                </a:tc>
                <a:tc>
                  <a:txBody>
                    <a:bodyPr/>
                    <a:lstStyle/>
                    <a:p>
                      <a:pPr marL="0" marR="0">
                        <a:spcBef>
                          <a:spcPts val="0"/>
                        </a:spcBef>
                        <a:spcAft>
                          <a:spcPts val="1415"/>
                        </a:spcAft>
                      </a:pPr>
                      <a:r>
                        <a:rPr lang="tr-TR" sz="1200" kern="150" dirty="0" err="1">
                          <a:effectLst/>
                        </a:rPr>
                        <a:t>Private</a:t>
                      </a:r>
                      <a:r>
                        <a:rPr lang="tr-TR" sz="1200" kern="150" dirty="0">
                          <a:effectLst/>
                        </a:rPr>
                        <a:t> </a:t>
                      </a:r>
                      <a:r>
                        <a:rPr lang="tr-TR" sz="1200" kern="150" dirty="0" err="1">
                          <a:effectLst/>
                        </a:rPr>
                        <a:t>Address</a:t>
                      </a:r>
                      <a:r>
                        <a:rPr lang="tr-TR" sz="1200" kern="150" dirty="0">
                          <a:effectLst/>
                        </a:rPr>
                        <a:t> </a:t>
                      </a:r>
                      <a:r>
                        <a:rPr lang="tr-TR" sz="1200" kern="150" dirty="0" err="1">
                          <a:effectLst/>
                        </a:rPr>
                        <a:t>Ranges</a:t>
                      </a:r>
                      <a:endParaRPr lang="en-US" sz="1200" kern="150" dirty="0">
                        <a:effectLst/>
                        <a:latin typeface="Liberation Serif"/>
                        <a:ea typeface="WenQuanYi Micro Hei"/>
                        <a:cs typeface="Lohit Devanagari"/>
                      </a:endParaRPr>
                    </a:p>
                  </a:txBody>
                  <a:tcPr marL="17780" marR="17780" marT="17780" marB="17780" anchor="ctr"/>
                </a:tc>
                <a:extLst>
                  <a:ext uri="{0D108BD9-81ED-4DB2-BD59-A6C34878D82A}">
                    <a16:rowId xmlns:a16="http://schemas.microsoft.com/office/drawing/2014/main" val="2212998986"/>
                  </a:ext>
                </a:extLst>
              </a:tr>
              <a:tr h="0">
                <a:tc>
                  <a:txBody>
                    <a:bodyPr/>
                    <a:lstStyle/>
                    <a:p>
                      <a:pPr marL="0" marR="0">
                        <a:spcBef>
                          <a:spcPts val="0"/>
                        </a:spcBef>
                        <a:spcAft>
                          <a:spcPts val="1415"/>
                        </a:spcAft>
                      </a:pPr>
                      <a:r>
                        <a:rPr lang="tr-TR" sz="1200" kern="150">
                          <a:effectLst/>
                        </a:rPr>
                        <a:t>A</a:t>
                      </a:r>
                      <a:endParaRPr lang="en-US" sz="1200" kern="150">
                        <a:effectLst/>
                        <a:latin typeface="Liberation Serif"/>
                        <a:ea typeface="WenQuanYi Micro Hei"/>
                        <a:cs typeface="Lohit Devanagari"/>
                      </a:endParaRPr>
                    </a:p>
                  </a:txBody>
                  <a:tcPr marL="17780" marR="17780" marT="17780" marB="17780" anchor="ctr"/>
                </a:tc>
                <a:tc>
                  <a:txBody>
                    <a:bodyPr/>
                    <a:lstStyle/>
                    <a:p>
                      <a:pPr marL="0" marR="0">
                        <a:spcBef>
                          <a:spcPts val="0"/>
                        </a:spcBef>
                        <a:spcAft>
                          <a:spcPts val="1415"/>
                        </a:spcAft>
                      </a:pPr>
                      <a:r>
                        <a:rPr lang="tr-TR" sz="1200" kern="150" dirty="0">
                          <a:effectLst/>
                        </a:rPr>
                        <a:t>10.0.0.0 </a:t>
                      </a:r>
                      <a:r>
                        <a:rPr lang="tr-TR" sz="1200" kern="150" dirty="0" err="1">
                          <a:effectLst/>
                        </a:rPr>
                        <a:t>to</a:t>
                      </a:r>
                      <a:r>
                        <a:rPr lang="tr-TR" sz="1200" kern="150" dirty="0">
                          <a:effectLst/>
                        </a:rPr>
                        <a:t> 10.255.255.255</a:t>
                      </a:r>
                      <a:endParaRPr lang="en-US" sz="1200" kern="150" dirty="0">
                        <a:effectLst/>
                        <a:latin typeface="Liberation Serif"/>
                        <a:ea typeface="WenQuanYi Micro Hei"/>
                        <a:cs typeface="Lohit Devanagari"/>
                      </a:endParaRPr>
                    </a:p>
                  </a:txBody>
                  <a:tcPr marL="17780" marR="17780" marT="17780" marB="17780" anchor="ctr"/>
                </a:tc>
                <a:extLst>
                  <a:ext uri="{0D108BD9-81ED-4DB2-BD59-A6C34878D82A}">
                    <a16:rowId xmlns:a16="http://schemas.microsoft.com/office/drawing/2014/main" val="2544467205"/>
                  </a:ext>
                </a:extLst>
              </a:tr>
              <a:tr h="0">
                <a:tc>
                  <a:txBody>
                    <a:bodyPr/>
                    <a:lstStyle/>
                    <a:p>
                      <a:pPr marL="0" marR="0">
                        <a:spcBef>
                          <a:spcPts val="0"/>
                        </a:spcBef>
                        <a:spcAft>
                          <a:spcPts val="1415"/>
                        </a:spcAft>
                      </a:pPr>
                      <a:r>
                        <a:rPr lang="tr-TR" sz="1200" kern="150">
                          <a:effectLst/>
                        </a:rPr>
                        <a:t>B</a:t>
                      </a:r>
                      <a:endParaRPr lang="en-US" sz="1200" kern="150">
                        <a:effectLst/>
                        <a:latin typeface="Liberation Serif"/>
                        <a:ea typeface="WenQuanYi Micro Hei"/>
                        <a:cs typeface="Lohit Devanagari"/>
                      </a:endParaRPr>
                    </a:p>
                  </a:txBody>
                  <a:tcPr marL="17780" marR="17780" marT="17780" marB="17780" anchor="ctr"/>
                </a:tc>
                <a:tc>
                  <a:txBody>
                    <a:bodyPr/>
                    <a:lstStyle/>
                    <a:p>
                      <a:pPr marL="0" marR="0">
                        <a:spcBef>
                          <a:spcPts val="0"/>
                        </a:spcBef>
                        <a:spcAft>
                          <a:spcPts val="1415"/>
                        </a:spcAft>
                      </a:pPr>
                      <a:r>
                        <a:rPr lang="tr-TR" sz="1200" kern="150" dirty="0">
                          <a:effectLst/>
                        </a:rPr>
                        <a:t>172.16.0.0 </a:t>
                      </a:r>
                      <a:r>
                        <a:rPr lang="tr-TR" sz="1200" kern="150" dirty="0" err="1">
                          <a:effectLst/>
                        </a:rPr>
                        <a:t>to</a:t>
                      </a:r>
                      <a:r>
                        <a:rPr lang="tr-TR" sz="1200" kern="150" dirty="0">
                          <a:effectLst/>
                        </a:rPr>
                        <a:t> 172.31.255.255</a:t>
                      </a:r>
                      <a:endParaRPr lang="en-US" sz="1200" kern="150" dirty="0">
                        <a:effectLst/>
                        <a:latin typeface="Liberation Serif"/>
                        <a:ea typeface="WenQuanYi Micro Hei"/>
                        <a:cs typeface="Lohit Devanagari"/>
                      </a:endParaRPr>
                    </a:p>
                  </a:txBody>
                  <a:tcPr marL="17780" marR="17780" marT="17780" marB="17780" anchor="ctr"/>
                </a:tc>
                <a:extLst>
                  <a:ext uri="{0D108BD9-81ED-4DB2-BD59-A6C34878D82A}">
                    <a16:rowId xmlns:a16="http://schemas.microsoft.com/office/drawing/2014/main" val="3852675853"/>
                  </a:ext>
                </a:extLst>
              </a:tr>
              <a:tr h="0">
                <a:tc>
                  <a:txBody>
                    <a:bodyPr/>
                    <a:lstStyle/>
                    <a:p>
                      <a:pPr marL="0" marR="0">
                        <a:spcBef>
                          <a:spcPts val="0"/>
                        </a:spcBef>
                        <a:spcAft>
                          <a:spcPts val="1415"/>
                        </a:spcAft>
                      </a:pPr>
                      <a:r>
                        <a:rPr lang="tr-TR" sz="1200" kern="150">
                          <a:effectLst/>
                        </a:rPr>
                        <a:t>C</a:t>
                      </a:r>
                      <a:endParaRPr lang="en-US" sz="1200" kern="150">
                        <a:effectLst/>
                        <a:latin typeface="Liberation Serif"/>
                        <a:ea typeface="WenQuanYi Micro Hei"/>
                        <a:cs typeface="Lohit Devanagari"/>
                      </a:endParaRPr>
                    </a:p>
                  </a:txBody>
                  <a:tcPr marL="17780" marR="17780" marT="17780" marB="17780" anchor="ctr"/>
                </a:tc>
                <a:tc>
                  <a:txBody>
                    <a:bodyPr/>
                    <a:lstStyle/>
                    <a:p>
                      <a:pPr marL="0" marR="0">
                        <a:spcBef>
                          <a:spcPts val="0"/>
                        </a:spcBef>
                        <a:spcAft>
                          <a:spcPts val="1415"/>
                        </a:spcAft>
                      </a:pPr>
                      <a:r>
                        <a:rPr lang="tr-TR" sz="1200" kern="150" dirty="0">
                          <a:effectLst/>
                        </a:rPr>
                        <a:t>192.168.0.0 </a:t>
                      </a:r>
                      <a:r>
                        <a:rPr lang="tr-TR" sz="1200" kern="150" dirty="0" err="1">
                          <a:effectLst/>
                        </a:rPr>
                        <a:t>to</a:t>
                      </a:r>
                      <a:r>
                        <a:rPr lang="tr-TR" sz="1200" kern="150" dirty="0">
                          <a:effectLst/>
                        </a:rPr>
                        <a:t> 192.168.255.255</a:t>
                      </a:r>
                      <a:endParaRPr lang="en-US" sz="1200" kern="150" dirty="0">
                        <a:effectLst/>
                        <a:latin typeface="Liberation Serif"/>
                        <a:ea typeface="WenQuanYi Micro Hei"/>
                        <a:cs typeface="Lohit Devanagari"/>
                      </a:endParaRPr>
                    </a:p>
                  </a:txBody>
                  <a:tcPr marL="17780" marR="17780" marT="17780" marB="17780" anchor="ctr"/>
                </a:tc>
                <a:extLst>
                  <a:ext uri="{0D108BD9-81ED-4DB2-BD59-A6C34878D82A}">
                    <a16:rowId xmlns:a16="http://schemas.microsoft.com/office/drawing/2014/main" val="3766797986"/>
                  </a:ext>
                </a:extLst>
              </a:tr>
            </a:tbl>
          </a:graphicData>
        </a:graphic>
      </p:graphicFrame>
      <p:graphicFrame>
        <p:nvGraphicFramePr>
          <p:cNvPr id="5" name="Table 4">
            <a:extLst>
              <a:ext uri="{FF2B5EF4-FFF2-40B4-BE49-F238E27FC236}">
                <a16:creationId xmlns:a16="http://schemas.microsoft.com/office/drawing/2014/main" id="{EED0A5A5-648D-428F-ADB4-81D6F0CA9E6A}"/>
              </a:ext>
            </a:extLst>
          </p:cNvPr>
          <p:cNvGraphicFramePr>
            <a:graphicFrameLocks noGrp="1"/>
          </p:cNvGraphicFramePr>
          <p:nvPr>
            <p:extLst>
              <p:ext uri="{D42A27DB-BD31-4B8C-83A1-F6EECF244321}">
                <p14:modId xmlns:p14="http://schemas.microsoft.com/office/powerpoint/2010/main" val="4043725464"/>
              </p:ext>
            </p:extLst>
          </p:nvPr>
        </p:nvGraphicFramePr>
        <p:xfrm>
          <a:off x="888444" y="2652078"/>
          <a:ext cx="7367110" cy="1092200"/>
        </p:xfrm>
        <a:graphic>
          <a:graphicData uri="http://schemas.openxmlformats.org/drawingml/2006/table">
            <a:tbl>
              <a:tblPr>
                <a:tableStyleId>{254FC43B-6594-4E5F-B579-2DD5C9D41534}</a:tableStyleId>
              </a:tblPr>
              <a:tblGrid>
                <a:gridCol w="658202">
                  <a:extLst>
                    <a:ext uri="{9D8B030D-6E8A-4147-A177-3AD203B41FA5}">
                      <a16:colId xmlns:a16="http://schemas.microsoft.com/office/drawing/2014/main" val="953362427"/>
                    </a:ext>
                  </a:extLst>
                </a:gridCol>
                <a:gridCol w="6708908">
                  <a:extLst>
                    <a:ext uri="{9D8B030D-6E8A-4147-A177-3AD203B41FA5}">
                      <a16:colId xmlns:a16="http://schemas.microsoft.com/office/drawing/2014/main" val="1317411697"/>
                    </a:ext>
                  </a:extLst>
                </a:gridCol>
              </a:tblGrid>
              <a:tr h="0">
                <a:tc>
                  <a:txBody>
                    <a:bodyPr/>
                    <a:lstStyle/>
                    <a:p>
                      <a:pPr marL="0" marR="0">
                        <a:spcBef>
                          <a:spcPts val="0"/>
                        </a:spcBef>
                        <a:spcAft>
                          <a:spcPts val="1415"/>
                        </a:spcAft>
                      </a:pPr>
                      <a:r>
                        <a:rPr lang="tr-TR" sz="1200" kern="150">
                          <a:effectLst/>
                        </a:rPr>
                        <a:t>Class</a:t>
                      </a:r>
                      <a:endParaRPr lang="en-US" sz="1200" kern="150">
                        <a:effectLst/>
                        <a:latin typeface="Liberation Serif"/>
                        <a:ea typeface="WenQuanYi Micro Hei"/>
                        <a:cs typeface="Lohit Devanagari"/>
                      </a:endParaRPr>
                    </a:p>
                  </a:txBody>
                  <a:tcPr marL="17780" marR="17780" marT="17780" marB="17780" anchor="ctr"/>
                </a:tc>
                <a:tc>
                  <a:txBody>
                    <a:bodyPr/>
                    <a:lstStyle/>
                    <a:p>
                      <a:pPr marL="0" marR="0">
                        <a:spcBef>
                          <a:spcPts val="0"/>
                        </a:spcBef>
                        <a:spcAft>
                          <a:spcPts val="1415"/>
                        </a:spcAft>
                      </a:pPr>
                      <a:r>
                        <a:rPr lang="tr-TR" sz="1200" kern="150">
                          <a:effectLst/>
                        </a:rPr>
                        <a:t>Public IP Ranges</a:t>
                      </a:r>
                      <a:endParaRPr lang="en-US" sz="1200" kern="150">
                        <a:effectLst/>
                        <a:latin typeface="Liberation Serif"/>
                        <a:ea typeface="WenQuanYi Micro Hei"/>
                        <a:cs typeface="Lohit Devanagari"/>
                      </a:endParaRPr>
                    </a:p>
                  </a:txBody>
                  <a:tcPr marL="17780" marR="17780" marT="17780" marB="17780" anchor="ctr"/>
                </a:tc>
                <a:extLst>
                  <a:ext uri="{0D108BD9-81ED-4DB2-BD59-A6C34878D82A}">
                    <a16:rowId xmlns:a16="http://schemas.microsoft.com/office/drawing/2014/main" val="1183731286"/>
                  </a:ext>
                </a:extLst>
              </a:tr>
              <a:tr h="0">
                <a:tc>
                  <a:txBody>
                    <a:bodyPr/>
                    <a:lstStyle/>
                    <a:p>
                      <a:pPr marL="0" marR="0">
                        <a:spcBef>
                          <a:spcPts val="0"/>
                        </a:spcBef>
                        <a:spcAft>
                          <a:spcPts val="1415"/>
                        </a:spcAft>
                      </a:pPr>
                      <a:r>
                        <a:rPr lang="tr-TR" sz="1200" kern="150">
                          <a:effectLst/>
                        </a:rPr>
                        <a:t>A</a:t>
                      </a:r>
                      <a:endParaRPr lang="en-US" sz="1200" kern="150">
                        <a:effectLst/>
                        <a:latin typeface="Liberation Serif"/>
                        <a:ea typeface="WenQuanYi Micro Hei"/>
                        <a:cs typeface="Lohit Devanagari"/>
                      </a:endParaRPr>
                    </a:p>
                  </a:txBody>
                  <a:tcPr marL="17780" marR="17780" marT="17780" marB="17780" anchor="ctr"/>
                </a:tc>
                <a:tc>
                  <a:txBody>
                    <a:bodyPr/>
                    <a:lstStyle/>
                    <a:p>
                      <a:pPr marL="0" marR="0">
                        <a:spcBef>
                          <a:spcPts val="0"/>
                        </a:spcBef>
                        <a:spcAft>
                          <a:spcPts val="1415"/>
                        </a:spcAft>
                      </a:pPr>
                      <a:r>
                        <a:rPr lang="tr-TR" sz="1200" kern="150">
                          <a:effectLst/>
                        </a:rPr>
                        <a:t>1.0.0.0 to 9.255.255.255 and 11.0.0.0 to 126.255.255.255</a:t>
                      </a:r>
                      <a:endParaRPr lang="en-US" sz="1200" kern="150">
                        <a:effectLst/>
                        <a:latin typeface="Liberation Serif"/>
                        <a:ea typeface="WenQuanYi Micro Hei"/>
                        <a:cs typeface="Lohit Devanagari"/>
                      </a:endParaRPr>
                    </a:p>
                  </a:txBody>
                  <a:tcPr marL="17780" marR="17780" marT="17780" marB="17780" anchor="ctr"/>
                </a:tc>
                <a:extLst>
                  <a:ext uri="{0D108BD9-81ED-4DB2-BD59-A6C34878D82A}">
                    <a16:rowId xmlns:a16="http://schemas.microsoft.com/office/drawing/2014/main" val="2459138105"/>
                  </a:ext>
                </a:extLst>
              </a:tr>
              <a:tr h="0">
                <a:tc>
                  <a:txBody>
                    <a:bodyPr/>
                    <a:lstStyle/>
                    <a:p>
                      <a:pPr marL="0" marR="0">
                        <a:spcBef>
                          <a:spcPts val="0"/>
                        </a:spcBef>
                        <a:spcAft>
                          <a:spcPts val="1415"/>
                        </a:spcAft>
                      </a:pPr>
                      <a:r>
                        <a:rPr lang="tr-TR" sz="1200" kern="150">
                          <a:effectLst/>
                        </a:rPr>
                        <a:t>B</a:t>
                      </a:r>
                      <a:endParaRPr lang="en-US" sz="1200" kern="150">
                        <a:effectLst/>
                        <a:latin typeface="Liberation Serif"/>
                        <a:ea typeface="WenQuanYi Micro Hei"/>
                        <a:cs typeface="Lohit Devanagari"/>
                      </a:endParaRPr>
                    </a:p>
                  </a:txBody>
                  <a:tcPr marL="17780" marR="17780" marT="17780" marB="17780" anchor="ctr"/>
                </a:tc>
                <a:tc>
                  <a:txBody>
                    <a:bodyPr/>
                    <a:lstStyle/>
                    <a:p>
                      <a:pPr marL="0" marR="0">
                        <a:spcBef>
                          <a:spcPts val="0"/>
                        </a:spcBef>
                        <a:spcAft>
                          <a:spcPts val="1415"/>
                        </a:spcAft>
                      </a:pPr>
                      <a:r>
                        <a:rPr lang="tr-TR" sz="1200" kern="150">
                          <a:effectLst/>
                        </a:rPr>
                        <a:t>128.0.0.0 to 172.15.255.255 and 172.32.0.0 to 191.255.255.255*</a:t>
                      </a:r>
                      <a:endParaRPr lang="en-US" sz="1200" kern="150">
                        <a:effectLst/>
                        <a:latin typeface="Liberation Serif"/>
                        <a:ea typeface="WenQuanYi Micro Hei"/>
                        <a:cs typeface="Lohit Devanagari"/>
                      </a:endParaRPr>
                    </a:p>
                  </a:txBody>
                  <a:tcPr marL="17780" marR="17780" marT="17780" marB="17780" anchor="ctr"/>
                </a:tc>
                <a:extLst>
                  <a:ext uri="{0D108BD9-81ED-4DB2-BD59-A6C34878D82A}">
                    <a16:rowId xmlns:a16="http://schemas.microsoft.com/office/drawing/2014/main" val="2555061687"/>
                  </a:ext>
                </a:extLst>
              </a:tr>
              <a:tr h="0">
                <a:tc>
                  <a:txBody>
                    <a:bodyPr/>
                    <a:lstStyle/>
                    <a:p>
                      <a:pPr marL="0" marR="0">
                        <a:spcBef>
                          <a:spcPts val="0"/>
                        </a:spcBef>
                        <a:spcAft>
                          <a:spcPts val="1415"/>
                        </a:spcAft>
                      </a:pPr>
                      <a:r>
                        <a:rPr lang="tr-TR" sz="1200" kern="150">
                          <a:effectLst/>
                        </a:rPr>
                        <a:t>C</a:t>
                      </a:r>
                      <a:endParaRPr lang="en-US" sz="1200" kern="150">
                        <a:effectLst/>
                        <a:latin typeface="Liberation Serif"/>
                        <a:ea typeface="WenQuanYi Micro Hei"/>
                        <a:cs typeface="Lohit Devanagari"/>
                      </a:endParaRPr>
                    </a:p>
                  </a:txBody>
                  <a:tcPr marL="17780" marR="17780" marT="17780" marB="17780" anchor="ctr"/>
                </a:tc>
                <a:tc>
                  <a:txBody>
                    <a:bodyPr/>
                    <a:lstStyle/>
                    <a:p>
                      <a:pPr marL="0" marR="0">
                        <a:spcBef>
                          <a:spcPts val="0"/>
                        </a:spcBef>
                        <a:spcAft>
                          <a:spcPts val="1415"/>
                        </a:spcAft>
                      </a:pPr>
                      <a:r>
                        <a:rPr lang="tr-TR" sz="1200" kern="150" dirty="0">
                          <a:effectLst/>
                        </a:rPr>
                        <a:t>192.0.0.0 </a:t>
                      </a:r>
                      <a:r>
                        <a:rPr lang="tr-TR" sz="1200" kern="150" dirty="0" err="1">
                          <a:effectLst/>
                        </a:rPr>
                        <a:t>to</a:t>
                      </a:r>
                      <a:r>
                        <a:rPr lang="tr-TR" sz="1200" kern="150" dirty="0">
                          <a:effectLst/>
                        </a:rPr>
                        <a:t> 192.167.255.255 </a:t>
                      </a:r>
                      <a:r>
                        <a:rPr lang="tr-TR" sz="1200" kern="150" dirty="0" err="1">
                          <a:effectLst/>
                        </a:rPr>
                        <a:t>and</a:t>
                      </a:r>
                      <a:r>
                        <a:rPr lang="tr-TR" sz="1200" kern="150" dirty="0">
                          <a:effectLst/>
                        </a:rPr>
                        <a:t> 192.169.0.0 </a:t>
                      </a:r>
                      <a:r>
                        <a:rPr lang="tr-TR" sz="1200" kern="150" dirty="0" err="1">
                          <a:effectLst/>
                        </a:rPr>
                        <a:t>to</a:t>
                      </a:r>
                      <a:r>
                        <a:rPr lang="tr-TR" sz="1200" kern="150" dirty="0">
                          <a:effectLst/>
                        </a:rPr>
                        <a:t> 223.255.255.255</a:t>
                      </a:r>
                      <a:endParaRPr lang="en-US" sz="1200" kern="150" dirty="0">
                        <a:effectLst/>
                        <a:latin typeface="Liberation Serif"/>
                        <a:ea typeface="WenQuanYi Micro Hei"/>
                        <a:cs typeface="Lohit Devanagari"/>
                      </a:endParaRPr>
                    </a:p>
                  </a:txBody>
                  <a:tcPr marL="17780" marR="17780" marT="17780" marB="17780" anchor="ctr"/>
                </a:tc>
                <a:extLst>
                  <a:ext uri="{0D108BD9-81ED-4DB2-BD59-A6C34878D82A}">
                    <a16:rowId xmlns:a16="http://schemas.microsoft.com/office/drawing/2014/main" val="3275182220"/>
                  </a:ext>
                </a:extLst>
              </a:tr>
              <a:tr h="0">
                <a:tc>
                  <a:txBody>
                    <a:bodyPr/>
                    <a:lstStyle/>
                    <a:p>
                      <a:pPr marL="0" marR="0">
                        <a:spcBef>
                          <a:spcPts val="0"/>
                        </a:spcBef>
                        <a:spcAft>
                          <a:spcPts val="1415"/>
                        </a:spcAft>
                      </a:pPr>
                      <a:r>
                        <a:rPr lang="tr-TR" sz="1200" kern="150">
                          <a:effectLst/>
                        </a:rPr>
                        <a:t>D</a:t>
                      </a:r>
                      <a:endParaRPr lang="en-US" sz="1200" kern="150">
                        <a:effectLst/>
                        <a:latin typeface="Liberation Serif"/>
                        <a:ea typeface="WenQuanYi Micro Hei"/>
                        <a:cs typeface="Lohit Devanagari"/>
                      </a:endParaRPr>
                    </a:p>
                  </a:txBody>
                  <a:tcPr marL="17780" marR="17780" marT="17780" marB="17780" anchor="ctr"/>
                </a:tc>
                <a:tc>
                  <a:txBody>
                    <a:bodyPr/>
                    <a:lstStyle/>
                    <a:p>
                      <a:pPr marL="0" marR="0">
                        <a:spcBef>
                          <a:spcPts val="0"/>
                        </a:spcBef>
                        <a:spcAft>
                          <a:spcPts val="1415"/>
                        </a:spcAft>
                      </a:pPr>
                      <a:r>
                        <a:rPr lang="tr-TR" sz="1200" kern="150" dirty="0">
                          <a:effectLst/>
                        </a:rPr>
                        <a:t>224.0.0.0 </a:t>
                      </a:r>
                      <a:r>
                        <a:rPr lang="tr-TR" sz="1200" kern="150" dirty="0" err="1">
                          <a:effectLst/>
                        </a:rPr>
                        <a:t>to</a:t>
                      </a:r>
                      <a:r>
                        <a:rPr lang="tr-TR" sz="1200" kern="150" dirty="0">
                          <a:effectLst/>
                        </a:rPr>
                        <a:t> 239.255.255.255 (</a:t>
                      </a:r>
                      <a:r>
                        <a:rPr lang="tr-TR" sz="1200" kern="150" dirty="0" err="1">
                          <a:effectLst/>
                        </a:rPr>
                        <a:t>for</a:t>
                      </a:r>
                      <a:r>
                        <a:rPr lang="tr-TR" sz="1200" kern="150" dirty="0">
                          <a:effectLst/>
                        </a:rPr>
                        <a:t> </a:t>
                      </a:r>
                      <a:r>
                        <a:rPr lang="tr-TR" sz="1200" kern="150" dirty="0" err="1">
                          <a:effectLst/>
                        </a:rPr>
                        <a:t>multicast</a:t>
                      </a:r>
                      <a:r>
                        <a:rPr lang="tr-TR" sz="1200" kern="150" dirty="0">
                          <a:effectLst/>
                        </a:rPr>
                        <a:t> </a:t>
                      </a:r>
                      <a:r>
                        <a:rPr lang="tr-TR" sz="1200" kern="150" dirty="0" err="1">
                          <a:effectLst/>
                        </a:rPr>
                        <a:t>groups</a:t>
                      </a:r>
                      <a:r>
                        <a:rPr lang="tr-TR" sz="1200" kern="150" dirty="0">
                          <a:effectLst/>
                        </a:rPr>
                        <a:t>)</a:t>
                      </a:r>
                      <a:endParaRPr lang="en-US" sz="1200" kern="150" dirty="0">
                        <a:effectLst/>
                        <a:latin typeface="Liberation Serif"/>
                        <a:ea typeface="WenQuanYi Micro Hei"/>
                        <a:cs typeface="Lohit Devanagari"/>
                      </a:endParaRPr>
                    </a:p>
                  </a:txBody>
                  <a:tcPr marL="17780" marR="17780" marT="17780" marB="17780" anchor="ctr"/>
                </a:tc>
                <a:extLst>
                  <a:ext uri="{0D108BD9-81ED-4DB2-BD59-A6C34878D82A}">
                    <a16:rowId xmlns:a16="http://schemas.microsoft.com/office/drawing/2014/main" val="1863992227"/>
                  </a:ext>
                </a:extLst>
              </a:tr>
            </a:tbl>
          </a:graphicData>
        </a:graphic>
      </p:graphicFrame>
      <p:sp>
        <p:nvSpPr>
          <p:cNvPr id="6" name="Rectangle 1">
            <a:extLst>
              <a:ext uri="{FF2B5EF4-FFF2-40B4-BE49-F238E27FC236}">
                <a16:creationId xmlns:a16="http://schemas.microsoft.com/office/drawing/2014/main" id="{4FB0892D-8260-42AE-AA39-126B1774D9CA}"/>
              </a:ext>
            </a:extLst>
          </p:cNvPr>
          <p:cNvSpPr>
            <a:spLocks noChangeArrowheads="1"/>
          </p:cNvSpPr>
          <p:nvPr/>
        </p:nvSpPr>
        <p:spPr bwMode="auto">
          <a:xfrm>
            <a:off x="819468" y="1272223"/>
            <a:ext cx="783875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7966E2EA-B6FC-4FC8-A311-674DFA829114}"/>
              </a:ext>
            </a:extLst>
          </p:cNvPr>
          <p:cNvSpPr txBox="1"/>
          <p:nvPr/>
        </p:nvSpPr>
        <p:spPr>
          <a:xfrm>
            <a:off x="621506" y="4136231"/>
            <a:ext cx="2561034" cy="307777"/>
          </a:xfrm>
          <a:prstGeom prst="rect">
            <a:avLst/>
          </a:prstGeom>
          <a:noFill/>
        </p:spPr>
        <p:txBody>
          <a:bodyPr wrap="square" rtlCol="0">
            <a:spAutoFit/>
          </a:bodyPr>
          <a:lstStyle/>
          <a:p>
            <a:r>
              <a:rPr lang="en-US" dirty="0"/>
              <a:t>Packet Tracer Implementation</a:t>
            </a:r>
          </a:p>
        </p:txBody>
      </p:sp>
    </p:spTree>
    <p:extLst>
      <p:ext uri="{BB962C8B-B14F-4D97-AF65-F5344CB8AC3E}">
        <p14:creationId xmlns:p14="http://schemas.microsoft.com/office/powerpoint/2010/main" val="3072921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24</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24</a:t>
            </a:fld>
            <a:endParaRPr lang="en"/>
          </a:p>
        </p:txBody>
      </p:sp>
      <p:sp>
        <p:nvSpPr>
          <p:cNvPr id="2" name="TextBox 1">
            <a:extLst>
              <a:ext uri="{FF2B5EF4-FFF2-40B4-BE49-F238E27FC236}">
                <a16:creationId xmlns:a16="http://schemas.microsoft.com/office/drawing/2014/main" id="{258D2A84-1DDE-43FD-8CD5-79FC0424B320}"/>
              </a:ext>
            </a:extLst>
          </p:cNvPr>
          <p:cNvSpPr txBox="1"/>
          <p:nvPr/>
        </p:nvSpPr>
        <p:spPr>
          <a:xfrm>
            <a:off x="3736181" y="521494"/>
            <a:ext cx="1671637" cy="307777"/>
          </a:xfrm>
          <a:prstGeom prst="rect">
            <a:avLst/>
          </a:prstGeom>
          <a:noFill/>
        </p:spPr>
        <p:txBody>
          <a:bodyPr wrap="square" rtlCol="0">
            <a:spAutoFit/>
          </a:bodyPr>
          <a:lstStyle/>
          <a:p>
            <a:r>
              <a:rPr lang="tr-TR" dirty="0">
                <a:latin typeface="+mj-lt"/>
              </a:rPr>
              <a:t>IPv6 </a:t>
            </a:r>
            <a:r>
              <a:rPr lang="tr-TR" dirty="0" err="1">
                <a:latin typeface="+mj-lt"/>
              </a:rPr>
              <a:t>Addresses</a:t>
            </a:r>
            <a:endParaRPr lang="en-US" dirty="0">
              <a:latin typeface="+mj-lt"/>
            </a:endParaRPr>
          </a:p>
        </p:txBody>
      </p:sp>
      <p:sp>
        <p:nvSpPr>
          <p:cNvPr id="3" name="TextBox 2">
            <a:extLst>
              <a:ext uri="{FF2B5EF4-FFF2-40B4-BE49-F238E27FC236}">
                <a16:creationId xmlns:a16="http://schemas.microsoft.com/office/drawing/2014/main" id="{6AE67D08-C2AA-4951-ACAB-2AFEAC0BDE3F}"/>
              </a:ext>
            </a:extLst>
          </p:cNvPr>
          <p:cNvSpPr txBox="1"/>
          <p:nvPr/>
        </p:nvSpPr>
        <p:spPr>
          <a:xfrm>
            <a:off x="682227" y="909756"/>
            <a:ext cx="7779543" cy="3323987"/>
          </a:xfrm>
          <a:prstGeom prst="rect">
            <a:avLst/>
          </a:prstGeom>
          <a:noFill/>
        </p:spPr>
        <p:txBody>
          <a:bodyPr wrap="square" rtlCol="0">
            <a:spAutoFit/>
          </a:bodyPr>
          <a:lstStyle/>
          <a:p>
            <a:r>
              <a:rPr lang="tr-TR" dirty="0"/>
              <a:t>IPv6 </a:t>
            </a:r>
            <a:r>
              <a:rPr lang="tr-TR" dirty="0" err="1"/>
              <a:t>address</a:t>
            </a:r>
            <a:r>
              <a:rPr lang="tr-TR" dirty="0"/>
              <a:t> format:</a:t>
            </a:r>
            <a:endParaRPr lang="en-US" dirty="0"/>
          </a:p>
          <a:p>
            <a:endParaRPr lang="en-US" dirty="0"/>
          </a:p>
          <a:p>
            <a:pPr marL="285750" lvl="0" indent="-285750">
              <a:buFont typeface="Wingdings" panose="05000000000000000000" pitchFamily="2" charset="2"/>
              <a:buChar char="Ø"/>
            </a:pPr>
            <a:r>
              <a:rPr lang="tr-TR" dirty="0"/>
              <a:t>x:x:x:x:x:x:x:x, </a:t>
            </a:r>
            <a:r>
              <a:rPr lang="tr-TR" dirty="0" err="1"/>
              <a:t>where</a:t>
            </a:r>
            <a:r>
              <a:rPr lang="tr-TR" dirty="0"/>
              <a:t> </a:t>
            </a:r>
            <a:r>
              <a:rPr lang="tr-TR" dirty="0" err="1"/>
              <a:t>each</a:t>
            </a:r>
            <a:r>
              <a:rPr lang="tr-TR" dirty="0"/>
              <a:t> x is a 4-character (16-bit) </a:t>
            </a:r>
            <a:r>
              <a:rPr lang="tr-TR" dirty="0" err="1"/>
              <a:t>hexadecimal</a:t>
            </a:r>
            <a:r>
              <a:rPr lang="tr-TR" dirty="0"/>
              <a:t> </a:t>
            </a:r>
            <a:r>
              <a:rPr lang="tr-TR" dirty="0" err="1"/>
              <a:t>field</a:t>
            </a:r>
            <a:r>
              <a:rPr lang="tr-TR" dirty="0"/>
              <a:t> (</a:t>
            </a:r>
            <a:r>
              <a:rPr lang="tr-TR" dirty="0" err="1"/>
              <a:t>case-insensitive</a:t>
            </a:r>
            <a:r>
              <a:rPr lang="tr-TR" dirty="0"/>
              <a:t> </a:t>
            </a:r>
            <a:r>
              <a:rPr lang="tr-TR" dirty="0" err="1"/>
              <a:t>for</a:t>
            </a:r>
            <a:r>
              <a:rPr lang="tr-TR" dirty="0"/>
              <a:t> </a:t>
            </a:r>
            <a:r>
              <a:rPr lang="tr-TR" dirty="0" err="1"/>
              <a:t>hexadecimal</a:t>
            </a:r>
            <a:r>
              <a:rPr lang="tr-TR" dirty="0"/>
              <a:t> A, B, C, D, E, </a:t>
            </a:r>
            <a:r>
              <a:rPr lang="tr-TR" dirty="0" err="1"/>
              <a:t>and</a:t>
            </a:r>
            <a:r>
              <a:rPr lang="tr-TR" dirty="0"/>
              <a:t> F)</a:t>
            </a:r>
            <a:endParaRPr lang="en-US" dirty="0"/>
          </a:p>
          <a:p>
            <a:pPr marL="285750" lvl="0" indent="-285750">
              <a:buFont typeface="Wingdings" panose="05000000000000000000" pitchFamily="2" charset="2"/>
              <a:buChar char="Ø"/>
            </a:pPr>
            <a:r>
              <a:rPr lang="tr-TR" dirty="0" err="1"/>
              <a:t>Leading</a:t>
            </a:r>
            <a:r>
              <a:rPr lang="tr-TR" dirty="0"/>
              <a:t> </a:t>
            </a:r>
            <a:r>
              <a:rPr lang="tr-TR" dirty="0" err="1"/>
              <a:t>zeros</a:t>
            </a:r>
            <a:r>
              <a:rPr lang="tr-TR" dirty="0"/>
              <a:t> in a </a:t>
            </a:r>
            <a:r>
              <a:rPr lang="tr-TR" dirty="0" err="1"/>
              <a:t>field</a:t>
            </a:r>
            <a:r>
              <a:rPr lang="tr-TR" dirty="0"/>
              <a:t> </a:t>
            </a:r>
            <a:r>
              <a:rPr lang="tr-TR" dirty="0" err="1"/>
              <a:t>are</a:t>
            </a:r>
            <a:r>
              <a:rPr lang="tr-TR" dirty="0"/>
              <a:t> </a:t>
            </a:r>
            <a:r>
              <a:rPr lang="tr-TR" dirty="0" err="1"/>
              <a:t>optional</a:t>
            </a:r>
            <a:endParaRPr lang="en-US" dirty="0"/>
          </a:p>
          <a:p>
            <a:pPr marL="285750" lvl="0" indent="-285750">
              <a:buFont typeface="Wingdings" panose="05000000000000000000" pitchFamily="2" charset="2"/>
              <a:buChar char="Ø"/>
            </a:pPr>
            <a:r>
              <a:rPr lang="tr-TR" dirty="0" err="1"/>
              <a:t>Successive</a:t>
            </a:r>
            <a:r>
              <a:rPr lang="tr-TR" dirty="0"/>
              <a:t> </a:t>
            </a:r>
            <a:r>
              <a:rPr lang="tr-TR" dirty="0" err="1"/>
              <a:t>fields</a:t>
            </a:r>
            <a:r>
              <a:rPr lang="tr-TR" dirty="0"/>
              <a:t> of </a:t>
            </a:r>
            <a:r>
              <a:rPr lang="tr-TR" dirty="0" err="1"/>
              <a:t>zeros</a:t>
            </a:r>
            <a:r>
              <a:rPr lang="tr-TR" dirty="0"/>
              <a:t> can be </a:t>
            </a:r>
            <a:r>
              <a:rPr lang="tr-TR" dirty="0" err="1"/>
              <a:t>represented</a:t>
            </a:r>
            <a:r>
              <a:rPr lang="tr-TR" dirty="0"/>
              <a:t> as :: </a:t>
            </a:r>
            <a:r>
              <a:rPr lang="tr-TR" dirty="0" err="1"/>
              <a:t>only</a:t>
            </a:r>
            <a:r>
              <a:rPr lang="tr-TR" dirty="0"/>
              <a:t> </a:t>
            </a:r>
            <a:r>
              <a:rPr lang="tr-TR" dirty="0" err="1"/>
              <a:t>once</a:t>
            </a:r>
            <a:r>
              <a:rPr lang="tr-TR" dirty="0"/>
              <a:t> </a:t>
            </a:r>
            <a:r>
              <a:rPr lang="tr-TR" dirty="0" err="1"/>
              <a:t>per</a:t>
            </a:r>
            <a:r>
              <a:rPr lang="tr-TR" dirty="0"/>
              <a:t> </a:t>
            </a:r>
            <a:r>
              <a:rPr lang="tr-TR" dirty="0" err="1"/>
              <a:t>address</a:t>
            </a:r>
            <a:endParaRPr lang="en-US" dirty="0"/>
          </a:p>
          <a:p>
            <a:pPr lvl="0"/>
            <a:endParaRPr lang="en-US" dirty="0"/>
          </a:p>
          <a:p>
            <a:r>
              <a:rPr lang="tr-TR" dirty="0"/>
              <a:t>IPv6 </a:t>
            </a:r>
            <a:r>
              <a:rPr lang="tr-TR" dirty="0" err="1"/>
              <a:t>address</a:t>
            </a:r>
            <a:r>
              <a:rPr lang="tr-TR" dirty="0"/>
              <a:t> </a:t>
            </a:r>
            <a:r>
              <a:rPr lang="tr-TR" dirty="0" err="1"/>
              <a:t>examples</a:t>
            </a:r>
            <a:r>
              <a:rPr lang="tr-TR" dirty="0"/>
              <a:t>:</a:t>
            </a:r>
            <a:endParaRPr lang="en-US" dirty="0"/>
          </a:p>
          <a:p>
            <a:endParaRPr lang="en-US" dirty="0"/>
          </a:p>
          <a:p>
            <a:pPr marL="285750" lvl="0" indent="-285750">
              <a:buFont typeface="Wingdings" panose="05000000000000000000" pitchFamily="2" charset="2"/>
              <a:buChar char="Ø"/>
            </a:pPr>
            <a:r>
              <a:rPr lang="tr-TR" dirty="0" err="1"/>
              <a:t>Unicast</a:t>
            </a:r>
            <a:r>
              <a:rPr lang="tr-TR" dirty="0"/>
              <a:t>: 2001:0000:130F:0000:0000:09C0:876A:130B </a:t>
            </a:r>
            <a:r>
              <a:rPr lang="tr-TR" dirty="0" err="1"/>
              <a:t>or</a:t>
            </a:r>
            <a:r>
              <a:rPr lang="tr-TR" dirty="0"/>
              <a:t> 2001:0:130f::9c0:876a:130b</a:t>
            </a:r>
            <a:endParaRPr lang="en-US" dirty="0"/>
          </a:p>
          <a:p>
            <a:pPr marL="285750" lvl="0" indent="-285750">
              <a:buFont typeface="Wingdings" panose="05000000000000000000" pitchFamily="2" charset="2"/>
              <a:buChar char="Ø"/>
            </a:pPr>
            <a:r>
              <a:rPr lang="tr-TR" dirty="0"/>
              <a:t>Multicast: FF01:0:0:0:0:0:0:1 </a:t>
            </a:r>
            <a:r>
              <a:rPr lang="tr-TR" dirty="0" err="1"/>
              <a:t>or</a:t>
            </a:r>
            <a:r>
              <a:rPr lang="tr-TR" dirty="0"/>
              <a:t> FF01::1</a:t>
            </a:r>
            <a:endParaRPr lang="en-US" dirty="0"/>
          </a:p>
          <a:p>
            <a:pPr marL="285750" lvl="0" indent="-285750">
              <a:buFont typeface="Wingdings" panose="05000000000000000000" pitchFamily="2" charset="2"/>
              <a:buChar char="Ø"/>
            </a:pPr>
            <a:r>
              <a:rPr lang="tr-TR" dirty="0" err="1"/>
              <a:t>Loopback</a:t>
            </a:r>
            <a:r>
              <a:rPr lang="tr-TR" dirty="0"/>
              <a:t>: 0:0:0:0:0:0:0:1 </a:t>
            </a:r>
            <a:r>
              <a:rPr lang="tr-TR" dirty="0" err="1"/>
              <a:t>or</a:t>
            </a:r>
            <a:r>
              <a:rPr lang="tr-TR" dirty="0"/>
              <a:t> ::1</a:t>
            </a:r>
            <a:endParaRPr lang="en-US" dirty="0"/>
          </a:p>
          <a:p>
            <a:pPr marL="285750" lvl="0" indent="-285750">
              <a:buFont typeface="Wingdings" panose="05000000000000000000" pitchFamily="2" charset="2"/>
              <a:buChar char="Ø"/>
            </a:pPr>
            <a:r>
              <a:rPr lang="tr-TR" dirty="0" err="1"/>
              <a:t>Unspecified</a:t>
            </a:r>
            <a:r>
              <a:rPr lang="tr-TR" dirty="0"/>
              <a:t>: 0:0:0:0:0:0:0:0 </a:t>
            </a:r>
            <a:r>
              <a:rPr lang="tr-TR" dirty="0" err="1"/>
              <a:t>or</a:t>
            </a:r>
            <a:r>
              <a:rPr lang="tr-TR" dirty="0"/>
              <a:t> ::</a:t>
            </a:r>
            <a:endParaRPr lang="en-US" dirty="0"/>
          </a:p>
          <a:p>
            <a:pPr lvl="0"/>
            <a:endParaRPr lang="en-US" dirty="0"/>
          </a:p>
          <a:p>
            <a:r>
              <a:rPr lang="tr-TR" b="1" dirty="0"/>
              <a:t>340,282,366,920,938,463,463,374,607,431,768,211,456</a:t>
            </a:r>
            <a:r>
              <a:rPr lang="tr-TR" dirty="0"/>
              <a:t> IPv6 </a:t>
            </a:r>
            <a:r>
              <a:rPr lang="tr-TR" dirty="0" err="1"/>
              <a:t>addresses</a:t>
            </a:r>
            <a:r>
              <a:rPr lang="tr-TR" dirty="0"/>
              <a:t>.</a:t>
            </a:r>
            <a:endParaRPr lang="en-US" dirty="0"/>
          </a:p>
        </p:txBody>
      </p:sp>
    </p:spTree>
    <p:extLst>
      <p:ext uri="{BB962C8B-B14F-4D97-AF65-F5344CB8AC3E}">
        <p14:creationId xmlns:p14="http://schemas.microsoft.com/office/powerpoint/2010/main" val="4248159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25</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25</a:t>
            </a:fld>
            <a:endParaRPr lang="en"/>
          </a:p>
        </p:txBody>
      </p:sp>
      <p:sp>
        <p:nvSpPr>
          <p:cNvPr id="2" name="TextBox 1">
            <a:extLst>
              <a:ext uri="{FF2B5EF4-FFF2-40B4-BE49-F238E27FC236}">
                <a16:creationId xmlns:a16="http://schemas.microsoft.com/office/drawing/2014/main" id="{0F9FB09E-4EEF-4FB1-BA78-8DA999A2C7E3}"/>
              </a:ext>
            </a:extLst>
          </p:cNvPr>
          <p:cNvSpPr txBox="1"/>
          <p:nvPr/>
        </p:nvSpPr>
        <p:spPr>
          <a:xfrm>
            <a:off x="2878931" y="564356"/>
            <a:ext cx="3386137" cy="307777"/>
          </a:xfrm>
          <a:prstGeom prst="rect">
            <a:avLst/>
          </a:prstGeom>
          <a:noFill/>
        </p:spPr>
        <p:txBody>
          <a:bodyPr wrap="square" rtlCol="0">
            <a:spAutoFit/>
          </a:bodyPr>
          <a:lstStyle/>
          <a:p>
            <a:r>
              <a:rPr lang="tr-TR" dirty="0">
                <a:latin typeface="+mj-lt"/>
              </a:rPr>
              <a:t>TCP – </a:t>
            </a:r>
            <a:r>
              <a:rPr lang="tr-TR" dirty="0" err="1">
                <a:latin typeface="+mj-lt"/>
              </a:rPr>
              <a:t>Transmission</a:t>
            </a:r>
            <a:r>
              <a:rPr lang="tr-TR" dirty="0">
                <a:latin typeface="+mj-lt"/>
              </a:rPr>
              <a:t> Control Protocol</a:t>
            </a:r>
            <a:endParaRPr lang="en-US" dirty="0">
              <a:latin typeface="+mj-lt"/>
            </a:endParaRPr>
          </a:p>
        </p:txBody>
      </p:sp>
      <p:sp>
        <p:nvSpPr>
          <p:cNvPr id="3" name="TextBox 2">
            <a:extLst>
              <a:ext uri="{FF2B5EF4-FFF2-40B4-BE49-F238E27FC236}">
                <a16:creationId xmlns:a16="http://schemas.microsoft.com/office/drawing/2014/main" id="{044A99DB-E511-4681-A117-C12AC16D9994}"/>
              </a:ext>
            </a:extLst>
          </p:cNvPr>
          <p:cNvSpPr txBox="1"/>
          <p:nvPr/>
        </p:nvSpPr>
        <p:spPr>
          <a:xfrm>
            <a:off x="571500" y="2205570"/>
            <a:ext cx="7879556" cy="523220"/>
          </a:xfrm>
          <a:prstGeom prst="rect">
            <a:avLst/>
          </a:prstGeom>
          <a:noFill/>
        </p:spPr>
        <p:txBody>
          <a:bodyPr wrap="square" rtlCol="0">
            <a:spAutoFit/>
          </a:bodyPr>
          <a:lstStyle/>
          <a:p>
            <a:r>
              <a:rPr lang="tr-TR" dirty="0" err="1">
                <a:latin typeface="+mj-lt"/>
              </a:rPr>
              <a:t>Divide</a:t>
            </a:r>
            <a:r>
              <a:rPr lang="tr-TR" dirty="0">
                <a:latin typeface="+mj-lt"/>
              </a:rPr>
              <a:t> </a:t>
            </a:r>
            <a:r>
              <a:rPr lang="tr-TR" dirty="0" err="1">
                <a:latin typeface="+mj-lt"/>
              </a:rPr>
              <a:t>the</a:t>
            </a:r>
            <a:r>
              <a:rPr lang="tr-TR" dirty="0">
                <a:latin typeface="+mj-lt"/>
              </a:rPr>
              <a:t> </a:t>
            </a:r>
            <a:r>
              <a:rPr lang="tr-TR" dirty="0" err="1">
                <a:latin typeface="+mj-lt"/>
              </a:rPr>
              <a:t>packets</a:t>
            </a:r>
            <a:r>
              <a:rPr lang="tr-TR" dirty="0">
                <a:latin typeface="+mj-lt"/>
              </a:rPr>
              <a:t> </a:t>
            </a:r>
            <a:r>
              <a:rPr lang="tr-TR" dirty="0" err="1">
                <a:latin typeface="+mj-lt"/>
              </a:rPr>
              <a:t>into</a:t>
            </a:r>
            <a:r>
              <a:rPr lang="tr-TR" dirty="0">
                <a:latin typeface="+mj-lt"/>
              </a:rPr>
              <a:t> </a:t>
            </a:r>
            <a:r>
              <a:rPr lang="tr-TR" dirty="0" err="1">
                <a:latin typeface="+mj-lt"/>
              </a:rPr>
              <a:t>segments</a:t>
            </a:r>
            <a:r>
              <a:rPr lang="tr-TR" dirty="0">
                <a:latin typeface="+mj-lt"/>
              </a:rPr>
              <a:t>.</a:t>
            </a:r>
            <a:r>
              <a:rPr lang="en-US" dirty="0">
                <a:latin typeface="+mj-lt"/>
              </a:rPr>
              <a:t>It can be likened to envelop.</a:t>
            </a:r>
          </a:p>
          <a:p>
            <a:r>
              <a:rPr lang="tr-TR" dirty="0">
                <a:latin typeface="+mj-lt"/>
              </a:rPr>
              <a:t>LA </a:t>
            </a:r>
            <a:r>
              <a:rPr lang="tr-TR" dirty="0" err="1">
                <a:latin typeface="+mj-lt"/>
              </a:rPr>
              <a:t>to</a:t>
            </a:r>
            <a:r>
              <a:rPr lang="tr-TR" dirty="0">
                <a:latin typeface="+mj-lt"/>
              </a:rPr>
              <a:t> NYC – postal service </a:t>
            </a:r>
            <a:endParaRPr lang="en-US" dirty="0">
              <a:latin typeface="+mj-lt"/>
            </a:endParaRPr>
          </a:p>
        </p:txBody>
      </p:sp>
      <p:sp>
        <p:nvSpPr>
          <p:cNvPr id="4" name="TextBox 3">
            <a:extLst>
              <a:ext uri="{FF2B5EF4-FFF2-40B4-BE49-F238E27FC236}">
                <a16:creationId xmlns:a16="http://schemas.microsoft.com/office/drawing/2014/main" id="{501002B5-D568-4C2D-AA23-208F9CDF3B9B}"/>
              </a:ext>
            </a:extLst>
          </p:cNvPr>
          <p:cNvSpPr txBox="1"/>
          <p:nvPr/>
        </p:nvSpPr>
        <p:spPr>
          <a:xfrm>
            <a:off x="571500" y="920016"/>
            <a:ext cx="7975750" cy="954107"/>
          </a:xfrm>
          <a:prstGeom prst="rect">
            <a:avLst/>
          </a:prstGeom>
          <a:noFill/>
        </p:spPr>
        <p:txBody>
          <a:bodyPr wrap="square" rtlCol="0">
            <a:spAutoFit/>
          </a:bodyPr>
          <a:lstStyle/>
          <a:p>
            <a:r>
              <a:rPr lang="tr-TR" dirty="0">
                <a:latin typeface="+mj-lt"/>
              </a:rPr>
              <a:t>TCP is a transport </a:t>
            </a:r>
            <a:r>
              <a:rPr lang="tr-TR" dirty="0" err="1">
                <a:latin typeface="+mj-lt"/>
              </a:rPr>
              <a:t>layer</a:t>
            </a:r>
            <a:r>
              <a:rPr lang="tr-TR" dirty="0">
                <a:latin typeface="+mj-lt"/>
              </a:rPr>
              <a:t> </a:t>
            </a:r>
            <a:r>
              <a:rPr lang="tr-TR" dirty="0" err="1">
                <a:latin typeface="+mj-lt"/>
              </a:rPr>
              <a:t>protocol</a:t>
            </a:r>
            <a:r>
              <a:rPr lang="tr-TR" dirty="0">
                <a:latin typeface="+mj-lt"/>
              </a:rPr>
              <a:t> </a:t>
            </a:r>
            <a:r>
              <a:rPr lang="tr-TR" dirty="0" err="1">
                <a:latin typeface="+mj-lt"/>
              </a:rPr>
              <a:t>that</a:t>
            </a:r>
            <a:r>
              <a:rPr lang="tr-TR" dirty="0">
                <a:latin typeface="+mj-lt"/>
              </a:rPr>
              <a:t> is </a:t>
            </a:r>
            <a:r>
              <a:rPr lang="tr-TR" dirty="0" err="1">
                <a:latin typeface="+mj-lt"/>
              </a:rPr>
              <a:t>used</a:t>
            </a:r>
            <a:r>
              <a:rPr lang="tr-TR" dirty="0">
                <a:latin typeface="+mj-lt"/>
              </a:rPr>
              <a:t> </a:t>
            </a:r>
            <a:r>
              <a:rPr lang="tr-TR" dirty="0" err="1">
                <a:latin typeface="+mj-lt"/>
              </a:rPr>
              <a:t>for</a:t>
            </a:r>
            <a:r>
              <a:rPr lang="tr-TR" dirty="0">
                <a:latin typeface="+mj-lt"/>
              </a:rPr>
              <a:t> </a:t>
            </a:r>
            <a:r>
              <a:rPr lang="tr-TR" dirty="0" err="1">
                <a:latin typeface="+mj-lt"/>
              </a:rPr>
              <a:t>sending</a:t>
            </a:r>
            <a:r>
              <a:rPr lang="tr-TR" dirty="0">
                <a:latin typeface="+mj-lt"/>
              </a:rPr>
              <a:t> data </a:t>
            </a:r>
            <a:r>
              <a:rPr lang="tr-TR" dirty="0" err="1">
                <a:latin typeface="+mj-lt"/>
              </a:rPr>
              <a:t>over</a:t>
            </a:r>
            <a:r>
              <a:rPr lang="tr-TR" dirty="0">
                <a:latin typeface="+mj-lt"/>
              </a:rPr>
              <a:t> an IP network. TCP </a:t>
            </a:r>
            <a:r>
              <a:rPr lang="tr-TR" dirty="0" err="1">
                <a:latin typeface="+mj-lt"/>
              </a:rPr>
              <a:t>provides</a:t>
            </a:r>
            <a:r>
              <a:rPr lang="tr-TR" dirty="0">
                <a:latin typeface="+mj-lt"/>
              </a:rPr>
              <a:t> a </a:t>
            </a:r>
            <a:r>
              <a:rPr lang="tr-TR" dirty="0" err="1">
                <a:latin typeface="+mj-lt"/>
              </a:rPr>
              <a:t>communication</a:t>
            </a:r>
            <a:r>
              <a:rPr lang="tr-TR" dirty="0">
                <a:latin typeface="+mj-lt"/>
              </a:rPr>
              <a:t> service at an </a:t>
            </a:r>
            <a:r>
              <a:rPr lang="tr-TR" dirty="0" err="1">
                <a:latin typeface="+mj-lt"/>
              </a:rPr>
              <a:t>intermediate</a:t>
            </a:r>
            <a:r>
              <a:rPr lang="tr-TR" dirty="0">
                <a:latin typeface="+mj-lt"/>
              </a:rPr>
              <a:t> </a:t>
            </a:r>
            <a:r>
              <a:rPr lang="tr-TR" dirty="0" err="1">
                <a:latin typeface="+mj-lt"/>
              </a:rPr>
              <a:t>level</a:t>
            </a:r>
            <a:r>
              <a:rPr lang="tr-TR" dirty="0">
                <a:latin typeface="+mj-lt"/>
              </a:rPr>
              <a:t> </a:t>
            </a:r>
            <a:r>
              <a:rPr lang="tr-TR" dirty="0" err="1">
                <a:latin typeface="+mj-lt"/>
              </a:rPr>
              <a:t>between</a:t>
            </a:r>
            <a:r>
              <a:rPr lang="tr-TR" dirty="0">
                <a:latin typeface="+mj-lt"/>
              </a:rPr>
              <a:t> an </a:t>
            </a:r>
            <a:r>
              <a:rPr lang="tr-TR" dirty="0" err="1">
                <a:latin typeface="+mj-lt"/>
              </a:rPr>
              <a:t>application</a:t>
            </a:r>
            <a:r>
              <a:rPr lang="tr-TR" dirty="0">
                <a:latin typeface="+mj-lt"/>
              </a:rPr>
              <a:t> program </a:t>
            </a:r>
            <a:r>
              <a:rPr lang="tr-TR" dirty="0" err="1">
                <a:latin typeface="+mj-lt"/>
              </a:rPr>
              <a:t>and</a:t>
            </a:r>
            <a:r>
              <a:rPr lang="tr-TR" dirty="0">
                <a:latin typeface="+mj-lt"/>
              </a:rPr>
              <a:t> </a:t>
            </a:r>
            <a:r>
              <a:rPr lang="tr-TR" dirty="0" err="1">
                <a:latin typeface="+mj-lt"/>
              </a:rPr>
              <a:t>the</a:t>
            </a:r>
            <a:r>
              <a:rPr lang="tr-TR" dirty="0">
                <a:latin typeface="+mj-lt"/>
              </a:rPr>
              <a:t> Internet Protocol. </a:t>
            </a:r>
            <a:r>
              <a:rPr lang="tr-TR" dirty="0" err="1">
                <a:latin typeface="+mj-lt"/>
              </a:rPr>
              <a:t>It</a:t>
            </a:r>
            <a:r>
              <a:rPr lang="tr-TR" dirty="0">
                <a:latin typeface="+mj-lt"/>
              </a:rPr>
              <a:t> is a </a:t>
            </a:r>
            <a:r>
              <a:rPr lang="tr-TR" dirty="0" err="1">
                <a:latin typeface="+mj-lt"/>
              </a:rPr>
              <a:t>connection-oriented</a:t>
            </a:r>
            <a:r>
              <a:rPr lang="tr-TR" dirty="0">
                <a:latin typeface="+mj-lt"/>
              </a:rPr>
              <a:t> </a:t>
            </a:r>
            <a:r>
              <a:rPr lang="tr-TR" dirty="0" err="1">
                <a:latin typeface="+mj-lt"/>
              </a:rPr>
              <a:t>protocol</a:t>
            </a:r>
            <a:r>
              <a:rPr lang="tr-TR" dirty="0">
                <a:latin typeface="+mj-lt"/>
              </a:rPr>
              <a:t> </a:t>
            </a:r>
            <a:r>
              <a:rPr lang="tr-TR" dirty="0" err="1">
                <a:latin typeface="+mj-lt"/>
              </a:rPr>
              <a:t>that</a:t>
            </a:r>
            <a:r>
              <a:rPr lang="tr-TR" dirty="0">
                <a:latin typeface="+mj-lt"/>
              </a:rPr>
              <a:t> </a:t>
            </a:r>
            <a:r>
              <a:rPr lang="tr-TR" dirty="0" err="1">
                <a:latin typeface="+mj-lt"/>
              </a:rPr>
              <a:t>provides</a:t>
            </a:r>
            <a:r>
              <a:rPr lang="tr-TR" dirty="0">
                <a:latin typeface="+mj-lt"/>
              </a:rPr>
              <a:t> data </a:t>
            </a:r>
            <a:r>
              <a:rPr lang="tr-TR" dirty="0" err="1">
                <a:latin typeface="+mj-lt"/>
              </a:rPr>
              <a:t>reliability</a:t>
            </a:r>
            <a:r>
              <a:rPr lang="tr-TR" dirty="0">
                <a:latin typeface="+mj-lt"/>
              </a:rPr>
              <a:t> </a:t>
            </a:r>
            <a:r>
              <a:rPr lang="tr-TR" dirty="0" err="1">
                <a:latin typeface="+mj-lt"/>
              </a:rPr>
              <a:t>between</a:t>
            </a:r>
            <a:r>
              <a:rPr lang="tr-TR" dirty="0">
                <a:latin typeface="+mj-lt"/>
              </a:rPr>
              <a:t> </a:t>
            </a:r>
            <a:r>
              <a:rPr lang="tr-TR" dirty="0" err="1">
                <a:latin typeface="+mj-lt"/>
              </a:rPr>
              <a:t>hosts</a:t>
            </a:r>
            <a:r>
              <a:rPr lang="tr-TR" dirty="0">
                <a:latin typeface="+mj-lt"/>
              </a:rPr>
              <a:t>, </a:t>
            </a:r>
            <a:r>
              <a:rPr lang="tr-TR" dirty="0" err="1">
                <a:latin typeface="+mj-lt"/>
              </a:rPr>
              <a:t>and</a:t>
            </a:r>
            <a:r>
              <a:rPr lang="tr-TR" dirty="0">
                <a:latin typeface="+mj-lt"/>
              </a:rPr>
              <a:t> it is </a:t>
            </a:r>
            <a:r>
              <a:rPr lang="tr-TR" dirty="0" err="1">
                <a:latin typeface="+mj-lt"/>
              </a:rPr>
              <a:t>the</a:t>
            </a:r>
            <a:r>
              <a:rPr lang="tr-TR" dirty="0">
                <a:latin typeface="+mj-lt"/>
              </a:rPr>
              <a:t> </a:t>
            </a:r>
            <a:r>
              <a:rPr lang="tr-TR" dirty="0" err="1">
                <a:latin typeface="+mj-lt"/>
              </a:rPr>
              <a:t>most</a:t>
            </a:r>
            <a:r>
              <a:rPr lang="tr-TR" dirty="0">
                <a:latin typeface="+mj-lt"/>
              </a:rPr>
              <a:t> </a:t>
            </a:r>
            <a:r>
              <a:rPr lang="tr-TR" dirty="0" err="1">
                <a:latin typeface="+mj-lt"/>
              </a:rPr>
              <a:t>widely</a:t>
            </a:r>
            <a:r>
              <a:rPr lang="tr-TR" dirty="0">
                <a:latin typeface="+mj-lt"/>
              </a:rPr>
              <a:t> </a:t>
            </a:r>
            <a:r>
              <a:rPr lang="tr-TR" dirty="0" err="1">
                <a:latin typeface="+mj-lt"/>
              </a:rPr>
              <a:t>used</a:t>
            </a:r>
            <a:r>
              <a:rPr lang="tr-TR" dirty="0">
                <a:latin typeface="+mj-lt"/>
              </a:rPr>
              <a:t> transport </a:t>
            </a:r>
            <a:r>
              <a:rPr lang="tr-TR" dirty="0" err="1">
                <a:latin typeface="+mj-lt"/>
              </a:rPr>
              <a:t>layer</a:t>
            </a:r>
            <a:r>
              <a:rPr lang="tr-TR" dirty="0">
                <a:latin typeface="+mj-lt"/>
              </a:rPr>
              <a:t> </a:t>
            </a:r>
            <a:r>
              <a:rPr lang="tr-TR" dirty="0" err="1">
                <a:latin typeface="+mj-lt"/>
              </a:rPr>
              <a:t>protocol</a:t>
            </a:r>
            <a:r>
              <a:rPr lang="tr-TR" dirty="0">
                <a:latin typeface="+mj-lt"/>
              </a:rPr>
              <a:t>.</a:t>
            </a:r>
            <a:endParaRPr lang="en-US" dirty="0">
              <a:latin typeface="+mj-lt"/>
            </a:endParaRPr>
          </a:p>
        </p:txBody>
      </p:sp>
    </p:spTree>
    <p:extLst>
      <p:ext uri="{BB962C8B-B14F-4D97-AF65-F5344CB8AC3E}">
        <p14:creationId xmlns:p14="http://schemas.microsoft.com/office/powerpoint/2010/main" val="3383927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26</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26</a:t>
            </a:fld>
            <a:endParaRPr lang="en"/>
          </a:p>
        </p:txBody>
      </p:sp>
      <p:pic>
        <p:nvPicPr>
          <p:cNvPr id="7" name="Image8">
            <a:extLst>
              <a:ext uri="{FF2B5EF4-FFF2-40B4-BE49-F238E27FC236}">
                <a16:creationId xmlns:a16="http://schemas.microsoft.com/office/drawing/2014/main" id="{8C78E8A7-2E22-4E77-91D8-5F6838553EA6}"/>
              </a:ext>
            </a:extLst>
          </p:cNvPr>
          <p:cNvPicPr/>
          <p:nvPr/>
        </p:nvPicPr>
        <p:blipFill>
          <a:blip r:embed="rId3">
            <a:lum/>
            <a:alphaModFix/>
          </a:blip>
          <a:srcRect/>
          <a:stretch>
            <a:fillRect/>
          </a:stretch>
        </p:blipFill>
        <p:spPr>
          <a:xfrm>
            <a:off x="955039" y="695250"/>
            <a:ext cx="7174549" cy="3319538"/>
          </a:xfrm>
          <a:prstGeom prst="rect">
            <a:avLst/>
          </a:prstGeom>
        </p:spPr>
      </p:pic>
    </p:spTree>
    <p:extLst>
      <p:ext uri="{BB962C8B-B14F-4D97-AF65-F5344CB8AC3E}">
        <p14:creationId xmlns:p14="http://schemas.microsoft.com/office/powerpoint/2010/main" val="2770781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27</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27</a:t>
            </a:fld>
            <a:endParaRPr lang="en"/>
          </a:p>
        </p:txBody>
      </p:sp>
      <p:sp>
        <p:nvSpPr>
          <p:cNvPr id="2" name="TextBox 1">
            <a:extLst>
              <a:ext uri="{FF2B5EF4-FFF2-40B4-BE49-F238E27FC236}">
                <a16:creationId xmlns:a16="http://schemas.microsoft.com/office/drawing/2014/main" id="{ED2DF0D1-42D5-4BE5-B43D-33A2ACC44C99}"/>
              </a:ext>
            </a:extLst>
          </p:cNvPr>
          <p:cNvSpPr txBox="1"/>
          <p:nvPr/>
        </p:nvSpPr>
        <p:spPr>
          <a:xfrm>
            <a:off x="1028700" y="695250"/>
            <a:ext cx="7086600" cy="3539430"/>
          </a:xfrm>
          <a:prstGeom prst="rect">
            <a:avLst/>
          </a:prstGeom>
          <a:noFill/>
        </p:spPr>
        <p:txBody>
          <a:bodyPr wrap="square" rtlCol="0">
            <a:spAutoFit/>
          </a:bodyPr>
          <a:lstStyle/>
          <a:p>
            <a:pPr marL="285750" lvl="0" indent="-285750">
              <a:buFont typeface="Wingdings" panose="05000000000000000000" pitchFamily="2" charset="2"/>
              <a:buChar char="Ø"/>
            </a:pPr>
            <a:r>
              <a:rPr lang="tr-TR" b="1" dirty="0">
                <a:latin typeface="+mj-lt"/>
              </a:rPr>
              <a:t>Source port:</a:t>
            </a:r>
            <a:r>
              <a:rPr lang="tr-TR" dirty="0">
                <a:latin typeface="+mj-lt"/>
              </a:rPr>
              <a:t> </a:t>
            </a:r>
            <a:r>
              <a:rPr lang="tr-TR" dirty="0" err="1">
                <a:latin typeface="+mj-lt"/>
              </a:rPr>
              <a:t>Number</a:t>
            </a:r>
            <a:r>
              <a:rPr lang="tr-TR" dirty="0">
                <a:latin typeface="+mj-lt"/>
              </a:rPr>
              <a:t> of </a:t>
            </a:r>
            <a:r>
              <a:rPr lang="tr-TR" dirty="0" err="1">
                <a:latin typeface="+mj-lt"/>
              </a:rPr>
              <a:t>the</a:t>
            </a:r>
            <a:r>
              <a:rPr lang="tr-TR" dirty="0">
                <a:latin typeface="+mj-lt"/>
              </a:rPr>
              <a:t> </a:t>
            </a:r>
            <a:r>
              <a:rPr lang="tr-TR" dirty="0" err="1">
                <a:latin typeface="+mj-lt"/>
              </a:rPr>
              <a:t>calling</a:t>
            </a:r>
            <a:r>
              <a:rPr lang="tr-TR" dirty="0">
                <a:latin typeface="+mj-lt"/>
              </a:rPr>
              <a:t> port (16 </a:t>
            </a:r>
            <a:r>
              <a:rPr lang="tr-TR" dirty="0" err="1">
                <a:latin typeface="+mj-lt"/>
              </a:rPr>
              <a:t>bits</a:t>
            </a:r>
            <a:r>
              <a:rPr lang="tr-TR" dirty="0">
                <a:latin typeface="+mj-lt"/>
              </a:rPr>
              <a:t>)</a:t>
            </a:r>
            <a:endParaRPr lang="en-US" dirty="0">
              <a:latin typeface="+mj-lt"/>
            </a:endParaRPr>
          </a:p>
          <a:p>
            <a:pPr marL="285750" lvl="0" indent="-285750">
              <a:buFont typeface="Wingdings" panose="05000000000000000000" pitchFamily="2" charset="2"/>
              <a:buChar char="Ø"/>
            </a:pPr>
            <a:endParaRPr lang="en-US" dirty="0">
              <a:latin typeface="+mj-lt"/>
            </a:endParaRPr>
          </a:p>
          <a:p>
            <a:pPr marL="285750" lvl="0" indent="-285750">
              <a:buFont typeface="Wingdings" panose="05000000000000000000" pitchFamily="2" charset="2"/>
              <a:buChar char="Ø"/>
            </a:pPr>
            <a:r>
              <a:rPr lang="tr-TR" b="1" dirty="0" err="1">
                <a:latin typeface="+mj-lt"/>
              </a:rPr>
              <a:t>Destination</a:t>
            </a:r>
            <a:r>
              <a:rPr lang="tr-TR" b="1" dirty="0">
                <a:latin typeface="+mj-lt"/>
              </a:rPr>
              <a:t> port:</a:t>
            </a:r>
            <a:r>
              <a:rPr lang="tr-TR" dirty="0">
                <a:latin typeface="+mj-lt"/>
              </a:rPr>
              <a:t> </a:t>
            </a:r>
            <a:r>
              <a:rPr lang="tr-TR" dirty="0" err="1">
                <a:latin typeface="+mj-lt"/>
              </a:rPr>
              <a:t>Number</a:t>
            </a:r>
            <a:r>
              <a:rPr lang="tr-TR" dirty="0">
                <a:latin typeface="+mj-lt"/>
              </a:rPr>
              <a:t> of </a:t>
            </a:r>
            <a:r>
              <a:rPr lang="tr-TR" dirty="0" err="1">
                <a:latin typeface="+mj-lt"/>
              </a:rPr>
              <a:t>the</a:t>
            </a:r>
            <a:r>
              <a:rPr lang="tr-TR" dirty="0">
                <a:latin typeface="+mj-lt"/>
              </a:rPr>
              <a:t> </a:t>
            </a:r>
            <a:r>
              <a:rPr lang="tr-TR" dirty="0" err="1">
                <a:latin typeface="+mj-lt"/>
              </a:rPr>
              <a:t>called</a:t>
            </a:r>
            <a:r>
              <a:rPr lang="tr-TR" dirty="0">
                <a:latin typeface="+mj-lt"/>
              </a:rPr>
              <a:t> port (16 </a:t>
            </a:r>
            <a:r>
              <a:rPr lang="tr-TR" dirty="0" err="1">
                <a:latin typeface="+mj-lt"/>
              </a:rPr>
              <a:t>bits</a:t>
            </a:r>
            <a:r>
              <a:rPr lang="tr-TR" dirty="0">
                <a:latin typeface="+mj-lt"/>
              </a:rPr>
              <a:t>)</a:t>
            </a:r>
            <a:endParaRPr lang="en-US" dirty="0">
              <a:latin typeface="+mj-lt"/>
            </a:endParaRPr>
          </a:p>
          <a:p>
            <a:pPr marL="285750" lvl="0" indent="-285750">
              <a:buFont typeface="Wingdings" panose="05000000000000000000" pitchFamily="2" charset="2"/>
              <a:buChar char="Ø"/>
            </a:pPr>
            <a:endParaRPr lang="en-US" dirty="0">
              <a:latin typeface="+mj-lt"/>
            </a:endParaRPr>
          </a:p>
          <a:p>
            <a:pPr marL="285750" lvl="0" indent="-285750">
              <a:buFont typeface="Wingdings" panose="05000000000000000000" pitchFamily="2" charset="2"/>
              <a:buChar char="Ø"/>
            </a:pPr>
            <a:r>
              <a:rPr lang="tr-TR" b="1" dirty="0" err="1">
                <a:latin typeface="+mj-lt"/>
              </a:rPr>
              <a:t>Sequence</a:t>
            </a:r>
            <a:r>
              <a:rPr lang="tr-TR" b="1" dirty="0">
                <a:latin typeface="+mj-lt"/>
              </a:rPr>
              <a:t> </a:t>
            </a:r>
            <a:r>
              <a:rPr lang="tr-TR" b="1" dirty="0" err="1">
                <a:latin typeface="+mj-lt"/>
              </a:rPr>
              <a:t>number</a:t>
            </a:r>
            <a:r>
              <a:rPr lang="tr-TR" b="1" dirty="0">
                <a:latin typeface="+mj-lt"/>
              </a:rPr>
              <a:t>:</a:t>
            </a:r>
            <a:r>
              <a:rPr lang="tr-TR" dirty="0">
                <a:latin typeface="+mj-lt"/>
              </a:rPr>
              <a:t> </a:t>
            </a:r>
            <a:r>
              <a:rPr lang="tr-TR" dirty="0" err="1">
                <a:latin typeface="+mj-lt"/>
              </a:rPr>
              <a:t>The</a:t>
            </a:r>
            <a:r>
              <a:rPr lang="tr-TR" dirty="0">
                <a:latin typeface="+mj-lt"/>
              </a:rPr>
              <a:t> </a:t>
            </a:r>
            <a:r>
              <a:rPr lang="tr-TR" dirty="0" err="1">
                <a:latin typeface="+mj-lt"/>
              </a:rPr>
              <a:t>sequence</a:t>
            </a:r>
            <a:r>
              <a:rPr lang="tr-TR" dirty="0">
                <a:latin typeface="+mj-lt"/>
              </a:rPr>
              <a:t> </a:t>
            </a:r>
            <a:r>
              <a:rPr lang="tr-TR" dirty="0" err="1">
                <a:latin typeface="+mj-lt"/>
              </a:rPr>
              <a:t>number</a:t>
            </a:r>
            <a:r>
              <a:rPr lang="tr-TR" dirty="0">
                <a:latin typeface="+mj-lt"/>
              </a:rPr>
              <a:t> of </a:t>
            </a:r>
            <a:r>
              <a:rPr lang="tr-TR" dirty="0" err="1">
                <a:latin typeface="+mj-lt"/>
              </a:rPr>
              <a:t>the</a:t>
            </a:r>
            <a:r>
              <a:rPr lang="tr-TR" dirty="0">
                <a:latin typeface="+mj-lt"/>
              </a:rPr>
              <a:t> </a:t>
            </a:r>
            <a:r>
              <a:rPr lang="tr-TR" dirty="0" err="1">
                <a:latin typeface="+mj-lt"/>
              </a:rPr>
              <a:t>first</a:t>
            </a:r>
            <a:r>
              <a:rPr lang="tr-TR" dirty="0">
                <a:latin typeface="+mj-lt"/>
              </a:rPr>
              <a:t> data </a:t>
            </a:r>
            <a:r>
              <a:rPr lang="tr-TR" dirty="0" err="1">
                <a:latin typeface="+mj-lt"/>
              </a:rPr>
              <a:t>octet</a:t>
            </a:r>
            <a:r>
              <a:rPr lang="tr-TR" dirty="0">
                <a:latin typeface="+mj-lt"/>
              </a:rPr>
              <a:t> in </a:t>
            </a:r>
            <a:r>
              <a:rPr lang="tr-TR" dirty="0" err="1">
                <a:latin typeface="+mj-lt"/>
              </a:rPr>
              <a:t>this</a:t>
            </a:r>
            <a:r>
              <a:rPr lang="tr-TR" dirty="0">
                <a:latin typeface="+mj-lt"/>
              </a:rPr>
              <a:t> </a:t>
            </a:r>
            <a:r>
              <a:rPr lang="tr-TR" dirty="0" err="1">
                <a:latin typeface="+mj-lt"/>
              </a:rPr>
              <a:t>segment</a:t>
            </a:r>
            <a:r>
              <a:rPr lang="tr-TR" dirty="0">
                <a:latin typeface="+mj-lt"/>
              </a:rPr>
              <a:t>, </a:t>
            </a:r>
            <a:r>
              <a:rPr lang="tr-TR" dirty="0" err="1">
                <a:latin typeface="+mj-lt"/>
              </a:rPr>
              <a:t>used</a:t>
            </a:r>
            <a:r>
              <a:rPr lang="tr-TR" dirty="0">
                <a:latin typeface="+mj-lt"/>
              </a:rPr>
              <a:t> </a:t>
            </a:r>
            <a:r>
              <a:rPr lang="tr-TR" dirty="0" err="1">
                <a:latin typeface="+mj-lt"/>
              </a:rPr>
              <a:t>to</a:t>
            </a:r>
            <a:r>
              <a:rPr lang="tr-TR" dirty="0">
                <a:latin typeface="+mj-lt"/>
              </a:rPr>
              <a:t> </a:t>
            </a:r>
            <a:r>
              <a:rPr lang="tr-TR" dirty="0" err="1">
                <a:latin typeface="+mj-lt"/>
              </a:rPr>
              <a:t>ensure</a:t>
            </a:r>
            <a:r>
              <a:rPr lang="tr-TR" dirty="0">
                <a:latin typeface="+mj-lt"/>
              </a:rPr>
              <a:t> </a:t>
            </a:r>
            <a:r>
              <a:rPr lang="tr-TR" dirty="0" err="1">
                <a:latin typeface="+mj-lt"/>
              </a:rPr>
              <a:t>correct</a:t>
            </a:r>
            <a:r>
              <a:rPr lang="tr-TR" dirty="0">
                <a:latin typeface="+mj-lt"/>
              </a:rPr>
              <a:t> </a:t>
            </a:r>
            <a:r>
              <a:rPr lang="tr-TR" dirty="0" err="1">
                <a:latin typeface="+mj-lt"/>
              </a:rPr>
              <a:t>sequencing</a:t>
            </a:r>
            <a:r>
              <a:rPr lang="tr-TR" dirty="0">
                <a:latin typeface="+mj-lt"/>
              </a:rPr>
              <a:t> of </a:t>
            </a:r>
            <a:r>
              <a:rPr lang="tr-TR" dirty="0" err="1">
                <a:latin typeface="+mj-lt"/>
              </a:rPr>
              <a:t>the</a:t>
            </a:r>
            <a:r>
              <a:rPr lang="tr-TR" dirty="0">
                <a:latin typeface="+mj-lt"/>
              </a:rPr>
              <a:t> </a:t>
            </a:r>
            <a:r>
              <a:rPr lang="tr-TR" dirty="0" err="1">
                <a:latin typeface="+mj-lt"/>
              </a:rPr>
              <a:t>arriving</a:t>
            </a:r>
            <a:r>
              <a:rPr lang="tr-TR" dirty="0">
                <a:latin typeface="+mj-lt"/>
              </a:rPr>
              <a:t> data (32 </a:t>
            </a:r>
            <a:r>
              <a:rPr lang="tr-TR" dirty="0" err="1">
                <a:latin typeface="+mj-lt"/>
              </a:rPr>
              <a:t>bits</a:t>
            </a:r>
            <a:r>
              <a:rPr lang="tr-TR" dirty="0">
                <a:latin typeface="+mj-lt"/>
              </a:rPr>
              <a:t>)</a:t>
            </a:r>
            <a:endParaRPr lang="en-US" dirty="0">
              <a:latin typeface="+mj-lt"/>
            </a:endParaRPr>
          </a:p>
          <a:p>
            <a:pPr marL="285750" lvl="0" indent="-285750">
              <a:buFont typeface="Wingdings" panose="05000000000000000000" pitchFamily="2" charset="2"/>
              <a:buChar char="Ø"/>
            </a:pPr>
            <a:endParaRPr lang="en-US" dirty="0">
              <a:latin typeface="+mj-lt"/>
            </a:endParaRPr>
          </a:p>
          <a:p>
            <a:pPr marL="285750" lvl="0" indent="-285750">
              <a:buFont typeface="Wingdings" panose="05000000000000000000" pitchFamily="2" charset="2"/>
              <a:buChar char="Ø"/>
            </a:pPr>
            <a:r>
              <a:rPr lang="tr-TR" b="1" dirty="0" err="1">
                <a:latin typeface="+mj-lt"/>
              </a:rPr>
              <a:t>Acknowledgment</a:t>
            </a:r>
            <a:r>
              <a:rPr lang="tr-TR" b="1" dirty="0">
                <a:latin typeface="+mj-lt"/>
              </a:rPr>
              <a:t> </a:t>
            </a:r>
            <a:r>
              <a:rPr lang="tr-TR" b="1" dirty="0" err="1">
                <a:latin typeface="+mj-lt"/>
              </a:rPr>
              <a:t>number</a:t>
            </a:r>
            <a:r>
              <a:rPr lang="tr-TR" b="1" dirty="0">
                <a:latin typeface="+mj-lt"/>
              </a:rPr>
              <a:t>:</a:t>
            </a:r>
            <a:r>
              <a:rPr lang="tr-TR" dirty="0">
                <a:latin typeface="+mj-lt"/>
              </a:rPr>
              <a:t> </a:t>
            </a:r>
            <a:r>
              <a:rPr lang="tr-TR" dirty="0" err="1">
                <a:latin typeface="+mj-lt"/>
              </a:rPr>
              <a:t>Next</a:t>
            </a:r>
            <a:r>
              <a:rPr lang="tr-TR" dirty="0">
                <a:latin typeface="+mj-lt"/>
              </a:rPr>
              <a:t> </a:t>
            </a:r>
            <a:r>
              <a:rPr lang="tr-TR" dirty="0" err="1">
                <a:latin typeface="+mj-lt"/>
              </a:rPr>
              <a:t>expected</a:t>
            </a:r>
            <a:r>
              <a:rPr lang="tr-TR" dirty="0">
                <a:latin typeface="+mj-lt"/>
              </a:rPr>
              <a:t> TCP </a:t>
            </a:r>
            <a:r>
              <a:rPr lang="tr-TR" dirty="0" err="1">
                <a:latin typeface="+mj-lt"/>
              </a:rPr>
              <a:t>octet</a:t>
            </a:r>
            <a:r>
              <a:rPr lang="tr-TR" dirty="0">
                <a:latin typeface="+mj-lt"/>
              </a:rPr>
              <a:t> (32 </a:t>
            </a:r>
            <a:r>
              <a:rPr lang="tr-TR" dirty="0" err="1">
                <a:latin typeface="+mj-lt"/>
              </a:rPr>
              <a:t>bits</a:t>
            </a:r>
            <a:r>
              <a:rPr lang="tr-TR" dirty="0">
                <a:latin typeface="+mj-lt"/>
              </a:rPr>
              <a:t>). A TCP </a:t>
            </a:r>
            <a:r>
              <a:rPr lang="tr-TR" dirty="0" err="1">
                <a:latin typeface="+mj-lt"/>
              </a:rPr>
              <a:t>connection</a:t>
            </a:r>
            <a:r>
              <a:rPr lang="tr-TR" dirty="0">
                <a:latin typeface="+mj-lt"/>
              </a:rPr>
              <a:t> is a </a:t>
            </a:r>
            <a:r>
              <a:rPr lang="tr-TR" dirty="0" err="1">
                <a:latin typeface="+mj-lt"/>
              </a:rPr>
              <a:t>reliable</a:t>
            </a:r>
            <a:r>
              <a:rPr lang="tr-TR" dirty="0">
                <a:latin typeface="+mj-lt"/>
              </a:rPr>
              <a:t> </a:t>
            </a:r>
            <a:r>
              <a:rPr lang="tr-TR" dirty="0" err="1">
                <a:latin typeface="+mj-lt"/>
              </a:rPr>
              <a:t>connection</a:t>
            </a:r>
            <a:r>
              <a:rPr lang="tr-TR" dirty="0">
                <a:latin typeface="+mj-lt"/>
              </a:rPr>
              <a:t>. </a:t>
            </a:r>
            <a:r>
              <a:rPr lang="tr-TR" dirty="0" err="1">
                <a:latin typeface="+mj-lt"/>
              </a:rPr>
              <a:t>The</a:t>
            </a:r>
            <a:r>
              <a:rPr lang="tr-TR" dirty="0">
                <a:latin typeface="+mj-lt"/>
              </a:rPr>
              <a:t> </a:t>
            </a:r>
            <a:r>
              <a:rPr lang="tr-TR" dirty="0" err="1">
                <a:latin typeface="+mj-lt"/>
              </a:rPr>
              <a:t>sending</a:t>
            </a:r>
            <a:r>
              <a:rPr lang="tr-TR" dirty="0">
                <a:latin typeface="+mj-lt"/>
              </a:rPr>
              <a:t> </a:t>
            </a:r>
            <a:r>
              <a:rPr lang="tr-TR" dirty="0" err="1">
                <a:latin typeface="+mj-lt"/>
              </a:rPr>
              <a:t>and</a:t>
            </a:r>
            <a:r>
              <a:rPr lang="tr-TR" dirty="0">
                <a:latin typeface="+mj-lt"/>
              </a:rPr>
              <a:t> </a:t>
            </a:r>
            <a:r>
              <a:rPr lang="tr-TR" dirty="0" err="1">
                <a:latin typeface="+mj-lt"/>
              </a:rPr>
              <a:t>receiving</a:t>
            </a:r>
            <a:r>
              <a:rPr lang="tr-TR" dirty="0">
                <a:latin typeface="+mj-lt"/>
              </a:rPr>
              <a:t> </a:t>
            </a:r>
            <a:r>
              <a:rPr lang="tr-TR" dirty="0" err="1">
                <a:latin typeface="+mj-lt"/>
              </a:rPr>
              <a:t>computers</a:t>
            </a:r>
            <a:r>
              <a:rPr lang="tr-TR" dirty="0">
                <a:latin typeface="+mj-lt"/>
              </a:rPr>
              <a:t> </a:t>
            </a:r>
            <a:r>
              <a:rPr lang="tr-TR" dirty="0" err="1">
                <a:latin typeface="+mj-lt"/>
              </a:rPr>
              <a:t>use</a:t>
            </a:r>
            <a:r>
              <a:rPr lang="tr-TR" dirty="0">
                <a:latin typeface="+mj-lt"/>
              </a:rPr>
              <a:t> </a:t>
            </a:r>
            <a:r>
              <a:rPr lang="tr-TR" dirty="0" err="1">
                <a:latin typeface="+mj-lt"/>
              </a:rPr>
              <a:t>acknowledgment</a:t>
            </a:r>
            <a:r>
              <a:rPr lang="tr-TR" dirty="0">
                <a:latin typeface="+mj-lt"/>
              </a:rPr>
              <a:t> </a:t>
            </a:r>
            <a:r>
              <a:rPr lang="tr-TR" dirty="0" err="1">
                <a:latin typeface="+mj-lt"/>
              </a:rPr>
              <a:t>to</a:t>
            </a:r>
            <a:r>
              <a:rPr lang="tr-TR" dirty="0">
                <a:latin typeface="+mj-lt"/>
              </a:rPr>
              <a:t> </a:t>
            </a:r>
            <a:r>
              <a:rPr lang="tr-TR" dirty="0" err="1">
                <a:latin typeface="+mj-lt"/>
              </a:rPr>
              <a:t>ensure</a:t>
            </a:r>
            <a:r>
              <a:rPr lang="tr-TR" dirty="0">
                <a:latin typeface="+mj-lt"/>
              </a:rPr>
              <a:t> </a:t>
            </a:r>
            <a:r>
              <a:rPr lang="tr-TR" dirty="0" err="1">
                <a:latin typeface="+mj-lt"/>
              </a:rPr>
              <a:t>that</a:t>
            </a:r>
            <a:r>
              <a:rPr lang="tr-TR" dirty="0">
                <a:latin typeface="+mj-lt"/>
              </a:rPr>
              <a:t> </a:t>
            </a:r>
            <a:r>
              <a:rPr lang="tr-TR" dirty="0" err="1">
                <a:latin typeface="+mj-lt"/>
              </a:rPr>
              <a:t>the</a:t>
            </a:r>
            <a:r>
              <a:rPr lang="tr-TR" dirty="0">
                <a:latin typeface="+mj-lt"/>
              </a:rPr>
              <a:t> data is sent </a:t>
            </a:r>
            <a:r>
              <a:rPr lang="tr-TR" dirty="0" err="1">
                <a:latin typeface="+mj-lt"/>
              </a:rPr>
              <a:t>and</a:t>
            </a:r>
            <a:r>
              <a:rPr lang="tr-TR" dirty="0">
                <a:latin typeface="+mj-lt"/>
              </a:rPr>
              <a:t> </a:t>
            </a:r>
            <a:r>
              <a:rPr lang="tr-TR" dirty="0" err="1">
                <a:latin typeface="+mj-lt"/>
              </a:rPr>
              <a:t>received</a:t>
            </a:r>
            <a:r>
              <a:rPr lang="tr-TR" dirty="0">
                <a:latin typeface="+mj-lt"/>
              </a:rPr>
              <a:t> as </a:t>
            </a:r>
            <a:r>
              <a:rPr lang="tr-TR" dirty="0" err="1">
                <a:latin typeface="+mj-lt"/>
              </a:rPr>
              <a:t>specified</a:t>
            </a:r>
            <a:r>
              <a:rPr lang="tr-TR" dirty="0">
                <a:latin typeface="+mj-lt"/>
              </a:rPr>
              <a:t> </a:t>
            </a:r>
            <a:r>
              <a:rPr lang="tr-TR" dirty="0" err="1">
                <a:latin typeface="+mj-lt"/>
              </a:rPr>
              <a:t>and</a:t>
            </a:r>
            <a:r>
              <a:rPr lang="tr-TR" dirty="0">
                <a:latin typeface="+mj-lt"/>
              </a:rPr>
              <a:t> </a:t>
            </a:r>
            <a:r>
              <a:rPr lang="tr-TR" dirty="0" err="1">
                <a:latin typeface="+mj-lt"/>
              </a:rPr>
              <a:t>that</a:t>
            </a:r>
            <a:r>
              <a:rPr lang="tr-TR" dirty="0">
                <a:latin typeface="+mj-lt"/>
              </a:rPr>
              <a:t> it </a:t>
            </a:r>
            <a:r>
              <a:rPr lang="tr-TR" dirty="0" err="1">
                <a:latin typeface="+mj-lt"/>
              </a:rPr>
              <a:t>arrives</a:t>
            </a:r>
            <a:r>
              <a:rPr lang="tr-TR" dirty="0">
                <a:latin typeface="+mj-lt"/>
              </a:rPr>
              <a:t> </a:t>
            </a:r>
            <a:r>
              <a:rPr lang="tr-TR" dirty="0" err="1">
                <a:latin typeface="+mj-lt"/>
              </a:rPr>
              <a:t>without</a:t>
            </a:r>
            <a:r>
              <a:rPr lang="tr-TR" dirty="0">
                <a:latin typeface="+mj-lt"/>
              </a:rPr>
              <a:t> </a:t>
            </a:r>
            <a:r>
              <a:rPr lang="tr-TR" dirty="0" err="1">
                <a:latin typeface="+mj-lt"/>
              </a:rPr>
              <a:t>errors</a:t>
            </a:r>
            <a:r>
              <a:rPr lang="tr-TR" dirty="0">
                <a:latin typeface="+mj-lt"/>
              </a:rPr>
              <a:t> </a:t>
            </a:r>
            <a:r>
              <a:rPr lang="tr-TR" dirty="0" err="1">
                <a:latin typeface="+mj-lt"/>
              </a:rPr>
              <a:t>and</a:t>
            </a:r>
            <a:r>
              <a:rPr lang="tr-TR" dirty="0">
                <a:latin typeface="+mj-lt"/>
              </a:rPr>
              <a:t> in </a:t>
            </a:r>
            <a:r>
              <a:rPr lang="tr-TR" dirty="0" err="1">
                <a:latin typeface="+mj-lt"/>
              </a:rPr>
              <a:t>the</a:t>
            </a:r>
            <a:r>
              <a:rPr lang="tr-TR" dirty="0">
                <a:latin typeface="+mj-lt"/>
              </a:rPr>
              <a:t> </a:t>
            </a:r>
            <a:r>
              <a:rPr lang="tr-TR" dirty="0" err="1">
                <a:latin typeface="+mj-lt"/>
              </a:rPr>
              <a:t>right</a:t>
            </a:r>
            <a:r>
              <a:rPr lang="tr-TR" dirty="0">
                <a:latin typeface="+mj-lt"/>
              </a:rPr>
              <a:t> </a:t>
            </a:r>
            <a:r>
              <a:rPr lang="tr-TR" dirty="0" err="1">
                <a:latin typeface="+mj-lt"/>
              </a:rPr>
              <a:t>order</a:t>
            </a:r>
            <a:r>
              <a:rPr lang="tr-TR" dirty="0">
                <a:latin typeface="+mj-lt"/>
              </a:rPr>
              <a:t>.</a:t>
            </a:r>
            <a:endParaRPr lang="en-US" dirty="0">
              <a:latin typeface="+mj-lt"/>
            </a:endParaRPr>
          </a:p>
          <a:p>
            <a:pPr marL="285750" lvl="0" indent="-285750">
              <a:buFont typeface="Wingdings" panose="05000000000000000000" pitchFamily="2" charset="2"/>
              <a:buChar char="Ø"/>
            </a:pPr>
            <a:endParaRPr lang="en-US" dirty="0">
              <a:latin typeface="+mj-lt"/>
            </a:endParaRPr>
          </a:p>
          <a:p>
            <a:pPr marL="285750" lvl="0" indent="-285750">
              <a:buFont typeface="Wingdings" panose="05000000000000000000" pitchFamily="2" charset="2"/>
              <a:buChar char="Ø"/>
            </a:pPr>
            <a:r>
              <a:rPr lang="tr-TR" b="1" dirty="0" err="1">
                <a:latin typeface="+mj-lt"/>
              </a:rPr>
              <a:t>Header</a:t>
            </a:r>
            <a:r>
              <a:rPr lang="tr-TR" b="1" dirty="0">
                <a:latin typeface="+mj-lt"/>
              </a:rPr>
              <a:t> </a:t>
            </a:r>
            <a:r>
              <a:rPr lang="tr-TR" b="1" dirty="0" err="1">
                <a:latin typeface="+mj-lt"/>
              </a:rPr>
              <a:t>length</a:t>
            </a:r>
            <a:r>
              <a:rPr lang="tr-TR" b="1" dirty="0">
                <a:latin typeface="+mj-lt"/>
              </a:rPr>
              <a:t>:</a:t>
            </a:r>
            <a:r>
              <a:rPr lang="tr-TR" dirty="0">
                <a:latin typeface="+mj-lt"/>
              </a:rPr>
              <a:t> </a:t>
            </a:r>
            <a:r>
              <a:rPr lang="tr-TR" dirty="0" err="1">
                <a:latin typeface="+mj-lt"/>
              </a:rPr>
              <a:t>Number</a:t>
            </a:r>
            <a:r>
              <a:rPr lang="tr-TR" dirty="0">
                <a:latin typeface="+mj-lt"/>
              </a:rPr>
              <a:t> of 32-bit </a:t>
            </a:r>
            <a:r>
              <a:rPr lang="tr-TR" dirty="0" err="1">
                <a:latin typeface="+mj-lt"/>
              </a:rPr>
              <a:t>words</a:t>
            </a:r>
            <a:r>
              <a:rPr lang="tr-TR" dirty="0">
                <a:latin typeface="+mj-lt"/>
              </a:rPr>
              <a:t> in </a:t>
            </a:r>
            <a:r>
              <a:rPr lang="tr-TR" dirty="0" err="1">
                <a:latin typeface="+mj-lt"/>
              </a:rPr>
              <a:t>the</a:t>
            </a:r>
            <a:r>
              <a:rPr lang="tr-TR" dirty="0">
                <a:latin typeface="+mj-lt"/>
              </a:rPr>
              <a:t> </a:t>
            </a:r>
            <a:r>
              <a:rPr lang="tr-TR" dirty="0" err="1">
                <a:latin typeface="+mj-lt"/>
              </a:rPr>
              <a:t>header</a:t>
            </a:r>
            <a:r>
              <a:rPr lang="tr-TR" dirty="0">
                <a:latin typeface="+mj-lt"/>
              </a:rPr>
              <a:t> (4 </a:t>
            </a:r>
            <a:r>
              <a:rPr lang="tr-TR" dirty="0" err="1">
                <a:latin typeface="+mj-lt"/>
              </a:rPr>
              <a:t>bits</a:t>
            </a:r>
            <a:r>
              <a:rPr lang="tr-TR" dirty="0">
                <a:latin typeface="+mj-lt"/>
              </a:rPr>
              <a:t>)</a:t>
            </a:r>
            <a:endParaRPr lang="en-US" dirty="0">
              <a:latin typeface="+mj-lt"/>
            </a:endParaRPr>
          </a:p>
          <a:p>
            <a:pPr marL="285750" lvl="0" indent="-285750">
              <a:buFont typeface="Wingdings" panose="05000000000000000000" pitchFamily="2" charset="2"/>
              <a:buChar char="Ø"/>
            </a:pPr>
            <a:endParaRPr lang="en-US" dirty="0">
              <a:latin typeface="+mj-lt"/>
            </a:endParaRPr>
          </a:p>
          <a:p>
            <a:pPr marL="285750" lvl="0" indent="-285750">
              <a:buFont typeface="Wingdings" panose="05000000000000000000" pitchFamily="2" charset="2"/>
              <a:buChar char="Ø"/>
            </a:pPr>
            <a:r>
              <a:rPr lang="tr-TR" b="1" dirty="0" err="1">
                <a:latin typeface="+mj-lt"/>
              </a:rPr>
              <a:t>Reserved</a:t>
            </a:r>
            <a:r>
              <a:rPr lang="tr-TR" b="1" dirty="0">
                <a:latin typeface="+mj-lt"/>
              </a:rPr>
              <a:t>:</a:t>
            </a:r>
            <a:r>
              <a:rPr lang="tr-TR" dirty="0">
                <a:latin typeface="+mj-lt"/>
              </a:rPr>
              <a:t> Set </a:t>
            </a:r>
            <a:r>
              <a:rPr lang="tr-TR" dirty="0" err="1">
                <a:latin typeface="+mj-lt"/>
              </a:rPr>
              <a:t>to</a:t>
            </a:r>
            <a:r>
              <a:rPr lang="tr-TR" dirty="0">
                <a:latin typeface="+mj-lt"/>
              </a:rPr>
              <a:t> 0 (6 </a:t>
            </a:r>
            <a:r>
              <a:rPr lang="tr-TR" dirty="0" err="1">
                <a:latin typeface="+mj-lt"/>
              </a:rPr>
              <a:t>bits</a:t>
            </a:r>
            <a:r>
              <a:rPr lang="tr-TR" dirty="0">
                <a:latin typeface="+mj-lt"/>
              </a:rPr>
              <a:t>)</a:t>
            </a:r>
            <a:endParaRPr lang="en-US" dirty="0">
              <a:latin typeface="+mj-lt"/>
            </a:endParaRPr>
          </a:p>
          <a:p>
            <a:pPr marL="285750" indent="-285750">
              <a:buFont typeface="Wingdings" panose="05000000000000000000" pitchFamily="2" charset="2"/>
              <a:buChar char="Ø"/>
            </a:pPr>
            <a:endParaRPr lang="en-US" dirty="0">
              <a:latin typeface="+mj-lt"/>
            </a:endParaRPr>
          </a:p>
        </p:txBody>
      </p:sp>
    </p:spTree>
    <p:extLst>
      <p:ext uri="{BB962C8B-B14F-4D97-AF65-F5344CB8AC3E}">
        <p14:creationId xmlns:p14="http://schemas.microsoft.com/office/powerpoint/2010/main" val="223549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28</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28</a:t>
            </a:fld>
            <a:endParaRPr lang="en"/>
          </a:p>
        </p:txBody>
      </p:sp>
      <p:sp>
        <p:nvSpPr>
          <p:cNvPr id="2" name="TextBox 1">
            <a:extLst>
              <a:ext uri="{FF2B5EF4-FFF2-40B4-BE49-F238E27FC236}">
                <a16:creationId xmlns:a16="http://schemas.microsoft.com/office/drawing/2014/main" id="{72B68940-D8C8-404A-A7AA-ADE503747EA6}"/>
              </a:ext>
            </a:extLst>
          </p:cNvPr>
          <p:cNvSpPr txBox="1"/>
          <p:nvPr/>
        </p:nvSpPr>
        <p:spPr>
          <a:xfrm>
            <a:off x="576981" y="592931"/>
            <a:ext cx="7990037" cy="2246769"/>
          </a:xfrm>
          <a:prstGeom prst="rect">
            <a:avLst/>
          </a:prstGeom>
          <a:noFill/>
        </p:spPr>
        <p:txBody>
          <a:bodyPr wrap="square" rtlCol="0">
            <a:spAutoFit/>
          </a:bodyPr>
          <a:lstStyle/>
          <a:p>
            <a:pPr marL="285750" lvl="0" indent="-285750">
              <a:buFont typeface="Wingdings" panose="05000000000000000000" pitchFamily="2" charset="2"/>
              <a:buChar char="Ø"/>
            </a:pPr>
            <a:r>
              <a:rPr lang="tr-TR" b="1" dirty="0">
                <a:latin typeface="+mj-lt"/>
              </a:rPr>
              <a:t>Control </a:t>
            </a:r>
            <a:r>
              <a:rPr lang="tr-TR" b="1" dirty="0" err="1">
                <a:latin typeface="+mj-lt"/>
              </a:rPr>
              <a:t>bits</a:t>
            </a:r>
            <a:r>
              <a:rPr lang="tr-TR" b="1" dirty="0">
                <a:latin typeface="+mj-lt"/>
              </a:rPr>
              <a:t>:</a:t>
            </a:r>
            <a:r>
              <a:rPr lang="tr-TR" dirty="0">
                <a:latin typeface="+mj-lt"/>
              </a:rPr>
              <a:t> </a:t>
            </a:r>
            <a:r>
              <a:rPr lang="tr-TR" dirty="0" err="1">
                <a:latin typeface="+mj-lt"/>
              </a:rPr>
              <a:t>Contains</a:t>
            </a:r>
            <a:r>
              <a:rPr lang="tr-TR" dirty="0">
                <a:latin typeface="+mj-lt"/>
              </a:rPr>
              <a:t> nine 1-bit </a:t>
            </a:r>
            <a:r>
              <a:rPr lang="tr-TR" dirty="0" err="1">
                <a:latin typeface="+mj-lt"/>
              </a:rPr>
              <a:t>field</a:t>
            </a:r>
            <a:r>
              <a:rPr lang="tr-TR" dirty="0">
                <a:latin typeface="+mj-lt"/>
              </a:rPr>
              <a:t> </a:t>
            </a:r>
            <a:r>
              <a:rPr lang="tr-TR" dirty="0" err="1">
                <a:latin typeface="+mj-lt"/>
              </a:rPr>
              <a:t>which</a:t>
            </a:r>
            <a:r>
              <a:rPr lang="tr-TR" dirty="0">
                <a:latin typeface="+mj-lt"/>
              </a:rPr>
              <a:t> is </a:t>
            </a:r>
            <a:r>
              <a:rPr lang="tr-TR" dirty="0" err="1">
                <a:latin typeface="+mj-lt"/>
              </a:rPr>
              <a:t>often</a:t>
            </a:r>
            <a:r>
              <a:rPr lang="tr-TR" dirty="0">
                <a:latin typeface="+mj-lt"/>
              </a:rPr>
              <a:t> </a:t>
            </a:r>
            <a:r>
              <a:rPr lang="tr-TR" dirty="0" err="1">
                <a:latin typeface="+mj-lt"/>
              </a:rPr>
              <a:t>referred</a:t>
            </a:r>
            <a:r>
              <a:rPr lang="tr-TR" dirty="0">
                <a:latin typeface="+mj-lt"/>
              </a:rPr>
              <a:t> </a:t>
            </a:r>
            <a:r>
              <a:rPr lang="tr-TR" dirty="0" err="1">
                <a:latin typeface="+mj-lt"/>
              </a:rPr>
              <a:t>to</a:t>
            </a:r>
            <a:r>
              <a:rPr lang="tr-TR" dirty="0">
                <a:latin typeface="+mj-lt"/>
              </a:rPr>
              <a:t> as a </a:t>
            </a:r>
            <a:r>
              <a:rPr lang="tr-TR" dirty="0" err="1">
                <a:latin typeface="+mj-lt"/>
              </a:rPr>
              <a:t>flag</a:t>
            </a:r>
            <a:r>
              <a:rPr lang="tr-TR" dirty="0">
                <a:latin typeface="+mj-lt"/>
              </a:rPr>
              <a:t>. </a:t>
            </a:r>
            <a:r>
              <a:rPr lang="tr-TR" dirty="0" err="1">
                <a:latin typeface="+mj-lt"/>
              </a:rPr>
              <a:t>Six</a:t>
            </a:r>
            <a:r>
              <a:rPr lang="tr-TR" dirty="0">
                <a:latin typeface="+mj-lt"/>
              </a:rPr>
              <a:t> of </a:t>
            </a:r>
            <a:r>
              <a:rPr lang="tr-TR" dirty="0" err="1">
                <a:latin typeface="+mj-lt"/>
              </a:rPr>
              <a:t>the</a:t>
            </a:r>
            <a:r>
              <a:rPr lang="tr-TR" dirty="0">
                <a:latin typeface="+mj-lt"/>
              </a:rPr>
              <a:t> </a:t>
            </a:r>
            <a:r>
              <a:rPr lang="tr-TR" dirty="0" err="1">
                <a:latin typeface="+mj-lt"/>
              </a:rPr>
              <a:t>flags</a:t>
            </a:r>
            <a:r>
              <a:rPr lang="tr-TR" dirty="0">
                <a:latin typeface="+mj-lt"/>
              </a:rPr>
              <a:t> </a:t>
            </a:r>
            <a:r>
              <a:rPr lang="tr-TR" dirty="0" err="1">
                <a:latin typeface="+mj-lt"/>
              </a:rPr>
              <a:t>are</a:t>
            </a:r>
            <a:r>
              <a:rPr lang="tr-TR" dirty="0">
                <a:latin typeface="+mj-lt"/>
              </a:rPr>
              <a:t>:</a:t>
            </a:r>
            <a:endParaRPr lang="en-US" dirty="0">
              <a:latin typeface="+mj-lt"/>
            </a:endParaRPr>
          </a:p>
          <a:p>
            <a:pPr lvl="1"/>
            <a:r>
              <a:rPr lang="en-US" b="1" dirty="0">
                <a:latin typeface="+mj-lt"/>
              </a:rPr>
              <a:t>	</a:t>
            </a:r>
            <a:r>
              <a:rPr lang="tr-TR" b="1" dirty="0">
                <a:latin typeface="+mj-lt"/>
              </a:rPr>
              <a:t>URG:</a:t>
            </a:r>
            <a:r>
              <a:rPr lang="tr-TR" dirty="0">
                <a:latin typeface="+mj-lt"/>
              </a:rPr>
              <a:t> </a:t>
            </a:r>
            <a:r>
              <a:rPr lang="tr-TR" dirty="0" err="1">
                <a:latin typeface="+mj-lt"/>
              </a:rPr>
              <a:t>Indicates</a:t>
            </a:r>
            <a:r>
              <a:rPr lang="tr-TR" dirty="0">
                <a:latin typeface="+mj-lt"/>
              </a:rPr>
              <a:t> </a:t>
            </a:r>
            <a:r>
              <a:rPr lang="tr-TR" dirty="0" err="1">
                <a:latin typeface="+mj-lt"/>
              </a:rPr>
              <a:t>that</a:t>
            </a:r>
            <a:r>
              <a:rPr lang="tr-TR" dirty="0">
                <a:latin typeface="+mj-lt"/>
              </a:rPr>
              <a:t> </a:t>
            </a:r>
            <a:r>
              <a:rPr lang="tr-TR" dirty="0" err="1">
                <a:latin typeface="+mj-lt"/>
              </a:rPr>
              <a:t>the</a:t>
            </a:r>
            <a:r>
              <a:rPr lang="tr-TR" dirty="0">
                <a:latin typeface="+mj-lt"/>
              </a:rPr>
              <a:t> </a:t>
            </a:r>
            <a:r>
              <a:rPr lang="tr-TR" dirty="0" err="1">
                <a:latin typeface="+mj-lt"/>
              </a:rPr>
              <a:t>Urgent</a:t>
            </a:r>
            <a:r>
              <a:rPr lang="tr-TR" dirty="0">
                <a:latin typeface="+mj-lt"/>
              </a:rPr>
              <a:t> </a:t>
            </a:r>
            <a:r>
              <a:rPr lang="tr-TR" dirty="0" err="1">
                <a:latin typeface="+mj-lt"/>
              </a:rPr>
              <a:t>pointer</a:t>
            </a:r>
            <a:r>
              <a:rPr lang="tr-TR" dirty="0">
                <a:latin typeface="+mj-lt"/>
              </a:rPr>
              <a:t> </a:t>
            </a:r>
            <a:r>
              <a:rPr lang="tr-TR" dirty="0" err="1">
                <a:latin typeface="+mj-lt"/>
              </a:rPr>
              <a:t>field</a:t>
            </a:r>
            <a:r>
              <a:rPr lang="tr-TR" dirty="0">
                <a:latin typeface="+mj-lt"/>
              </a:rPr>
              <a:t> is </a:t>
            </a:r>
            <a:r>
              <a:rPr lang="tr-TR" dirty="0" err="1">
                <a:latin typeface="+mj-lt"/>
              </a:rPr>
              <a:t>significant</a:t>
            </a:r>
            <a:r>
              <a:rPr lang="tr-TR" dirty="0">
                <a:latin typeface="+mj-lt"/>
              </a:rPr>
              <a:t>.</a:t>
            </a:r>
            <a:endParaRPr lang="en-US" dirty="0">
              <a:latin typeface="+mj-lt"/>
            </a:endParaRPr>
          </a:p>
          <a:p>
            <a:pPr lvl="1"/>
            <a:r>
              <a:rPr lang="en-US" b="1" dirty="0">
                <a:latin typeface="+mj-lt"/>
              </a:rPr>
              <a:t>	</a:t>
            </a:r>
            <a:r>
              <a:rPr lang="tr-TR" b="1" dirty="0">
                <a:latin typeface="+mj-lt"/>
              </a:rPr>
              <a:t>ACK: </a:t>
            </a:r>
            <a:r>
              <a:rPr lang="tr-TR" dirty="0" err="1">
                <a:latin typeface="+mj-lt"/>
              </a:rPr>
              <a:t>Indicates</a:t>
            </a:r>
            <a:r>
              <a:rPr lang="tr-TR" dirty="0">
                <a:latin typeface="+mj-lt"/>
              </a:rPr>
              <a:t> </a:t>
            </a:r>
            <a:r>
              <a:rPr lang="tr-TR" dirty="0" err="1">
                <a:latin typeface="+mj-lt"/>
              </a:rPr>
              <a:t>that</a:t>
            </a:r>
            <a:r>
              <a:rPr lang="tr-TR" dirty="0">
                <a:latin typeface="+mj-lt"/>
              </a:rPr>
              <a:t> </a:t>
            </a:r>
            <a:r>
              <a:rPr lang="tr-TR" dirty="0" err="1">
                <a:latin typeface="+mj-lt"/>
              </a:rPr>
              <a:t>the</a:t>
            </a:r>
            <a:r>
              <a:rPr lang="tr-TR" dirty="0">
                <a:latin typeface="+mj-lt"/>
              </a:rPr>
              <a:t> </a:t>
            </a:r>
            <a:r>
              <a:rPr lang="tr-TR" dirty="0" err="1">
                <a:latin typeface="+mj-lt"/>
              </a:rPr>
              <a:t>Acknowledgment</a:t>
            </a:r>
            <a:r>
              <a:rPr lang="tr-TR" dirty="0">
                <a:latin typeface="+mj-lt"/>
              </a:rPr>
              <a:t> </a:t>
            </a:r>
            <a:r>
              <a:rPr lang="tr-TR" dirty="0" err="1">
                <a:latin typeface="+mj-lt"/>
              </a:rPr>
              <a:t>field</a:t>
            </a:r>
            <a:r>
              <a:rPr lang="tr-TR" dirty="0">
                <a:latin typeface="+mj-lt"/>
              </a:rPr>
              <a:t> is </a:t>
            </a:r>
            <a:r>
              <a:rPr lang="tr-TR" dirty="0" err="1">
                <a:latin typeface="+mj-lt"/>
              </a:rPr>
              <a:t>significant</a:t>
            </a:r>
            <a:r>
              <a:rPr lang="tr-TR" dirty="0">
                <a:latin typeface="+mj-lt"/>
              </a:rPr>
              <a:t>. </a:t>
            </a:r>
            <a:r>
              <a:rPr lang="tr-TR" dirty="0" err="1">
                <a:latin typeface="+mj-lt"/>
              </a:rPr>
              <a:t>All</a:t>
            </a:r>
            <a:r>
              <a:rPr lang="tr-TR" dirty="0">
                <a:latin typeface="+mj-lt"/>
              </a:rPr>
              <a:t> </a:t>
            </a:r>
            <a:r>
              <a:rPr lang="tr-TR" dirty="0" err="1">
                <a:latin typeface="+mj-lt"/>
              </a:rPr>
              <a:t>packets</a:t>
            </a:r>
            <a:r>
              <a:rPr lang="tr-TR" dirty="0">
                <a:latin typeface="+mj-lt"/>
              </a:rPr>
              <a:t>, </a:t>
            </a:r>
            <a:r>
              <a:rPr lang="tr-TR" dirty="0" err="1">
                <a:latin typeface="+mj-lt"/>
              </a:rPr>
              <a:t>after</a:t>
            </a:r>
            <a:r>
              <a:rPr lang="tr-TR" dirty="0">
                <a:latin typeface="+mj-lt"/>
              </a:rPr>
              <a:t> </a:t>
            </a:r>
            <a:r>
              <a:rPr lang="tr-TR" dirty="0" err="1">
                <a:latin typeface="+mj-lt"/>
              </a:rPr>
              <a:t>the</a:t>
            </a:r>
            <a:r>
              <a:rPr lang="tr-TR" dirty="0">
                <a:latin typeface="+mj-lt"/>
              </a:rPr>
              <a:t> </a:t>
            </a:r>
            <a:r>
              <a:rPr lang="tr-TR" dirty="0" err="1">
                <a:latin typeface="+mj-lt"/>
              </a:rPr>
              <a:t>initial</a:t>
            </a:r>
            <a:r>
              <a:rPr lang="tr-TR" dirty="0">
                <a:latin typeface="+mj-lt"/>
              </a:rPr>
              <a:t> SYN </a:t>
            </a:r>
            <a:r>
              <a:rPr lang="tr-TR" dirty="0" err="1">
                <a:latin typeface="+mj-lt"/>
              </a:rPr>
              <a:t>packet</a:t>
            </a:r>
            <a:r>
              <a:rPr lang="tr-TR" dirty="0">
                <a:latin typeface="+mj-lt"/>
              </a:rPr>
              <a:t>, </a:t>
            </a:r>
            <a:r>
              <a:rPr lang="tr-TR" dirty="0" err="1">
                <a:latin typeface="+mj-lt"/>
              </a:rPr>
              <a:t>that</a:t>
            </a:r>
            <a:r>
              <a:rPr lang="tr-TR" dirty="0">
                <a:latin typeface="+mj-lt"/>
              </a:rPr>
              <a:t> </a:t>
            </a:r>
            <a:r>
              <a:rPr lang="tr-TR" dirty="0" err="1">
                <a:latin typeface="+mj-lt"/>
              </a:rPr>
              <a:t>are</a:t>
            </a:r>
            <a:r>
              <a:rPr lang="tr-TR" dirty="0">
                <a:latin typeface="+mj-lt"/>
              </a:rPr>
              <a:t> sent </a:t>
            </a:r>
            <a:r>
              <a:rPr lang="tr-TR" dirty="0" err="1">
                <a:latin typeface="+mj-lt"/>
              </a:rPr>
              <a:t>by</a:t>
            </a:r>
            <a:r>
              <a:rPr lang="tr-TR" dirty="0">
                <a:latin typeface="+mj-lt"/>
              </a:rPr>
              <a:t> </a:t>
            </a:r>
            <a:r>
              <a:rPr lang="tr-TR" dirty="0" err="1">
                <a:latin typeface="+mj-lt"/>
              </a:rPr>
              <a:t>the</a:t>
            </a:r>
            <a:r>
              <a:rPr lang="tr-TR" dirty="0">
                <a:latin typeface="+mj-lt"/>
              </a:rPr>
              <a:t> </a:t>
            </a:r>
            <a:r>
              <a:rPr lang="tr-TR" dirty="0" err="1">
                <a:latin typeface="+mj-lt"/>
              </a:rPr>
              <a:t>client</a:t>
            </a:r>
            <a:r>
              <a:rPr lang="tr-TR" dirty="0">
                <a:latin typeface="+mj-lt"/>
              </a:rPr>
              <a:t> </a:t>
            </a:r>
            <a:r>
              <a:rPr lang="tr-TR" dirty="0" err="1">
                <a:latin typeface="+mj-lt"/>
              </a:rPr>
              <a:t>should</a:t>
            </a:r>
            <a:r>
              <a:rPr lang="tr-TR" dirty="0">
                <a:latin typeface="+mj-lt"/>
              </a:rPr>
              <a:t> </a:t>
            </a:r>
            <a:r>
              <a:rPr lang="tr-TR" dirty="0" err="1">
                <a:latin typeface="+mj-lt"/>
              </a:rPr>
              <a:t>have</a:t>
            </a:r>
            <a:r>
              <a:rPr lang="tr-TR" dirty="0">
                <a:latin typeface="+mj-lt"/>
              </a:rPr>
              <a:t> </a:t>
            </a:r>
            <a:r>
              <a:rPr lang="tr-TR" dirty="0" err="1">
                <a:latin typeface="+mj-lt"/>
              </a:rPr>
              <a:t>this</a:t>
            </a:r>
            <a:r>
              <a:rPr lang="tr-TR" dirty="0">
                <a:latin typeface="+mj-lt"/>
              </a:rPr>
              <a:t> </a:t>
            </a:r>
            <a:r>
              <a:rPr lang="tr-TR" dirty="0" err="1">
                <a:latin typeface="+mj-lt"/>
              </a:rPr>
              <a:t>flag</a:t>
            </a:r>
            <a:r>
              <a:rPr lang="tr-TR" dirty="0">
                <a:latin typeface="+mj-lt"/>
              </a:rPr>
              <a:t> set.</a:t>
            </a:r>
            <a:endParaRPr lang="en-US" dirty="0">
              <a:latin typeface="+mj-lt"/>
            </a:endParaRPr>
          </a:p>
          <a:p>
            <a:pPr lvl="1"/>
            <a:r>
              <a:rPr lang="en-US" b="1" dirty="0">
                <a:latin typeface="+mj-lt"/>
              </a:rPr>
              <a:t>	</a:t>
            </a:r>
            <a:r>
              <a:rPr lang="tr-TR" b="1" dirty="0">
                <a:latin typeface="+mj-lt"/>
              </a:rPr>
              <a:t>PSH:</a:t>
            </a:r>
            <a:r>
              <a:rPr lang="tr-TR" dirty="0">
                <a:latin typeface="+mj-lt"/>
              </a:rPr>
              <a:t> </a:t>
            </a:r>
            <a:r>
              <a:rPr lang="tr-TR" dirty="0" err="1">
                <a:latin typeface="+mj-lt"/>
              </a:rPr>
              <a:t>Push</a:t>
            </a:r>
            <a:r>
              <a:rPr lang="tr-TR" dirty="0">
                <a:latin typeface="+mj-lt"/>
              </a:rPr>
              <a:t> </a:t>
            </a:r>
            <a:r>
              <a:rPr lang="tr-TR" dirty="0" err="1">
                <a:latin typeface="+mj-lt"/>
              </a:rPr>
              <a:t>function</a:t>
            </a:r>
            <a:r>
              <a:rPr lang="tr-TR" dirty="0">
                <a:latin typeface="+mj-lt"/>
              </a:rPr>
              <a:t>. </a:t>
            </a:r>
            <a:r>
              <a:rPr lang="tr-TR" dirty="0" err="1">
                <a:latin typeface="+mj-lt"/>
              </a:rPr>
              <a:t>Asks</a:t>
            </a:r>
            <a:r>
              <a:rPr lang="tr-TR" dirty="0">
                <a:latin typeface="+mj-lt"/>
              </a:rPr>
              <a:t> </a:t>
            </a:r>
            <a:r>
              <a:rPr lang="tr-TR" dirty="0" err="1">
                <a:latin typeface="+mj-lt"/>
              </a:rPr>
              <a:t>to</a:t>
            </a:r>
            <a:r>
              <a:rPr lang="tr-TR" dirty="0">
                <a:latin typeface="+mj-lt"/>
              </a:rPr>
              <a:t> </a:t>
            </a:r>
            <a:r>
              <a:rPr lang="tr-TR" dirty="0" err="1">
                <a:latin typeface="+mj-lt"/>
              </a:rPr>
              <a:t>push</a:t>
            </a:r>
            <a:r>
              <a:rPr lang="tr-TR" dirty="0">
                <a:latin typeface="+mj-lt"/>
              </a:rPr>
              <a:t> </a:t>
            </a:r>
            <a:r>
              <a:rPr lang="tr-TR" dirty="0" err="1">
                <a:latin typeface="+mj-lt"/>
              </a:rPr>
              <a:t>the</a:t>
            </a:r>
            <a:r>
              <a:rPr lang="tr-TR" dirty="0">
                <a:latin typeface="+mj-lt"/>
              </a:rPr>
              <a:t> </a:t>
            </a:r>
            <a:r>
              <a:rPr lang="tr-TR" dirty="0" err="1">
                <a:latin typeface="+mj-lt"/>
              </a:rPr>
              <a:t>buffered</a:t>
            </a:r>
            <a:r>
              <a:rPr lang="tr-TR" dirty="0">
                <a:latin typeface="+mj-lt"/>
              </a:rPr>
              <a:t> data </a:t>
            </a:r>
            <a:r>
              <a:rPr lang="tr-TR" dirty="0" err="1">
                <a:latin typeface="+mj-lt"/>
              </a:rPr>
              <a:t>to</a:t>
            </a:r>
            <a:r>
              <a:rPr lang="tr-TR" dirty="0">
                <a:latin typeface="+mj-lt"/>
              </a:rPr>
              <a:t> </a:t>
            </a:r>
            <a:r>
              <a:rPr lang="tr-TR" dirty="0" err="1">
                <a:latin typeface="+mj-lt"/>
              </a:rPr>
              <a:t>the</a:t>
            </a:r>
            <a:r>
              <a:rPr lang="tr-TR" dirty="0">
                <a:latin typeface="+mj-lt"/>
              </a:rPr>
              <a:t> </a:t>
            </a:r>
            <a:r>
              <a:rPr lang="tr-TR" dirty="0" err="1">
                <a:latin typeface="+mj-lt"/>
              </a:rPr>
              <a:t>receiving</a:t>
            </a:r>
            <a:r>
              <a:rPr lang="tr-TR" dirty="0">
                <a:latin typeface="+mj-lt"/>
              </a:rPr>
              <a:t> </a:t>
            </a:r>
            <a:r>
              <a:rPr lang="tr-TR" dirty="0" err="1">
                <a:latin typeface="+mj-lt"/>
              </a:rPr>
              <a:t>application</a:t>
            </a:r>
            <a:r>
              <a:rPr lang="tr-TR" dirty="0">
                <a:latin typeface="+mj-lt"/>
              </a:rPr>
              <a:t>.</a:t>
            </a:r>
            <a:endParaRPr lang="en-US" dirty="0">
              <a:latin typeface="+mj-lt"/>
            </a:endParaRPr>
          </a:p>
          <a:p>
            <a:pPr lvl="1"/>
            <a:r>
              <a:rPr lang="en-US" b="1" dirty="0">
                <a:latin typeface="+mj-lt"/>
              </a:rPr>
              <a:t>	</a:t>
            </a:r>
            <a:r>
              <a:rPr lang="tr-TR" b="1" dirty="0">
                <a:latin typeface="+mj-lt"/>
              </a:rPr>
              <a:t>RST:</a:t>
            </a:r>
            <a:r>
              <a:rPr lang="tr-TR" dirty="0">
                <a:latin typeface="+mj-lt"/>
              </a:rPr>
              <a:t> </a:t>
            </a:r>
            <a:r>
              <a:rPr lang="tr-TR" dirty="0" err="1">
                <a:latin typeface="+mj-lt"/>
              </a:rPr>
              <a:t>Reset</a:t>
            </a:r>
            <a:r>
              <a:rPr lang="tr-TR" dirty="0">
                <a:latin typeface="+mj-lt"/>
              </a:rPr>
              <a:t> </a:t>
            </a:r>
            <a:r>
              <a:rPr lang="tr-TR" dirty="0" err="1">
                <a:latin typeface="+mj-lt"/>
              </a:rPr>
              <a:t>the</a:t>
            </a:r>
            <a:r>
              <a:rPr lang="tr-TR" dirty="0">
                <a:latin typeface="+mj-lt"/>
              </a:rPr>
              <a:t> </a:t>
            </a:r>
            <a:r>
              <a:rPr lang="tr-TR" dirty="0" err="1">
                <a:latin typeface="+mj-lt"/>
              </a:rPr>
              <a:t>connection</a:t>
            </a:r>
            <a:r>
              <a:rPr lang="tr-TR" dirty="0">
                <a:latin typeface="+mj-lt"/>
              </a:rPr>
              <a:t>.</a:t>
            </a:r>
            <a:endParaRPr lang="en-US" dirty="0">
              <a:latin typeface="+mj-lt"/>
            </a:endParaRPr>
          </a:p>
          <a:p>
            <a:pPr lvl="1"/>
            <a:r>
              <a:rPr lang="en-US" b="1" dirty="0">
                <a:latin typeface="+mj-lt"/>
              </a:rPr>
              <a:t>	</a:t>
            </a:r>
            <a:r>
              <a:rPr lang="tr-TR" b="1" dirty="0">
                <a:latin typeface="+mj-lt"/>
              </a:rPr>
              <a:t>SYN:</a:t>
            </a:r>
            <a:r>
              <a:rPr lang="tr-TR" dirty="0">
                <a:latin typeface="+mj-lt"/>
              </a:rPr>
              <a:t> </a:t>
            </a:r>
            <a:r>
              <a:rPr lang="tr-TR" dirty="0" err="1">
                <a:latin typeface="+mj-lt"/>
              </a:rPr>
              <a:t>Initiates</a:t>
            </a:r>
            <a:r>
              <a:rPr lang="tr-TR" dirty="0">
                <a:latin typeface="+mj-lt"/>
              </a:rPr>
              <a:t> a </a:t>
            </a:r>
            <a:r>
              <a:rPr lang="tr-TR" dirty="0" err="1">
                <a:latin typeface="+mj-lt"/>
              </a:rPr>
              <a:t>connection</a:t>
            </a:r>
            <a:r>
              <a:rPr lang="tr-TR" dirty="0">
                <a:latin typeface="+mj-lt"/>
              </a:rPr>
              <a:t>. </a:t>
            </a:r>
            <a:r>
              <a:rPr lang="tr-TR" dirty="0" err="1">
                <a:latin typeface="+mj-lt"/>
              </a:rPr>
              <a:t>Only</a:t>
            </a:r>
            <a:r>
              <a:rPr lang="tr-TR" dirty="0">
                <a:latin typeface="+mj-lt"/>
              </a:rPr>
              <a:t> </a:t>
            </a:r>
            <a:r>
              <a:rPr lang="tr-TR" dirty="0" err="1">
                <a:latin typeface="+mj-lt"/>
              </a:rPr>
              <a:t>the</a:t>
            </a:r>
            <a:r>
              <a:rPr lang="tr-TR" dirty="0">
                <a:latin typeface="+mj-lt"/>
              </a:rPr>
              <a:t> </a:t>
            </a:r>
            <a:r>
              <a:rPr lang="tr-TR" dirty="0" err="1">
                <a:latin typeface="+mj-lt"/>
              </a:rPr>
              <a:t>first</a:t>
            </a:r>
            <a:r>
              <a:rPr lang="tr-TR" dirty="0">
                <a:latin typeface="+mj-lt"/>
              </a:rPr>
              <a:t> </a:t>
            </a:r>
            <a:r>
              <a:rPr lang="tr-TR" dirty="0" err="1">
                <a:latin typeface="+mj-lt"/>
              </a:rPr>
              <a:t>packet</a:t>
            </a:r>
            <a:r>
              <a:rPr lang="tr-TR" dirty="0">
                <a:latin typeface="+mj-lt"/>
              </a:rPr>
              <a:t> </a:t>
            </a:r>
            <a:r>
              <a:rPr lang="tr-TR" dirty="0" err="1">
                <a:latin typeface="+mj-lt"/>
              </a:rPr>
              <a:t>that</a:t>
            </a:r>
            <a:r>
              <a:rPr lang="tr-TR" dirty="0">
                <a:latin typeface="+mj-lt"/>
              </a:rPr>
              <a:t> is sent </a:t>
            </a:r>
            <a:r>
              <a:rPr lang="tr-TR" dirty="0" err="1">
                <a:latin typeface="+mj-lt"/>
              </a:rPr>
              <a:t>from</a:t>
            </a:r>
            <a:r>
              <a:rPr lang="tr-TR" dirty="0">
                <a:latin typeface="+mj-lt"/>
              </a:rPr>
              <a:t> </a:t>
            </a:r>
            <a:r>
              <a:rPr lang="tr-TR" dirty="0" err="1">
                <a:latin typeface="+mj-lt"/>
              </a:rPr>
              <a:t>each</a:t>
            </a:r>
            <a:r>
              <a:rPr lang="tr-TR" dirty="0">
                <a:latin typeface="+mj-lt"/>
              </a:rPr>
              <a:t> </a:t>
            </a:r>
            <a:r>
              <a:rPr lang="tr-TR" dirty="0" err="1">
                <a:latin typeface="+mj-lt"/>
              </a:rPr>
              <a:t>end</a:t>
            </a:r>
            <a:r>
              <a:rPr lang="tr-TR" dirty="0">
                <a:latin typeface="+mj-lt"/>
              </a:rPr>
              <a:t> </a:t>
            </a:r>
            <a:r>
              <a:rPr lang="tr-TR" dirty="0" err="1">
                <a:latin typeface="+mj-lt"/>
              </a:rPr>
              <a:t>should</a:t>
            </a:r>
            <a:r>
              <a:rPr lang="tr-TR" dirty="0">
                <a:latin typeface="+mj-lt"/>
              </a:rPr>
              <a:t> </a:t>
            </a:r>
            <a:r>
              <a:rPr lang="tr-TR" dirty="0" err="1">
                <a:latin typeface="+mj-lt"/>
              </a:rPr>
              <a:t>have</a:t>
            </a:r>
            <a:r>
              <a:rPr lang="tr-TR" dirty="0">
                <a:latin typeface="+mj-lt"/>
              </a:rPr>
              <a:t> </a:t>
            </a:r>
            <a:r>
              <a:rPr lang="tr-TR" dirty="0" err="1">
                <a:latin typeface="+mj-lt"/>
              </a:rPr>
              <a:t>this</a:t>
            </a:r>
            <a:r>
              <a:rPr lang="tr-TR" dirty="0">
                <a:latin typeface="+mj-lt"/>
              </a:rPr>
              <a:t> </a:t>
            </a:r>
            <a:r>
              <a:rPr lang="tr-TR" dirty="0" err="1">
                <a:latin typeface="+mj-lt"/>
              </a:rPr>
              <a:t>flag</a:t>
            </a:r>
            <a:r>
              <a:rPr lang="tr-TR" dirty="0">
                <a:latin typeface="+mj-lt"/>
              </a:rPr>
              <a:t> set.</a:t>
            </a:r>
            <a:endParaRPr lang="en-US" dirty="0">
              <a:latin typeface="+mj-lt"/>
            </a:endParaRPr>
          </a:p>
          <a:p>
            <a:pPr lvl="1"/>
            <a:r>
              <a:rPr lang="en-US" b="1" dirty="0">
                <a:latin typeface="+mj-lt"/>
              </a:rPr>
              <a:t>	</a:t>
            </a:r>
            <a:r>
              <a:rPr lang="tr-TR" b="1" dirty="0">
                <a:latin typeface="+mj-lt"/>
              </a:rPr>
              <a:t>FIN:</a:t>
            </a:r>
            <a:r>
              <a:rPr lang="tr-TR" dirty="0">
                <a:latin typeface="+mj-lt"/>
              </a:rPr>
              <a:t> No </a:t>
            </a:r>
            <a:r>
              <a:rPr lang="tr-TR" dirty="0" err="1">
                <a:latin typeface="+mj-lt"/>
              </a:rPr>
              <a:t>more</a:t>
            </a:r>
            <a:r>
              <a:rPr lang="tr-TR" dirty="0">
                <a:latin typeface="+mj-lt"/>
              </a:rPr>
              <a:t> data </a:t>
            </a:r>
            <a:r>
              <a:rPr lang="tr-TR" dirty="0" err="1">
                <a:latin typeface="+mj-lt"/>
              </a:rPr>
              <a:t>from</a:t>
            </a:r>
            <a:r>
              <a:rPr lang="tr-TR" dirty="0">
                <a:latin typeface="+mj-lt"/>
              </a:rPr>
              <a:t> </a:t>
            </a:r>
            <a:r>
              <a:rPr lang="tr-TR" dirty="0" err="1">
                <a:latin typeface="+mj-lt"/>
              </a:rPr>
              <a:t>sender</a:t>
            </a:r>
            <a:r>
              <a:rPr lang="tr-TR" dirty="0">
                <a:latin typeface="+mj-lt"/>
              </a:rPr>
              <a:t>.</a:t>
            </a:r>
            <a:endParaRPr lang="en-US" dirty="0">
              <a:latin typeface="+mj-lt"/>
            </a:endParaRPr>
          </a:p>
          <a:p>
            <a:endParaRPr lang="en-US" dirty="0">
              <a:latin typeface="+mj-lt"/>
            </a:endParaRPr>
          </a:p>
        </p:txBody>
      </p:sp>
      <p:sp>
        <p:nvSpPr>
          <p:cNvPr id="3" name="TextBox 2">
            <a:extLst>
              <a:ext uri="{FF2B5EF4-FFF2-40B4-BE49-F238E27FC236}">
                <a16:creationId xmlns:a16="http://schemas.microsoft.com/office/drawing/2014/main" id="{0A73286C-9247-458B-9214-12ED47F5C0D8}"/>
              </a:ext>
            </a:extLst>
          </p:cNvPr>
          <p:cNvSpPr txBox="1"/>
          <p:nvPr/>
        </p:nvSpPr>
        <p:spPr>
          <a:xfrm>
            <a:off x="576981" y="2764631"/>
            <a:ext cx="8027419" cy="2246769"/>
          </a:xfrm>
          <a:prstGeom prst="rect">
            <a:avLst/>
          </a:prstGeom>
          <a:noFill/>
        </p:spPr>
        <p:txBody>
          <a:bodyPr wrap="square" rtlCol="0">
            <a:spAutoFit/>
          </a:bodyPr>
          <a:lstStyle/>
          <a:p>
            <a:pPr marL="285750" lvl="0" indent="-285750">
              <a:buFont typeface="Wingdings" panose="05000000000000000000" pitchFamily="2" charset="2"/>
              <a:buChar char="Ø"/>
            </a:pPr>
            <a:r>
              <a:rPr lang="tr-TR" b="1" dirty="0" err="1">
                <a:latin typeface="+mj-lt"/>
              </a:rPr>
              <a:t>Window</a:t>
            </a:r>
            <a:r>
              <a:rPr lang="tr-TR" b="1" dirty="0">
                <a:latin typeface="+mj-lt"/>
              </a:rPr>
              <a:t>:</a:t>
            </a:r>
            <a:r>
              <a:rPr lang="tr-TR" dirty="0">
                <a:latin typeface="+mj-lt"/>
              </a:rPr>
              <a:t> </a:t>
            </a:r>
            <a:r>
              <a:rPr lang="tr-TR" dirty="0" err="1">
                <a:latin typeface="+mj-lt"/>
              </a:rPr>
              <a:t>Number</a:t>
            </a:r>
            <a:r>
              <a:rPr lang="tr-TR" dirty="0">
                <a:latin typeface="+mj-lt"/>
              </a:rPr>
              <a:t> of </a:t>
            </a:r>
            <a:r>
              <a:rPr lang="tr-TR" dirty="0" err="1">
                <a:latin typeface="+mj-lt"/>
              </a:rPr>
              <a:t>octets</a:t>
            </a:r>
            <a:r>
              <a:rPr lang="tr-TR" dirty="0">
                <a:latin typeface="+mj-lt"/>
              </a:rPr>
              <a:t> </a:t>
            </a:r>
            <a:r>
              <a:rPr lang="tr-TR" dirty="0" err="1">
                <a:latin typeface="+mj-lt"/>
              </a:rPr>
              <a:t>that</a:t>
            </a:r>
            <a:r>
              <a:rPr lang="tr-TR" dirty="0">
                <a:latin typeface="+mj-lt"/>
              </a:rPr>
              <a:t> </a:t>
            </a:r>
            <a:r>
              <a:rPr lang="tr-TR" dirty="0" err="1">
                <a:latin typeface="+mj-lt"/>
              </a:rPr>
              <a:t>the</a:t>
            </a:r>
            <a:r>
              <a:rPr lang="tr-TR" dirty="0">
                <a:latin typeface="+mj-lt"/>
              </a:rPr>
              <a:t> </a:t>
            </a:r>
            <a:r>
              <a:rPr lang="tr-TR" dirty="0" err="1">
                <a:latin typeface="+mj-lt"/>
              </a:rPr>
              <a:t>device</a:t>
            </a:r>
            <a:r>
              <a:rPr lang="tr-TR" dirty="0">
                <a:latin typeface="+mj-lt"/>
              </a:rPr>
              <a:t> is </a:t>
            </a:r>
            <a:r>
              <a:rPr lang="tr-TR" dirty="0" err="1">
                <a:latin typeface="+mj-lt"/>
              </a:rPr>
              <a:t>willing</a:t>
            </a:r>
            <a:r>
              <a:rPr lang="tr-TR" dirty="0">
                <a:latin typeface="+mj-lt"/>
              </a:rPr>
              <a:t> </a:t>
            </a:r>
            <a:r>
              <a:rPr lang="tr-TR" dirty="0" err="1">
                <a:latin typeface="+mj-lt"/>
              </a:rPr>
              <a:t>to</a:t>
            </a:r>
            <a:r>
              <a:rPr lang="tr-TR" dirty="0">
                <a:latin typeface="+mj-lt"/>
              </a:rPr>
              <a:t> </a:t>
            </a:r>
            <a:r>
              <a:rPr lang="tr-TR" dirty="0" err="1">
                <a:latin typeface="+mj-lt"/>
              </a:rPr>
              <a:t>accept</a:t>
            </a:r>
            <a:r>
              <a:rPr lang="tr-TR" dirty="0">
                <a:latin typeface="+mj-lt"/>
              </a:rPr>
              <a:t> (16 </a:t>
            </a:r>
            <a:r>
              <a:rPr lang="tr-TR" dirty="0" err="1">
                <a:latin typeface="+mj-lt"/>
              </a:rPr>
              <a:t>bits</a:t>
            </a:r>
            <a:r>
              <a:rPr lang="tr-TR" dirty="0">
                <a:latin typeface="+mj-lt"/>
              </a:rPr>
              <a:t>). </a:t>
            </a:r>
            <a:r>
              <a:rPr lang="tr-TR" dirty="0" err="1">
                <a:latin typeface="+mj-lt"/>
              </a:rPr>
              <a:t>Windowing</a:t>
            </a:r>
            <a:r>
              <a:rPr lang="tr-TR" dirty="0">
                <a:latin typeface="+mj-lt"/>
              </a:rPr>
              <a:t> </a:t>
            </a:r>
            <a:r>
              <a:rPr lang="tr-TR" dirty="0" err="1">
                <a:latin typeface="+mj-lt"/>
              </a:rPr>
              <a:t>allows</a:t>
            </a:r>
            <a:r>
              <a:rPr lang="tr-TR" dirty="0">
                <a:latin typeface="+mj-lt"/>
              </a:rPr>
              <a:t> </a:t>
            </a:r>
            <a:r>
              <a:rPr lang="tr-TR" dirty="0" err="1">
                <a:latin typeface="+mj-lt"/>
              </a:rPr>
              <a:t>the</a:t>
            </a:r>
            <a:r>
              <a:rPr lang="tr-TR" dirty="0">
                <a:latin typeface="+mj-lt"/>
              </a:rPr>
              <a:t> </a:t>
            </a:r>
            <a:r>
              <a:rPr lang="tr-TR" dirty="0" err="1">
                <a:latin typeface="+mj-lt"/>
              </a:rPr>
              <a:t>sending</a:t>
            </a:r>
            <a:r>
              <a:rPr lang="tr-TR" dirty="0">
                <a:latin typeface="+mj-lt"/>
              </a:rPr>
              <a:t> </a:t>
            </a:r>
            <a:r>
              <a:rPr lang="tr-TR" dirty="0" err="1">
                <a:latin typeface="+mj-lt"/>
              </a:rPr>
              <a:t>computer</a:t>
            </a:r>
            <a:r>
              <a:rPr lang="tr-TR" dirty="0">
                <a:latin typeface="+mj-lt"/>
              </a:rPr>
              <a:t> </a:t>
            </a:r>
            <a:r>
              <a:rPr lang="tr-TR" dirty="0" err="1">
                <a:latin typeface="+mj-lt"/>
              </a:rPr>
              <a:t>to</a:t>
            </a:r>
            <a:r>
              <a:rPr lang="tr-TR" dirty="0">
                <a:latin typeface="+mj-lt"/>
              </a:rPr>
              <a:t> </a:t>
            </a:r>
            <a:r>
              <a:rPr lang="tr-TR" dirty="0" err="1">
                <a:latin typeface="+mj-lt"/>
              </a:rPr>
              <a:t>send</a:t>
            </a:r>
            <a:r>
              <a:rPr lang="tr-TR" dirty="0">
                <a:latin typeface="+mj-lt"/>
              </a:rPr>
              <a:t> </a:t>
            </a:r>
            <a:r>
              <a:rPr lang="tr-TR" dirty="0" err="1">
                <a:latin typeface="+mj-lt"/>
              </a:rPr>
              <a:t>out</a:t>
            </a:r>
            <a:r>
              <a:rPr lang="tr-TR" dirty="0">
                <a:latin typeface="+mj-lt"/>
              </a:rPr>
              <a:t> </a:t>
            </a:r>
            <a:r>
              <a:rPr lang="tr-TR" dirty="0" err="1">
                <a:latin typeface="+mj-lt"/>
              </a:rPr>
              <a:t>several</a:t>
            </a:r>
            <a:r>
              <a:rPr lang="tr-TR" dirty="0">
                <a:latin typeface="+mj-lt"/>
              </a:rPr>
              <a:t> </a:t>
            </a:r>
            <a:r>
              <a:rPr lang="tr-TR" dirty="0" err="1">
                <a:latin typeface="+mj-lt"/>
              </a:rPr>
              <a:t>packets</a:t>
            </a:r>
            <a:r>
              <a:rPr lang="tr-TR" dirty="0">
                <a:latin typeface="+mj-lt"/>
              </a:rPr>
              <a:t> </a:t>
            </a:r>
            <a:r>
              <a:rPr lang="tr-TR" dirty="0" err="1">
                <a:latin typeface="+mj-lt"/>
              </a:rPr>
              <a:t>without</a:t>
            </a:r>
            <a:r>
              <a:rPr lang="tr-TR" dirty="0">
                <a:latin typeface="+mj-lt"/>
              </a:rPr>
              <a:t> </a:t>
            </a:r>
            <a:r>
              <a:rPr lang="tr-TR" dirty="0" err="1">
                <a:latin typeface="+mj-lt"/>
              </a:rPr>
              <a:t>waiting</a:t>
            </a:r>
            <a:r>
              <a:rPr lang="tr-TR" dirty="0">
                <a:latin typeface="+mj-lt"/>
              </a:rPr>
              <a:t> </a:t>
            </a:r>
            <a:r>
              <a:rPr lang="tr-TR" dirty="0" err="1">
                <a:latin typeface="+mj-lt"/>
              </a:rPr>
              <a:t>to</a:t>
            </a:r>
            <a:r>
              <a:rPr lang="tr-TR" dirty="0">
                <a:latin typeface="+mj-lt"/>
              </a:rPr>
              <a:t> </a:t>
            </a:r>
            <a:r>
              <a:rPr lang="tr-TR" dirty="0" err="1">
                <a:latin typeface="+mj-lt"/>
              </a:rPr>
              <a:t>receive</a:t>
            </a:r>
            <a:r>
              <a:rPr lang="tr-TR" dirty="0">
                <a:latin typeface="+mj-lt"/>
              </a:rPr>
              <a:t> </a:t>
            </a:r>
            <a:r>
              <a:rPr lang="tr-TR" dirty="0" err="1">
                <a:latin typeface="+mj-lt"/>
              </a:rPr>
              <a:t>acknowledgment</a:t>
            </a:r>
            <a:r>
              <a:rPr lang="tr-TR" dirty="0">
                <a:latin typeface="+mj-lt"/>
              </a:rPr>
              <a:t> of </a:t>
            </a:r>
            <a:r>
              <a:rPr lang="tr-TR" dirty="0" err="1">
                <a:latin typeface="+mj-lt"/>
              </a:rPr>
              <a:t>those</a:t>
            </a:r>
            <a:r>
              <a:rPr lang="tr-TR" dirty="0">
                <a:latin typeface="+mj-lt"/>
              </a:rPr>
              <a:t> </a:t>
            </a:r>
            <a:r>
              <a:rPr lang="tr-TR" dirty="0" err="1">
                <a:latin typeface="+mj-lt"/>
              </a:rPr>
              <a:t>packets</a:t>
            </a:r>
            <a:r>
              <a:rPr lang="tr-TR" dirty="0">
                <a:latin typeface="+mj-lt"/>
              </a:rPr>
              <a:t>, </a:t>
            </a:r>
            <a:r>
              <a:rPr lang="tr-TR" dirty="0" err="1">
                <a:latin typeface="+mj-lt"/>
              </a:rPr>
              <a:t>which</a:t>
            </a:r>
            <a:r>
              <a:rPr lang="tr-TR" dirty="0">
                <a:latin typeface="+mj-lt"/>
              </a:rPr>
              <a:t> </a:t>
            </a:r>
            <a:r>
              <a:rPr lang="tr-TR" dirty="0" err="1">
                <a:latin typeface="+mj-lt"/>
              </a:rPr>
              <a:t>helps</a:t>
            </a:r>
            <a:r>
              <a:rPr lang="tr-TR" dirty="0">
                <a:latin typeface="+mj-lt"/>
              </a:rPr>
              <a:t> </a:t>
            </a:r>
            <a:r>
              <a:rPr lang="tr-TR" dirty="0" err="1">
                <a:latin typeface="+mj-lt"/>
              </a:rPr>
              <a:t>maintain</a:t>
            </a:r>
            <a:r>
              <a:rPr lang="tr-TR" dirty="0">
                <a:latin typeface="+mj-lt"/>
              </a:rPr>
              <a:t> </a:t>
            </a:r>
            <a:r>
              <a:rPr lang="tr-TR" dirty="0" err="1">
                <a:latin typeface="+mj-lt"/>
              </a:rPr>
              <a:t>the</a:t>
            </a:r>
            <a:r>
              <a:rPr lang="tr-TR" dirty="0">
                <a:latin typeface="+mj-lt"/>
              </a:rPr>
              <a:t> </a:t>
            </a:r>
            <a:r>
              <a:rPr lang="tr-TR" dirty="0" err="1">
                <a:latin typeface="+mj-lt"/>
              </a:rPr>
              <a:t>speed</a:t>
            </a:r>
            <a:r>
              <a:rPr lang="tr-TR" dirty="0">
                <a:latin typeface="+mj-lt"/>
              </a:rPr>
              <a:t> </a:t>
            </a:r>
            <a:r>
              <a:rPr lang="tr-TR" dirty="0" err="1">
                <a:latin typeface="+mj-lt"/>
              </a:rPr>
              <a:t>and</a:t>
            </a:r>
            <a:r>
              <a:rPr lang="tr-TR" dirty="0">
                <a:latin typeface="+mj-lt"/>
              </a:rPr>
              <a:t> </a:t>
            </a:r>
            <a:r>
              <a:rPr lang="tr-TR" dirty="0" err="1">
                <a:latin typeface="+mj-lt"/>
              </a:rPr>
              <a:t>reliability</a:t>
            </a:r>
            <a:r>
              <a:rPr lang="tr-TR" dirty="0">
                <a:latin typeface="+mj-lt"/>
              </a:rPr>
              <a:t> of </a:t>
            </a:r>
            <a:r>
              <a:rPr lang="tr-TR" dirty="0" err="1">
                <a:latin typeface="+mj-lt"/>
              </a:rPr>
              <a:t>the</a:t>
            </a:r>
            <a:r>
              <a:rPr lang="tr-TR" dirty="0">
                <a:latin typeface="+mj-lt"/>
              </a:rPr>
              <a:t> </a:t>
            </a:r>
            <a:r>
              <a:rPr lang="tr-TR" dirty="0" err="1">
                <a:latin typeface="+mj-lt"/>
              </a:rPr>
              <a:t>connection</a:t>
            </a:r>
            <a:r>
              <a:rPr lang="tr-TR" dirty="0">
                <a:latin typeface="+mj-lt"/>
              </a:rPr>
              <a:t>.</a:t>
            </a:r>
            <a:endParaRPr lang="en-US" dirty="0">
              <a:latin typeface="+mj-lt"/>
            </a:endParaRPr>
          </a:p>
          <a:p>
            <a:pPr marL="285750" lvl="0" indent="-285750">
              <a:buFont typeface="Wingdings" panose="05000000000000000000" pitchFamily="2" charset="2"/>
              <a:buChar char="Ø"/>
            </a:pPr>
            <a:endParaRPr lang="en-US" dirty="0">
              <a:latin typeface="+mj-lt"/>
            </a:endParaRPr>
          </a:p>
          <a:p>
            <a:pPr marL="285750" lvl="0" indent="-285750">
              <a:buFont typeface="Wingdings" panose="05000000000000000000" pitchFamily="2" charset="2"/>
              <a:buChar char="Ø"/>
            </a:pPr>
            <a:r>
              <a:rPr lang="tr-TR" b="1" dirty="0" err="1">
                <a:latin typeface="+mj-lt"/>
              </a:rPr>
              <a:t>Checksum</a:t>
            </a:r>
            <a:r>
              <a:rPr lang="tr-TR" b="1" dirty="0">
                <a:latin typeface="+mj-lt"/>
              </a:rPr>
              <a:t>:</a:t>
            </a:r>
            <a:r>
              <a:rPr lang="tr-TR" dirty="0">
                <a:latin typeface="+mj-lt"/>
              </a:rPr>
              <a:t> </a:t>
            </a:r>
            <a:r>
              <a:rPr lang="tr-TR" dirty="0" err="1">
                <a:latin typeface="+mj-lt"/>
              </a:rPr>
              <a:t>Calculated</a:t>
            </a:r>
            <a:r>
              <a:rPr lang="tr-TR" dirty="0">
                <a:latin typeface="+mj-lt"/>
              </a:rPr>
              <a:t> </a:t>
            </a:r>
            <a:r>
              <a:rPr lang="tr-TR" dirty="0" err="1">
                <a:latin typeface="+mj-lt"/>
              </a:rPr>
              <a:t>checksum</a:t>
            </a:r>
            <a:r>
              <a:rPr lang="tr-TR" dirty="0">
                <a:latin typeface="+mj-lt"/>
              </a:rPr>
              <a:t> of </a:t>
            </a:r>
            <a:r>
              <a:rPr lang="tr-TR" dirty="0" err="1">
                <a:latin typeface="+mj-lt"/>
              </a:rPr>
              <a:t>the</a:t>
            </a:r>
            <a:r>
              <a:rPr lang="tr-TR" dirty="0">
                <a:latin typeface="+mj-lt"/>
              </a:rPr>
              <a:t> </a:t>
            </a:r>
            <a:r>
              <a:rPr lang="tr-TR" dirty="0" err="1">
                <a:latin typeface="+mj-lt"/>
              </a:rPr>
              <a:t>header</a:t>
            </a:r>
            <a:r>
              <a:rPr lang="tr-TR" dirty="0">
                <a:latin typeface="+mj-lt"/>
              </a:rPr>
              <a:t> </a:t>
            </a:r>
            <a:r>
              <a:rPr lang="tr-TR" dirty="0" err="1">
                <a:latin typeface="+mj-lt"/>
              </a:rPr>
              <a:t>and</a:t>
            </a:r>
            <a:r>
              <a:rPr lang="tr-TR" dirty="0">
                <a:latin typeface="+mj-lt"/>
              </a:rPr>
              <a:t> data </a:t>
            </a:r>
            <a:r>
              <a:rPr lang="tr-TR" dirty="0" err="1">
                <a:latin typeface="+mj-lt"/>
              </a:rPr>
              <a:t>fields</a:t>
            </a:r>
            <a:r>
              <a:rPr lang="tr-TR" dirty="0">
                <a:latin typeface="+mj-lt"/>
              </a:rPr>
              <a:t> (16 </a:t>
            </a:r>
            <a:r>
              <a:rPr lang="tr-TR" dirty="0" err="1">
                <a:latin typeface="+mj-lt"/>
              </a:rPr>
              <a:t>bits</a:t>
            </a:r>
            <a:r>
              <a:rPr lang="tr-TR" dirty="0">
                <a:latin typeface="+mj-lt"/>
              </a:rPr>
              <a:t>)</a:t>
            </a:r>
            <a:endParaRPr lang="en-US" dirty="0">
              <a:latin typeface="+mj-lt"/>
            </a:endParaRPr>
          </a:p>
          <a:p>
            <a:pPr marL="285750" lvl="0" indent="-285750">
              <a:buFont typeface="Wingdings" panose="05000000000000000000" pitchFamily="2" charset="2"/>
              <a:buChar char="Ø"/>
            </a:pPr>
            <a:endParaRPr lang="en-US" dirty="0">
              <a:latin typeface="+mj-lt"/>
            </a:endParaRPr>
          </a:p>
          <a:p>
            <a:pPr marL="285750" indent="-285750">
              <a:buFont typeface="Wingdings" panose="05000000000000000000" pitchFamily="2" charset="2"/>
              <a:buChar char="Ø"/>
            </a:pPr>
            <a:r>
              <a:rPr lang="tr-TR" b="1" dirty="0"/>
              <a:t>Data:</a:t>
            </a:r>
            <a:r>
              <a:rPr lang="tr-TR" dirty="0"/>
              <a:t> </a:t>
            </a:r>
            <a:r>
              <a:rPr lang="tr-TR" dirty="0" err="1"/>
              <a:t>Upper-layer</a:t>
            </a:r>
            <a:r>
              <a:rPr lang="tr-TR" dirty="0"/>
              <a:t> </a:t>
            </a:r>
            <a:r>
              <a:rPr lang="tr-TR" dirty="0" err="1"/>
              <a:t>protocol</a:t>
            </a:r>
            <a:r>
              <a:rPr lang="tr-TR" dirty="0"/>
              <a:t> data (</a:t>
            </a:r>
            <a:r>
              <a:rPr lang="tr-TR" dirty="0" err="1"/>
              <a:t>varies</a:t>
            </a:r>
            <a:r>
              <a:rPr lang="tr-TR" dirty="0"/>
              <a:t> in size)</a:t>
            </a:r>
            <a:endParaRPr lang="en-US" dirty="0"/>
          </a:p>
          <a:p>
            <a:pPr marL="285750" lvl="0" indent="-285750">
              <a:buFont typeface="Wingdings" panose="05000000000000000000" pitchFamily="2" charset="2"/>
              <a:buChar char="Ø"/>
            </a:pPr>
            <a:endParaRPr lang="en-US" dirty="0">
              <a:latin typeface="+mj-lt"/>
            </a:endParaRPr>
          </a:p>
          <a:p>
            <a:pPr marL="285750" indent="-285750">
              <a:buFont typeface="Wingdings" panose="05000000000000000000" pitchFamily="2" charset="2"/>
              <a:buChar char="Ø"/>
            </a:pPr>
            <a:endParaRPr lang="en-US" dirty="0">
              <a:latin typeface="+mj-lt"/>
            </a:endParaRPr>
          </a:p>
        </p:txBody>
      </p:sp>
    </p:spTree>
    <p:extLst>
      <p:ext uri="{BB962C8B-B14F-4D97-AF65-F5344CB8AC3E}">
        <p14:creationId xmlns:p14="http://schemas.microsoft.com/office/powerpoint/2010/main" val="2733724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29</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29</a:t>
            </a:fld>
            <a:endParaRPr lang="en"/>
          </a:p>
        </p:txBody>
      </p:sp>
      <p:sp>
        <p:nvSpPr>
          <p:cNvPr id="2" name="TextBox 1">
            <a:extLst>
              <a:ext uri="{FF2B5EF4-FFF2-40B4-BE49-F238E27FC236}">
                <a16:creationId xmlns:a16="http://schemas.microsoft.com/office/drawing/2014/main" id="{837FC5ED-6F1D-429C-83AC-C0582EFC00F1}"/>
              </a:ext>
            </a:extLst>
          </p:cNvPr>
          <p:cNvSpPr txBox="1"/>
          <p:nvPr/>
        </p:nvSpPr>
        <p:spPr>
          <a:xfrm>
            <a:off x="642938" y="541361"/>
            <a:ext cx="6918356" cy="307777"/>
          </a:xfrm>
          <a:prstGeom prst="rect">
            <a:avLst/>
          </a:prstGeom>
          <a:noFill/>
        </p:spPr>
        <p:txBody>
          <a:bodyPr wrap="square" rtlCol="0">
            <a:spAutoFit/>
          </a:bodyPr>
          <a:lstStyle/>
          <a:p>
            <a:r>
              <a:rPr lang="tr-TR" dirty="0">
                <a:latin typeface="+mj-lt"/>
              </a:rPr>
              <a:t>TCP </a:t>
            </a:r>
            <a:r>
              <a:rPr lang="tr-TR" dirty="0" err="1">
                <a:latin typeface="+mj-lt"/>
              </a:rPr>
              <a:t>delivers</a:t>
            </a:r>
            <a:r>
              <a:rPr lang="tr-TR" dirty="0">
                <a:latin typeface="+mj-lt"/>
              </a:rPr>
              <a:t> </a:t>
            </a:r>
            <a:r>
              <a:rPr lang="tr-TR" dirty="0" err="1">
                <a:latin typeface="+mj-lt"/>
              </a:rPr>
              <a:t>these</a:t>
            </a:r>
            <a:r>
              <a:rPr lang="tr-TR" dirty="0">
                <a:latin typeface="+mj-lt"/>
              </a:rPr>
              <a:t> </a:t>
            </a:r>
            <a:r>
              <a:rPr lang="tr-TR" dirty="0" err="1">
                <a:latin typeface="+mj-lt"/>
              </a:rPr>
              <a:t>applications</a:t>
            </a:r>
            <a:r>
              <a:rPr lang="tr-TR" dirty="0">
                <a:latin typeface="+mj-lt"/>
              </a:rPr>
              <a:t>, </a:t>
            </a:r>
            <a:r>
              <a:rPr lang="tr-TR" dirty="0" err="1">
                <a:latin typeface="+mj-lt"/>
              </a:rPr>
              <a:t>among</a:t>
            </a:r>
            <a:r>
              <a:rPr lang="tr-TR" dirty="0">
                <a:latin typeface="+mj-lt"/>
              </a:rPr>
              <a:t> </a:t>
            </a:r>
            <a:r>
              <a:rPr lang="tr-TR" dirty="0" err="1">
                <a:latin typeface="+mj-lt"/>
              </a:rPr>
              <a:t>others</a:t>
            </a:r>
            <a:r>
              <a:rPr lang="tr-TR" dirty="0">
                <a:latin typeface="+mj-lt"/>
              </a:rPr>
              <a:t>:</a:t>
            </a:r>
            <a:endParaRPr lang="en-US" dirty="0">
              <a:latin typeface="+mj-lt"/>
            </a:endParaRPr>
          </a:p>
        </p:txBody>
      </p:sp>
      <p:sp>
        <p:nvSpPr>
          <p:cNvPr id="3" name="TextBox 2">
            <a:extLst>
              <a:ext uri="{FF2B5EF4-FFF2-40B4-BE49-F238E27FC236}">
                <a16:creationId xmlns:a16="http://schemas.microsoft.com/office/drawing/2014/main" id="{48FDB79C-B8D7-4871-B15E-920FB7C451AA}"/>
              </a:ext>
            </a:extLst>
          </p:cNvPr>
          <p:cNvSpPr txBox="1"/>
          <p:nvPr/>
        </p:nvSpPr>
        <p:spPr>
          <a:xfrm>
            <a:off x="571501" y="1014413"/>
            <a:ext cx="7836693" cy="2246769"/>
          </a:xfrm>
          <a:prstGeom prst="rect">
            <a:avLst/>
          </a:prstGeom>
          <a:noFill/>
        </p:spPr>
        <p:txBody>
          <a:bodyPr wrap="square" rtlCol="0">
            <a:spAutoFit/>
          </a:bodyPr>
          <a:lstStyle/>
          <a:p>
            <a:pPr lvl="0"/>
            <a:r>
              <a:rPr lang="tr-TR" b="1" dirty="0">
                <a:latin typeface="+mj-lt"/>
              </a:rPr>
              <a:t>HTTP:</a:t>
            </a:r>
            <a:r>
              <a:rPr lang="tr-TR" dirty="0">
                <a:latin typeface="+mj-lt"/>
              </a:rPr>
              <a:t> HTTP is </a:t>
            </a:r>
            <a:r>
              <a:rPr lang="tr-TR" dirty="0" err="1">
                <a:latin typeface="+mj-lt"/>
              </a:rPr>
              <a:t>used</a:t>
            </a:r>
            <a:r>
              <a:rPr lang="tr-TR" dirty="0">
                <a:latin typeface="+mj-lt"/>
              </a:rPr>
              <a:t> </a:t>
            </a:r>
            <a:r>
              <a:rPr lang="tr-TR" dirty="0" err="1">
                <a:latin typeface="+mj-lt"/>
              </a:rPr>
              <a:t>by</a:t>
            </a:r>
            <a:r>
              <a:rPr lang="tr-TR" dirty="0">
                <a:latin typeface="+mj-lt"/>
              </a:rPr>
              <a:t> </a:t>
            </a:r>
            <a:r>
              <a:rPr lang="tr-TR" dirty="0" err="1">
                <a:latin typeface="+mj-lt"/>
              </a:rPr>
              <a:t>browsers</a:t>
            </a:r>
            <a:r>
              <a:rPr lang="tr-TR" dirty="0">
                <a:latin typeface="+mj-lt"/>
              </a:rPr>
              <a:t> </a:t>
            </a:r>
            <a:r>
              <a:rPr lang="tr-TR" dirty="0" err="1">
                <a:latin typeface="+mj-lt"/>
              </a:rPr>
              <a:t>to</a:t>
            </a:r>
            <a:r>
              <a:rPr lang="tr-TR" dirty="0">
                <a:latin typeface="+mj-lt"/>
              </a:rPr>
              <a:t> </a:t>
            </a:r>
            <a:r>
              <a:rPr lang="tr-TR" dirty="0" err="1">
                <a:latin typeface="+mj-lt"/>
              </a:rPr>
              <a:t>request</a:t>
            </a:r>
            <a:r>
              <a:rPr lang="tr-TR" dirty="0">
                <a:latin typeface="+mj-lt"/>
              </a:rPr>
              <a:t> web </a:t>
            </a:r>
            <a:r>
              <a:rPr lang="tr-TR" dirty="0" err="1">
                <a:latin typeface="+mj-lt"/>
              </a:rPr>
              <a:t>pages</a:t>
            </a:r>
            <a:r>
              <a:rPr lang="tr-TR" dirty="0">
                <a:latin typeface="+mj-lt"/>
              </a:rPr>
              <a:t> </a:t>
            </a:r>
            <a:r>
              <a:rPr lang="tr-TR" dirty="0" err="1">
                <a:latin typeface="+mj-lt"/>
              </a:rPr>
              <a:t>and</a:t>
            </a:r>
            <a:r>
              <a:rPr lang="tr-TR" dirty="0">
                <a:latin typeface="+mj-lt"/>
              </a:rPr>
              <a:t> </a:t>
            </a:r>
            <a:r>
              <a:rPr lang="tr-TR" dirty="0" err="1">
                <a:latin typeface="+mj-lt"/>
              </a:rPr>
              <a:t>by</a:t>
            </a:r>
            <a:r>
              <a:rPr lang="tr-TR" dirty="0">
                <a:latin typeface="+mj-lt"/>
              </a:rPr>
              <a:t> web </a:t>
            </a:r>
            <a:r>
              <a:rPr lang="tr-TR" dirty="0" err="1">
                <a:latin typeface="+mj-lt"/>
              </a:rPr>
              <a:t>servers</a:t>
            </a:r>
            <a:r>
              <a:rPr lang="tr-TR" dirty="0">
                <a:latin typeface="+mj-lt"/>
              </a:rPr>
              <a:t> </a:t>
            </a:r>
            <a:r>
              <a:rPr lang="tr-TR" dirty="0" err="1">
                <a:latin typeface="+mj-lt"/>
              </a:rPr>
              <a:t>to</a:t>
            </a:r>
            <a:r>
              <a:rPr lang="tr-TR" dirty="0">
                <a:latin typeface="+mj-lt"/>
              </a:rPr>
              <a:t> </a:t>
            </a:r>
            <a:r>
              <a:rPr lang="tr-TR" dirty="0" err="1">
                <a:latin typeface="+mj-lt"/>
              </a:rPr>
              <a:t>transmit</a:t>
            </a:r>
            <a:r>
              <a:rPr lang="tr-TR" dirty="0">
                <a:latin typeface="+mj-lt"/>
              </a:rPr>
              <a:t> </a:t>
            </a:r>
            <a:r>
              <a:rPr lang="tr-TR" dirty="0" err="1">
                <a:latin typeface="+mj-lt"/>
              </a:rPr>
              <a:t>the</a:t>
            </a:r>
            <a:r>
              <a:rPr lang="tr-TR" dirty="0">
                <a:latin typeface="+mj-lt"/>
              </a:rPr>
              <a:t> </a:t>
            </a:r>
            <a:r>
              <a:rPr lang="tr-TR" dirty="0" err="1">
                <a:latin typeface="+mj-lt"/>
              </a:rPr>
              <a:t>requested</a:t>
            </a:r>
            <a:r>
              <a:rPr lang="tr-TR" dirty="0">
                <a:latin typeface="+mj-lt"/>
              </a:rPr>
              <a:t> web </a:t>
            </a:r>
            <a:r>
              <a:rPr lang="tr-TR" dirty="0" err="1">
                <a:latin typeface="+mj-lt"/>
              </a:rPr>
              <a:t>page</a:t>
            </a:r>
            <a:r>
              <a:rPr lang="tr-TR" dirty="0">
                <a:latin typeface="+mj-lt"/>
              </a:rPr>
              <a:t> </a:t>
            </a:r>
            <a:r>
              <a:rPr lang="tr-TR" dirty="0" err="1">
                <a:latin typeface="+mj-lt"/>
              </a:rPr>
              <a:t>and</a:t>
            </a:r>
            <a:r>
              <a:rPr lang="tr-TR" dirty="0">
                <a:latin typeface="+mj-lt"/>
              </a:rPr>
              <a:t> web </a:t>
            </a:r>
            <a:r>
              <a:rPr lang="tr-TR" dirty="0" err="1">
                <a:latin typeface="+mj-lt"/>
              </a:rPr>
              <a:t>page</a:t>
            </a:r>
            <a:r>
              <a:rPr lang="tr-TR" dirty="0">
                <a:latin typeface="+mj-lt"/>
              </a:rPr>
              <a:t> </a:t>
            </a:r>
            <a:r>
              <a:rPr lang="tr-TR" dirty="0" err="1">
                <a:latin typeface="+mj-lt"/>
              </a:rPr>
              <a:t>components</a:t>
            </a:r>
            <a:r>
              <a:rPr lang="tr-TR" dirty="0">
                <a:latin typeface="+mj-lt"/>
              </a:rPr>
              <a:t>.</a:t>
            </a:r>
            <a:endParaRPr lang="en-US" dirty="0">
              <a:latin typeface="+mj-lt"/>
            </a:endParaRPr>
          </a:p>
          <a:p>
            <a:pPr lvl="0"/>
            <a:endParaRPr lang="en-US" dirty="0">
              <a:latin typeface="+mj-lt"/>
            </a:endParaRPr>
          </a:p>
          <a:p>
            <a:pPr lvl="0"/>
            <a:r>
              <a:rPr lang="tr-TR" b="1" dirty="0">
                <a:latin typeface="+mj-lt"/>
              </a:rPr>
              <a:t>HTTPS:</a:t>
            </a:r>
            <a:r>
              <a:rPr lang="tr-TR" dirty="0">
                <a:latin typeface="+mj-lt"/>
              </a:rPr>
              <a:t> HTTPS is a </a:t>
            </a:r>
            <a:r>
              <a:rPr lang="tr-TR" dirty="0" err="1">
                <a:latin typeface="+mj-lt"/>
              </a:rPr>
              <a:t>variant</a:t>
            </a:r>
            <a:r>
              <a:rPr lang="tr-TR" dirty="0">
                <a:latin typeface="+mj-lt"/>
              </a:rPr>
              <a:t> of HTTP </a:t>
            </a:r>
            <a:r>
              <a:rPr lang="tr-TR" dirty="0" err="1">
                <a:latin typeface="+mj-lt"/>
              </a:rPr>
              <a:t>that</a:t>
            </a:r>
            <a:r>
              <a:rPr lang="tr-TR" dirty="0">
                <a:latin typeface="+mj-lt"/>
              </a:rPr>
              <a:t> </a:t>
            </a:r>
            <a:r>
              <a:rPr lang="tr-TR" dirty="0" err="1">
                <a:latin typeface="+mj-lt"/>
              </a:rPr>
              <a:t>uses</a:t>
            </a:r>
            <a:r>
              <a:rPr lang="tr-TR" dirty="0">
                <a:latin typeface="+mj-lt"/>
              </a:rPr>
              <a:t> SSL </a:t>
            </a:r>
            <a:r>
              <a:rPr lang="tr-TR" dirty="0" err="1">
                <a:latin typeface="+mj-lt"/>
              </a:rPr>
              <a:t>or</a:t>
            </a:r>
            <a:r>
              <a:rPr lang="tr-TR" dirty="0">
                <a:latin typeface="+mj-lt"/>
              </a:rPr>
              <a:t> TLS </a:t>
            </a:r>
            <a:r>
              <a:rPr lang="tr-TR" dirty="0" err="1">
                <a:latin typeface="+mj-lt"/>
              </a:rPr>
              <a:t>to</a:t>
            </a:r>
            <a:r>
              <a:rPr lang="tr-TR" dirty="0">
                <a:latin typeface="+mj-lt"/>
              </a:rPr>
              <a:t> </a:t>
            </a:r>
            <a:r>
              <a:rPr lang="tr-TR" dirty="0" err="1">
                <a:latin typeface="+mj-lt"/>
              </a:rPr>
              <a:t>add</a:t>
            </a:r>
            <a:r>
              <a:rPr lang="tr-TR" dirty="0">
                <a:latin typeface="+mj-lt"/>
              </a:rPr>
              <a:t> a </a:t>
            </a:r>
            <a:r>
              <a:rPr lang="tr-TR" dirty="0" err="1">
                <a:latin typeface="+mj-lt"/>
              </a:rPr>
              <a:t>layer</a:t>
            </a:r>
            <a:r>
              <a:rPr lang="tr-TR" dirty="0">
                <a:latin typeface="+mj-lt"/>
              </a:rPr>
              <a:t> of </a:t>
            </a:r>
            <a:r>
              <a:rPr lang="tr-TR" dirty="0" err="1">
                <a:latin typeface="+mj-lt"/>
              </a:rPr>
              <a:t>security</a:t>
            </a:r>
            <a:r>
              <a:rPr lang="tr-TR" dirty="0">
                <a:latin typeface="+mj-lt"/>
              </a:rPr>
              <a:t> </a:t>
            </a:r>
            <a:r>
              <a:rPr lang="tr-TR" dirty="0" err="1">
                <a:latin typeface="+mj-lt"/>
              </a:rPr>
              <a:t>to</a:t>
            </a:r>
            <a:r>
              <a:rPr lang="tr-TR" dirty="0">
                <a:latin typeface="+mj-lt"/>
              </a:rPr>
              <a:t> data in transit.</a:t>
            </a:r>
            <a:endParaRPr lang="en-US" dirty="0">
              <a:latin typeface="+mj-lt"/>
            </a:endParaRPr>
          </a:p>
          <a:p>
            <a:pPr lvl="0"/>
            <a:endParaRPr lang="en-US" dirty="0">
              <a:latin typeface="+mj-lt"/>
            </a:endParaRPr>
          </a:p>
          <a:p>
            <a:pPr lvl="0"/>
            <a:r>
              <a:rPr lang="tr-TR" b="1" dirty="0">
                <a:latin typeface="+mj-lt"/>
              </a:rPr>
              <a:t>FTP: </a:t>
            </a:r>
            <a:r>
              <a:rPr lang="tr-TR" dirty="0">
                <a:latin typeface="+mj-lt"/>
              </a:rPr>
              <a:t>FTP is a </a:t>
            </a:r>
            <a:r>
              <a:rPr lang="tr-TR" dirty="0" err="1">
                <a:latin typeface="+mj-lt"/>
              </a:rPr>
              <a:t>full-featured</a:t>
            </a:r>
            <a:r>
              <a:rPr lang="tr-TR" dirty="0">
                <a:latin typeface="+mj-lt"/>
              </a:rPr>
              <a:t> </a:t>
            </a:r>
            <a:r>
              <a:rPr lang="tr-TR" dirty="0" err="1">
                <a:latin typeface="+mj-lt"/>
              </a:rPr>
              <a:t>application</a:t>
            </a:r>
            <a:r>
              <a:rPr lang="tr-TR" dirty="0">
                <a:latin typeface="+mj-lt"/>
              </a:rPr>
              <a:t> </a:t>
            </a:r>
            <a:r>
              <a:rPr lang="tr-TR" dirty="0" err="1">
                <a:latin typeface="+mj-lt"/>
              </a:rPr>
              <a:t>that</a:t>
            </a:r>
            <a:r>
              <a:rPr lang="tr-TR" dirty="0">
                <a:latin typeface="+mj-lt"/>
              </a:rPr>
              <a:t> is </a:t>
            </a:r>
            <a:r>
              <a:rPr lang="tr-TR" dirty="0" err="1">
                <a:latin typeface="+mj-lt"/>
              </a:rPr>
              <a:t>used</a:t>
            </a:r>
            <a:r>
              <a:rPr lang="tr-TR" dirty="0">
                <a:latin typeface="+mj-lt"/>
              </a:rPr>
              <a:t> </a:t>
            </a:r>
            <a:r>
              <a:rPr lang="tr-TR" dirty="0" err="1">
                <a:latin typeface="+mj-lt"/>
              </a:rPr>
              <a:t>for</a:t>
            </a:r>
            <a:r>
              <a:rPr lang="tr-TR" dirty="0">
                <a:latin typeface="+mj-lt"/>
              </a:rPr>
              <a:t> </a:t>
            </a:r>
            <a:r>
              <a:rPr lang="tr-TR" dirty="0" err="1">
                <a:latin typeface="+mj-lt"/>
              </a:rPr>
              <a:t>copying</a:t>
            </a:r>
            <a:r>
              <a:rPr lang="tr-TR" dirty="0">
                <a:latin typeface="+mj-lt"/>
              </a:rPr>
              <a:t> </a:t>
            </a:r>
            <a:r>
              <a:rPr lang="tr-TR" dirty="0" err="1">
                <a:latin typeface="+mj-lt"/>
              </a:rPr>
              <a:t>files</a:t>
            </a:r>
            <a:r>
              <a:rPr lang="tr-TR" dirty="0">
                <a:latin typeface="+mj-lt"/>
              </a:rPr>
              <a:t> </a:t>
            </a:r>
            <a:r>
              <a:rPr lang="tr-TR" dirty="0" err="1">
                <a:latin typeface="+mj-lt"/>
              </a:rPr>
              <a:t>by</a:t>
            </a:r>
            <a:r>
              <a:rPr lang="tr-TR" dirty="0">
                <a:latin typeface="+mj-lt"/>
              </a:rPr>
              <a:t> </a:t>
            </a:r>
            <a:r>
              <a:rPr lang="tr-TR" dirty="0" err="1">
                <a:latin typeface="+mj-lt"/>
              </a:rPr>
              <a:t>running</a:t>
            </a:r>
            <a:r>
              <a:rPr lang="tr-TR" dirty="0">
                <a:latin typeface="+mj-lt"/>
              </a:rPr>
              <a:t> a </a:t>
            </a:r>
            <a:r>
              <a:rPr lang="tr-TR" dirty="0" err="1">
                <a:latin typeface="+mj-lt"/>
              </a:rPr>
              <a:t>client</a:t>
            </a:r>
            <a:r>
              <a:rPr lang="tr-TR" dirty="0">
                <a:latin typeface="+mj-lt"/>
              </a:rPr>
              <a:t> </a:t>
            </a:r>
            <a:r>
              <a:rPr lang="tr-TR" dirty="0" err="1">
                <a:latin typeface="+mj-lt"/>
              </a:rPr>
              <a:t>application</a:t>
            </a:r>
            <a:r>
              <a:rPr lang="tr-TR" dirty="0">
                <a:latin typeface="+mj-lt"/>
              </a:rPr>
              <a:t> on </a:t>
            </a:r>
            <a:r>
              <a:rPr lang="tr-TR" dirty="0" err="1">
                <a:latin typeface="+mj-lt"/>
              </a:rPr>
              <a:t>one</a:t>
            </a:r>
            <a:r>
              <a:rPr lang="tr-TR" dirty="0">
                <a:latin typeface="+mj-lt"/>
              </a:rPr>
              <a:t> </a:t>
            </a:r>
            <a:r>
              <a:rPr lang="tr-TR" dirty="0" err="1">
                <a:latin typeface="+mj-lt"/>
              </a:rPr>
              <a:t>computer</a:t>
            </a:r>
            <a:r>
              <a:rPr lang="tr-TR" dirty="0">
                <a:latin typeface="+mj-lt"/>
              </a:rPr>
              <a:t> </a:t>
            </a:r>
            <a:r>
              <a:rPr lang="tr-TR" dirty="0" err="1">
                <a:latin typeface="+mj-lt"/>
              </a:rPr>
              <a:t>to</a:t>
            </a:r>
            <a:r>
              <a:rPr lang="tr-TR" dirty="0">
                <a:latin typeface="+mj-lt"/>
              </a:rPr>
              <a:t> </a:t>
            </a:r>
            <a:r>
              <a:rPr lang="tr-TR" dirty="0" err="1">
                <a:latin typeface="+mj-lt"/>
              </a:rPr>
              <a:t>contact</a:t>
            </a:r>
            <a:r>
              <a:rPr lang="tr-TR" dirty="0">
                <a:latin typeface="+mj-lt"/>
              </a:rPr>
              <a:t> </a:t>
            </a:r>
            <a:r>
              <a:rPr lang="tr-TR" dirty="0" err="1">
                <a:latin typeface="+mj-lt"/>
              </a:rPr>
              <a:t>the</a:t>
            </a:r>
            <a:r>
              <a:rPr lang="tr-TR" dirty="0">
                <a:latin typeface="+mj-lt"/>
              </a:rPr>
              <a:t> FTP server </a:t>
            </a:r>
            <a:r>
              <a:rPr lang="tr-TR" dirty="0" err="1">
                <a:latin typeface="+mj-lt"/>
              </a:rPr>
              <a:t>application</a:t>
            </a:r>
            <a:r>
              <a:rPr lang="tr-TR" dirty="0">
                <a:latin typeface="+mj-lt"/>
              </a:rPr>
              <a:t> on a </a:t>
            </a:r>
            <a:r>
              <a:rPr lang="tr-TR" dirty="0" err="1">
                <a:latin typeface="+mj-lt"/>
              </a:rPr>
              <a:t>remote</a:t>
            </a:r>
            <a:r>
              <a:rPr lang="tr-TR" dirty="0">
                <a:latin typeface="+mj-lt"/>
              </a:rPr>
              <a:t> </a:t>
            </a:r>
            <a:r>
              <a:rPr lang="tr-TR" dirty="0" err="1">
                <a:latin typeface="+mj-lt"/>
              </a:rPr>
              <a:t>computer</a:t>
            </a:r>
            <a:r>
              <a:rPr lang="tr-TR" dirty="0">
                <a:latin typeface="+mj-lt"/>
              </a:rPr>
              <a:t>. </a:t>
            </a:r>
            <a:r>
              <a:rPr lang="tr-TR" dirty="0" err="1">
                <a:latin typeface="+mj-lt"/>
              </a:rPr>
              <a:t>Files</a:t>
            </a:r>
            <a:r>
              <a:rPr lang="tr-TR" dirty="0">
                <a:latin typeface="+mj-lt"/>
              </a:rPr>
              <a:t> can be </a:t>
            </a:r>
            <a:r>
              <a:rPr lang="tr-TR" dirty="0" err="1">
                <a:latin typeface="+mj-lt"/>
              </a:rPr>
              <a:t>uploaded</a:t>
            </a:r>
            <a:r>
              <a:rPr lang="tr-TR" dirty="0">
                <a:latin typeface="+mj-lt"/>
              </a:rPr>
              <a:t> </a:t>
            </a:r>
            <a:r>
              <a:rPr lang="tr-TR" dirty="0" err="1">
                <a:latin typeface="+mj-lt"/>
              </a:rPr>
              <a:t>or</a:t>
            </a:r>
            <a:r>
              <a:rPr lang="tr-TR" dirty="0">
                <a:latin typeface="+mj-lt"/>
              </a:rPr>
              <a:t> </a:t>
            </a:r>
            <a:r>
              <a:rPr lang="tr-TR" dirty="0" err="1">
                <a:latin typeface="+mj-lt"/>
              </a:rPr>
              <a:t>downloaded</a:t>
            </a:r>
            <a:r>
              <a:rPr lang="tr-TR" dirty="0">
                <a:latin typeface="+mj-lt"/>
              </a:rPr>
              <a:t> </a:t>
            </a:r>
            <a:r>
              <a:rPr lang="tr-TR" dirty="0" err="1">
                <a:latin typeface="+mj-lt"/>
              </a:rPr>
              <a:t>using</a:t>
            </a:r>
            <a:r>
              <a:rPr lang="tr-TR" dirty="0">
                <a:latin typeface="+mj-lt"/>
              </a:rPr>
              <a:t> </a:t>
            </a:r>
            <a:r>
              <a:rPr lang="tr-TR" dirty="0" err="1">
                <a:latin typeface="+mj-lt"/>
              </a:rPr>
              <a:t>this</a:t>
            </a:r>
            <a:r>
              <a:rPr lang="tr-TR" dirty="0">
                <a:latin typeface="+mj-lt"/>
              </a:rPr>
              <a:t> </a:t>
            </a:r>
            <a:r>
              <a:rPr lang="tr-TR" dirty="0" err="1">
                <a:latin typeface="+mj-lt"/>
              </a:rPr>
              <a:t>application</a:t>
            </a:r>
            <a:r>
              <a:rPr lang="tr-TR" dirty="0">
                <a:latin typeface="+mj-lt"/>
              </a:rPr>
              <a:t>.</a:t>
            </a:r>
            <a:endParaRPr lang="en-US" dirty="0">
              <a:latin typeface="+mj-lt"/>
            </a:endParaRPr>
          </a:p>
          <a:p>
            <a:endParaRPr lang="en-US" dirty="0">
              <a:latin typeface="+mj-lt"/>
            </a:endParaRPr>
          </a:p>
        </p:txBody>
      </p:sp>
    </p:spTree>
    <p:extLst>
      <p:ext uri="{BB962C8B-B14F-4D97-AF65-F5344CB8AC3E}">
        <p14:creationId xmlns:p14="http://schemas.microsoft.com/office/powerpoint/2010/main" val="89415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a:t>
            </a:fld>
            <a:endParaRPr lang="en"/>
          </a:p>
        </p:txBody>
      </p:sp>
      <p:sp>
        <p:nvSpPr>
          <p:cNvPr id="2" name="TextBox 1"/>
          <p:cNvSpPr txBox="1"/>
          <p:nvPr/>
        </p:nvSpPr>
        <p:spPr>
          <a:xfrm>
            <a:off x="539431" y="618371"/>
            <a:ext cx="8064969" cy="3754874"/>
          </a:xfrm>
          <a:prstGeom prst="rect">
            <a:avLst/>
          </a:prstGeom>
          <a:noFill/>
        </p:spPr>
        <p:txBody>
          <a:bodyPr wrap="square" rtlCol="0">
            <a:spAutoFit/>
          </a:bodyPr>
          <a:lstStyle/>
          <a:p>
            <a:pPr lvl="0"/>
            <a:r>
              <a:rPr lang="tr-TR" b="1" dirty="0">
                <a:latin typeface="Raleway Light" panose="020B0604020202020204" charset="0"/>
              </a:rPr>
              <a:t>Layer 1,</a:t>
            </a:r>
            <a:r>
              <a:rPr lang="tr-TR" dirty="0">
                <a:latin typeface="Raleway Light" panose="020B0604020202020204" charset="0"/>
              </a:rPr>
              <a:t> </a:t>
            </a:r>
            <a:r>
              <a:rPr lang="tr-TR" b="1" dirty="0">
                <a:latin typeface="Raleway Light" panose="020B0604020202020204" charset="0"/>
              </a:rPr>
              <a:t>Physical:</a:t>
            </a:r>
            <a:r>
              <a:rPr lang="tr-TR" dirty="0">
                <a:latin typeface="Raleway Light" panose="020B0604020202020204" charset="0"/>
              </a:rPr>
              <a:t> The physical layer defines the electrical, mechanical, procedural, and functional specifications for activating, maintaining, and deactivating the physical link between end systems. Characteristics such as voltage levels, timing of voltage changes, physical data rates, maximum transmission distances, physical connectors, and other similar attributes are defined by physical layer specifications. Examples of Layer 1 devices are transceivers, modems</a:t>
            </a:r>
            <a:r>
              <a:rPr lang="en-US" dirty="0">
                <a:latin typeface="Raleway Light" panose="020B0604020202020204" charset="0"/>
              </a:rPr>
              <a:t>, </a:t>
            </a:r>
            <a:r>
              <a:rPr lang="tr-TR" dirty="0">
                <a:latin typeface="Raleway Light" panose="020B0604020202020204" charset="0"/>
              </a:rPr>
              <a:t>and hubs.</a:t>
            </a:r>
            <a:endParaRPr lang="en-US" dirty="0">
              <a:latin typeface="Raleway Light" panose="020B0604020202020204" charset="0"/>
            </a:endParaRPr>
          </a:p>
          <a:p>
            <a:pPr lvl="0"/>
            <a:endParaRPr lang="en-US" dirty="0">
              <a:latin typeface="Raleway Light" panose="020B0604020202020204" charset="0"/>
            </a:endParaRPr>
          </a:p>
          <a:p>
            <a:pPr lvl="0"/>
            <a:r>
              <a:rPr lang="tr-TR" b="1" dirty="0">
                <a:latin typeface="Raleway Light" panose="020B0604020202020204" charset="0"/>
              </a:rPr>
              <a:t>Layer 2,</a:t>
            </a:r>
            <a:r>
              <a:rPr lang="tr-TR" dirty="0">
                <a:latin typeface="Raleway Light" panose="020B0604020202020204" charset="0"/>
              </a:rPr>
              <a:t> </a:t>
            </a:r>
            <a:r>
              <a:rPr lang="tr-TR" b="1" dirty="0">
                <a:latin typeface="Raleway Light" panose="020B0604020202020204" charset="0"/>
              </a:rPr>
              <a:t>Data Link:</a:t>
            </a:r>
            <a:r>
              <a:rPr lang="tr-TR" dirty="0">
                <a:latin typeface="Raleway Light" panose="020B0604020202020204" charset="0"/>
              </a:rPr>
              <a:t> The data link layer defines how data is formatted for transmission and how data accesses the physical layer. This layer also typically includes error checking. Examples of Layer 2 devices are bridges and switches, which forward and flood traffic based on MAC addresses. Although MAC addresses are typically physical addresses, they operate at the data link layer of the OSI model.</a:t>
            </a:r>
            <a:endParaRPr lang="en-US" dirty="0">
              <a:latin typeface="Raleway Light" panose="020B0604020202020204" charset="0"/>
            </a:endParaRPr>
          </a:p>
          <a:p>
            <a:pPr lvl="0"/>
            <a:endParaRPr lang="en-US" dirty="0">
              <a:latin typeface="Raleway Light" panose="020B0604020202020204" charset="0"/>
            </a:endParaRPr>
          </a:p>
          <a:p>
            <a:pPr lvl="0"/>
            <a:r>
              <a:rPr lang="tr-TR" b="1" dirty="0">
                <a:latin typeface="Raleway Light" panose="020B0604020202020204" charset="0"/>
              </a:rPr>
              <a:t>Layer 3,</a:t>
            </a:r>
            <a:r>
              <a:rPr lang="tr-TR" dirty="0">
                <a:latin typeface="Raleway Light" panose="020B0604020202020204" charset="0"/>
              </a:rPr>
              <a:t> </a:t>
            </a:r>
            <a:r>
              <a:rPr lang="tr-TR" b="1" dirty="0">
                <a:latin typeface="Raleway Light" panose="020B0604020202020204" charset="0"/>
              </a:rPr>
              <a:t>Network:</a:t>
            </a:r>
            <a:r>
              <a:rPr lang="tr-TR" dirty="0">
                <a:latin typeface="Raleway Light" panose="020B0604020202020204" charset="0"/>
              </a:rPr>
              <a:t> The network layer provides connectivity between two host systems that can be located on geographically separated networks. It provides logical addressing, selects the best path for data delivery, and routes data packets. An example of a Layer 3 device is a router.</a:t>
            </a:r>
            <a:endParaRPr lang="en-US" dirty="0">
              <a:latin typeface="Raleway Light" panose="020B0604020202020204" charset="0"/>
            </a:endParaRPr>
          </a:p>
          <a:p>
            <a:endParaRPr lang="en-US" dirty="0">
              <a:latin typeface="Raleway Light" panose="020B0604020202020204" charset="0"/>
            </a:endParaRPr>
          </a:p>
        </p:txBody>
      </p:sp>
    </p:spTree>
    <p:extLst>
      <p:ext uri="{BB962C8B-B14F-4D97-AF65-F5344CB8AC3E}">
        <p14:creationId xmlns:p14="http://schemas.microsoft.com/office/powerpoint/2010/main" val="4035735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30</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30</a:t>
            </a:fld>
            <a:endParaRPr lang="en"/>
          </a:p>
        </p:txBody>
      </p:sp>
      <p:sp>
        <p:nvSpPr>
          <p:cNvPr id="2" name="TextBox 1">
            <a:extLst>
              <a:ext uri="{FF2B5EF4-FFF2-40B4-BE49-F238E27FC236}">
                <a16:creationId xmlns:a16="http://schemas.microsoft.com/office/drawing/2014/main" id="{9B6B2338-9FF7-4E37-8CC7-725CD7857225}"/>
              </a:ext>
            </a:extLst>
          </p:cNvPr>
          <p:cNvSpPr txBox="1"/>
          <p:nvPr/>
        </p:nvSpPr>
        <p:spPr>
          <a:xfrm>
            <a:off x="610790" y="695250"/>
            <a:ext cx="7922419" cy="3323987"/>
          </a:xfrm>
          <a:prstGeom prst="rect">
            <a:avLst/>
          </a:prstGeom>
          <a:noFill/>
        </p:spPr>
        <p:txBody>
          <a:bodyPr wrap="square" rtlCol="0">
            <a:spAutoFit/>
          </a:bodyPr>
          <a:lstStyle/>
          <a:p>
            <a:pPr lvl="0"/>
            <a:r>
              <a:rPr lang="tr-TR" b="1" dirty="0">
                <a:latin typeface="+mj-lt"/>
              </a:rPr>
              <a:t>Telnet:</a:t>
            </a:r>
            <a:r>
              <a:rPr lang="tr-TR" dirty="0">
                <a:latin typeface="+mj-lt"/>
              </a:rPr>
              <a:t> Telnet </a:t>
            </a:r>
            <a:r>
              <a:rPr lang="tr-TR" dirty="0" err="1">
                <a:latin typeface="+mj-lt"/>
              </a:rPr>
              <a:t>allows</a:t>
            </a:r>
            <a:r>
              <a:rPr lang="tr-TR" dirty="0">
                <a:latin typeface="+mj-lt"/>
              </a:rPr>
              <a:t> </a:t>
            </a:r>
            <a:r>
              <a:rPr lang="tr-TR" dirty="0" err="1">
                <a:latin typeface="+mj-lt"/>
              </a:rPr>
              <a:t>for</a:t>
            </a:r>
            <a:r>
              <a:rPr lang="tr-TR" dirty="0">
                <a:latin typeface="+mj-lt"/>
              </a:rPr>
              <a:t> an </a:t>
            </a:r>
            <a:r>
              <a:rPr lang="tr-TR" dirty="0" err="1">
                <a:latin typeface="+mj-lt"/>
              </a:rPr>
              <a:t>emulated</a:t>
            </a:r>
            <a:r>
              <a:rPr lang="tr-TR" dirty="0">
                <a:latin typeface="+mj-lt"/>
              </a:rPr>
              <a:t> terminal </a:t>
            </a:r>
            <a:r>
              <a:rPr lang="tr-TR" dirty="0" err="1">
                <a:latin typeface="+mj-lt"/>
              </a:rPr>
              <a:t>session</a:t>
            </a:r>
            <a:r>
              <a:rPr lang="tr-TR" dirty="0">
                <a:latin typeface="+mj-lt"/>
              </a:rPr>
              <a:t> </a:t>
            </a:r>
            <a:r>
              <a:rPr lang="tr-TR" dirty="0" err="1">
                <a:latin typeface="+mj-lt"/>
              </a:rPr>
              <a:t>to</a:t>
            </a:r>
            <a:r>
              <a:rPr lang="tr-TR" dirty="0">
                <a:latin typeface="+mj-lt"/>
              </a:rPr>
              <a:t> a </a:t>
            </a:r>
            <a:r>
              <a:rPr lang="tr-TR" dirty="0" err="1">
                <a:latin typeface="+mj-lt"/>
              </a:rPr>
              <a:t>remote</a:t>
            </a:r>
            <a:r>
              <a:rPr lang="tr-TR" dirty="0">
                <a:latin typeface="+mj-lt"/>
              </a:rPr>
              <a:t> </a:t>
            </a:r>
            <a:r>
              <a:rPr lang="tr-TR" dirty="0" err="1">
                <a:latin typeface="+mj-lt"/>
              </a:rPr>
              <a:t>device</a:t>
            </a:r>
            <a:r>
              <a:rPr lang="tr-TR" dirty="0">
                <a:latin typeface="+mj-lt"/>
              </a:rPr>
              <a:t>, </a:t>
            </a:r>
            <a:r>
              <a:rPr lang="tr-TR" dirty="0" err="1">
                <a:latin typeface="+mj-lt"/>
              </a:rPr>
              <a:t>often</a:t>
            </a:r>
            <a:r>
              <a:rPr lang="tr-TR" dirty="0">
                <a:latin typeface="+mj-lt"/>
              </a:rPr>
              <a:t> a UNIX </a:t>
            </a:r>
            <a:r>
              <a:rPr lang="tr-TR" dirty="0" err="1">
                <a:latin typeface="+mj-lt"/>
              </a:rPr>
              <a:t>host</a:t>
            </a:r>
            <a:r>
              <a:rPr lang="tr-TR" dirty="0">
                <a:latin typeface="+mj-lt"/>
              </a:rPr>
              <a:t>, </a:t>
            </a:r>
            <a:r>
              <a:rPr lang="tr-TR" dirty="0" err="1">
                <a:latin typeface="+mj-lt"/>
              </a:rPr>
              <a:t>router</a:t>
            </a:r>
            <a:r>
              <a:rPr lang="tr-TR" dirty="0">
                <a:latin typeface="+mj-lt"/>
              </a:rPr>
              <a:t>, </a:t>
            </a:r>
            <a:r>
              <a:rPr lang="tr-TR" dirty="0" err="1">
                <a:latin typeface="+mj-lt"/>
              </a:rPr>
              <a:t>or</a:t>
            </a:r>
            <a:r>
              <a:rPr lang="tr-TR" dirty="0">
                <a:latin typeface="+mj-lt"/>
              </a:rPr>
              <a:t> </a:t>
            </a:r>
            <a:r>
              <a:rPr lang="tr-TR" dirty="0" err="1">
                <a:latin typeface="+mj-lt"/>
              </a:rPr>
              <a:t>other</a:t>
            </a:r>
            <a:r>
              <a:rPr lang="tr-TR" dirty="0">
                <a:latin typeface="+mj-lt"/>
              </a:rPr>
              <a:t> network </a:t>
            </a:r>
            <a:r>
              <a:rPr lang="tr-TR" dirty="0" err="1">
                <a:latin typeface="+mj-lt"/>
              </a:rPr>
              <a:t>device</a:t>
            </a:r>
            <a:r>
              <a:rPr lang="tr-TR" dirty="0">
                <a:latin typeface="+mj-lt"/>
              </a:rPr>
              <a:t>. </a:t>
            </a:r>
            <a:r>
              <a:rPr lang="tr-TR" dirty="0" err="1">
                <a:latin typeface="+mj-lt"/>
              </a:rPr>
              <a:t>With</a:t>
            </a:r>
            <a:r>
              <a:rPr lang="tr-TR" dirty="0">
                <a:latin typeface="+mj-lt"/>
              </a:rPr>
              <a:t> an </a:t>
            </a:r>
            <a:r>
              <a:rPr lang="tr-TR" dirty="0" err="1">
                <a:latin typeface="+mj-lt"/>
              </a:rPr>
              <a:t>emulated</a:t>
            </a:r>
            <a:r>
              <a:rPr lang="tr-TR" dirty="0">
                <a:latin typeface="+mj-lt"/>
              </a:rPr>
              <a:t> terminal </a:t>
            </a:r>
            <a:r>
              <a:rPr lang="tr-TR" dirty="0" err="1">
                <a:latin typeface="+mj-lt"/>
              </a:rPr>
              <a:t>session</a:t>
            </a:r>
            <a:r>
              <a:rPr lang="tr-TR" dirty="0">
                <a:latin typeface="+mj-lt"/>
              </a:rPr>
              <a:t>, </a:t>
            </a:r>
            <a:r>
              <a:rPr lang="tr-TR" dirty="0" err="1">
                <a:latin typeface="+mj-lt"/>
              </a:rPr>
              <a:t>you</a:t>
            </a:r>
            <a:r>
              <a:rPr lang="tr-TR" dirty="0">
                <a:latin typeface="+mj-lt"/>
              </a:rPr>
              <a:t> can </a:t>
            </a:r>
            <a:r>
              <a:rPr lang="tr-TR" dirty="0" err="1">
                <a:latin typeface="+mj-lt"/>
              </a:rPr>
              <a:t>manage</a:t>
            </a:r>
            <a:r>
              <a:rPr lang="tr-TR" dirty="0">
                <a:latin typeface="+mj-lt"/>
              </a:rPr>
              <a:t> a network </a:t>
            </a:r>
            <a:r>
              <a:rPr lang="tr-TR" dirty="0" err="1">
                <a:latin typeface="+mj-lt"/>
              </a:rPr>
              <a:t>device</a:t>
            </a:r>
            <a:r>
              <a:rPr lang="tr-TR" dirty="0">
                <a:latin typeface="+mj-lt"/>
              </a:rPr>
              <a:t> as </a:t>
            </a:r>
            <a:r>
              <a:rPr lang="tr-TR" dirty="0" err="1">
                <a:latin typeface="+mj-lt"/>
              </a:rPr>
              <a:t>if</a:t>
            </a:r>
            <a:r>
              <a:rPr lang="tr-TR" dirty="0">
                <a:latin typeface="+mj-lt"/>
              </a:rPr>
              <a:t> </a:t>
            </a:r>
            <a:r>
              <a:rPr lang="tr-TR" dirty="0" err="1">
                <a:latin typeface="+mj-lt"/>
              </a:rPr>
              <a:t>you</a:t>
            </a:r>
            <a:r>
              <a:rPr lang="tr-TR" dirty="0">
                <a:latin typeface="+mj-lt"/>
              </a:rPr>
              <a:t> had a </a:t>
            </a:r>
            <a:r>
              <a:rPr lang="tr-TR" dirty="0" err="1">
                <a:latin typeface="+mj-lt"/>
              </a:rPr>
              <a:t>directly</a:t>
            </a:r>
            <a:r>
              <a:rPr lang="tr-TR" dirty="0">
                <a:latin typeface="+mj-lt"/>
              </a:rPr>
              <a:t> </a:t>
            </a:r>
            <a:r>
              <a:rPr lang="tr-TR" dirty="0" err="1">
                <a:latin typeface="+mj-lt"/>
              </a:rPr>
              <a:t>connected</a:t>
            </a:r>
            <a:r>
              <a:rPr lang="tr-TR" dirty="0">
                <a:latin typeface="+mj-lt"/>
              </a:rPr>
              <a:t> </a:t>
            </a:r>
            <a:r>
              <a:rPr lang="tr-TR" dirty="0" err="1">
                <a:latin typeface="+mj-lt"/>
              </a:rPr>
              <a:t>serial</a:t>
            </a:r>
            <a:r>
              <a:rPr lang="tr-TR" dirty="0">
                <a:latin typeface="+mj-lt"/>
              </a:rPr>
              <a:t> terminal. Telnet is </a:t>
            </a:r>
            <a:r>
              <a:rPr lang="tr-TR" dirty="0" err="1">
                <a:latin typeface="+mj-lt"/>
              </a:rPr>
              <a:t>useful</a:t>
            </a:r>
            <a:r>
              <a:rPr lang="tr-TR" dirty="0">
                <a:latin typeface="+mj-lt"/>
              </a:rPr>
              <a:t> </a:t>
            </a:r>
            <a:r>
              <a:rPr lang="tr-TR" dirty="0" err="1">
                <a:latin typeface="+mj-lt"/>
              </a:rPr>
              <a:t>only</a:t>
            </a:r>
            <a:r>
              <a:rPr lang="tr-TR" dirty="0">
                <a:latin typeface="+mj-lt"/>
              </a:rPr>
              <a:t> </a:t>
            </a:r>
            <a:r>
              <a:rPr lang="tr-TR" dirty="0" err="1">
                <a:latin typeface="+mj-lt"/>
              </a:rPr>
              <a:t>with</a:t>
            </a:r>
            <a:r>
              <a:rPr lang="tr-TR" dirty="0">
                <a:latin typeface="+mj-lt"/>
              </a:rPr>
              <a:t> </a:t>
            </a:r>
            <a:r>
              <a:rPr lang="tr-TR" dirty="0" err="1">
                <a:latin typeface="+mj-lt"/>
              </a:rPr>
              <a:t>systems</a:t>
            </a:r>
            <a:r>
              <a:rPr lang="tr-TR" dirty="0">
                <a:latin typeface="+mj-lt"/>
              </a:rPr>
              <a:t> </a:t>
            </a:r>
            <a:r>
              <a:rPr lang="tr-TR" dirty="0" err="1">
                <a:latin typeface="+mj-lt"/>
              </a:rPr>
              <a:t>that</a:t>
            </a:r>
            <a:r>
              <a:rPr lang="tr-TR" dirty="0">
                <a:latin typeface="+mj-lt"/>
              </a:rPr>
              <a:t> </a:t>
            </a:r>
            <a:r>
              <a:rPr lang="tr-TR" dirty="0" err="1">
                <a:latin typeface="+mj-lt"/>
              </a:rPr>
              <a:t>use</a:t>
            </a:r>
            <a:r>
              <a:rPr lang="tr-TR" dirty="0">
                <a:latin typeface="+mj-lt"/>
              </a:rPr>
              <a:t> </a:t>
            </a:r>
            <a:r>
              <a:rPr lang="tr-TR" dirty="0" err="1">
                <a:latin typeface="+mj-lt"/>
              </a:rPr>
              <a:t>character</a:t>
            </a:r>
            <a:r>
              <a:rPr lang="tr-TR" dirty="0">
                <a:latin typeface="+mj-lt"/>
              </a:rPr>
              <a:t> </a:t>
            </a:r>
            <a:r>
              <a:rPr lang="tr-TR" dirty="0" err="1">
                <a:latin typeface="+mj-lt"/>
              </a:rPr>
              <a:t>mode</a:t>
            </a:r>
            <a:r>
              <a:rPr lang="tr-TR" dirty="0">
                <a:latin typeface="+mj-lt"/>
              </a:rPr>
              <a:t> </a:t>
            </a:r>
            <a:r>
              <a:rPr lang="tr-TR" dirty="0" err="1">
                <a:latin typeface="+mj-lt"/>
              </a:rPr>
              <a:t>command</a:t>
            </a:r>
            <a:r>
              <a:rPr lang="tr-TR" dirty="0">
                <a:latin typeface="+mj-lt"/>
              </a:rPr>
              <a:t> </a:t>
            </a:r>
            <a:r>
              <a:rPr lang="tr-TR" dirty="0" err="1">
                <a:latin typeface="+mj-lt"/>
              </a:rPr>
              <a:t>syntax</a:t>
            </a:r>
            <a:r>
              <a:rPr lang="tr-TR" dirty="0">
                <a:latin typeface="+mj-lt"/>
              </a:rPr>
              <a:t>. Telnet is </a:t>
            </a:r>
            <a:r>
              <a:rPr lang="tr-TR" dirty="0" err="1">
                <a:latin typeface="+mj-lt"/>
              </a:rPr>
              <a:t>also</a:t>
            </a:r>
            <a:r>
              <a:rPr lang="tr-TR" dirty="0">
                <a:latin typeface="+mj-lt"/>
              </a:rPr>
              <a:t> a </a:t>
            </a:r>
            <a:r>
              <a:rPr lang="tr-TR" dirty="0" err="1">
                <a:latin typeface="+mj-lt"/>
              </a:rPr>
              <a:t>concern</a:t>
            </a:r>
            <a:r>
              <a:rPr lang="tr-TR" dirty="0">
                <a:latin typeface="+mj-lt"/>
              </a:rPr>
              <a:t> </a:t>
            </a:r>
            <a:r>
              <a:rPr lang="tr-TR" dirty="0" err="1">
                <a:latin typeface="+mj-lt"/>
              </a:rPr>
              <a:t>when</a:t>
            </a:r>
            <a:r>
              <a:rPr lang="tr-TR" dirty="0">
                <a:latin typeface="+mj-lt"/>
              </a:rPr>
              <a:t> in a </a:t>
            </a:r>
            <a:r>
              <a:rPr lang="tr-TR" dirty="0" err="1">
                <a:latin typeface="+mj-lt"/>
              </a:rPr>
              <a:t>secure</a:t>
            </a:r>
            <a:r>
              <a:rPr lang="tr-TR" dirty="0">
                <a:latin typeface="+mj-lt"/>
              </a:rPr>
              <a:t> </a:t>
            </a:r>
            <a:r>
              <a:rPr lang="tr-TR" dirty="0" err="1">
                <a:latin typeface="+mj-lt"/>
              </a:rPr>
              <a:t>environment</a:t>
            </a:r>
            <a:r>
              <a:rPr lang="tr-TR" dirty="0">
                <a:latin typeface="+mj-lt"/>
              </a:rPr>
              <a:t> as it </a:t>
            </a:r>
            <a:r>
              <a:rPr lang="tr-TR" dirty="0" err="1">
                <a:latin typeface="+mj-lt"/>
              </a:rPr>
              <a:t>sends</a:t>
            </a:r>
            <a:r>
              <a:rPr lang="tr-TR" dirty="0">
                <a:latin typeface="+mj-lt"/>
              </a:rPr>
              <a:t> </a:t>
            </a:r>
            <a:r>
              <a:rPr lang="tr-TR" dirty="0" err="1">
                <a:latin typeface="+mj-lt"/>
              </a:rPr>
              <a:t>its</a:t>
            </a:r>
            <a:r>
              <a:rPr lang="tr-TR" dirty="0">
                <a:latin typeface="+mj-lt"/>
              </a:rPr>
              <a:t> </a:t>
            </a:r>
            <a:r>
              <a:rPr lang="tr-TR" dirty="0" err="1">
                <a:latin typeface="+mj-lt"/>
              </a:rPr>
              <a:t>message</a:t>
            </a:r>
            <a:r>
              <a:rPr lang="tr-TR" dirty="0">
                <a:latin typeface="+mj-lt"/>
              </a:rPr>
              <a:t> in </a:t>
            </a:r>
            <a:r>
              <a:rPr lang="tr-TR" dirty="0" err="1">
                <a:latin typeface="+mj-lt"/>
              </a:rPr>
              <a:t>unencrypted</a:t>
            </a:r>
            <a:r>
              <a:rPr lang="tr-TR" dirty="0">
                <a:latin typeface="+mj-lt"/>
              </a:rPr>
              <a:t> </a:t>
            </a:r>
            <a:r>
              <a:rPr lang="tr-TR" dirty="0" err="1">
                <a:latin typeface="+mj-lt"/>
              </a:rPr>
              <a:t>cleartext</a:t>
            </a:r>
            <a:r>
              <a:rPr lang="tr-TR" dirty="0">
                <a:latin typeface="+mj-lt"/>
              </a:rPr>
              <a:t>, </a:t>
            </a:r>
            <a:r>
              <a:rPr lang="tr-TR" dirty="0" err="1">
                <a:latin typeface="+mj-lt"/>
              </a:rPr>
              <a:t>instead</a:t>
            </a:r>
            <a:r>
              <a:rPr lang="tr-TR" dirty="0">
                <a:latin typeface="+mj-lt"/>
              </a:rPr>
              <a:t> </a:t>
            </a:r>
            <a:r>
              <a:rPr lang="tr-TR" dirty="0" err="1">
                <a:latin typeface="+mj-lt"/>
              </a:rPr>
              <a:t>most</a:t>
            </a:r>
            <a:r>
              <a:rPr lang="tr-TR" dirty="0">
                <a:latin typeface="+mj-lt"/>
              </a:rPr>
              <a:t> </a:t>
            </a:r>
            <a:r>
              <a:rPr lang="tr-TR" dirty="0" err="1">
                <a:latin typeface="+mj-lt"/>
              </a:rPr>
              <a:t>organizations</a:t>
            </a:r>
            <a:r>
              <a:rPr lang="tr-TR" dirty="0">
                <a:latin typeface="+mj-lt"/>
              </a:rPr>
              <a:t> </a:t>
            </a:r>
            <a:r>
              <a:rPr lang="tr-TR" dirty="0" err="1">
                <a:latin typeface="+mj-lt"/>
              </a:rPr>
              <a:t>now</a:t>
            </a:r>
            <a:r>
              <a:rPr lang="tr-TR" dirty="0">
                <a:latin typeface="+mj-lt"/>
              </a:rPr>
              <a:t> </a:t>
            </a:r>
            <a:r>
              <a:rPr lang="tr-TR" dirty="0" err="1">
                <a:latin typeface="+mj-lt"/>
              </a:rPr>
              <a:t>use</a:t>
            </a:r>
            <a:r>
              <a:rPr lang="tr-TR" dirty="0">
                <a:latin typeface="+mj-lt"/>
              </a:rPr>
              <a:t> SSH </a:t>
            </a:r>
            <a:r>
              <a:rPr lang="tr-TR" dirty="0" err="1">
                <a:latin typeface="+mj-lt"/>
              </a:rPr>
              <a:t>for</a:t>
            </a:r>
            <a:r>
              <a:rPr lang="tr-TR" dirty="0">
                <a:latin typeface="+mj-lt"/>
              </a:rPr>
              <a:t> </a:t>
            </a:r>
            <a:r>
              <a:rPr lang="tr-TR" dirty="0" err="1">
                <a:latin typeface="+mj-lt"/>
              </a:rPr>
              <a:t>remote</a:t>
            </a:r>
            <a:r>
              <a:rPr lang="tr-TR" dirty="0">
                <a:latin typeface="+mj-lt"/>
              </a:rPr>
              <a:t> </a:t>
            </a:r>
            <a:r>
              <a:rPr lang="tr-TR" dirty="0" err="1">
                <a:latin typeface="+mj-lt"/>
              </a:rPr>
              <a:t>communications</a:t>
            </a:r>
            <a:r>
              <a:rPr lang="tr-TR" dirty="0">
                <a:latin typeface="+mj-lt"/>
              </a:rPr>
              <a:t>.</a:t>
            </a:r>
            <a:endParaRPr lang="en-US" dirty="0">
              <a:latin typeface="+mj-lt"/>
            </a:endParaRPr>
          </a:p>
          <a:p>
            <a:pPr lvl="0"/>
            <a:endParaRPr lang="en-US" dirty="0">
              <a:latin typeface="+mj-lt"/>
            </a:endParaRPr>
          </a:p>
          <a:p>
            <a:pPr lvl="0"/>
            <a:r>
              <a:rPr lang="tr-TR" b="1" dirty="0">
                <a:latin typeface="+mj-lt"/>
              </a:rPr>
              <a:t>SSH: </a:t>
            </a:r>
            <a:r>
              <a:rPr lang="tr-TR" dirty="0">
                <a:latin typeface="+mj-lt"/>
              </a:rPr>
              <a:t>SSH </a:t>
            </a:r>
            <a:r>
              <a:rPr lang="tr-TR" dirty="0" err="1">
                <a:latin typeface="+mj-lt"/>
              </a:rPr>
              <a:t>provides</a:t>
            </a:r>
            <a:r>
              <a:rPr lang="tr-TR" dirty="0">
                <a:latin typeface="+mj-lt"/>
              </a:rPr>
              <a:t> a </a:t>
            </a:r>
            <a:r>
              <a:rPr lang="tr-TR" dirty="0" err="1">
                <a:latin typeface="+mj-lt"/>
              </a:rPr>
              <a:t>secure</a:t>
            </a:r>
            <a:r>
              <a:rPr lang="tr-TR" dirty="0">
                <a:latin typeface="+mj-lt"/>
              </a:rPr>
              <a:t> </a:t>
            </a:r>
            <a:r>
              <a:rPr lang="tr-TR" dirty="0" err="1">
                <a:latin typeface="+mj-lt"/>
              </a:rPr>
              <a:t>way</a:t>
            </a:r>
            <a:r>
              <a:rPr lang="tr-TR" dirty="0">
                <a:latin typeface="+mj-lt"/>
              </a:rPr>
              <a:t> </a:t>
            </a:r>
            <a:r>
              <a:rPr lang="tr-TR" dirty="0" err="1">
                <a:latin typeface="+mj-lt"/>
              </a:rPr>
              <a:t>to</a:t>
            </a:r>
            <a:r>
              <a:rPr lang="tr-TR" dirty="0">
                <a:latin typeface="+mj-lt"/>
              </a:rPr>
              <a:t> </a:t>
            </a:r>
            <a:r>
              <a:rPr lang="tr-TR" dirty="0" err="1">
                <a:latin typeface="+mj-lt"/>
              </a:rPr>
              <a:t>access</a:t>
            </a:r>
            <a:r>
              <a:rPr lang="tr-TR" dirty="0">
                <a:latin typeface="+mj-lt"/>
              </a:rPr>
              <a:t> a </a:t>
            </a:r>
            <a:r>
              <a:rPr lang="tr-TR" dirty="0" err="1">
                <a:latin typeface="+mj-lt"/>
              </a:rPr>
              <a:t>remote</a:t>
            </a:r>
            <a:r>
              <a:rPr lang="tr-TR" dirty="0">
                <a:latin typeface="+mj-lt"/>
              </a:rPr>
              <a:t> </a:t>
            </a:r>
            <a:r>
              <a:rPr lang="tr-TR" dirty="0" err="1">
                <a:latin typeface="+mj-lt"/>
              </a:rPr>
              <a:t>computer</a:t>
            </a:r>
            <a:r>
              <a:rPr lang="tr-TR" dirty="0">
                <a:latin typeface="+mj-lt"/>
              </a:rPr>
              <a:t>. </a:t>
            </a:r>
            <a:r>
              <a:rPr lang="tr-TR" dirty="0" err="1">
                <a:latin typeface="+mj-lt"/>
              </a:rPr>
              <a:t>It</a:t>
            </a:r>
            <a:r>
              <a:rPr lang="tr-TR" dirty="0">
                <a:latin typeface="+mj-lt"/>
              </a:rPr>
              <a:t> </a:t>
            </a:r>
            <a:r>
              <a:rPr lang="tr-TR" dirty="0" err="1">
                <a:latin typeface="+mj-lt"/>
              </a:rPr>
              <a:t>provides</a:t>
            </a:r>
            <a:r>
              <a:rPr lang="tr-TR" dirty="0">
                <a:latin typeface="+mj-lt"/>
              </a:rPr>
              <a:t> </a:t>
            </a:r>
            <a:r>
              <a:rPr lang="tr-TR" dirty="0" err="1">
                <a:latin typeface="+mj-lt"/>
              </a:rPr>
              <a:t>secure</a:t>
            </a:r>
            <a:r>
              <a:rPr lang="tr-TR" dirty="0">
                <a:latin typeface="+mj-lt"/>
              </a:rPr>
              <a:t> </a:t>
            </a:r>
            <a:r>
              <a:rPr lang="tr-TR" dirty="0" err="1">
                <a:latin typeface="+mj-lt"/>
              </a:rPr>
              <a:t>encrypted</a:t>
            </a:r>
            <a:r>
              <a:rPr lang="tr-TR" dirty="0">
                <a:latin typeface="+mj-lt"/>
              </a:rPr>
              <a:t> data </a:t>
            </a:r>
            <a:r>
              <a:rPr lang="tr-TR" dirty="0" err="1">
                <a:latin typeface="+mj-lt"/>
              </a:rPr>
              <a:t>communications</a:t>
            </a:r>
            <a:r>
              <a:rPr lang="tr-TR" dirty="0">
                <a:latin typeface="+mj-lt"/>
              </a:rPr>
              <a:t> </a:t>
            </a:r>
            <a:r>
              <a:rPr lang="tr-TR" dirty="0" err="1">
                <a:latin typeface="+mj-lt"/>
              </a:rPr>
              <a:t>and</a:t>
            </a:r>
            <a:r>
              <a:rPr lang="tr-TR" dirty="0">
                <a:latin typeface="+mj-lt"/>
              </a:rPr>
              <a:t> </a:t>
            </a:r>
            <a:r>
              <a:rPr lang="tr-TR" dirty="0" err="1">
                <a:latin typeface="+mj-lt"/>
              </a:rPr>
              <a:t>strong</a:t>
            </a:r>
            <a:r>
              <a:rPr lang="tr-TR" dirty="0">
                <a:latin typeface="+mj-lt"/>
              </a:rPr>
              <a:t> </a:t>
            </a:r>
            <a:r>
              <a:rPr lang="tr-TR" dirty="0" err="1">
                <a:latin typeface="+mj-lt"/>
              </a:rPr>
              <a:t>authentication</a:t>
            </a:r>
            <a:r>
              <a:rPr lang="tr-TR" dirty="0">
                <a:latin typeface="+mj-lt"/>
              </a:rPr>
              <a:t>. SSH is </a:t>
            </a:r>
            <a:r>
              <a:rPr lang="tr-TR" dirty="0" err="1">
                <a:latin typeface="+mj-lt"/>
              </a:rPr>
              <a:t>widely</a:t>
            </a:r>
            <a:r>
              <a:rPr lang="tr-TR" dirty="0">
                <a:latin typeface="+mj-lt"/>
              </a:rPr>
              <a:t> </a:t>
            </a:r>
            <a:r>
              <a:rPr lang="tr-TR" dirty="0" err="1">
                <a:latin typeface="+mj-lt"/>
              </a:rPr>
              <a:t>used</a:t>
            </a:r>
            <a:r>
              <a:rPr lang="tr-TR" dirty="0">
                <a:latin typeface="+mj-lt"/>
              </a:rPr>
              <a:t> </a:t>
            </a:r>
            <a:r>
              <a:rPr lang="tr-TR" dirty="0" err="1">
                <a:latin typeface="+mj-lt"/>
              </a:rPr>
              <a:t>for</a:t>
            </a:r>
            <a:r>
              <a:rPr lang="tr-TR" dirty="0">
                <a:latin typeface="+mj-lt"/>
              </a:rPr>
              <a:t> </a:t>
            </a:r>
            <a:r>
              <a:rPr lang="tr-TR" dirty="0" err="1">
                <a:latin typeface="+mj-lt"/>
              </a:rPr>
              <a:t>managing</a:t>
            </a:r>
            <a:r>
              <a:rPr lang="tr-TR" dirty="0">
                <a:latin typeface="+mj-lt"/>
              </a:rPr>
              <a:t> </a:t>
            </a:r>
            <a:r>
              <a:rPr lang="tr-TR" dirty="0" err="1">
                <a:latin typeface="+mj-lt"/>
              </a:rPr>
              <a:t>systems</a:t>
            </a:r>
            <a:r>
              <a:rPr lang="tr-TR" dirty="0">
                <a:latin typeface="+mj-lt"/>
              </a:rPr>
              <a:t> </a:t>
            </a:r>
            <a:r>
              <a:rPr lang="tr-TR" dirty="0" err="1">
                <a:latin typeface="+mj-lt"/>
              </a:rPr>
              <a:t>and</a:t>
            </a:r>
            <a:r>
              <a:rPr lang="tr-TR" dirty="0">
                <a:latin typeface="+mj-lt"/>
              </a:rPr>
              <a:t> </a:t>
            </a:r>
            <a:r>
              <a:rPr lang="tr-TR" dirty="0" err="1">
                <a:latin typeface="+mj-lt"/>
              </a:rPr>
              <a:t>applications</a:t>
            </a:r>
            <a:r>
              <a:rPr lang="tr-TR" dirty="0">
                <a:latin typeface="+mj-lt"/>
              </a:rPr>
              <a:t> </a:t>
            </a:r>
            <a:r>
              <a:rPr lang="tr-TR" dirty="0" err="1">
                <a:latin typeface="+mj-lt"/>
              </a:rPr>
              <a:t>remotely</a:t>
            </a:r>
            <a:r>
              <a:rPr lang="tr-TR" dirty="0">
                <a:latin typeface="+mj-lt"/>
              </a:rPr>
              <a:t>.</a:t>
            </a:r>
            <a:endParaRPr lang="en-US" dirty="0">
              <a:latin typeface="+mj-lt"/>
            </a:endParaRPr>
          </a:p>
          <a:p>
            <a:pPr lvl="0"/>
            <a:endParaRPr lang="en-US" dirty="0">
              <a:latin typeface="+mj-lt"/>
            </a:endParaRPr>
          </a:p>
          <a:p>
            <a:pPr lvl="0"/>
            <a:r>
              <a:rPr lang="tr-TR" b="1" dirty="0">
                <a:latin typeface="+mj-lt"/>
              </a:rPr>
              <a:t>SMTP: </a:t>
            </a:r>
            <a:r>
              <a:rPr lang="tr-TR" dirty="0">
                <a:latin typeface="+mj-lt"/>
              </a:rPr>
              <a:t>SMTP is </a:t>
            </a:r>
            <a:r>
              <a:rPr lang="tr-TR" dirty="0" err="1">
                <a:latin typeface="+mj-lt"/>
              </a:rPr>
              <a:t>used</a:t>
            </a:r>
            <a:r>
              <a:rPr lang="tr-TR" dirty="0">
                <a:latin typeface="+mj-lt"/>
              </a:rPr>
              <a:t> </a:t>
            </a:r>
            <a:r>
              <a:rPr lang="tr-TR" dirty="0" err="1">
                <a:latin typeface="+mj-lt"/>
              </a:rPr>
              <a:t>by</a:t>
            </a:r>
            <a:r>
              <a:rPr lang="tr-TR" dirty="0">
                <a:latin typeface="+mj-lt"/>
              </a:rPr>
              <a:t> e-mail </a:t>
            </a:r>
            <a:r>
              <a:rPr lang="tr-TR" dirty="0" err="1">
                <a:latin typeface="+mj-lt"/>
              </a:rPr>
              <a:t>servers</a:t>
            </a:r>
            <a:r>
              <a:rPr lang="tr-TR" dirty="0">
                <a:latin typeface="+mj-lt"/>
              </a:rPr>
              <a:t> </a:t>
            </a:r>
            <a:r>
              <a:rPr lang="tr-TR" dirty="0" err="1">
                <a:latin typeface="+mj-lt"/>
              </a:rPr>
              <a:t>to</a:t>
            </a:r>
            <a:r>
              <a:rPr lang="tr-TR" dirty="0">
                <a:latin typeface="+mj-lt"/>
              </a:rPr>
              <a:t> </a:t>
            </a:r>
            <a:r>
              <a:rPr lang="tr-TR" dirty="0" err="1">
                <a:latin typeface="+mj-lt"/>
              </a:rPr>
              <a:t>exchange</a:t>
            </a:r>
            <a:r>
              <a:rPr lang="tr-TR" dirty="0">
                <a:latin typeface="+mj-lt"/>
              </a:rPr>
              <a:t> e-mail </a:t>
            </a:r>
            <a:r>
              <a:rPr lang="tr-TR" dirty="0" err="1">
                <a:latin typeface="+mj-lt"/>
              </a:rPr>
              <a:t>messages</a:t>
            </a:r>
            <a:r>
              <a:rPr lang="tr-TR" dirty="0">
                <a:latin typeface="+mj-lt"/>
              </a:rPr>
              <a:t> </a:t>
            </a:r>
            <a:r>
              <a:rPr lang="tr-TR" dirty="0" err="1">
                <a:latin typeface="+mj-lt"/>
              </a:rPr>
              <a:t>and</a:t>
            </a:r>
            <a:r>
              <a:rPr lang="tr-TR" dirty="0">
                <a:latin typeface="+mj-lt"/>
              </a:rPr>
              <a:t> </a:t>
            </a:r>
            <a:r>
              <a:rPr lang="tr-TR" dirty="0" err="1">
                <a:latin typeface="+mj-lt"/>
              </a:rPr>
              <a:t>by</a:t>
            </a:r>
            <a:r>
              <a:rPr lang="tr-TR" dirty="0">
                <a:latin typeface="+mj-lt"/>
              </a:rPr>
              <a:t> e-mail </a:t>
            </a:r>
            <a:r>
              <a:rPr lang="tr-TR" dirty="0" err="1">
                <a:latin typeface="+mj-lt"/>
              </a:rPr>
              <a:t>clients</a:t>
            </a:r>
            <a:r>
              <a:rPr lang="tr-TR" dirty="0">
                <a:latin typeface="+mj-lt"/>
              </a:rPr>
              <a:t> </a:t>
            </a:r>
            <a:r>
              <a:rPr lang="tr-TR" dirty="0" err="1">
                <a:latin typeface="+mj-lt"/>
              </a:rPr>
              <a:t>to</a:t>
            </a:r>
            <a:r>
              <a:rPr lang="tr-TR" dirty="0">
                <a:latin typeface="+mj-lt"/>
              </a:rPr>
              <a:t> </a:t>
            </a:r>
            <a:r>
              <a:rPr lang="tr-TR" dirty="0" err="1">
                <a:latin typeface="+mj-lt"/>
              </a:rPr>
              <a:t>send</a:t>
            </a:r>
            <a:r>
              <a:rPr lang="tr-TR" dirty="0">
                <a:latin typeface="+mj-lt"/>
              </a:rPr>
              <a:t> </a:t>
            </a:r>
            <a:r>
              <a:rPr lang="tr-TR" dirty="0" err="1">
                <a:latin typeface="+mj-lt"/>
              </a:rPr>
              <a:t>messages</a:t>
            </a:r>
            <a:r>
              <a:rPr lang="tr-TR" dirty="0">
                <a:latin typeface="+mj-lt"/>
              </a:rPr>
              <a:t> </a:t>
            </a:r>
            <a:r>
              <a:rPr lang="tr-TR" dirty="0" err="1">
                <a:latin typeface="+mj-lt"/>
              </a:rPr>
              <a:t>to</a:t>
            </a:r>
            <a:r>
              <a:rPr lang="tr-TR" dirty="0">
                <a:latin typeface="+mj-lt"/>
              </a:rPr>
              <a:t> an e-mail server. </a:t>
            </a:r>
            <a:r>
              <a:rPr lang="tr-TR" dirty="0" err="1">
                <a:latin typeface="+mj-lt"/>
              </a:rPr>
              <a:t>It</a:t>
            </a:r>
            <a:r>
              <a:rPr lang="tr-TR" dirty="0">
                <a:latin typeface="+mj-lt"/>
              </a:rPr>
              <a:t> </a:t>
            </a:r>
            <a:r>
              <a:rPr lang="tr-TR" dirty="0" err="1">
                <a:latin typeface="+mj-lt"/>
              </a:rPr>
              <a:t>works</a:t>
            </a:r>
            <a:r>
              <a:rPr lang="tr-TR" dirty="0">
                <a:latin typeface="+mj-lt"/>
              </a:rPr>
              <a:t> </a:t>
            </a:r>
            <a:r>
              <a:rPr lang="tr-TR" dirty="0" err="1">
                <a:latin typeface="+mj-lt"/>
              </a:rPr>
              <a:t>with</a:t>
            </a:r>
            <a:r>
              <a:rPr lang="tr-TR" dirty="0">
                <a:latin typeface="+mj-lt"/>
              </a:rPr>
              <a:t> POP3 </a:t>
            </a:r>
            <a:r>
              <a:rPr lang="tr-TR" dirty="0" err="1">
                <a:latin typeface="+mj-lt"/>
              </a:rPr>
              <a:t>and</a:t>
            </a:r>
            <a:r>
              <a:rPr lang="tr-TR" dirty="0">
                <a:latin typeface="+mj-lt"/>
              </a:rPr>
              <a:t> IMAP4 </a:t>
            </a:r>
            <a:r>
              <a:rPr lang="tr-TR" dirty="0" err="1">
                <a:latin typeface="+mj-lt"/>
              </a:rPr>
              <a:t>to</a:t>
            </a:r>
            <a:r>
              <a:rPr lang="tr-TR" dirty="0">
                <a:latin typeface="+mj-lt"/>
              </a:rPr>
              <a:t> </a:t>
            </a:r>
            <a:r>
              <a:rPr lang="tr-TR" dirty="0" err="1">
                <a:latin typeface="+mj-lt"/>
              </a:rPr>
              <a:t>enable</a:t>
            </a:r>
            <a:r>
              <a:rPr lang="tr-TR" dirty="0">
                <a:latin typeface="+mj-lt"/>
              </a:rPr>
              <a:t> e-mail </a:t>
            </a:r>
            <a:r>
              <a:rPr lang="tr-TR" dirty="0" err="1">
                <a:latin typeface="+mj-lt"/>
              </a:rPr>
              <a:t>clients</a:t>
            </a:r>
            <a:r>
              <a:rPr lang="tr-TR" dirty="0">
                <a:latin typeface="+mj-lt"/>
              </a:rPr>
              <a:t> </a:t>
            </a:r>
            <a:r>
              <a:rPr lang="tr-TR" dirty="0" err="1">
                <a:latin typeface="+mj-lt"/>
              </a:rPr>
              <a:t>to</a:t>
            </a:r>
            <a:r>
              <a:rPr lang="tr-TR" dirty="0">
                <a:latin typeface="+mj-lt"/>
              </a:rPr>
              <a:t> </a:t>
            </a:r>
            <a:r>
              <a:rPr lang="tr-TR" dirty="0" err="1">
                <a:latin typeface="+mj-lt"/>
              </a:rPr>
              <a:t>retrieve</a:t>
            </a:r>
            <a:r>
              <a:rPr lang="tr-TR" dirty="0">
                <a:latin typeface="+mj-lt"/>
              </a:rPr>
              <a:t> </a:t>
            </a:r>
            <a:r>
              <a:rPr lang="tr-TR" dirty="0" err="1">
                <a:latin typeface="+mj-lt"/>
              </a:rPr>
              <a:t>and</a:t>
            </a:r>
            <a:r>
              <a:rPr lang="tr-TR" dirty="0">
                <a:latin typeface="+mj-lt"/>
              </a:rPr>
              <a:t> </a:t>
            </a:r>
            <a:r>
              <a:rPr lang="tr-TR" dirty="0" err="1">
                <a:latin typeface="+mj-lt"/>
              </a:rPr>
              <a:t>store</a:t>
            </a:r>
            <a:r>
              <a:rPr lang="tr-TR" dirty="0">
                <a:latin typeface="+mj-lt"/>
              </a:rPr>
              <a:t> e-mail </a:t>
            </a:r>
            <a:r>
              <a:rPr lang="tr-TR" dirty="0" err="1">
                <a:latin typeface="+mj-lt"/>
              </a:rPr>
              <a:t>messages</a:t>
            </a:r>
            <a:r>
              <a:rPr lang="tr-TR" dirty="0">
                <a:latin typeface="+mj-lt"/>
              </a:rPr>
              <a:t>.</a:t>
            </a:r>
            <a:endParaRPr lang="en-US" dirty="0">
              <a:latin typeface="+mj-lt"/>
            </a:endParaRPr>
          </a:p>
          <a:p>
            <a:endParaRPr lang="en-US" dirty="0">
              <a:latin typeface="+mj-lt"/>
            </a:endParaRPr>
          </a:p>
        </p:txBody>
      </p:sp>
    </p:spTree>
    <p:extLst>
      <p:ext uri="{BB962C8B-B14F-4D97-AF65-F5344CB8AC3E}">
        <p14:creationId xmlns:p14="http://schemas.microsoft.com/office/powerpoint/2010/main" val="1219840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31</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31</a:t>
            </a:fld>
            <a:endParaRPr lang="en"/>
          </a:p>
        </p:txBody>
      </p:sp>
      <p:sp>
        <p:nvSpPr>
          <p:cNvPr id="2" name="TextBox 1">
            <a:extLst>
              <a:ext uri="{FF2B5EF4-FFF2-40B4-BE49-F238E27FC236}">
                <a16:creationId xmlns:a16="http://schemas.microsoft.com/office/drawing/2014/main" id="{E23C86F5-C452-44B4-865B-53705D833BC6}"/>
              </a:ext>
            </a:extLst>
          </p:cNvPr>
          <p:cNvSpPr txBox="1"/>
          <p:nvPr/>
        </p:nvSpPr>
        <p:spPr>
          <a:xfrm>
            <a:off x="3471862" y="485775"/>
            <a:ext cx="2200275" cy="307777"/>
          </a:xfrm>
          <a:prstGeom prst="rect">
            <a:avLst/>
          </a:prstGeom>
          <a:noFill/>
        </p:spPr>
        <p:txBody>
          <a:bodyPr wrap="square" rtlCol="0">
            <a:spAutoFit/>
          </a:bodyPr>
          <a:lstStyle/>
          <a:p>
            <a:r>
              <a:rPr lang="tr-TR" dirty="0">
                <a:latin typeface="+mj-lt"/>
              </a:rPr>
              <a:t>Three-</a:t>
            </a:r>
            <a:r>
              <a:rPr lang="tr-TR" dirty="0" err="1">
                <a:latin typeface="+mj-lt"/>
              </a:rPr>
              <a:t>Way</a:t>
            </a:r>
            <a:r>
              <a:rPr lang="tr-TR" dirty="0">
                <a:latin typeface="+mj-lt"/>
              </a:rPr>
              <a:t> </a:t>
            </a:r>
            <a:r>
              <a:rPr lang="tr-TR" dirty="0" err="1">
                <a:latin typeface="+mj-lt"/>
              </a:rPr>
              <a:t>Handshake</a:t>
            </a:r>
            <a:endParaRPr lang="en-US" dirty="0">
              <a:latin typeface="+mj-lt"/>
            </a:endParaRPr>
          </a:p>
        </p:txBody>
      </p:sp>
      <p:pic>
        <p:nvPicPr>
          <p:cNvPr id="6" name="Image9">
            <a:extLst>
              <a:ext uri="{FF2B5EF4-FFF2-40B4-BE49-F238E27FC236}">
                <a16:creationId xmlns:a16="http://schemas.microsoft.com/office/drawing/2014/main" id="{52922F67-B098-41BC-A973-CD59262B5749}"/>
              </a:ext>
            </a:extLst>
          </p:cNvPr>
          <p:cNvPicPr/>
          <p:nvPr/>
        </p:nvPicPr>
        <p:blipFill>
          <a:blip r:embed="rId3">
            <a:lum/>
            <a:alphaModFix/>
          </a:blip>
          <a:srcRect/>
          <a:stretch>
            <a:fillRect/>
          </a:stretch>
        </p:blipFill>
        <p:spPr>
          <a:xfrm>
            <a:off x="1170463" y="1013698"/>
            <a:ext cx="6803073" cy="3116103"/>
          </a:xfrm>
          <a:prstGeom prst="rect">
            <a:avLst/>
          </a:prstGeom>
        </p:spPr>
      </p:pic>
    </p:spTree>
    <p:extLst>
      <p:ext uri="{BB962C8B-B14F-4D97-AF65-F5344CB8AC3E}">
        <p14:creationId xmlns:p14="http://schemas.microsoft.com/office/powerpoint/2010/main" val="2726437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32</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32</a:t>
            </a:fld>
            <a:endParaRPr lang="en"/>
          </a:p>
        </p:txBody>
      </p:sp>
      <p:graphicFrame>
        <p:nvGraphicFramePr>
          <p:cNvPr id="2" name="Table 1">
            <a:extLst>
              <a:ext uri="{FF2B5EF4-FFF2-40B4-BE49-F238E27FC236}">
                <a16:creationId xmlns:a16="http://schemas.microsoft.com/office/drawing/2014/main" id="{D739D4A9-464E-46B0-AB5F-51E901A0BB50}"/>
              </a:ext>
            </a:extLst>
          </p:cNvPr>
          <p:cNvGraphicFramePr>
            <a:graphicFrameLocks noGrp="1"/>
          </p:cNvGraphicFramePr>
          <p:nvPr>
            <p:extLst>
              <p:ext uri="{D42A27DB-BD31-4B8C-83A1-F6EECF244321}">
                <p14:modId xmlns:p14="http://schemas.microsoft.com/office/powerpoint/2010/main" val="3391638548"/>
              </p:ext>
            </p:extLst>
          </p:nvPr>
        </p:nvGraphicFramePr>
        <p:xfrm>
          <a:off x="769904" y="545232"/>
          <a:ext cx="7638289" cy="3848173"/>
        </p:xfrm>
        <a:graphic>
          <a:graphicData uri="http://schemas.openxmlformats.org/drawingml/2006/table">
            <a:tbl>
              <a:tblPr>
                <a:tableStyleId>{254FC43B-6594-4E5F-B579-2DD5C9D41534}</a:tableStyleId>
              </a:tblPr>
              <a:tblGrid>
                <a:gridCol w="432715">
                  <a:extLst>
                    <a:ext uri="{9D8B030D-6E8A-4147-A177-3AD203B41FA5}">
                      <a16:colId xmlns:a16="http://schemas.microsoft.com/office/drawing/2014/main" val="2838580252"/>
                    </a:ext>
                  </a:extLst>
                </a:gridCol>
                <a:gridCol w="3464097">
                  <a:extLst>
                    <a:ext uri="{9D8B030D-6E8A-4147-A177-3AD203B41FA5}">
                      <a16:colId xmlns:a16="http://schemas.microsoft.com/office/drawing/2014/main" val="1314985841"/>
                    </a:ext>
                  </a:extLst>
                </a:gridCol>
                <a:gridCol w="3741477">
                  <a:extLst>
                    <a:ext uri="{9D8B030D-6E8A-4147-A177-3AD203B41FA5}">
                      <a16:colId xmlns:a16="http://schemas.microsoft.com/office/drawing/2014/main" val="2319561648"/>
                    </a:ext>
                  </a:extLst>
                </a:gridCol>
              </a:tblGrid>
              <a:tr h="372779">
                <a:tc>
                  <a:txBody>
                    <a:bodyPr/>
                    <a:lstStyle/>
                    <a:p>
                      <a:pPr marL="0" marR="0">
                        <a:spcBef>
                          <a:spcPts val="0"/>
                        </a:spcBef>
                        <a:spcAft>
                          <a:spcPts val="1415"/>
                        </a:spcAft>
                      </a:pPr>
                      <a:r>
                        <a:rPr lang="tr-TR" sz="700" kern="150">
                          <a:effectLst/>
                        </a:rPr>
                        <a:t>Step</a:t>
                      </a:r>
                      <a:endParaRPr lang="en-US" sz="700" kern="150">
                        <a:effectLst/>
                        <a:latin typeface="Liberation Serif"/>
                        <a:ea typeface="WenQuanYi Micro Hei"/>
                        <a:cs typeface="Lohit Devanagari"/>
                      </a:endParaRPr>
                    </a:p>
                  </a:txBody>
                  <a:tcPr marL="10560" marR="10560" marT="10560" marB="10560" anchor="ctr"/>
                </a:tc>
                <a:tc>
                  <a:txBody>
                    <a:bodyPr/>
                    <a:lstStyle/>
                    <a:p>
                      <a:pPr marL="0" marR="0">
                        <a:spcBef>
                          <a:spcPts val="0"/>
                        </a:spcBef>
                        <a:spcAft>
                          <a:spcPts val="1415"/>
                        </a:spcAft>
                      </a:pPr>
                      <a:r>
                        <a:rPr lang="tr-TR" sz="700" kern="150">
                          <a:effectLst/>
                        </a:rPr>
                        <a:t>Action</a:t>
                      </a:r>
                      <a:endParaRPr lang="en-US" sz="700" kern="150">
                        <a:effectLst/>
                        <a:latin typeface="Liberation Serif"/>
                        <a:ea typeface="WenQuanYi Micro Hei"/>
                        <a:cs typeface="Lohit Devanagari"/>
                      </a:endParaRPr>
                    </a:p>
                  </a:txBody>
                  <a:tcPr marL="10560" marR="10560" marT="10560" marB="10560" anchor="ctr"/>
                </a:tc>
                <a:tc>
                  <a:txBody>
                    <a:bodyPr/>
                    <a:lstStyle/>
                    <a:p>
                      <a:pPr marL="0" marR="0">
                        <a:spcBef>
                          <a:spcPts val="0"/>
                        </a:spcBef>
                        <a:spcAft>
                          <a:spcPts val="1415"/>
                        </a:spcAft>
                      </a:pPr>
                      <a:r>
                        <a:rPr lang="tr-TR" sz="700" kern="150">
                          <a:effectLst/>
                        </a:rPr>
                        <a:t>Notes</a:t>
                      </a:r>
                      <a:endParaRPr lang="en-US" sz="700" kern="150">
                        <a:effectLst/>
                        <a:latin typeface="Liberation Serif"/>
                        <a:ea typeface="WenQuanYi Micro Hei"/>
                        <a:cs typeface="Lohit Devanagari"/>
                      </a:endParaRPr>
                    </a:p>
                  </a:txBody>
                  <a:tcPr marL="10560" marR="10560" marT="10560" marB="10560" anchor="ctr"/>
                </a:tc>
                <a:extLst>
                  <a:ext uri="{0D108BD9-81ED-4DB2-BD59-A6C34878D82A}">
                    <a16:rowId xmlns:a16="http://schemas.microsoft.com/office/drawing/2014/main" val="211839348"/>
                  </a:ext>
                </a:extLst>
              </a:tr>
              <a:tr h="1052273">
                <a:tc>
                  <a:txBody>
                    <a:bodyPr/>
                    <a:lstStyle/>
                    <a:p>
                      <a:pPr marL="0" marR="0">
                        <a:spcBef>
                          <a:spcPts val="0"/>
                        </a:spcBef>
                        <a:spcAft>
                          <a:spcPts val="1415"/>
                        </a:spcAft>
                      </a:pPr>
                      <a:r>
                        <a:rPr lang="tr-TR" sz="700" kern="150">
                          <a:effectLst/>
                        </a:rPr>
                        <a:t>1</a:t>
                      </a:r>
                      <a:endParaRPr lang="en-US" sz="700" kern="150">
                        <a:effectLst/>
                        <a:latin typeface="Liberation Serif"/>
                        <a:ea typeface="WenQuanYi Micro Hei"/>
                        <a:cs typeface="Lohit Devanagari"/>
                      </a:endParaRPr>
                    </a:p>
                  </a:txBody>
                  <a:tcPr marL="10560" marR="10560" marT="10560" marB="10560" anchor="ctr"/>
                </a:tc>
                <a:tc>
                  <a:txBody>
                    <a:bodyPr/>
                    <a:lstStyle/>
                    <a:p>
                      <a:pPr marL="0" marR="0">
                        <a:spcBef>
                          <a:spcPts val="0"/>
                        </a:spcBef>
                        <a:spcAft>
                          <a:spcPts val="1415"/>
                        </a:spcAft>
                      </a:pPr>
                      <a:r>
                        <a:rPr lang="tr-TR" sz="700" kern="150">
                          <a:effectLst/>
                        </a:rPr>
                        <a:t>The initiating device sends a TCP SYN (a TCP segment with the SYN bit set) to the receiving device, starting the handshake process by presenting its initial sequence number.</a:t>
                      </a:r>
                      <a:endParaRPr lang="en-US" sz="700" kern="150">
                        <a:effectLst/>
                        <a:latin typeface="Liberation Serif"/>
                        <a:ea typeface="WenQuanYi Micro Hei"/>
                        <a:cs typeface="Lohit Devanagari"/>
                      </a:endParaRPr>
                    </a:p>
                  </a:txBody>
                  <a:tcPr marL="10560" marR="10560" marT="10560" marB="10560" anchor="ctr"/>
                </a:tc>
                <a:tc>
                  <a:txBody>
                    <a:bodyPr/>
                    <a:lstStyle/>
                    <a:p>
                      <a:pPr marL="0" marR="0">
                        <a:spcBef>
                          <a:spcPts val="0"/>
                        </a:spcBef>
                        <a:spcAft>
                          <a:spcPts val="1415"/>
                        </a:spcAft>
                      </a:pPr>
                      <a:r>
                        <a:rPr lang="tr-TR" sz="700" kern="150">
                          <a:effectLst/>
                        </a:rPr>
                        <a:t>Host A is telling Host B: "Hey, I'd like to start a connection. My initial sequence number is 100."</a:t>
                      </a:r>
                      <a:endParaRPr lang="en-US" sz="700" kern="150">
                        <a:effectLst/>
                        <a:latin typeface="Liberation Serif"/>
                        <a:ea typeface="WenQuanYi Micro Hei"/>
                        <a:cs typeface="Lohit Devanagari"/>
                      </a:endParaRPr>
                    </a:p>
                  </a:txBody>
                  <a:tcPr marL="10560" marR="10560" marT="10560" marB="10560" anchor="ctr"/>
                </a:tc>
                <a:extLst>
                  <a:ext uri="{0D108BD9-81ED-4DB2-BD59-A6C34878D82A}">
                    <a16:rowId xmlns:a16="http://schemas.microsoft.com/office/drawing/2014/main" val="3215726710"/>
                  </a:ext>
                </a:extLst>
              </a:tr>
              <a:tr h="1222147">
                <a:tc>
                  <a:txBody>
                    <a:bodyPr/>
                    <a:lstStyle/>
                    <a:p>
                      <a:pPr marL="0" marR="0">
                        <a:spcBef>
                          <a:spcPts val="0"/>
                        </a:spcBef>
                        <a:spcAft>
                          <a:spcPts val="1415"/>
                        </a:spcAft>
                      </a:pPr>
                      <a:r>
                        <a:rPr lang="tr-TR" sz="700" kern="150">
                          <a:effectLst/>
                        </a:rPr>
                        <a:t>2</a:t>
                      </a:r>
                      <a:endParaRPr lang="en-US" sz="700" kern="150">
                        <a:effectLst/>
                        <a:latin typeface="Liberation Serif"/>
                        <a:ea typeface="WenQuanYi Micro Hei"/>
                        <a:cs typeface="Lohit Devanagari"/>
                      </a:endParaRPr>
                    </a:p>
                  </a:txBody>
                  <a:tcPr marL="10560" marR="10560" marT="10560" marB="10560" anchor="ctr"/>
                </a:tc>
                <a:tc>
                  <a:txBody>
                    <a:bodyPr/>
                    <a:lstStyle/>
                    <a:p>
                      <a:pPr marL="0" marR="0">
                        <a:spcBef>
                          <a:spcPts val="0"/>
                        </a:spcBef>
                        <a:spcAft>
                          <a:spcPts val="1415"/>
                        </a:spcAft>
                      </a:pPr>
                      <a:r>
                        <a:rPr lang="tr-TR" sz="700" kern="150">
                          <a:effectLst/>
                        </a:rPr>
                        <a:t>The receiving device responds with a TCP SYN/ACK (a TCP segment with the SYN and ACK bits set) acknowledging the peer's initial sequence number and presenting its own initial sequence number.</a:t>
                      </a:r>
                      <a:endParaRPr lang="en-US" sz="700" kern="150">
                        <a:effectLst/>
                        <a:latin typeface="Liberation Serif"/>
                        <a:ea typeface="WenQuanYi Micro Hei"/>
                        <a:cs typeface="Lohit Devanagari"/>
                      </a:endParaRPr>
                    </a:p>
                  </a:txBody>
                  <a:tcPr marL="10560" marR="10560" marT="10560" marB="10560" anchor="ctr"/>
                </a:tc>
                <a:tc>
                  <a:txBody>
                    <a:bodyPr/>
                    <a:lstStyle/>
                    <a:p>
                      <a:pPr marL="0" marR="0">
                        <a:spcBef>
                          <a:spcPts val="0"/>
                        </a:spcBef>
                        <a:spcAft>
                          <a:spcPts val="1415"/>
                        </a:spcAft>
                      </a:pPr>
                      <a:r>
                        <a:rPr lang="tr-TR" sz="700" kern="150">
                          <a:effectLst/>
                        </a:rPr>
                        <a:t>Host B is telling Host A: "I'm accepting your connection request. My initial sequence number is 300. I'm acknowledging your initial sequence number of 100. The next byte of data I expect to receive from you is byte number 101."</a:t>
                      </a:r>
                      <a:endParaRPr lang="en-US" sz="700" kern="150">
                        <a:effectLst/>
                        <a:latin typeface="Liberation Serif"/>
                        <a:ea typeface="WenQuanYi Micro Hei"/>
                        <a:cs typeface="Lohit Devanagari"/>
                      </a:endParaRPr>
                    </a:p>
                  </a:txBody>
                  <a:tcPr marL="10560" marR="10560" marT="10560" marB="10560" anchor="ctr"/>
                </a:tc>
                <a:extLst>
                  <a:ext uri="{0D108BD9-81ED-4DB2-BD59-A6C34878D82A}">
                    <a16:rowId xmlns:a16="http://schemas.microsoft.com/office/drawing/2014/main" val="3447539535"/>
                  </a:ext>
                </a:extLst>
              </a:tr>
              <a:tr h="1200974">
                <a:tc>
                  <a:txBody>
                    <a:bodyPr/>
                    <a:lstStyle/>
                    <a:p>
                      <a:pPr marL="0" marR="0">
                        <a:spcBef>
                          <a:spcPts val="0"/>
                        </a:spcBef>
                        <a:spcAft>
                          <a:spcPts val="1415"/>
                        </a:spcAft>
                      </a:pPr>
                      <a:r>
                        <a:rPr lang="tr-TR" sz="700" kern="150">
                          <a:effectLst/>
                        </a:rPr>
                        <a:t>3</a:t>
                      </a:r>
                      <a:endParaRPr lang="en-US" sz="700" kern="150">
                        <a:effectLst/>
                        <a:latin typeface="Liberation Serif"/>
                        <a:ea typeface="WenQuanYi Micro Hei"/>
                        <a:cs typeface="Lohit Devanagari"/>
                      </a:endParaRPr>
                    </a:p>
                  </a:txBody>
                  <a:tcPr marL="10560" marR="10560" marT="10560" marB="10560" anchor="ctr"/>
                </a:tc>
                <a:tc>
                  <a:txBody>
                    <a:bodyPr/>
                    <a:lstStyle/>
                    <a:p>
                      <a:pPr marL="0" marR="0">
                        <a:spcBef>
                          <a:spcPts val="0"/>
                        </a:spcBef>
                        <a:spcAft>
                          <a:spcPts val="1415"/>
                        </a:spcAft>
                      </a:pPr>
                      <a:r>
                        <a:rPr lang="tr-TR" sz="700" kern="150" dirty="0" err="1">
                          <a:effectLst/>
                        </a:rPr>
                        <a:t>The</a:t>
                      </a:r>
                      <a:r>
                        <a:rPr lang="tr-TR" sz="700" kern="150" dirty="0">
                          <a:effectLst/>
                        </a:rPr>
                        <a:t> </a:t>
                      </a:r>
                      <a:r>
                        <a:rPr lang="tr-TR" sz="700" kern="150" dirty="0" err="1">
                          <a:effectLst/>
                        </a:rPr>
                        <a:t>initiating</a:t>
                      </a:r>
                      <a:r>
                        <a:rPr lang="tr-TR" sz="700" kern="150" dirty="0">
                          <a:effectLst/>
                        </a:rPr>
                        <a:t> </a:t>
                      </a:r>
                      <a:r>
                        <a:rPr lang="tr-TR" sz="700" kern="150" dirty="0" err="1">
                          <a:effectLst/>
                        </a:rPr>
                        <a:t>device</a:t>
                      </a:r>
                      <a:r>
                        <a:rPr lang="tr-TR" sz="700" kern="150" dirty="0">
                          <a:effectLst/>
                        </a:rPr>
                        <a:t> </a:t>
                      </a:r>
                      <a:r>
                        <a:rPr lang="tr-TR" sz="700" kern="150" dirty="0" err="1">
                          <a:effectLst/>
                        </a:rPr>
                        <a:t>responds</a:t>
                      </a:r>
                      <a:r>
                        <a:rPr lang="tr-TR" sz="700" kern="150" dirty="0">
                          <a:effectLst/>
                        </a:rPr>
                        <a:t> </a:t>
                      </a:r>
                      <a:r>
                        <a:rPr lang="tr-TR" sz="700" kern="150" dirty="0" err="1">
                          <a:effectLst/>
                        </a:rPr>
                        <a:t>with</a:t>
                      </a:r>
                      <a:r>
                        <a:rPr lang="tr-TR" sz="700" kern="150" dirty="0">
                          <a:effectLst/>
                        </a:rPr>
                        <a:t> a TCP ACK (TCP </a:t>
                      </a:r>
                      <a:r>
                        <a:rPr lang="tr-TR" sz="700" kern="150" dirty="0" err="1">
                          <a:effectLst/>
                        </a:rPr>
                        <a:t>segment</a:t>
                      </a:r>
                      <a:r>
                        <a:rPr lang="tr-TR" sz="700" kern="150" dirty="0">
                          <a:effectLst/>
                        </a:rPr>
                        <a:t> </a:t>
                      </a:r>
                      <a:r>
                        <a:rPr lang="tr-TR" sz="700" kern="150" dirty="0" err="1">
                          <a:effectLst/>
                        </a:rPr>
                        <a:t>with</a:t>
                      </a:r>
                      <a:r>
                        <a:rPr lang="tr-TR" sz="700" kern="150" dirty="0">
                          <a:effectLst/>
                        </a:rPr>
                        <a:t> </a:t>
                      </a:r>
                      <a:r>
                        <a:rPr lang="tr-TR" sz="700" kern="150" dirty="0" err="1">
                          <a:effectLst/>
                        </a:rPr>
                        <a:t>the</a:t>
                      </a:r>
                      <a:r>
                        <a:rPr lang="tr-TR" sz="700" kern="150" dirty="0">
                          <a:effectLst/>
                        </a:rPr>
                        <a:t> ACK bit set), </a:t>
                      </a:r>
                      <a:r>
                        <a:rPr lang="tr-TR" sz="700" kern="150" dirty="0" err="1">
                          <a:effectLst/>
                        </a:rPr>
                        <a:t>acknowledging</a:t>
                      </a:r>
                      <a:r>
                        <a:rPr lang="tr-TR" sz="700" kern="150" dirty="0">
                          <a:effectLst/>
                        </a:rPr>
                        <a:t> </a:t>
                      </a:r>
                      <a:r>
                        <a:rPr lang="tr-TR" sz="700" kern="150" dirty="0" err="1">
                          <a:effectLst/>
                        </a:rPr>
                        <a:t>the</a:t>
                      </a:r>
                      <a:r>
                        <a:rPr lang="tr-TR" sz="700" kern="150" dirty="0">
                          <a:effectLst/>
                        </a:rPr>
                        <a:t> </a:t>
                      </a:r>
                      <a:r>
                        <a:rPr lang="tr-TR" sz="700" kern="150" dirty="0" err="1">
                          <a:effectLst/>
                        </a:rPr>
                        <a:t>initial</a:t>
                      </a:r>
                      <a:r>
                        <a:rPr lang="tr-TR" sz="700" kern="150" dirty="0">
                          <a:effectLst/>
                        </a:rPr>
                        <a:t> </a:t>
                      </a:r>
                      <a:r>
                        <a:rPr lang="tr-TR" sz="700" kern="150" dirty="0" err="1">
                          <a:effectLst/>
                        </a:rPr>
                        <a:t>sequence</a:t>
                      </a:r>
                      <a:r>
                        <a:rPr lang="tr-TR" sz="700" kern="150" dirty="0">
                          <a:effectLst/>
                        </a:rPr>
                        <a:t> </a:t>
                      </a:r>
                      <a:r>
                        <a:rPr lang="tr-TR" sz="700" kern="150" dirty="0" err="1">
                          <a:effectLst/>
                        </a:rPr>
                        <a:t>number</a:t>
                      </a:r>
                      <a:r>
                        <a:rPr lang="tr-TR" sz="700" kern="150" dirty="0">
                          <a:effectLst/>
                        </a:rPr>
                        <a:t> of </a:t>
                      </a:r>
                      <a:r>
                        <a:rPr lang="tr-TR" sz="700" kern="150" dirty="0" err="1">
                          <a:effectLst/>
                        </a:rPr>
                        <a:t>the</a:t>
                      </a:r>
                      <a:r>
                        <a:rPr lang="tr-TR" sz="700" kern="150" dirty="0">
                          <a:effectLst/>
                        </a:rPr>
                        <a:t> </a:t>
                      </a:r>
                      <a:r>
                        <a:rPr lang="tr-TR" sz="700" kern="150" dirty="0" err="1">
                          <a:effectLst/>
                        </a:rPr>
                        <a:t>receiving</a:t>
                      </a:r>
                      <a:r>
                        <a:rPr lang="tr-TR" sz="700" kern="150" dirty="0">
                          <a:effectLst/>
                        </a:rPr>
                        <a:t> </a:t>
                      </a:r>
                      <a:r>
                        <a:rPr lang="tr-TR" sz="700" kern="150" dirty="0" err="1">
                          <a:effectLst/>
                        </a:rPr>
                        <a:t>device</a:t>
                      </a:r>
                      <a:r>
                        <a:rPr lang="tr-TR" sz="700" kern="150" dirty="0">
                          <a:effectLst/>
                        </a:rPr>
                        <a:t>.</a:t>
                      </a:r>
                      <a:endParaRPr lang="en-US" sz="700" kern="150" dirty="0">
                        <a:effectLst/>
                        <a:latin typeface="Liberation Serif"/>
                        <a:ea typeface="WenQuanYi Micro Hei"/>
                        <a:cs typeface="Lohit Devanagari"/>
                      </a:endParaRPr>
                    </a:p>
                  </a:txBody>
                  <a:tcPr marL="10560" marR="10560" marT="10560" marB="10560" anchor="ctr"/>
                </a:tc>
                <a:tc>
                  <a:txBody>
                    <a:bodyPr/>
                    <a:lstStyle/>
                    <a:p>
                      <a:pPr marL="0" marR="0">
                        <a:spcBef>
                          <a:spcPts val="0"/>
                        </a:spcBef>
                        <a:spcAft>
                          <a:spcPts val="1415"/>
                        </a:spcAft>
                      </a:pPr>
                      <a:r>
                        <a:rPr lang="tr-TR" sz="700" kern="150" dirty="0">
                          <a:effectLst/>
                        </a:rPr>
                        <a:t>Host A is </a:t>
                      </a:r>
                      <a:r>
                        <a:rPr lang="tr-TR" sz="700" kern="150" dirty="0" err="1">
                          <a:effectLst/>
                        </a:rPr>
                        <a:t>telling</a:t>
                      </a:r>
                      <a:r>
                        <a:rPr lang="tr-TR" sz="700" kern="150" dirty="0">
                          <a:effectLst/>
                        </a:rPr>
                        <a:t> Host B: "Great. I'm </a:t>
                      </a:r>
                      <a:r>
                        <a:rPr lang="tr-TR" sz="700" kern="150" dirty="0" err="1">
                          <a:effectLst/>
                        </a:rPr>
                        <a:t>acknowledging</a:t>
                      </a:r>
                      <a:r>
                        <a:rPr lang="tr-TR" sz="700" kern="150" dirty="0">
                          <a:effectLst/>
                        </a:rPr>
                        <a:t> </a:t>
                      </a:r>
                      <a:r>
                        <a:rPr lang="tr-TR" sz="700" kern="150" dirty="0" err="1">
                          <a:effectLst/>
                        </a:rPr>
                        <a:t>your</a:t>
                      </a:r>
                      <a:r>
                        <a:rPr lang="tr-TR" sz="700" kern="150" dirty="0">
                          <a:effectLst/>
                        </a:rPr>
                        <a:t> </a:t>
                      </a:r>
                      <a:r>
                        <a:rPr lang="tr-TR" sz="700" kern="150" dirty="0" err="1">
                          <a:effectLst/>
                        </a:rPr>
                        <a:t>initial</a:t>
                      </a:r>
                      <a:r>
                        <a:rPr lang="tr-TR" sz="700" kern="150" dirty="0">
                          <a:effectLst/>
                        </a:rPr>
                        <a:t> </a:t>
                      </a:r>
                      <a:r>
                        <a:rPr lang="tr-TR" sz="700" kern="150" dirty="0" err="1">
                          <a:effectLst/>
                        </a:rPr>
                        <a:t>sequence</a:t>
                      </a:r>
                      <a:r>
                        <a:rPr lang="tr-TR" sz="700" kern="150" dirty="0">
                          <a:effectLst/>
                        </a:rPr>
                        <a:t> </a:t>
                      </a:r>
                      <a:r>
                        <a:rPr lang="tr-TR" sz="700" kern="150" dirty="0" err="1">
                          <a:effectLst/>
                        </a:rPr>
                        <a:t>number</a:t>
                      </a:r>
                      <a:r>
                        <a:rPr lang="tr-TR" sz="700" kern="150" dirty="0">
                          <a:effectLst/>
                        </a:rPr>
                        <a:t> of 300. </a:t>
                      </a:r>
                      <a:r>
                        <a:rPr lang="tr-TR" sz="700" kern="150" dirty="0" err="1">
                          <a:effectLst/>
                        </a:rPr>
                        <a:t>The</a:t>
                      </a:r>
                      <a:r>
                        <a:rPr lang="tr-TR" sz="700" kern="150" dirty="0">
                          <a:effectLst/>
                        </a:rPr>
                        <a:t> </a:t>
                      </a:r>
                      <a:r>
                        <a:rPr lang="tr-TR" sz="700" kern="150" dirty="0" err="1">
                          <a:effectLst/>
                        </a:rPr>
                        <a:t>next</a:t>
                      </a:r>
                      <a:r>
                        <a:rPr lang="tr-TR" sz="700" kern="150" dirty="0">
                          <a:effectLst/>
                        </a:rPr>
                        <a:t> </a:t>
                      </a:r>
                      <a:r>
                        <a:rPr lang="tr-TR" sz="700" kern="150" dirty="0" err="1">
                          <a:effectLst/>
                        </a:rPr>
                        <a:t>byte</a:t>
                      </a:r>
                      <a:r>
                        <a:rPr lang="tr-TR" sz="700" kern="150" dirty="0">
                          <a:effectLst/>
                        </a:rPr>
                        <a:t> of data </a:t>
                      </a:r>
                      <a:r>
                        <a:rPr lang="tr-TR" sz="700" kern="150" dirty="0" err="1">
                          <a:effectLst/>
                        </a:rPr>
                        <a:t>that</a:t>
                      </a:r>
                      <a:r>
                        <a:rPr lang="tr-TR" sz="700" kern="150" dirty="0">
                          <a:effectLst/>
                        </a:rPr>
                        <a:t> I </a:t>
                      </a:r>
                      <a:r>
                        <a:rPr lang="tr-TR" sz="700" kern="150" dirty="0" err="1">
                          <a:effectLst/>
                        </a:rPr>
                        <a:t>expect</a:t>
                      </a:r>
                      <a:r>
                        <a:rPr lang="tr-TR" sz="700" kern="150" dirty="0">
                          <a:effectLst/>
                        </a:rPr>
                        <a:t> </a:t>
                      </a:r>
                      <a:r>
                        <a:rPr lang="tr-TR" sz="700" kern="150" dirty="0" err="1">
                          <a:effectLst/>
                        </a:rPr>
                        <a:t>from</a:t>
                      </a:r>
                      <a:r>
                        <a:rPr lang="tr-TR" sz="700" kern="150" dirty="0">
                          <a:effectLst/>
                        </a:rPr>
                        <a:t> </a:t>
                      </a:r>
                      <a:r>
                        <a:rPr lang="tr-TR" sz="700" kern="150" dirty="0" err="1">
                          <a:effectLst/>
                        </a:rPr>
                        <a:t>you</a:t>
                      </a:r>
                      <a:r>
                        <a:rPr lang="tr-TR" sz="700" kern="150" dirty="0">
                          <a:effectLst/>
                        </a:rPr>
                        <a:t> is </a:t>
                      </a:r>
                      <a:r>
                        <a:rPr lang="tr-TR" sz="700" kern="150" dirty="0" err="1">
                          <a:effectLst/>
                        </a:rPr>
                        <a:t>byte</a:t>
                      </a:r>
                      <a:r>
                        <a:rPr lang="tr-TR" sz="700" kern="150" dirty="0">
                          <a:effectLst/>
                        </a:rPr>
                        <a:t> </a:t>
                      </a:r>
                      <a:r>
                        <a:rPr lang="tr-TR" sz="700" kern="150" dirty="0" err="1">
                          <a:effectLst/>
                        </a:rPr>
                        <a:t>number</a:t>
                      </a:r>
                      <a:r>
                        <a:rPr lang="tr-TR" sz="700" kern="150" dirty="0">
                          <a:effectLst/>
                        </a:rPr>
                        <a:t> 301. </a:t>
                      </a:r>
                      <a:r>
                        <a:rPr lang="tr-TR" sz="700" kern="150" dirty="0" err="1">
                          <a:effectLst/>
                        </a:rPr>
                        <a:t>The</a:t>
                      </a:r>
                      <a:r>
                        <a:rPr lang="tr-TR" sz="700" kern="150" dirty="0">
                          <a:effectLst/>
                        </a:rPr>
                        <a:t> </a:t>
                      </a:r>
                      <a:r>
                        <a:rPr lang="tr-TR" sz="700" kern="150" dirty="0" err="1">
                          <a:effectLst/>
                        </a:rPr>
                        <a:t>hosts</a:t>
                      </a:r>
                      <a:r>
                        <a:rPr lang="tr-TR" sz="700" kern="150" dirty="0">
                          <a:effectLst/>
                        </a:rPr>
                        <a:t> </a:t>
                      </a:r>
                      <a:r>
                        <a:rPr lang="tr-TR" sz="700" kern="150" dirty="0" err="1">
                          <a:effectLst/>
                        </a:rPr>
                        <a:t>are</a:t>
                      </a:r>
                      <a:r>
                        <a:rPr lang="tr-TR" sz="700" kern="150" dirty="0">
                          <a:effectLst/>
                        </a:rPr>
                        <a:t> </a:t>
                      </a:r>
                      <a:r>
                        <a:rPr lang="tr-TR" sz="700" kern="150" dirty="0" err="1">
                          <a:effectLst/>
                        </a:rPr>
                        <a:t>now</a:t>
                      </a:r>
                      <a:r>
                        <a:rPr lang="tr-TR" sz="700" kern="150" dirty="0">
                          <a:effectLst/>
                        </a:rPr>
                        <a:t> </a:t>
                      </a:r>
                      <a:r>
                        <a:rPr lang="tr-TR" sz="700" kern="150" dirty="0" err="1">
                          <a:effectLst/>
                        </a:rPr>
                        <a:t>ready</a:t>
                      </a:r>
                      <a:r>
                        <a:rPr lang="tr-TR" sz="700" kern="150" dirty="0">
                          <a:effectLst/>
                        </a:rPr>
                        <a:t> </a:t>
                      </a:r>
                      <a:r>
                        <a:rPr lang="tr-TR" sz="700" kern="150" dirty="0" err="1">
                          <a:effectLst/>
                        </a:rPr>
                        <a:t>for</a:t>
                      </a:r>
                      <a:r>
                        <a:rPr lang="tr-TR" sz="700" kern="150" dirty="0">
                          <a:effectLst/>
                        </a:rPr>
                        <a:t> </a:t>
                      </a:r>
                      <a:r>
                        <a:rPr lang="tr-TR" sz="700" kern="150" dirty="0" err="1">
                          <a:effectLst/>
                        </a:rPr>
                        <a:t>two-way</a:t>
                      </a:r>
                      <a:r>
                        <a:rPr lang="tr-TR" sz="700" kern="150" dirty="0">
                          <a:effectLst/>
                        </a:rPr>
                        <a:t> data </a:t>
                      </a:r>
                      <a:r>
                        <a:rPr lang="tr-TR" sz="700" kern="150" dirty="0" err="1">
                          <a:effectLst/>
                        </a:rPr>
                        <a:t>exchange</a:t>
                      </a:r>
                      <a:r>
                        <a:rPr lang="tr-TR" sz="700" kern="150" dirty="0">
                          <a:effectLst/>
                        </a:rPr>
                        <a:t>."</a:t>
                      </a:r>
                      <a:endParaRPr lang="en-US" sz="700" kern="150" dirty="0">
                        <a:effectLst/>
                        <a:latin typeface="Liberation Serif"/>
                        <a:ea typeface="WenQuanYi Micro Hei"/>
                        <a:cs typeface="Lohit Devanagari"/>
                      </a:endParaRPr>
                    </a:p>
                  </a:txBody>
                  <a:tcPr marL="10560" marR="10560" marT="10560" marB="10560" anchor="ctr"/>
                </a:tc>
                <a:extLst>
                  <a:ext uri="{0D108BD9-81ED-4DB2-BD59-A6C34878D82A}">
                    <a16:rowId xmlns:a16="http://schemas.microsoft.com/office/drawing/2014/main" val="1591083366"/>
                  </a:ext>
                </a:extLst>
              </a:tr>
            </a:tbl>
          </a:graphicData>
        </a:graphic>
      </p:graphicFrame>
    </p:spTree>
    <p:extLst>
      <p:ext uri="{BB962C8B-B14F-4D97-AF65-F5344CB8AC3E}">
        <p14:creationId xmlns:p14="http://schemas.microsoft.com/office/powerpoint/2010/main" val="783408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33</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33</a:t>
            </a:fld>
            <a:endParaRPr lang="en"/>
          </a:p>
        </p:txBody>
      </p:sp>
      <p:sp>
        <p:nvSpPr>
          <p:cNvPr id="2" name="TextBox 1">
            <a:extLst>
              <a:ext uri="{FF2B5EF4-FFF2-40B4-BE49-F238E27FC236}">
                <a16:creationId xmlns:a16="http://schemas.microsoft.com/office/drawing/2014/main" id="{8680D602-859D-4D95-86C7-A87854872FBF}"/>
              </a:ext>
            </a:extLst>
          </p:cNvPr>
          <p:cNvSpPr txBox="1"/>
          <p:nvPr/>
        </p:nvSpPr>
        <p:spPr>
          <a:xfrm>
            <a:off x="3457575" y="471488"/>
            <a:ext cx="2228850" cy="307777"/>
          </a:xfrm>
          <a:prstGeom prst="rect">
            <a:avLst/>
          </a:prstGeom>
          <a:noFill/>
        </p:spPr>
        <p:txBody>
          <a:bodyPr wrap="square" rtlCol="0">
            <a:spAutoFit/>
          </a:bodyPr>
          <a:lstStyle/>
          <a:p>
            <a:r>
              <a:rPr lang="en-US" dirty="0">
                <a:latin typeface="+mj-lt"/>
              </a:rPr>
              <a:t>User Datagram Protocol</a:t>
            </a:r>
          </a:p>
        </p:txBody>
      </p:sp>
      <p:pic>
        <p:nvPicPr>
          <p:cNvPr id="7" name="Image10">
            <a:extLst>
              <a:ext uri="{FF2B5EF4-FFF2-40B4-BE49-F238E27FC236}">
                <a16:creationId xmlns:a16="http://schemas.microsoft.com/office/drawing/2014/main" id="{B2B1FE04-EFA7-4B5C-B928-9360EFCC9FB4}"/>
              </a:ext>
            </a:extLst>
          </p:cNvPr>
          <p:cNvPicPr/>
          <p:nvPr/>
        </p:nvPicPr>
        <p:blipFill>
          <a:blip r:embed="rId3">
            <a:lum/>
            <a:alphaModFix/>
          </a:blip>
          <a:srcRect/>
          <a:stretch>
            <a:fillRect/>
          </a:stretch>
        </p:blipFill>
        <p:spPr>
          <a:xfrm>
            <a:off x="963215" y="1107282"/>
            <a:ext cx="7217569" cy="3136106"/>
          </a:xfrm>
          <a:prstGeom prst="rect">
            <a:avLst/>
          </a:prstGeom>
        </p:spPr>
      </p:pic>
    </p:spTree>
    <p:extLst>
      <p:ext uri="{BB962C8B-B14F-4D97-AF65-F5344CB8AC3E}">
        <p14:creationId xmlns:p14="http://schemas.microsoft.com/office/powerpoint/2010/main" val="862953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34</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34</a:t>
            </a:fld>
            <a:endParaRPr lang="en"/>
          </a:p>
        </p:txBody>
      </p:sp>
      <p:sp>
        <p:nvSpPr>
          <p:cNvPr id="2" name="TextBox 1">
            <a:extLst>
              <a:ext uri="{FF2B5EF4-FFF2-40B4-BE49-F238E27FC236}">
                <a16:creationId xmlns:a16="http://schemas.microsoft.com/office/drawing/2014/main" id="{43C06C3F-EB52-464A-84DC-50A7204530A1}"/>
              </a:ext>
            </a:extLst>
          </p:cNvPr>
          <p:cNvSpPr txBox="1"/>
          <p:nvPr/>
        </p:nvSpPr>
        <p:spPr>
          <a:xfrm>
            <a:off x="571500" y="482559"/>
            <a:ext cx="7943850" cy="1600438"/>
          </a:xfrm>
          <a:prstGeom prst="rect">
            <a:avLst/>
          </a:prstGeom>
          <a:noFill/>
        </p:spPr>
        <p:txBody>
          <a:bodyPr wrap="square" rtlCol="0">
            <a:spAutoFit/>
          </a:bodyPr>
          <a:lstStyle/>
          <a:p>
            <a:pPr lvl="0"/>
            <a:r>
              <a:rPr lang="tr-TR" b="1" dirty="0">
                <a:latin typeface="+mj-lt"/>
              </a:rPr>
              <a:t>Source port:</a:t>
            </a:r>
            <a:r>
              <a:rPr lang="tr-TR" dirty="0">
                <a:latin typeface="+mj-lt"/>
              </a:rPr>
              <a:t> </a:t>
            </a:r>
            <a:r>
              <a:rPr lang="tr-TR" dirty="0" err="1">
                <a:latin typeface="+mj-lt"/>
              </a:rPr>
              <a:t>Number</a:t>
            </a:r>
            <a:r>
              <a:rPr lang="tr-TR" dirty="0">
                <a:latin typeface="+mj-lt"/>
              </a:rPr>
              <a:t> of </a:t>
            </a:r>
            <a:r>
              <a:rPr lang="tr-TR" dirty="0" err="1">
                <a:latin typeface="+mj-lt"/>
              </a:rPr>
              <a:t>the</a:t>
            </a:r>
            <a:r>
              <a:rPr lang="tr-TR" dirty="0">
                <a:latin typeface="+mj-lt"/>
              </a:rPr>
              <a:t> </a:t>
            </a:r>
            <a:r>
              <a:rPr lang="tr-TR" dirty="0" err="1">
                <a:latin typeface="+mj-lt"/>
              </a:rPr>
              <a:t>calling</a:t>
            </a:r>
            <a:r>
              <a:rPr lang="tr-TR" dirty="0">
                <a:latin typeface="+mj-lt"/>
              </a:rPr>
              <a:t> port (16 </a:t>
            </a:r>
            <a:r>
              <a:rPr lang="tr-TR" dirty="0" err="1">
                <a:latin typeface="+mj-lt"/>
              </a:rPr>
              <a:t>bits</a:t>
            </a:r>
            <a:r>
              <a:rPr lang="tr-TR" dirty="0">
                <a:latin typeface="+mj-lt"/>
              </a:rPr>
              <a:t>)</a:t>
            </a:r>
            <a:endParaRPr lang="en-US" dirty="0">
              <a:latin typeface="+mj-lt"/>
            </a:endParaRPr>
          </a:p>
          <a:p>
            <a:pPr lvl="0"/>
            <a:endParaRPr lang="en-US" dirty="0">
              <a:latin typeface="+mj-lt"/>
            </a:endParaRPr>
          </a:p>
          <a:p>
            <a:pPr lvl="0"/>
            <a:r>
              <a:rPr lang="tr-TR" b="1" dirty="0" err="1">
                <a:latin typeface="+mj-lt"/>
              </a:rPr>
              <a:t>Destination</a:t>
            </a:r>
            <a:r>
              <a:rPr lang="tr-TR" b="1" dirty="0">
                <a:latin typeface="+mj-lt"/>
              </a:rPr>
              <a:t> port:</a:t>
            </a:r>
            <a:r>
              <a:rPr lang="tr-TR" dirty="0">
                <a:latin typeface="+mj-lt"/>
              </a:rPr>
              <a:t> </a:t>
            </a:r>
            <a:r>
              <a:rPr lang="tr-TR" dirty="0" err="1">
                <a:latin typeface="+mj-lt"/>
              </a:rPr>
              <a:t>Number</a:t>
            </a:r>
            <a:r>
              <a:rPr lang="tr-TR" dirty="0">
                <a:latin typeface="+mj-lt"/>
              </a:rPr>
              <a:t> of </a:t>
            </a:r>
            <a:r>
              <a:rPr lang="tr-TR" dirty="0" err="1">
                <a:latin typeface="+mj-lt"/>
              </a:rPr>
              <a:t>the</a:t>
            </a:r>
            <a:r>
              <a:rPr lang="tr-TR" dirty="0">
                <a:latin typeface="+mj-lt"/>
              </a:rPr>
              <a:t> </a:t>
            </a:r>
            <a:r>
              <a:rPr lang="tr-TR" dirty="0" err="1">
                <a:latin typeface="+mj-lt"/>
              </a:rPr>
              <a:t>called</a:t>
            </a:r>
            <a:r>
              <a:rPr lang="tr-TR" dirty="0">
                <a:latin typeface="+mj-lt"/>
              </a:rPr>
              <a:t> port (16 </a:t>
            </a:r>
            <a:r>
              <a:rPr lang="tr-TR" dirty="0" err="1">
                <a:latin typeface="+mj-lt"/>
              </a:rPr>
              <a:t>bits</a:t>
            </a:r>
            <a:r>
              <a:rPr lang="tr-TR" dirty="0">
                <a:latin typeface="+mj-lt"/>
              </a:rPr>
              <a:t>)</a:t>
            </a:r>
            <a:endParaRPr lang="en-US" dirty="0">
              <a:latin typeface="+mj-lt"/>
            </a:endParaRPr>
          </a:p>
          <a:p>
            <a:pPr lvl="0"/>
            <a:endParaRPr lang="en-US" dirty="0">
              <a:latin typeface="+mj-lt"/>
            </a:endParaRPr>
          </a:p>
          <a:p>
            <a:pPr lvl="0"/>
            <a:r>
              <a:rPr lang="tr-TR" b="1" dirty="0" err="1">
                <a:latin typeface="+mj-lt"/>
              </a:rPr>
              <a:t>Length</a:t>
            </a:r>
            <a:r>
              <a:rPr lang="tr-TR" b="1" dirty="0">
                <a:latin typeface="+mj-lt"/>
              </a:rPr>
              <a:t>:</a:t>
            </a:r>
            <a:r>
              <a:rPr lang="tr-TR" dirty="0">
                <a:latin typeface="+mj-lt"/>
              </a:rPr>
              <a:t> </a:t>
            </a:r>
            <a:r>
              <a:rPr lang="tr-TR" dirty="0" err="1">
                <a:latin typeface="+mj-lt"/>
              </a:rPr>
              <a:t>Length</a:t>
            </a:r>
            <a:r>
              <a:rPr lang="tr-TR" dirty="0">
                <a:latin typeface="+mj-lt"/>
              </a:rPr>
              <a:t> of UDP </a:t>
            </a:r>
            <a:r>
              <a:rPr lang="tr-TR" dirty="0" err="1">
                <a:latin typeface="+mj-lt"/>
              </a:rPr>
              <a:t>header</a:t>
            </a:r>
            <a:r>
              <a:rPr lang="tr-TR" dirty="0">
                <a:latin typeface="+mj-lt"/>
              </a:rPr>
              <a:t> </a:t>
            </a:r>
            <a:r>
              <a:rPr lang="tr-TR" dirty="0" err="1">
                <a:latin typeface="+mj-lt"/>
              </a:rPr>
              <a:t>and</a:t>
            </a:r>
            <a:r>
              <a:rPr lang="tr-TR" dirty="0">
                <a:latin typeface="+mj-lt"/>
              </a:rPr>
              <a:t> UDP data (16 </a:t>
            </a:r>
            <a:r>
              <a:rPr lang="tr-TR" dirty="0" err="1">
                <a:latin typeface="+mj-lt"/>
              </a:rPr>
              <a:t>bits</a:t>
            </a:r>
            <a:r>
              <a:rPr lang="tr-TR" dirty="0">
                <a:latin typeface="+mj-lt"/>
              </a:rPr>
              <a:t>)</a:t>
            </a:r>
            <a:endParaRPr lang="en-US" dirty="0">
              <a:latin typeface="+mj-lt"/>
            </a:endParaRPr>
          </a:p>
          <a:p>
            <a:pPr lvl="0"/>
            <a:endParaRPr lang="en-US" dirty="0">
              <a:latin typeface="+mj-lt"/>
            </a:endParaRPr>
          </a:p>
          <a:p>
            <a:pPr lvl="0"/>
            <a:r>
              <a:rPr lang="tr-TR" b="1" dirty="0" err="1">
                <a:latin typeface="+mj-lt"/>
              </a:rPr>
              <a:t>Checksum</a:t>
            </a:r>
            <a:r>
              <a:rPr lang="tr-TR" b="1" dirty="0">
                <a:latin typeface="+mj-lt"/>
              </a:rPr>
              <a:t>:</a:t>
            </a:r>
            <a:r>
              <a:rPr lang="tr-TR" dirty="0">
                <a:latin typeface="+mj-lt"/>
              </a:rPr>
              <a:t> </a:t>
            </a:r>
            <a:r>
              <a:rPr lang="tr-TR" dirty="0" err="1">
                <a:latin typeface="+mj-lt"/>
              </a:rPr>
              <a:t>Calculated</a:t>
            </a:r>
            <a:r>
              <a:rPr lang="tr-TR" dirty="0">
                <a:latin typeface="+mj-lt"/>
              </a:rPr>
              <a:t> </a:t>
            </a:r>
            <a:r>
              <a:rPr lang="tr-TR" dirty="0" err="1">
                <a:latin typeface="+mj-lt"/>
              </a:rPr>
              <a:t>checksum</a:t>
            </a:r>
            <a:r>
              <a:rPr lang="tr-TR" dirty="0">
                <a:latin typeface="+mj-lt"/>
              </a:rPr>
              <a:t> of </a:t>
            </a:r>
            <a:r>
              <a:rPr lang="tr-TR" dirty="0" err="1">
                <a:latin typeface="+mj-lt"/>
              </a:rPr>
              <a:t>the</a:t>
            </a:r>
            <a:r>
              <a:rPr lang="tr-TR" dirty="0">
                <a:latin typeface="+mj-lt"/>
              </a:rPr>
              <a:t> </a:t>
            </a:r>
            <a:r>
              <a:rPr lang="tr-TR" dirty="0" err="1">
                <a:latin typeface="+mj-lt"/>
              </a:rPr>
              <a:t>header</a:t>
            </a:r>
            <a:r>
              <a:rPr lang="tr-TR" dirty="0">
                <a:latin typeface="+mj-lt"/>
              </a:rPr>
              <a:t> </a:t>
            </a:r>
            <a:r>
              <a:rPr lang="tr-TR" dirty="0" err="1">
                <a:latin typeface="+mj-lt"/>
              </a:rPr>
              <a:t>and</a:t>
            </a:r>
            <a:r>
              <a:rPr lang="tr-TR" dirty="0">
                <a:latin typeface="+mj-lt"/>
              </a:rPr>
              <a:t> data </a:t>
            </a:r>
            <a:r>
              <a:rPr lang="tr-TR" dirty="0" err="1">
                <a:latin typeface="+mj-lt"/>
              </a:rPr>
              <a:t>fields</a:t>
            </a:r>
            <a:r>
              <a:rPr lang="tr-TR" dirty="0">
                <a:latin typeface="+mj-lt"/>
              </a:rPr>
              <a:t> (16 </a:t>
            </a:r>
            <a:r>
              <a:rPr lang="tr-TR" dirty="0" err="1">
                <a:latin typeface="+mj-lt"/>
              </a:rPr>
              <a:t>bits</a:t>
            </a:r>
            <a:r>
              <a:rPr lang="tr-TR" dirty="0">
                <a:latin typeface="+mj-lt"/>
              </a:rPr>
              <a:t>)</a:t>
            </a:r>
            <a:endParaRPr lang="en-US" dirty="0">
              <a:latin typeface="+mj-lt"/>
            </a:endParaRPr>
          </a:p>
        </p:txBody>
      </p:sp>
      <p:pic>
        <p:nvPicPr>
          <p:cNvPr id="7" name="Image11">
            <a:extLst>
              <a:ext uri="{FF2B5EF4-FFF2-40B4-BE49-F238E27FC236}">
                <a16:creationId xmlns:a16="http://schemas.microsoft.com/office/drawing/2014/main" id="{9079A2C8-74CD-48F8-83D0-631518620546}"/>
              </a:ext>
            </a:extLst>
          </p:cNvPr>
          <p:cNvPicPr/>
          <p:nvPr/>
        </p:nvPicPr>
        <p:blipFill>
          <a:blip r:embed="rId3">
            <a:lum/>
            <a:alphaModFix/>
          </a:blip>
          <a:srcRect/>
          <a:stretch>
            <a:fillRect/>
          </a:stretch>
        </p:blipFill>
        <p:spPr>
          <a:xfrm>
            <a:off x="2152729" y="2222656"/>
            <a:ext cx="4838541" cy="2024744"/>
          </a:xfrm>
          <a:prstGeom prst="rect">
            <a:avLst/>
          </a:prstGeom>
        </p:spPr>
      </p:pic>
    </p:spTree>
    <p:extLst>
      <p:ext uri="{BB962C8B-B14F-4D97-AF65-F5344CB8AC3E}">
        <p14:creationId xmlns:p14="http://schemas.microsoft.com/office/powerpoint/2010/main" val="1558059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35</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35</a:t>
            </a:fld>
            <a:endParaRPr lang="en"/>
          </a:p>
        </p:txBody>
      </p:sp>
      <p:sp>
        <p:nvSpPr>
          <p:cNvPr id="2" name="TextBox 1">
            <a:extLst>
              <a:ext uri="{FF2B5EF4-FFF2-40B4-BE49-F238E27FC236}">
                <a16:creationId xmlns:a16="http://schemas.microsoft.com/office/drawing/2014/main" id="{E158273A-4332-46D1-A7AE-31E24C1A90AF}"/>
              </a:ext>
            </a:extLst>
          </p:cNvPr>
          <p:cNvSpPr txBox="1"/>
          <p:nvPr/>
        </p:nvSpPr>
        <p:spPr>
          <a:xfrm>
            <a:off x="3255764" y="478035"/>
            <a:ext cx="2632471" cy="307777"/>
          </a:xfrm>
          <a:prstGeom prst="rect">
            <a:avLst/>
          </a:prstGeom>
          <a:noFill/>
        </p:spPr>
        <p:txBody>
          <a:bodyPr wrap="square" rtlCol="0">
            <a:spAutoFit/>
          </a:bodyPr>
          <a:lstStyle/>
          <a:p>
            <a:r>
              <a:rPr lang="tr-TR" dirty="0" err="1">
                <a:latin typeface="+mj-lt"/>
              </a:rPr>
              <a:t>Address</a:t>
            </a:r>
            <a:r>
              <a:rPr lang="tr-TR" dirty="0">
                <a:latin typeface="+mj-lt"/>
              </a:rPr>
              <a:t> </a:t>
            </a:r>
            <a:r>
              <a:rPr lang="tr-TR" dirty="0" err="1">
                <a:latin typeface="+mj-lt"/>
              </a:rPr>
              <a:t>Resolution</a:t>
            </a:r>
            <a:r>
              <a:rPr lang="tr-TR" dirty="0">
                <a:latin typeface="+mj-lt"/>
              </a:rPr>
              <a:t> Protocol</a:t>
            </a:r>
            <a:endParaRPr lang="en-US" dirty="0">
              <a:latin typeface="+mj-lt"/>
            </a:endParaRPr>
          </a:p>
        </p:txBody>
      </p:sp>
      <p:sp>
        <p:nvSpPr>
          <p:cNvPr id="3" name="TextBox 2">
            <a:extLst>
              <a:ext uri="{FF2B5EF4-FFF2-40B4-BE49-F238E27FC236}">
                <a16:creationId xmlns:a16="http://schemas.microsoft.com/office/drawing/2014/main" id="{BD417691-472F-482C-AD05-817CEF813543}"/>
              </a:ext>
            </a:extLst>
          </p:cNvPr>
          <p:cNvSpPr txBox="1"/>
          <p:nvPr/>
        </p:nvSpPr>
        <p:spPr>
          <a:xfrm>
            <a:off x="646508" y="785812"/>
            <a:ext cx="7850981" cy="1600438"/>
          </a:xfrm>
          <a:prstGeom prst="rect">
            <a:avLst/>
          </a:prstGeom>
          <a:noFill/>
        </p:spPr>
        <p:txBody>
          <a:bodyPr wrap="square" rtlCol="0">
            <a:spAutoFit/>
          </a:bodyPr>
          <a:lstStyle/>
          <a:p>
            <a:r>
              <a:rPr lang="en-US" dirty="0">
                <a:latin typeface="+mj-lt"/>
              </a:rPr>
              <a:t>   </a:t>
            </a:r>
            <a:r>
              <a:rPr lang="tr-TR" dirty="0" err="1">
                <a:latin typeface="+mj-lt"/>
              </a:rPr>
              <a:t>The</a:t>
            </a:r>
            <a:r>
              <a:rPr lang="tr-TR" dirty="0">
                <a:latin typeface="+mj-lt"/>
              </a:rPr>
              <a:t> MAC </a:t>
            </a:r>
            <a:r>
              <a:rPr lang="tr-TR" dirty="0" err="1">
                <a:latin typeface="+mj-lt"/>
              </a:rPr>
              <a:t>address</a:t>
            </a:r>
            <a:r>
              <a:rPr lang="tr-TR" dirty="0">
                <a:latin typeface="+mj-lt"/>
              </a:rPr>
              <a:t> is </a:t>
            </a:r>
            <a:r>
              <a:rPr lang="tr-TR" dirty="0" err="1">
                <a:latin typeface="+mj-lt"/>
              </a:rPr>
              <a:t>the</a:t>
            </a:r>
            <a:r>
              <a:rPr lang="tr-TR" dirty="0">
                <a:latin typeface="+mj-lt"/>
              </a:rPr>
              <a:t> </a:t>
            </a:r>
            <a:r>
              <a:rPr lang="tr-TR" dirty="0" err="1">
                <a:latin typeface="+mj-lt"/>
              </a:rPr>
              <a:t>unique</a:t>
            </a:r>
            <a:r>
              <a:rPr lang="tr-TR" dirty="0">
                <a:latin typeface="+mj-lt"/>
              </a:rPr>
              <a:t> </a:t>
            </a:r>
            <a:r>
              <a:rPr lang="tr-TR" dirty="0" err="1">
                <a:latin typeface="+mj-lt"/>
              </a:rPr>
              <a:t>identifier</a:t>
            </a:r>
            <a:r>
              <a:rPr lang="tr-TR" dirty="0">
                <a:latin typeface="+mj-lt"/>
              </a:rPr>
              <a:t> of </a:t>
            </a:r>
            <a:r>
              <a:rPr lang="tr-TR" dirty="0" err="1">
                <a:latin typeface="+mj-lt"/>
              </a:rPr>
              <a:t>the</a:t>
            </a:r>
            <a:r>
              <a:rPr lang="tr-TR" dirty="0">
                <a:latin typeface="+mj-lt"/>
              </a:rPr>
              <a:t> </a:t>
            </a:r>
            <a:r>
              <a:rPr lang="tr-TR" dirty="0" err="1">
                <a:latin typeface="+mj-lt"/>
              </a:rPr>
              <a:t>device</a:t>
            </a:r>
            <a:r>
              <a:rPr lang="tr-TR" dirty="0">
                <a:latin typeface="+mj-lt"/>
              </a:rPr>
              <a:t>. </a:t>
            </a:r>
            <a:r>
              <a:rPr lang="tr-TR" dirty="0" err="1">
                <a:latin typeface="+mj-lt"/>
              </a:rPr>
              <a:t>It</a:t>
            </a:r>
            <a:r>
              <a:rPr lang="tr-TR" dirty="0">
                <a:latin typeface="+mj-lt"/>
              </a:rPr>
              <a:t> is </a:t>
            </a:r>
            <a:r>
              <a:rPr lang="tr-TR" dirty="0" err="1">
                <a:latin typeface="+mj-lt"/>
              </a:rPr>
              <a:t>usually</a:t>
            </a:r>
            <a:r>
              <a:rPr lang="tr-TR" dirty="0">
                <a:latin typeface="+mj-lt"/>
              </a:rPr>
              <a:t> </a:t>
            </a:r>
            <a:r>
              <a:rPr lang="tr-TR" dirty="0" err="1">
                <a:latin typeface="+mj-lt"/>
              </a:rPr>
              <a:t>embedded</a:t>
            </a:r>
            <a:r>
              <a:rPr lang="tr-TR" dirty="0">
                <a:latin typeface="+mj-lt"/>
              </a:rPr>
              <a:t> in </a:t>
            </a:r>
            <a:r>
              <a:rPr lang="tr-TR" dirty="0" err="1">
                <a:latin typeface="+mj-lt"/>
              </a:rPr>
              <a:t>the</a:t>
            </a:r>
            <a:r>
              <a:rPr lang="tr-TR" dirty="0">
                <a:latin typeface="+mj-lt"/>
              </a:rPr>
              <a:t> hardware </a:t>
            </a:r>
            <a:r>
              <a:rPr lang="tr-TR" dirty="0" err="1">
                <a:latin typeface="+mj-lt"/>
              </a:rPr>
              <a:t>during</a:t>
            </a:r>
            <a:r>
              <a:rPr lang="tr-TR" dirty="0">
                <a:latin typeface="+mj-lt"/>
              </a:rPr>
              <a:t> </a:t>
            </a:r>
            <a:r>
              <a:rPr lang="tr-TR" dirty="0" err="1">
                <a:latin typeface="+mj-lt"/>
              </a:rPr>
              <a:t>manufacturing</a:t>
            </a:r>
            <a:r>
              <a:rPr lang="tr-TR" dirty="0">
                <a:latin typeface="+mj-lt"/>
              </a:rPr>
              <a:t>. </a:t>
            </a:r>
            <a:r>
              <a:rPr lang="tr-TR" dirty="0" err="1">
                <a:latin typeface="+mj-lt"/>
              </a:rPr>
              <a:t>The</a:t>
            </a:r>
            <a:r>
              <a:rPr lang="tr-TR" dirty="0">
                <a:latin typeface="+mj-lt"/>
              </a:rPr>
              <a:t> MAC </a:t>
            </a:r>
            <a:r>
              <a:rPr lang="tr-TR" dirty="0" err="1">
                <a:latin typeface="+mj-lt"/>
              </a:rPr>
              <a:t>address</a:t>
            </a:r>
            <a:r>
              <a:rPr lang="tr-TR" dirty="0">
                <a:latin typeface="+mj-lt"/>
              </a:rPr>
              <a:t> is </a:t>
            </a:r>
            <a:r>
              <a:rPr lang="tr-TR" dirty="0" err="1">
                <a:latin typeface="+mj-lt"/>
              </a:rPr>
              <a:t>also</a:t>
            </a:r>
            <a:r>
              <a:rPr lang="tr-TR" dirty="0">
                <a:latin typeface="+mj-lt"/>
              </a:rPr>
              <a:t> </a:t>
            </a:r>
            <a:r>
              <a:rPr lang="tr-TR" dirty="0" err="1">
                <a:latin typeface="+mj-lt"/>
              </a:rPr>
              <a:t>referred</a:t>
            </a:r>
            <a:r>
              <a:rPr lang="tr-TR" dirty="0">
                <a:latin typeface="+mj-lt"/>
              </a:rPr>
              <a:t> </a:t>
            </a:r>
            <a:r>
              <a:rPr lang="tr-TR" dirty="0" err="1">
                <a:latin typeface="+mj-lt"/>
              </a:rPr>
              <a:t>to</a:t>
            </a:r>
            <a:r>
              <a:rPr lang="tr-TR" dirty="0">
                <a:latin typeface="+mj-lt"/>
              </a:rPr>
              <a:t> as </a:t>
            </a:r>
            <a:r>
              <a:rPr lang="tr-TR" dirty="0" err="1">
                <a:latin typeface="+mj-lt"/>
              </a:rPr>
              <a:t>the</a:t>
            </a:r>
            <a:r>
              <a:rPr lang="tr-TR" dirty="0">
                <a:latin typeface="+mj-lt"/>
              </a:rPr>
              <a:t> hardware </a:t>
            </a:r>
            <a:r>
              <a:rPr lang="tr-TR" dirty="0" err="1">
                <a:latin typeface="+mj-lt"/>
              </a:rPr>
              <a:t>address</a:t>
            </a:r>
            <a:r>
              <a:rPr lang="tr-TR" dirty="0">
                <a:latin typeface="+mj-lt"/>
              </a:rPr>
              <a:t> </a:t>
            </a:r>
            <a:r>
              <a:rPr lang="tr-TR" dirty="0" err="1">
                <a:latin typeface="+mj-lt"/>
              </a:rPr>
              <a:t>or</a:t>
            </a:r>
            <a:r>
              <a:rPr lang="tr-TR" dirty="0">
                <a:latin typeface="+mj-lt"/>
              </a:rPr>
              <a:t> </a:t>
            </a:r>
            <a:r>
              <a:rPr lang="tr-TR" dirty="0" err="1">
                <a:latin typeface="+mj-lt"/>
              </a:rPr>
              <a:t>the</a:t>
            </a:r>
            <a:r>
              <a:rPr lang="tr-TR" dirty="0">
                <a:latin typeface="+mj-lt"/>
              </a:rPr>
              <a:t> </a:t>
            </a:r>
            <a:r>
              <a:rPr lang="tr-TR" dirty="0" err="1">
                <a:latin typeface="+mj-lt"/>
              </a:rPr>
              <a:t>physical</a:t>
            </a:r>
            <a:r>
              <a:rPr lang="tr-TR" dirty="0">
                <a:latin typeface="+mj-lt"/>
              </a:rPr>
              <a:t> </a:t>
            </a:r>
            <a:r>
              <a:rPr lang="tr-TR" dirty="0" err="1">
                <a:latin typeface="+mj-lt"/>
              </a:rPr>
              <a:t>address</a:t>
            </a:r>
            <a:r>
              <a:rPr lang="tr-TR" dirty="0">
                <a:latin typeface="+mj-lt"/>
              </a:rPr>
              <a:t>. </a:t>
            </a:r>
            <a:r>
              <a:rPr lang="tr-TR" dirty="0" err="1">
                <a:latin typeface="+mj-lt"/>
              </a:rPr>
              <a:t>The</a:t>
            </a:r>
            <a:r>
              <a:rPr lang="tr-TR" dirty="0">
                <a:latin typeface="+mj-lt"/>
              </a:rPr>
              <a:t> </a:t>
            </a:r>
            <a:r>
              <a:rPr lang="tr-TR" dirty="0" err="1">
                <a:latin typeface="+mj-lt"/>
              </a:rPr>
              <a:t>address</a:t>
            </a:r>
            <a:r>
              <a:rPr lang="tr-TR" dirty="0">
                <a:latin typeface="+mj-lt"/>
              </a:rPr>
              <a:t> is 48 </a:t>
            </a:r>
            <a:r>
              <a:rPr lang="tr-TR" dirty="0" err="1">
                <a:latin typeface="+mj-lt"/>
              </a:rPr>
              <a:t>bits</a:t>
            </a:r>
            <a:r>
              <a:rPr lang="tr-TR" dirty="0">
                <a:latin typeface="+mj-lt"/>
              </a:rPr>
              <a:t> </a:t>
            </a:r>
            <a:r>
              <a:rPr lang="tr-TR" dirty="0" err="1">
                <a:latin typeface="+mj-lt"/>
              </a:rPr>
              <a:t>long</a:t>
            </a:r>
            <a:r>
              <a:rPr lang="tr-TR" dirty="0">
                <a:latin typeface="+mj-lt"/>
              </a:rPr>
              <a:t> </a:t>
            </a:r>
            <a:r>
              <a:rPr lang="tr-TR" dirty="0" err="1">
                <a:latin typeface="+mj-lt"/>
              </a:rPr>
              <a:t>and</a:t>
            </a:r>
            <a:r>
              <a:rPr lang="tr-TR" dirty="0">
                <a:latin typeface="+mj-lt"/>
              </a:rPr>
              <a:t> is </a:t>
            </a:r>
            <a:r>
              <a:rPr lang="tr-TR" dirty="0" err="1">
                <a:latin typeface="+mj-lt"/>
              </a:rPr>
              <a:t>usually</a:t>
            </a:r>
            <a:r>
              <a:rPr lang="tr-TR" dirty="0">
                <a:latin typeface="+mj-lt"/>
              </a:rPr>
              <a:t> </a:t>
            </a:r>
            <a:r>
              <a:rPr lang="tr-TR" dirty="0" err="1">
                <a:latin typeface="+mj-lt"/>
              </a:rPr>
              <a:t>represented</a:t>
            </a:r>
            <a:r>
              <a:rPr lang="tr-TR" dirty="0">
                <a:latin typeface="+mj-lt"/>
              </a:rPr>
              <a:t> </a:t>
            </a:r>
            <a:r>
              <a:rPr lang="tr-TR" dirty="0" err="1">
                <a:latin typeface="+mj-lt"/>
              </a:rPr>
              <a:t>using</a:t>
            </a:r>
            <a:r>
              <a:rPr lang="tr-TR" dirty="0">
                <a:latin typeface="+mj-lt"/>
              </a:rPr>
              <a:t> </a:t>
            </a:r>
            <a:r>
              <a:rPr lang="tr-TR" dirty="0" err="1">
                <a:latin typeface="+mj-lt"/>
              </a:rPr>
              <a:t>hexadecimal</a:t>
            </a:r>
            <a:r>
              <a:rPr lang="tr-TR" dirty="0">
                <a:latin typeface="+mj-lt"/>
              </a:rPr>
              <a:t> </a:t>
            </a:r>
            <a:r>
              <a:rPr lang="tr-TR" dirty="0" err="1">
                <a:latin typeface="+mj-lt"/>
              </a:rPr>
              <a:t>notation</a:t>
            </a:r>
            <a:r>
              <a:rPr lang="tr-TR" dirty="0">
                <a:latin typeface="+mj-lt"/>
              </a:rPr>
              <a:t>. </a:t>
            </a:r>
            <a:r>
              <a:rPr lang="tr-TR" dirty="0" err="1">
                <a:latin typeface="+mj-lt"/>
              </a:rPr>
              <a:t>Groups</a:t>
            </a:r>
            <a:r>
              <a:rPr lang="tr-TR" dirty="0">
                <a:latin typeface="+mj-lt"/>
              </a:rPr>
              <a:t> of </a:t>
            </a:r>
            <a:r>
              <a:rPr lang="tr-TR" dirty="0" err="1">
                <a:latin typeface="+mj-lt"/>
              </a:rPr>
              <a:t>digits</a:t>
            </a:r>
            <a:r>
              <a:rPr lang="tr-TR" dirty="0">
                <a:latin typeface="+mj-lt"/>
              </a:rPr>
              <a:t> </a:t>
            </a:r>
            <a:r>
              <a:rPr lang="tr-TR" dirty="0" err="1">
                <a:latin typeface="+mj-lt"/>
              </a:rPr>
              <a:t>are</a:t>
            </a:r>
            <a:r>
              <a:rPr lang="tr-TR" dirty="0">
                <a:latin typeface="+mj-lt"/>
              </a:rPr>
              <a:t> </a:t>
            </a:r>
            <a:r>
              <a:rPr lang="tr-TR" dirty="0" err="1">
                <a:latin typeface="+mj-lt"/>
              </a:rPr>
              <a:t>commonly</a:t>
            </a:r>
            <a:r>
              <a:rPr lang="tr-TR" dirty="0">
                <a:latin typeface="+mj-lt"/>
              </a:rPr>
              <a:t> </a:t>
            </a:r>
            <a:r>
              <a:rPr lang="tr-TR" dirty="0" err="1">
                <a:latin typeface="+mj-lt"/>
              </a:rPr>
              <a:t>separated</a:t>
            </a:r>
            <a:r>
              <a:rPr lang="tr-TR" dirty="0">
                <a:latin typeface="+mj-lt"/>
              </a:rPr>
              <a:t> </a:t>
            </a:r>
            <a:r>
              <a:rPr lang="tr-TR" dirty="0" err="1">
                <a:latin typeface="+mj-lt"/>
              </a:rPr>
              <a:t>with</a:t>
            </a:r>
            <a:r>
              <a:rPr lang="tr-TR" dirty="0">
                <a:latin typeface="+mj-lt"/>
              </a:rPr>
              <a:t> </a:t>
            </a:r>
            <a:r>
              <a:rPr lang="tr-TR" dirty="0" err="1">
                <a:latin typeface="+mj-lt"/>
              </a:rPr>
              <a:t>colons</a:t>
            </a:r>
            <a:r>
              <a:rPr lang="tr-TR" dirty="0">
                <a:latin typeface="+mj-lt"/>
              </a:rPr>
              <a:t>, </a:t>
            </a:r>
            <a:r>
              <a:rPr lang="tr-TR" dirty="0" err="1">
                <a:latin typeface="+mj-lt"/>
              </a:rPr>
              <a:t>dashes</a:t>
            </a:r>
            <a:r>
              <a:rPr lang="tr-TR" dirty="0">
                <a:latin typeface="+mj-lt"/>
              </a:rPr>
              <a:t>, </a:t>
            </a:r>
            <a:r>
              <a:rPr lang="tr-TR" dirty="0" err="1">
                <a:latin typeface="+mj-lt"/>
              </a:rPr>
              <a:t>or</a:t>
            </a:r>
            <a:r>
              <a:rPr lang="tr-TR" dirty="0">
                <a:latin typeface="+mj-lt"/>
              </a:rPr>
              <a:t> </a:t>
            </a:r>
            <a:r>
              <a:rPr lang="tr-TR" dirty="0" err="1">
                <a:latin typeface="+mj-lt"/>
              </a:rPr>
              <a:t>periods</a:t>
            </a:r>
            <a:r>
              <a:rPr lang="tr-TR" dirty="0">
                <a:latin typeface="+mj-lt"/>
              </a:rPr>
              <a:t>. </a:t>
            </a:r>
            <a:r>
              <a:rPr lang="tr-TR" dirty="0" err="1">
                <a:latin typeface="+mj-lt"/>
              </a:rPr>
              <a:t>The</a:t>
            </a:r>
            <a:r>
              <a:rPr lang="tr-TR" dirty="0">
                <a:latin typeface="+mj-lt"/>
              </a:rPr>
              <a:t> </a:t>
            </a:r>
            <a:r>
              <a:rPr lang="tr-TR" dirty="0" err="1">
                <a:latin typeface="+mj-lt"/>
              </a:rPr>
              <a:t>following</a:t>
            </a:r>
            <a:r>
              <a:rPr lang="tr-TR" dirty="0">
                <a:latin typeface="+mj-lt"/>
              </a:rPr>
              <a:t> </a:t>
            </a:r>
            <a:r>
              <a:rPr lang="tr-TR" dirty="0" err="1">
                <a:latin typeface="+mj-lt"/>
              </a:rPr>
              <a:t>three</a:t>
            </a:r>
            <a:r>
              <a:rPr lang="tr-TR" dirty="0">
                <a:latin typeface="+mj-lt"/>
              </a:rPr>
              <a:t> </a:t>
            </a:r>
            <a:r>
              <a:rPr lang="tr-TR" dirty="0" err="1">
                <a:latin typeface="+mj-lt"/>
              </a:rPr>
              <a:t>example</a:t>
            </a:r>
            <a:r>
              <a:rPr lang="tr-TR" dirty="0">
                <a:latin typeface="+mj-lt"/>
              </a:rPr>
              <a:t> </a:t>
            </a:r>
            <a:r>
              <a:rPr lang="tr-TR" dirty="0" err="1">
                <a:latin typeface="+mj-lt"/>
              </a:rPr>
              <a:t>notations</a:t>
            </a:r>
            <a:r>
              <a:rPr lang="tr-TR" dirty="0">
                <a:latin typeface="+mj-lt"/>
              </a:rPr>
              <a:t> </a:t>
            </a:r>
            <a:r>
              <a:rPr lang="tr-TR" dirty="0" err="1">
                <a:latin typeface="+mj-lt"/>
              </a:rPr>
              <a:t>are</a:t>
            </a:r>
            <a:r>
              <a:rPr lang="tr-TR" dirty="0">
                <a:latin typeface="+mj-lt"/>
              </a:rPr>
              <a:t> </a:t>
            </a:r>
            <a:r>
              <a:rPr lang="tr-TR" dirty="0" err="1">
                <a:latin typeface="+mj-lt"/>
              </a:rPr>
              <a:t>common</a:t>
            </a:r>
            <a:r>
              <a:rPr lang="tr-TR" dirty="0">
                <a:latin typeface="+mj-lt"/>
              </a:rPr>
              <a:t> </a:t>
            </a:r>
            <a:r>
              <a:rPr lang="tr-TR" dirty="0" err="1">
                <a:latin typeface="+mj-lt"/>
              </a:rPr>
              <a:t>and</a:t>
            </a:r>
            <a:r>
              <a:rPr lang="tr-TR" dirty="0">
                <a:latin typeface="+mj-lt"/>
              </a:rPr>
              <a:t> </a:t>
            </a:r>
            <a:r>
              <a:rPr lang="tr-TR" dirty="0" err="1">
                <a:latin typeface="+mj-lt"/>
              </a:rPr>
              <a:t>equivalent</a:t>
            </a:r>
            <a:r>
              <a:rPr lang="tr-TR" dirty="0">
                <a:latin typeface="+mj-lt"/>
              </a:rPr>
              <a:t>: 54:EE:75:B1:6F:22, 54-EE-75-B1-6F-22, </a:t>
            </a:r>
            <a:r>
              <a:rPr lang="tr-TR" dirty="0" err="1">
                <a:latin typeface="+mj-lt"/>
              </a:rPr>
              <a:t>and</a:t>
            </a:r>
            <a:r>
              <a:rPr lang="tr-TR" dirty="0">
                <a:latin typeface="+mj-lt"/>
              </a:rPr>
              <a:t> 54EE.75B1.6F22.</a:t>
            </a:r>
            <a:endParaRPr lang="en-US" dirty="0">
              <a:latin typeface="+mj-lt"/>
            </a:endParaRPr>
          </a:p>
          <a:p>
            <a:endParaRPr lang="en-US" dirty="0">
              <a:latin typeface="+mj-lt"/>
            </a:endParaRPr>
          </a:p>
        </p:txBody>
      </p:sp>
      <p:pic>
        <p:nvPicPr>
          <p:cNvPr id="7" name="Image12">
            <a:extLst>
              <a:ext uri="{FF2B5EF4-FFF2-40B4-BE49-F238E27FC236}">
                <a16:creationId xmlns:a16="http://schemas.microsoft.com/office/drawing/2014/main" id="{E688A9CC-F3E1-47E7-810F-3A9CCDE6D340}"/>
              </a:ext>
            </a:extLst>
          </p:cNvPr>
          <p:cNvPicPr/>
          <p:nvPr/>
        </p:nvPicPr>
        <p:blipFill>
          <a:blip r:embed="rId3">
            <a:lum/>
            <a:alphaModFix/>
          </a:blip>
          <a:srcRect/>
          <a:stretch>
            <a:fillRect/>
          </a:stretch>
        </p:blipFill>
        <p:spPr>
          <a:xfrm>
            <a:off x="1963418" y="2200273"/>
            <a:ext cx="5217159" cy="2282869"/>
          </a:xfrm>
          <a:prstGeom prst="rect">
            <a:avLst/>
          </a:prstGeom>
        </p:spPr>
      </p:pic>
    </p:spTree>
    <p:extLst>
      <p:ext uri="{BB962C8B-B14F-4D97-AF65-F5344CB8AC3E}">
        <p14:creationId xmlns:p14="http://schemas.microsoft.com/office/powerpoint/2010/main" val="451648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36</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36</a:t>
            </a:fld>
            <a:endParaRPr lang="en"/>
          </a:p>
        </p:txBody>
      </p:sp>
      <p:sp>
        <p:nvSpPr>
          <p:cNvPr id="2" name="TextBox 1">
            <a:extLst>
              <a:ext uri="{FF2B5EF4-FFF2-40B4-BE49-F238E27FC236}">
                <a16:creationId xmlns:a16="http://schemas.microsoft.com/office/drawing/2014/main" id="{C7487EE1-1232-41B9-82D2-D16A43B60848}"/>
              </a:ext>
            </a:extLst>
          </p:cNvPr>
          <p:cNvSpPr txBox="1"/>
          <p:nvPr/>
        </p:nvSpPr>
        <p:spPr>
          <a:xfrm>
            <a:off x="3253978" y="528637"/>
            <a:ext cx="2636044" cy="307777"/>
          </a:xfrm>
          <a:prstGeom prst="rect">
            <a:avLst/>
          </a:prstGeom>
          <a:noFill/>
        </p:spPr>
        <p:txBody>
          <a:bodyPr wrap="square" rtlCol="0">
            <a:spAutoFit/>
          </a:bodyPr>
          <a:lstStyle/>
          <a:p>
            <a:r>
              <a:rPr lang="tr-TR" dirty="0">
                <a:latin typeface="+mj-lt"/>
              </a:rPr>
              <a:t>Host-</a:t>
            </a:r>
            <a:r>
              <a:rPr lang="tr-TR" dirty="0" err="1">
                <a:latin typeface="+mj-lt"/>
              </a:rPr>
              <a:t>to</a:t>
            </a:r>
            <a:r>
              <a:rPr lang="tr-TR" dirty="0">
                <a:latin typeface="+mj-lt"/>
              </a:rPr>
              <a:t>-Host </a:t>
            </a:r>
            <a:r>
              <a:rPr lang="tr-TR" dirty="0" err="1">
                <a:latin typeface="+mj-lt"/>
              </a:rPr>
              <a:t>Packet</a:t>
            </a:r>
            <a:r>
              <a:rPr lang="tr-TR" dirty="0">
                <a:latin typeface="+mj-lt"/>
              </a:rPr>
              <a:t> Delivery</a:t>
            </a:r>
            <a:endParaRPr lang="en-US" dirty="0">
              <a:latin typeface="+mj-lt"/>
            </a:endParaRPr>
          </a:p>
        </p:txBody>
      </p:sp>
      <p:pic>
        <p:nvPicPr>
          <p:cNvPr id="7" name="Image13">
            <a:extLst>
              <a:ext uri="{FF2B5EF4-FFF2-40B4-BE49-F238E27FC236}">
                <a16:creationId xmlns:a16="http://schemas.microsoft.com/office/drawing/2014/main" id="{8824CD79-6783-41D0-87E5-4FF8EA64FFCB}"/>
              </a:ext>
            </a:extLst>
          </p:cNvPr>
          <p:cNvPicPr/>
          <p:nvPr/>
        </p:nvPicPr>
        <p:blipFill>
          <a:blip r:embed="rId3">
            <a:lum/>
            <a:alphaModFix/>
          </a:blip>
          <a:srcRect/>
          <a:stretch>
            <a:fillRect/>
          </a:stretch>
        </p:blipFill>
        <p:spPr>
          <a:xfrm>
            <a:off x="1512252" y="1288098"/>
            <a:ext cx="6119495" cy="2738755"/>
          </a:xfrm>
          <a:prstGeom prst="rect">
            <a:avLst/>
          </a:prstGeom>
        </p:spPr>
      </p:pic>
    </p:spTree>
    <p:extLst>
      <p:ext uri="{BB962C8B-B14F-4D97-AF65-F5344CB8AC3E}">
        <p14:creationId xmlns:p14="http://schemas.microsoft.com/office/powerpoint/2010/main" val="1471058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37</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37</a:t>
            </a:fld>
            <a:endParaRPr lang="en"/>
          </a:p>
        </p:txBody>
      </p:sp>
      <p:pic>
        <p:nvPicPr>
          <p:cNvPr id="5" name="Image14">
            <a:extLst>
              <a:ext uri="{FF2B5EF4-FFF2-40B4-BE49-F238E27FC236}">
                <a16:creationId xmlns:a16="http://schemas.microsoft.com/office/drawing/2014/main" id="{AC34CC6C-E12B-46F7-84D3-D8DA8CF2112B}"/>
              </a:ext>
            </a:extLst>
          </p:cNvPr>
          <p:cNvPicPr/>
          <p:nvPr/>
        </p:nvPicPr>
        <p:blipFill>
          <a:blip r:embed="rId3">
            <a:lum/>
            <a:alphaModFix/>
          </a:blip>
          <a:srcRect/>
          <a:stretch>
            <a:fillRect/>
          </a:stretch>
        </p:blipFill>
        <p:spPr>
          <a:xfrm>
            <a:off x="1054560" y="695250"/>
            <a:ext cx="7034880" cy="3305250"/>
          </a:xfrm>
          <a:prstGeom prst="rect">
            <a:avLst/>
          </a:prstGeom>
        </p:spPr>
      </p:pic>
    </p:spTree>
    <p:extLst>
      <p:ext uri="{BB962C8B-B14F-4D97-AF65-F5344CB8AC3E}">
        <p14:creationId xmlns:p14="http://schemas.microsoft.com/office/powerpoint/2010/main" val="3461371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38</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38</a:t>
            </a:fld>
            <a:endParaRPr lang="en"/>
          </a:p>
        </p:txBody>
      </p:sp>
      <p:pic>
        <p:nvPicPr>
          <p:cNvPr id="5" name="Image15">
            <a:extLst>
              <a:ext uri="{FF2B5EF4-FFF2-40B4-BE49-F238E27FC236}">
                <a16:creationId xmlns:a16="http://schemas.microsoft.com/office/drawing/2014/main" id="{87D1B580-6411-4A33-8897-90023A98ECE3}"/>
              </a:ext>
            </a:extLst>
          </p:cNvPr>
          <p:cNvPicPr/>
          <p:nvPr/>
        </p:nvPicPr>
        <p:blipFill>
          <a:blip r:embed="rId3">
            <a:lum/>
            <a:alphaModFix/>
          </a:blip>
          <a:srcRect/>
          <a:stretch>
            <a:fillRect/>
          </a:stretch>
        </p:blipFill>
        <p:spPr>
          <a:xfrm>
            <a:off x="970438" y="792956"/>
            <a:ext cx="7203123" cy="3328988"/>
          </a:xfrm>
          <a:prstGeom prst="rect">
            <a:avLst/>
          </a:prstGeom>
        </p:spPr>
      </p:pic>
    </p:spTree>
    <p:extLst>
      <p:ext uri="{BB962C8B-B14F-4D97-AF65-F5344CB8AC3E}">
        <p14:creationId xmlns:p14="http://schemas.microsoft.com/office/powerpoint/2010/main" val="166792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39</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39</a:t>
            </a:fld>
            <a:endParaRPr lang="en"/>
          </a:p>
        </p:txBody>
      </p:sp>
      <p:pic>
        <p:nvPicPr>
          <p:cNvPr id="6" name="Image16">
            <a:extLst>
              <a:ext uri="{FF2B5EF4-FFF2-40B4-BE49-F238E27FC236}">
                <a16:creationId xmlns:a16="http://schemas.microsoft.com/office/drawing/2014/main" id="{31C0A72A-77A1-4ECA-8442-233047AA979E}"/>
              </a:ext>
            </a:extLst>
          </p:cNvPr>
          <p:cNvPicPr/>
          <p:nvPr/>
        </p:nvPicPr>
        <p:blipFill>
          <a:blip r:embed="rId3">
            <a:lum/>
            <a:alphaModFix/>
          </a:blip>
          <a:srcRect/>
          <a:stretch>
            <a:fillRect/>
          </a:stretch>
        </p:blipFill>
        <p:spPr>
          <a:xfrm>
            <a:off x="974010" y="740094"/>
            <a:ext cx="7195979" cy="3410426"/>
          </a:xfrm>
          <a:prstGeom prst="rect">
            <a:avLst/>
          </a:prstGeom>
        </p:spPr>
      </p:pic>
    </p:spTree>
    <p:extLst>
      <p:ext uri="{BB962C8B-B14F-4D97-AF65-F5344CB8AC3E}">
        <p14:creationId xmlns:p14="http://schemas.microsoft.com/office/powerpoint/2010/main" val="64851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a:t>
            </a:fld>
            <a:endParaRPr lang="en"/>
          </a:p>
        </p:txBody>
      </p:sp>
      <p:sp>
        <p:nvSpPr>
          <p:cNvPr id="2" name="TextBox 1"/>
          <p:cNvSpPr txBox="1"/>
          <p:nvPr/>
        </p:nvSpPr>
        <p:spPr>
          <a:xfrm>
            <a:off x="539430" y="480225"/>
            <a:ext cx="8064970" cy="1384995"/>
          </a:xfrm>
          <a:prstGeom prst="rect">
            <a:avLst/>
          </a:prstGeom>
          <a:noFill/>
        </p:spPr>
        <p:txBody>
          <a:bodyPr wrap="square" rtlCol="0">
            <a:spAutoFit/>
          </a:bodyPr>
          <a:lstStyle/>
          <a:p>
            <a:pPr lvl="0"/>
            <a:r>
              <a:rPr lang="tr-TR" b="1" dirty="0">
                <a:latin typeface="Raleway Light" panose="020B0604020202020204" charset="0"/>
              </a:rPr>
              <a:t>Layer 4,</a:t>
            </a:r>
            <a:r>
              <a:rPr lang="tr-TR" dirty="0">
                <a:latin typeface="Raleway Light" panose="020B0604020202020204" charset="0"/>
              </a:rPr>
              <a:t> </a:t>
            </a:r>
            <a:r>
              <a:rPr lang="tr-TR" b="1" dirty="0">
                <a:latin typeface="Raleway Light" panose="020B0604020202020204" charset="0"/>
              </a:rPr>
              <a:t>Transport:</a:t>
            </a:r>
            <a:r>
              <a:rPr lang="tr-TR" dirty="0">
                <a:latin typeface="Raleway Light" panose="020B0604020202020204" charset="0"/>
              </a:rPr>
              <a:t> The transport layer segments data from the system of the sending host and reassembles the data into a data stream on the system of the receiving host. For example, business users in large corporations often transfer large files from field locations to a corporate site. Reliable delivery of the files is important, so the transport layer breaks down large files into smaller pieces, which are known as segments, that are less likely to incur transmission problems.</a:t>
            </a:r>
            <a:endParaRPr lang="en-US" dirty="0">
              <a:latin typeface="Raleway Light" panose="020B0604020202020204" charset="0"/>
            </a:endParaRPr>
          </a:p>
        </p:txBody>
      </p:sp>
      <p:sp>
        <p:nvSpPr>
          <p:cNvPr id="3" name="TextBox 2"/>
          <p:cNvSpPr txBox="1"/>
          <p:nvPr/>
        </p:nvSpPr>
        <p:spPr>
          <a:xfrm>
            <a:off x="539430" y="1996653"/>
            <a:ext cx="7986199" cy="2462213"/>
          </a:xfrm>
          <a:prstGeom prst="rect">
            <a:avLst/>
          </a:prstGeom>
          <a:noFill/>
        </p:spPr>
        <p:txBody>
          <a:bodyPr wrap="square" rtlCol="0">
            <a:spAutoFit/>
          </a:bodyPr>
          <a:lstStyle/>
          <a:p>
            <a:pPr marL="285750" indent="-285750">
              <a:buFont typeface="Arial" panose="020B0604020202020204" pitchFamily="34" charset="0"/>
              <a:buChar char="!"/>
            </a:pPr>
            <a:r>
              <a:rPr lang="tr-TR" dirty="0">
                <a:latin typeface="Raleway Light" panose="020B0604020202020204" charset="0"/>
              </a:rPr>
              <a:t>The boundary between the transport layer and the session layer can be thought of as the boundary between application protocols and data-flow protocols. Whereas the application, presentation, and session layers are concerned with application issues, the lower four layers are concerned with data transport issues.</a:t>
            </a:r>
            <a:endParaRPr lang="en-US" dirty="0">
              <a:latin typeface="Raleway Light" panose="020B0604020202020204" charset="0"/>
            </a:endParaRPr>
          </a:p>
          <a:p>
            <a:endParaRPr lang="en-US" dirty="0">
              <a:latin typeface="Raleway Light" panose="020B0604020202020204" charset="0"/>
            </a:endParaRPr>
          </a:p>
          <a:p>
            <a:pPr marL="285750" indent="-285750">
              <a:buFont typeface="Arial" panose="020B0604020202020204" pitchFamily="34" charset="0"/>
              <a:buChar char="!"/>
            </a:pPr>
            <a:r>
              <a:rPr lang="tr-TR" dirty="0">
                <a:latin typeface="Raleway Light" panose="020B0604020202020204" charset="0"/>
              </a:rPr>
              <a:t>The transport layer shields the upper layers from transport implementation details. Specifically, issues such as reliability of transport between two hosts are assigned to the transport layer. In providing a communication service, the transport layer establishes, maintains, and properly terminates virtual circuits. Transport error detection, error recovery, and information flow control ensure reliable service.</a:t>
            </a:r>
            <a:endParaRPr lang="en-US" dirty="0">
              <a:latin typeface="Raleway Light" panose="020B0604020202020204" charset="0"/>
            </a:endParaRPr>
          </a:p>
          <a:p>
            <a:endParaRPr lang="en-US" dirty="0">
              <a:latin typeface="Raleway Light" panose="020B0604020202020204" charset="0"/>
            </a:endParaRPr>
          </a:p>
        </p:txBody>
      </p:sp>
    </p:spTree>
    <p:extLst>
      <p:ext uri="{BB962C8B-B14F-4D97-AF65-F5344CB8AC3E}">
        <p14:creationId xmlns:p14="http://schemas.microsoft.com/office/powerpoint/2010/main" val="447651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40</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40</a:t>
            </a:fld>
            <a:endParaRPr lang="en"/>
          </a:p>
        </p:txBody>
      </p:sp>
      <p:pic>
        <p:nvPicPr>
          <p:cNvPr id="5" name="Image17">
            <a:extLst>
              <a:ext uri="{FF2B5EF4-FFF2-40B4-BE49-F238E27FC236}">
                <a16:creationId xmlns:a16="http://schemas.microsoft.com/office/drawing/2014/main" id="{3D00A7E9-7307-4771-8E02-7ED66814335A}"/>
              </a:ext>
            </a:extLst>
          </p:cNvPr>
          <p:cNvPicPr/>
          <p:nvPr/>
        </p:nvPicPr>
        <p:blipFill>
          <a:blip r:embed="rId3">
            <a:lum/>
            <a:alphaModFix/>
          </a:blip>
          <a:srcRect/>
          <a:stretch>
            <a:fillRect/>
          </a:stretch>
        </p:blipFill>
        <p:spPr>
          <a:xfrm>
            <a:off x="1009729" y="716681"/>
            <a:ext cx="7124542" cy="3526706"/>
          </a:xfrm>
          <a:prstGeom prst="rect">
            <a:avLst/>
          </a:prstGeom>
        </p:spPr>
      </p:pic>
    </p:spTree>
    <p:extLst>
      <p:ext uri="{BB962C8B-B14F-4D97-AF65-F5344CB8AC3E}">
        <p14:creationId xmlns:p14="http://schemas.microsoft.com/office/powerpoint/2010/main" val="344375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41</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41</a:t>
            </a:fld>
            <a:endParaRPr lang="en"/>
          </a:p>
        </p:txBody>
      </p:sp>
      <p:pic>
        <p:nvPicPr>
          <p:cNvPr id="5" name="Image18">
            <a:extLst>
              <a:ext uri="{FF2B5EF4-FFF2-40B4-BE49-F238E27FC236}">
                <a16:creationId xmlns:a16="http://schemas.microsoft.com/office/drawing/2014/main" id="{D2A0D4BA-0412-4F4F-9819-524ECEF35E8B}"/>
              </a:ext>
            </a:extLst>
          </p:cNvPr>
          <p:cNvPicPr/>
          <p:nvPr/>
        </p:nvPicPr>
        <p:blipFill>
          <a:blip r:embed="rId3">
            <a:lum/>
            <a:alphaModFix/>
          </a:blip>
          <a:srcRect/>
          <a:stretch>
            <a:fillRect/>
          </a:stretch>
        </p:blipFill>
        <p:spPr>
          <a:xfrm>
            <a:off x="990266" y="760094"/>
            <a:ext cx="7163467" cy="3411855"/>
          </a:xfrm>
          <a:prstGeom prst="rect">
            <a:avLst/>
          </a:prstGeom>
        </p:spPr>
      </p:pic>
    </p:spTree>
    <p:extLst>
      <p:ext uri="{BB962C8B-B14F-4D97-AF65-F5344CB8AC3E}">
        <p14:creationId xmlns:p14="http://schemas.microsoft.com/office/powerpoint/2010/main" val="1290289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42</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42</a:t>
            </a:fld>
            <a:endParaRPr lang="en"/>
          </a:p>
        </p:txBody>
      </p:sp>
      <p:pic>
        <p:nvPicPr>
          <p:cNvPr id="5" name="Image19">
            <a:extLst>
              <a:ext uri="{FF2B5EF4-FFF2-40B4-BE49-F238E27FC236}">
                <a16:creationId xmlns:a16="http://schemas.microsoft.com/office/drawing/2014/main" id="{4F7EE637-800E-4688-A513-AC64D0393D0B}"/>
              </a:ext>
            </a:extLst>
          </p:cNvPr>
          <p:cNvPicPr/>
          <p:nvPr/>
        </p:nvPicPr>
        <p:blipFill>
          <a:blip r:embed="rId3">
            <a:lum/>
            <a:alphaModFix/>
          </a:blip>
          <a:srcRect/>
          <a:stretch>
            <a:fillRect/>
          </a:stretch>
        </p:blipFill>
        <p:spPr>
          <a:xfrm>
            <a:off x="1056163" y="695250"/>
            <a:ext cx="7031673" cy="3390975"/>
          </a:xfrm>
          <a:prstGeom prst="rect">
            <a:avLst/>
          </a:prstGeom>
        </p:spPr>
      </p:pic>
    </p:spTree>
    <p:extLst>
      <p:ext uri="{BB962C8B-B14F-4D97-AF65-F5344CB8AC3E}">
        <p14:creationId xmlns:p14="http://schemas.microsoft.com/office/powerpoint/2010/main" val="4235066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43</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43</a:t>
            </a:fld>
            <a:endParaRPr lang="en"/>
          </a:p>
        </p:txBody>
      </p:sp>
      <p:pic>
        <p:nvPicPr>
          <p:cNvPr id="5" name="Image20">
            <a:extLst>
              <a:ext uri="{FF2B5EF4-FFF2-40B4-BE49-F238E27FC236}">
                <a16:creationId xmlns:a16="http://schemas.microsoft.com/office/drawing/2014/main" id="{F03B9F2B-EF9B-4B4C-A87A-07FF0B8C1112}"/>
              </a:ext>
            </a:extLst>
          </p:cNvPr>
          <p:cNvPicPr/>
          <p:nvPr/>
        </p:nvPicPr>
        <p:blipFill>
          <a:blip r:embed="rId3">
            <a:lum/>
            <a:alphaModFix/>
          </a:blip>
          <a:srcRect/>
          <a:stretch>
            <a:fillRect/>
          </a:stretch>
        </p:blipFill>
        <p:spPr>
          <a:xfrm>
            <a:off x="802560" y="695250"/>
            <a:ext cx="7538879" cy="3426694"/>
          </a:xfrm>
          <a:prstGeom prst="rect">
            <a:avLst/>
          </a:prstGeom>
        </p:spPr>
      </p:pic>
    </p:spTree>
    <p:extLst>
      <p:ext uri="{BB962C8B-B14F-4D97-AF65-F5344CB8AC3E}">
        <p14:creationId xmlns:p14="http://schemas.microsoft.com/office/powerpoint/2010/main" val="1108687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44</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44</a:t>
            </a:fld>
            <a:endParaRPr lang="en"/>
          </a:p>
        </p:txBody>
      </p:sp>
      <p:pic>
        <p:nvPicPr>
          <p:cNvPr id="5" name="Image21">
            <a:extLst>
              <a:ext uri="{FF2B5EF4-FFF2-40B4-BE49-F238E27FC236}">
                <a16:creationId xmlns:a16="http://schemas.microsoft.com/office/drawing/2014/main" id="{A89B41E6-1550-4CE2-ACCC-F03F2F4E24B1}"/>
              </a:ext>
            </a:extLst>
          </p:cNvPr>
          <p:cNvPicPr/>
          <p:nvPr/>
        </p:nvPicPr>
        <p:blipFill>
          <a:blip r:embed="rId3">
            <a:lum/>
            <a:alphaModFix/>
          </a:blip>
          <a:srcRect/>
          <a:stretch>
            <a:fillRect/>
          </a:stretch>
        </p:blipFill>
        <p:spPr>
          <a:xfrm>
            <a:off x="927576" y="709537"/>
            <a:ext cx="7288848" cy="3348113"/>
          </a:xfrm>
          <a:prstGeom prst="rect">
            <a:avLst/>
          </a:prstGeom>
        </p:spPr>
      </p:pic>
    </p:spTree>
    <p:extLst>
      <p:ext uri="{BB962C8B-B14F-4D97-AF65-F5344CB8AC3E}">
        <p14:creationId xmlns:p14="http://schemas.microsoft.com/office/powerpoint/2010/main" val="208005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45</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45</a:t>
            </a:fld>
            <a:endParaRPr lang="en"/>
          </a:p>
        </p:txBody>
      </p:sp>
      <p:pic>
        <p:nvPicPr>
          <p:cNvPr id="5" name="Image22">
            <a:extLst>
              <a:ext uri="{FF2B5EF4-FFF2-40B4-BE49-F238E27FC236}">
                <a16:creationId xmlns:a16="http://schemas.microsoft.com/office/drawing/2014/main" id="{E0CC6037-62A4-496D-B980-100770FEB7A9}"/>
              </a:ext>
            </a:extLst>
          </p:cNvPr>
          <p:cNvPicPr/>
          <p:nvPr/>
        </p:nvPicPr>
        <p:blipFill>
          <a:blip r:embed="rId3">
            <a:lum/>
            <a:alphaModFix/>
          </a:blip>
          <a:srcRect/>
          <a:stretch>
            <a:fillRect/>
          </a:stretch>
        </p:blipFill>
        <p:spPr>
          <a:xfrm>
            <a:off x="813275" y="688107"/>
            <a:ext cx="7517449" cy="3655294"/>
          </a:xfrm>
          <a:prstGeom prst="rect">
            <a:avLst/>
          </a:prstGeom>
        </p:spPr>
      </p:pic>
    </p:spTree>
    <p:extLst>
      <p:ext uri="{BB962C8B-B14F-4D97-AF65-F5344CB8AC3E}">
        <p14:creationId xmlns:p14="http://schemas.microsoft.com/office/powerpoint/2010/main" val="4064722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46</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46</a:t>
            </a:fld>
            <a:endParaRPr lang="en"/>
          </a:p>
        </p:txBody>
      </p:sp>
      <p:pic>
        <p:nvPicPr>
          <p:cNvPr id="5" name="Image23">
            <a:extLst>
              <a:ext uri="{FF2B5EF4-FFF2-40B4-BE49-F238E27FC236}">
                <a16:creationId xmlns:a16="http://schemas.microsoft.com/office/drawing/2014/main" id="{17006224-E18E-4CC5-A9CA-26C12A39A8D1}"/>
              </a:ext>
            </a:extLst>
          </p:cNvPr>
          <p:cNvPicPr/>
          <p:nvPr/>
        </p:nvPicPr>
        <p:blipFill>
          <a:blip r:embed="rId3">
            <a:lum/>
            <a:alphaModFix/>
          </a:blip>
          <a:srcRect/>
          <a:stretch>
            <a:fillRect/>
          </a:stretch>
        </p:blipFill>
        <p:spPr>
          <a:xfrm>
            <a:off x="972407" y="695250"/>
            <a:ext cx="7199185" cy="3405263"/>
          </a:xfrm>
          <a:prstGeom prst="rect">
            <a:avLst/>
          </a:prstGeom>
        </p:spPr>
      </p:pic>
    </p:spTree>
    <p:extLst>
      <p:ext uri="{BB962C8B-B14F-4D97-AF65-F5344CB8AC3E}">
        <p14:creationId xmlns:p14="http://schemas.microsoft.com/office/powerpoint/2010/main" val="3111365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47</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47</a:t>
            </a:fld>
            <a:endParaRPr lang="en"/>
          </a:p>
        </p:txBody>
      </p:sp>
      <p:pic>
        <p:nvPicPr>
          <p:cNvPr id="5" name="Image24">
            <a:extLst>
              <a:ext uri="{FF2B5EF4-FFF2-40B4-BE49-F238E27FC236}">
                <a16:creationId xmlns:a16="http://schemas.microsoft.com/office/drawing/2014/main" id="{EDC71BF1-90DB-4AEF-A425-095626F65AD1}"/>
              </a:ext>
            </a:extLst>
          </p:cNvPr>
          <p:cNvPicPr/>
          <p:nvPr/>
        </p:nvPicPr>
        <p:blipFill>
          <a:blip r:embed="rId3">
            <a:lum/>
            <a:alphaModFix/>
          </a:blip>
          <a:srcRect/>
          <a:stretch>
            <a:fillRect/>
          </a:stretch>
        </p:blipFill>
        <p:spPr>
          <a:xfrm>
            <a:off x="1031160" y="733387"/>
            <a:ext cx="7081680" cy="3676725"/>
          </a:xfrm>
          <a:prstGeom prst="rect">
            <a:avLst/>
          </a:prstGeom>
        </p:spPr>
      </p:pic>
    </p:spTree>
    <p:extLst>
      <p:ext uri="{BB962C8B-B14F-4D97-AF65-F5344CB8AC3E}">
        <p14:creationId xmlns:p14="http://schemas.microsoft.com/office/powerpoint/2010/main" val="3426042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48</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48</a:t>
            </a:fld>
            <a:endParaRPr lang="en"/>
          </a:p>
        </p:txBody>
      </p:sp>
      <p:pic>
        <p:nvPicPr>
          <p:cNvPr id="5" name="Image25">
            <a:extLst>
              <a:ext uri="{FF2B5EF4-FFF2-40B4-BE49-F238E27FC236}">
                <a16:creationId xmlns:a16="http://schemas.microsoft.com/office/drawing/2014/main" id="{AF15B68E-C501-4838-8A2F-0F7A7349BD84}"/>
              </a:ext>
            </a:extLst>
          </p:cNvPr>
          <p:cNvPicPr/>
          <p:nvPr/>
        </p:nvPicPr>
        <p:blipFill>
          <a:blip r:embed="rId3">
            <a:lum/>
            <a:alphaModFix/>
          </a:blip>
          <a:srcRect/>
          <a:stretch>
            <a:fillRect/>
          </a:stretch>
        </p:blipFill>
        <p:spPr>
          <a:xfrm>
            <a:off x="831135" y="602932"/>
            <a:ext cx="7481729" cy="3633311"/>
          </a:xfrm>
          <a:prstGeom prst="rect">
            <a:avLst/>
          </a:prstGeom>
        </p:spPr>
      </p:pic>
    </p:spTree>
    <p:extLst>
      <p:ext uri="{BB962C8B-B14F-4D97-AF65-F5344CB8AC3E}">
        <p14:creationId xmlns:p14="http://schemas.microsoft.com/office/powerpoint/2010/main" val="1388782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49</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49</a:t>
            </a:fld>
            <a:endParaRPr lang="en"/>
          </a:p>
        </p:txBody>
      </p:sp>
      <p:pic>
        <p:nvPicPr>
          <p:cNvPr id="5" name="Image26">
            <a:extLst>
              <a:ext uri="{FF2B5EF4-FFF2-40B4-BE49-F238E27FC236}">
                <a16:creationId xmlns:a16="http://schemas.microsoft.com/office/drawing/2014/main" id="{7B955FE7-EC51-4D9D-A286-983761804A03}"/>
              </a:ext>
            </a:extLst>
          </p:cNvPr>
          <p:cNvPicPr/>
          <p:nvPr/>
        </p:nvPicPr>
        <p:blipFill>
          <a:blip r:embed="rId3">
            <a:lum/>
            <a:alphaModFix/>
          </a:blip>
          <a:srcRect/>
          <a:stretch>
            <a:fillRect/>
          </a:stretch>
        </p:blipFill>
        <p:spPr>
          <a:xfrm>
            <a:off x="1034732" y="695250"/>
            <a:ext cx="7074536" cy="3398119"/>
          </a:xfrm>
          <a:prstGeom prst="rect">
            <a:avLst/>
          </a:prstGeom>
        </p:spPr>
      </p:pic>
    </p:spTree>
    <p:extLst>
      <p:ext uri="{BB962C8B-B14F-4D97-AF65-F5344CB8AC3E}">
        <p14:creationId xmlns:p14="http://schemas.microsoft.com/office/powerpoint/2010/main" val="1941945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a:t>
            </a:fld>
            <a:endParaRPr lang="en"/>
          </a:p>
        </p:txBody>
      </p:sp>
      <p:sp>
        <p:nvSpPr>
          <p:cNvPr id="2" name="TextBox 1"/>
          <p:cNvSpPr txBox="1"/>
          <p:nvPr/>
        </p:nvSpPr>
        <p:spPr>
          <a:xfrm>
            <a:off x="529242" y="524900"/>
            <a:ext cx="8160847" cy="4185761"/>
          </a:xfrm>
          <a:prstGeom prst="rect">
            <a:avLst/>
          </a:prstGeom>
          <a:noFill/>
        </p:spPr>
        <p:txBody>
          <a:bodyPr wrap="square" rtlCol="0">
            <a:spAutoFit/>
          </a:bodyPr>
          <a:lstStyle/>
          <a:p>
            <a:pPr lvl="0"/>
            <a:r>
              <a:rPr lang="tr-TR" b="1" dirty="0">
                <a:latin typeface="Raleway Light" panose="020B0604020202020204" charset="0"/>
              </a:rPr>
              <a:t>Layer 5,</a:t>
            </a:r>
            <a:r>
              <a:rPr lang="tr-TR" dirty="0">
                <a:latin typeface="Raleway Light" panose="020B0604020202020204" charset="0"/>
              </a:rPr>
              <a:t> </a:t>
            </a:r>
            <a:r>
              <a:rPr lang="tr-TR" b="1" dirty="0">
                <a:latin typeface="Raleway Light" panose="020B0604020202020204" charset="0"/>
              </a:rPr>
              <a:t>Session:</a:t>
            </a:r>
            <a:r>
              <a:rPr lang="tr-TR" dirty="0">
                <a:latin typeface="Raleway Light" panose="020B0604020202020204" charset="0"/>
              </a:rPr>
              <a:t> The session layer establishes, manages, and terminates sessions between two communicating hosts. The session layer also synchronizes dialog between the presentation layers of the two hosts and manages their data exchange. For example, web servers have many users, so there are many communication processes open at a given time. Therefore, it is important to keep track of which user communicates on which path.</a:t>
            </a:r>
            <a:endParaRPr lang="en-US" dirty="0">
              <a:latin typeface="Raleway Light" panose="020B0604020202020204" charset="0"/>
            </a:endParaRPr>
          </a:p>
          <a:p>
            <a:pPr lvl="0"/>
            <a:endParaRPr lang="en-US" dirty="0">
              <a:latin typeface="Raleway Light" panose="020B0604020202020204" charset="0"/>
            </a:endParaRPr>
          </a:p>
          <a:p>
            <a:pPr lvl="0"/>
            <a:r>
              <a:rPr lang="tr-TR" b="1" dirty="0">
                <a:latin typeface="Raleway Light" panose="020B0604020202020204" charset="0"/>
              </a:rPr>
              <a:t>Layer 6,</a:t>
            </a:r>
            <a:r>
              <a:rPr lang="tr-TR" dirty="0">
                <a:latin typeface="Raleway Light" panose="020B0604020202020204" charset="0"/>
              </a:rPr>
              <a:t> </a:t>
            </a:r>
            <a:r>
              <a:rPr lang="tr-TR" b="1" dirty="0">
                <a:latin typeface="Raleway Light" panose="020B0604020202020204" charset="0"/>
              </a:rPr>
              <a:t>Presentation:</a:t>
            </a:r>
            <a:r>
              <a:rPr lang="tr-TR" dirty="0">
                <a:latin typeface="Raleway Light" panose="020B0604020202020204" charset="0"/>
              </a:rPr>
              <a:t> The presentation layer ensures that the information that is sent at the application layer of one system is readable by the application layer of another system. For example, a PC program communicates with another computer, with one computer using EBCDIC and the other using ASCII to represent the same characters. If necessary, the presentation layer translates between multiple data formats by using a common format.</a:t>
            </a:r>
            <a:endParaRPr lang="en-US" dirty="0">
              <a:latin typeface="Raleway Light" panose="020B0604020202020204" charset="0"/>
            </a:endParaRPr>
          </a:p>
          <a:p>
            <a:pPr lvl="0"/>
            <a:endParaRPr lang="en-US" dirty="0">
              <a:latin typeface="Raleway Light" panose="020B0604020202020204" charset="0"/>
            </a:endParaRPr>
          </a:p>
          <a:p>
            <a:pPr lvl="0"/>
            <a:r>
              <a:rPr lang="tr-TR" b="1" dirty="0">
                <a:latin typeface="Raleway Light" panose="020B0604020202020204" charset="0"/>
              </a:rPr>
              <a:t>Layer 7,</a:t>
            </a:r>
            <a:r>
              <a:rPr lang="tr-TR" dirty="0">
                <a:latin typeface="Raleway Light" panose="020B0604020202020204" charset="0"/>
              </a:rPr>
              <a:t> </a:t>
            </a:r>
            <a:r>
              <a:rPr lang="tr-TR" b="1" dirty="0">
                <a:latin typeface="Raleway Light" panose="020B0604020202020204" charset="0"/>
              </a:rPr>
              <a:t>Application:</a:t>
            </a:r>
            <a:r>
              <a:rPr lang="tr-TR" dirty="0">
                <a:latin typeface="Raleway Light" panose="020B0604020202020204" charset="0"/>
              </a:rPr>
              <a:t> The application layer is the</a:t>
            </a:r>
            <a:r>
              <a:rPr lang="en-US" dirty="0">
                <a:latin typeface="Raleway Light" panose="020B0604020202020204" charset="0"/>
              </a:rPr>
              <a:t> OSI </a:t>
            </a:r>
            <a:r>
              <a:rPr lang="tr-TR" dirty="0">
                <a:latin typeface="Raleway Light" panose="020B0604020202020204" charset="0"/>
              </a:rPr>
              <a:t>layer that is closest to the user. This layer provides network services to the applications of the user, such as email, file transfer, and terminal emulation. The application layer differs from the other layers in that it does not provide services to any other OSI layer, but only to applications outside the OSI model. The application layer establishes the availability of intended communication partners and synchronizes and establishes agreement on procedures for error recovery and control of data integrity.</a:t>
            </a:r>
            <a:endParaRPr lang="en-US" dirty="0">
              <a:latin typeface="Raleway Light" panose="020B0604020202020204" charset="0"/>
            </a:endParaRPr>
          </a:p>
          <a:p>
            <a:endParaRPr lang="en-US" dirty="0">
              <a:latin typeface="Raleway Light" panose="020B0604020202020204" charset="0"/>
            </a:endParaRPr>
          </a:p>
        </p:txBody>
      </p:sp>
    </p:spTree>
    <p:extLst>
      <p:ext uri="{BB962C8B-B14F-4D97-AF65-F5344CB8AC3E}">
        <p14:creationId xmlns:p14="http://schemas.microsoft.com/office/powerpoint/2010/main" val="143621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50</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50</a:t>
            </a:fld>
            <a:endParaRPr lang="en"/>
          </a:p>
        </p:txBody>
      </p:sp>
      <p:pic>
        <p:nvPicPr>
          <p:cNvPr id="5" name="Image27">
            <a:extLst>
              <a:ext uri="{FF2B5EF4-FFF2-40B4-BE49-F238E27FC236}">
                <a16:creationId xmlns:a16="http://schemas.microsoft.com/office/drawing/2014/main" id="{68287FB9-7D03-4485-98D2-EBCE1D702088}"/>
              </a:ext>
            </a:extLst>
          </p:cNvPr>
          <p:cNvPicPr/>
          <p:nvPr/>
        </p:nvPicPr>
        <p:blipFill>
          <a:blip r:embed="rId3">
            <a:lum/>
            <a:alphaModFix/>
          </a:blip>
          <a:srcRect/>
          <a:stretch>
            <a:fillRect/>
          </a:stretch>
        </p:blipFill>
        <p:spPr>
          <a:xfrm>
            <a:off x="877569" y="718661"/>
            <a:ext cx="7388861" cy="3396138"/>
          </a:xfrm>
          <a:prstGeom prst="rect">
            <a:avLst/>
          </a:prstGeom>
        </p:spPr>
      </p:pic>
    </p:spTree>
    <p:extLst>
      <p:ext uri="{BB962C8B-B14F-4D97-AF65-F5344CB8AC3E}">
        <p14:creationId xmlns:p14="http://schemas.microsoft.com/office/powerpoint/2010/main" val="2983215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51</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51</a:t>
            </a:fld>
            <a:endParaRPr lang="en"/>
          </a:p>
        </p:txBody>
      </p:sp>
      <p:pic>
        <p:nvPicPr>
          <p:cNvPr id="5" name="Image28">
            <a:extLst>
              <a:ext uri="{FF2B5EF4-FFF2-40B4-BE49-F238E27FC236}">
                <a16:creationId xmlns:a16="http://schemas.microsoft.com/office/drawing/2014/main" id="{BE612B5F-38D4-4A0E-8676-8FE6BCCB9E77}"/>
              </a:ext>
            </a:extLst>
          </p:cNvPr>
          <p:cNvPicPr/>
          <p:nvPr/>
        </p:nvPicPr>
        <p:blipFill>
          <a:blip r:embed="rId3">
            <a:lum/>
            <a:alphaModFix/>
          </a:blip>
          <a:srcRect/>
          <a:stretch>
            <a:fillRect/>
          </a:stretch>
        </p:blipFill>
        <p:spPr>
          <a:xfrm>
            <a:off x="891857" y="766688"/>
            <a:ext cx="7360286" cy="3490988"/>
          </a:xfrm>
          <a:prstGeom prst="rect">
            <a:avLst/>
          </a:prstGeom>
        </p:spPr>
      </p:pic>
    </p:spTree>
    <p:extLst>
      <p:ext uri="{BB962C8B-B14F-4D97-AF65-F5344CB8AC3E}">
        <p14:creationId xmlns:p14="http://schemas.microsoft.com/office/powerpoint/2010/main" val="7923071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52</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52</a:t>
            </a:fld>
            <a:endParaRPr lang="en"/>
          </a:p>
        </p:txBody>
      </p:sp>
      <p:pic>
        <p:nvPicPr>
          <p:cNvPr id="5" name="Image29">
            <a:extLst>
              <a:ext uri="{FF2B5EF4-FFF2-40B4-BE49-F238E27FC236}">
                <a16:creationId xmlns:a16="http://schemas.microsoft.com/office/drawing/2014/main" id="{59CAFA77-87F7-48B3-B02F-B3002FBA9059}"/>
              </a:ext>
            </a:extLst>
          </p:cNvPr>
          <p:cNvPicPr/>
          <p:nvPr/>
        </p:nvPicPr>
        <p:blipFill>
          <a:blip r:embed="rId3">
            <a:lum/>
            <a:alphaModFix/>
          </a:blip>
          <a:srcRect/>
          <a:stretch>
            <a:fillRect/>
          </a:stretch>
        </p:blipFill>
        <p:spPr>
          <a:xfrm>
            <a:off x="895429" y="695249"/>
            <a:ext cx="7353142" cy="3519563"/>
          </a:xfrm>
          <a:prstGeom prst="rect">
            <a:avLst/>
          </a:prstGeom>
        </p:spPr>
      </p:pic>
    </p:spTree>
    <p:extLst>
      <p:ext uri="{BB962C8B-B14F-4D97-AF65-F5344CB8AC3E}">
        <p14:creationId xmlns:p14="http://schemas.microsoft.com/office/powerpoint/2010/main" val="27721369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53</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53</a:t>
            </a:fld>
            <a:endParaRPr lang="en"/>
          </a:p>
        </p:txBody>
      </p:sp>
      <p:pic>
        <p:nvPicPr>
          <p:cNvPr id="5" name="Image30">
            <a:extLst>
              <a:ext uri="{FF2B5EF4-FFF2-40B4-BE49-F238E27FC236}">
                <a16:creationId xmlns:a16="http://schemas.microsoft.com/office/drawing/2014/main" id="{A73C2F1E-13BA-4561-97FE-22B5A9AF5562}"/>
              </a:ext>
            </a:extLst>
          </p:cNvPr>
          <p:cNvPicPr/>
          <p:nvPr/>
        </p:nvPicPr>
        <p:blipFill>
          <a:blip r:embed="rId3">
            <a:lum/>
            <a:alphaModFix/>
          </a:blip>
          <a:srcRect/>
          <a:stretch>
            <a:fillRect/>
          </a:stretch>
        </p:blipFill>
        <p:spPr>
          <a:xfrm>
            <a:off x="870426" y="744378"/>
            <a:ext cx="7403148" cy="3413283"/>
          </a:xfrm>
          <a:prstGeom prst="rect">
            <a:avLst/>
          </a:prstGeom>
        </p:spPr>
      </p:pic>
    </p:spTree>
    <p:extLst>
      <p:ext uri="{BB962C8B-B14F-4D97-AF65-F5344CB8AC3E}">
        <p14:creationId xmlns:p14="http://schemas.microsoft.com/office/powerpoint/2010/main" val="3107995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54</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54</a:t>
            </a:fld>
            <a:endParaRPr lang="en"/>
          </a:p>
        </p:txBody>
      </p:sp>
      <p:pic>
        <p:nvPicPr>
          <p:cNvPr id="5" name="Image31">
            <a:extLst>
              <a:ext uri="{FF2B5EF4-FFF2-40B4-BE49-F238E27FC236}">
                <a16:creationId xmlns:a16="http://schemas.microsoft.com/office/drawing/2014/main" id="{F880BD8A-E549-498B-B1E1-4EEC3146248A}"/>
              </a:ext>
            </a:extLst>
          </p:cNvPr>
          <p:cNvPicPr/>
          <p:nvPr/>
        </p:nvPicPr>
        <p:blipFill>
          <a:blip r:embed="rId3">
            <a:lum/>
            <a:alphaModFix/>
          </a:blip>
          <a:srcRect/>
          <a:stretch>
            <a:fillRect/>
          </a:stretch>
        </p:blipFill>
        <p:spPr>
          <a:xfrm>
            <a:off x="823991" y="723825"/>
            <a:ext cx="7496017" cy="3490988"/>
          </a:xfrm>
          <a:prstGeom prst="rect">
            <a:avLst/>
          </a:prstGeom>
        </p:spPr>
      </p:pic>
    </p:spTree>
    <p:extLst>
      <p:ext uri="{BB962C8B-B14F-4D97-AF65-F5344CB8AC3E}">
        <p14:creationId xmlns:p14="http://schemas.microsoft.com/office/powerpoint/2010/main" val="27209491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55</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55</a:t>
            </a:fld>
            <a:endParaRPr lang="en"/>
          </a:p>
        </p:txBody>
      </p:sp>
      <p:pic>
        <p:nvPicPr>
          <p:cNvPr id="5" name="Image32">
            <a:extLst>
              <a:ext uri="{FF2B5EF4-FFF2-40B4-BE49-F238E27FC236}">
                <a16:creationId xmlns:a16="http://schemas.microsoft.com/office/drawing/2014/main" id="{11CD4CE5-D198-469C-AB6B-252DEB58A6FD}"/>
              </a:ext>
            </a:extLst>
          </p:cNvPr>
          <p:cNvPicPr/>
          <p:nvPr/>
        </p:nvPicPr>
        <p:blipFill>
          <a:blip r:embed="rId3">
            <a:lum/>
            <a:alphaModFix/>
          </a:blip>
          <a:srcRect/>
          <a:stretch>
            <a:fillRect/>
          </a:stretch>
        </p:blipFill>
        <p:spPr>
          <a:xfrm>
            <a:off x="966866" y="688106"/>
            <a:ext cx="7210267" cy="3469556"/>
          </a:xfrm>
          <a:prstGeom prst="rect">
            <a:avLst/>
          </a:prstGeom>
        </p:spPr>
      </p:pic>
    </p:spTree>
    <p:extLst>
      <p:ext uri="{BB962C8B-B14F-4D97-AF65-F5344CB8AC3E}">
        <p14:creationId xmlns:p14="http://schemas.microsoft.com/office/powerpoint/2010/main" val="34343777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56</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56</a:t>
            </a:fld>
            <a:endParaRPr lang="en"/>
          </a:p>
        </p:txBody>
      </p:sp>
      <p:pic>
        <p:nvPicPr>
          <p:cNvPr id="5" name="Image33">
            <a:extLst>
              <a:ext uri="{FF2B5EF4-FFF2-40B4-BE49-F238E27FC236}">
                <a16:creationId xmlns:a16="http://schemas.microsoft.com/office/drawing/2014/main" id="{879B6E69-CC3B-45CD-940D-D996219DBB8A}"/>
              </a:ext>
            </a:extLst>
          </p:cNvPr>
          <p:cNvPicPr/>
          <p:nvPr/>
        </p:nvPicPr>
        <p:blipFill>
          <a:blip r:embed="rId3">
            <a:lum/>
            <a:alphaModFix/>
          </a:blip>
          <a:srcRect/>
          <a:stretch>
            <a:fillRect/>
          </a:stretch>
        </p:blipFill>
        <p:spPr>
          <a:xfrm>
            <a:off x="958119" y="695250"/>
            <a:ext cx="7227761" cy="3398119"/>
          </a:xfrm>
          <a:prstGeom prst="rect">
            <a:avLst/>
          </a:prstGeom>
        </p:spPr>
      </p:pic>
    </p:spTree>
    <p:extLst>
      <p:ext uri="{BB962C8B-B14F-4D97-AF65-F5344CB8AC3E}">
        <p14:creationId xmlns:p14="http://schemas.microsoft.com/office/powerpoint/2010/main" val="2863013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57</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57</a:t>
            </a:fld>
            <a:endParaRPr lang="en"/>
          </a:p>
        </p:txBody>
      </p:sp>
      <p:pic>
        <p:nvPicPr>
          <p:cNvPr id="5" name="Image34">
            <a:extLst>
              <a:ext uri="{FF2B5EF4-FFF2-40B4-BE49-F238E27FC236}">
                <a16:creationId xmlns:a16="http://schemas.microsoft.com/office/drawing/2014/main" id="{553D03F3-F23A-4AEB-B677-22A40EDB6314}"/>
              </a:ext>
            </a:extLst>
          </p:cNvPr>
          <p:cNvPicPr/>
          <p:nvPr/>
        </p:nvPicPr>
        <p:blipFill>
          <a:blip r:embed="rId3">
            <a:lum/>
            <a:alphaModFix/>
          </a:blip>
          <a:srcRect/>
          <a:stretch>
            <a:fillRect/>
          </a:stretch>
        </p:blipFill>
        <p:spPr>
          <a:xfrm>
            <a:off x="1027588" y="780096"/>
            <a:ext cx="7088823" cy="3441859"/>
          </a:xfrm>
          <a:prstGeom prst="rect">
            <a:avLst/>
          </a:prstGeom>
        </p:spPr>
      </p:pic>
    </p:spTree>
    <p:extLst>
      <p:ext uri="{BB962C8B-B14F-4D97-AF65-F5344CB8AC3E}">
        <p14:creationId xmlns:p14="http://schemas.microsoft.com/office/powerpoint/2010/main" val="34472460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58</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58</a:t>
            </a:fld>
            <a:endParaRPr lang="en"/>
          </a:p>
        </p:txBody>
      </p:sp>
      <p:pic>
        <p:nvPicPr>
          <p:cNvPr id="5" name="Image35">
            <a:extLst>
              <a:ext uri="{FF2B5EF4-FFF2-40B4-BE49-F238E27FC236}">
                <a16:creationId xmlns:a16="http://schemas.microsoft.com/office/drawing/2014/main" id="{5D688667-1437-43FE-B690-A01B8C461A3C}"/>
              </a:ext>
            </a:extLst>
          </p:cNvPr>
          <p:cNvPicPr/>
          <p:nvPr/>
        </p:nvPicPr>
        <p:blipFill>
          <a:blip r:embed="rId3">
            <a:lum/>
            <a:alphaModFix/>
          </a:blip>
          <a:srcRect/>
          <a:stretch>
            <a:fillRect/>
          </a:stretch>
        </p:blipFill>
        <p:spPr>
          <a:xfrm>
            <a:off x="791844" y="666675"/>
            <a:ext cx="7560311" cy="3705300"/>
          </a:xfrm>
          <a:prstGeom prst="rect">
            <a:avLst/>
          </a:prstGeom>
        </p:spPr>
      </p:pic>
    </p:spTree>
    <p:extLst>
      <p:ext uri="{BB962C8B-B14F-4D97-AF65-F5344CB8AC3E}">
        <p14:creationId xmlns:p14="http://schemas.microsoft.com/office/powerpoint/2010/main" val="4098302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59</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59</a:t>
            </a:fld>
            <a:endParaRPr lang="en"/>
          </a:p>
        </p:txBody>
      </p:sp>
      <p:sp>
        <p:nvSpPr>
          <p:cNvPr id="2" name="TextBox 1">
            <a:extLst>
              <a:ext uri="{FF2B5EF4-FFF2-40B4-BE49-F238E27FC236}">
                <a16:creationId xmlns:a16="http://schemas.microsoft.com/office/drawing/2014/main" id="{B19FE942-17E0-4699-AAAC-A9072513524E}"/>
              </a:ext>
            </a:extLst>
          </p:cNvPr>
          <p:cNvSpPr txBox="1"/>
          <p:nvPr/>
        </p:nvSpPr>
        <p:spPr>
          <a:xfrm>
            <a:off x="2939653" y="478632"/>
            <a:ext cx="3264694" cy="307777"/>
          </a:xfrm>
          <a:prstGeom prst="rect">
            <a:avLst/>
          </a:prstGeom>
          <a:noFill/>
        </p:spPr>
        <p:txBody>
          <a:bodyPr wrap="square" rtlCol="0">
            <a:spAutoFit/>
          </a:bodyPr>
          <a:lstStyle/>
          <a:p>
            <a:r>
              <a:rPr lang="tr-TR" dirty="0" err="1">
                <a:latin typeface="+mj-lt"/>
              </a:rPr>
              <a:t>Dynamic</a:t>
            </a:r>
            <a:r>
              <a:rPr lang="tr-TR" dirty="0">
                <a:latin typeface="+mj-lt"/>
              </a:rPr>
              <a:t> Host </a:t>
            </a:r>
            <a:r>
              <a:rPr lang="tr-TR" dirty="0" err="1">
                <a:latin typeface="+mj-lt"/>
              </a:rPr>
              <a:t>Configuration</a:t>
            </a:r>
            <a:r>
              <a:rPr lang="tr-TR" dirty="0">
                <a:latin typeface="+mj-lt"/>
              </a:rPr>
              <a:t> Protocol</a:t>
            </a:r>
            <a:endParaRPr lang="en-US" dirty="0">
              <a:latin typeface="+mj-lt"/>
            </a:endParaRPr>
          </a:p>
        </p:txBody>
      </p:sp>
      <p:sp>
        <p:nvSpPr>
          <p:cNvPr id="3" name="TextBox 2">
            <a:extLst>
              <a:ext uri="{FF2B5EF4-FFF2-40B4-BE49-F238E27FC236}">
                <a16:creationId xmlns:a16="http://schemas.microsoft.com/office/drawing/2014/main" id="{705FC878-7307-4D68-820C-996AD49C0382}"/>
              </a:ext>
            </a:extLst>
          </p:cNvPr>
          <p:cNvSpPr txBox="1"/>
          <p:nvPr/>
        </p:nvSpPr>
        <p:spPr>
          <a:xfrm>
            <a:off x="628650" y="879277"/>
            <a:ext cx="7975749" cy="2677656"/>
          </a:xfrm>
          <a:prstGeom prst="rect">
            <a:avLst/>
          </a:prstGeom>
          <a:noFill/>
        </p:spPr>
        <p:txBody>
          <a:bodyPr wrap="square" rtlCol="0">
            <a:spAutoFit/>
          </a:bodyPr>
          <a:lstStyle/>
          <a:p>
            <a:r>
              <a:rPr lang="tr-TR" dirty="0" err="1"/>
              <a:t>Four</a:t>
            </a:r>
            <a:r>
              <a:rPr lang="tr-TR" dirty="0"/>
              <a:t> </a:t>
            </a:r>
            <a:r>
              <a:rPr lang="tr-TR" dirty="0" err="1"/>
              <a:t>messages</a:t>
            </a:r>
            <a:r>
              <a:rPr lang="tr-TR" dirty="0"/>
              <a:t> </a:t>
            </a:r>
            <a:r>
              <a:rPr lang="tr-TR" dirty="0" err="1"/>
              <a:t>are</a:t>
            </a:r>
            <a:r>
              <a:rPr lang="tr-TR" dirty="0"/>
              <a:t> </a:t>
            </a:r>
            <a:r>
              <a:rPr lang="tr-TR" dirty="0" err="1"/>
              <a:t>exchanged</a:t>
            </a:r>
            <a:r>
              <a:rPr lang="tr-TR" dirty="0"/>
              <a:t> </a:t>
            </a:r>
            <a:r>
              <a:rPr lang="tr-TR" dirty="0" err="1"/>
              <a:t>during</a:t>
            </a:r>
            <a:r>
              <a:rPr lang="tr-TR" dirty="0"/>
              <a:t> </a:t>
            </a:r>
            <a:r>
              <a:rPr lang="tr-TR" dirty="0" err="1"/>
              <a:t>the</a:t>
            </a:r>
            <a:r>
              <a:rPr lang="tr-TR" dirty="0"/>
              <a:t> </a:t>
            </a:r>
            <a:r>
              <a:rPr lang="tr-TR" dirty="0" err="1"/>
              <a:t>process</a:t>
            </a:r>
            <a:r>
              <a:rPr lang="tr-TR" dirty="0"/>
              <a:t>:</a:t>
            </a:r>
            <a:endParaRPr lang="en-US" dirty="0"/>
          </a:p>
          <a:p>
            <a:endParaRPr lang="en-US" dirty="0"/>
          </a:p>
          <a:p>
            <a:pPr marL="285750" lvl="0" indent="-285750">
              <a:buFont typeface="Wingdings" panose="05000000000000000000" pitchFamily="2" charset="2"/>
              <a:buChar char="Ø"/>
            </a:pPr>
            <a:r>
              <a:rPr lang="tr-TR" dirty="0" err="1"/>
              <a:t>The</a:t>
            </a:r>
            <a:r>
              <a:rPr lang="tr-TR" dirty="0"/>
              <a:t> </a:t>
            </a:r>
            <a:r>
              <a:rPr lang="tr-TR" dirty="0" err="1"/>
              <a:t>client</a:t>
            </a:r>
            <a:r>
              <a:rPr lang="tr-TR" dirty="0"/>
              <a:t> </a:t>
            </a:r>
            <a:r>
              <a:rPr lang="tr-TR" dirty="0" err="1"/>
              <a:t>sends</a:t>
            </a:r>
            <a:r>
              <a:rPr lang="tr-TR" dirty="0"/>
              <a:t> a DHCPDISCOVER </a:t>
            </a:r>
            <a:r>
              <a:rPr lang="tr-TR" dirty="0" err="1"/>
              <a:t>message</a:t>
            </a:r>
            <a:r>
              <a:rPr lang="tr-TR" dirty="0"/>
              <a:t>.</a:t>
            </a:r>
            <a:endParaRPr lang="en-US" dirty="0"/>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tr-TR" dirty="0" err="1"/>
              <a:t>The</a:t>
            </a:r>
            <a:r>
              <a:rPr lang="tr-TR" dirty="0"/>
              <a:t> server </a:t>
            </a:r>
            <a:r>
              <a:rPr lang="tr-TR" dirty="0" err="1"/>
              <a:t>sends</a:t>
            </a:r>
            <a:r>
              <a:rPr lang="tr-TR" dirty="0"/>
              <a:t> a DHCPOFFER </a:t>
            </a:r>
            <a:r>
              <a:rPr lang="tr-TR" dirty="0" err="1"/>
              <a:t>message</a:t>
            </a:r>
            <a:r>
              <a:rPr lang="tr-TR" dirty="0"/>
              <a:t> </a:t>
            </a:r>
            <a:r>
              <a:rPr lang="tr-TR" dirty="0" err="1"/>
              <a:t>containing</a:t>
            </a:r>
            <a:r>
              <a:rPr lang="tr-TR" dirty="0"/>
              <a:t> IP </a:t>
            </a:r>
            <a:r>
              <a:rPr lang="tr-TR" dirty="0" err="1"/>
              <a:t>address</a:t>
            </a:r>
            <a:r>
              <a:rPr lang="tr-TR" dirty="0"/>
              <a:t> </a:t>
            </a:r>
            <a:r>
              <a:rPr lang="tr-TR" dirty="0" err="1"/>
              <a:t>and</a:t>
            </a:r>
            <a:r>
              <a:rPr lang="tr-TR" dirty="0"/>
              <a:t> </a:t>
            </a:r>
            <a:r>
              <a:rPr lang="tr-TR" dirty="0" err="1"/>
              <a:t>other</a:t>
            </a:r>
            <a:r>
              <a:rPr lang="tr-TR" dirty="0"/>
              <a:t> IP </a:t>
            </a:r>
            <a:r>
              <a:rPr lang="tr-TR" dirty="0" err="1"/>
              <a:t>configuration</a:t>
            </a:r>
            <a:r>
              <a:rPr lang="tr-TR" dirty="0"/>
              <a:t> </a:t>
            </a:r>
            <a:r>
              <a:rPr lang="tr-TR" dirty="0" err="1"/>
              <a:t>information</a:t>
            </a:r>
            <a:r>
              <a:rPr lang="tr-TR" dirty="0"/>
              <a:t>.</a:t>
            </a:r>
            <a:endParaRPr lang="en-US" dirty="0"/>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tr-TR" dirty="0" err="1"/>
              <a:t>The</a:t>
            </a:r>
            <a:r>
              <a:rPr lang="tr-TR" dirty="0"/>
              <a:t> </a:t>
            </a:r>
            <a:r>
              <a:rPr lang="tr-TR" dirty="0" err="1"/>
              <a:t>client</a:t>
            </a:r>
            <a:r>
              <a:rPr lang="tr-TR" dirty="0"/>
              <a:t> </a:t>
            </a:r>
            <a:r>
              <a:rPr lang="tr-TR" dirty="0" err="1"/>
              <a:t>sends</a:t>
            </a:r>
            <a:r>
              <a:rPr lang="tr-TR" dirty="0"/>
              <a:t> a DHCPREQUEST, </a:t>
            </a:r>
            <a:r>
              <a:rPr lang="tr-TR" dirty="0" err="1"/>
              <a:t>which</a:t>
            </a:r>
            <a:r>
              <a:rPr lang="tr-TR" dirty="0"/>
              <a:t> is an </a:t>
            </a:r>
            <a:r>
              <a:rPr lang="tr-TR" dirty="0" err="1"/>
              <a:t>acknowledgement</a:t>
            </a:r>
            <a:r>
              <a:rPr lang="tr-TR" dirty="0"/>
              <a:t> of </a:t>
            </a:r>
            <a:r>
              <a:rPr lang="tr-TR" dirty="0" err="1"/>
              <a:t>the</a:t>
            </a:r>
            <a:r>
              <a:rPr lang="tr-TR" dirty="0"/>
              <a:t> </a:t>
            </a:r>
            <a:r>
              <a:rPr lang="tr-TR" dirty="0" err="1"/>
              <a:t>server's</a:t>
            </a:r>
            <a:r>
              <a:rPr lang="tr-TR" dirty="0"/>
              <a:t> </a:t>
            </a:r>
            <a:r>
              <a:rPr lang="tr-TR" dirty="0" err="1"/>
              <a:t>offer</a:t>
            </a:r>
            <a:r>
              <a:rPr lang="tr-TR" dirty="0"/>
              <a:t>.</a:t>
            </a:r>
            <a:endParaRPr lang="en-US" dirty="0"/>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tr-TR" dirty="0" err="1"/>
              <a:t>The</a:t>
            </a:r>
            <a:r>
              <a:rPr lang="tr-TR" dirty="0"/>
              <a:t> </a:t>
            </a:r>
            <a:r>
              <a:rPr lang="tr-TR" dirty="0" err="1"/>
              <a:t>process</a:t>
            </a:r>
            <a:r>
              <a:rPr lang="tr-TR" dirty="0"/>
              <a:t> </a:t>
            </a:r>
            <a:r>
              <a:rPr lang="tr-TR" dirty="0" err="1"/>
              <a:t>ends</a:t>
            </a:r>
            <a:r>
              <a:rPr lang="tr-TR" dirty="0"/>
              <a:t> </a:t>
            </a:r>
            <a:r>
              <a:rPr lang="tr-TR" dirty="0" err="1"/>
              <a:t>with</a:t>
            </a:r>
            <a:r>
              <a:rPr lang="tr-TR" dirty="0"/>
              <a:t> </a:t>
            </a:r>
            <a:r>
              <a:rPr lang="tr-TR" dirty="0" err="1"/>
              <a:t>the</a:t>
            </a:r>
            <a:r>
              <a:rPr lang="tr-TR" dirty="0"/>
              <a:t> server </a:t>
            </a:r>
            <a:r>
              <a:rPr lang="tr-TR" dirty="0" err="1"/>
              <a:t>sending</a:t>
            </a:r>
            <a:r>
              <a:rPr lang="tr-TR" dirty="0"/>
              <a:t> a DHCPACK, </a:t>
            </a:r>
            <a:r>
              <a:rPr lang="tr-TR" dirty="0" err="1"/>
              <a:t>confirming</a:t>
            </a:r>
            <a:r>
              <a:rPr lang="tr-TR" dirty="0"/>
              <a:t> </a:t>
            </a:r>
            <a:r>
              <a:rPr lang="tr-TR" dirty="0" err="1"/>
              <a:t>the</a:t>
            </a:r>
            <a:r>
              <a:rPr lang="tr-TR" dirty="0"/>
              <a:t> </a:t>
            </a:r>
            <a:r>
              <a:rPr lang="tr-TR" dirty="0" err="1"/>
              <a:t>reservation</a:t>
            </a:r>
            <a:r>
              <a:rPr lang="tr-TR" dirty="0"/>
              <a:t> </a:t>
            </a:r>
            <a:r>
              <a:rPr lang="tr-TR" dirty="0" err="1"/>
              <a:t>for</a:t>
            </a:r>
            <a:r>
              <a:rPr lang="tr-TR" dirty="0"/>
              <a:t> </a:t>
            </a:r>
            <a:r>
              <a:rPr lang="tr-TR" dirty="0" err="1"/>
              <a:t>the</a:t>
            </a:r>
            <a:r>
              <a:rPr lang="tr-TR" dirty="0"/>
              <a:t> </a:t>
            </a:r>
            <a:r>
              <a:rPr lang="tr-TR" dirty="0" err="1"/>
              <a:t>client</a:t>
            </a:r>
            <a:r>
              <a:rPr lang="tr-TR" dirty="0"/>
              <a:t>.</a:t>
            </a:r>
            <a:endParaRPr lang="en-US" dirty="0"/>
          </a:p>
          <a:p>
            <a:endParaRPr lang="en-US" dirty="0"/>
          </a:p>
        </p:txBody>
      </p:sp>
    </p:spTree>
    <p:extLst>
      <p:ext uri="{BB962C8B-B14F-4D97-AF65-F5344CB8AC3E}">
        <p14:creationId xmlns:p14="http://schemas.microsoft.com/office/powerpoint/2010/main" val="89315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6</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6</a:t>
            </a:fld>
            <a:endParaRPr lang="e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915" y="426670"/>
            <a:ext cx="4165279" cy="4235678"/>
          </a:xfrm>
          <a:prstGeom prst="rect">
            <a:avLst/>
          </a:prstGeom>
        </p:spPr>
      </p:pic>
    </p:spTree>
    <p:extLst>
      <p:ext uri="{BB962C8B-B14F-4D97-AF65-F5344CB8AC3E}">
        <p14:creationId xmlns:p14="http://schemas.microsoft.com/office/powerpoint/2010/main" val="11581554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60</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60</a:t>
            </a:fld>
            <a:endParaRPr lang="en"/>
          </a:p>
        </p:txBody>
      </p:sp>
      <p:pic>
        <p:nvPicPr>
          <p:cNvPr id="5" name="Image36">
            <a:extLst>
              <a:ext uri="{FF2B5EF4-FFF2-40B4-BE49-F238E27FC236}">
                <a16:creationId xmlns:a16="http://schemas.microsoft.com/office/drawing/2014/main" id="{02A1D84B-6F69-4A96-83D7-00A1405B6D80}"/>
              </a:ext>
            </a:extLst>
          </p:cNvPr>
          <p:cNvPicPr/>
          <p:nvPr/>
        </p:nvPicPr>
        <p:blipFill>
          <a:blip r:embed="rId3">
            <a:lum/>
            <a:alphaModFix/>
          </a:blip>
          <a:srcRect/>
          <a:stretch>
            <a:fillRect/>
          </a:stretch>
        </p:blipFill>
        <p:spPr>
          <a:xfrm>
            <a:off x="840739" y="695250"/>
            <a:ext cx="7267417" cy="3219525"/>
          </a:xfrm>
          <a:prstGeom prst="rect">
            <a:avLst/>
          </a:prstGeom>
        </p:spPr>
      </p:pic>
    </p:spTree>
    <p:extLst>
      <p:ext uri="{BB962C8B-B14F-4D97-AF65-F5344CB8AC3E}">
        <p14:creationId xmlns:p14="http://schemas.microsoft.com/office/powerpoint/2010/main" val="15254678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61</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61</a:t>
            </a:fld>
            <a:endParaRPr lang="en"/>
          </a:p>
        </p:txBody>
      </p:sp>
      <p:sp>
        <p:nvSpPr>
          <p:cNvPr id="2" name="TextBox 1">
            <a:extLst>
              <a:ext uri="{FF2B5EF4-FFF2-40B4-BE49-F238E27FC236}">
                <a16:creationId xmlns:a16="http://schemas.microsoft.com/office/drawing/2014/main" id="{0EA66971-2D57-4367-AF32-7B8883B9AF2E}"/>
              </a:ext>
            </a:extLst>
          </p:cNvPr>
          <p:cNvSpPr txBox="1"/>
          <p:nvPr/>
        </p:nvSpPr>
        <p:spPr>
          <a:xfrm>
            <a:off x="3239690" y="492919"/>
            <a:ext cx="2664619" cy="307777"/>
          </a:xfrm>
          <a:prstGeom prst="rect">
            <a:avLst/>
          </a:prstGeom>
          <a:noFill/>
        </p:spPr>
        <p:txBody>
          <a:bodyPr wrap="square" rtlCol="0">
            <a:spAutoFit/>
          </a:bodyPr>
          <a:lstStyle/>
          <a:p>
            <a:r>
              <a:rPr lang="tr-TR" dirty="0">
                <a:latin typeface="+mj-lt"/>
              </a:rPr>
              <a:t>Domain Name </a:t>
            </a:r>
            <a:r>
              <a:rPr lang="tr-TR" dirty="0" err="1">
                <a:latin typeface="+mj-lt"/>
              </a:rPr>
              <a:t>System</a:t>
            </a:r>
            <a:endParaRPr lang="en-US" dirty="0">
              <a:latin typeface="+mj-lt"/>
            </a:endParaRPr>
          </a:p>
        </p:txBody>
      </p:sp>
      <p:sp>
        <p:nvSpPr>
          <p:cNvPr id="3" name="TextBox 2">
            <a:extLst>
              <a:ext uri="{FF2B5EF4-FFF2-40B4-BE49-F238E27FC236}">
                <a16:creationId xmlns:a16="http://schemas.microsoft.com/office/drawing/2014/main" id="{F1431AB6-F890-4C60-80D7-B80EBC413320}"/>
              </a:ext>
            </a:extLst>
          </p:cNvPr>
          <p:cNvSpPr txBox="1"/>
          <p:nvPr/>
        </p:nvSpPr>
        <p:spPr>
          <a:xfrm>
            <a:off x="600074" y="800696"/>
            <a:ext cx="7943850" cy="954107"/>
          </a:xfrm>
          <a:prstGeom prst="rect">
            <a:avLst/>
          </a:prstGeom>
          <a:noFill/>
        </p:spPr>
        <p:txBody>
          <a:bodyPr wrap="square" rtlCol="0">
            <a:spAutoFit/>
          </a:bodyPr>
          <a:lstStyle/>
          <a:p>
            <a:r>
              <a:rPr lang="tr-TR" dirty="0">
                <a:latin typeface="+mj-lt"/>
              </a:rPr>
              <a:t>DNS is a </a:t>
            </a:r>
            <a:r>
              <a:rPr lang="tr-TR" dirty="0" err="1">
                <a:latin typeface="+mj-lt"/>
              </a:rPr>
              <a:t>globally</a:t>
            </a:r>
            <a:r>
              <a:rPr lang="tr-TR" dirty="0">
                <a:latin typeface="+mj-lt"/>
              </a:rPr>
              <a:t> </a:t>
            </a:r>
            <a:r>
              <a:rPr lang="tr-TR" dirty="0" err="1">
                <a:latin typeface="+mj-lt"/>
              </a:rPr>
              <a:t>distributed</a:t>
            </a:r>
            <a:r>
              <a:rPr lang="tr-TR" dirty="0">
                <a:latin typeface="+mj-lt"/>
              </a:rPr>
              <a:t> </a:t>
            </a:r>
            <a:r>
              <a:rPr lang="tr-TR" dirty="0" err="1">
                <a:latin typeface="+mj-lt"/>
              </a:rPr>
              <a:t>dynamic</a:t>
            </a:r>
            <a:r>
              <a:rPr lang="tr-TR" dirty="0">
                <a:latin typeface="+mj-lt"/>
              </a:rPr>
              <a:t> </a:t>
            </a:r>
            <a:r>
              <a:rPr lang="tr-TR" dirty="0" err="1">
                <a:latin typeface="+mj-lt"/>
              </a:rPr>
              <a:t>database</a:t>
            </a:r>
            <a:r>
              <a:rPr lang="tr-TR" dirty="0">
                <a:latin typeface="+mj-lt"/>
              </a:rPr>
              <a:t> </a:t>
            </a:r>
            <a:r>
              <a:rPr lang="tr-TR" dirty="0" err="1">
                <a:latin typeface="+mj-lt"/>
              </a:rPr>
              <a:t>that</a:t>
            </a:r>
            <a:r>
              <a:rPr lang="tr-TR" dirty="0">
                <a:latin typeface="+mj-lt"/>
              </a:rPr>
              <a:t> is </a:t>
            </a:r>
            <a:r>
              <a:rPr lang="tr-TR" dirty="0" err="1">
                <a:latin typeface="+mj-lt"/>
              </a:rPr>
              <a:t>used</a:t>
            </a:r>
            <a:r>
              <a:rPr lang="tr-TR" dirty="0">
                <a:latin typeface="+mj-lt"/>
              </a:rPr>
              <a:t> </a:t>
            </a:r>
            <a:r>
              <a:rPr lang="tr-TR" dirty="0" err="1">
                <a:latin typeface="+mj-lt"/>
              </a:rPr>
              <a:t>to</a:t>
            </a:r>
            <a:r>
              <a:rPr lang="tr-TR" dirty="0">
                <a:latin typeface="+mj-lt"/>
              </a:rPr>
              <a:t> </a:t>
            </a:r>
            <a:r>
              <a:rPr lang="tr-TR" dirty="0" err="1">
                <a:latin typeface="+mj-lt"/>
              </a:rPr>
              <a:t>translate</a:t>
            </a:r>
            <a:r>
              <a:rPr lang="tr-TR" dirty="0">
                <a:latin typeface="+mj-lt"/>
              </a:rPr>
              <a:t> </a:t>
            </a:r>
            <a:r>
              <a:rPr lang="tr-TR" dirty="0" err="1">
                <a:latin typeface="+mj-lt"/>
              </a:rPr>
              <a:t>names</a:t>
            </a:r>
            <a:r>
              <a:rPr lang="tr-TR" dirty="0">
                <a:latin typeface="+mj-lt"/>
              </a:rPr>
              <a:t> </a:t>
            </a:r>
            <a:r>
              <a:rPr lang="tr-TR" dirty="0" err="1">
                <a:latin typeface="+mj-lt"/>
              </a:rPr>
              <a:t>to</a:t>
            </a:r>
            <a:r>
              <a:rPr lang="tr-TR" dirty="0">
                <a:latin typeface="+mj-lt"/>
              </a:rPr>
              <a:t> IP </a:t>
            </a:r>
            <a:r>
              <a:rPr lang="tr-TR" dirty="0" err="1">
                <a:latin typeface="+mj-lt"/>
              </a:rPr>
              <a:t>addresses</a:t>
            </a:r>
            <a:r>
              <a:rPr lang="tr-TR" dirty="0">
                <a:latin typeface="+mj-lt"/>
              </a:rPr>
              <a:t>. DNS </a:t>
            </a:r>
            <a:r>
              <a:rPr lang="tr-TR" dirty="0" err="1">
                <a:latin typeface="+mj-lt"/>
              </a:rPr>
              <a:t>frees</a:t>
            </a:r>
            <a:r>
              <a:rPr lang="tr-TR" dirty="0">
                <a:latin typeface="+mj-lt"/>
              </a:rPr>
              <a:t> </a:t>
            </a:r>
            <a:r>
              <a:rPr lang="tr-TR" dirty="0" err="1">
                <a:latin typeface="+mj-lt"/>
              </a:rPr>
              <a:t>the</a:t>
            </a:r>
            <a:r>
              <a:rPr lang="tr-TR" dirty="0">
                <a:latin typeface="+mj-lt"/>
              </a:rPr>
              <a:t> </a:t>
            </a:r>
            <a:r>
              <a:rPr lang="tr-TR" dirty="0" err="1">
                <a:latin typeface="+mj-lt"/>
              </a:rPr>
              <a:t>users</a:t>
            </a:r>
            <a:r>
              <a:rPr lang="tr-TR" dirty="0">
                <a:latin typeface="+mj-lt"/>
              </a:rPr>
              <a:t> of IP </a:t>
            </a:r>
            <a:r>
              <a:rPr lang="tr-TR" dirty="0" err="1">
                <a:latin typeface="+mj-lt"/>
              </a:rPr>
              <a:t>networks</a:t>
            </a:r>
            <a:r>
              <a:rPr lang="tr-TR" dirty="0">
                <a:latin typeface="+mj-lt"/>
              </a:rPr>
              <a:t> </a:t>
            </a:r>
            <a:r>
              <a:rPr lang="tr-TR" dirty="0" err="1">
                <a:latin typeface="+mj-lt"/>
              </a:rPr>
              <a:t>from</a:t>
            </a:r>
            <a:r>
              <a:rPr lang="tr-TR" dirty="0">
                <a:latin typeface="+mj-lt"/>
              </a:rPr>
              <a:t> </a:t>
            </a:r>
            <a:r>
              <a:rPr lang="tr-TR" dirty="0" err="1">
                <a:latin typeface="+mj-lt"/>
              </a:rPr>
              <a:t>the</a:t>
            </a:r>
            <a:r>
              <a:rPr lang="tr-TR" dirty="0">
                <a:latin typeface="+mj-lt"/>
              </a:rPr>
              <a:t> </a:t>
            </a:r>
            <a:r>
              <a:rPr lang="tr-TR" dirty="0" err="1">
                <a:latin typeface="+mj-lt"/>
              </a:rPr>
              <a:t>burden</a:t>
            </a:r>
            <a:r>
              <a:rPr lang="tr-TR" dirty="0">
                <a:latin typeface="+mj-lt"/>
              </a:rPr>
              <a:t> of </a:t>
            </a:r>
            <a:r>
              <a:rPr lang="tr-TR" dirty="0" err="1">
                <a:latin typeface="+mj-lt"/>
              </a:rPr>
              <a:t>needing</a:t>
            </a:r>
            <a:r>
              <a:rPr lang="tr-TR" dirty="0">
                <a:latin typeface="+mj-lt"/>
              </a:rPr>
              <a:t> </a:t>
            </a:r>
            <a:r>
              <a:rPr lang="tr-TR" dirty="0" err="1">
                <a:latin typeface="+mj-lt"/>
              </a:rPr>
              <a:t>to</a:t>
            </a:r>
            <a:r>
              <a:rPr lang="tr-TR" dirty="0">
                <a:latin typeface="+mj-lt"/>
              </a:rPr>
              <a:t> </a:t>
            </a:r>
            <a:r>
              <a:rPr lang="tr-TR" dirty="0" err="1">
                <a:latin typeface="+mj-lt"/>
              </a:rPr>
              <a:t>remember</a:t>
            </a:r>
            <a:r>
              <a:rPr lang="tr-TR" dirty="0">
                <a:latin typeface="+mj-lt"/>
              </a:rPr>
              <a:t> </a:t>
            </a:r>
            <a:r>
              <a:rPr lang="tr-TR" dirty="0" err="1">
                <a:latin typeface="+mj-lt"/>
              </a:rPr>
              <a:t>the</a:t>
            </a:r>
            <a:r>
              <a:rPr lang="tr-TR" dirty="0">
                <a:latin typeface="+mj-lt"/>
              </a:rPr>
              <a:t> IP </a:t>
            </a:r>
            <a:r>
              <a:rPr lang="tr-TR" dirty="0" err="1">
                <a:latin typeface="+mj-lt"/>
              </a:rPr>
              <a:t>addresses</a:t>
            </a:r>
            <a:r>
              <a:rPr lang="tr-TR" dirty="0">
                <a:latin typeface="+mj-lt"/>
              </a:rPr>
              <a:t>. </a:t>
            </a:r>
            <a:r>
              <a:rPr lang="tr-TR" dirty="0" err="1">
                <a:latin typeface="+mj-lt"/>
              </a:rPr>
              <a:t>Without</a:t>
            </a:r>
            <a:r>
              <a:rPr lang="tr-TR" dirty="0">
                <a:latin typeface="+mj-lt"/>
              </a:rPr>
              <a:t> </a:t>
            </a:r>
            <a:r>
              <a:rPr lang="tr-TR" dirty="0" err="1">
                <a:latin typeface="+mj-lt"/>
              </a:rPr>
              <a:t>this</a:t>
            </a:r>
            <a:r>
              <a:rPr lang="tr-TR" dirty="0">
                <a:latin typeface="+mj-lt"/>
              </a:rPr>
              <a:t> </a:t>
            </a:r>
            <a:r>
              <a:rPr lang="tr-TR" dirty="0" err="1">
                <a:latin typeface="+mj-lt"/>
              </a:rPr>
              <a:t>freedom</a:t>
            </a:r>
            <a:r>
              <a:rPr lang="tr-TR" dirty="0">
                <a:latin typeface="+mj-lt"/>
              </a:rPr>
              <a:t>, </a:t>
            </a:r>
            <a:r>
              <a:rPr lang="tr-TR" dirty="0" err="1">
                <a:latin typeface="+mj-lt"/>
              </a:rPr>
              <a:t>the</a:t>
            </a:r>
            <a:r>
              <a:rPr lang="tr-TR" dirty="0">
                <a:latin typeface="+mj-lt"/>
              </a:rPr>
              <a:t> World </a:t>
            </a:r>
            <a:r>
              <a:rPr lang="tr-TR" dirty="0" err="1">
                <a:latin typeface="+mj-lt"/>
              </a:rPr>
              <a:t>Wide</a:t>
            </a:r>
            <a:r>
              <a:rPr lang="tr-TR" dirty="0">
                <a:latin typeface="+mj-lt"/>
              </a:rPr>
              <a:t> Web </a:t>
            </a:r>
            <a:r>
              <a:rPr lang="tr-TR" dirty="0" err="1">
                <a:latin typeface="+mj-lt"/>
              </a:rPr>
              <a:t>would</a:t>
            </a:r>
            <a:r>
              <a:rPr lang="tr-TR" dirty="0">
                <a:latin typeface="+mj-lt"/>
              </a:rPr>
              <a:t> not be as popular </a:t>
            </a:r>
            <a:r>
              <a:rPr lang="tr-TR" dirty="0" err="1">
                <a:latin typeface="+mj-lt"/>
              </a:rPr>
              <a:t>or</a:t>
            </a:r>
            <a:r>
              <a:rPr lang="tr-TR" dirty="0">
                <a:latin typeface="+mj-lt"/>
              </a:rPr>
              <a:t> as </a:t>
            </a:r>
            <a:r>
              <a:rPr lang="tr-TR" dirty="0" err="1">
                <a:latin typeface="+mj-lt"/>
              </a:rPr>
              <a:t>usable</a:t>
            </a:r>
            <a:r>
              <a:rPr lang="tr-TR" dirty="0">
                <a:latin typeface="+mj-lt"/>
              </a:rPr>
              <a:t> as it has </a:t>
            </a:r>
            <a:r>
              <a:rPr lang="tr-TR" dirty="0" err="1">
                <a:latin typeface="+mj-lt"/>
              </a:rPr>
              <a:t>become</a:t>
            </a:r>
            <a:r>
              <a:rPr lang="tr-TR" dirty="0">
                <a:latin typeface="+mj-lt"/>
              </a:rPr>
              <a:t>.</a:t>
            </a:r>
            <a:endParaRPr lang="en-US" dirty="0">
              <a:latin typeface="+mj-lt"/>
            </a:endParaRPr>
          </a:p>
        </p:txBody>
      </p:sp>
      <p:pic>
        <p:nvPicPr>
          <p:cNvPr id="8" name="Image37">
            <a:extLst>
              <a:ext uri="{FF2B5EF4-FFF2-40B4-BE49-F238E27FC236}">
                <a16:creationId xmlns:a16="http://schemas.microsoft.com/office/drawing/2014/main" id="{EA85D044-C680-4AFE-8771-481136081E28}"/>
              </a:ext>
            </a:extLst>
          </p:cNvPr>
          <p:cNvPicPr/>
          <p:nvPr/>
        </p:nvPicPr>
        <p:blipFill>
          <a:blip r:embed="rId3">
            <a:lum/>
            <a:alphaModFix/>
          </a:blip>
          <a:srcRect/>
          <a:stretch>
            <a:fillRect/>
          </a:stretch>
        </p:blipFill>
        <p:spPr>
          <a:xfrm>
            <a:off x="2938779" y="1879124"/>
            <a:ext cx="3266440" cy="2542540"/>
          </a:xfrm>
          <a:prstGeom prst="rect">
            <a:avLst/>
          </a:prstGeom>
        </p:spPr>
      </p:pic>
    </p:spTree>
    <p:extLst>
      <p:ext uri="{BB962C8B-B14F-4D97-AF65-F5344CB8AC3E}">
        <p14:creationId xmlns:p14="http://schemas.microsoft.com/office/powerpoint/2010/main" val="4264077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62</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62</a:t>
            </a:fld>
            <a:endParaRPr lang="en"/>
          </a:p>
        </p:txBody>
      </p:sp>
      <p:pic>
        <p:nvPicPr>
          <p:cNvPr id="5" name="Picture 4">
            <a:extLst>
              <a:ext uri="{FF2B5EF4-FFF2-40B4-BE49-F238E27FC236}">
                <a16:creationId xmlns:a16="http://schemas.microsoft.com/office/drawing/2014/main" id="{D87BA952-40E6-4C56-A2A0-0A2674D627D3}"/>
              </a:ext>
            </a:extLst>
          </p:cNvPr>
          <p:cNvPicPr>
            <a:picLocks noChangeAspect="1"/>
          </p:cNvPicPr>
          <p:nvPr/>
        </p:nvPicPr>
        <p:blipFill>
          <a:blip r:embed="rId3"/>
          <a:stretch>
            <a:fillRect/>
          </a:stretch>
        </p:blipFill>
        <p:spPr>
          <a:xfrm>
            <a:off x="2157412" y="595487"/>
            <a:ext cx="5139137" cy="3952526"/>
          </a:xfrm>
          <a:prstGeom prst="rect">
            <a:avLst/>
          </a:prstGeom>
        </p:spPr>
      </p:pic>
    </p:spTree>
    <p:extLst>
      <p:ext uri="{BB962C8B-B14F-4D97-AF65-F5344CB8AC3E}">
        <p14:creationId xmlns:p14="http://schemas.microsoft.com/office/powerpoint/2010/main" val="482663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63</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63</a:t>
            </a:fld>
            <a:endParaRPr lang="en"/>
          </a:p>
        </p:txBody>
      </p:sp>
      <p:sp>
        <p:nvSpPr>
          <p:cNvPr id="2" name="TextBox 1">
            <a:extLst>
              <a:ext uri="{FF2B5EF4-FFF2-40B4-BE49-F238E27FC236}">
                <a16:creationId xmlns:a16="http://schemas.microsoft.com/office/drawing/2014/main" id="{E15AEFC4-AD72-40C8-9E9C-3596B19AB927}"/>
              </a:ext>
            </a:extLst>
          </p:cNvPr>
          <p:cNvSpPr txBox="1"/>
          <p:nvPr/>
        </p:nvSpPr>
        <p:spPr>
          <a:xfrm>
            <a:off x="3061096" y="500063"/>
            <a:ext cx="3021807" cy="307777"/>
          </a:xfrm>
          <a:prstGeom prst="rect">
            <a:avLst/>
          </a:prstGeom>
          <a:noFill/>
        </p:spPr>
        <p:txBody>
          <a:bodyPr wrap="square" rtlCol="0">
            <a:spAutoFit/>
          </a:bodyPr>
          <a:lstStyle/>
          <a:p>
            <a:r>
              <a:rPr lang="tr-TR" dirty="0">
                <a:latin typeface="+mj-lt"/>
              </a:rPr>
              <a:t>Internet Control Message Protocol</a:t>
            </a:r>
            <a:endParaRPr lang="en-US" dirty="0">
              <a:latin typeface="+mj-lt"/>
            </a:endParaRPr>
          </a:p>
        </p:txBody>
      </p:sp>
      <p:sp>
        <p:nvSpPr>
          <p:cNvPr id="3" name="TextBox 2">
            <a:extLst>
              <a:ext uri="{FF2B5EF4-FFF2-40B4-BE49-F238E27FC236}">
                <a16:creationId xmlns:a16="http://schemas.microsoft.com/office/drawing/2014/main" id="{48CD803E-516D-4B4D-9206-FA83B7706D53}"/>
              </a:ext>
            </a:extLst>
          </p:cNvPr>
          <p:cNvSpPr txBox="1"/>
          <p:nvPr/>
        </p:nvSpPr>
        <p:spPr>
          <a:xfrm>
            <a:off x="592931" y="807840"/>
            <a:ext cx="8011469" cy="1384995"/>
          </a:xfrm>
          <a:prstGeom prst="rect">
            <a:avLst/>
          </a:prstGeom>
          <a:noFill/>
        </p:spPr>
        <p:txBody>
          <a:bodyPr wrap="square" rtlCol="0">
            <a:spAutoFit/>
          </a:bodyPr>
          <a:lstStyle/>
          <a:p>
            <a:r>
              <a:rPr lang="tr-TR" dirty="0">
                <a:latin typeface="+mj-lt"/>
              </a:rPr>
              <a:t>ICMP is </a:t>
            </a:r>
            <a:r>
              <a:rPr lang="tr-TR" dirty="0" err="1">
                <a:latin typeface="+mj-lt"/>
              </a:rPr>
              <a:t>used</a:t>
            </a:r>
            <a:r>
              <a:rPr lang="tr-TR" dirty="0">
                <a:latin typeface="+mj-lt"/>
              </a:rPr>
              <a:t> </a:t>
            </a:r>
            <a:r>
              <a:rPr lang="tr-TR" dirty="0" err="1">
                <a:latin typeface="+mj-lt"/>
              </a:rPr>
              <a:t>to</a:t>
            </a:r>
            <a:r>
              <a:rPr lang="tr-TR" dirty="0">
                <a:latin typeface="+mj-lt"/>
              </a:rPr>
              <a:t> </a:t>
            </a:r>
            <a:r>
              <a:rPr lang="tr-TR" dirty="0" err="1">
                <a:latin typeface="+mj-lt"/>
              </a:rPr>
              <a:t>report</a:t>
            </a:r>
            <a:r>
              <a:rPr lang="tr-TR" dirty="0">
                <a:latin typeface="+mj-lt"/>
              </a:rPr>
              <a:t> </a:t>
            </a:r>
            <a:r>
              <a:rPr lang="tr-TR" dirty="0" err="1">
                <a:latin typeface="+mj-lt"/>
              </a:rPr>
              <a:t>errors</a:t>
            </a:r>
            <a:r>
              <a:rPr lang="tr-TR" dirty="0">
                <a:latin typeface="+mj-lt"/>
              </a:rPr>
              <a:t> </a:t>
            </a:r>
            <a:r>
              <a:rPr lang="tr-TR" dirty="0" err="1">
                <a:latin typeface="+mj-lt"/>
              </a:rPr>
              <a:t>and</a:t>
            </a:r>
            <a:r>
              <a:rPr lang="tr-TR" dirty="0">
                <a:latin typeface="+mj-lt"/>
              </a:rPr>
              <a:t> </a:t>
            </a:r>
            <a:r>
              <a:rPr lang="tr-TR" dirty="0" err="1">
                <a:latin typeface="+mj-lt"/>
              </a:rPr>
              <a:t>other</a:t>
            </a:r>
            <a:r>
              <a:rPr lang="tr-TR" dirty="0">
                <a:latin typeface="+mj-lt"/>
              </a:rPr>
              <a:t> </a:t>
            </a:r>
            <a:r>
              <a:rPr lang="tr-TR" dirty="0" err="1">
                <a:latin typeface="+mj-lt"/>
              </a:rPr>
              <a:t>information</a:t>
            </a:r>
            <a:r>
              <a:rPr lang="tr-TR" dirty="0">
                <a:latin typeface="+mj-lt"/>
              </a:rPr>
              <a:t> </a:t>
            </a:r>
            <a:r>
              <a:rPr lang="tr-TR" dirty="0" err="1">
                <a:latin typeface="+mj-lt"/>
              </a:rPr>
              <a:t>regarding</a:t>
            </a:r>
            <a:r>
              <a:rPr lang="tr-TR" dirty="0">
                <a:latin typeface="+mj-lt"/>
              </a:rPr>
              <a:t> IP </a:t>
            </a:r>
            <a:r>
              <a:rPr lang="tr-TR" dirty="0" err="1">
                <a:latin typeface="+mj-lt"/>
              </a:rPr>
              <a:t>packet</a:t>
            </a:r>
            <a:r>
              <a:rPr lang="tr-TR" dirty="0">
                <a:latin typeface="+mj-lt"/>
              </a:rPr>
              <a:t> </a:t>
            </a:r>
            <a:r>
              <a:rPr lang="tr-TR" dirty="0" err="1">
                <a:latin typeface="+mj-lt"/>
              </a:rPr>
              <a:t>processing</a:t>
            </a:r>
            <a:r>
              <a:rPr lang="tr-TR" dirty="0">
                <a:latin typeface="+mj-lt"/>
              </a:rPr>
              <a:t> </a:t>
            </a:r>
            <a:r>
              <a:rPr lang="tr-TR" dirty="0" err="1">
                <a:latin typeface="+mj-lt"/>
              </a:rPr>
              <a:t>back</a:t>
            </a:r>
            <a:r>
              <a:rPr lang="tr-TR" dirty="0">
                <a:latin typeface="+mj-lt"/>
              </a:rPr>
              <a:t> </a:t>
            </a:r>
            <a:r>
              <a:rPr lang="tr-TR" dirty="0" err="1">
                <a:latin typeface="+mj-lt"/>
              </a:rPr>
              <a:t>to</a:t>
            </a:r>
            <a:r>
              <a:rPr lang="tr-TR" dirty="0">
                <a:latin typeface="+mj-lt"/>
              </a:rPr>
              <a:t> </a:t>
            </a:r>
            <a:r>
              <a:rPr lang="tr-TR" dirty="0" err="1">
                <a:latin typeface="+mj-lt"/>
              </a:rPr>
              <a:t>the</a:t>
            </a:r>
            <a:r>
              <a:rPr lang="tr-TR" dirty="0">
                <a:latin typeface="+mj-lt"/>
              </a:rPr>
              <a:t> </a:t>
            </a:r>
            <a:r>
              <a:rPr lang="tr-TR" dirty="0" err="1">
                <a:latin typeface="+mj-lt"/>
              </a:rPr>
              <a:t>source</a:t>
            </a:r>
            <a:r>
              <a:rPr lang="tr-TR" dirty="0">
                <a:latin typeface="+mj-lt"/>
              </a:rPr>
              <a:t>. ICMP, </a:t>
            </a:r>
            <a:r>
              <a:rPr lang="tr-TR" dirty="0" err="1">
                <a:latin typeface="+mj-lt"/>
              </a:rPr>
              <a:t>which</a:t>
            </a:r>
            <a:r>
              <a:rPr lang="tr-TR" dirty="0">
                <a:latin typeface="+mj-lt"/>
              </a:rPr>
              <a:t> is </a:t>
            </a:r>
            <a:r>
              <a:rPr lang="tr-TR" dirty="0" err="1">
                <a:latin typeface="+mj-lt"/>
              </a:rPr>
              <a:t>documented</a:t>
            </a:r>
            <a:r>
              <a:rPr lang="tr-TR" dirty="0">
                <a:latin typeface="+mj-lt"/>
              </a:rPr>
              <a:t> in RFC 792, is </a:t>
            </a:r>
            <a:r>
              <a:rPr lang="tr-TR" dirty="0" err="1">
                <a:latin typeface="+mj-lt"/>
              </a:rPr>
              <a:t>best</a:t>
            </a:r>
            <a:r>
              <a:rPr lang="tr-TR" dirty="0">
                <a:latin typeface="+mj-lt"/>
              </a:rPr>
              <a:t> </a:t>
            </a:r>
            <a:r>
              <a:rPr lang="tr-TR" dirty="0" err="1">
                <a:latin typeface="+mj-lt"/>
              </a:rPr>
              <a:t>known</a:t>
            </a:r>
            <a:r>
              <a:rPr lang="tr-TR" dirty="0">
                <a:latin typeface="+mj-lt"/>
              </a:rPr>
              <a:t> </a:t>
            </a:r>
            <a:r>
              <a:rPr lang="tr-TR" dirty="0" err="1">
                <a:latin typeface="+mj-lt"/>
              </a:rPr>
              <a:t>for</a:t>
            </a:r>
            <a:r>
              <a:rPr lang="tr-TR" dirty="0">
                <a:latin typeface="+mj-lt"/>
              </a:rPr>
              <a:t> </a:t>
            </a:r>
            <a:r>
              <a:rPr lang="tr-TR" dirty="0" err="1">
                <a:latin typeface="+mj-lt"/>
              </a:rPr>
              <a:t>its</a:t>
            </a:r>
            <a:r>
              <a:rPr lang="tr-TR" dirty="0">
                <a:latin typeface="+mj-lt"/>
              </a:rPr>
              <a:t> </a:t>
            </a:r>
            <a:r>
              <a:rPr lang="tr-TR" dirty="0" err="1">
                <a:latin typeface="+mj-lt"/>
              </a:rPr>
              <a:t>use</a:t>
            </a:r>
            <a:r>
              <a:rPr lang="tr-TR" dirty="0">
                <a:latin typeface="+mj-lt"/>
              </a:rPr>
              <a:t> </a:t>
            </a:r>
            <a:r>
              <a:rPr lang="tr-TR" dirty="0" err="1">
                <a:latin typeface="+mj-lt"/>
              </a:rPr>
              <a:t>by</a:t>
            </a:r>
            <a:r>
              <a:rPr lang="tr-TR" dirty="0">
                <a:latin typeface="+mj-lt"/>
              </a:rPr>
              <a:t> </a:t>
            </a:r>
            <a:r>
              <a:rPr lang="tr-TR" dirty="0" err="1">
                <a:latin typeface="+mj-lt"/>
              </a:rPr>
              <a:t>the</a:t>
            </a:r>
            <a:r>
              <a:rPr lang="tr-TR" dirty="0">
                <a:latin typeface="+mj-lt"/>
              </a:rPr>
              <a:t> "</a:t>
            </a:r>
            <a:r>
              <a:rPr lang="tr-TR" dirty="0" err="1">
                <a:latin typeface="+mj-lt"/>
              </a:rPr>
              <a:t>ping</a:t>
            </a:r>
            <a:r>
              <a:rPr lang="tr-TR" dirty="0">
                <a:latin typeface="+mj-lt"/>
              </a:rPr>
              <a:t>" </a:t>
            </a:r>
            <a:r>
              <a:rPr lang="tr-TR" dirty="0" err="1">
                <a:latin typeface="+mj-lt"/>
              </a:rPr>
              <a:t>and</a:t>
            </a:r>
            <a:r>
              <a:rPr lang="tr-TR" dirty="0">
                <a:latin typeface="+mj-lt"/>
              </a:rPr>
              <a:t> "</a:t>
            </a:r>
            <a:r>
              <a:rPr lang="tr-TR" dirty="0" err="1">
                <a:latin typeface="+mj-lt"/>
              </a:rPr>
              <a:t>traceroute</a:t>
            </a:r>
            <a:r>
              <a:rPr lang="tr-TR" dirty="0">
                <a:latin typeface="+mj-lt"/>
              </a:rPr>
              <a:t>" </a:t>
            </a:r>
            <a:r>
              <a:rPr lang="tr-TR" dirty="0" err="1">
                <a:latin typeface="+mj-lt"/>
              </a:rPr>
              <a:t>programs</a:t>
            </a:r>
            <a:r>
              <a:rPr lang="tr-TR" dirty="0">
                <a:latin typeface="+mj-lt"/>
              </a:rPr>
              <a:t> on IP-</a:t>
            </a:r>
            <a:r>
              <a:rPr lang="tr-TR" dirty="0" err="1">
                <a:latin typeface="+mj-lt"/>
              </a:rPr>
              <a:t>enabled</a:t>
            </a:r>
            <a:r>
              <a:rPr lang="tr-TR" dirty="0">
                <a:latin typeface="+mj-lt"/>
              </a:rPr>
              <a:t> </a:t>
            </a:r>
            <a:r>
              <a:rPr lang="tr-TR" dirty="0" err="1">
                <a:latin typeface="+mj-lt"/>
              </a:rPr>
              <a:t>hosts</a:t>
            </a:r>
            <a:r>
              <a:rPr lang="tr-TR" dirty="0">
                <a:latin typeface="+mj-lt"/>
              </a:rPr>
              <a:t>, </a:t>
            </a:r>
            <a:r>
              <a:rPr lang="tr-TR" dirty="0" err="1">
                <a:latin typeface="+mj-lt"/>
              </a:rPr>
              <a:t>or</a:t>
            </a:r>
            <a:r>
              <a:rPr lang="tr-TR" dirty="0">
                <a:latin typeface="+mj-lt"/>
              </a:rPr>
              <a:t> </a:t>
            </a:r>
            <a:r>
              <a:rPr lang="tr-TR" dirty="0" err="1">
                <a:latin typeface="+mj-lt"/>
              </a:rPr>
              <a:t>devices</a:t>
            </a:r>
            <a:r>
              <a:rPr lang="tr-TR" dirty="0">
                <a:latin typeface="+mj-lt"/>
              </a:rPr>
              <a:t>. </a:t>
            </a:r>
            <a:r>
              <a:rPr lang="tr-TR" dirty="0" err="1">
                <a:latin typeface="+mj-lt"/>
              </a:rPr>
              <a:t>The</a:t>
            </a:r>
            <a:r>
              <a:rPr lang="tr-TR" dirty="0">
                <a:latin typeface="+mj-lt"/>
              </a:rPr>
              <a:t> </a:t>
            </a:r>
            <a:r>
              <a:rPr lang="tr-TR" dirty="0" err="1">
                <a:latin typeface="+mj-lt"/>
              </a:rPr>
              <a:t>ping</a:t>
            </a:r>
            <a:r>
              <a:rPr lang="tr-TR" dirty="0">
                <a:latin typeface="+mj-lt"/>
              </a:rPr>
              <a:t> </a:t>
            </a:r>
            <a:r>
              <a:rPr lang="tr-TR" dirty="0" err="1">
                <a:latin typeface="+mj-lt"/>
              </a:rPr>
              <a:t>utility</a:t>
            </a:r>
            <a:r>
              <a:rPr lang="tr-TR" dirty="0">
                <a:latin typeface="+mj-lt"/>
              </a:rPr>
              <a:t> </a:t>
            </a:r>
            <a:r>
              <a:rPr lang="tr-TR" dirty="0" err="1">
                <a:latin typeface="+mj-lt"/>
              </a:rPr>
              <a:t>sends</a:t>
            </a:r>
            <a:r>
              <a:rPr lang="tr-TR" dirty="0">
                <a:latin typeface="+mj-lt"/>
              </a:rPr>
              <a:t> ICMP </a:t>
            </a:r>
            <a:r>
              <a:rPr lang="tr-TR" dirty="0" err="1">
                <a:latin typeface="+mj-lt"/>
              </a:rPr>
              <a:t>echo</a:t>
            </a:r>
            <a:r>
              <a:rPr lang="tr-TR" dirty="0">
                <a:latin typeface="+mj-lt"/>
              </a:rPr>
              <a:t> </a:t>
            </a:r>
            <a:r>
              <a:rPr lang="tr-TR" dirty="0" err="1">
                <a:latin typeface="+mj-lt"/>
              </a:rPr>
              <a:t>request</a:t>
            </a:r>
            <a:r>
              <a:rPr lang="tr-TR" dirty="0">
                <a:latin typeface="+mj-lt"/>
              </a:rPr>
              <a:t> </a:t>
            </a:r>
            <a:r>
              <a:rPr lang="tr-TR" dirty="0" err="1">
                <a:latin typeface="+mj-lt"/>
              </a:rPr>
              <a:t>packets</a:t>
            </a:r>
            <a:r>
              <a:rPr lang="tr-TR" dirty="0">
                <a:latin typeface="+mj-lt"/>
              </a:rPr>
              <a:t> </a:t>
            </a:r>
            <a:r>
              <a:rPr lang="tr-TR" dirty="0" err="1">
                <a:latin typeface="+mj-lt"/>
              </a:rPr>
              <a:t>out</a:t>
            </a:r>
            <a:r>
              <a:rPr lang="tr-TR" dirty="0">
                <a:latin typeface="+mj-lt"/>
              </a:rPr>
              <a:t> </a:t>
            </a:r>
            <a:r>
              <a:rPr lang="tr-TR" dirty="0" err="1">
                <a:latin typeface="+mj-lt"/>
              </a:rPr>
              <a:t>to</a:t>
            </a:r>
            <a:r>
              <a:rPr lang="tr-TR" dirty="0">
                <a:latin typeface="+mj-lt"/>
              </a:rPr>
              <a:t> a </a:t>
            </a:r>
            <a:r>
              <a:rPr lang="tr-TR" dirty="0" err="1">
                <a:latin typeface="+mj-lt"/>
              </a:rPr>
              <a:t>destination</a:t>
            </a:r>
            <a:r>
              <a:rPr lang="tr-TR" dirty="0">
                <a:latin typeface="+mj-lt"/>
              </a:rPr>
              <a:t> </a:t>
            </a:r>
            <a:r>
              <a:rPr lang="tr-TR" dirty="0" err="1">
                <a:latin typeface="+mj-lt"/>
              </a:rPr>
              <a:t>host</a:t>
            </a:r>
            <a:r>
              <a:rPr lang="tr-TR" dirty="0">
                <a:latin typeface="+mj-lt"/>
              </a:rPr>
              <a:t> </a:t>
            </a:r>
            <a:r>
              <a:rPr lang="tr-TR" dirty="0" err="1">
                <a:latin typeface="+mj-lt"/>
              </a:rPr>
              <a:t>to</a:t>
            </a:r>
            <a:r>
              <a:rPr lang="tr-TR" dirty="0">
                <a:latin typeface="+mj-lt"/>
              </a:rPr>
              <a:t> test </a:t>
            </a:r>
            <a:r>
              <a:rPr lang="tr-TR" dirty="0" err="1">
                <a:latin typeface="+mj-lt"/>
              </a:rPr>
              <a:t>the</a:t>
            </a:r>
            <a:r>
              <a:rPr lang="tr-TR" dirty="0">
                <a:latin typeface="+mj-lt"/>
              </a:rPr>
              <a:t> IP </a:t>
            </a:r>
            <a:r>
              <a:rPr lang="tr-TR" dirty="0" err="1">
                <a:latin typeface="+mj-lt"/>
              </a:rPr>
              <a:t>connectivity</a:t>
            </a:r>
            <a:r>
              <a:rPr lang="tr-TR" dirty="0">
                <a:latin typeface="+mj-lt"/>
              </a:rPr>
              <a:t> </a:t>
            </a:r>
            <a:r>
              <a:rPr lang="tr-TR" dirty="0" err="1">
                <a:latin typeface="+mj-lt"/>
              </a:rPr>
              <a:t>to</a:t>
            </a:r>
            <a:r>
              <a:rPr lang="tr-TR" dirty="0">
                <a:latin typeface="+mj-lt"/>
              </a:rPr>
              <a:t> </a:t>
            </a:r>
            <a:r>
              <a:rPr lang="tr-TR" dirty="0" err="1">
                <a:latin typeface="+mj-lt"/>
              </a:rPr>
              <a:t>that</a:t>
            </a:r>
            <a:r>
              <a:rPr lang="tr-TR" dirty="0">
                <a:latin typeface="+mj-lt"/>
              </a:rPr>
              <a:t> </a:t>
            </a:r>
            <a:r>
              <a:rPr lang="tr-TR" dirty="0" err="1">
                <a:latin typeface="+mj-lt"/>
              </a:rPr>
              <a:t>destination</a:t>
            </a:r>
            <a:r>
              <a:rPr lang="tr-TR" dirty="0">
                <a:latin typeface="+mj-lt"/>
              </a:rPr>
              <a:t> </a:t>
            </a:r>
            <a:r>
              <a:rPr lang="tr-TR" dirty="0" err="1">
                <a:latin typeface="+mj-lt"/>
              </a:rPr>
              <a:t>host</a:t>
            </a:r>
            <a:r>
              <a:rPr lang="tr-TR" dirty="0">
                <a:latin typeface="+mj-lt"/>
              </a:rPr>
              <a:t>. </a:t>
            </a:r>
            <a:r>
              <a:rPr lang="tr-TR" dirty="0" err="1">
                <a:latin typeface="+mj-lt"/>
              </a:rPr>
              <a:t>Receiving</a:t>
            </a:r>
            <a:r>
              <a:rPr lang="tr-TR" dirty="0">
                <a:latin typeface="+mj-lt"/>
              </a:rPr>
              <a:t> an ICMP </a:t>
            </a:r>
            <a:r>
              <a:rPr lang="tr-TR" dirty="0" err="1">
                <a:latin typeface="+mj-lt"/>
              </a:rPr>
              <a:t>echo</a:t>
            </a:r>
            <a:r>
              <a:rPr lang="tr-TR" dirty="0">
                <a:latin typeface="+mj-lt"/>
              </a:rPr>
              <a:t> </a:t>
            </a:r>
            <a:r>
              <a:rPr lang="tr-TR" dirty="0" err="1">
                <a:latin typeface="+mj-lt"/>
              </a:rPr>
              <a:t>reply</a:t>
            </a:r>
            <a:r>
              <a:rPr lang="tr-TR" dirty="0">
                <a:latin typeface="+mj-lt"/>
              </a:rPr>
              <a:t> </a:t>
            </a:r>
            <a:r>
              <a:rPr lang="tr-TR" dirty="0" err="1">
                <a:latin typeface="+mj-lt"/>
              </a:rPr>
              <a:t>message</a:t>
            </a:r>
            <a:r>
              <a:rPr lang="tr-TR" dirty="0">
                <a:latin typeface="+mj-lt"/>
              </a:rPr>
              <a:t> </a:t>
            </a:r>
            <a:r>
              <a:rPr lang="tr-TR" dirty="0" err="1">
                <a:latin typeface="+mj-lt"/>
              </a:rPr>
              <a:t>indicates</a:t>
            </a:r>
            <a:r>
              <a:rPr lang="tr-TR" dirty="0">
                <a:latin typeface="+mj-lt"/>
              </a:rPr>
              <a:t> </a:t>
            </a:r>
            <a:r>
              <a:rPr lang="tr-TR" dirty="0" err="1">
                <a:latin typeface="+mj-lt"/>
              </a:rPr>
              <a:t>that</a:t>
            </a:r>
            <a:r>
              <a:rPr lang="tr-TR" dirty="0">
                <a:latin typeface="+mj-lt"/>
              </a:rPr>
              <a:t> </a:t>
            </a:r>
            <a:r>
              <a:rPr lang="tr-TR" dirty="0" err="1">
                <a:latin typeface="+mj-lt"/>
              </a:rPr>
              <a:t>the</a:t>
            </a:r>
            <a:r>
              <a:rPr lang="tr-TR" dirty="0">
                <a:latin typeface="+mj-lt"/>
              </a:rPr>
              <a:t> </a:t>
            </a:r>
            <a:r>
              <a:rPr lang="tr-TR" dirty="0" err="1">
                <a:latin typeface="+mj-lt"/>
              </a:rPr>
              <a:t>host</a:t>
            </a:r>
            <a:r>
              <a:rPr lang="tr-TR" dirty="0">
                <a:latin typeface="+mj-lt"/>
              </a:rPr>
              <a:t> can be </a:t>
            </a:r>
            <a:r>
              <a:rPr lang="tr-TR" dirty="0" err="1">
                <a:latin typeface="+mj-lt"/>
              </a:rPr>
              <a:t>successfully</a:t>
            </a:r>
            <a:r>
              <a:rPr lang="tr-TR" dirty="0">
                <a:latin typeface="+mj-lt"/>
              </a:rPr>
              <a:t> </a:t>
            </a:r>
            <a:r>
              <a:rPr lang="tr-TR" dirty="0" err="1">
                <a:latin typeface="+mj-lt"/>
              </a:rPr>
              <a:t>reached</a:t>
            </a:r>
            <a:r>
              <a:rPr lang="tr-TR" dirty="0">
                <a:latin typeface="+mj-lt"/>
              </a:rPr>
              <a:t>.</a:t>
            </a:r>
            <a:endParaRPr lang="en-US" dirty="0">
              <a:latin typeface="+mj-lt"/>
            </a:endParaRPr>
          </a:p>
          <a:p>
            <a:endParaRPr lang="en-US" dirty="0">
              <a:latin typeface="+mj-lt"/>
            </a:endParaRPr>
          </a:p>
        </p:txBody>
      </p:sp>
      <p:pic>
        <p:nvPicPr>
          <p:cNvPr id="7" name="Image38">
            <a:extLst>
              <a:ext uri="{FF2B5EF4-FFF2-40B4-BE49-F238E27FC236}">
                <a16:creationId xmlns:a16="http://schemas.microsoft.com/office/drawing/2014/main" id="{E7CA3600-8DFD-4000-BB19-380A88DCED0C}"/>
              </a:ext>
            </a:extLst>
          </p:cNvPr>
          <p:cNvPicPr/>
          <p:nvPr/>
        </p:nvPicPr>
        <p:blipFill>
          <a:blip r:embed="rId3">
            <a:lum/>
            <a:alphaModFix/>
          </a:blip>
          <a:srcRect/>
          <a:stretch>
            <a:fillRect/>
          </a:stretch>
        </p:blipFill>
        <p:spPr>
          <a:xfrm>
            <a:off x="2086291" y="2192835"/>
            <a:ext cx="4971415" cy="2247265"/>
          </a:xfrm>
          <a:prstGeom prst="rect">
            <a:avLst/>
          </a:prstGeom>
        </p:spPr>
      </p:pic>
    </p:spTree>
    <p:extLst>
      <p:ext uri="{BB962C8B-B14F-4D97-AF65-F5344CB8AC3E}">
        <p14:creationId xmlns:p14="http://schemas.microsoft.com/office/powerpoint/2010/main" val="34494322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64</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64</a:t>
            </a:fld>
            <a:endParaRPr lang="en"/>
          </a:p>
        </p:txBody>
      </p:sp>
      <p:pic>
        <p:nvPicPr>
          <p:cNvPr id="8" name="Picture 7">
            <a:extLst>
              <a:ext uri="{FF2B5EF4-FFF2-40B4-BE49-F238E27FC236}">
                <a16:creationId xmlns:a16="http://schemas.microsoft.com/office/drawing/2014/main" id="{C302659E-983F-4C27-8696-20F38434E705}"/>
              </a:ext>
            </a:extLst>
          </p:cNvPr>
          <p:cNvPicPr>
            <a:picLocks noChangeAspect="1"/>
          </p:cNvPicPr>
          <p:nvPr/>
        </p:nvPicPr>
        <p:blipFill>
          <a:blip r:embed="rId3"/>
          <a:stretch>
            <a:fillRect/>
          </a:stretch>
        </p:blipFill>
        <p:spPr>
          <a:xfrm>
            <a:off x="1328360" y="611993"/>
            <a:ext cx="6482965" cy="2167088"/>
          </a:xfrm>
          <a:prstGeom prst="rect">
            <a:avLst/>
          </a:prstGeom>
        </p:spPr>
      </p:pic>
      <p:pic>
        <p:nvPicPr>
          <p:cNvPr id="10" name="Picture 9">
            <a:extLst>
              <a:ext uri="{FF2B5EF4-FFF2-40B4-BE49-F238E27FC236}">
                <a16:creationId xmlns:a16="http://schemas.microsoft.com/office/drawing/2014/main" id="{EECB79B4-45B3-47B8-AB67-CE7BEB19A2D1}"/>
              </a:ext>
            </a:extLst>
          </p:cNvPr>
          <p:cNvPicPr>
            <a:picLocks noChangeAspect="1"/>
          </p:cNvPicPr>
          <p:nvPr/>
        </p:nvPicPr>
        <p:blipFill>
          <a:blip r:embed="rId4"/>
          <a:stretch>
            <a:fillRect/>
          </a:stretch>
        </p:blipFill>
        <p:spPr>
          <a:xfrm>
            <a:off x="1328360" y="3296240"/>
            <a:ext cx="6482965" cy="708868"/>
          </a:xfrm>
          <a:prstGeom prst="rect">
            <a:avLst/>
          </a:prstGeom>
        </p:spPr>
      </p:pic>
    </p:spTree>
    <p:extLst>
      <p:ext uri="{BB962C8B-B14F-4D97-AF65-F5344CB8AC3E}">
        <p14:creationId xmlns:p14="http://schemas.microsoft.com/office/powerpoint/2010/main" val="256048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7</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7</a:t>
            </a:fld>
            <a:endParaRPr lang="en"/>
          </a:p>
        </p:txBody>
      </p:sp>
      <p:sp>
        <p:nvSpPr>
          <p:cNvPr id="2" name="TextBox 1"/>
          <p:cNvSpPr txBox="1"/>
          <p:nvPr/>
        </p:nvSpPr>
        <p:spPr>
          <a:xfrm>
            <a:off x="480225" y="793926"/>
            <a:ext cx="8236178" cy="2462213"/>
          </a:xfrm>
          <a:prstGeom prst="rect">
            <a:avLst/>
          </a:prstGeom>
          <a:noFill/>
        </p:spPr>
        <p:txBody>
          <a:bodyPr wrap="square" rtlCol="0">
            <a:spAutoFit/>
          </a:bodyPr>
          <a:lstStyle/>
          <a:p>
            <a:pPr marL="285750" lvl="0" indent="-285750">
              <a:buFont typeface="Wingdings" panose="05000000000000000000" pitchFamily="2" charset="2"/>
              <a:buChar char="Ø"/>
            </a:pPr>
            <a:r>
              <a:rPr lang="tr-TR" dirty="0"/>
              <a:t>The user data is presented to the application layer.</a:t>
            </a:r>
            <a:endParaRPr lang="en-US" dirty="0"/>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tr-TR" dirty="0"/>
              <a:t>The application layer adds the application layer header (Layer 7 header) to the user data. The Layer 7 header and the original user data become the data that is passed down to the presentation layer.</a:t>
            </a:r>
            <a:endParaRPr lang="en-US" dirty="0"/>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tr-TR" dirty="0"/>
              <a:t>The presentation layer adds the presentation layer header (Layer 6 header) to the data. The combined data and header then become the data that is passed down to the session layer.</a:t>
            </a:r>
            <a:endParaRPr lang="en-US" dirty="0"/>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tr-TR" dirty="0"/>
              <a:t>The session layer adds the session layer header (Layer 5 header) to the data. This combination then becomes the data that is passed down to the transport layer.</a:t>
            </a:r>
            <a:endParaRPr lang="en-US" dirty="0"/>
          </a:p>
        </p:txBody>
      </p:sp>
      <p:sp>
        <p:nvSpPr>
          <p:cNvPr id="3" name="TextBox 2"/>
          <p:cNvSpPr txBox="1"/>
          <p:nvPr/>
        </p:nvSpPr>
        <p:spPr>
          <a:xfrm>
            <a:off x="2710308" y="486149"/>
            <a:ext cx="3776012" cy="307777"/>
          </a:xfrm>
          <a:prstGeom prst="rect">
            <a:avLst/>
          </a:prstGeom>
          <a:noFill/>
        </p:spPr>
        <p:txBody>
          <a:bodyPr wrap="square" rtlCol="0">
            <a:spAutoFit/>
          </a:bodyPr>
          <a:lstStyle/>
          <a:p>
            <a:r>
              <a:rPr lang="en-US" dirty="0"/>
              <a:t>Data Encapsulation and </a:t>
            </a:r>
            <a:r>
              <a:rPr lang="en-US" dirty="0" err="1"/>
              <a:t>Decapsulation</a:t>
            </a:r>
            <a:endParaRPr lang="en-US" dirty="0"/>
          </a:p>
        </p:txBody>
      </p:sp>
    </p:spTree>
    <p:extLst>
      <p:ext uri="{BB962C8B-B14F-4D97-AF65-F5344CB8AC3E}">
        <p14:creationId xmlns:p14="http://schemas.microsoft.com/office/powerpoint/2010/main" val="29721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90" name="Google Shape;90;p15"/>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6" name="Google Shape;285;p29">
            <a:extLst>
              <a:ext uri="{FF2B5EF4-FFF2-40B4-BE49-F238E27FC236}">
                <a16:creationId xmlns:a16="http://schemas.microsoft.com/office/drawing/2014/main" id="{0756DB26-3110-4961-B375-76859E804665}"/>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8</a:t>
            </a:fld>
            <a:endParaRPr lang="en" dirty="0"/>
          </a:p>
        </p:txBody>
      </p:sp>
      <p:sp>
        <p:nvSpPr>
          <p:cNvPr id="12" name="Google Shape;96;p16">
            <a:extLst>
              <a:ext uri="{FF2B5EF4-FFF2-40B4-BE49-F238E27FC236}">
                <a16:creationId xmlns:a16="http://schemas.microsoft.com/office/drawing/2014/main" id="{3B6D12B9-12BB-4431-858A-8AA98119C972}"/>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8</a:t>
            </a:fld>
            <a:endParaRPr lang="en"/>
          </a:p>
        </p:txBody>
      </p:sp>
      <p:sp>
        <p:nvSpPr>
          <p:cNvPr id="2" name="TextBox 1"/>
          <p:cNvSpPr txBox="1"/>
          <p:nvPr/>
        </p:nvSpPr>
        <p:spPr>
          <a:xfrm>
            <a:off x="466898" y="583417"/>
            <a:ext cx="8137502" cy="2893100"/>
          </a:xfrm>
          <a:prstGeom prst="rect">
            <a:avLst/>
          </a:prstGeom>
          <a:noFill/>
        </p:spPr>
        <p:txBody>
          <a:bodyPr wrap="square" rtlCol="0">
            <a:spAutoFit/>
          </a:bodyPr>
          <a:lstStyle/>
          <a:p>
            <a:pPr marL="285750" lvl="0" indent="-285750">
              <a:buFont typeface="Wingdings" panose="05000000000000000000" pitchFamily="2" charset="2"/>
              <a:buChar char="Ø"/>
            </a:pPr>
            <a:r>
              <a:rPr lang="tr-TR" dirty="0"/>
              <a:t>The transport layer adds the transport layer header (Layer 4 header) to the data. This combination, which is known as a segment, becomes the data that is passed down to the network layer.</a:t>
            </a:r>
            <a:endParaRPr lang="en-US" dirty="0"/>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tr-TR" dirty="0"/>
              <a:t>The network layer adds the network layer header (Layer 3 header) to the data. This combination, which is known as a packet, becomes the data that is passed down to the data link layer.</a:t>
            </a:r>
            <a:endParaRPr lang="en-US" dirty="0"/>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tr-TR" dirty="0"/>
              <a:t>The data link layer adds the data link layer header and trailer (Layer 2 header and trailer) to the data. A Layer 2 trailer is usually the </a:t>
            </a:r>
            <a:r>
              <a:rPr lang="en-US" dirty="0"/>
              <a:t>FCS</a:t>
            </a:r>
            <a:r>
              <a:rPr lang="tr-TR" dirty="0"/>
              <a:t>, which is used by the receiver to detect whether the data is in error. This combination, which is known as a frame, then becomes the data that is passed down to the physical layer.</a:t>
            </a:r>
            <a:endParaRPr lang="en-US" dirty="0"/>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tr-TR" dirty="0"/>
              <a:t>The physical layer then transmits the bits onto the network media.</a:t>
            </a:r>
            <a:endParaRPr lang="en-US" dirty="0"/>
          </a:p>
        </p:txBody>
      </p:sp>
    </p:spTree>
    <p:extLst>
      <p:ext uri="{BB962C8B-B14F-4D97-AF65-F5344CB8AC3E}">
        <p14:creationId xmlns:p14="http://schemas.microsoft.com/office/powerpoint/2010/main" val="47337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56"/>
        <p:cNvGrpSpPr/>
        <p:nvPr/>
      </p:nvGrpSpPr>
      <p:grpSpPr>
        <a:xfrm>
          <a:off x="0" y="0"/>
          <a:ext cx="0" cy="0"/>
          <a:chOff x="0" y="0"/>
          <a:chExt cx="0" cy="0"/>
        </a:xfrm>
      </p:grpSpPr>
      <p:sp>
        <p:nvSpPr>
          <p:cNvPr id="12" name="Google Shape;90;p15">
            <a:extLst>
              <a:ext uri="{FF2B5EF4-FFF2-40B4-BE49-F238E27FC236}">
                <a16:creationId xmlns:a16="http://schemas.microsoft.com/office/drawing/2014/main" id="{E1300F49-9E89-4F84-86A9-A988A82C5FF3}"/>
              </a:ext>
            </a:extLst>
          </p:cNvPr>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rgbClr val="434343"/>
              </a:solidFill>
              <a:latin typeface="Raleway ExtraBold"/>
              <a:ea typeface="Raleway ExtraBold"/>
              <a:cs typeface="Raleway ExtraBold"/>
              <a:sym typeface="Raleway ExtraBold"/>
            </a:endParaRPr>
          </a:p>
        </p:txBody>
      </p:sp>
      <p:sp>
        <p:nvSpPr>
          <p:cNvPr id="13" name="Google Shape;285;p29">
            <a:extLst>
              <a:ext uri="{FF2B5EF4-FFF2-40B4-BE49-F238E27FC236}">
                <a16:creationId xmlns:a16="http://schemas.microsoft.com/office/drawing/2014/main" id="{14A37EE1-789C-49F5-B22D-8178502E2BF0}"/>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9</a:t>
            </a:fld>
            <a:endParaRPr lang="en" dirty="0"/>
          </a:p>
        </p:txBody>
      </p:sp>
      <p:sp>
        <p:nvSpPr>
          <p:cNvPr id="14" name="Google Shape;96;p16">
            <a:extLst>
              <a:ext uri="{FF2B5EF4-FFF2-40B4-BE49-F238E27FC236}">
                <a16:creationId xmlns:a16="http://schemas.microsoft.com/office/drawing/2014/main" id="{0D995C57-FA41-4FC5-86D1-139D1D8B0FA8}"/>
              </a:ext>
            </a:extLst>
          </p:cNvPr>
          <p:cNvSpPr txBox="1">
            <a:spLocks/>
          </p:cNvSpPr>
          <p:nvPr/>
        </p:nvSpPr>
        <p:spPr>
          <a:xfrm>
            <a:off x="8604400" y="4590300"/>
            <a:ext cx="539700" cy="553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9</a:t>
            </a:fld>
            <a:endParaRPr lang="en"/>
          </a:p>
        </p:txBody>
      </p:sp>
      <p:pic>
        <p:nvPicPr>
          <p:cNvPr id="6" name="Image2">
            <a:extLst>
              <a:ext uri="{FF2B5EF4-FFF2-40B4-BE49-F238E27FC236}">
                <a16:creationId xmlns:a16="http://schemas.microsoft.com/office/drawing/2014/main" id="{5B465587-DEC6-40E1-A0BA-7EF99B292856}"/>
              </a:ext>
            </a:extLst>
          </p:cNvPr>
          <p:cNvPicPr/>
          <p:nvPr/>
        </p:nvPicPr>
        <p:blipFill>
          <a:blip r:embed="rId3">
            <a:lum/>
            <a:alphaModFix/>
          </a:blip>
          <a:srcRect/>
          <a:stretch>
            <a:fillRect/>
          </a:stretch>
        </p:blipFill>
        <p:spPr>
          <a:xfrm>
            <a:off x="762158" y="527210"/>
            <a:ext cx="7517448" cy="3823334"/>
          </a:xfrm>
          <a:prstGeom prst="rect">
            <a:avLst/>
          </a:prstGeom>
        </p:spPr>
      </p:pic>
    </p:spTree>
    <p:extLst>
      <p:ext uri="{BB962C8B-B14F-4D97-AF65-F5344CB8AC3E}">
        <p14:creationId xmlns:p14="http://schemas.microsoft.com/office/powerpoint/2010/main" val="4215808218"/>
      </p:ext>
    </p:extLst>
  </p:cSld>
  <p:clrMapOvr>
    <a:masterClrMapping/>
  </p:clrMapOvr>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Custom 1">
      <a:majorFont>
        <a:latin typeface="Raleway Light"/>
        <a:ea typeface=""/>
        <a:cs typeface=""/>
      </a:majorFont>
      <a:minorFont>
        <a:latin typeface="Raleway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1039</TotalTime>
  <Words>3106</Words>
  <Application>Microsoft Office PowerPoint</Application>
  <PresentationFormat>On-screen Show (16:9)</PresentationFormat>
  <Paragraphs>305</Paragraphs>
  <Slides>64</Slides>
  <Notes>64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Liberation Serif</vt:lpstr>
      <vt:lpstr>Arial</vt:lpstr>
      <vt:lpstr>Raleway Light</vt:lpstr>
      <vt:lpstr>Raleway ExtraBold</vt:lpstr>
      <vt:lpstr>Wingdings</vt:lpstr>
      <vt:lpstr>Olivia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Alperen Soydan</cp:lastModifiedBy>
  <cp:revision>575</cp:revision>
  <dcterms:modified xsi:type="dcterms:W3CDTF">2019-12-28T06:55:56Z</dcterms:modified>
</cp:coreProperties>
</file>