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32" r:id="rId3"/>
    <p:sldId id="358" r:id="rId4"/>
    <p:sldId id="333" r:id="rId5"/>
    <p:sldId id="334" r:id="rId6"/>
    <p:sldId id="335" r:id="rId7"/>
    <p:sldId id="336" r:id="rId8"/>
    <p:sldId id="344" r:id="rId9"/>
    <p:sldId id="359" r:id="rId10"/>
    <p:sldId id="262" r:id="rId11"/>
    <p:sldId id="263" r:id="rId12"/>
    <p:sldId id="259" r:id="rId13"/>
    <p:sldId id="257" r:id="rId14"/>
    <p:sldId id="258" r:id="rId15"/>
    <p:sldId id="348" r:id="rId16"/>
    <p:sldId id="349" r:id="rId17"/>
    <p:sldId id="353" r:id="rId18"/>
    <p:sldId id="356" r:id="rId19"/>
    <p:sldId id="357" r:id="rId20"/>
    <p:sldId id="3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353"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1B53F-B2E5-49A2-BE7D-F54B0E3B99D4}"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1A086-D999-4D3D-A7A8-7156695C506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Chinese libraries have been used during the making of this project.</a:t>
            </a:r>
          </a:p>
        </p:txBody>
      </p:sp>
      <p:sp>
        <p:nvSpPr>
          <p:cNvPr id="4" name="Slide Number Placeholder 3"/>
          <p:cNvSpPr>
            <a:spLocks noGrp="1"/>
          </p:cNvSpPr>
          <p:nvPr>
            <p:ph type="sldNum" sz="quarter" idx="5"/>
          </p:nvPr>
        </p:nvSpPr>
        <p:spPr/>
        <p:txBody>
          <a:bodyPr/>
          <a:lstStyle/>
          <a:p>
            <a:fld id="{69F1A086-D999-4D3D-A7A8-7156695C5060}" type="slidenum">
              <a:rPr lang="en-US" smtClean="0"/>
              <a:t>1</a:t>
            </a:fld>
            <a:endParaRPr lang="en-US"/>
          </a:p>
        </p:txBody>
      </p:sp>
    </p:spTree>
    <p:extLst>
      <p:ext uri="{BB962C8B-B14F-4D97-AF65-F5344CB8AC3E}">
        <p14:creationId xmlns:p14="http://schemas.microsoft.com/office/powerpoint/2010/main" val="537057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1A086-D999-4D3D-A7A8-7156695C5060}" type="slidenum">
              <a:rPr lang="en-US" smtClean="0"/>
              <a:t>7</a:t>
            </a:fld>
            <a:endParaRPr lang="en-US"/>
          </a:p>
        </p:txBody>
      </p:sp>
    </p:spTree>
    <p:extLst>
      <p:ext uri="{BB962C8B-B14F-4D97-AF65-F5344CB8AC3E}">
        <p14:creationId xmlns:p14="http://schemas.microsoft.com/office/powerpoint/2010/main" val="115210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7/27/2020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938"/>
            <a:ext cx="10972800" cy="1143000"/>
          </a:xfrm>
        </p:spPr>
        <p:txBody>
          <a:bodyPr vert="horz" lIns="91440" tIns="45720" rIns="91440" bIns="45720" rtlCol="0" anchor="ctr">
            <a:normAutofit/>
          </a:bodyPr>
          <a:lstStyle/>
          <a:p>
            <a:r>
              <a:rPr lang="en-US" sz="4000" b="1" kern="1200" dirty="0"/>
              <a:t>Final Capstone Presentation</a:t>
            </a:r>
          </a:p>
        </p:txBody>
      </p:sp>
      <p:pic>
        <p:nvPicPr>
          <p:cNvPr id="8" name="Graphic 7" descr="Medic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18" y="1600201"/>
            <a:ext cx="4525963" cy="4525963"/>
          </a:xfrm>
          <a:prstGeom prst="rect">
            <a:avLst/>
          </a:prstGeom>
        </p:spPr>
      </p:pic>
      <p:sp>
        <p:nvSpPr>
          <p:cNvPr id="4" name="Subtitle 3"/>
          <p:cNvSpPr>
            <a:spLocks noGrp="1"/>
          </p:cNvSpPr>
          <p:nvPr>
            <p:ph sz="half" idx="2"/>
          </p:nvPr>
        </p:nvSpPr>
        <p:spPr>
          <a:xfrm>
            <a:off x="6197600" y="1600201"/>
            <a:ext cx="5384800" cy="4525963"/>
          </a:xfrm>
        </p:spPr>
        <p:txBody>
          <a:bodyPr vert="horz" lIns="91440" tIns="45720" rIns="91440" bIns="45720" rtlCol="0">
            <a:normAutofit/>
          </a:bodyPr>
          <a:lstStyle/>
          <a:p>
            <a:pPr marL="0" indent="0">
              <a:lnSpc>
                <a:spcPct val="90000"/>
              </a:lnSpc>
              <a:buNone/>
            </a:pPr>
            <a:r>
              <a:rPr lang="en-US" sz="2400" b="1" dirty="0"/>
              <a:t>Diabetic patient readmission prediction</a:t>
            </a:r>
          </a:p>
          <a:p>
            <a:pPr marL="0" indent="0">
              <a:lnSpc>
                <a:spcPct val="90000"/>
              </a:lnSpc>
              <a:buNone/>
            </a:pPr>
            <a:r>
              <a:rPr lang="en-US" sz="2400" dirty="0"/>
              <a:t>Group 2</a:t>
            </a:r>
          </a:p>
          <a:p>
            <a:pPr>
              <a:lnSpc>
                <a:spcPct val="90000"/>
              </a:lnSpc>
            </a:pPr>
            <a:r>
              <a:rPr lang="en-US" sz="2400" dirty="0"/>
              <a:t>Mentor: Vidhya K</a:t>
            </a:r>
          </a:p>
          <a:p>
            <a:pPr marL="0" indent="0">
              <a:lnSpc>
                <a:spcPct val="90000"/>
              </a:lnSpc>
              <a:buNone/>
            </a:pPr>
            <a:r>
              <a:rPr lang="en-US" sz="2400" dirty="0"/>
              <a:t>Members:</a:t>
            </a:r>
          </a:p>
          <a:p>
            <a:pPr>
              <a:lnSpc>
                <a:spcPct val="90000"/>
              </a:lnSpc>
            </a:pPr>
            <a:r>
              <a:rPr lang="en-US" sz="2400" dirty="0"/>
              <a:t>V Keerthi Vikram</a:t>
            </a:r>
          </a:p>
          <a:p>
            <a:pPr>
              <a:lnSpc>
                <a:spcPct val="90000"/>
              </a:lnSpc>
            </a:pPr>
            <a:r>
              <a:rPr lang="en-US" sz="2400" dirty="0"/>
              <a:t>Sarvesh Mankar</a:t>
            </a:r>
          </a:p>
          <a:p>
            <a:pPr>
              <a:lnSpc>
                <a:spcPct val="90000"/>
              </a:lnSpc>
            </a:pPr>
            <a:r>
              <a:rPr lang="en-US" sz="2400" dirty="0"/>
              <a:t>Kajal Chopda</a:t>
            </a:r>
          </a:p>
          <a:p>
            <a:pPr>
              <a:lnSpc>
                <a:spcPct val="90000"/>
              </a:lnSpc>
            </a:pPr>
            <a:r>
              <a:rPr lang="en-US" sz="2400" dirty="0"/>
              <a:t>Nishad Kharwade</a:t>
            </a:r>
          </a:p>
          <a:p>
            <a:pPr>
              <a:lnSpc>
                <a:spcPct val="90000"/>
              </a:lnSpc>
            </a:pPr>
            <a:r>
              <a:rPr lang="en-US" sz="2400" dirty="0"/>
              <a:t>Vidhushi Vanjari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Most effective drugs">
            <a:extLst>
              <a:ext uri="{FF2B5EF4-FFF2-40B4-BE49-F238E27FC236}">
                <a16:creationId xmlns:a16="http://schemas.microsoft.com/office/drawing/2014/main" id="{E9416C11-2EF4-42C3-8FD5-C5EFFA0A5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561975"/>
            <a:ext cx="11001375" cy="57340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5" descr="Races more probable to get diabetes">
            <a:extLst>
              <a:ext uri="{FF2B5EF4-FFF2-40B4-BE49-F238E27FC236}">
                <a16:creationId xmlns:a16="http://schemas.microsoft.com/office/drawing/2014/main" id="{FD3D1E92-F96A-49A6-9555-478CBB333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561975"/>
            <a:ext cx="11001375" cy="57340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ype 1 and type 2 diabetes and wether they are taking medicene">
            <a:extLst>
              <a:ext uri="{FF2B5EF4-FFF2-40B4-BE49-F238E27FC236}">
                <a16:creationId xmlns:a16="http://schemas.microsoft.com/office/drawing/2014/main" id="{7F341E9D-0620-4DE7-A6B6-A859C5D7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561975"/>
            <a:ext cx="11001375" cy="57340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2" descr="Races not taking popular drug type 1">
            <a:extLst>
              <a:ext uri="{FF2B5EF4-FFF2-40B4-BE49-F238E27FC236}">
                <a16:creationId xmlns:a16="http://schemas.microsoft.com/office/drawing/2014/main" id="{DC78EA9F-E629-4F9E-AC16-D8B785746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561975"/>
            <a:ext cx="11001375" cy="57340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3" descr="Races not taking popular drug type 2">
            <a:extLst>
              <a:ext uri="{FF2B5EF4-FFF2-40B4-BE49-F238E27FC236}">
                <a16:creationId xmlns:a16="http://schemas.microsoft.com/office/drawing/2014/main" id="{1C3F7CBC-3367-43FD-B7A0-89DF6821D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561975"/>
            <a:ext cx="11001375" cy="57340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6093-48D0-4FE3-AC53-7124651741CF}"/>
              </a:ext>
            </a:extLst>
          </p:cNvPr>
          <p:cNvSpPr>
            <a:spLocks noGrp="1"/>
          </p:cNvSpPr>
          <p:nvPr>
            <p:ph type="title"/>
          </p:nvPr>
        </p:nvSpPr>
        <p:spPr/>
        <p:txBody>
          <a:bodyPr>
            <a:normAutofit/>
          </a:bodyPr>
          <a:lstStyle/>
          <a:p>
            <a:r>
              <a:rPr lang="en-US" sz="4000" b="1" dirty="0"/>
              <a:t>Model Building</a:t>
            </a:r>
          </a:p>
        </p:txBody>
      </p:sp>
      <p:sp>
        <p:nvSpPr>
          <p:cNvPr id="3" name="Content Placeholder 2">
            <a:extLst>
              <a:ext uri="{FF2B5EF4-FFF2-40B4-BE49-F238E27FC236}">
                <a16:creationId xmlns:a16="http://schemas.microsoft.com/office/drawing/2014/main" id="{C8E6A75C-A771-491B-83F2-D2A43F2D248E}"/>
              </a:ext>
            </a:extLst>
          </p:cNvPr>
          <p:cNvSpPr>
            <a:spLocks noGrp="1"/>
          </p:cNvSpPr>
          <p:nvPr>
            <p:ph idx="1"/>
          </p:nvPr>
        </p:nvSpPr>
        <p:spPr/>
        <p:txBody>
          <a:bodyPr>
            <a:normAutofit/>
          </a:bodyPr>
          <a:lstStyle/>
          <a:p>
            <a:r>
              <a:rPr lang="en-US" sz="2400" dirty="0"/>
              <a:t>We have created 3 scenarios for running the model</a:t>
            </a:r>
          </a:p>
          <a:p>
            <a:r>
              <a:rPr lang="en-US" sz="2400" dirty="0"/>
              <a:t>Scenario 1- We have 3 sub classes (NO, &gt;30, &lt;30).</a:t>
            </a:r>
          </a:p>
          <a:p>
            <a:r>
              <a:rPr lang="en-US" sz="2400" dirty="0"/>
              <a:t>Scenario 2 – We have 2 Sub classes (NO, Readmitted).</a:t>
            </a:r>
          </a:p>
          <a:p>
            <a:r>
              <a:rPr lang="en-US" sz="2400" dirty="0"/>
              <a:t>Scenario 3 – We have 2 sub classes (&gt;30, &lt;30).</a:t>
            </a:r>
          </a:p>
          <a:p>
            <a:endParaRPr lang="en-US" sz="1800" dirty="0"/>
          </a:p>
        </p:txBody>
      </p:sp>
    </p:spTree>
    <p:extLst>
      <p:ext uri="{BB962C8B-B14F-4D97-AF65-F5344CB8AC3E}">
        <p14:creationId xmlns:p14="http://schemas.microsoft.com/office/powerpoint/2010/main" val="313761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E62C-2690-497D-ADD3-88ECFF69BB01}"/>
              </a:ext>
            </a:extLst>
          </p:cNvPr>
          <p:cNvSpPr>
            <a:spLocks noGrp="1"/>
          </p:cNvSpPr>
          <p:nvPr>
            <p:ph type="title"/>
          </p:nvPr>
        </p:nvSpPr>
        <p:spPr>
          <a:xfrm>
            <a:off x="609600" y="274006"/>
            <a:ext cx="10972800" cy="1143000"/>
          </a:xfrm>
        </p:spPr>
        <p:txBody>
          <a:bodyPr>
            <a:normAutofit/>
          </a:bodyPr>
          <a:lstStyle/>
          <a:p>
            <a:r>
              <a:rPr lang="en-US" sz="4000" b="1" dirty="0"/>
              <a:t>Scenario 1</a:t>
            </a:r>
          </a:p>
        </p:txBody>
      </p:sp>
      <p:sp>
        <p:nvSpPr>
          <p:cNvPr id="3" name="Content Placeholder 2">
            <a:extLst>
              <a:ext uri="{FF2B5EF4-FFF2-40B4-BE49-F238E27FC236}">
                <a16:creationId xmlns:a16="http://schemas.microsoft.com/office/drawing/2014/main" id="{1DA21F52-45A6-4A5D-B80B-B6B16B423360}"/>
              </a:ext>
            </a:extLst>
          </p:cNvPr>
          <p:cNvSpPr>
            <a:spLocks noGrp="1"/>
          </p:cNvSpPr>
          <p:nvPr>
            <p:ph idx="1"/>
          </p:nvPr>
        </p:nvSpPr>
        <p:spPr>
          <a:xfrm>
            <a:off x="483325" y="1253357"/>
            <a:ext cx="10972800" cy="4878976"/>
          </a:xfrm>
        </p:spPr>
        <p:txBody>
          <a:bodyPr/>
          <a:lstStyle/>
          <a:p>
            <a:r>
              <a:rPr lang="en-US" sz="2400" dirty="0"/>
              <a:t>We have 3 subclasses in the target variable. </a:t>
            </a:r>
          </a:p>
          <a:p>
            <a:r>
              <a:rPr lang="en-US" sz="2400" dirty="0"/>
              <a:t>The subclasses are in the ratio of NO : &gt;30 : &lt;30 is to 53 : 35 : 12. </a:t>
            </a:r>
          </a:p>
          <a:p>
            <a:r>
              <a:rPr lang="en-US" sz="2400" dirty="0"/>
              <a:t>Oversampling was performed to remove this imbalance. </a:t>
            </a:r>
          </a:p>
          <a:p>
            <a:r>
              <a:rPr lang="en-US" sz="2400" dirty="0"/>
              <a:t>New shape of the dataset is 1,64,000 rows and 26 columns.</a:t>
            </a:r>
          </a:p>
          <a:p>
            <a:r>
              <a:rPr lang="en-US" sz="2400" dirty="0"/>
              <a:t>XGBoost has the best accuracy.</a:t>
            </a:r>
          </a:p>
          <a:p>
            <a:pPr marL="0" indent="0">
              <a:buNone/>
            </a:pPr>
            <a:endParaRPr lang="en-US" dirty="0"/>
          </a:p>
        </p:txBody>
      </p:sp>
      <p:graphicFrame>
        <p:nvGraphicFramePr>
          <p:cNvPr id="4" name="Table 4">
            <a:extLst>
              <a:ext uri="{FF2B5EF4-FFF2-40B4-BE49-F238E27FC236}">
                <a16:creationId xmlns:a16="http://schemas.microsoft.com/office/drawing/2014/main" id="{10255330-FC07-4A0D-96D0-742C324D3C17}"/>
              </a:ext>
            </a:extLst>
          </p:cNvPr>
          <p:cNvGraphicFramePr>
            <a:graphicFrameLocks noGrp="1"/>
          </p:cNvGraphicFramePr>
          <p:nvPr>
            <p:extLst>
              <p:ext uri="{D42A27DB-BD31-4B8C-83A1-F6EECF244321}">
                <p14:modId xmlns:p14="http://schemas.microsoft.com/office/powerpoint/2010/main" val="3209309437"/>
              </p:ext>
            </p:extLst>
          </p:nvPr>
        </p:nvGraphicFramePr>
        <p:xfrm>
          <a:off x="609600" y="3692844"/>
          <a:ext cx="5360125" cy="2834640"/>
        </p:xfrm>
        <a:graphic>
          <a:graphicData uri="http://schemas.openxmlformats.org/drawingml/2006/table">
            <a:tbl>
              <a:tblPr firstRow="1" bandRow="1">
                <a:tableStyleId>{5C22544A-7EE6-4342-B048-85BDC9FD1C3A}</a:tableStyleId>
              </a:tblPr>
              <a:tblGrid>
                <a:gridCol w="1905704">
                  <a:extLst>
                    <a:ext uri="{9D8B030D-6E8A-4147-A177-3AD203B41FA5}">
                      <a16:colId xmlns:a16="http://schemas.microsoft.com/office/drawing/2014/main" val="3484190413"/>
                    </a:ext>
                  </a:extLst>
                </a:gridCol>
                <a:gridCol w="1548717">
                  <a:extLst>
                    <a:ext uri="{9D8B030D-6E8A-4147-A177-3AD203B41FA5}">
                      <a16:colId xmlns:a16="http://schemas.microsoft.com/office/drawing/2014/main" val="3503676800"/>
                    </a:ext>
                  </a:extLst>
                </a:gridCol>
                <a:gridCol w="1905704">
                  <a:extLst>
                    <a:ext uri="{9D8B030D-6E8A-4147-A177-3AD203B41FA5}">
                      <a16:colId xmlns:a16="http://schemas.microsoft.com/office/drawing/2014/main" val="303701011"/>
                    </a:ext>
                  </a:extLst>
                </a:gridCol>
              </a:tblGrid>
              <a:tr h="314773">
                <a:tc>
                  <a:txBody>
                    <a:bodyPr/>
                    <a:lstStyle/>
                    <a:p>
                      <a:r>
                        <a:rPr lang="en-US" dirty="0"/>
                        <a:t>Model</a:t>
                      </a:r>
                    </a:p>
                  </a:txBody>
                  <a:tcPr/>
                </a:tc>
                <a:tc>
                  <a:txBody>
                    <a:bodyPr/>
                    <a:lstStyle/>
                    <a:p>
                      <a:r>
                        <a:rPr lang="en-US" dirty="0"/>
                        <a:t>Train Accuracy </a:t>
                      </a:r>
                    </a:p>
                  </a:txBody>
                  <a:tcPr/>
                </a:tc>
                <a:tc>
                  <a:txBody>
                    <a:bodyPr/>
                    <a:lstStyle/>
                    <a:p>
                      <a:r>
                        <a:rPr lang="en-US" dirty="0"/>
                        <a:t>Test Accuracy</a:t>
                      </a:r>
                    </a:p>
                  </a:txBody>
                  <a:tcPr/>
                </a:tc>
                <a:extLst>
                  <a:ext uri="{0D108BD9-81ED-4DB2-BD59-A6C34878D82A}">
                    <a16:rowId xmlns:a16="http://schemas.microsoft.com/office/drawing/2014/main" val="1627304611"/>
                  </a:ext>
                </a:extLst>
              </a:tr>
              <a:tr h="550852">
                <a:tc>
                  <a:txBody>
                    <a:bodyPr/>
                    <a:lstStyle/>
                    <a:p>
                      <a:r>
                        <a:rPr lang="en-US" dirty="0"/>
                        <a:t>Logistic Regression</a:t>
                      </a:r>
                    </a:p>
                  </a:txBody>
                  <a:tcPr/>
                </a:tc>
                <a:tc>
                  <a:txBody>
                    <a:bodyPr/>
                    <a:lstStyle/>
                    <a:p>
                      <a:r>
                        <a:rPr lang="en-US" dirty="0"/>
                        <a:t>47%</a:t>
                      </a:r>
                    </a:p>
                  </a:txBody>
                  <a:tcPr/>
                </a:tc>
                <a:tc>
                  <a:txBody>
                    <a:bodyPr/>
                    <a:lstStyle/>
                    <a:p>
                      <a:r>
                        <a:rPr lang="en-US" dirty="0"/>
                        <a:t>45%</a:t>
                      </a:r>
                    </a:p>
                  </a:txBody>
                  <a:tcPr/>
                </a:tc>
                <a:extLst>
                  <a:ext uri="{0D108BD9-81ED-4DB2-BD59-A6C34878D82A}">
                    <a16:rowId xmlns:a16="http://schemas.microsoft.com/office/drawing/2014/main" val="2241905800"/>
                  </a:ext>
                </a:extLst>
              </a:tr>
              <a:tr h="314773">
                <a:tc>
                  <a:txBody>
                    <a:bodyPr/>
                    <a:lstStyle/>
                    <a:p>
                      <a:r>
                        <a:rPr lang="en-US" dirty="0"/>
                        <a:t>Decision Tree</a:t>
                      </a:r>
                    </a:p>
                  </a:txBody>
                  <a:tcPr/>
                </a:tc>
                <a:tc>
                  <a:txBody>
                    <a:bodyPr/>
                    <a:lstStyle/>
                    <a:p>
                      <a:r>
                        <a:rPr lang="en-US" dirty="0"/>
                        <a:t>53%</a:t>
                      </a:r>
                    </a:p>
                  </a:txBody>
                  <a:tcPr/>
                </a:tc>
                <a:tc>
                  <a:txBody>
                    <a:bodyPr/>
                    <a:lstStyle/>
                    <a:p>
                      <a:r>
                        <a:rPr lang="en-US" dirty="0"/>
                        <a:t>54%</a:t>
                      </a:r>
                    </a:p>
                  </a:txBody>
                  <a:tcPr/>
                </a:tc>
                <a:extLst>
                  <a:ext uri="{0D108BD9-81ED-4DB2-BD59-A6C34878D82A}">
                    <a16:rowId xmlns:a16="http://schemas.microsoft.com/office/drawing/2014/main" val="3477065438"/>
                  </a:ext>
                </a:extLst>
              </a:tr>
              <a:tr h="314773">
                <a:tc>
                  <a:txBody>
                    <a:bodyPr/>
                    <a:lstStyle/>
                    <a:p>
                      <a:r>
                        <a:rPr lang="en-US" dirty="0"/>
                        <a:t>SVC</a:t>
                      </a:r>
                    </a:p>
                  </a:txBody>
                  <a:tcPr/>
                </a:tc>
                <a:tc>
                  <a:txBody>
                    <a:bodyPr/>
                    <a:lstStyle/>
                    <a:p>
                      <a:r>
                        <a:rPr lang="en-US" dirty="0"/>
                        <a:t>50%</a:t>
                      </a:r>
                    </a:p>
                  </a:txBody>
                  <a:tcPr/>
                </a:tc>
                <a:tc>
                  <a:txBody>
                    <a:bodyPr/>
                    <a:lstStyle/>
                    <a:p>
                      <a:r>
                        <a:rPr lang="en-US" dirty="0"/>
                        <a:t>45%</a:t>
                      </a:r>
                    </a:p>
                  </a:txBody>
                  <a:tcPr/>
                </a:tc>
                <a:extLst>
                  <a:ext uri="{0D108BD9-81ED-4DB2-BD59-A6C34878D82A}">
                    <a16:rowId xmlns:a16="http://schemas.microsoft.com/office/drawing/2014/main" val="771756587"/>
                  </a:ext>
                </a:extLst>
              </a:tr>
              <a:tr h="314773">
                <a:tc>
                  <a:txBody>
                    <a:bodyPr/>
                    <a:lstStyle/>
                    <a:p>
                      <a:r>
                        <a:rPr lang="en-US" dirty="0"/>
                        <a:t>KNN</a:t>
                      </a:r>
                    </a:p>
                  </a:txBody>
                  <a:tcPr/>
                </a:tc>
                <a:tc>
                  <a:txBody>
                    <a:bodyPr/>
                    <a:lstStyle/>
                    <a:p>
                      <a:r>
                        <a:rPr lang="en-US" dirty="0"/>
                        <a:t>63%</a:t>
                      </a:r>
                    </a:p>
                  </a:txBody>
                  <a:tcPr/>
                </a:tc>
                <a:tc>
                  <a:txBody>
                    <a:bodyPr/>
                    <a:lstStyle/>
                    <a:p>
                      <a:r>
                        <a:rPr lang="en-US" dirty="0"/>
                        <a:t>61%</a:t>
                      </a:r>
                    </a:p>
                  </a:txBody>
                  <a:tcPr/>
                </a:tc>
                <a:extLst>
                  <a:ext uri="{0D108BD9-81ED-4DB2-BD59-A6C34878D82A}">
                    <a16:rowId xmlns:a16="http://schemas.microsoft.com/office/drawing/2014/main" val="4272829916"/>
                  </a:ext>
                </a:extLst>
              </a:tr>
              <a:tr h="314773">
                <a:tc>
                  <a:txBody>
                    <a:bodyPr/>
                    <a:lstStyle/>
                    <a:p>
                      <a:r>
                        <a:rPr lang="en-US" dirty="0"/>
                        <a:t>Random Forest</a:t>
                      </a:r>
                    </a:p>
                  </a:txBody>
                  <a:tcPr/>
                </a:tc>
                <a:tc>
                  <a:txBody>
                    <a:bodyPr/>
                    <a:lstStyle/>
                    <a:p>
                      <a:r>
                        <a:rPr lang="en-US" dirty="0"/>
                        <a:t>69%</a:t>
                      </a:r>
                    </a:p>
                  </a:txBody>
                  <a:tcPr/>
                </a:tc>
                <a:tc>
                  <a:txBody>
                    <a:bodyPr/>
                    <a:lstStyle/>
                    <a:p>
                      <a:r>
                        <a:rPr lang="en-US" dirty="0"/>
                        <a:t>62%</a:t>
                      </a:r>
                    </a:p>
                  </a:txBody>
                  <a:tcPr/>
                </a:tc>
                <a:extLst>
                  <a:ext uri="{0D108BD9-81ED-4DB2-BD59-A6C34878D82A}">
                    <a16:rowId xmlns:a16="http://schemas.microsoft.com/office/drawing/2014/main" val="576660991"/>
                  </a:ext>
                </a:extLst>
              </a:tr>
              <a:tr h="314773">
                <a:tc>
                  <a:txBody>
                    <a:bodyPr/>
                    <a:lstStyle/>
                    <a:p>
                      <a:r>
                        <a:rPr lang="en-US" dirty="0"/>
                        <a:t>XGBoost</a:t>
                      </a:r>
                    </a:p>
                  </a:txBody>
                  <a:tcPr/>
                </a:tc>
                <a:tc>
                  <a:txBody>
                    <a:bodyPr/>
                    <a:lstStyle/>
                    <a:p>
                      <a:r>
                        <a:rPr lang="en-US" dirty="0"/>
                        <a:t>69%</a:t>
                      </a:r>
                    </a:p>
                  </a:txBody>
                  <a:tcPr/>
                </a:tc>
                <a:tc>
                  <a:txBody>
                    <a:bodyPr/>
                    <a:lstStyle/>
                    <a:p>
                      <a:r>
                        <a:rPr lang="en-US" dirty="0"/>
                        <a:t>64%</a:t>
                      </a:r>
                    </a:p>
                  </a:txBody>
                  <a:tcPr/>
                </a:tc>
                <a:extLst>
                  <a:ext uri="{0D108BD9-81ED-4DB2-BD59-A6C34878D82A}">
                    <a16:rowId xmlns:a16="http://schemas.microsoft.com/office/drawing/2014/main" val="3331018605"/>
                  </a:ext>
                </a:extLst>
              </a:tr>
            </a:tbl>
          </a:graphicData>
        </a:graphic>
      </p:graphicFrame>
      <p:graphicFrame>
        <p:nvGraphicFramePr>
          <p:cNvPr id="5" name="Table 4">
            <a:extLst>
              <a:ext uri="{FF2B5EF4-FFF2-40B4-BE49-F238E27FC236}">
                <a16:creationId xmlns:a16="http://schemas.microsoft.com/office/drawing/2014/main" id="{0AC2D318-940E-4373-83F8-7F8E1FF20BBF}"/>
              </a:ext>
            </a:extLst>
          </p:cNvPr>
          <p:cNvGraphicFramePr>
            <a:graphicFrameLocks/>
          </p:cNvGraphicFramePr>
          <p:nvPr>
            <p:extLst>
              <p:ext uri="{D42A27DB-BD31-4B8C-83A1-F6EECF244321}">
                <p14:modId xmlns:p14="http://schemas.microsoft.com/office/powerpoint/2010/main" val="3078379734"/>
              </p:ext>
            </p:extLst>
          </p:nvPr>
        </p:nvGraphicFramePr>
        <p:xfrm>
          <a:off x="7367451" y="4373178"/>
          <a:ext cx="4066903" cy="1854200"/>
        </p:xfrm>
        <a:graphic>
          <a:graphicData uri="http://schemas.openxmlformats.org/drawingml/2006/table">
            <a:tbl>
              <a:tblPr firstRow="1" bandRow="1">
                <a:tableStyleId>{5C22544A-7EE6-4342-B048-85BDC9FD1C3A}</a:tableStyleId>
              </a:tblPr>
              <a:tblGrid>
                <a:gridCol w="1963783">
                  <a:extLst>
                    <a:ext uri="{9D8B030D-6E8A-4147-A177-3AD203B41FA5}">
                      <a16:colId xmlns:a16="http://schemas.microsoft.com/office/drawing/2014/main" val="14783723"/>
                    </a:ext>
                  </a:extLst>
                </a:gridCol>
                <a:gridCol w="1227908">
                  <a:extLst>
                    <a:ext uri="{9D8B030D-6E8A-4147-A177-3AD203B41FA5}">
                      <a16:colId xmlns:a16="http://schemas.microsoft.com/office/drawing/2014/main" val="776526579"/>
                    </a:ext>
                  </a:extLst>
                </a:gridCol>
                <a:gridCol w="875212">
                  <a:extLst>
                    <a:ext uri="{9D8B030D-6E8A-4147-A177-3AD203B41FA5}">
                      <a16:colId xmlns:a16="http://schemas.microsoft.com/office/drawing/2014/main" val="623647495"/>
                    </a:ext>
                  </a:extLst>
                </a:gridCol>
              </a:tblGrid>
              <a:tr h="370840">
                <a:tc>
                  <a:txBody>
                    <a:bodyPr/>
                    <a:lstStyle/>
                    <a:p>
                      <a:r>
                        <a:rPr lang="en-US" dirty="0"/>
                        <a:t>Metric</a:t>
                      </a:r>
                    </a:p>
                  </a:txBody>
                  <a:tcPr/>
                </a:tc>
                <a:tc>
                  <a:txBody>
                    <a:bodyPr/>
                    <a:lstStyle/>
                    <a:p>
                      <a:r>
                        <a:rPr lang="en-US" dirty="0"/>
                        <a:t>Train</a:t>
                      </a:r>
                    </a:p>
                  </a:txBody>
                  <a:tcPr/>
                </a:tc>
                <a:tc>
                  <a:txBody>
                    <a:bodyPr/>
                    <a:lstStyle/>
                    <a:p>
                      <a:r>
                        <a:rPr lang="en-US" dirty="0"/>
                        <a:t>Test</a:t>
                      </a:r>
                    </a:p>
                  </a:txBody>
                  <a:tcPr/>
                </a:tc>
                <a:extLst>
                  <a:ext uri="{0D108BD9-81ED-4DB2-BD59-A6C34878D82A}">
                    <a16:rowId xmlns:a16="http://schemas.microsoft.com/office/drawing/2014/main" val="1199519474"/>
                  </a:ext>
                </a:extLst>
              </a:tr>
              <a:tr h="370840">
                <a:tc>
                  <a:txBody>
                    <a:bodyPr/>
                    <a:lstStyle/>
                    <a:p>
                      <a:r>
                        <a:rPr lang="en-US" dirty="0"/>
                        <a:t>Precision</a:t>
                      </a:r>
                    </a:p>
                  </a:txBody>
                  <a:tcPr/>
                </a:tc>
                <a:tc>
                  <a:txBody>
                    <a:bodyPr/>
                    <a:lstStyle/>
                    <a:p>
                      <a:r>
                        <a:rPr lang="en-US" dirty="0"/>
                        <a:t>0.69</a:t>
                      </a:r>
                    </a:p>
                  </a:txBody>
                  <a:tcPr/>
                </a:tc>
                <a:tc>
                  <a:txBody>
                    <a:bodyPr/>
                    <a:lstStyle/>
                    <a:p>
                      <a:r>
                        <a:rPr lang="en-US" dirty="0"/>
                        <a:t>0.63</a:t>
                      </a:r>
                    </a:p>
                  </a:txBody>
                  <a:tcPr/>
                </a:tc>
                <a:extLst>
                  <a:ext uri="{0D108BD9-81ED-4DB2-BD59-A6C34878D82A}">
                    <a16:rowId xmlns:a16="http://schemas.microsoft.com/office/drawing/2014/main" val="2724998144"/>
                  </a:ext>
                </a:extLst>
              </a:tr>
              <a:tr h="370840">
                <a:tc>
                  <a:txBody>
                    <a:bodyPr/>
                    <a:lstStyle/>
                    <a:p>
                      <a:r>
                        <a:rPr lang="en-US" dirty="0"/>
                        <a:t>Recall</a:t>
                      </a:r>
                    </a:p>
                  </a:txBody>
                  <a:tcPr/>
                </a:tc>
                <a:tc>
                  <a:txBody>
                    <a:bodyPr/>
                    <a:lstStyle/>
                    <a:p>
                      <a:r>
                        <a:rPr lang="en-US" dirty="0"/>
                        <a:t>0.69</a:t>
                      </a:r>
                    </a:p>
                  </a:txBody>
                  <a:tcPr/>
                </a:tc>
                <a:tc>
                  <a:txBody>
                    <a:bodyPr/>
                    <a:lstStyle/>
                    <a:p>
                      <a:r>
                        <a:rPr lang="en-US" dirty="0"/>
                        <a:t>0.64</a:t>
                      </a:r>
                    </a:p>
                  </a:txBody>
                  <a:tcPr/>
                </a:tc>
                <a:extLst>
                  <a:ext uri="{0D108BD9-81ED-4DB2-BD59-A6C34878D82A}">
                    <a16:rowId xmlns:a16="http://schemas.microsoft.com/office/drawing/2014/main" val="2197933335"/>
                  </a:ext>
                </a:extLst>
              </a:tr>
              <a:tr h="370840">
                <a:tc>
                  <a:txBody>
                    <a:bodyPr/>
                    <a:lstStyle/>
                    <a:p>
                      <a:r>
                        <a:rPr lang="en-US" dirty="0"/>
                        <a:t>F1-Score</a:t>
                      </a:r>
                    </a:p>
                  </a:txBody>
                  <a:tcPr/>
                </a:tc>
                <a:tc>
                  <a:txBody>
                    <a:bodyPr/>
                    <a:lstStyle/>
                    <a:p>
                      <a:r>
                        <a:rPr lang="en-US" dirty="0"/>
                        <a:t>0.68</a:t>
                      </a:r>
                    </a:p>
                  </a:txBody>
                  <a:tcPr/>
                </a:tc>
                <a:tc>
                  <a:txBody>
                    <a:bodyPr/>
                    <a:lstStyle/>
                    <a:p>
                      <a:r>
                        <a:rPr lang="en-US" dirty="0"/>
                        <a:t>0.63</a:t>
                      </a:r>
                    </a:p>
                  </a:txBody>
                  <a:tcPr/>
                </a:tc>
                <a:extLst>
                  <a:ext uri="{0D108BD9-81ED-4DB2-BD59-A6C34878D82A}">
                    <a16:rowId xmlns:a16="http://schemas.microsoft.com/office/drawing/2014/main" val="3439345245"/>
                  </a:ext>
                </a:extLst>
              </a:tr>
              <a:tr h="370840">
                <a:tc>
                  <a:txBody>
                    <a:bodyPr/>
                    <a:lstStyle/>
                    <a:p>
                      <a:r>
                        <a:rPr lang="en-US" dirty="0"/>
                        <a:t>Accuracy</a:t>
                      </a:r>
                    </a:p>
                  </a:txBody>
                  <a:tcPr/>
                </a:tc>
                <a:tc>
                  <a:txBody>
                    <a:bodyPr/>
                    <a:lstStyle/>
                    <a:p>
                      <a:r>
                        <a:rPr lang="en-US" dirty="0"/>
                        <a:t>0.69</a:t>
                      </a:r>
                    </a:p>
                  </a:txBody>
                  <a:tcPr/>
                </a:tc>
                <a:tc>
                  <a:txBody>
                    <a:bodyPr/>
                    <a:lstStyle/>
                    <a:p>
                      <a:r>
                        <a:rPr lang="en-US" dirty="0"/>
                        <a:t>0.64</a:t>
                      </a:r>
                    </a:p>
                  </a:txBody>
                  <a:tcPr/>
                </a:tc>
                <a:extLst>
                  <a:ext uri="{0D108BD9-81ED-4DB2-BD59-A6C34878D82A}">
                    <a16:rowId xmlns:a16="http://schemas.microsoft.com/office/drawing/2014/main" val="2835857876"/>
                  </a:ext>
                </a:extLst>
              </a:tr>
            </a:tbl>
          </a:graphicData>
        </a:graphic>
      </p:graphicFrame>
      <p:cxnSp>
        <p:nvCxnSpPr>
          <p:cNvPr id="10" name="Straight Arrow Connector 9">
            <a:extLst>
              <a:ext uri="{FF2B5EF4-FFF2-40B4-BE49-F238E27FC236}">
                <a16:creationId xmlns:a16="http://schemas.microsoft.com/office/drawing/2014/main" id="{C5F3E4B6-1BDE-4FF3-90A1-5EFECDEE31F1}"/>
              </a:ext>
            </a:extLst>
          </p:cNvPr>
          <p:cNvCxnSpPr/>
          <p:nvPr/>
        </p:nvCxnSpPr>
        <p:spPr>
          <a:xfrm flipV="1">
            <a:off x="5969725" y="5577840"/>
            <a:ext cx="1397726" cy="7445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82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E62C-2690-497D-ADD3-88ECFF69BB01}"/>
              </a:ext>
            </a:extLst>
          </p:cNvPr>
          <p:cNvSpPr>
            <a:spLocks noGrp="1"/>
          </p:cNvSpPr>
          <p:nvPr>
            <p:ph type="title"/>
          </p:nvPr>
        </p:nvSpPr>
        <p:spPr/>
        <p:txBody>
          <a:bodyPr>
            <a:normAutofit/>
          </a:bodyPr>
          <a:lstStyle/>
          <a:p>
            <a:r>
              <a:rPr lang="en-US" sz="4000" b="1" dirty="0"/>
              <a:t>Scenario 2</a:t>
            </a:r>
          </a:p>
        </p:txBody>
      </p:sp>
      <p:sp>
        <p:nvSpPr>
          <p:cNvPr id="3" name="Content Placeholder 2">
            <a:extLst>
              <a:ext uri="{FF2B5EF4-FFF2-40B4-BE49-F238E27FC236}">
                <a16:creationId xmlns:a16="http://schemas.microsoft.com/office/drawing/2014/main" id="{1DA21F52-45A6-4A5D-B80B-B6B16B423360}"/>
              </a:ext>
            </a:extLst>
          </p:cNvPr>
          <p:cNvSpPr>
            <a:spLocks noGrp="1"/>
          </p:cNvSpPr>
          <p:nvPr>
            <p:ph idx="1"/>
          </p:nvPr>
        </p:nvSpPr>
        <p:spPr>
          <a:xfrm>
            <a:off x="609600" y="1600201"/>
            <a:ext cx="10972800" cy="4878976"/>
          </a:xfrm>
        </p:spPr>
        <p:txBody>
          <a:bodyPr>
            <a:normAutofit/>
          </a:bodyPr>
          <a:lstStyle/>
          <a:p>
            <a:r>
              <a:rPr lang="en-US" sz="2400" dirty="0"/>
              <a:t>We have 2 subclasses in the target variable.</a:t>
            </a:r>
          </a:p>
          <a:p>
            <a:r>
              <a:rPr lang="en-US" sz="2400" dirty="0"/>
              <a:t>The subclasses are in the ratio of NO : Readmitted is to 54 : 46</a:t>
            </a:r>
          </a:p>
          <a:p>
            <a:r>
              <a:rPr lang="en-US" sz="2400" dirty="0"/>
              <a:t>LGBMC has the best accuracy.</a:t>
            </a:r>
          </a:p>
        </p:txBody>
      </p:sp>
      <p:graphicFrame>
        <p:nvGraphicFramePr>
          <p:cNvPr id="4" name="Table 4">
            <a:extLst>
              <a:ext uri="{FF2B5EF4-FFF2-40B4-BE49-F238E27FC236}">
                <a16:creationId xmlns:a16="http://schemas.microsoft.com/office/drawing/2014/main" id="{10255330-FC07-4A0D-96D0-742C324D3C17}"/>
              </a:ext>
            </a:extLst>
          </p:cNvPr>
          <p:cNvGraphicFramePr>
            <a:graphicFrameLocks noGrp="1"/>
          </p:cNvGraphicFramePr>
          <p:nvPr>
            <p:extLst>
              <p:ext uri="{D42A27DB-BD31-4B8C-83A1-F6EECF244321}">
                <p14:modId xmlns:p14="http://schemas.microsoft.com/office/powerpoint/2010/main" val="1251551199"/>
              </p:ext>
            </p:extLst>
          </p:nvPr>
        </p:nvGraphicFramePr>
        <p:xfrm>
          <a:off x="957943" y="3722599"/>
          <a:ext cx="5138057" cy="2560320"/>
        </p:xfrm>
        <a:graphic>
          <a:graphicData uri="http://schemas.openxmlformats.org/drawingml/2006/table">
            <a:tbl>
              <a:tblPr firstRow="1" bandRow="1">
                <a:tableStyleId>{5C22544A-7EE6-4342-B048-85BDC9FD1C3A}</a:tableStyleId>
              </a:tblPr>
              <a:tblGrid>
                <a:gridCol w="1939109">
                  <a:extLst>
                    <a:ext uri="{9D8B030D-6E8A-4147-A177-3AD203B41FA5}">
                      <a16:colId xmlns:a16="http://schemas.microsoft.com/office/drawing/2014/main" val="3484190413"/>
                    </a:ext>
                  </a:extLst>
                </a:gridCol>
                <a:gridCol w="1576091">
                  <a:extLst>
                    <a:ext uri="{9D8B030D-6E8A-4147-A177-3AD203B41FA5}">
                      <a16:colId xmlns:a16="http://schemas.microsoft.com/office/drawing/2014/main" val="3503676800"/>
                    </a:ext>
                  </a:extLst>
                </a:gridCol>
                <a:gridCol w="1622857">
                  <a:extLst>
                    <a:ext uri="{9D8B030D-6E8A-4147-A177-3AD203B41FA5}">
                      <a16:colId xmlns:a16="http://schemas.microsoft.com/office/drawing/2014/main" val="303701011"/>
                    </a:ext>
                  </a:extLst>
                </a:gridCol>
              </a:tblGrid>
              <a:tr h="0">
                <a:tc>
                  <a:txBody>
                    <a:bodyPr/>
                    <a:lstStyle/>
                    <a:p>
                      <a:r>
                        <a:rPr lang="en-US" dirty="0"/>
                        <a:t>Model</a:t>
                      </a:r>
                    </a:p>
                  </a:txBody>
                  <a:tcPr/>
                </a:tc>
                <a:tc>
                  <a:txBody>
                    <a:bodyPr/>
                    <a:lstStyle/>
                    <a:p>
                      <a:r>
                        <a:rPr lang="en-US" dirty="0"/>
                        <a:t>Train Accuracy </a:t>
                      </a:r>
                    </a:p>
                  </a:txBody>
                  <a:tcPr/>
                </a:tc>
                <a:tc>
                  <a:txBody>
                    <a:bodyPr/>
                    <a:lstStyle/>
                    <a:p>
                      <a:r>
                        <a:rPr lang="en-US" dirty="0"/>
                        <a:t>Test Accuracy</a:t>
                      </a:r>
                    </a:p>
                  </a:txBody>
                  <a:tcPr/>
                </a:tc>
                <a:extLst>
                  <a:ext uri="{0D108BD9-81ED-4DB2-BD59-A6C34878D82A}">
                    <a16:rowId xmlns:a16="http://schemas.microsoft.com/office/drawing/2014/main" val="1627304611"/>
                  </a:ext>
                </a:extLst>
              </a:tr>
              <a:tr h="237442">
                <a:tc>
                  <a:txBody>
                    <a:bodyPr/>
                    <a:lstStyle/>
                    <a:p>
                      <a:r>
                        <a:rPr lang="en-US" dirty="0"/>
                        <a:t>Logistic Regression</a:t>
                      </a:r>
                    </a:p>
                  </a:txBody>
                  <a:tcPr/>
                </a:tc>
                <a:tc>
                  <a:txBody>
                    <a:bodyPr/>
                    <a:lstStyle/>
                    <a:p>
                      <a:r>
                        <a:rPr lang="en-US" dirty="0"/>
                        <a:t>64%</a:t>
                      </a:r>
                    </a:p>
                  </a:txBody>
                  <a:tcPr/>
                </a:tc>
                <a:tc>
                  <a:txBody>
                    <a:bodyPr/>
                    <a:lstStyle/>
                    <a:p>
                      <a:r>
                        <a:rPr lang="en-US" dirty="0"/>
                        <a:t>63%</a:t>
                      </a:r>
                    </a:p>
                  </a:txBody>
                  <a:tcPr/>
                </a:tc>
                <a:extLst>
                  <a:ext uri="{0D108BD9-81ED-4DB2-BD59-A6C34878D82A}">
                    <a16:rowId xmlns:a16="http://schemas.microsoft.com/office/drawing/2014/main" val="2241905800"/>
                  </a:ext>
                </a:extLst>
              </a:tr>
              <a:tr h="237442">
                <a:tc>
                  <a:txBody>
                    <a:bodyPr/>
                    <a:lstStyle/>
                    <a:p>
                      <a:r>
                        <a:rPr lang="en-US" dirty="0"/>
                        <a:t>Decision Tree</a:t>
                      </a:r>
                    </a:p>
                  </a:txBody>
                  <a:tcPr/>
                </a:tc>
                <a:tc>
                  <a:txBody>
                    <a:bodyPr/>
                    <a:lstStyle/>
                    <a:p>
                      <a:r>
                        <a:rPr lang="en-US" dirty="0"/>
                        <a:t>65%</a:t>
                      </a:r>
                    </a:p>
                  </a:txBody>
                  <a:tcPr/>
                </a:tc>
                <a:tc>
                  <a:txBody>
                    <a:bodyPr/>
                    <a:lstStyle/>
                    <a:p>
                      <a:r>
                        <a:rPr lang="en-US" dirty="0"/>
                        <a:t>63.5%</a:t>
                      </a:r>
                    </a:p>
                  </a:txBody>
                  <a:tcPr/>
                </a:tc>
                <a:extLst>
                  <a:ext uri="{0D108BD9-81ED-4DB2-BD59-A6C34878D82A}">
                    <a16:rowId xmlns:a16="http://schemas.microsoft.com/office/drawing/2014/main" val="3477065438"/>
                  </a:ext>
                </a:extLst>
              </a:tr>
              <a:tr h="237442">
                <a:tc>
                  <a:txBody>
                    <a:bodyPr/>
                    <a:lstStyle/>
                    <a:p>
                      <a:r>
                        <a:rPr lang="en-US" dirty="0"/>
                        <a:t>SVC</a:t>
                      </a:r>
                    </a:p>
                  </a:txBody>
                  <a:tcPr/>
                </a:tc>
                <a:tc>
                  <a:txBody>
                    <a:bodyPr/>
                    <a:lstStyle/>
                    <a:p>
                      <a:r>
                        <a:rPr lang="en-US" dirty="0"/>
                        <a:t>58%</a:t>
                      </a:r>
                    </a:p>
                  </a:txBody>
                  <a:tcPr/>
                </a:tc>
                <a:tc>
                  <a:txBody>
                    <a:bodyPr/>
                    <a:lstStyle/>
                    <a:p>
                      <a:r>
                        <a:rPr lang="en-US" dirty="0"/>
                        <a:t>56%</a:t>
                      </a:r>
                    </a:p>
                  </a:txBody>
                  <a:tcPr/>
                </a:tc>
                <a:extLst>
                  <a:ext uri="{0D108BD9-81ED-4DB2-BD59-A6C34878D82A}">
                    <a16:rowId xmlns:a16="http://schemas.microsoft.com/office/drawing/2014/main" val="771756587"/>
                  </a:ext>
                </a:extLst>
              </a:tr>
              <a:tr h="237442">
                <a:tc>
                  <a:txBody>
                    <a:bodyPr/>
                    <a:lstStyle/>
                    <a:p>
                      <a:r>
                        <a:rPr lang="en-US" dirty="0"/>
                        <a:t>KNN</a:t>
                      </a:r>
                    </a:p>
                  </a:txBody>
                  <a:tcPr/>
                </a:tc>
                <a:tc>
                  <a:txBody>
                    <a:bodyPr/>
                    <a:lstStyle/>
                    <a:p>
                      <a:r>
                        <a:rPr lang="en-US" dirty="0"/>
                        <a:t>58%</a:t>
                      </a:r>
                    </a:p>
                  </a:txBody>
                  <a:tcPr/>
                </a:tc>
                <a:tc>
                  <a:txBody>
                    <a:bodyPr/>
                    <a:lstStyle/>
                    <a:p>
                      <a:r>
                        <a:rPr lang="en-US" dirty="0"/>
                        <a:t>56%</a:t>
                      </a:r>
                    </a:p>
                  </a:txBody>
                  <a:tcPr/>
                </a:tc>
                <a:extLst>
                  <a:ext uri="{0D108BD9-81ED-4DB2-BD59-A6C34878D82A}">
                    <a16:rowId xmlns:a16="http://schemas.microsoft.com/office/drawing/2014/main" val="4272829916"/>
                  </a:ext>
                </a:extLst>
              </a:tr>
              <a:tr h="237442">
                <a:tc>
                  <a:txBody>
                    <a:bodyPr/>
                    <a:lstStyle/>
                    <a:p>
                      <a:r>
                        <a:rPr lang="en-US" dirty="0"/>
                        <a:t>Random Forest</a:t>
                      </a:r>
                    </a:p>
                  </a:txBody>
                  <a:tcPr/>
                </a:tc>
                <a:tc>
                  <a:txBody>
                    <a:bodyPr/>
                    <a:lstStyle/>
                    <a:p>
                      <a:r>
                        <a:rPr lang="en-US" dirty="0"/>
                        <a:t>66%</a:t>
                      </a:r>
                    </a:p>
                  </a:txBody>
                  <a:tcPr/>
                </a:tc>
                <a:tc>
                  <a:txBody>
                    <a:bodyPr/>
                    <a:lstStyle/>
                    <a:p>
                      <a:r>
                        <a:rPr lang="en-US" dirty="0"/>
                        <a:t>64%</a:t>
                      </a:r>
                    </a:p>
                  </a:txBody>
                  <a:tcPr/>
                </a:tc>
                <a:extLst>
                  <a:ext uri="{0D108BD9-81ED-4DB2-BD59-A6C34878D82A}">
                    <a16:rowId xmlns:a16="http://schemas.microsoft.com/office/drawing/2014/main" val="576660991"/>
                  </a:ext>
                </a:extLst>
              </a:tr>
              <a:tr h="237442">
                <a:tc>
                  <a:txBody>
                    <a:bodyPr/>
                    <a:lstStyle/>
                    <a:p>
                      <a:r>
                        <a:rPr lang="en-US" dirty="0"/>
                        <a:t>LGBMC</a:t>
                      </a:r>
                    </a:p>
                  </a:txBody>
                  <a:tcPr/>
                </a:tc>
                <a:tc>
                  <a:txBody>
                    <a:bodyPr/>
                    <a:lstStyle/>
                    <a:p>
                      <a:r>
                        <a:rPr lang="en-US" dirty="0"/>
                        <a:t>64.5%</a:t>
                      </a:r>
                    </a:p>
                  </a:txBody>
                  <a:tcPr/>
                </a:tc>
                <a:tc>
                  <a:txBody>
                    <a:bodyPr/>
                    <a:lstStyle/>
                    <a:p>
                      <a:r>
                        <a:rPr lang="en-US" dirty="0"/>
                        <a:t>67.5%</a:t>
                      </a:r>
                    </a:p>
                  </a:txBody>
                  <a:tcPr/>
                </a:tc>
                <a:extLst>
                  <a:ext uri="{0D108BD9-81ED-4DB2-BD59-A6C34878D82A}">
                    <a16:rowId xmlns:a16="http://schemas.microsoft.com/office/drawing/2014/main" val="3331018605"/>
                  </a:ext>
                </a:extLst>
              </a:tr>
            </a:tbl>
          </a:graphicData>
        </a:graphic>
      </p:graphicFrame>
      <p:graphicFrame>
        <p:nvGraphicFramePr>
          <p:cNvPr id="5" name="Table 4">
            <a:extLst>
              <a:ext uri="{FF2B5EF4-FFF2-40B4-BE49-F238E27FC236}">
                <a16:creationId xmlns:a16="http://schemas.microsoft.com/office/drawing/2014/main" id="{0EF21E87-851E-4DB1-8C67-9EB0E039060D}"/>
              </a:ext>
            </a:extLst>
          </p:cNvPr>
          <p:cNvGraphicFramePr>
            <a:graphicFrameLocks/>
          </p:cNvGraphicFramePr>
          <p:nvPr>
            <p:extLst>
              <p:ext uri="{D42A27DB-BD31-4B8C-83A1-F6EECF244321}">
                <p14:modId xmlns:p14="http://schemas.microsoft.com/office/powerpoint/2010/main" val="759977193"/>
              </p:ext>
            </p:extLst>
          </p:nvPr>
        </p:nvGraphicFramePr>
        <p:xfrm>
          <a:off x="6727371" y="4039689"/>
          <a:ext cx="4741816" cy="1854200"/>
        </p:xfrm>
        <a:graphic>
          <a:graphicData uri="http://schemas.openxmlformats.org/drawingml/2006/table">
            <a:tbl>
              <a:tblPr firstRow="1" bandRow="1">
                <a:tableStyleId>{5C22544A-7EE6-4342-B048-85BDC9FD1C3A}</a:tableStyleId>
              </a:tblPr>
              <a:tblGrid>
                <a:gridCol w="1876620">
                  <a:extLst>
                    <a:ext uri="{9D8B030D-6E8A-4147-A177-3AD203B41FA5}">
                      <a16:colId xmlns:a16="http://schemas.microsoft.com/office/drawing/2014/main" val="14783723"/>
                    </a:ext>
                  </a:extLst>
                </a:gridCol>
                <a:gridCol w="1344632">
                  <a:extLst>
                    <a:ext uri="{9D8B030D-6E8A-4147-A177-3AD203B41FA5}">
                      <a16:colId xmlns:a16="http://schemas.microsoft.com/office/drawing/2014/main" val="776526579"/>
                    </a:ext>
                  </a:extLst>
                </a:gridCol>
                <a:gridCol w="1520564">
                  <a:extLst>
                    <a:ext uri="{9D8B030D-6E8A-4147-A177-3AD203B41FA5}">
                      <a16:colId xmlns:a16="http://schemas.microsoft.com/office/drawing/2014/main" val="623647495"/>
                    </a:ext>
                  </a:extLst>
                </a:gridCol>
              </a:tblGrid>
              <a:tr h="370840">
                <a:tc>
                  <a:txBody>
                    <a:bodyPr/>
                    <a:lstStyle/>
                    <a:p>
                      <a:r>
                        <a:rPr lang="en-US" dirty="0"/>
                        <a:t>Metric</a:t>
                      </a:r>
                    </a:p>
                  </a:txBody>
                  <a:tcPr/>
                </a:tc>
                <a:tc>
                  <a:txBody>
                    <a:bodyPr/>
                    <a:lstStyle/>
                    <a:p>
                      <a:r>
                        <a:rPr lang="en-US" dirty="0"/>
                        <a:t>Train</a:t>
                      </a:r>
                    </a:p>
                  </a:txBody>
                  <a:tcPr/>
                </a:tc>
                <a:tc>
                  <a:txBody>
                    <a:bodyPr/>
                    <a:lstStyle/>
                    <a:p>
                      <a:r>
                        <a:rPr lang="en-US" dirty="0"/>
                        <a:t>Test</a:t>
                      </a:r>
                    </a:p>
                  </a:txBody>
                  <a:tcPr/>
                </a:tc>
                <a:extLst>
                  <a:ext uri="{0D108BD9-81ED-4DB2-BD59-A6C34878D82A}">
                    <a16:rowId xmlns:a16="http://schemas.microsoft.com/office/drawing/2014/main" val="1199519474"/>
                  </a:ext>
                </a:extLst>
              </a:tr>
              <a:tr h="370840">
                <a:tc>
                  <a:txBody>
                    <a:bodyPr/>
                    <a:lstStyle/>
                    <a:p>
                      <a:r>
                        <a:rPr lang="en-US" dirty="0"/>
                        <a:t>Precision</a:t>
                      </a:r>
                    </a:p>
                  </a:txBody>
                  <a:tcPr/>
                </a:tc>
                <a:tc>
                  <a:txBody>
                    <a:bodyPr/>
                    <a:lstStyle/>
                    <a:p>
                      <a:r>
                        <a:rPr lang="en-US" dirty="0"/>
                        <a:t>0.67</a:t>
                      </a:r>
                    </a:p>
                  </a:txBody>
                  <a:tcPr/>
                </a:tc>
                <a:tc>
                  <a:txBody>
                    <a:bodyPr/>
                    <a:lstStyle/>
                    <a:p>
                      <a:r>
                        <a:rPr lang="en-US" dirty="0"/>
                        <a:t>0.64</a:t>
                      </a:r>
                    </a:p>
                  </a:txBody>
                  <a:tcPr/>
                </a:tc>
                <a:extLst>
                  <a:ext uri="{0D108BD9-81ED-4DB2-BD59-A6C34878D82A}">
                    <a16:rowId xmlns:a16="http://schemas.microsoft.com/office/drawing/2014/main" val="2724998144"/>
                  </a:ext>
                </a:extLst>
              </a:tr>
              <a:tr h="370840">
                <a:tc>
                  <a:txBody>
                    <a:bodyPr/>
                    <a:lstStyle/>
                    <a:p>
                      <a:r>
                        <a:rPr lang="en-US" dirty="0"/>
                        <a:t>Recall</a:t>
                      </a:r>
                    </a:p>
                  </a:txBody>
                  <a:tcPr/>
                </a:tc>
                <a:tc>
                  <a:txBody>
                    <a:bodyPr/>
                    <a:lstStyle/>
                    <a:p>
                      <a:r>
                        <a:rPr lang="en-US" dirty="0"/>
                        <a:t>0.67</a:t>
                      </a:r>
                    </a:p>
                  </a:txBody>
                  <a:tcPr/>
                </a:tc>
                <a:tc>
                  <a:txBody>
                    <a:bodyPr/>
                    <a:lstStyle/>
                    <a:p>
                      <a:r>
                        <a:rPr lang="en-US" dirty="0"/>
                        <a:t>0.65</a:t>
                      </a:r>
                    </a:p>
                  </a:txBody>
                  <a:tcPr/>
                </a:tc>
                <a:extLst>
                  <a:ext uri="{0D108BD9-81ED-4DB2-BD59-A6C34878D82A}">
                    <a16:rowId xmlns:a16="http://schemas.microsoft.com/office/drawing/2014/main" val="2197933335"/>
                  </a:ext>
                </a:extLst>
              </a:tr>
              <a:tr h="370840">
                <a:tc>
                  <a:txBody>
                    <a:bodyPr/>
                    <a:lstStyle/>
                    <a:p>
                      <a:r>
                        <a:rPr lang="en-US" dirty="0"/>
                        <a:t>F1-Score</a:t>
                      </a:r>
                    </a:p>
                  </a:txBody>
                  <a:tcPr/>
                </a:tc>
                <a:tc>
                  <a:txBody>
                    <a:bodyPr/>
                    <a:lstStyle/>
                    <a:p>
                      <a:r>
                        <a:rPr lang="en-US" dirty="0"/>
                        <a:t>0.67</a:t>
                      </a:r>
                    </a:p>
                  </a:txBody>
                  <a:tcPr/>
                </a:tc>
                <a:tc>
                  <a:txBody>
                    <a:bodyPr/>
                    <a:lstStyle/>
                    <a:p>
                      <a:r>
                        <a:rPr lang="en-US" dirty="0"/>
                        <a:t>0.64</a:t>
                      </a:r>
                    </a:p>
                  </a:txBody>
                  <a:tcPr/>
                </a:tc>
                <a:extLst>
                  <a:ext uri="{0D108BD9-81ED-4DB2-BD59-A6C34878D82A}">
                    <a16:rowId xmlns:a16="http://schemas.microsoft.com/office/drawing/2014/main" val="3439345245"/>
                  </a:ext>
                </a:extLst>
              </a:tr>
              <a:tr h="370840">
                <a:tc>
                  <a:txBody>
                    <a:bodyPr/>
                    <a:lstStyle/>
                    <a:p>
                      <a:r>
                        <a:rPr lang="en-US" dirty="0"/>
                        <a:t>Accuracy</a:t>
                      </a:r>
                    </a:p>
                  </a:txBody>
                  <a:tcPr/>
                </a:tc>
                <a:tc>
                  <a:txBody>
                    <a:bodyPr/>
                    <a:lstStyle/>
                    <a:p>
                      <a:r>
                        <a:rPr lang="en-US" dirty="0"/>
                        <a:t>0.67</a:t>
                      </a:r>
                    </a:p>
                  </a:txBody>
                  <a:tcPr/>
                </a:tc>
                <a:tc>
                  <a:txBody>
                    <a:bodyPr/>
                    <a:lstStyle/>
                    <a:p>
                      <a:r>
                        <a:rPr lang="en-US" dirty="0"/>
                        <a:t>0.65</a:t>
                      </a:r>
                    </a:p>
                  </a:txBody>
                  <a:tcPr/>
                </a:tc>
                <a:extLst>
                  <a:ext uri="{0D108BD9-81ED-4DB2-BD59-A6C34878D82A}">
                    <a16:rowId xmlns:a16="http://schemas.microsoft.com/office/drawing/2014/main" val="2835857876"/>
                  </a:ext>
                </a:extLst>
              </a:tr>
            </a:tbl>
          </a:graphicData>
        </a:graphic>
      </p:graphicFrame>
      <p:cxnSp>
        <p:nvCxnSpPr>
          <p:cNvPr id="7" name="Straight Arrow Connector 6">
            <a:extLst>
              <a:ext uri="{FF2B5EF4-FFF2-40B4-BE49-F238E27FC236}">
                <a16:creationId xmlns:a16="http://schemas.microsoft.com/office/drawing/2014/main" id="{86361DFE-BC0A-472F-81DE-6DBCFE9F045A}"/>
              </a:ext>
            </a:extLst>
          </p:cNvPr>
          <p:cNvCxnSpPr/>
          <p:nvPr/>
        </p:nvCxnSpPr>
        <p:spPr>
          <a:xfrm flipV="1">
            <a:off x="6096000" y="5257799"/>
            <a:ext cx="631371" cy="8425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7957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E62C-2690-497D-ADD3-88ECFF69BB01}"/>
              </a:ext>
            </a:extLst>
          </p:cNvPr>
          <p:cNvSpPr>
            <a:spLocks noGrp="1"/>
          </p:cNvSpPr>
          <p:nvPr>
            <p:ph type="title"/>
          </p:nvPr>
        </p:nvSpPr>
        <p:spPr/>
        <p:txBody>
          <a:bodyPr>
            <a:normAutofit/>
          </a:bodyPr>
          <a:lstStyle/>
          <a:p>
            <a:r>
              <a:rPr lang="en-US" sz="4000" b="1" dirty="0"/>
              <a:t>Scenario 3</a:t>
            </a:r>
          </a:p>
        </p:txBody>
      </p:sp>
      <p:sp>
        <p:nvSpPr>
          <p:cNvPr id="3" name="Content Placeholder 2">
            <a:extLst>
              <a:ext uri="{FF2B5EF4-FFF2-40B4-BE49-F238E27FC236}">
                <a16:creationId xmlns:a16="http://schemas.microsoft.com/office/drawing/2014/main" id="{1DA21F52-45A6-4A5D-B80B-B6B16B423360}"/>
              </a:ext>
            </a:extLst>
          </p:cNvPr>
          <p:cNvSpPr>
            <a:spLocks noGrp="1"/>
          </p:cNvSpPr>
          <p:nvPr>
            <p:ph idx="1"/>
          </p:nvPr>
        </p:nvSpPr>
        <p:spPr>
          <a:xfrm>
            <a:off x="609600" y="1365998"/>
            <a:ext cx="10972800" cy="4878976"/>
          </a:xfrm>
        </p:spPr>
        <p:txBody>
          <a:bodyPr/>
          <a:lstStyle/>
          <a:p>
            <a:r>
              <a:rPr lang="en-US" sz="2400" dirty="0"/>
              <a:t>We have 2 subclasses in the target variable.</a:t>
            </a:r>
          </a:p>
          <a:p>
            <a:r>
              <a:rPr lang="en-US" sz="2400" dirty="0"/>
              <a:t>The subclasses are in the ratio of &gt;30 : &lt;30 is to 70 : 30. </a:t>
            </a:r>
          </a:p>
          <a:p>
            <a:r>
              <a:rPr lang="en-US" sz="2400" dirty="0"/>
              <a:t>Oversampling was performed to remove this imbalance. </a:t>
            </a:r>
          </a:p>
          <a:p>
            <a:r>
              <a:rPr lang="en-US" sz="2400" dirty="0"/>
              <a:t>New shape of the dataset is 71090 rows and 26 columns.</a:t>
            </a:r>
          </a:p>
          <a:p>
            <a:r>
              <a:rPr lang="en-US" sz="2400" dirty="0"/>
              <a:t>LGBMC has the best accuracy.</a:t>
            </a:r>
          </a:p>
          <a:p>
            <a:pPr marL="0" indent="0">
              <a:buNone/>
            </a:pPr>
            <a:endParaRPr lang="en-US" dirty="0"/>
          </a:p>
        </p:txBody>
      </p:sp>
      <p:graphicFrame>
        <p:nvGraphicFramePr>
          <p:cNvPr id="4" name="Table 4">
            <a:extLst>
              <a:ext uri="{FF2B5EF4-FFF2-40B4-BE49-F238E27FC236}">
                <a16:creationId xmlns:a16="http://schemas.microsoft.com/office/drawing/2014/main" id="{10255330-FC07-4A0D-96D0-742C324D3C17}"/>
              </a:ext>
            </a:extLst>
          </p:cNvPr>
          <p:cNvGraphicFramePr>
            <a:graphicFrameLocks noGrp="1"/>
          </p:cNvGraphicFramePr>
          <p:nvPr>
            <p:extLst>
              <p:ext uri="{D42A27DB-BD31-4B8C-83A1-F6EECF244321}">
                <p14:modId xmlns:p14="http://schemas.microsoft.com/office/powerpoint/2010/main" val="355096341"/>
              </p:ext>
            </p:extLst>
          </p:nvPr>
        </p:nvGraphicFramePr>
        <p:xfrm>
          <a:off x="609600" y="3977639"/>
          <a:ext cx="5921829" cy="2560320"/>
        </p:xfrm>
        <a:graphic>
          <a:graphicData uri="http://schemas.openxmlformats.org/drawingml/2006/table">
            <a:tbl>
              <a:tblPr firstRow="1" bandRow="1">
                <a:tableStyleId>{5C22544A-7EE6-4342-B048-85BDC9FD1C3A}</a:tableStyleId>
              </a:tblPr>
              <a:tblGrid>
                <a:gridCol w="2366312">
                  <a:extLst>
                    <a:ext uri="{9D8B030D-6E8A-4147-A177-3AD203B41FA5}">
                      <a16:colId xmlns:a16="http://schemas.microsoft.com/office/drawing/2014/main" val="3484190413"/>
                    </a:ext>
                  </a:extLst>
                </a:gridCol>
                <a:gridCol w="1713654">
                  <a:extLst>
                    <a:ext uri="{9D8B030D-6E8A-4147-A177-3AD203B41FA5}">
                      <a16:colId xmlns:a16="http://schemas.microsoft.com/office/drawing/2014/main" val="3503676800"/>
                    </a:ext>
                  </a:extLst>
                </a:gridCol>
                <a:gridCol w="1841863">
                  <a:extLst>
                    <a:ext uri="{9D8B030D-6E8A-4147-A177-3AD203B41FA5}">
                      <a16:colId xmlns:a16="http://schemas.microsoft.com/office/drawing/2014/main" val="303701011"/>
                    </a:ext>
                  </a:extLst>
                </a:gridCol>
              </a:tblGrid>
              <a:tr h="0">
                <a:tc>
                  <a:txBody>
                    <a:bodyPr/>
                    <a:lstStyle/>
                    <a:p>
                      <a:r>
                        <a:rPr lang="en-US" dirty="0"/>
                        <a:t>Model</a:t>
                      </a:r>
                    </a:p>
                  </a:txBody>
                  <a:tcPr/>
                </a:tc>
                <a:tc>
                  <a:txBody>
                    <a:bodyPr/>
                    <a:lstStyle/>
                    <a:p>
                      <a:r>
                        <a:rPr lang="en-US" dirty="0"/>
                        <a:t>Train Accuracy </a:t>
                      </a:r>
                    </a:p>
                  </a:txBody>
                  <a:tcPr/>
                </a:tc>
                <a:tc>
                  <a:txBody>
                    <a:bodyPr/>
                    <a:lstStyle/>
                    <a:p>
                      <a:r>
                        <a:rPr lang="en-US" dirty="0"/>
                        <a:t>Test Accuracy</a:t>
                      </a:r>
                    </a:p>
                  </a:txBody>
                  <a:tcPr/>
                </a:tc>
                <a:extLst>
                  <a:ext uri="{0D108BD9-81ED-4DB2-BD59-A6C34878D82A}">
                    <a16:rowId xmlns:a16="http://schemas.microsoft.com/office/drawing/2014/main" val="1627304611"/>
                  </a:ext>
                </a:extLst>
              </a:tr>
              <a:tr h="237442">
                <a:tc>
                  <a:txBody>
                    <a:bodyPr/>
                    <a:lstStyle/>
                    <a:p>
                      <a:r>
                        <a:rPr lang="en-US" dirty="0"/>
                        <a:t>Logistic Regression</a:t>
                      </a:r>
                    </a:p>
                  </a:txBody>
                  <a:tcPr/>
                </a:tc>
                <a:tc>
                  <a:txBody>
                    <a:bodyPr/>
                    <a:lstStyle/>
                    <a:p>
                      <a:r>
                        <a:rPr lang="en-US" dirty="0"/>
                        <a:t>66.7%</a:t>
                      </a:r>
                    </a:p>
                  </a:txBody>
                  <a:tcPr/>
                </a:tc>
                <a:tc>
                  <a:txBody>
                    <a:bodyPr/>
                    <a:lstStyle/>
                    <a:p>
                      <a:r>
                        <a:rPr lang="en-US" dirty="0"/>
                        <a:t>66.5%</a:t>
                      </a:r>
                    </a:p>
                  </a:txBody>
                  <a:tcPr/>
                </a:tc>
                <a:extLst>
                  <a:ext uri="{0D108BD9-81ED-4DB2-BD59-A6C34878D82A}">
                    <a16:rowId xmlns:a16="http://schemas.microsoft.com/office/drawing/2014/main" val="2241905800"/>
                  </a:ext>
                </a:extLst>
              </a:tr>
              <a:tr h="237442">
                <a:tc>
                  <a:txBody>
                    <a:bodyPr/>
                    <a:lstStyle/>
                    <a:p>
                      <a:r>
                        <a:rPr lang="en-US" dirty="0"/>
                        <a:t>Decision Tree</a:t>
                      </a:r>
                    </a:p>
                  </a:txBody>
                  <a:tcPr/>
                </a:tc>
                <a:tc>
                  <a:txBody>
                    <a:bodyPr/>
                    <a:lstStyle/>
                    <a:p>
                      <a:r>
                        <a:rPr lang="en-US" dirty="0"/>
                        <a:t>80%</a:t>
                      </a:r>
                    </a:p>
                  </a:txBody>
                  <a:tcPr/>
                </a:tc>
                <a:tc>
                  <a:txBody>
                    <a:bodyPr/>
                    <a:lstStyle/>
                    <a:p>
                      <a:r>
                        <a:rPr lang="en-US" dirty="0"/>
                        <a:t>74.7%</a:t>
                      </a:r>
                    </a:p>
                  </a:txBody>
                  <a:tcPr/>
                </a:tc>
                <a:extLst>
                  <a:ext uri="{0D108BD9-81ED-4DB2-BD59-A6C34878D82A}">
                    <a16:rowId xmlns:a16="http://schemas.microsoft.com/office/drawing/2014/main" val="3477065438"/>
                  </a:ext>
                </a:extLst>
              </a:tr>
              <a:tr h="237442">
                <a:tc>
                  <a:txBody>
                    <a:bodyPr/>
                    <a:lstStyle/>
                    <a:p>
                      <a:r>
                        <a:rPr lang="en-US" dirty="0"/>
                        <a:t>SVC</a:t>
                      </a:r>
                    </a:p>
                  </a:txBody>
                  <a:tcPr/>
                </a:tc>
                <a:tc>
                  <a:txBody>
                    <a:bodyPr/>
                    <a:lstStyle/>
                    <a:p>
                      <a:r>
                        <a:rPr lang="en-US" dirty="0"/>
                        <a:t>69.7%</a:t>
                      </a:r>
                    </a:p>
                  </a:txBody>
                  <a:tcPr/>
                </a:tc>
                <a:tc>
                  <a:txBody>
                    <a:bodyPr/>
                    <a:lstStyle/>
                    <a:p>
                      <a:r>
                        <a:rPr lang="en-US" dirty="0"/>
                        <a:t>69.4%</a:t>
                      </a:r>
                    </a:p>
                  </a:txBody>
                  <a:tcPr/>
                </a:tc>
                <a:extLst>
                  <a:ext uri="{0D108BD9-81ED-4DB2-BD59-A6C34878D82A}">
                    <a16:rowId xmlns:a16="http://schemas.microsoft.com/office/drawing/2014/main" val="771756587"/>
                  </a:ext>
                </a:extLst>
              </a:tr>
              <a:tr h="237442">
                <a:tc>
                  <a:txBody>
                    <a:bodyPr/>
                    <a:lstStyle/>
                    <a:p>
                      <a:r>
                        <a:rPr lang="en-US" dirty="0"/>
                        <a:t>KNN</a:t>
                      </a:r>
                    </a:p>
                  </a:txBody>
                  <a:tcPr/>
                </a:tc>
                <a:tc>
                  <a:txBody>
                    <a:bodyPr/>
                    <a:lstStyle/>
                    <a:p>
                      <a:r>
                        <a:rPr lang="en-US" dirty="0"/>
                        <a:t>71.3%</a:t>
                      </a:r>
                    </a:p>
                  </a:txBody>
                  <a:tcPr/>
                </a:tc>
                <a:tc>
                  <a:txBody>
                    <a:bodyPr/>
                    <a:lstStyle/>
                    <a:p>
                      <a:r>
                        <a:rPr lang="en-US" dirty="0"/>
                        <a:t>63.3%</a:t>
                      </a:r>
                    </a:p>
                  </a:txBody>
                  <a:tcPr/>
                </a:tc>
                <a:extLst>
                  <a:ext uri="{0D108BD9-81ED-4DB2-BD59-A6C34878D82A}">
                    <a16:rowId xmlns:a16="http://schemas.microsoft.com/office/drawing/2014/main" val="4272829916"/>
                  </a:ext>
                </a:extLst>
              </a:tr>
              <a:tr h="237442">
                <a:tc>
                  <a:txBody>
                    <a:bodyPr/>
                    <a:lstStyle/>
                    <a:p>
                      <a:r>
                        <a:rPr lang="en-US" dirty="0"/>
                        <a:t>Random Forest</a:t>
                      </a:r>
                    </a:p>
                  </a:txBody>
                  <a:tcPr/>
                </a:tc>
                <a:tc>
                  <a:txBody>
                    <a:bodyPr/>
                    <a:lstStyle/>
                    <a:p>
                      <a:r>
                        <a:rPr lang="en-US" dirty="0"/>
                        <a:t>83%</a:t>
                      </a:r>
                    </a:p>
                  </a:txBody>
                  <a:tcPr/>
                </a:tc>
                <a:tc>
                  <a:txBody>
                    <a:bodyPr/>
                    <a:lstStyle/>
                    <a:p>
                      <a:r>
                        <a:rPr lang="en-US" dirty="0"/>
                        <a:t>84%</a:t>
                      </a:r>
                    </a:p>
                  </a:txBody>
                  <a:tcPr/>
                </a:tc>
                <a:extLst>
                  <a:ext uri="{0D108BD9-81ED-4DB2-BD59-A6C34878D82A}">
                    <a16:rowId xmlns:a16="http://schemas.microsoft.com/office/drawing/2014/main" val="576660991"/>
                  </a:ext>
                </a:extLst>
              </a:tr>
              <a:tr h="237442">
                <a:tc>
                  <a:txBody>
                    <a:bodyPr/>
                    <a:lstStyle/>
                    <a:p>
                      <a:r>
                        <a:rPr lang="en-US" dirty="0"/>
                        <a:t>LGBMC</a:t>
                      </a:r>
                    </a:p>
                  </a:txBody>
                  <a:tcPr/>
                </a:tc>
                <a:tc>
                  <a:txBody>
                    <a:bodyPr/>
                    <a:lstStyle/>
                    <a:p>
                      <a:r>
                        <a:rPr lang="en-US" dirty="0"/>
                        <a:t>84.2%</a:t>
                      </a:r>
                    </a:p>
                  </a:txBody>
                  <a:tcPr/>
                </a:tc>
                <a:tc>
                  <a:txBody>
                    <a:bodyPr/>
                    <a:lstStyle/>
                    <a:p>
                      <a:r>
                        <a:rPr lang="en-US" dirty="0"/>
                        <a:t>86%</a:t>
                      </a:r>
                    </a:p>
                  </a:txBody>
                  <a:tcPr/>
                </a:tc>
                <a:extLst>
                  <a:ext uri="{0D108BD9-81ED-4DB2-BD59-A6C34878D82A}">
                    <a16:rowId xmlns:a16="http://schemas.microsoft.com/office/drawing/2014/main" val="3331018605"/>
                  </a:ext>
                </a:extLst>
              </a:tr>
            </a:tbl>
          </a:graphicData>
        </a:graphic>
      </p:graphicFrame>
      <p:graphicFrame>
        <p:nvGraphicFramePr>
          <p:cNvPr id="5" name="Table 4">
            <a:extLst>
              <a:ext uri="{FF2B5EF4-FFF2-40B4-BE49-F238E27FC236}">
                <a16:creationId xmlns:a16="http://schemas.microsoft.com/office/drawing/2014/main" id="{136CEF24-FA93-4249-A0B7-57B473600097}"/>
              </a:ext>
            </a:extLst>
          </p:cNvPr>
          <p:cNvGraphicFramePr>
            <a:graphicFrameLocks/>
          </p:cNvGraphicFramePr>
          <p:nvPr>
            <p:extLst>
              <p:ext uri="{D42A27DB-BD31-4B8C-83A1-F6EECF244321}">
                <p14:modId xmlns:p14="http://schemas.microsoft.com/office/powerpoint/2010/main" val="3518809405"/>
              </p:ext>
            </p:extLst>
          </p:nvPr>
        </p:nvGraphicFramePr>
        <p:xfrm>
          <a:off x="7101841" y="4073027"/>
          <a:ext cx="4746171" cy="1849120"/>
        </p:xfrm>
        <a:graphic>
          <a:graphicData uri="http://schemas.openxmlformats.org/drawingml/2006/table">
            <a:tbl>
              <a:tblPr firstRow="1" bandRow="1">
                <a:tableStyleId>{5C22544A-7EE6-4342-B048-85BDC9FD1C3A}</a:tableStyleId>
              </a:tblPr>
              <a:tblGrid>
                <a:gridCol w="1924594">
                  <a:extLst>
                    <a:ext uri="{9D8B030D-6E8A-4147-A177-3AD203B41FA5}">
                      <a16:colId xmlns:a16="http://schemas.microsoft.com/office/drawing/2014/main" val="14783723"/>
                    </a:ext>
                  </a:extLst>
                </a:gridCol>
                <a:gridCol w="1410788">
                  <a:extLst>
                    <a:ext uri="{9D8B030D-6E8A-4147-A177-3AD203B41FA5}">
                      <a16:colId xmlns:a16="http://schemas.microsoft.com/office/drawing/2014/main" val="776526579"/>
                    </a:ext>
                  </a:extLst>
                </a:gridCol>
                <a:gridCol w="1410789">
                  <a:extLst>
                    <a:ext uri="{9D8B030D-6E8A-4147-A177-3AD203B41FA5}">
                      <a16:colId xmlns:a16="http://schemas.microsoft.com/office/drawing/2014/main" val="623647495"/>
                    </a:ext>
                  </a:extLst>
                </a:gridCol>
              </a:tblGrid>
              <a:tr h="351927">
                <a:tc>
                  <a:txBody>
                    <a:bodyPr/>
                    <a:lstStyle/>
                    <a:p>
                      <a:r>
                        <a:rPr lang="en-US" dirty="0"/>
                        <a:t>Metric</a:t>
                      </a:r>
                    </a:p>
                  </a:txBody>
                  <a:tcPr/>
                </a:tc>
                <a:tc>
                  <a:txBody>
                    <a:bodyPr/>
                    <a:lstStyle/>
                    <a:p>
                      <a:r>
                        <a:rPr lang="en-US" dirty="0"/>
                        <a:t>Train</a:t>
                      </a:r>
                    </a:p>
                  </a:txBody>
                  <a:tcPr/>
                </a:tc>
                <a:tc>
                  <a:txBody>
                    <a:bodyPr/>
                    <a:lstStyle/>
                    <a:p>
                      <a:r>
                        <a:rPr lang="en-US" dirty="0"/>
                        <a:t>Test</a:t>
                      </a:r>
                    </a:p>
                  </a:txBody>
                  <a:tcPr/>
                </a:tc>
                <a:extLst>
                  <a:ext uri="{0D108BD9-81ED-4DB2-BD59-A6C34878D82A}">
                    <a16:rowId xmlns:a16="http://schemas.microsoft.com/office/drawing/2014/main" val="1199519474"/>
                  </a:ext>
                </a:extLst>
              </a:tr>
              <a:tr h="370840">
                <a:tc>
                  <a:txBody>
                    <a:bodyPr/>
                    <a:lstStyle/>
                    <a:p>
                      <a:r>
                        <a:rPr lang="en-US" dirty="0"/>
                        <a:t>Precision</a:t>
                      </a:r>
                    </a:p>
                  </a:txBody>
                  <a:tcPr/>
                </a:tc>
                <a:tc>
                  <a:txBody>
                    <a:bodyPr/>
                    <a:lstStyle/>
                    <a:p>
                      <a:r>
                        <a:rPr lang="en-US" dirty="0"/>
                        <a:t>0.89</a:t>
                      </a:r>
                    </a:p>
                  </a:txBody>
                  <a:tcPr/>
                </a:tc>
                <a:tc>
                  <a:txBody>
                    <a:bodyPr/>
                    <a:lstStyle/>
                    <a:p>
                      <a:r>
                        <a:rPr lang="en-US" dirty="0"/>
                        <a:t>0.87</a:t>
                      </a:r>
                    </a:p>
                  </a:txBody>
                  <a:tcPr/>
                </a:tc>
                <a:extLst>
                  <a:ext uri="{0D108BD9-81ED-4DB2-BD59-A6C34878D82A}">
                    <a16:rowId xmlns:a16="http://schemas.microsoft.com/office/drawing/2014/main" val="2724998144"/>
                  </a:ext>
                </a:extLst>
              </a:tr>
              <a:tr h="370840">
                <a:tc>
                  <a:txBody>
                    <a:bodyPr/>
                    <a:lstStyle/>
                    <a:p>
                      <a:r>
                        <a:rPr lang="en-US" dirty="0"/>
                        <a:t>Recall</a:t>
                      </a:r>
                    </a:p>
                  </a:txBody>
                  <a:tcPr/>
                </a:tc>
                <a:tc>
                  <a:txBody>
                    <a:bodyPr/>
                    <a:lstStyle/>
                    <a:p>
                      <a:r>
                        <a:rPr lang="en-US" dirty="0"/>
                        <a:t>0.86</a:t>
                      </a:r>
                    </a:p>
                  </a:txBody>
                  <a:tcPr/>
                </a:tc>
                <a:tc>
                  <a:txBody>
                    <a:bodyPr/>
                    <a:lstStyle/>
                    <a:p>
                      <a:r>
                        <a:rPr lang="en-US" dirty="0"/>
                        <a:t>0.84</a:t>
                      </a:r>
                    </a:p>
                  </a:txBody>
                  <a:tcPr/>
                </a:tc>
                <a:extLst>
                  <a:ext uri="{0D108BD9-81ED-4DB2-BD59-A6C34878D82A}">
                    <a16:rowId xmlns:a16="http://schemas.microsoft.com/office/drawing/2014/main" val="2197933335"/>
                  </a:ext>
                </a:extLst>
              </a:tr>
              <a:tr h="370840">
                <a:tc>
                  <a:txBody>
                    <a:bodyPr/>
                    <a:lstStyle/>
                    <a:p>
                      <a:r>
                        <a:rPr lang="en-US" dirty="0"/>
                        <a:t>F1-Score</a:t>
                      </a:r>
                    </a:p>
                  </a:txBody>
                  <a:tcPr/>
                </a:tc>
                <a:tc>
                  <a:txBody>
                    <a:bodyPr/>
                    <a:lstStyle/>
                    <a:p>
                      <a:r>
                        <a:rPr lang="en-US" dirty="0"/>
                        <a:t>0.86</a:t>
                      </a:r>
                    </a:p>
                  </a:txBody>
                  <a:tcPr/>
                </a:tc>
                <a:tc>
                  <a:txBody>
                    <a:bodyPr/>
                    <a:lstStyle/>
                    <a:p>
                      <a:r>
                        <a:rPr lang="en-US" dirty="0"/>
                        <a:t>0.84</a:t>
                      </a:r>
                    </a:p>
                  </a:txBody>
                  <a:tcPr/>
                </a:tc>
                <a:extLst>
                  <a:ext uri="{0D108BD9-81ED-4DB2-BD59-A6C34878D82A}">
                    <a16:rowId xmlns:a16="http://schemas.microsoft.com/office/drawing/2014/main" val="3439345245"/>
                  </a:ext>
                </a:extLst>
              </a:tr>
              <a:tr h="370840">
                <a:tc>
                  <a:txBody>
                    <a:bodyPr/>
                    <a:lstStyle/>
                    <a:p>
                      <a:r>
                        <a:rPr lang="en-US" dirty="0"/>
                        <a:t>Accuracy</a:t>
                      </a:r>
                    </a:p>
                  </a:txBody>
                  <a:tcPr/>
                </a:tc>
                <a:tc>
                  <a:txBody>
                    <a:bodyPr/>
                    <a:lstStyle/>
                    <a:p>
                      <a:r>
                        <a:rPr lang="en-US" dirty="0"/>
                        <a:t>0.86</a:t>
                      </a:r>
                    </a:p>
                  </a:txBody>
                  <a:tcPr/>
                </a:tc>
                <a:tc>
                  <a:txBody>
                    <a:bodyPr/>
                    <a:lstStyle/>
                    <a:p>
                      <a:r>
                        <a:rPr lang="en-US" dirty="0"/>
                        <a:t>0.84</a:t>
                      </a:r>
                    </a:p>
                  </a:txBody>
                  <a:tcPr/>
                </a:tc>
                <a:extLst>
                  <a:ext uri="{0D108BD9-81ED-4DB2-BD59-A6C34878D82A}">
                    <a16:rowId xmlns:a16="http://schemas.microsoft.com/office/drawing/2014/main" val="2835857876"/>
                  </a:ext>
                </a:extLst>
              </a:tr>
            </a:tbl>
          </a:graphicData>
        </a:graphic>
      </p:graphicFrame>
      <p:cxnSp>
        <p:nvCxnSpPr>
          <p:cNvPr id="7" name="Straight Arrow Connector 6">
            <a:extLst>
              <a:ext uri="{FF2B5EF4-FFF2-40B4-BE49-F238E27FC236}">
                <a16:creationId xmlns:a16="http://schemas.microsoft.com/office/drawing/2014/main" id="{D3221544-7D20-466A-BB7B-8946B84324B7}"/>
              </a:ext>
            </a:extLst>
          </p:cNvPr>
          <p:cNvCxnSpPr/>
          <p:nvPr/>
        </p:nvCxnSpPr>
        <p:spPr>
          <a:xfrm flipV="1">
            <a:off x="6531429" y="5499463"/>
            <a:ext cx="570412" cy="7455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139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CDDF-835E-42E8-9EC0-5F7103DDCB91}"/>
              </a:ext>
            </a:extLst>
          </p:cNvPr>
          <p:cNvSpPr>
            <a:spLocks noGrp="1"/>
          </p:cNvSpPr>
          <p:nvPr>
            <p:ph type="title"/>
          </p:nvPr>
        </p:nvSpPr>
        <p:spPr/>
        <p:txBody>
          <a:bodyPr/>
          <a:lstStyle/>
          <a:p>
            <a:r>
              <a:rPr lang="en-US" dirty="0"/>
              <a:t>Business Inference</a:t>
            </a:r>
          </a:p>
        </p:txBody>
      </p:sp>
      <p:sp>
        <p:nvSpPr>
          <p:cNvPr id="3" name="Content Placeholder 2">
            <a:extLst>
              <a:ext uri="{FF2B5EF4-FFF2-40B4-BE49-F238E27FC236}">
                <a16:creationId xmlns:a16="http://schemas.microsoft.com/office/drawing/2014/main" id="{7F2D39C7-3ADB-4A52-B105-026E11BA39FB}"/>
              </a:ext>
            </a:extLst>
          </p:cNvPr>
          <p:cNvSpPr>
            <a:spLocks noGrp="1"/>
          </p:cNvSpPr>
          <p:nvPr>
            <p:ph idx="1"/>
          </p:nvPr>
        </p:nvSpPr>
        <p:spPr/>
        <p:txBody>
          <a:bodyPr>
            <a:normAutofit/>
          </a:bodyPr>
          <a:lstStyle/>
          <a:p>
            <a:pPr>
              <a:buFont typeface="Arial" panose="020B0604020202020204" pitchFamily="34" charset="0"/>
              <a:buChar char="•"/>
            </a:pPr>
            <a:r>
              <a:rPr lang="en-US" sz="2400" dirty="0"/>
              <a:t>The Hospital can use our model in scenario 1 to find out whether they should give higher care to a diabetic patient who might get readmitted in the next 30 days to increase their recovery rate.</a:t>
            </a:r>
          </a:p>
          <a:p>
            <a:pPr>
              <a:buFont typeface="Arial" panose="020B0604020202020204" pitchFamily="34" charset="0"/>
              <a:buChar char="•"/>
            </a:pPr>
            <a:r>
              <a:rPr lang="en-US" sz="2400" dirty="0"/>
              <a:t>The hospital can further use our model in scenario 2 to find out whether a diabetic patient will get readmitted or not to prioritize care.</a:t>
            </a:r>
          </a:p>
          <a:p>
            <a:pPr>
              <a:buFont typeface="Arial" panose="020B0604020202020204" pitchFamily="34" charset="0"/>
              <a:buChar char="•"/>
            </a:pPr>
            <a:r>
              <a:rPr lang="en-US" sz="2400" dirty="0"/>
              <a:t>If the hospital knows a diabetic patient will get readmitted, they can use our model in scenario 3 to find out if the patient will get readmitted before or after 30 days to prioritize care.</a:t>
            </a:r>
          </a:p>
          <a:p>
            <a:pPr>
              <a:buFont typeface="Arial" panose="020B0604020202020204" pitchFamily="34" charset="0"/>
              <a:buChar char="•"/>
            </a:pPr>
            <a:r>
              <a:rPr lang="en-US" sz="2400" dirty="0"/>
              <a:t>A pharmaceutical company producing metformin can focus on marketing it much more as despite being most effective in type 2 diabetes  it is not used by a majority of people.</a:t>
            </a:r>
          </a:p>
          <a:p>
            <a:endParaRPr lang="en-US" sz="2400" dirty="0"/>
          </a:p>
        </p:txBody>
      </p:sp>
    </p:spTree>
    <p:extLst>
      <p:ext uri="{BB962C8B-B14F-4D97-AF65-F5344CB8AC3E}">
        <p14:creationId xmlns:p14="http://schemas.microsoft.com/office/powerpoint/2010/main" val="157393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4000" b="1" dirty="0"/>
              <a:t>Problem Statement</a:t>
            </a:r>
          </a:p>
        </p:txBody>
      </p:sp>
      <p:sp>
        <p:nvSpPr>
          <p:cNvPr id="10" name="Content Placeholder 9"/>
          <p:cNvSpPr>
            <a:spLocks noGrp="1"/>
          </p:cNvSpPr>
          <p:nvPr>
            <p:ph idx="1"/>
          </p:nvPr>
        </p:nvSpPr>
        <p:spPr/>
        <p:txBody>
          <a:bodyPr>
            <a:normAutofit/>
          </a:bodyPr>
          <a:lstStyle/>
          <a:p>
            <a:r>
              <a:rPr lang="en-US" sz="2400" dirty="0"/>
              <a:t>To help the hospital prioritize attention towards certain diabetic patients who have a high probability of getting readmitted to the hospital based </a:t>
            </a:r>
            <a:r>
              <a:rPr lang="en-IN" sz="2400" dirty="0"/>
              <a:t>on past information from the data collected.</a:t>
            </a:r>
            <a:endParaRPr lang="en-US" sz="2400" dirty="0"/>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i="1" u="sng"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582D-59BB-4B5C-B24F-E810D8B8F2D1}"/>
              </a:ext>
            </a:extLst>
          </p:cNvPr>
          <p:cNvSpPr>
            <a:spLocks noGrp="1"/>
          </p:cNvSpPr>
          <p:nvPr>
            <p:ph type="title"/>
          </p:nvPr>
        </p:nvSpPr>
        <p:spPr/>
        <p:txBody>
          <a:bodyPr>
            <a:normAutofit/>
          </a:bodyPr>
          <a:lstStyle/>
          <a:p>
            <a:r>
              <a:rPr lang="en-US" sz="4000" b="1" dirty="0"/>
              <a:t>Introduction</a:t>
            </a:r>
          </a:p>
        </p:txBody>
      </p:sp>
      <p:sp>
        <p:nvSpPr>
          <p:cNvPr id="3" name="Content Placeholder 2">
            <a:extLst>
              <a:ext uri="{FF2B5EF4-FFF2-40B4-BE49-F238E27FC236}">
                <a16:creationId xmlns:a16="http://schemas.microsoft.com/office/drawing/2014/main" id="{203F8230-3613-46B7-8C52-FDC578E9A433}"/>
              </a:ext>
            </a:extLst>
          </p:cNvPr>
          <p:cNvSpPr>
            <a:spLocks noGrp="1"/>
          </p:cNvSpPr>
          <p:nvPr>
            <p:ph idx="1"/>
          </p:nvPr>
        </p:nvSpPr>
        <p:spPr>
          <a:xfrm>
            <a:off x="609600" y="1166018"/>
            <a:ext cx="10972800" cy="4525963"/>
          </a:xfrm>
        </p:spPr>
        <p:txBody>
          <a:bodyPr>
            <a:normAutofit/>
          </a:bodyPr>
          <a:lstStyle/>
          <a:p>
            <a:r>
              <a:rPr lang="en-US" sz="2400" b="0" i="0" dirty="0">
                <a:solidFill>
                  <a:srgbClr val="202124"/>
                </a:solidFill>
                <a:effectLst/>
              </a:rPr>
              <a:t>Diabetes is a disease that occurs when your blood glucose, also called blood sugar, is too high. There are two types of diabetes Type 1 and Type 2</a:t>
            </a:r>
          </a:p>
          <a:p>
            <a:r>
              <a:rPr lang="en-US" sz="2400" b="1" i="1" dirty="0">
                <a:effectLst/>
              </a:rPr>
              <a:t>Type 1 diabetes </a:t>
            </a:r>
            <a:r>
              <a:rPr lang="en-US" sz="2400" b="0" i="0" dirty="0">
                <a:effectLst/>
              </a:rPr>
              <a:t>is a disease in which the body does not make enough insulin to control blood sugar levels. Type 1 diabetes is an autoimmune condition. It happens when your body attacks your pancreas with antibodies. </a:t>
            </a:r>
          </a:p>
          <a:p>
            <a:r>
              <a:rPr lang="en-US" sz="2400" dirty="0"/>
              <a:t>When you have </a:t>
            </a:r>
            <a:r>
              <a:rPr lang="en-US" sz="2400" b="1" i="1" dirty="0"/>
              <a:t>Type 2 diabetes</a:t>
            </a:r>
            <a:r>
              <a:rPr lang="en-US" sz="2400" dirty="0"/>
              <a:t>, your pancreas usually creates some insulin. But either it’s not enough or your body doesn’t use it like it should due to which Insulin resistance, when your cells don’t respond to insulin occurs . It causes health complications, in your kidneys, nerves, and eyes and raises your risk of heart disease and stroke. </a:t>
            </a:r>
            <a:endParaRPr lang="en-US" sz="4000" dirty="0"/>
          </a:p>
        </p:txBody>
      </p:sp>
    </p:spTree>
    <p:extLst>
      <p:ext uri="{BB962C8B-B14F-4D97-AF65-F5344CB8AC3E}">
        <p14:creationId xmlns:p14="http://schemas.microsoft.com/office/powerpoint/2010/main" val="294832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Literature Survey</a:t>
            </a:r>
          </a:p>
        </p:txBody>
      </p:sp>
      <p:sp>
        <p:nvSpPr>
          <p:cNvPr id="3" name="Content Placeholder 2"/>
          <p:cNvSpPr>
            <a:spLocks noGrp="1"/>
          </p:cNvSpPr>
          <p:nvPr>
            <p:ph idx="1"/>
          </p:nvPr>
        </p:nvSpPr>
        <p:spPr/>
        <p:txBody>
          <a:bodyPr>
            <a:normAutofit/>
          </a:bodyPr>
          <a:lstStyle/>
          <a:p>
            <a:r>
              <a:rPr lang="en-US" sz="2400" dirty="0">
                <a:solidFill>
                  <a:srgbClr val="000000"/>
                </a:solidFill>
              </a:rPr>
              <a:t>“</a:t>
            </a:r>
            <a:r>
              <a:rPr lang="en-US" sz="2400" i="1" dirty="0">
                <a:solidFill>
                  <a:srgbClr val="000000"/>
                </a:solidFill>
              </a:rPr>
              <a:t>Diabetes 130-US hospitals dataset</a:t>
            </a:r>
            <a:r>
              <a:rPr lang="en-US" sz="2400" dirty="0">
                <a:solidFill>
                  <a:srgbClr val="000000"/>
                </a:solidFill>
              </a:rPr>
              <a:t>” by Weiyan Wu, Yao Jin, Jiwei Wang, Lingyun Mao, Han W.</a:t>
            </a:r>
          </a:p>
          <a:p>
            <a:r>
              <a:rPr lang="en-US" sz="2400" dirty="0">
                <a:solidFill>
                  <a:srgbClr val="000000"/>
                </a:solidFill>
              </a:rPr>
              <a:t>“</a:t>
            </a:r>
            <a:r>
              <a:rPr lang="en-US" sz="2400" i="1" dirty="0">
                <a:solidFill>
                  <a:srgbClr val="000000"/>
                </a:solidFill>
              </a:rPr>
              <a:t>Impact of HbA1c Measurement on Hospital Readmission Rates: Analysis of 70,000 Clinical Database Patient Records</a:t>
            </a:r>
            <a:r>
              <a:rPr lang="en-US" sz="2400" dirty="0">
                <a:solidFill>
                  <a:srgbClr val="000000"/>
                </a:solidFill>
              </a:rPr>
              <a:t>” By Beata Strack, Jonathan P. DeShazo, Chris Gennings, Juan L. Olmo, Sebastian Ventura, Krzysztof J. Cios and John N. Clore.</a:t>
            </a:r>
          </a:p>
          <a:p>
            <a:endParaRPr lang="en-US" sz="2400" dirty="0">
              <a:solidFill>
                <a:srgbClr val="000000"/>
              </a:solidFill>
            </a:endParaRP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Descriptive Statistics</a:t>
            </a:r>
          </a:p>
        </p:txBody>
      </p:sp>
      <p:sp>
        <p:nvSpPr>
          <p:cNvPr id="3" name="Content Placeholder 2"/>
          <p:cNvSpPr>
            <a:spLocks noGrp="1"/>
          </p:cNvSpPr>
          <p:nvPr>
            <p:ph idx="1"/>
          </p:nvPr>
        </p:nvSpPr>
        <p:spPr/>
        <p:txBody>
          <a:bodyPr>
            <a:normAutofit/>
          </a:bodyPr>
          <a:lstStyle/>
          <a:p>
            <a:r>
              <a:rPr lang="en-US" sz="2400" dirty="0"/>
              <a:t>Shape: Rows - 1,01,763 and </a:t>
            </a:r>
            <a:r>
              <a:rPr lang="en-US" sz="2400" dirty="0">
                <a:sym typeface="+mn-ea"/>
              </a:rPr>
              <a:t>columns - </a:t>
            </a:r>
            <a:r>
              <a:rPr lang="en-US" sz="2400" dirty="0"/>
              <a:t>50.</a:t>
            </a:r>
          </a:p>
          <a:p>
            <a:r>
              <a:rPr lang="en-US" sz="2400" dirty="0"/>
              <a:t>Numerical columns - 9 and Categorical columns – </a:t>
            </a:r>
            <a:r>
              <a:rPr lang="en-US" sz="2400" dirty="0">
                <a:sym typeface="+mn-ea"/>
              </a:rPr>
              <a:t>41. </a:t>
            </a:r>
          </a:p>
          <a:p>
            <a:r>
              <a:rPr lang="en-US" sz="2400" dirty="0">
                <a:sym typeface="+mn-ea"/>
              </a:rPr>
              <a:t>Pre encoded - Admission_type_id, Admission_source_id, Discharge_deposition_id</a:t>
            </a:r>
            <a:r>
              <a:rPr lang="en-US" sz="2100" dirty="0"/>
              <a:t>.</a:t>
            </a:r>
          </a:p>
          <a:p>
            <a:r>
              <a:rPr lang="en-US" sz="2400" dirty="0"/>
              <a:t>There are 24 columns which are drug columns.</a:t>
            </a:r>
          </a:p>
          <a:p>
            <a:r>
              <a:rPr lang="en-US" sz="2400" dirty="0"/>
              <a:t>By looking at the descriptive statistics and the boxplot it can be said that outliers are present in the dataset.</a:t>
            </a:r>
          </a:p>
          <a:p>
            <a:r>
              <a:rPr lang="en-US" sz="2400" dirty="0"/>
              <a:t>Target column - ‘readmitted’ – is a categorical column.</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Exploratory Data Analysis</a:t>
            </a:r>
          </a:p>
        </p:txBody>
      </p:sp>
      <p:sp>
        <p:nvSpPr>
          <p:cNvPr id="3" name="Content Placeholder 2"/>
          <p:cNvSpPr>
            <a:spLocks noGrp="1"/>
          </p:cNvSpPr>
          <p:nvPr>
            <p:ph idx="1"/>
          </p:nvPr>
        </p:nvSpPr>
        <p:spPr/>
        <p:txBody>
          <a:bodyPr>
            <a:normAutofit/>
          </a:bodyPr>
          <a:lstStyle/>
          <a:p>
            <a:r>
              <a:rPr lang="en-US" sz="2400" dirty="0">
                <a:solidFill>
                  <a:srgbClr val="000000"/>
                </a:solidFill>
              </a:rPr>
              <a:t>Missing values were found in this dataset.</a:t>
            </a:r>
          </a:p>
          <a:p>
            <a:r>
              <a:rPr lang="en-US" sz="2400" dirty="0">
                <a:solidFill>
                  <a:srgbClr val="000000"/>
                </a:solidFill>
              </a:rPr>
              <a:t>Some columns had above 40% missing values which was dropped.</a:t>
            </a:r>
          </a:p>
          <a:p>
            <a:r>
              <a:rPr lang="en-US" sz="2400" dirty="0">
                <a:solidFill>
                  <a:srgbClr val="000000"/>
                </a:solidFill>
              </a:rPr>
              <a:t>Missing value imputation was performed via </a:t>
            </a:r>
            <a:r>
              <a:rPr lang="en-US" sz="2400" b="1" i="1" dirty="0">
                <a:solidFill>
                  <a:srgbClr val="000000"/>
                </a:solidFill>
              </a:rPr>
              <a:t>mode</a:t>
            </a:r>
            <a:r>
              <a:rPr lang="en-US" sz="2400" dirty="0">
                <a:solidFill>
                  <a:srgbClr val="000000"/>
                </a:solidFill>
              </a:rPr>
              <a:t>.</a:t>
            </a:r>
          </a:p>
          <a:p>
            <a:r>
              <a:rPr lang="en-US" sz="2400" dirty="0">
                <a:solidFill>
                  <a:srgbClr val="000000"/>
                </a:solidFill>
              </a:rPr>
              <a:t>Statistical significance was done on the predictors with the target.</a:t>
            </a:r>
          </a:p>
          <a:p>
            <a:r>
              <a:rPr lang="en-US" sz="2400" dirty="0">
                <a:solidFill>
                  <a:srgbClr val="000000"/>
                </a:solidFill>
              </a:rPr>
              <a:t>Some columns were found to be statistically insignificant and dropped.</a:t>
            </a:r>
          </a:p>
          <a:p>
            <a:r>
              <a:rPr lang="en-US" sz="2400" dirty="0">
                <a:solidFill>
                  <a:srgbClr val="000000"/>
                </a:solidFill>
              </a:rPr>
              <a:t>Few other columns were dropped due to insufficient data based on domain knowledge.</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Exploratory Data Analysis</a:t>
            </a:r>
          </a:p>
        </p:txBody>
      </p:sp>
      <p:sp>
        <p:nvSpPr>
          <p:cNvPr id="3" name="Content Placeholder 2"/>
          <p:cNvSpPr>
            <a:spLocks noGrp="1"/>
          </p:cNvSpPr>
          <p:nvPr>
            <p:ph idx="1"/>
          </p:nvPr>
        </p:nvSpPr>
        <p:spPr/>
        <p:txBody>
          <a:bodyPr>
            <a:normAutofit/>
          </a:bodyPr>
          <a:lstStyle/>
          <a:p>
            <a:r>
              <a:rPr lang="en-US" sz="2400" dirty="0">
                <a:cs typeface="+mn-lt"/>
              </a:rPr>
              <a:t>Some numerical columns were combined.</a:t>
            </a:r>
          </a:p>
          <a:p>
            <a:r>
              <a:rPr lang="en-US" sz="2400" dirty="0">
                <a:cs typeface="+mn-lt"/>
              </a:rPr>
              <a:t>The columns diag_1, diag_2 and diag_3 were further generalized, according to</a:t>
            </a:r>
          </a:p>
          <a:p>
            <a:pPr marL="0" indent="0">
              <a:buNone/>
            </a:pPr>
            <a:r>
              <a:rPr lang="en-US" sz="2400" dirty="0">
                <a:cs typeface="+mn-lt"/>
              </a:rPr>
              <a:t>     the ICD-9 2008 codes.</a:t>
            </a:r>
          </a:p>
          <a:p>
            <a:r>
              <a:rPr lang="en-US" sz="2400" dirty="0">
                <a:cs typeface="+mn-lt"/>
              </a:rPr>
              <a:t>Correlation was checked and it was found that none of the columns are highly correlated with each other.</a:t>
            </a:r>
          </a:p>
          <a:p>
            <a:r>
              <a:rPr lang="en-US" sz="2400" dirty="0">
                <a:cs typeface="+mn-lt"/>
              </a:rPr>
              <a:t>Multicollinearity was checked and it was found to be absent.</a:t>
            </a:r>
          </a:p>
          <a:p>
            <a:r>
              <a:rPr lang="en-US" sz="2400" dirty="0">
                <a:cs typeface="+mn-lt"/>
              </a:rPr>
              <a:t>New shape - Rows - 1,01,760 and Columns - </a:t>
            </a:r>
            <a:r>
              <a:rPr lang="en-US" sz="2400" dirty="0">
                <a:cs typeface="+mn-lt"/>
                <a:sym typeface="+mn-ea"/>
              </a:rPr>
              <a:t>26</a:t>
            </a:r>
            <a:r>
              <a:rPr lang="en-US" sz="2400" dirty="0">
                <a:cs typeface="+mn-lt"/>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Preprocessing</a:t>
            </a:r>
          </a:p>
        </p:txBody>
      </p:sp>
      <p:sp>
        <p:nvSpPr>
          <p:cNvPr id="3" name="Content Placeholder 2"/>
          <p:cNvSpPr>
            <a:spLocks noGrp="1"/>
          </p:cNvSpPr>
          <p:nvPr>
            <p:ph idx="1"/>
          </p:nvPr>
        </p:nvSpPr>
        <p:spPr/>
        <p:txBody>
          <a:bodyPr>
            <a:normAutofit/>
          </a:bodyPr>
          <a:lstStyle/>
          <a:p>
            <a:r>
              <a:rPr lang="en-US" sz="2400" dirty="0">
                <a:cs typeface="+mn-lt"/>
              </a:rPr>
              <a:t>Skewness was checked for numerical columns.</a:t>
            </a:r>
          </a:p>
          <a:p>
            <a:r>
              <a:rPr lang="en-US" sz="2400" dirty="0">
                <a:cs typeface="+mn-lt"/>
              </a:rPr>
              <a:t>Transformation was done to reduce skewness.</a:t>
            </a:r>
          </a:p>
          <a:p>
            <a:r>
              <a:rPr lang="en-US" sz="2400" dirty="0">
                <a:cs typeface="+mn-lt"/>
              </a:rPr>
              <a:t>The numerical columns were scaled to the same scale using Standard Scaler.</a:t>
            </a:r>
          </a:p>
          <a:p>
            <a:r>
              <a:rPr lang="en-US" sz="2400" dirty="0">
                <a:cs typeface="+mn-lt"/>
              </a:rPr>
              <a:t>Mean Encoding and One-Hot Encoding was performed to encode the categorical variables.</a:t>
            </a:r>
          </a:p>
          <a:p>
            <a:r>
              <a:rPr lang="en-US" sz="2400" dirty="0">
                <a:cs typeface="+mn-lt"/>
              </a:rPr>
              <a:t>Oversampling (SMOTE) was performed to reduce class imbalance in the dataset in scenarios where applicable.</a:t>
            </a:r>
          </a:p>
          <a:p>
            <a:endParaRPr lang="en-US" sz="2400" dirty="0">
              <a:cs typeface="+mn-lt"/>
            </a:endParaRPr>
          </a:p>
          <a:p>
            <a:endParaRPr lang="en-US" sz="2400" dirty="0">
              <a:cs typeface="+mn-lt"/>
            </a:endParaRPr>
          </a:p>
          <a:p>
            <a:endParaRPr lang="en-US" sz="2400" dirty="0">
              <a:cs typeface="+mn-lt"/>
            </a:endParaRPr>
          </a:p>
          <a:p>
            <a:endParaRPr lang="en-US" sz="2400" dirty="0">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8" descr="Age vs time in hospital/number of patients">
            <a:extLst>
              <a:ext uri="{FF2B5EF4-FFF2-40B4-BE49-F238E27FC236}">
                <a16:creationId xmlns:a16="http://schemas.microsoft.com/office/drawing/2014/main" id="{84D6EECD-9BCA-474B-BBC7-78C005189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561975"/>
            <a:ext cx="11001375" cy="5734050"/>
          </a:xfrm>
          <a:prstGeom prst="rect">
            <a:avLst/>
          </a:prstGeom>
        </p:spPr>
      </p:pic>
    </p:spTree>
    <p:extLst>
      <p:ext uri="{BB962C8B-B14F-4D97-AF65-F5344CB8AC3E}">
        <p14:creationId xmlns:p14="http://schemas.microsoft.com/office/powerpoint/2010/main" val="141758976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1063</Words>
  <Application>Microsoft Office PowerPoint</Application>
  <PresentationFormat>Widescreen</PresentationFormat>
  <Paragraphs>186</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1_Office Theme</vt:lpstr>
      <vt:lpstr>Final Capstone Presentation</vt:lpstr>
      <vt:lpstr>Problem Statement</vt:lpstr>
      <vt:lpstr>Introduction</vt:lpstr>
      <vt:lpstr>Literature Survey</vt:lpstr>
      <vt:lpstr>Descriptive Statistics</vt:lpstr>
      <vt:lpstr>Exploratory Data Analysis</vt:lpstr>
      <vt:lpstr>Exploratory Data Analysis</vt:lpstr>
      <vt:lpstr>Preprocessing</vt:lpstr>
      <vt:lpstr>PowerPoint Presentation</vt:lpstr>
      <vt:lpstr>PowerPoint Presentation</vt:lpstr>
      <vt:lpstr>PowerPoint Presentation</vt:lpstr>
      <vt:lpstr>PowerPoint Presentation</vt:lpstr>
      <vt:lpstr>PowerPoint Presentation</vt:lpstr>
      <vt:lpstr>PowerPoint Presentation</vt:lpstr>
      <vt:lpstr>Model Building</vt:lpstr>
      <vt:lpstr>Scenario 1</vt:lpstr>
      <vt:lpstr>Scenario 2</vt:lpstr>
      <vt:lpstr>Scenario 3</vt:lpstr>
      <vt:lpstr>Business Inference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Capstone Report</dc:title>
  <dc:creator>Vicky</dc:creator>
  <cp:lastModifiedBy>Vicky</cp:lastModifiedBy>
  <cp:revision>28</cp:revision>
  <dcterms:created xsi:type="dcterms:W3CDTF">2020-07-22T12:40:00Z</dcterms:created>
  <dcterms:modified xsi:type="dcterms:W3CDTF">2020-07-27T14:02:28Z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