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33"/>
  </p:notesMasterIdLst>
  <p:sldIdLst>
    <p:sldId id="278" r:id="rId2"/>
    <p:sldId id="279" r:id="rId3"/>
    <p:sldId id="280" r:id="rId4"/>
    <p:sldId id="294" r:id="rId5"/>
    <p:sldId id="288" r:id="rId6"/>
    <p:sldId id="283" r:id="rId7"/>
    <p:sldId id="303" r:id="rId8"/>
    <p:sldId id="295" r:id="rId9"/>
    <p:sldId id="302" r:id="rId10"/>
    <p:sldId id="301" r:id="rId11"/>
    <p:sldId id="329" r:id="rId12"/>
    <p:sldId id="300" r:id="rId13"/>
    <p:sldId id="314" r:id="rId14"/>
    <p:sldId id="326" r:id="rId15"/>
    <p:sldId id="316" r:id="rId16"/>
    <p:sldId id="311" r:id="rId17"/>
    <p:sldId id="299" r:id="rId18"/>
    <p:sldId id="320" r:id="rId19"/>
    <p:sldId id="324" r:id="rId20"/>
    <p:sldId id="327" r:id="rId21"/>
    <p:sldId id="323" r:id="rId22"/>
    <p:sldId id="325" r:id="rId23"/>
    <p:sldId id="308" r:id="rId24"/>
    <p:sldId id="304" r:id="rId25"/>
    <p:sldId id="309" r:id="rId26"/>
    <p:sldId id="331" r:id="rId27"/>
    <p:sldId id="310" r:id="rId28"/>
    <p:sldId id="332" r:id="rId29"/>
    <p:sldId id="312" r:id="rId30"/>
    <p:sldId id="330" r:id="rId31"/>
    <p:sldId id="293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C1D98-74D4-B8C2-D418-442F72C9B74C}" v="135" dt="2023-06-25T07:50:37.295"/>
    <p1510:client id="{052AEB43-A48E-95A4-D3BC-CA704FDD5D68}" v="214" dt="2023-06-25T15:04:27.768"/>
    <p1510:client id="{14749683-B475-2B5E-D852-B6A2503AA7EC}" v="165" dt="2023-06-25T15:31:09.797"/>
    <p1510:client id="{188E6CC6-ED67-04BF-CCDA-55DDAC798AE8}" v="18" dt="2023-06-24T07:43:22.903"/>
    <p1510:client id="{1F0045A1-AFA8-A72D-9C45-74ADE44DD23F}" v="61" dt="2023-06-26T03:34:40.453"/>
    <p1510:client id="{229A396E-274A-441B-947B-816527D8E960}" v="238" dt="2023-06-23T08:21:16.628"/>
    <p1510:client id="{2511437E-6359-249C-8510-673D0DC2F25C}" v="107" dt="2023-06-25T14:24:23.764"/>
    <p1510:client id="{2C7D5F75-506A-8F13-B8BC-9E3972A53108}" v="54" dt="2023-06-24T09:31:51.985"/>
    <p1510:client id="{362D95C4-05E4-83DF-8AC6-9BA5DE05AD72}" v="2" dt="2023-06-25T01:38:43.360"/>
    <p1510:client id="{365D9C48-1EF4-BBFA-5DD3-7BBE6BFA0C69}" v="170" dt="2023-06-26T07:54:33.312"/>
    <p1510:client id="{38165A78-F9D5-7F63-EC18-36D51FEB3917}" v="140" dt="2023-06-25T01:09:12.729"/>
    <p1510:client id="{3A497CC8-D186-2E33-DB69-70F38C2A432A}" v="50" dt="2023-06-25T10:13:23.852"/>
    <p1510:client id="{3C5F465F-7E87-0F3A-D9EB-47AA14E780B7}" v="377" dt="2023-06-25T12:20:51.867"/>
    <p1510:client id="{45703CE7-CD57-3671-341E-0D73BDDA474E}" v="110" dt="2023-06-26T01:40:02.803"/>
    <p1510:client id="{4725FCAC-E2A1-0ECA-05D7-3CE9FA06B969}" v="4" dt="2023-06-25T11:58:32.702"/>
    <p1510:client id="{4CA42F6C-D3D1-D20E-340B-3C48A480CDA5}" v="519" dt="2023-06-25T18:38:10.753"/>
    <p1510:client id="{4E7831F2-76D2-A530-E45C-997FBDC82A00}" v="432" dt="2023-06-24T12:16:48.331"/>
    <p1510:client id="{55DCDCC0-C226-90F1-56D5-3FA97A296737}" v="87" dt="2023-06-25T11:35:12.130"/>
    <p1510:client id="{5F44D268-5BF8-ACD4-60DE-A1D49F03272B}" v="7" dt="2023-06-24T07:47:28.301"/>
    <p1510:client id="{6CA433A9-3C05-03D5-56F1-D206FFBD2FA3}" v="1148" dt="2023-06-25T17:35:02.198"/>
    <p1510:client id="{6E436328-AC87-8774-87CA-F54912CFEC65}" v="35" dt="2023-06-25T18:44:15.569"/>
    <p1510:client id="{7407A323-C081-54DA-F2EA-F45E589619E9}" v="42" dt="2023-06-24T07:58:19.751"/>
    <p1510:client id="{77E8640E-D30A-FC25-2E2A-3ED32B83A2D8}" v="3" dt="2023-06-25T18:18:56.810"/>
    <p1510:client id="{7E10B203-73B0-43F7-A394-4C37B04EA668}" v="417" dt="2023-06-25T16:40:16.753"/>
    <p1510:client id="{83E2B197-3BB3-1956-E569-699D6D103601}" v="87" dt="2023-06-24T17:23:03.949"/>
    <p1510:client id="{8A52C53A-1B3F-5D48-0BCA-BBF3059DF313}" v="198" dt="2023-06-25T09:08:00.878"/>
    <p1510:client id="{8CDB3E38-2313-117E-F439-0C15AE1E1A23}" v="432" dt="2023-06-25T14:50:47.678"/>
    <p1510:client id="{91346306-95CC-A9C3-0E59-B05FFDD98BD8}" v="645" dt="2023-06-25T15:15:37.712"/>
    <p1510:client id="{94B789D6-AA0E-BA2C-21FF-AEE241E3BAFF}" v="153" dt="2023-06-25T16:33:30.095"/>
    <p1510:client id="{98919C18-D477-B3F1-AB7F-DC7BF839999D}" v="286" dt="2023-06-24T16:32:54.557"/>
    <p1510:client id="{995F1256-6D07-68DA-7146-94CCBFF25F74}" v="1413" dt="2023-06-25T19:11:07.628"/>
    <p1510:client id="{9E668B83-32B2-AB49-5875-3AC798086ADB}" v="43" dt="2023-06-25T07:34:40.900"/>
    <p1510:client id="{A1753CB3-BD21-D8AD-741A-AFA76D164512}" v="13" dt="2023-06-25T18:31:55.583"/>
    <p1510:client id="{A5B8A2F4-8310-8A8F-1D81-AF117CB5A0B7}" v="4" dt="2023-06-25T03:40:16.096"/>
    <p1510:client id="{C20A8AD6-252C-0219-ED38-251827343EEE}" v="4" dt="2023-06-25T11:40:20.958"/>
    <p1510:client id="{CAB2BB67-3003-A954-8644-28F315DA124E}" v="76" dt="2023-06-24T17:40:28.968"/>
    <p1510:client id="{D15C5A93-EB96-53A0-1ED8-D56D02CE40D6}" v="5" dt="2023-06-24T07:50:28.319"/>
    <p1510:client id="{D2CE88E9-7DEE-E7A2-DEE0-DFA735AA181F}" v="405" dt="2023-06-25T17:06:51.650"/>
    <p1510:client id="{D83E6192-B8A1-AFE0-E9E1-76ED36164033}" v="124" dt="2023-06-25T13:27:30.492"/>
    <p1510:client id="{DAA4628B-12EB-4D00-91A4-D745FA3CBC6E}" v="49" dt="2023-06-24T08:54:02.377"/>
    <p1510:client id="{DD26B5A6-D196-E8D9-557B-61055158CC86}" v="286" dt="2023-06-25T19:56:28.331"/>
    <p1510:client id="{F2C6A121-186B-5FEF-A29D-72F82F9A7165}" v="8" dt="2023-06-25T08:56:20.884"/>
    <p1510:client id="{F650CE27-C5E0-34C0-ECB6-5A9479E0F41F}" v="218" dt="2023-06-25T11:45:12.592"/>
    <p1510:client id="{F74C727C-96A0-98E4-F12C-978972BFF656}" v="13" dt="2023-06-24T18:09:29.35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E829A-55B1-4709-B054-40CAB65D2A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6CC579-A026-46A6-985A-AB943DCBD7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Generating JWT:</a:t>
          </a:r>
          <a:endParaRPr lang="en-US"/>
        </a:p>
      </dgm:t>
    </dgm:pt>
    <dgm:pt modelId="{CC2DA366-8714-4460-A724-1DD035DAE253}" type="parTrans" cxnId="{A145D8B8-3230-4721-926A-BEA286597E27}">
      <dgm:prSet/>
      <dgm:spPr/>
      <dgm:t>
        <a:bodyPr/>
        <a:lstStyle/>
        <a:p>
          <a:endParaRPr lang="en-US"/>
        </a:p>
      </dgm:t>
    </dgm:pt>
    <dgm:pt modelId="{49283D81-5561-4E31-98CF-D9818E5FAF2B}" type="sibTrans" cxnId="{A145D8B8-3230-4721-926A-BEA286597E27}">
      <dgm:prSet/>
      <dgm:spPr/>
      <dgm:t>
        <a:bodyPr/>
        <a:lstStyle/>
        <a:p>
          <a:endParaRPr lang="en-US"/>
        </a:p>
      </dgm:t>
    </dgm:pt>
    <dgm:pt modelId="{A8629E3F-F6F5-426F-800A-F85700A27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code defines a </a:t>
          </a:r>
          <a:r>
            <a:rPr lang="en-US" b="1"/>
            <a:t>JWT_SECRET</a:t>
          </a:r>
          <a:r>
            <a:rPr lang="en-US"/>
            <a:t>, which is a secret key used for signing the JWT.</a:t>
          </a:r>
        </a:p>
      </dgm:t>
    </dgm:pt>
    <dgm:pt modelId="{F143E8D0-169A-47A6-B028-D73DA28F2E0B}" type="parTrans" cxnId="{06A92641-903E-4E0D-AD48-596F97032002}">
      <dgm:prSet/>
      <dgm:spPr/>
      <dgm:t>
        <a:bodyPr/>
        <a:lstStyle/>
        <a:p>
          <a:endParaRPr lang="en-US"/>
        </a:p>
      </dgm:t>
    </dgm:pt>
    <dgm:pt modelId="{43263991-1AF6-48E8-A031-C5FB7F4DD929}" type="sibTrans" cxnId="{06A92641-903E-4E0D-AD48-596F97032002}">
      <dgm:prSet/>
      <dgm:spPr/>
      <dgm:t>
        <a:bodyPr/>
        <a:lstStyle/>
        <a:p>
          <a:endParaRPr lang="en-US"/>
        </a:p>
      </dgm:t>
    </dgm:pt>
    <dgm:pt modelId="{963C4D3B-2348-4F84-BB50-4E8FA372F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uses the </a:t>
          </a:r>
          <a:r>
            <a:rPr lang="en-US" b="1" err="1"/>
            <a:t>jwt.sign</a:t>
          </a:r>
          <a:r>
            <a:rPr lang="en-US"/>
            <a:t> method to </a:t>
          </a:r>
          <a:r>
            <a:rPr lang="en-US" b="1"/>
            <a:t>create a JWT token payload </a:t>
          </a:r>
          <a:r>
            <a:rPr lang="en-US"/>
            <a:t>containing the user's email.</a:t>
          </a:r>
        </a:p>
      </dgm:t>
    </dgm:pt>
    <dgm:pt modelId="{3C64E95B-9221-4DD1-A2F1-8D73F1EF39F7}" type="parTrans" cxnId="{B37FEE1B-DF40-4FE2-8358-E98B9126B658}">
      <dgm:prSet/>
      <dgm:spPr/>
      <dgm:t>
        <a:bodyPr/>
        <a:lstStyle/>
        <a:p>
          <a:endParaRPr lang="en-US"/>
        </a:p>
      </dgm:t>
    </dgm:pt>
    <dgm:pt modelId="{0C380317-469E-4F63-B3A5-FD0A1E47BC54}" type="sibTrans" cxnId="{B37FEE1B-DF40-4FE2-8358-E98B9126B658}">
      <dgm:prSet/>
      <dgm:spPr/>
      <dgm:t>
        <a:bodyPr/>
        <a:lstStyle/>
        <a:p>
          <a:endParaRPr lang="en-US"/>
        </a:p>
      </dgm:t>
    </dgm:pt>
    <dgm:pt modelId="{A6181454-A3D8-4B17-8C76-8D543445A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</a:t>
          </a:r>
          <a:r>
            <a:rPr lang="en-US" b="1"/>
            <a:t>JWT_SECRET is used to sign the token</a:t>
          </a:r>
          <a:r>
            <a:rPr lang="en-US"/>
            <a:t>, generating the final token.</a:t>
          </a:r>
        </a:p>
      </dgm:t>
    </dgm:pt>
    <dgm:pt modelId="{2F8028E6-2500-4231-B6ED-AAA32C46FBF7}" type="parTrans" cxnId="{A22ED019-393C-46B2-83D6-5CE89AE3DB7D}">
      <dgm:prSet/>
      <dgm:spPr/>
      <dgm:t>
        <a:bodyPr/>
        <a:lstStyle/>
        <a:p>
          <a:endParaRPr lang="en-US"/>
        </a:p>
      </dgm:t>
    </dgm:pt>
    <dgm:pt modelId="{4CE9414B-94A3-42C0-B416-8C08D79E2B17}" type="sibTrans" cxnId="{A22ED019-393C-46B2-83D6-5CE89AE3DB7D}">
      <dgm:prSet/>
      <dgm:spPr/>
      <dgm:t>
        <a:bodyPr/>
        <a:lstStyle/>
        <a:p>
          <a:endParaRPr lang="en-US"/>
        </a:p>
      </dgm:t>
    </dgm:pt>
    <dgm:pt modelId="{8937929B-181E-46E8-A212-22EC4F66A1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Responding to the Client:</a:t>
          </a:r>
          <a:endParaRPr lang="en-US"/>
        </a:p>
      </dgm:t>
    </dgm:pt>
    <dgm:pt modelId="{CE61F7EF-39F0-4897-AB9C-9068994CC2CE}" type="parTrans" cxnId="{734A1918-3F99-4045-A724-031531EF5918}">
      <dgm:prSet/>
      <dgm:spPr/>
      <dgm:t>
        <a:bodyPr/>
        <a:lstStyle/>
        <a:p>
          <a:endParaRPr lang="en-US"/>
        </a:p>
      </dgm:t>
    </dgm:pt>
    <dgm:pt modelId="{55F5E2E5-18FF-45C0-9CF2-68A953161DA4}" type="sibTrans" cxnId="{734A1918-3F99-4045-A724-031531EF5918}">
      <dgm:prSet/>
      <dgm:spPr/>
      <dgm:t>
        <a:bodyPr/>
        <a:lstStyle/>
        <a:p>
          <a:endParaRPr lang="en-US"/>
        </a:p>
      </dgm:t>
    </dgm:pt>
    <dgm:pt modelId="{057390E2-0E6D-4756-AFF1-E29835E47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there are matching records in the database </a:t>
          </a:r>
          <a:r>
            <a:rPr lang="en-US" b="1"/>
            <a:t>(</a:t>
          </a:r>
          <a:r>
            <a:rPr lang="en-US" b="1" err="1"/>
            <a:t>result.length</a:t>
          </a:r>
          <a:r>
            <a:rPr lang="en-US" b="1"/>
            <a:t> &gt; 0)</a:t>
          </a:r>
          <a:r>
            <a:rPr lang="en-US"/>
            <a:t>, the code sends a JSON response indicating a successful login and includes the generated JWT token in the response.</a:t>
          </a:r>
        </a:p>
      </dgm:t>
    </dgm:pt>
    <dgm:pt modelId="{EF10B6AF-416E-4786-BAA4-446895D8DFC4}" type="parTrans" cxnId="{D4D0EBDF-E1E7-4F40-BCD0-29F1D23561E2}">
      <dgm:prSet/>
      <dgm:spPr/>
      <dgm:t>
        <a:bodyPr/>
        <a:lstStyle/>
        <a:p>
          <a:endParaRPr lang="en-US"/>
        </a:p>
      </dgm:t>
    </dgm:pt>
    <dgm:pt modelId="{68B89E92-2767-4C3F-86AC-FA3A5D36225E}" type="sibTrans" cxnId="{D4D0EBDF-E1E7-4F40-BCD0-29F1D23561E2}">
      <dgm:prSet/>
      <dgm:spPr/>
      <dgm:t>
        <a:bodyPr/>
        <a:lstStyle/>
        <a:p>
          <a:endParaRPr lang="en-US"/>
        </a:p>
      </dgm:t>
    </dgm:pt>
    <dgm:pt modelId="{25A1E923-6D05-4B54-BAFE-D3A313D5219B}" type="pres">
      <dgm:prSet presAssocID="{263E829A-55B1-4709-B054-40CAB65D2A6F}" presName="root" presStyleCnt="0">
        <dgm:presLayoutVars>
          <dgm:dir/>
          <dgm:resizeHandles val="exact"/>
        </dgm:presLayoutVars>
      </dgm:prSet>
      <dgm:spPr/>
    </dgm:pt>
    <dgm:pt modelId="{E2D3DE58-A208-45E5-ACC1-65494EBE255A}" type="pres">
      <dgm:prSet presAssocID="{176CC579-A026-46A6-985A-AB943DCBD747}" presName="compNode" presStyleCnt="0"/>
      <dgm:spPr/>
    </dgm:pt>
    <dgm:pt modelId="{9F91B096-4935-45E2-8F59-588DCBF7EE63}" type="pres">
      <dgm:prSet presAssocID="{176CC579-A026-46A6-985A-AB943DCBD7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1B688E7-57C7-4A76-A483-604FDA6513B2}" type="pres">
      <dgm:prSet presAssocID="{176CC579-A026-46A6-985A-AB943DCBD747}" presName="iconSpace" presStyleCnt="0"/>
      <dgm:spPr/>
    </dgm:pt>
    <dgm:pt modelId="{6C6A09AF-446A-4ECB-81AA-A9338606914F}" type="pres">
      <dgm:prSet presAssocID="{176CC579-A026-46A6-985A-AB943DCBD747}" presName="parTx" presStyleLbl="revTx" presStyleIdx="0" presStyleCnt="4">
        <dgm:presLayoutVars>
          <dgm:chMax val="0"/>
          <dgm:chPref val="0"/>
        </dgm:presLayoutVars>
      </dgm:prSet>
      <dgm:spPr/>
    </dgm:pt>
    <dgm:pt modelId="{23E449E9-67EC-456B-82A2-FED0868E9B87}" type="pres">
      <dgm:prSet presAssocID="{176CC579-A026-46A6-985A-AB943DCBD747}" presName="txSpace" presStyleCnt="0"/>
      <dgm:spPr/>
    </dgm:pt>
    <dgm:pt modelId="{CA1BF6EB-E9A2-452C-A12D-676B30FE823D}" type="pres">
      <dgm:prSet presAssocID="{176CC579-A026-46A6-985A-AB943DCBD747}" presName="desTx" presStyleLbl="revTx" presStyleIdx="1" presStyleCnt="4">
        <dgm:presLayoutVars/>
      </dgm:prSet>
      <dgm:spPr/>
    </dgm:pt>
    <dgm:pt modelId="{EB50932B-A7DB-4142-A581-EE49B1D2FC0C}" type="pres">
      <dgm:prSet presAssocID="{49283D81-5561-4E31-98CF-D9818E5FAF2B}" presName="sibTrans" presStyleCnt="0"/>
      <dgm:spPr/>
    </dgm:pt>
    <dgm:pt modelId="{957B45F1-4C96-4D16-94C5-CFB64F19712D}" type="pres">
      <dgm:prSet presAssocID="{8937929B-181E-46E8-A212-22EC4F66A13C}" presName="compNode" presStyleCnt="0"/>
      <dgm:spPr/>
    </dgm:pt>
    <dgm:pt modelId="{898EBE48-1E06-404A-A5D6-2A4CEC2A779B}" type="pres">
      <dgm:prSet presAssocID="{8937929B-181E-46E8-A212-22EC4F66A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2FF0D1-9093-4418-ABE1-51A51CC48619}" type="pres">
      <dgm:prSet presAssocID="{8937929B-181E-46E8-A212-22EC4F66A13C}" presName="iconSpace" presStyleCnt="0"/>
      <dgm:spPr/>
    </dgm:pt>
    <dgm:pt modelId="{0AB6A6AE-F5C5-4C16-B468-CB047A87F182}" type="pres">
      <dgm:prSet presAssocID="{8937929B-181E-46E8-A212-22EC4F66A13C}" presName="parTx" presStyleLbl="revTx" presStyleIdx="2" presStyleCnt="4">
        <dgm:presLayoutVars>
          <dgm:chMax val="0"/>
          <dgm:chPref val="0"/>
        </dgm:presLayoutVars>
      </dgm:prSet>
      <dgm:spPr/>
    </dgm:pt>
    <dgm:pt modelId="{D61EE68E-49A3-4455-B464-A54DDE7245AB}" type="pres">
      <dgm:prSet presAssocID="{8937929B-181E-46E8-A212-22EC4F66A13C}" presName="txSpace" presStyleCnt="0"/>
      <dgm:spPr/>
    </dgm:pt>
    <dgm:pt modelId="{059ED288-4D3B-49C1-9867-584E3E083B7A}" type="pres">
      <dgm:prSet presAssocID="{8937929B-181E-46E8-A212-22EC4F66A13C}" presName="desTx" presStyleLbl="revTx" presStyleIdx="3" presStyleCnt="4">
        <dgm:presLayoutVars/>
      </dgm:prSet>
      <dgm:spPr/>
    </dgm:pt>
  </dgm:ptLst>
  <dgm:cxnLst>
    <dgm:cxn modelId="{734A1918-3F99-4045-A724-031531EF5918}" srcId="{263E829A-55B1-4709-B054-40CAB65D2A6F}" destId="{8937929B-181E-46E8-A212-22EC4F66A13C}" srcOrd="1" destOrd="0" parTransId="{CE61F7EF-39F0-4897-AB9C-9068994CC2CE}" sibTransId="{55F5E2E5-18FF-45C0-9CF2-68A953161DA4}"/>
    <dgm:cxn modelId="{A22ED019-393C-46B2-83D6-5CE89AE3DB7D}" srcId="{176CC579-A026-46A6-985A-AB943DCBD747}" destId="{A6181454-A3D8-4B17-8C76-8D543445A3CF}" srcOrd="2" destOrd="0" parTransId="{2F8028E6-2500-4231-B6ED-AAA32C46FBF7}" sibTransId="{4CE9414B-94A3-42C0-B416-8C08D79E2B17}"/>
    <dgm:cxn modelId="{B37FEE1B-DF40-4FE2-8358-E98B9126B658}" srcId="{176CC579-A026-46A6-985A-AB943DCBD747}" destId="{963C4D3B-2348-4F84-BB50-4E8FA372F201}" srcOrd="1" destOrd="0" parTransId="{3C64E95B-9221-4DD1-A2F1-8D73F1EF39F7}" sibTransId="{0C380317-469E-4F63-B3A5-FD0A1E47BC54}"/>
    <dgm:cxn modelId="{DD243B23-41AC-4D9B-940A-AE240FEB1B01}" type="presOf" srcId="{A6181454-A3D8-4B17-8C76-8D543445A3CF}" destId="{CA1BF6EB-E9A2-452C-A12D-676B30FE823D}" srcOrd="0" destOrd="2" presId="urn:microsoft.com/office/officeart/2018/2/layout/IconLabelDescriptionList"/>
    <dgm:cxn modelId="{4FAD9532-3CF6-435E-90A7-658216F061C4}" type="presOf" srcId="{263E829A-55B1-4709-B054-40CAB65D2A6F}" destId="{25A1E923-6D05-4B54-BAFE-D3A313D5219B}" srcOrd="0" destOrd="0" presId="urn:microsoft.com/office/officeart/2018/2/layout/IconLabelDescriptionList"/>
    <dgm:cxn modelId="{9F88C93B-E56E-4E05-BD55-0994D493AE11}" type="presOf" srcId="{057390E2-0E6D-4756-AFF1-E29835E47D55}" destId="{059ED288-4D3B-49C1-9867-584E3E083B7A}" srcOrd="0" destOrd="0" presId="urn:microsoft.com/office/officeart/2018/2/layout/IconLabelDescriptionList"/>
    <dgm:cxn modelId="{06A92641-903E-4E0D-AD48-596F97032002}" srcId="{176CC579-A026-46A6-985A-AB943DCBD747}" destId="{A8629E3F-F6F5-426F-800A-F85700A27E01}" srcOrd="0" destOrd="0" parTransId="{F143E8D0-169A-47A6-B028-D73DA28F2E0B}" sibTransId="{43263991-1AF6-48E8-A031-C5FB7F4DD929}"/>
    <dgm:cxn modelId="{DD53CCA2-11F9-49D1-B553-FB48CFE89028}" type="presOf" srcId="{176CC579-A026-46A6-985A-AB943DCBD747}" destId="{6C6A09AF-446A-4ECB-81AA-A9338606914F}" srcOrd="0" destOrd="0" presId="urn:microsoft.com/office/officeart/2018/2/layout/IconLabelDescriptionList"/>
    <dgm:cxn modelId="{671C5BB6-75CE-4EE5-B590-B45CBD08EC2C}" type="presOf" srcId="{A8629E3F-F6F5-426F-800A-F85700A27E01}" destId="{CA1BF6EB-E9A2-452C-A12D-676B30FE823D}" srcOrd="0" destOrd="0" presId="urn:microsoft.com/office/officeart/2018/2/layout/IconLabelDescriptionList"/>
    <dgm:cxn modelId="{A145D8B8-3230-4721-926A-BEA286597E27}" srcId="{263E829A-55B1-4709-B054-40CAB65D2A6F}" destId="{176CC579-A026-46A6-985A-AB943DCBD747}" srcOrd="0" destOrd="0" parTransId="{CC2DA366-8714-4460-A724-1DD035DAE253}" sibTransId="{49283D81-5561-4E31-98CF-D9818E5FAF2B}"/>
    <dgm:cxn modelId="{05FE8AC5-19D0-439C-B8F0-DBEC3AACAA3B}" type="presOf" srcId="{963C4D3B-2348-4F84-BB50-4E8FA372F201}" destId="{CA1BF6EB-E9A2-452C-A12D-676B30FE823D}" srcOrd="0" destOrd="1" presId="urn:microsoft.com/office/officeart/2018/2/layout/IconLabelDescriptionList"/>
    <dgm:cxn modelId="{D4D0EBDF-E1E7-4F40-BCD0-29F1D23561E2}" srcId="{8937929B-181E-46E8-A212-22EC4F66A13C}" destId="{057390E2-0E6D-4756-AFF1-E29835E47D55}" srcOrd="0" destOrd="0" parTransId="{EF10B6AF-416E-4786-BAA4-446895D8DFC4}" sibTransId="{68B89E92-2767-4C3F-86AC-FA3A5D36225E}"/>
    <dgm:cxn modelId="{0F4861F5-B124-438B-B813-000162550B4E}" type="presOf" srcId="{8937929B-181E-46E8-A212-22EC4F66A13C}" destId="{0AB6A6AE-F5C5-4C16-B468-CB047A87F182}" srcOrd="0" destOrd="0" presId="urn:microsoft.com/office/officeart/2018/2/layout/IconLabelDescriptionList"/>
    <dgm:cxn modelId="{318504E4-DA4A-453D-A5D3-F82003E87814}" type="presParOf" srcId="{25A1E923-6D05-4B54-BAFE-D3A313D5219B}" destId="{E2D3DE58-A208-45E5-ACC1-65494EBE255A}" srcOrd="0" destOrd="0" presId="urn:microsoft.com/office/officeart/2018/2/layout/IconLabelDescriptionList"/>
    <dgm:cxn modelId="{8978CF09-10C5-43AF-B3D5-6298587E38E0}" type="presParOf" srcId="{E2D3DE58-A208-45E5-ACC1-65494EBE255A}" destId="{9F91B096-4935-45E2-8F59-588DCBF7EE63}" srcOrd="0" destOrd="0" presId="urn:microsoft.com/office/officeart/2018/2/layout/IconLabelDescriptionList"/>
    <dgm:cxn modelId="{FEA1BDB4-B806-4A57-AF42-6FCF972A935E}" type="presParOf" srcId="{E2D3DE58-A208-45E5-ACC1-65494EBE255A}" destId="{91B688E7-57C7-4A76-A483-604FDA6513B2}" srcOrd="1" destOrd="0" presId="urn:microsoft.com/office/officeart/2018/2/layout/IconLabelDescriptionList"/>
    <dgm:cxn modelId="{08B89480-E2C5-4ACE-BF5C-D50CE67601E8}" type="presParOf" srcId="{E2D3DE58-A208-45E5-ACC1-65494EBE255A}" destId="{6C6A09AF-446A-4ECB-81AA-A9338606914F}" srcOrd="2" destOrd="0" presId="urn:microsoft.com/office/officeart/2018/2/layout/IconLabelDescriptionList"/>
    <dgm:cxn modelId="{D196672C-9E41-4965-B200-873E11E04F01}" type="presParOf" srcId="{E2D3DE58-A208-45E5-ACC1-65494EBE255A}" destId="{23E449E9-67EC-456B-82A2-FED0868E9B87}" srcOrd="3" destOrd="0" presId="urn:microsoft.com/office/officeart/2018/2/layout/IconLabelDescriptionList"/>
    <dgm:cxn modelId="{A16A3C79-DC38-4B5D-AD15-2881A7C2D753}" type="presParOf" srcId="{E2D3DE58-A208-45E5-ACC1-65494EBE255A}" destId="{CA1BF6EB-E9A2-452C-A12D-676B30FE823D}" srcOrd="4" destOrd="0" presId="urn:microsoft.com/office/officeart/2018/2/layout/IconLabelDescriptionList"/>
    <dgm:cxn modelId="{ADFAE296-4227-4A1B-A393-575F752FA797}" type="presParOf" srcId="{25A1E923-6D05-4B54-BAFE-D3A313D5219B}" destId="{EB50932B-A7DB-4142-A581-EE49B1D2FC0C}" srcOrd="1" destOrd="0" presId="urn:microsoft.com/office/officeart/2018/2/layout/IconLabelDescriptionList"/>
    <dgm:cxn modelId="{AACE7F46-9BFC-4D2D-8D6F-D0703BD983CC}" type="presParOf" srcId="{25A1E923-6D05-4B54-BAFE-D3A313D5219B}" destId="{957B45F1-4C96-4D16-94C5-CFB64F19712D}" srcOrd="2" destOrd="0" presId="urn:microsoft.com/office/officeart/2018/2/layout/IconLabelDescriptionList"/>
    <dgm:cxn modelId="{556EF560-31E5-4791-A648-D7EF741A348D}" type="presParOf" srcId="{957B45F1-4C96-4D16-94C5-CFB64F19712D}" destId="{898EBE48-1E06-404A-A5D6-2A4CEC2A779B}" srcOrd="0" destOrd="0" presId="urn:microsoft.com/office/officeart/2018/2/layout/IconLabelDescriptionList"/>
    <dgm:cxn modelId="{F7E3EE0D-2664-42DD-AE96-E5A85C06C76D}" type="presParOf" srcId="{957B45F1-4C96-4D16-94C5-CFB64F19712D}" destId="{9B2FF0D1-9093-4418-ABE1-51A51CC48619}" srcOrd="1" destOrd="0" presId="urn:microsoft.com/office/officeart/2018/2/layout/IconLabelDescriptionList"/>
    <dgm:cxn modelId="{3D1CFE3D-AA17-4661-826E-26D042DBE992}" type="presParOf" srcId="{957B45F1-4C96-4D16-94C5-CFB64F19712D}" destId="{0AB6A6AE-F5C5-4C16-B468-CB047A87F182}" srcOrd="2" destOrd="0" presId="urn:microsoft.com/office/officeart/2018/2/layout/IconLabelDescriptionList"/>
    <dgm:cxn modelId="{18645031-978D-4096-A1F4-5C24B08C952E}" type="presParOf" srcId="{957B45F1-4C96-4D16-94C5-CFB64F19712D}" destId="{D61EE68E-49A3-4455-B464-A54DDE7245AB}" srcOrd="3" destOrd="0" presId="urn:microsoft.com/office/officeart/2018/2/layout/IconLabelDescriptionList"/>
    <dgm:cxn modelId="{3D98585D-2CB5-46B0-8559-6E4D551ED528}" type="presParOf" srcId="{957B45F1-4C96-4D16-94C5-CFB64F19712D}" destId="{059ED288-4D3B-49C1-9867-584E3E083B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1B096-4935-45E2-8F59-588DCBF7EE63}">
      <dsp:nvSpPr>
        <dsp:cNvPr id="0" name=""/>
        <dsp:cNvSpPr/>
      </dsp:nvSpPr>
      <dsp:spPr>
        <a:xfrm>
          <a:off x="6573" y="0"/>
          <a:ext cx="1498722" cy="1443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A09AF-446A-4ECB-81AA-A9338606914F}">
      <dsp:nvSpPr>
        <dsp:cNvPr id="0" name=""/>
        <dsp:cNvSpPr/>
      </dsp:nvSpPr>
      <dsp:spPr>
        <a:xfrm>
          <a:off x="6573" y="1610971"/>
          <a:ext cx="4282064" cy="61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Generating JWT:</a:t>
          </a:r>
          <a:endParaRPr lang="en-US" sz="3200" kern="1200"/>
        </a:p>
      </dsp:txBody>
      <dsp:txXfrm>
        <a:off x="6573" y="1610971"/>
        <a:ext cx="4282064" cy="618698"/>
      </dsp:txXfrm>
    </dsp:sp>
    <dsp:sp modelId="{CA1BF6EB-E9A2-452C-A12D-676B30FE823D}">
      <dsp:nvSpPr>
        <dsp:cNvPr id="0" name=""/>
        <dsp:cNvSpPr/>
      </dsp:nvSpPr>
      <dsp:spPr>
        <a:xfrm>
          <a:off x="6573" y="2307503"/>
          <a:ext cx="4282064" cy="1732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code defines a </a:t>
          </a:r>
          <a:r>
            <a:rPr lang="en-US" sz="1700" b="1" kern="1200"/>
            <a:t>JWT_SECRET</a:t>
          </a:r>
          <a:r>
            <a:rPr lang="en-US" sz="1700" kern="1200"/>
            <a:t>, which is a secret key used for signing the JWT.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uses the </a:t>
          </a:r>
          <a:r>
            <a:rPr lang="en-US" sz="1700" b="1" kern="1200" err="1"/>
            <a:t>jwt.sign</a:t>
          </a:r>
          <a:r>
            <a:rPr lang="en-US" sz="1700" kern="1200"/>
            <a:t> method to </a:t>
          </a:r>
          <a:r>
            <a:rPr lang="en-US" sz="1700" b="1" kern="1200"/>
            <a:t>create a JWT token payload </a:t>
          </a:r>
          <a:r>
            <a:rPr lang="en-US" sz="1700" kern="1200"/>
            <a:t>containing the user's email.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</a:t>
          </a:r>
          <a:r>
            <a:rPr lang="en-US" sz="1700" b="1" kern="1200"/>
            <a:t>JWT_SECRET is used to sign the token</a:t>
          </a:r>
          <a:r>
            <a:rPr lang="en-US" sz="1700" kern="1200"/>
            <a:t>, generating the final token.</a:t>
          </a:r>
        </a:p>
      </dsp:txBody>
      <dsp:txXfrm>
        <a:off x="6573" y="2307503"/>
        <a:ext cx="4282064" cy="1732676"/>
      </dsp:txXfrm>
    </dsp:sp>
    <dsp:sp modelId="{898EBE48-1E06-404A-A5D6-2A4CEC2A779B}">
      <dsp:nvSpPr>
        <dsp:cNvPr id="0" name=""/>
        <dsp:cNvSpPr/>
      </dsp:nvSpPr>
      <dsp:spPr>
        <a:xfrm>
          <a:off x="5037999" y="0"/>
          <a:ext cx="1498722" cy="1443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6A6AE-F5C5-4C16-B468-CB047A87F182}">
      <dsp:nvSpPr>
        <dsp:cNvPr id="0" name=""/>
        <dsp:cNvSpPr/>
      </dsp:nvSpPr>
      <dsp:spPr>
        <a:xfrm>
          <a:off x="5037999" y="1610971"/>
          <a:ext cx="4282064" cy="61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Responding to the Client:</a:t>
          </a:r>
          <a:endParaRPr lang="en-US" sz="3200" kern="1200"/>
        </a:p>
      </dsp:txBody>
      <dsp:txXfrm>
        <a:off x="5037999" y="1610971"/>
        <a:ext cx="4282064" cy="618698"/>
      </dsp:txXfrm>
    </dsp:sp>
    <dsp:sp modelId="{059ED288-4D3B-49C1-9867-584E3E083B7A}">
      <dsp:nvSpPr>
        <dsp:cNvPr id="0" name=""/>
        <dsp:cNvSpPr/>
      </dsp:nvSpPr>
      <dsp:spPr>
        <a:xfrm>
          <a:off x="5037999" y="2307503"/>
          <a:ext cx="4282064" cy="1732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there are matching records in the database </a:t>
          </a:r>
          <a:r>
            <a:rPr lang="en-US" sz="1700" b="1" kern="1200"/>
            <a:t>(</a:t>
          </a:r>
          <a:r>
            <a:rPr lang="en-US" sz="1700" b="1" kern="1200" err="1"/>
            <a:t>result.length</a:t>
          </a:r>
          <a:r>
            <a:rPr lang="en-US" sz="1700" b="1" kern="1200"/>
            <a:t> &gt; 0)</a:t>
          </a:r>
          <a:r>
            <a:rPr lang="en-US" sz="1700" kern="1200"/>
            <a:t>, the code sends a JSON response indicating a successful login and includes the generated JWT token in the response.</a:t>
          </a:r>
        </a:p>
      </dsp:txBody>
      <dsp:txXfrm>
        <a:off x="5037999" y="2307503"/>
        <a:ext cx="4282064" cy="1732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4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5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12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18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8191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6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json-web-toke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tackoverflow.com/questions/31367628/meanjs-jwt-authentication-in-socketio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PROJECT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EVALUATION</a:t>
            </a:r>
            <a:br>
              <a:rPr lang="en-US" sz="4000" kern="1200"/>
            </a:br>
            <a:endParaRPr lang="en-US" sz="4000" kern="1200">
              <a:solidFill>
                <a:schemeClr val="tx2"/>
              </a:solidFill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CB14D-D4F5-B223-A992-ACA16A2F0EF1}"/>
              </a:ext>
            </a:extLst>
          </p:cNvPr>
          <p:cNvSpPr txBox="1">
            <a:spLocks/>
          </p:cNvSpPr>
          <p:nvPr/>
        </p:nvSpPr>
        <p:spPr>
          <a:xfrm>
            <a:off x="4305579" y="3928407"/>
            <a:ext cx="3580373" cy="2021922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05805">
              <a:lnSpc>
                <a:spcPts val="4829"/>
              </a:lnSpc>
              <a:spcAft>
                <a:spcPts val="468"/>
              </a:spcAft>
            </a:pPr>
            <a:r>
              <a:rPr lang="en-US" sz="2750" b="1" kern="1200" cap="all" baseline="0">
                <a:latin typeface="+mj-lt"/>
                <a:ea typeface="+mj-ea"/>
                <a:cs typeface="+mj-cs"/>
              </a:rPr>
              <a:t>TEAM TURING</a:t>
            </a:r>
            <a:endParaRPr lang="en-US" sz="2400">
              <a:ea typeface="Calibri Light" panose="020F0302020204030204"/>
              <a:cs typeface="Calibri Light" panose="020F0302020204030204"/>
            </a:endParaRPr>
          </a:p>
          <a:p>
            <a:pPr defTabSz="905805">
              <a:lnSpc>
                <a:spcPct val="100000"/>
              </a:lnSpc>
              <a:spcBef>
                <a:spcPts val="0"/>
              </a:spcBef>
            </a:pPr>
            <a:r>
              <a:rPr lang="en-US" sz="1800" b="0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Ayush </a:t>
            </a:r>
            <a:r>
              <a:rPr lang="en-US" sz="1800" b="0" cap="none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Balpande</a:t>
            </a:r>
            <a:endParaRPr lang="en-US" sz="1800" b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defTabSz="905805">
              <a:lnSpc>
                <a:spcPct val="100000"/>
              </a:lnSpc>
              <a:spcBef>
                <a:spcPts val="0"/>
              </a:spcBef>
            </a:pPr>
            <a:r>
              <a:rPr lang="en-US" sz="1800" b="0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Kshitij Chaube</a:t>
            </a:r>
          </a:p>
          <a:p>
            <a:pPr defTabSz="905805">
              <a:lnSpc>
                <a:spcPct val="100000"/>
              </a:lnSpc>
              <a:spcBef>
                <a:spcPts val="0"/>
              </a:spcBef>
            </a:pPr>
            <a:r>
              <a:rPr lang="en-US" sz="1800" b="0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Shantanu </a:t>
            </a:r>
            <a:r>
              <a:rPr lang="en-US" sz="1800" b="0" cap="none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Sonulkar</a:t>
            </a:r>
            <a:endParaRPr lang="en-US" sz="1800" b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defTabSz="905805">
              <a:lnSpc>
                <a:spcPct val="100000"/>
              </a:lnSpc>
              <a:spcBef>
                <a:spcPts val="0"/>
              </a:spcBef>
            </a:pPr>
            <a:r>
              <a:rPr lang="en-US" sz="1800" b="0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Vedant Farde</a:t>
            </a:r>
            <a:br>
              <a:rPr lang="en-US" sz="2350" b="1" kern="1200" cap="all" baseline="0"/>
            </a:br>
            <a:endParaRPr lang="en-US" sz="2400">
              <a:ea typeface="Calibri Light"/>
              <a:cs typeface="Calibri Light"/>
            </a:endParaRP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02695C1-D958-7CEE-8605-D5C6345A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839" y="5840102"/>
            <a:ext cx="2200517" cy="7831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E65AFC-A269-48D8-9BC6-42F5F9966D55}"/>
              </a:ext>
            </a:extLst>
          </p:cNvPr>
          <p:cNvSpPr txBox="1">
            <a:spLocks/>
          </p:cNvSpPr>
          <p:nvPr/>
        </p:nvSpPr>
        <p:spPr>
          <a:xfrm>
            <a:off x="3392783" y="5835465"/>
            <a:ext cx="5425260" cy="670729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05805">
              <a:lnSpc>
                <a:spcPts val="4829"/>
              </a:lnSpc>
              <a:spcAft>
                <a:spcPts val="468"/>
              </a:spcAft>
            </a:pPr>
            <a:r>
              <a:rPr lang="en-US" sz="1387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June 2023</a:t>
            </a:r>
            <a:br>
              <a:rPr lang="en-US" sz="2377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</a:b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BF450-C708-17FA-A070-F15F49E2A188}"/>
              </a:ext>
            </a:extLst>
          </p:cNvPr>
          <p:cNvSpPr txBox="1"/>
          <p:nvPr/>
        </p:nvSpPr>
        <p:spPr>
          <a:xfrm>
            <a:off x="1641921" y="1970714"/>
            <a:ext cx="40409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Problem Statement: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20E167A-EB75-CC16-59FD-683693F48E0B}"/>
              </a:ext>
            </a:extLst>
          </p:cNvPr>
          <p:cNvSpPr txBox="1"/>
          <p:nvPr/>
        </p:nvSpPr>
        <p:spPr>
          <a:xfrm>
            <a:off x="1643656" y="2375176"/>
            <a:ext cx="908206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75488">
              <a:spcAft>
                <a:spcPts val="600"/>
              </a:spcAft>
            </a:pPr>
            <a:r>
              <a:rPr lang="en-US" sz="2800" b="1">
                <a:cs typeface="Calibri" panose="020F0502020204030204"/>
              </a:rPr>
              <a:t>Identifying</a:t>
            </a:r>
            <a:r>
              <a:rPr lang="en-US" sz="2800" b="1">
                <a:ea typeface="+mn-lt"/>
                <a:cs typeface="+mn-lt"/>
              </a:rPr>
              <a:t> patterns in the data collected at a Shopping Mall based on customer spend score &amp; demographics using K Means Clustering  </a:t>
            </a:r>
            <a:endParaRPr lang="en-US" sz="2800" b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71FF-DE45-D2A9-2AD9-A9B193C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37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                   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  <a:latin typeface="Calibri"/>
                <a:ea typeface="Calibri Light"/>
                <a:cs typeface="Calibri Light"/>
              </a:rPr>
              <a:t> </a:t>
            </a:r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/>
                <a:ea typeface="Calibri Light"/>
                <a:cs typeface="Calibri Light"/>
              </a:rPr>
              <a:t>API INTEGRATION</a:t>
            </a:r>
            <a:endParaRPr lang="en-US" sz="5400" b="1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00CD-204B-1F1F-E456-CD2AD503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451556"/>
            <a:ext cx="11119104" cy="5483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ea typeface="Calibri" panose="020F0502020204030204"/>
                <a:cs typeface="Calibri" panose="020F0502020204030204"/>
              </a:rPr>
              <a:t>1.Importing Libraries and create  flask instance:-</a:t>
            </a:r>
          </a:p>
          <a:p>
            <a:pPr marL="0" indent="0" algn="just">
              <a:buNone/>
            </a:pPr>
            <a:r>
              <a:rPr lang="en-US" sz="1600"/>
              <a:t>  </a:t>
            </a:r>
            <a:endParaRPr lang="en-US" sz="160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600">
                <a:ea typeface="Calibri"/>
                <a:cs typeface="Calibri"/>
              </a:rPr>
              <a:t>2 Enables CORS and Load </a:t>
            </a:r>
            <a:r>
              <a:rPr lang="en-US" sz="1600" err="1">
                <a:ea typeface="Calibri"/>
                <a:cs typeface="Calibri"/>
              </a:rPr>
              <a:t>Ml</a:t>
            </a:r>
            <a:r>
              <a:rPr lang="en-US" sz="1600">
                <a:ea typeface="Calibri"/>
                <a:cs typeface="Calibri"/>
              </a:rPr>
              <a:t>  model</a:t>
            </a:r>
          </a:p>
          <a:p>
            <a:pPr algn="just"/>
            <a:r>
              <a:rPr lang="en-US" sz="1600" err="1">
                <a:ea typeface="Calibri"/>
                <a:cs typeface="Calibri"/>
              </a:rPr>
              <a:t>Pickel.load</a:t>
            </a:r>
            <a:r>
              <a:rPr lang="en-US" sz="1600">
                <a:ea typeface="Calibri"/>
                <a:cs typeface="Calibri"/>
              </a:rPr>
              <a:t>()</a:t>
            </a:r>
          </a:p>
          <a:p>
            <a:pPr marL="0" indent="0" algn="just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600">
                <a:ea typeface="Calibri"/>
                <a:cs typeface="Calibri"/>
              </a:rPr>
              <a:t>3 Defining routes                                                                                          </a:t>
            </a:r>
            <a:endParaRPr lang="en-US" sz="1600">
              <a:cs typeface="Calibri"/>
            </a:endParaRPr>
          </a:p>
          <a:p>
            <a:pPr marL="342900" indent="-342900" algn="just"/>
            <a:r>
              <a:rPr lang="en-US" sz="1600">
                <a:ea typeface="Calibri"/>
                <a:cs typeface="Calibri"/>
              </a:rPr>
              <a:t>Post request to "/predict" endpoint</a:t>
            </a:r>
          </a:p>
          <a:p>
            <a:pPr marL="342900" indent="-342900" algn="just"/>
            <a:r>
              <a:rPr lang="en-US" sz="1600">
                <a:ea typeface="Calibri"/>
                <a:cs typeface="Calibri"/>
              </a:rPr>
              <a:t>def predict()</a:t>
            </a:r>
          </a:p>
          <a:p>
            <a:pPr marL="0" indent="0" algn="just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600">
                <a:ea typeface="Calibri"/>
                <a:cs typeface="Calibri"/>
              </a:rPr>
              <a:t>4 Fetching input data </a:t>
            </a:r>
          </a:p>
          <a:p>
            <a:pPr marL="342900" indent="-342900" algn="just"/>
            <a:r>
              <a:rPr lang="en-US" sz="1600">
                <a:ea typeface="Calibri"/>
                <a:cs typeface="Calibri"/>
              </a:rPr>
              <a:t>Fetch the data in </a:t>
            </a:r>
            <a:r>
              <a:rPr lang="en-US" sz="1600" err="1">
                <a:ea typeface="Calibri"/>
                <a:cs typeface="Calibri"/>
              </a:rPr>
              <a:t>json</a:t>
            </a:r>
            <a:r>
              <a:rPr lang="en-US" sz="1600">
                <a:ea typeface="Calibri"/>
                <a:cs typeface="Calibri"/>
              </a:rPr>
              <a:t> format through </a:t>
            </a:r>
            <a:r>
              <a:rPr lang="en-US" sz="1600" err="1">
                <a:ea typeface="Calibri"/>
                <a:cs typeface="Calibri"/>
              </a:rPr>
              <a:t>request.json</a:t>
            </a:r>
            <a:endParaRPr lang="en-US" sz="1600">
              <a:ea typeface="Calibri"/>
              <a:cs typeface="Calibri"/>
            </a:endParaRPr>
          </a:p>
          <a:p>
            <a:pPr marL="342900" indent="-342900" algn="just"/>
            <a:r>
              <a:rPr lang="en-US" sz="1600">
                <a:ea typeface="Calibri"/>
                <a:cs typeface="Calibri"/>
              </a:rPr>
              <a:t>Segregating and typecasting the  input data as our model takes only integer values</a:t>
            </a:r>
          </a:p>
          <a:p>
            <a:pPr marL="342900" indent="-342900" algn="just"/>
            <a:r>
              <a:rPr lang="en-US" sz="1600">
                <a:ea typeface="Calibri"/>
                <a:cs typeface="Calibri"/>
              </a:rPr>
              <a:t>Check condition for Spending  score </a:t>
            </a:r>
          </a:p>
          <a:p>
            <a:pPr marL="0" indent="0" algn="just">
              <a:buNone/>
            </a:pPr>
            <a:endParaRPr lang="en-US" sz="2400">
              <a:ea typeface="Calibri"/>
              <a:cs typeface="Calibri"/>
            </a:endParaRPr>
          </a:p>
          <a:p>
            <a:pPr marL="342900" indent="-342900" algn="just"/>
            <a:endParaRPr lang="en-US" sz="2400">
              <a:ea typeface="Calibri"/>
              <a:cs typeface="Calibri"/>
            </a:endParaRPr>
          </a:p>
          <a:p>
            <a:pPr marL="342900" indent="-342900" algn="just"/>
            <a:endParaRPr lang="en-US" sz="2400">
              <a:ea typeface="Calibri"/>
              <a:cs typeface="Calibri"/>
            </a:endParaRPr>
          </a:p>
          <a:p>
            <a:pPr marL="342900" indent="-342900" algn="just"/>
            <a:endParaRPr lang="en-US" sz="240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6A255-B4D4-920C-7839-A239C42B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11991" y="70741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B8BE-04F1-3398-1BE9-AA7C59B4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8BD5A7-4753-1E99-9CE9-B6C4AAFB2D24}"/>
              </a:ext>
            </a:extLst>
          </p:cNvPr>
          <p:cNvGrpSpPr/>
          <p:nvPr/>
        </p:nvGrpSpPr>
        <p:grpSpPr>
          <a:xfrm>
            <a:off x="539931" y="1857100"/>
            <a:ext cx="9511935" cy="646331"/>
            <a:chOff x="822960" y="2325186"/>
            <a:chExt cx="95119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1B6300-914B-C453-A19F-BF4EE1785D25}"/>
                </a:ext>
              </a:extLst>
            </p:cNvPr>
            <p:cNvSpPr txBox="1"/>
            <p:nvPr/>
          </p:nvSpPr>
          <p:spPr>
            <a:xfrm>
              <a:off x="822960" y="2325188"/>
              <a:ext cx="12932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sz="1600">
                  <a:cs typeface="Calibri"/>
                </a:rPr>
                <a:t>Flask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892AB-A674-D340-E43F-C70D87561639}"/>
                </a:ext>
              </a:extLst>
            </p:cNvPr>
            <p:cNvSpPr txBox="1"/>
            <p:nvPr/>
          </p:nvSpPr>
          <p:spPr>
            <a:xfrm>
              <a:off x="2161903" y="2325188"/>
              <a:ext cx="12932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600">
                  <a:cs typeface="Calibri"/>
                </a:rPr>
                <a:t>Request  </a:t>
              </a:r>
              <a:endParaRPr lang="en-US">
                <a:cs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530274-5CA6-67CB-9DDD-3E0D83A404BA}"/>
                </a:ext>
              </a:extLst>
            </p:cNvPr>
            <p:cNvSpPr txBox="1"/>
            <p:nvPr/>
          </p:nvSpPr>
          <p:spPr>
            <a:xfrm>
              <a:off x="5199018" y="2325187"/>
              <a:ext cx="217496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600" err="1">
                  <a:cs typeface="Calibri"/>
                </a:rPr>
                <a:t>render_Template</a:t>
              </a:r>
              <a:r>
                <a:rPr lang="en-US">
                  <a:cs typeface="Calibri"/>
                </a:rPr>
                <a:t> 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E94A05-A27C-5688-FDC4-899737924C94}"/>
                </a:ext>
              </a:extLst>
            </p:cNvPr>
            <p:cNvSpPr txBox="1"/>
            <p:nvPr/>
          </p:nvSpPr>
          <p:spPr>
            <a:xfrm>
              <a:off x="3718559" y="2325187"/>
              <a:ext cx="129322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600" err="1">
                  <a:cs typeface="Calibri"/>
                </a:rPr>
                <a:t>jsonify</a:t>
              </a:r>
              <a:r>
                <a:rPr lang="en-US" sz="1600">
                  <a:cs typeface="Calibri"/>
                </a:rPr>
                <a:t> </a:t>
              </a:r>
              <a:r>
                <a:rPr lang="en-US">
                  <a:cs typeface="Calibri"/>
                </a:rPr>
                <a:t>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D71ACB-1F37-CF0D-416B-6BABD2F13196}"/>
                </a:ext>
              </a:extLst>
            </p:cNvPr>
            <p:cNvSpPr txBox="1"/>
            <p:nvPr/>
          </p:nvSpPr>
          <p:spPr>
            <a:xfrm>
              <a:off x="7528560" y="2325186"/>
              <a:ext cx="12932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600">
                  <a:cs typeface="Calibri"/>
                </a:rPr>
                <a:t>Pickel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36753F-D1DA-BA08-E7F6-811A4F88957E}"/>
                </a:ext>
              </a:extLst>
            </p:cNvPr>
            <p:cNvSpPr txBox="1"/>
            <p:nvPr/>
          </p:nvSpPr>
          <p:spPr>
            <a:xfrm>
              <a:off x="9041673" y="2325186"/>
              <a:ext cx="12932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>
                  <a:ea typeface="Calibri"/>
                  <a:cs typeface="Calibri"/>
                </a:rPr>
                <a:t>CORS </a:t>
              </a:r>
              <a:r>
                <a:rPr lang="en-US">
                  <a:ea typeface="Calibri"/>
                  <a:cs typeface="Calibri"/>
                </a:rPr>
                <a:t>  </a:t>
              </a:r>
            </a:p>
            <a:p>
              <a:endParaRPr lang="en-US"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05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F24C-7499-8B42-9087-2879D841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386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             </a:t>
            </a:r>
            <a:r>
              <a:rPr lang="en-US" b="1">
                <a:solidFill>
                  <a:srgbClr val="000000"/>
                </a:solidFill>
                <a:latin typeface="Calibri Light"/>
                <a:cs typeface="Calibri Light"/>
              </a:rPr>
              <a:t>    </a:t>
            </a:r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API INTEGRATION</a:t>
            </a:r>
            <a:endParaRPr lang="en-US" sz="5400" b="1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6351-1174-DD41-267B-B477E1B45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92" y="1573033"/>
            <a:ext cx="11119104" cy="50643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5.Feeding input data into model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Predict()</a:t>
            </a: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6 Mapping of dictionaries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Category  dictionary represent the category of customer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labels  dictionary represent the attributes of customer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Stores result in prediction  dictionary</a:t>
            </a: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7   Return Output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Convert it into </a:t>
            </a:r>
            <a:r>
              <a:rPr lang="en-US" sz="1600" err="1">
                <a:cs typeface="Calibri" panose="020F0502020204030204"/>
              </a:rPr>
              <a:t>json</a:t>
            </a: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8  Run  Flask Application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Run in debug mode</a:t>
            </a:r>
          </a:p>
          <a:p>
            <a:pPr marL="342900" indent="-342900"/>
            <a:r>
              <a:rPr lang="en-US" sz="1600">
                <a:cs typeface="Calibri" panose="020F0502020204030204"/>
              </a:rPr>
              <a:t> Port =9000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342900" indent="-342900"/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9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5051-B290-A98E-693A-333F39A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latin typeface="+mj-lt"/>
                <a:ea typeface="+mj-ea"/>
                <a:cs typeface="+mj-cs"/>
              </a:rPr>
              <a:t>Home Page</a:t>
            </a:r>
            <a:endParaRPr lang="en-US" sz="3700" kern="1200">
              <a:latin typeface="+mj-lt"/>
              <a:ea typeface="Calibri Light" panose="020F0302020204030204"/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2002A2F-D0D6-75B4-9F39-A77A9E0C6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9" t="13758" r="9861" b="7775"/>
          <a:stretch/>
        </p:blipFill>
        <p:spPr>
          <a:xfrm>
            <a:off x="305753" y="1438767"/>
            <a:ext cx="7934874" cy="40514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0721A-217F-CE86-8367-58E5888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E7DA-1BA9-97A1-F1AE-18FCC1A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dirty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5051-B290-A98E-693A-333F39A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latin typeface="+mj-lt"/>
                <a:ea typeface="+mj-ea"/>
                <a:cs typeface="+mj-cs"/>
              </a:rPr>
              <a:t>Sign Up</a:t>
            </a:r>
            <a:endParaRPr lang="en-US" sz="37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BE81C7-AE44-1E50-B528-4DC6F4D56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" t="14541" r="4186" b="5369"/>
          <a:stretch/>
        </p:blipFill>
        <p:spPr>
          <a:xfrm>
            <a:off x="545238" y="1324643"/>
            <a:ext cx="7608304" cy="42796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0721A-217F-CE86-8367-58E5888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E7DA-1BA9-97A1-F1AE-18FCC1A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dirty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5051-B290-A98E-693A-333F39A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Calibri Light"/>
                <a:cs typeface="Calibri Light"/>
              </a:rPr>
              <a:t>Login Page</a:t>
            </a:r>
            <a:endParaRPr lang="en-US" sz="3700"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998A150-D45B-D273-661A-CCC36BB6E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3" r="-109" b="3356"/>
          <a:stretch/>
        </p:blipFill>
        <p:spPr>
          <a:xfrm>
            <a:off x="305753" y="1438767"/>
            <a:ext cx="7978417" cy="40514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0721A-217F-CE86-8367-58E5888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E7DA-1BA9-97A1-F1AE-18FCC1A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dirty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5051-B290-A98E-693A-333F39A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Database For Admin</a:t>
            </a:r>
            <a:endParaRPr lang="en-US" sz="3700">
              <a:ea typeface="Calibri Light"/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002A2F-D0D6-75B4-9F39-A77A9E0C6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4" t="9603" r="20713" b="2714"/>
          <a:stretch/>
        </p:blipFill>
        <p:spPr>
          <a:xfrm>
            <a:off x="752067" y="804096"/>
            <a:ext cx="6995821" cy="50598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0721A-217F-CE86-8367-58E5888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E7DA-1BA9-97A1-F1AE-18FCC1A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8F63A3B-78C7-47BE-AE5E-E10140E04643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16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2F223-6C47-7898-F340-7F49F45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latin typeface="+mj-lt"/>
                <a:ea typeface="+mj-ea"/>
                <a:cs typeface="+mj-cs"/>
              </a:rPr>
              <a:t>JWT (JSON Web Tokens): Simplifying Web Application Security"</a:t>
            </a:r>
            <a:endParaRPr lang="en-US" sz="40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7400-1732-CC6F-3A1B-61AA5C3E4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JWT is an open standard for securely transmitting information between parties as a JSON object. It is commonly used in web applications and APIs to authenticate and authorize users.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Emphasize the importance of secure communication and data integrity in web applications.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Highlight the role of JWT in providing a secure and efficient way to transmit information.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Mention the increasing popularity of JWT as a token-based authentication mechanism.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State the purpose of the presentation: To provide an overview of JWT, its structure, and its common use cases in web applications and APIs.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11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JWT Structure</a:t>
            </a:r>
            <a:endParaRPr lang="en-US" sz="4000">
              <a:ea typeface="Calibri Light"/>
              <a:cs typeface="Calibri Light"/>
            </a:endParaRPr>
          </a:p>
        </p:txBody>
      </p:sp>
      <p:grpSp>
        <p:nvGrpSpPr>
          <p:cNvPr id="29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  <a:p>
            <a:pPr lvl="1"/>
            <a:r>
              <a:rPr lang="en-US" sz="1700" b="1"/>
              <a:t>Header </a:t>
            </a:r>
            <a:r>
              <a:rPr lang="en-US" sz="1700"/>
              <a:t>:- The first part of a JWT that contains metadata about the token, such as the type (JWT) and the signing algorithm used.</a:t>
            </a:r>
          </a:p>
          <a:p>
            <a:pPr marL="457200" lvl="1"/>
            <a:endParaRPr lang="en-US" sz="1700"/>
          </a:p>
          <a:p>
            <a:pPr lvl="1"/>
            <a:r>
              <a:rPr lang="en-US" sz="1700" b="1"/>
              <a:t>Payload :- </a:t>
            </a:r>
            <a:r>
              <a:rPr lang="en-US" sz="1700"/>
              <a:t>The second part that carries the claims or information. It includes predefined claims like issuer (iss), subject (sub), expiration time (exp), etc.</a:t>
            </a:r>
          </a:p>
          <a:p>
            <a:pPr marL="457200" lvl="1"/>
            <a:endParaRPr lang="en-US" sz="1700"/>
          </a:p>
          <a:p>
            <a:pPr lvl="1"/>
            <a:r>
              <a:rPr lang="en-US" sz="1700" b="1"/>
              <a:t>Signature :- </a:t>
            </a:r>
            <a:r>
              <a:rPr lang="en-US" sz="1700"/>
              <a:t>The third part that ensures the integrity of the token. It is generated by combining the encoded header, payload, and a secret key and can be used to verify the token's authenticity.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588E064-B71A-762B-7ABB-B0DC52E20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3423" y="912312"/>
            <a:ext cx="4397433" cy="185791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752C-A04A-25B5-05C2-82551EB3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4ED7B-3E92-0AD2-BE49-E5656CE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8F63A3B-78C7-47BE-AE5E-E10140E04643}" type="slidenum">
              <a:rPr lang="en-US"/>
              <a:pPr defTabSz="914400"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pic>
        <p:nvPicPr>
          <p:cNvPr id="15" name="Picture 17" descr="Diagram&#10;&#10;Description automatically generated">
            <a:extLst>
              <a:ext uri="{FF2B5EF4-FFF2-40B4-BE49-F238E27FC236}">
                <a16:creationId xmlns:a16="http://schemas.microsoft.com/office/drawing/2014/main" id="{54D30B7C-D381-E6CE-2C9E-18757FCD0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06344" y="3577463"/>
            <a:ext cx="4365170" cy="28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JWT Usage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/>
          </a:p>
          <a:p>
            <a:pPr marL="457200" lvl="1"/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752C-A04A-25B5-05C2-82551EB3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4ED7B-3E92-0AD2-BE49-E5656CE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8F63A3B-78C7-47BE-AE5E-E10140E04643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6" name="TextBox 5">
            <a:extLst>
              <a:ext uri="{FF2B5EF4-FFF2-40B4-BE49-F238E27FC236}">
                <a16:creationId xmlns:a16="http://schemas.microsoft.com/office/drawing/2014/main" id="{13B42A7B-6338-5B22-E15F-EEB6B9160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587771"/>
              </p:ext>
            </p:extLst>
          </p:nvPr>
        </p:nvGraphicFramePr>
        <p:xfrm>
          <a:off x="838201" y="1760311"/>
          <a:ext cx="9326637" cy="404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14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5051-B290-A98E-693A-333F39A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2002A2F-D0D6-75B4-9F39-A77A9E0C6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2" r="2138" b="3017"/>
          <a:stretch/>
        </p:blipFill>
        <p:spPr>
          <a:xfrm>
            <a:off x="360181" y="1589907"/>
            <a:ext cx="7793361" cy="36947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0721A-217F-CE86-8367-58E5888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E7DA-1BA9-97A1-F1AE-18FCC1A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dirty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436" y="643467"/>
            <a:ext cx="5922765" cy="799003"/>
          </a:xfrm>
        </p:spPr>
        <p:txBody>
          <a:bodyPr/>
          <a:lstStyle/>
          <a:p>
            <a:pPr defTabSz="950976"/>
            <a:r>
              <a:rPr lang="en-US" sz="4550" b="1">
                <a:solidFill>
                  <a:schemeClr val="accent6"/>
                </a:solidFill>
                <a:latin typeface="Arial Black"/>
                <a:ea typeface="Arial Regular"/>
                <a:cs typeface="Arial Black" panose="020B0604020202020204" pitchFamily="34" charset="0"/>
              </a:rPr>
              <a:t>Contents:</a:t>
            </a:r>
            <a:endParaRPr lang="en-US" sz="4550" b="1">
              <a:solidFill>
                <a:schemeClr val="accent6"/>
              </a:solidFill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11" y="1580392"/>
            <a:ext cx="5912869" cy="40671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950976">
              <a:spcAft>
                <a:spcPts val="600"/>
              </a:spcAft>
              <a:buChar char="•"/>
            </a:pPr>
            <a:r>
              <a:rPr lang="en-US" sz="2450" kern="1200">
                <a:latin typeface="+mn-lt"/>
                <a:ea typeface="+mn-ea"/>
                <a:cs typeface="+mn-cs"/>
              </a:rPr>
              <a:t>Introduction​</a:t>
            </a:r>
            <a:endParaRPr lang="en-US" sz="2450">
              <a:ea typeface="+mn-ea"/>
              <a:cs typeface="+mn-cs"/>
            </a:endParaRPr>
          </a:p>
          <a:p>
            <a:pPr marL="342900" indent="-342900" defTabSz="950976">
              <a:spcAft>
                <a:spcPts val="600"/>
              </a:spcAft>
              <a:buChar char="•"/>
            </a:pPr>
            <a:r>
              <a:rPr lang="en-US" sz="2450" kern="1200">
                <a:latin typeface="+mn-lt"/>
                <a:ea typeface="+mn-ea"/>
                <a:cs typeface="+mn-cs"/>
              </a:rPr>
              <a:t>Data Science </a:t>
            </a:r>
            <a:r>
              <a:rPr lang="en-US" sz="2450"/>
              <a:t>Modeling</a:t>
            </a:r>
            <a:endParaRPr lang="en-US" sz="2496" kern="1200">
              <a:latin typeface="+mn-lt"/>
              <a:ea typeface="Calibri" panose="020F0502020204030204"/>
              <a:cs typeface="Calibri"/>
            </a:endParaRPr>
          </a:p>
          <a:p>
            <a:pPr marL="342900" indent="-342900" defTabSz="950976">
              <a:spcAft>
                <a:spcPts val="600"/>
              </a:spcAft>
              <a:buChar char="•"/>
            </a:pPr>
            <a:r>
              <a:rPr lang="en-US" sz="2450">
                <a:cs typeface="Calibri"/>
              </a:rPr>
              <a:t>Application Program Interface(API)</a:t>
            </a:r>
            <a:endParaRPr lang="en-US" sz="2450" kern="1200">
              <a:latin typeface="+mn-lt"/>
              <a:ea typeface="Calibri" panose="020F0502020204030204"/>
              <a:cs typeface="Calibri" panose="020F0502020204030204"/>
            </a:endParaRPr>
          </a:p>
          <a:p>
            <a:pPr marL="342900" indent="-342900" defTabSz="950976">
              <a:spcAft>
                <a:spcPts val="600"/>
              </a:spcAft>
              <a:buChar char="•"/>
            </a:pPr>
            <a:r>
              <a:rPr lang="en-US" sz="2450" kern="1200">
                <a:latin typeface="+mn-lt"/>
                <a:ea typeface="+mn-ea"/>
                <a:cs typeface="+mn-cs"/>
              </a:rPr>
              <a:t>​</a:t>
            </a:r>
            <a:r>
              <a:rPr lang="en-US" sz="2450"/>
              <a:t>Front-end </a:t>
            </a:r>
            <a:endParaRPr lang="en-US" sz="2450" kern="1200">
              <a:latin typeface="+mn-lt"/>
              <a:ea typeface="Calibri" panose="020F0502020204030204"/>
              <a:cs typeface="Calibri"/>
            </a:endParaRPr>
          </a:p>
          <a:p>
            <a:pPr marL="342900" indent="-342900" defTabSz="950976">
              <a:spcAft>
                <a:spcPts val="600"/>
              </a:spcAft>
              <a:buChar char="•"/>
            </a:pPr>
            <a:r>
              <a:rPr lang="en-US" sz="2450">
                <a:ea typeface="Calibri" panose="020F0502020204030204"/>
                <a:cs typeface="Calibri"/>
              </a:rPr>
              <a:t>Back-end</a:t>
            </a:r>
            <a:endParaRPr lang="en-US" sz="2450" kern="1200">
              <a:latin typeface="+mn-lt"/>
              <a:ea typeface="Calibri" panose="020F0502020204030204"/>
              <a:cs typeface="Calibri"/>
            </a:endParaRPr>
          </a:p>
          <a:p>
            <a:pPr marL="342900" indent="-342900" defTabSz="950976">
              <a:spcAft>
                <a:spcPts val="600"/>
              </a:spcAft>
              <a:buChar char="•"/>
            </a:pPr>
            <a:r>
              <a:rPr lang="en-US" sz="2450" kern="1200">
                <a:latin typeface="+mn-lt"/>
                <a:ea typeface="+mn-ea"/>
                <a:cs typeface="+mn-cs"/>
              </a:rPr>
              <a:t>​</a:t>
            </a:r>
            <a:r>
              <a:rPr lang="en-US" sz="2450"/>
              <a:t>Business Use</a:t>
            </a:r>
            <a:endParaRPr lang="en-US" sz="2450" kern="1200">
              <a:latin typeface="+mn-lt"/>
              <a:ea typeface="Calibri" panose="020F0502020204030204"/>
              <a:cs typeface="Calibri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20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4B9D5A8-9F54-0DA2-EA3F-ADF35D0A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839" y="5840102"/>
            <a:ext cx="2200517" cy="7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kern="1200">
                <a:latin typeface="+mj-lt"/>
                <a:ea typeface="+mj-ea"/>
                <a:cs typeface="+mj-cs"/>
              </a:rPr>
              <a:t>API Integration with Front-end</a:t>
            </a:r>
          </a:p>
        </p:txBody>
      </p:sp>
      <p:sp>
        <p:nvSpPr>
          <p:cNvPr id="383" name="Content Placeholder 382">
            <a:extLst>
              <a:ext uri="{FF2B5EF4-FFF2-40B4-BE49-F238E27FC236}">
                <a16:creationId xmlns:a16="http://schemas.microsoft.com/office/drawing/2014/main" id="{DFA6E647-1BD3-ADB8-A222-348DE4742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7523" y="1239927"/>
            <a:ext cx="58862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Api Connection :- </a:t>
            </a:r>
            <a:endParaRPr lang="en-US" sz="1900">
              <a:cs typeface="Calibri" panose="020F0502020204030204"/>
            </a:endParaRPr>
          </a:p>
          <a:p>
            <a:pPr lvl="1"/>
            <a:r>
              <a:rPr lang="en-US" sz="1700"/>
              <a:t>Here </a:t>
            </a:r>
            <a:r>
              <a:rPr lang="en-US" sz="1700" b="1"/>
              <a:t>Axios </a:t>
            </a:r>
            <a:r>
              <a:rPr lang="en-US" sz="1700"/>
              <a:t>which is </a:t>
            </a:r>
            <a:r>
              <a:rPr lang="en-US" sz="1700" err="1"/>
              <a:t>javascript</a:t>
            </a:r>
            <a:r>
              <a:rPr lang="en-US" sz="1700"/>
              <a:t> library is used</a:t>
            </a:r>
            <a:endParaRPr lang="en-US" sz="1700">
              <a:cs typeface="Calibri"/>
            </a:endParaRPr>
          </a:p>
          <a:p>
            <a:pPr lvl="1"/>
            <a:r>
              <a:rPr lang="en-US" sz="1700" b="1" err="1"/>
              <a:t>Axios.post</a:t>
            </a:r>
            <a:r>
              <a:rPr lang="en-US" sz="1700" b="1"/>
              <a:t>() </a:t>
            </a:r>
            <a:r>
              <a:rPr lang="en-US" sz="1700"/>
              <a:t>send the data as a request to  Api  and collect the response from Api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In back-End, the </a:t>
            </a:r>
            <a:r>
              <a:rPr lang="en-US" sz="1700" b="1"/>
              <a:t>Flask Api collect data</a:t>
            </a:r>
            <a:r>
              <a:rPr lang="en-US" sz="1700"/>
              <a:t> from front-end and pass to the model which perform prediction Operations and send </a:t>
            </a:r>
            <a:r>
              <a:rPr lang="en-US" sz="1700" b="1"/>
              <a:t>Appropriate Response to Client</a:t>
            </a:r>
            <a:endParaRPr lang="en-US" sz="1700" b="1">
              <a:cs typeface="Calibri"/>
            </a:endParaRPr>
          </a:p>
          <a:p>
            <a:pPr marL="0" indent="0">
              <a:buNone/>
            </a:pPr>
            <a:r>
              <a:rPr lang="en-US" sz="1900" b="1"/>
              <a:t>Response usage :-</a:t>
            </a:r>
            <a:endParaRPr lang="en-US" sz="1900" b="1">
              <a:cs typeface="Calibri" panose="020F0502020204030204"/>
            </a:endParaRPr>
          </a:p>
          <a:p>
            <a:pPr lvl="1"/>
            <a:r>
              <a:rPr lang="en-US" sz="1700"/>
              <a:t>The response collected  </a:t>
            </a:r>
            <a:r>
              <a:rPr lang="en-US" sz="1700" b="1"/>
              <a:t>(</a:t>
            </a:r>
            <a:r>
              <a:rPr lang="en-US" sz="1700" b="1" err="1"/>
              <a:t>response.data</a:t>
            </a:r>
            <a:r>
              <a:rPr lang="en-US" sz="1700" b="1"/>
              <a:t>)</a:t>
            </a:r>
            <a:r>
              <a:rPr lang="en-US" sz="1700"/>
              <a:t> by client and the data is send to the </a:t>
            </a:r>
            <a:r>
              <a:rPr lang="en-US" sz="1700" b="1" err="1"/>
              <a:t>PredictOutput</a:t>
            </a:r>
            <a:r>
              <a:rPr lang="en-US" sz="1700" b="1"/>
              <a:t> Component as Prop</a:t>
            </a:r>
            <a:r>
              <a:rPr lang="en-US" sz="1700"/>
              <a:t>s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By using</a:t>
            </a:r>
            <a:r>
              <a:rPr lang="en-US" sz="1700" b="1"/>
              <a:t> JSX and CSS</a:t>
            </a:r>
            <a:r>
              <a:rPr lang="en-US" sz="1700"/>
              <a:t> the prediction is represented</a:t>
            </a:r>
            <a:endParaRPr lang="en-US" sz="1700">
              <a:cs typeface="Calibri"/>
            </a:endParaRPr>
          </a:p>
          <a:p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752C-A04A-25B5-05C2-82551EB3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5351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5051-B290-A98E-693A-333F39A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Output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92002A2F-D0D6-75B4-9F39-A77A9E0C6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9" t="9677" r="6724" b="6452"/>
          <a:stretch/>
        </p:blipFill>
        <p:spPr>
          <a:xfrm>
            <a:off x="534352" y="1133968"/>
            <a:ext cx="7695519" cy="4595381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0721A-217F-CE86-8367-58E5888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E7DA-1BA9-97A1-F1AE-18FCC1A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dirty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0C3FB-0F93-21BE-A5A7-472C5808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/>
              <a:t> </a:t>
            </a:r>
            <a:r>
              <a:rPr lang="en-US" sz="4600" kern="1200">
                <a:latin typeface="+mj-lt"/>
                <a:ea typeface="+mj-ea"/>
                <a:cs typeface="+mj-cs"/>
              </a:rPr>
              <a:t>Used</a:t>
            </a:r>
            <a:br>
              <a:rPr lang="en-US" sz="4600"/>
            </a:br>
            <a:r>
              <a:rPr lang="en-US" sz="4600">
                <a:cs typeface="Calibri Light"/>
              </a:rPr>
              <a:t>Technology</a:t>
            </a:r>
            <a:endParaRPr lang="en-US" sz="46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CB96-B846-F014-2CD6-53BC6067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8130B6-EC32-85B4-DC16-356CFD8BD6F1}"/>
              </a:ext>
            </a:extLst>
          </p:cNvPr>
          <p:cNvSpPr txBox="1"/>
          <p:nvPr/>
        </p:nvSpPr>
        <p:spPr>
          <a:xfrm>
            <a:off x="5037546" y="1921014"/>
            <a:ext cx="3211504" cy="33860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err="1"/>
              <a:t>ReactJs</a:t>
            </a:r>
            <a:endParaRPr lang="en-US" sz="1700" b="1" err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err="1"/>
              <a:t>Express.Js</a:t>
            </a:r>
            <a:endParaRPr lang="en-US" sz="1700" b="1" err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err="1"/>
              <a:t>Node.Js</a:t>
            </a:r>
            <a:endParaRPr lang="en-US" sz="1700" b="1" err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err="1"/>
              <a:t>Javascript</a:t>
            </a:r>
            <a:r>
              <a:rPr lang="en-US" sz="1700" b="1"/>
              <a:t> </a:t>
            </a:r>
            <a:endParaRPr lang="en-US" sz="1700" b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Cascading Style Sheet</a:t>
            </a:r>
            <a:endParaRPr lang="en-US" sz="1700" b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JWT</a:t>
            </a:r>
            <a:endParaRPr lang="en-US" sz="1700" b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D513D-ADE5-0B98-2CC6-5B5C6626ED0D}"/>
              </a:ext>
            </a:extLst>
          </p:cNvPr>
          <p:cNvSpPr txBox="1"/>
          <p:nvPr/>
        </p:nvSpPr>
        <p:spPr>
          <a:xfrm>
            <a:off x="8286206" y="2044337"/>
            <a:ext cx="2455817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700" b="1">
                <a:cs typeface="Calibri"/>
              </a:rPr>
              <a:t>CORS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700" b="1">
                <a:cs typeface="Calibri"/>
              </a:rPr>
              <a:t>MySQL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700" b="1" err="1">
                <a:cs typeface="Calibri"/>
              </a:rPr>
              <a:t>Nodemon</a:t>
            </a:r>
            <a:endParaRPr lang="en-US" sz="17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700" b="1" err="1">
                <a:cs typeface="Calibri"/>
              </a:rPr>
              <a:t>Bcrypt</a:t>
            </a:r>
            <a:endParaRPr lang="en-US" sz="17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700" b="1">
                <a:cs typeface="Calibri"/>
              </a:rPr>
              <a:t>Flask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overview: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600"/>
              <a:t>Backend is implemented using Node.js and Express.js, interacting with a MySQL database. The server handles API endpoints for user registration, login, retrieving and deleting user data, and managing customer details.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q"/>
            </a:pPr>
            <a:r>
              <a:rPr lang="en-US" sz="1600" b="1"/>
              <a:t>Architecture</a:t>
            </a:r>
            <a:r>
              <a:rPr lang="en-US" sz="1600"/>
              <a:t>: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The Express.js server is initialized using </a:t>
            </a:r>
            <a:r>
              <a:rPr lang="en-US" sz="1600" b="1"/>
              <a:t>express()</a:t>
            </a:r>
            <a:r>
              <a:rPr lang="en-US" sz="1600"/>
              <a:t> and creates a MySQL database connection pool using </a:t>
            </a:r>
            <a:r>
              <a:rPr lang="en-US" sz="1600" b="1" err="1"/>
              <a:t>mysql.createPool</a:t>
            </a:r>
            <a:r>
              <a:rPr lang="en-US" sz="1600" b="1"/>
              <a:t>()</a:t>
            </a:r>
            <a:r>
              <a:rPr lang="en-US" sz="1600"/>
              <a:t>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Middleware such as </a:t>
            </a:r>
            <a:r>
              <a:rPr lang="en-US" sz="1600" b="1"/>
              <a:t>body-parser</a:t>
            </a:r>
            <a:r>
              <a:rPr lang="en-US" sz="1600"/>
              <a:t> and </a:t>
            </a:r>
            <a:r>
              <a:rPr lang="en-US" sz="1600" b="1" err="1"/>
              <a:t>cors</a:t>
            </a:r>
            <a:r>
              <a:rPr lang="en-US" sz="1600"/>
              <a:t> are used to parse request bodies and handle Cross-Origin Resource Sharing (CORS) respectively.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 b="1">
                <a:latin typeface="Calibri"/>
                <a:ea typeface="Calibri"/>
                <a:cs typeface="Calibri"/>
              </a:rPr>
              <a:t>Body-parser</a:t>
            </a:r>
            <a:r>
              <a:rPr lang="en-US" sz="1600">
                <a:latin typeface="Calibri"/>
                <a:ea typeface="+mn-lt"/>
                <a:cs typeface="+mn-lt"/>
              </a:rPr>
              <a:t> is a middleware for Express.js that parses incoming request bodies in a middleware before your handlers, making it easier to extract data from the request body. </a:t>
            </a:r>
            <a:endParaRPr lang="en-US" sz="1600"/>
          </a:p>
          <a:p>
            <a:pPr marL="0" indent="0" algn="just">
              <a:buNone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/>
            <a:endParaRPr lang="en-US" sz="1600">
              <a:ea typeface="Calibri"/>
              <a:cs typeface="Calibri"/>
            </a:endParaRPr>
          </a:p>
          <a:p>
            <a:pPr algn="just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89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latin typeface="+mj-lt"/>
                <a:ea typeface="+mj-ea"/>
                <a:cs typeface="+mj-cs"/>
              </a:rPr>
              <a:t>Back-end overview:</a:t>
            </a:r>
            <a:endParaRPr lang="en-US" sz="40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211233"/>
            <a:ext cx="10168128" cy="39657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>
              <a:buFont typeface="Wingdings" panose="020B0604020202020204" pitchFamily="34" charset="0"/>
              <a:buChar char="q"/>
            </a:pPr>
            <a:r>
              <a:rPr lang="en-US" sz="1600" b="1"/>
              <a:t>Technologies and Libraries</a:t>
            </a:r>
            <a:r>
              <a:rPr lang="en-US" sz="1600"/>
              <a:t>: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Express.js is used as the web application framework.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The </a:t>
            </a:r>
            <a:r>
              <a:rPr lang="en-US" sz="1600" b="1"/>
              <a:t>body-parser</a:t>
            </a:r>
            <a:r>
              <a:rPr lang="en-US" sz="1600"/>
              <a:t> library is utilized to parse request bodies.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 b="1" err="1"/>
              <a:t>cors</a:t>
            </a:r>
            <a:r>
              <a:rPr lang="en-US" sz="1600"/>
              <a:t> library is used for Cross-Origin Resource Sharing.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The </a:t>
            </a:r>
            <a:r>
              <a:rPr lang="en-US" sz="1600" b="1" err="1"/>
              <a:t>bcrypt</a:t>
            </a:r>
            <a:r>
              <a:rPr lang="en-US" sz="1600"/>
              <a:t> library is used for password hashing (with specified number of salt rounds) and comparison.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MySQL is used as the database system.</a:t>
            </a:r>
            <a:endParaRPr lang="en-US" sz="1600">
              <a:ea typeface="Calibri"/>
              <a:cs typeface="Calibri"/>
            </a:endParaRPr>
          </a:p>
          <a:p>
            <a:pPr marL="0"/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q"/>
            </a:pPr>
            <a:r>
              <a:rPr lang="en-US" sz="1600" b="1"/>
              <a:t>API Design</a:t>
            </a:r>
            <a:r>
              <a:rPr lang="en-US" sz="1600"/>
              <a:t>: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The code defines various API endpoints using </a:t>
            </a:r>
            <a:r>
              <a:rPr lang="en-US" sz="1600" b="1" err="1"/>
              <a:t>app.get</a:t>
            </a:r>
            <a:r>
              <a:rPr lang="en-US" sz="1600" b="1"/>
              <a:t>()</a:t>
            </a:r>
            <a:r>
              <a:rPr lang="en-US" sz="1600"/>
              <a:t>, </a:t>
            </a:r>
            <a:r>
              <a:rPr lang="en-US" sz="1600" b="1" err="1"/>
              <a:t>app.post</a:t>
            </a:r>
            <a:r>
              <a:rPr lang="en-US" sz="1600" b="1"/>
              <a:t>()</a:t>
            </a:r>
            <a:r>
              <a:rPr lang="en-US" sz="1600"/>
              <a:t>, and </a:t>
            </a:r>
            <a:r>
              <a:rPr lang="en-US" sz="1600" b="1" err="1"/>
              <a:t>app.delete</a:t>
            </a:r>
            <a:r>
              <a:rPr lang="en-US" sz="1600" b="1"/>
              <a:t>()</a:t>
            </a:r>
            <a:r>
              <a:rPr lang="en-US" sz="1600"/>
              <a:t> methods.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API endpoints are provided for user registration, login, retrieving and deleting user data, and managing customer details.</a:t>
            </a:r>
            <a:endParaRPr lang="en-US" sz="1600">
              <a:ea typeface="Calibri"/>
              <a:cs typeface="Calibri"/>
            </a:endParaRPr>
          </a:p>
          <a:p>
            <a:pPr marL="342900" indent="-285750">
              <a:buFont typeface="Wingdings" panose="020B0604020202020204" pitchFamily="34" charset="0"/>
              <a:buChar char="§"/>
            </a:pPr>
            <a:r>
              <a:rPr lang="en-US" sz="1600"/>
              <a:t>The endpoints interact with the MySQL database by executing SQL queries using </a:t>
            </a:r>
            <a:r>
              <a:rPr lang="en-US" sz="1600" b="1" err="1"/>
              <a:t>db.query</a:t>
            </a:r>
            <a:r>
              <a:rPr lang="en-US" sz="1600" b="1"/>
              <a:t>()</a:t>
            </a:r>
            <a:r>
              <a:rPr lang="en-US" sz="1600"/>
              <a:t>.</a:t>
            </a:r>
            <a:endParaRPr lang="en-US" sz="16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  <a:p>
            <a:pPr marL="0"/>
            <a:endParaRPr lang="en-US" sz="1600">
              <a:ea typeface="Calibri"/>
              <a:cs typeface="Calibri"/>
            </a:endParaRPr>
          </a:p>
          <a:p>
            <a:pPr marL="0"/>
            <a:endParaRPr lang="en-US" sz="16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57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latin typeface="+mj-lt"/>
                <a:ea typeface="+mj-ea"/>
                <a:cs typeface="+mj-cs"/>
              </a:rPr>
              <a:t>Back-end overview:</a:t>
            </a:r>
            <a:endParaRPr lang="en-US" sz="40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 algn="just">
              <a:buFont typeface="Wingdings" panose="020B0604020202020204" pitchFamily="34" charset="0"/>
              <a:buChar char="q"/>
            </a:pPr>
            <a:r>
              <a:rPr lang="en-US" sz="1600" b="1"/>
              <a:t>Database Interaction</a:t>
            </a:r>
            <a:r>
              <a:rPr lang="en-US" sz="1600"/>
              <a:t>:</a:t>
            </a:r>
            <a:endParaRPr lang="en-US" sz="1600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/>
              <a:t>MySQL database connection is established using </a:t>
            </a:r>
            <a:r>
              <a:rPr lang="en-US" b="1" err="1"/>
              <a:t>mysql.createPool</a:t>
            </a:r>
            <a:r>
              <a:rPr lang="en-US" b="1"/>
              <a:t>()</a:t>
            </a:r>
            <a:r>
              <a:rPr lang="en-US"/>
              <a:t> with the provided host, user, password, and database name.</a:t>
            </a:r>
            <a:endParaRPr lang="en-US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/>
              <a:t>SQL queries are executed using </a:t>
            </a:r>
            <a:r>
              <a:rPr lang="en-US" b="1" err="1"/>
              <a:t>db.query</a:t>
            </a:r>
            <a:r>
              <a:rPr lang="en-US" b="1"/>
              <a:t>()</a:t>
            </a:r>
            <a:r>
              <a:rPr lang="en-US"/>
              <a:t> to retrieve, insert, or delete data from the database.</a:t>
            </a:r>
            <a:endParaRPr lang="en-US">
              <a:ea typeface="Calibri"/>
              <a:cs typeface="Calibri"/>
            </a:endParaRPr>
          </a:p>
          <a:p>
            <a:pPr marL="342900" indent="-285750" algn="just">
              <a:buFont typeface="Wingdings" panose="020B0604020202020204" pitchFamily="34" charset="0"/>
              <a:buChar char="q"/>
            </a:pPr>
            <a:r>
              <a:rPr lang="en-US" sz="1600" b="1"/>
              <a:t>Authentication and Authorization</a:t>
            </a:r>
            <a:r>
              <a:rPr lang="en-US" sz="1600"/>
              <a:t>:</a:t>
            </a:r>
            <a:endParaRPr lang="en-US" sz="1600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/>
              <a:t>The </a:t>
            </a:r>
            <a:r>
              <a:rPr lang="en-US" b="1" err="1"/>
              <a:t>hashPassword</a:t>
            </a:r>
            <a:r>
              <a:rPr lang="en-US" b="1"/>
              <a:t>()</a:t>
            </a:r>
            <a:r>
              <a:rPr lang="en-US"/>
              <a:t> function uses </a:t>
            </a:r>
            <a:r>
              <a:rPr lang="en-US" err="1"/>
              <a:t>bcrypt</a:t>
            </a:r>
            <a:r>
              <a:rPr lang="en-US"/>
              <a:t> to hash passwords before storing them in the database.</a:t>
            </a:r>
            <a:endParaRPr lang="en-US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/>
              <a:t>The </a:t>
            </a:r>
            <a:r>
              <a:rPr lang="en-US" b="1" err="1"/>
              <a:t>comparePassword</a:t>
            </a:r>
            <a:r>
              <a:rPr lang="en-US" b="1"/>
              <a:t>()</a:t>
            </a:r>
            <a:r>
              <a:rPr lang="en-US"/>
              <a:t> function compares the provided password with the hashed password stored in the database during login.</a:t>
            </a:r>
            <a:endParaRPr lang="en-US">
              <a:ea typeface="Calibri"/>
              <a:cs typeface="Calibri"/>
            </a:endParaRPr>
          </a:p>
          <a:p>
            <a:pPr marL="342900" indent="-285750" algn="just">
              <a:buFont typeface="Wingdings" panose="020B0604020202020204" pitchFamily="34" charset="0"/>
              <a:buChar char="q"/>
            </a:pPr>
            <a:r>
              <a:rPr lang="en-US" sz="1600" b="1"/>
              <a:t>Error Handling and Logging</a:t>
            </a:r>
            <a:r>
              <a:rPr lang="en-US" sz="1600"/>
              <a:t>:</a:t>
            </a:r>
            <a:endParaRPr lang="en-US" sz="1600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/>
              <a:t>Errors occurring during password hashing, password comparison, and database queries are logged to the console.</a:t>
            </a:r>
            <a:endParaRPr lang="en-US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/>
              <a:t>Error responses with appropriate HTTP status codes (500 for internal server error and 401 for authentication failure) are sent back to the client.</a:t>
            </a:r>
            <a:endParaRPr lang="en-US">
              <a:ea typeface="Calibri"/>
              <a:cs typeface="Calibri"/>
            </a:endParaRPr>
          </a:p>
          <a:p>
            <a:pPr marL="285750" algn="just"/>
            <a:endParaRPr lang="en-US" sz="1600">
              <a:ea typeface="Calibri"/>
              <a:cs typeface="Calibri"/>
            </a:endParaRPr>
          </a:p>
          <a:p>
            <a:pPr marL="457200" lvl="1" algn="just"/>
            <a:endParaRPr lang="en-US">
              <a:ea typeface="Calibri"/>
              <a:cs typeface="Calibri"/>
            </a:endParaRPr>
          </a:p>
          <a:p>
            <a:pPr lvl="1" algn="just"/>
            <a:endParaRPr lang="en-US">
              <a:ea typeface="Calibri"/>
              <a:cs typeface="Calibri"/>
            </a:endParaRPr>
          </a:p>
          <a:p>
            <a:pPr marL="457200" lvl="1" algn="just"/>
            <a:endParaRPr lang="en-US">
              <a:ea typeface="Calibri"/>
              <a:cs typeface="Calibri"/>
            </a:endParaRPr>
          </a:p>
          <a:p>
            <a:pPr marL="285750" algn="just"/>
            <a:endParaRPr lang="en-US" sz="1600">
              <a:ea typeface="Calibri"/>
              <a:cs typeface="Calibri"/>
            </a:endParaRPr>
          </a:p>
          <a:p>
            <a:pPr algn="just"/>
            <a:endParaRPr lang="en-US" sz="1600">
              <a:ea typeface="Calibri"/>
              <a:cs typeface="Calibri"/>
            </a:endParaRPr>
          </a:p>
          <a:p>
            <a:pPr marL="0" algn="just"/>
            <a:endParaRPr lang="en-US" sz="1600">
              <a:ea typeface="Calibri"/>
              <a:cs typeface="Calibri"/>
            </a:endParaRPr>
          </a:p>
          <a:p>
            <a:pPr marL="0" algn="just"/>
            <a:endParaRPr lang="en-US" sz="1600">
              <a:ea typeface="Calibri"/>
              <a:cs typeface="Calibri"/>
            </a:endParaRPr>
          </a:p>
          <a:p>
            <a:pPr algn="just"/>
            <a:endParaRPr lang="en-US" sz="1600">
              <a:ea typeface="Calibri"/>
              <a:cs typeface="Calibri"/>
            </a:endParaRPr>
          </a:p>
          <a:p>
            <a:pPr algn="just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197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err="1"/>
              <a:t>MySql</a:t>
            </a:r>
            <a:r>
              <a:rPr lang="en-US" sz="4000"/>
              <a:t> workbench</a:t>
            </a:r>
            <a:r>
              <a:rPr lang="en-US" sz="4000" kern="1200">
                <a:latin typeface="+mj-lt"/>
                <a:ea typeface="+mj-ea"/>
                <a:cs typeface="+mj-cs"/>
              </a:rPr>
              <a:t>:</a:t>
            </a:r>
            <a:endParaRPr lang="en-US" sz="40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AEF0CE-625A-B21C-16A1-D5AC85E10B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8711" b="41192"/>
          <a:stretch/>
        </p:blipFill>
        <p:spPr>
          <a:xfrm>
            <a:off x="123645" y="2963206"/>
            <a:ext cx="8853298" cy="3767136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3F61C1-709A-0236-2026-66F2952D7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23" b="39007"/>
          <a:stretch/>
        </p:blipFill>
        <p:spPr>
          <a:xfrm>
            <a:off x="5536532" y="1006554"/>
            <a:ext cx="6450338" cy="3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3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latin typeface="+mj-lt"/>
                <a:ea typeface="+mj-ea"/>
                <a:cs typeface="+mj-cs"/>
              </a:rPr>
              <a:t>Communication between Back-end and Front-end:</a:t>
            </a:r>
            <a:endParaRPr lang="en-US" sz="37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Axios is a popular JavaScript library used for making HTTP requests from the browser or Node.js.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Axios provides several methods for making requests, such as </a:t>
            </a:r>
            <a:r>
              <a:rPr lang="en-US" sz="1600" b="1" err="1"/>
              <a:t>axios.get</a:t>
            </a:r>
            <a:r>
              <a:rPr lang="en-US" sz="1600" b="1"/>
              <a:t>()</a:t>
            </a:r>
            <a:r>
              <a:rPr lang="en-US" sz="1600"/>
              <a:t>, </a:t>
            </a:r>
            <a:r>
              <a:rPr lang="en-US" sz="1600" b="1" err="1"/>
              <a:t>axios.post</a:t>
            </a:r>
            <a:r>
              <a:rPr lang="en-US" sz="1600" b="1"/>
              <a:t>()</a:t>
            </a:r>
            <a:r>
              <a:rPr lang="en-US" sz="1600"/>
              <a:t>, </a:t>
            </a:r>
            <a:r>
              <a:rPr lang="en-US" sz="1600" b="1" err="1"/>
              <a:t>axios.put</a:t>
            </a:r>
            <a:r>
              <a:rPr lang="en-US" sz="1600" b="1"/>
              <a:t>()</a:t>
            </a:r>
            <a:r>
              <a:rPr lang="en-US" sz="1600"/>
              <a:t>, and </a:t>
            </a:r>
            <a:r>
              <a:rPr lang="en-US" sz="1600" b="1" err="1"/>
              <a:t>axios.delete</a:t>
            </a:r>
            <a:r>
              <a:rPr lang="en-US" sz="1600" b="1"/>
              <a:t>()</a:t>
            </a:r>
            <a:r>
              <a:rPr lang="en-US" sz="1600"/>
              <a:t>. Each method takes at least two arguments: the URL of the API endpoint and optionally the data to be sent with the request.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Axios returns a promise, allowing you to handle both successful responses and errors using </a:t>
            </a:r>
            <a:r>
              <a:rPr lang="en-US" sz="1600" b="1"/>
              <a:t>.then()</a:t>
            </a:r>
            <a:r>
              <a:rPr lang="en-US" sz="1600"/>
              <a:t> and </a:t>
            </a:r>
            <a:r>
              <a:rPr lang="en-US" sz="1600" b="1"/>
              <a:t>.catch()</a:t>
            </a:r>
            <a:r>
              <a:rPr lang="en-US" sz="1600"/>
              <a:t> respectively.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In the </a:t>
            </a:r>
            <a:r>
              <a:rPr lang="en-US" sz="1600" b="1"/>
              <a:t>.then()</a:t>
            </a:r>
            <a:r>
              <a:rPr lang="en-US" sz="1600"/>
              <a:t> block, you can access the response data returned by the server using the </a:t>
            </a:r>
            <a:r>
              <a:rPr lang="en-US" sz="1600" b="1" err="1"/>
              <a:t>response.data</a:t>
            </a:r>
            <a:r>
              <a:rPr lang="en-US" sz="1600"/>
              <a:t> property. You can then use this data to update the frontend state, display information to the user, or perform other actions as needed.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If an error occurs during the request (such as a network error, server error, or invalid request), the </a:t>
            </a:r>
            <a:r>
              <a:rPr lang="en-US" sz="1600" b="1"/>
              <a:t>.catch()</a:t>
            </a:r>
            <a:r>
              <a:rPr lang="en-US" sz="1600"/>
              <a:t> block will be executed. The error object can be accessed using the </a:t>
            </a:r>
            <a:r>
              <a:rPr lang="en-US" sz="1600" b="1"/>
              <a:t>error</a:t>
            </a:r>
            <a:r>
              <a:rPr lang="en-US" sz="1600"/>
              <a:t> parameter.</a:t>
            </a: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en-US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en-US">
              <a:ea typeface="Calibri"/>
              <a:cs typeface="Calibri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en-US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04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Session Handling: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Session handling is done successfully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We are using CORS and express-session and cookie-parser libraries for session handling.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We set the max-age value in the server code for how much time our session will be valid.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Once the time is up the site will automatically get redirected on the login page.</a:t>
            </a:r>
          </a:p>
          <a:p>
            <a:pPr algn="just">
              <a:buFont typeface="Wingdings" panose="020B0604020202020204" pitchFamily="34" charset="0"/>
              <a:buChar char="§"/>
            </a:pPr>
            <a:endParaRPr lang="en-U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51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Containerization</a:t>
            </a:r>
            <a:r>
              <a:rPr lang="en-US" sz="2800"/>
              <a:t> using </a:t>
            </a:r>
            <a:r>
              <a:rPr lang="en-US" sz="2800" err="1"/>
              <a:t>Podman</a:t>
            </a:r>
            <a:r>
              <a:rPr lang="en-US" sz="2800"/>
              <a:t>:</a:t>
            </a:r>
            <a:endParaRPr lang="en-US" sz="2800">
              <a:ea typeface="Calibri Light"/>
              <a:cs typeface="Calibri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Install </a:t>
            </a:r>
            <a:r>
              <a:rPr lang="en-US" sz="1600" err="1"/>
              <a:t>Podman</a:t>
            </a:r>
            <a:r>
              <a:rPr lang="en-US" sz="1600"/>
              <a:t> and </a:t>
            </a:r>
            <a:r>
              <a:rPr lang="en-US" sz="1600" err="1"/>
              <a:t>Podman</a:t>
            </a:r>
            <a:r>
              <a:rPr lang="en-US" sz="1600"/>
              <a:t> desktop.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Setting up </a:t>
            </a:r>
            <a:r>
              <a:rPr lang="en-US" sz="1600" err="1"/>
              <a:t>Podman</a:t>
            </a:r>
            <a:r>
              <a:rPr lang="en-US" sz="1600"/>
              <a:t>: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57150" indent="-285750" algn="just">
              <a:buFont typeface="Wingdings" panose="020B0604020202020204" pitchFamily="34" charset="0"/>
              <a:buChar char="§"/>
            </a:pPr>
            <a:r>
              <a:rPr lang="en-US" sz="1600"/>
              <a:t>       </a:t>
            </a:r>
            <a:r>
              <a:rPr lang="en-US" sz="1600" err="1"/>
              <a:t>podman</a:t>
            </a:r>
            <a:r>
              <a:rPr lang="en-US" sz="1600"/>
              <a:t> machine </a:t>
            </a:r>
            <a:r>
              <a:rPr lang="en-US" sz="1600" err="1"/>
              <a:t>init</a:t>
            </a:r>
            <a:r>
              <a:rPr lang="en-US" sz="1600"/>
              <a:t>  ---&gt;  machine set –</a:t>
            </a:r>
            <a:r>
              <a:rPr lang="en-US" sz="1600" err="1"/>
              <a:t>rootful</a:t>
            </a:r>
            <a:r>
              <a:rPr lang="en-US" sz="1600"/>
              <a:t> ---&gt;   </a:t>
            </a:r>
            <a:r>
              <a:rPr lang="en-US" sz="1600" err="1"/>
              <a:t>podman</a:t>
            </a:r>
            <a:r>
              <a:rPr lang="en-US" sz="1600"/>
              <a:t> machine start.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indent="-285750" algn="just">
              <a:buFont typeface="Wingdings" panose="020B0604020202020204" pitchFamily="34" charset="0"/>
              <a:buChar char="§"/>
            </a:pPr>
            <a:r>
              <a:rPr lang="en-US" sz="1600"/>
              <a:t>This command will create a secret key to your containerized image of your file: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57150" indent="-285750" algn="just">
              <a:buFont typeface="Wingdings" panose="020B0604020202020204" pitchFamily="34" charset="0"/>
              <a:buChar char="§"/>
            </a:pPr>
            <a:r>
              <a:rPr lang="en-US" sz="1600"/>
              <a:t> </a:t>
            </a:r>
            <a:r>
              <a:rPr lang="en-US" sz="1600" err="1"/>
              <a:t>podman</a:t>
            </a:r>
            <a:r>
              <a:rPr lang="en-US" sz="1600"/>
              <a:t> run -it --rm -d -p 8080:80 –-name web -v /</a:t>
            </a:r>
            <a:r>
              <a:rPr lang="en-US" sz="1600" err="1"/>
              <a:t>mnt</a:t>
            </a:r>
            <a:r>
              <a:rPr lang="en-US" sz="1600"/>
              <a:t>/</a:t>
            </a:r>
            <a:r>
              <a:rPr lang="en-US" sz="1600" err="1"/>
              <a:t>Podman</a:t>
            </a:r>
            <a:r>
              <a:rPr lang="en-US" sz="1600"/>
              <a:t>/site-  content:/</a:t>
            </a:r>
            <a:r>
              <a:rPr lang="en-US" sz="1600" err="1"/>
              <a:t>usr</a:t>
            </a:r>
            <a:r>
              <a:rPr lang="en-US" sz="1600"/>
              <a:t>/share/nginx/html docker.io/</a:t>
            </a:r>
            <a:r>
              <a:rPr lang="en-US" sz="1600" err="1"/>
              <a:t>libary</a:t>
            </a:r>
            <a:r>
              <a:rPr lang="en-US" sz="1600"/>
              <a:t>/nginx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/>
              <a:t>After running this command you will get your react app on localhost:8080 (before that some configurations should be changed in </a:t>
            </a:r>
            <a:r>
              <a:rPr lang="en-US" sz="1600" err="1"/>
              <a:t>nginx.conf</a:t>
            </a:r>
            <a:r>
              <a:rPr lang="en-US" sz="1600"/>
              <a:t> file).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CBCFEF1-337C-D60F-C503-D6D0408BC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7" r="-366" b="52107"/>
          <a:stretch/>
        </p:blipFill>
        <p:spPr>
          <a:xfrm>
            <a:off x="7680960" y="1135916"/>
            <a:ext cx="4233672" cy="164716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55BF76F-28B9-02BB-D13E-37CC89E3D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07" r="-366" b="56522"/>
          <a:stretch/>
        </p:blipFill>
        <p:spPr>
          <a:xfrm>
            <a:off x="7680960" y="4536461"/>
            <a:ext cx="4230116" cy="5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5337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By using this project:</a:t>
            </a:r>
            <a:endParaRPr lang="en-US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We empower organizations to target customers who have higher chance of buying particular products.  </a:t>
            </a:r>
            <a:endParaRPr lang="en-US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This helps to further drive effectiveness within organization. By closing the loop and leveraging agile frameworks, we can help business grow organically and foster a consumer-first mindset.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A50A65DF-E46E-2C18-D73F-58569408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A24A903-D9F0-53C7-5816-7C7F3DA0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839" y="5840102"/>
            <a:ext cx="2200517" cy="7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296-F828-6B68-4056-F31759E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Business Use: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6517-FDF2-9009-A810-6F3599BA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Customer Segmentation: The website can help the shopping mall understand its customers better by clustering them into distinct groups based on their spend score and demographics.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Store Layout and Product Placement: By analyzing the patterns and preferences of different customer segments, the website can assist the shopping mall in optimizing its store layout and product placement.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Marketing Campaigns and Offers: The website's insights can help the shopping mall in designing more effective marketing campaigns and promotional offers. 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Customer Experience Enhancement: The website's analysis can contribute to improving the overall customer experience at the shopping mall.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Tenant Selection and Lease Management: The insights obtained from the website's analysis can aid the shopping mall in tenant selection and lease management. </a:t>
            </a:r>
          </a:p>
          <a:p>
            <a:pPr algn="just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Bank :- We  can give are prediction  to banks based on which they can decide whether to give loan or not to a particular customer</a:t>
            </a: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+mn-lt"/>
              <a:cs typeface="+mn-lt"/>
            </a:endParaRPr>
          </a:p>
          <a:p>
            <a:pPr algn="just">
              <a:buFont typeface="Wingdings" panose="020B0604020202020204" pitchFamily="34" charset="0"/>
              <a:buChar char="§"/>
            </a:pP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474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26695CC-2097-3E37-7D2C-69326C74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839" y="5840102"/>
            <a:ext cx="2200517" cy="7831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6DF018-9305-F361-08AE-70C9AC1623BC}"/>
              </a:ext>
            </a:extLst>
          </p:cNvPr>
          <p:cNvSpPr/>
          <p:nvPr/>
        </p:nvSpPr>
        <p:spPr>
          <a:xfrm>
            <a:off x="655615" y="2706583"/>
            <a:ext cx="1909948" cy="1128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Login Page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FD3C3-8C60-D57B-834B-A862B2471B8E}"/>
              </a:ext>
            </a:extLst>
          </p:cNvPr>
          <p:cNvSpPr/>
          <p:nvPr/>
        </p:nvSpPr>
        <p:spPr>
          <a:xfrm>
            <a:off x="650668" y="625928"/>
            <a:ext cx="2018805" cy="1147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Register Page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7F483-137E-6828-3C51-C752645E3886}"/>
              </a:ext>
            </a:extLst>
          </p:cNvPr>
          <p:cNvSpPr/>
          <p:nvPr/>
        </p:nvSpPr>
        <p:spPr>
          <a:xfrm>
            <a:off x="3480953" y="2704109"/>
            <a:ext cx="2018805" cy="1147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Customers Details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09AE7-46AD-6EAD-9CE2-FD62216A1DA9}"/>
              </a:ext>
            </a:extLst>
          </p:cNvPr>
          <p:cNvSpPr/>
          <p:nvPr/>
        </p:nvSpPr>
        <p:spPr>
          <a:xfrm>
            <a:off x="3480953" y="4950525"/>
            <a:ext cx="2018805" cy="1147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Customers Database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83D6B6-E864-CAD1-54D6-E490BA197F06}"/>
              </a:ext>
            </a:extLst>
          </p:cNvPr>
          <p:cNvSpPr/>
          <p:nvPr/>
        </p:nvSpPr>
        <p:spPr>
          <a:xfrm>
            <a:off x="6415148" y="2493818"/>
            <a:ext cx="2038597" cy="1395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API</a:t>
            </a:r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AFB126-1DE1-4A0C-8C7A-73968EE83DC4}"/>
              </a:ext>
            </a:extLst>
          </p:cNvPr>
          <p:cNvSpPr/>
          <p:nvPr/>
        </p:nvSpPr>
        <p:spPr>
          <a:xfrm>
            <a:off x="9544792" y="2308265"/>
            <a:ext cx="1870364" cy="146462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ML MODEL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44A54-2441-D00D-48F8-FC7D49ACF283}"/>
              </a:ext>
            </a:extLst>
          </p:cNvPr>
          <p:cNvCxnSpPr/>
          <p:nvPr/>
        </p:nvCxnSpPr>
        <p:spPr>
          <a:xfrm>
            <a:off x="1561605" y="1823849"/>
            <a:ext cx="3957" cy="884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4519AF-F808-DF8F-8E04-3BBE897A5A47}"/>
              </a:ext>
            </a:extLst>
          </p:cNvPr>
          <p:cNvCxnSpPr>
            <a:cxnSpLocks/>
          </p:cNvCxnSpPr>
          <p:nvPr/>
        </p:nvCxnSpPr>
        <p:spPr>
          <a:xfrm flipV="1">
            <a:off x="1888176" y="1827808"/>
            <a:ext cx="3957" cy="876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18DBC7-65FD-9376-F9EE-F0C036C7968F}"/>
              </a:ext>
            </a:extLst>
          </p:cNvPr>
          <p:cNvCxnSpPr>
            <a:cxnSpLocks/>
          </p:cNvCxnSpPr>
          <p:nvPr/>
        </p:nvCxnSpPr>
        <p:spPr>
          <a:xfrm>
            <a:off x="2600695" y="3248887"/>
            <a:ext cx="835228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DDEE1-7BA5-1F1F-490D-465A2AFC796A}"/>
              </a:ext>
            </a:extLst>
          </p:cNvPr>
          <p:cNvCxnSpPr>
            <a:cxnSpLocks/>
          </p:cNvCxnSpPr>
          <p:nvPr/>
        </p:nvCxnSpPr>
        <p:spPr>
          <a:xfrm flipH="1">
            <a:off x="4435431" y="3852550"/>
            <a:ext cx="5939" cy="108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5E1559-1BCC-E1AC-DE89-1799FB602AC3}"/>
              </a:ext>
            </a:extLst>
          </p:cNvPr>
          <p:cNvCxnSpPr>
            <a:cxnSpLocks/>
          </p:cNvCxnSpPr>
          <p:nvPr/>
        </p:nvCxnSpPr>
        <p:spPr>
          <a:xfrm flipV="1">
            <a:off x="5609111" y="3268679"/>
            <a:ext cx="805541" cy="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E97A4-F647-C2BC-24F1-BB106A7B4185}"/>
              </a:ext>
            </a:extLst>
          </p:cNvPr>
          <p:cNvCxnSpPr>
            <a:cxnSpLocks/>
          </p:cNvCxnSpPr>
          <p:nvPr/>
        </p:nvCxnSpPr>
        <p:spPr>
          <a:xfrm>
            <a:off x="8528462" y="3189511"/>
            <a:ext cx="1132112" cy="2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878D7A-0C14-6F10-1057-4D4A38F61B00}"/>
              </a:ext>
            </a:extLst>
          </p:cNvPr>
          <p:cNvSpPr/>
          <p:nvPr/>
        </p:nvSpPr>
        <p:spPr>
          <a:xfrm>
            <a:off x="262247" y="235031"/>
            <a:ext cx="5749636" cy="64819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E0F2BC-4176-ADDD-0AC2-3A7D7471A784}"/>
              </a:ext>
            </a:extLst>
          </p:cNvPr>
          <p:cNvSpPr txBox="1"/>
          <p:nvPr/>
        </p:nvSpPr>
        <p:spPr>
          <a:xfrm>
            <a:off x="4119254" y="363682"/>
            <a:ext cx="18159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Connected with SQL</a:t>
            </a:r>
          </a:p>
        </p:txBody>
      </p:sp>
    </p:spTree>
    <p:extLst>
      <p:ext uri="{BB962C8B-B14F-4D97-AF65-F5344CB8AC3E}">
        <p14:creationId xmlns:p14="http://schemas.microsoft.com/office/powerpoint/2010/main" val="25331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Workflow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latin typeface="Arial"/>
                <a:cs typeface="Arial"/>
              </a:rPr>
              <a:t>Data </a:t>
            </a:r>
            <a:endParaRPr lang="en-US" sz="1400"/>
          </a:p>
          <a:p>
            <a:r>
              <a:rPr lang="en-US" sz="1400">
                <a:latin typeface="Arial"/>
                <a:cs typeface="Arial"/>
              </a:rPr>
              <a:t>PREPARATION</a:t>
            </a:r>
            <a:endParaRPr lang="en-US" sz="140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1577" y="3819131"/>
            <a:ext cx="1920240" cy="1371600"/>
          </a:xfrm>
        </p:spPr>
        <p:txBody>
          <a:bodyPr/>
          <a:lstStyle/>
          <a:p>
            <a:pPr algn="l"/>
            <a:r>
              <a:rPr lang="en-US">
                <a:solidFill>
                  <a:srgbClr val="202124"/>
                </a:solidFill>
                <a:ea typeface="+mn-lt"/>
                <a:cs typeface="+mn-lt"/>
              </a:rPr>
              <a:t>Exploratory data analysis (EDA)</a:t>
            </a:r>
            <a:endParaRPr lang="en-US">
              <a:solidFill>
                <a:srgbClr val="1F2C8F"/>
              </a:solidFill>
              <a:latin typeface="Sabon Next LT"/>
              <a:cs typeface="Sabon Next LT"/>
            </a:endParaRPr>
          </a:p>
          <a:p>
            <a:pPr algn="l"/>
            <a:r>
              <a:rPr lang="en-US">
                <a:solidFill>
                  <a:srgbClr val="202124"/>
                </a:solidFill>
                <a:latin typeface="Sabon Next LT"/>
                <a:cs typeface="Sabon Next LT"/>
              </a:rPr>
              <a:t>Checking null values and Catagorical values</a:t>
            </a:r>
            <a:endParaRPr lang="en-US">
              <a:cs typeface="Sabon Next LT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400" err="1">
                <a:latin typeface="Arial"/>
                <a:cs typeface="Arial"/>
              </a:rPr>
              <a:t>DAta</a:t>
            </a:r>
            <a:r>
              <a:rPr lang="en-US" sz="1400">
                <a:latin typeface="Arial"/>
                <a:cs typeface="Arial"/>
              </a:rPr>
              <a:t> preprocessing</a:t>
            </a:r>
            <a:endParaRPr lang="en-US" sz="1400"/>
          </a:p>
          <a:p>
            <a:endParaRPr lang="en-US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>
                <a:cs typeface="Sabon Next LT"/>
              </a:rPr>
              <a:t>Label Encoding</a:t>
            </a:r>
            <a:endParaRPr lang="en-US">
              <a:cs typeface="Calibri" panose="020F0502020204030204"/>
            </a:endParaRPr>
          </a:p>
          <a:p>
            <a:pPr algn="l"/>
            <a:r>
              <a:rPr lang="en-US">
                <a:cs typeface="Sabon Next LT"/>
              </a:rPr>
              <a:t>Feature selection</a:t>
            </a:r>
          </a:p>
          <a:p>
            <a:pPr algn="l"/>
            <a:r>
              <a:rPr lang="en-US">
                <a:cs typeface="Sabon Next LT"/>
              </a:rPr>
              <a:t>Outlier detection</a:t>
            </a:r>
          </a:p>
          <a:p>
            <a:pPr algn="l"/>
            <a:r>
              <a:rPr lang="en-US">
                <a:cs typeface="Sabon Next LT"/>
              </a:rPr>
              <a:t>Normalization or Scaling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>
                <a:latin typeface="Arial"/>
                <a:cs typeface="Arial"/>
              </a:rPr>
              <a:t>DATA VISUALIZATION</a:t>
            </a:r>
            <a:endParaRPr lang="en-US" sz="1400"/>
          </a:p>
          <a:p>
            <a:endParaRPr lang="en-US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l"/>
            <a:r>
              <a:rPr lang="en-US">
                <a:cs typeface="Sabon Next LT"/>
              </a:rPr>
              <a:t>Creating different plots to visualize the data and better access the need of preprocessing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>
                <a:latin typeface="Arial"/>
                <a:cs typeface="Arial"/>
              </a:rPr>
              <a:t>MODEL </a:t>
            </a:r>
            <a:endParaRPr lang="en-US" sz="1400"/>
          </a:p>
          <a:p>
            <a:r>
              <a:rPr lang="en-US" sz="1400">
                <a:latin typeface="Arial"/>
                <a:cs typeface="Arial"/>
              </a:rPr>
              <a:t>CREATION</a:t>
            </a:r>
            <a:endParaRPr lang="en-US" sz="1400"/>
          </a:p>
          <a:p>
            <a:endParaRPr lang="en-US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l"/>
            <a:r>
              <a:rPr lang="en-US">
                <a:cs typeface="Sabon Next LT"/>
              </a:rPr>
              <a:t>Finding values of k and creating a clustering model fitted with the data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>
                <a:latin typeface="Arial"/>
                <a:cs typeface="Arial"/>
              </a:rPr>
              <a:t>VISUALIZING THE RESULTS</a:t>
            </a:r>
            <a:endParaRPr lang="en-US" sz="1400"/>
          </a:p>
          <a:p>
            <a:endParaRPr lang="en-US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l"/>
            <a:r>
              <a:rPr lang="en-US">
                <a:cs typeface="Sabon Next LT"/>
              </a:rPr>
              <a:t>Validating the predictions of the model by crating visualization.</a:t>
            </a:r>
            <a:endParaRPr lang="en-US"/>
          </a:p>
        </p:txBody>
      </p:sp>
      <p:pic>
        <p:nvPicPr>
          <p:cNvPr id="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EDBAB2F-8981-DCE5-0E51-FB791307C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839" y="5840102"/>
            <a:ext cx="2200517" cy="7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19" y="-2681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kern="1200">
                <a:latin typeface="+mj-lt"/>
                <a:ea typeface="+mj-ea"/>
                <a:cs typeface="+mj-cs"/>
              </a:rPr>
              <a:t>Dataset and Model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692A-28A1-D52C-8B34-99A1C5E2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1313" y="2257452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K-means Clustering</a:t>
            </a:r>
            <a:endParaRPr lang="en-US" err="1"/>
          </a:p>
          <a:p>
            <a:pPr marL="0"/>
            <a:endParaRPr lang="en-US" sz="2000" b="1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5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9EF6D48-4333-482B-EB2A-9987BD21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" y="3095501"/>
            <a:ext cx="3580326" cy="2695420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8F183299-2254-684B-C148-61BC33C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62" y="3095501"/>
            <a:ext cx="3638727" cy="2706012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3D99DEB8-E929-9039-2FA0-61C8CDFA5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498" y="1525846"/>
            <a:ext cx="3966693" cy="1423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D71EF9-DBD0-0C0A-728D-7E9044A531C7}"/>
              </a:ext>
            </a:extLst>
          </p:cNvPr>
          <p:cNvSpPr txBox="1"/>
          <p:nvPr/>
        </p:nvSpPr>
        <p:spPr>
          <a:xfrm>
            <a:off x="9298679" y="943021"/>
            <a:ext cx="161926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Dataset</a:t>
            </a:r>
            <a:endParaRPr lang="en-US"/>
          </a:p>
        </p:txBody>
      </p:sp>
      <p:pic>
        <p:nvPicPr>
          <p:cNvPr id="13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FFF5CB7-4189-E679-225E-10534BFCE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867" y="3767397"/>
            <a:ext cx="4089070" cy="15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8" y="348343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/>
              <a:t>MODEL PERFORMANCE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C464C46-E881-7D6F-1D69-63CC3EF5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88" y="2490216"/>
            <a:ext cx="4765978" cy="3605784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1342587-3A16-BD53-20E2-11456473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39" y="2339510"/>
            <a:ext cx="5614416" cy="353708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dirty="0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A367-D4A4-785E-243B-D898E95A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551" y="741926"/>
            <a:ext cx="10671048" cy="768096"/>
          </a:xfrm>
        </p:spPr>
        <p:txBody>
          <a:bodyPr/>
          <a:lstStyle/>
          <a:p>
            <a:r>
              <a:rPr lang="en-US" sz="5400" b="1">
                <a:solidFill>
                  <a:schemeClr val="accent1">
                    <a:lumMod val="75000"/>
                  </a:schemeClr>
                </a:solidFill>
              </a:rPr>
              <a:t>Application Programming Interface</a:t>
            </a:r>
            <a:br>
              <a:rPr lang="en-US" sz="540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B62F-479E-47A2-4705-B190222BA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944264"/>
            <a:ext cx="11119104" cy="45936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1600">
                <a:latin typeface="Calibri"/>
                <a:cs typeface="Sabon Next LT"/>
              </a:rPr>
              <a:t>What is Application Programming Interface (API)?</a:t>
            </a:r>
          </a:p>
          <a:p>
            <a:pPr marL="0" indent="0">
              <a:buNone/>
            </a:pPr>
            <a:r>
              <a:rPr lang="en-US" sz="1600">
                <a:latin typeface="Calibri"/>
                <a:cs typeface="Arial"/>
              </a:rPr>
              <a:t>2. Why are we using API in this project ?</a:t>
            </a:r>
            <a:endParaRPr lang="en-US" sz="160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</a:pPr>
            <a:r>
              <a:rPr lang="en-US" sz="1600">
                <a:latin typeface="Calibri"/>
                <a:cs typeface="Arial"/>
              </a:rPr>
              <a:t>To create communication interface</a:t>
            </a:r>
            <a:endParaRPr lang="en-US" sz="160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Calibri"/>
                <a:cs typeface="Arial"/>
              </a:rPr>
              <a:t>To send user input data to the model</a:t>
            </a:r>
            <a:endParaRPr lang="en-US" sz="160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Calibri"/>
                <a:cs typeface="Arial"/>
              </a:rPr>
              <a:t>To separate front-end and back-end logic</a:t>
            </a:r>
            <a:endParaRPr lang="en-US" sz="160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Calibri"/>
                <a:cs typeface="Arial"/>
              </a:rPr>
              <a:t>To serve as a bridge</a:t>
            </a:r>
            <a:endParaRPr lang="en-US" sz="1600">
              <a:latin typeface="Calibri"/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Arial"/>
              </a:rPr>
              <a:t>3.Purpose of  our API code</a:t>
            </a:r>
          </a:p>
          <a:p>
            <a:pPr marL="342900" indent="-342900"/>
            <a:r>
              <a:rPr lang="en-US" sz="1600">
                <a:latin typeface="Calibri"/>
                <a:ea typeface="Calibri"/>
                <a:cs typeface="Arial"/>
              </a:rPr>
              <a:t>Utilized trained ML model</a:t>
            </a:r>
          </a:p>
          <a:p>
            <a:pPr marL="342900" indent="-342900"/>
            <a:r>
              <a:rPr lang="en-US" sz="1600">
                <a:ea typeface="Calibri"/>
                <a:cs typeface="Arial"/>
              </a:rPr>
              <a:t>Takes inputs(Age, Annual income, Spending score)</a:t>
            </a:r>
          </a:p>
          <a:p>
            <a:pPr marL="342900" indent="-342900"/>
            <a:r>
              <a:rPr lang="en-US" sz="1600">
                <a:ea typeface="Calibri"/>
                <a:cs typeface="Arial"/>
              </a:rPr>
              <a:t>Predicts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ea typeface="Calibri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ea typeface="Calibri"/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r>
              <a:rPr lang="en-US">
                <a:cs typeface="Sabon Next LT"/>
              </a:rPr>
              <a:t>              </a:t>
            </a:r>
            <a:endParaRPr lang="en-US">
              <a:ea typeface="Calibri"/>
              <a:cs typeface="Sabon Next LT"/>
            </a:endParaRPr>
          </a:p>
          <a:p>
            <a:pPr marL="0" indent="0">
              <a:buNone/>
            </a:pPr>
            <a:r>
              <a:rPr lang="en-US">
                <a:cs typeface="Sabon Next LT"/>
              </a:rPr>
              <a:t>                   </a:t>
            </a:r>
            <a:endParaRPr lang="en-US">
              <a:ea typeface="Calibri"/>
              <a:cs typeface="Sabon Next LT"/>
            </a:endParaRPr>
          </a:p>
          <a:p>
            <a:pPr marL="0" indent="0">
              <a:buNone/>
            </a:pPr>
            <a:r>
              <a:rPr lang="en-US">
                <a:cs typeface="Sabon Next LT"/>
              </a:rPr>
              <a:t>                 </a:t>
            </a:r>
            <a:endParaRPr lang="en-US"/>
          </a:p>
          <a:p>
            <a:pPr marL="347345" indent="-347345"/>
            <a:endParaRPr lang="en-US">
              <a:cs typeface="Sabon Next LT"/>
            </a:endParaRPr>
          </a:p>
          <a:p>
            <a:pPr marL="347345" indent="-347345"/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367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5F8F1-B672-470C-06B3-ABC22629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/>
              <a:t>    </a:t>
            </a:r>
            <a:r>
              <a:rPr lang="en-US" sz="5400" b="1">
                <a:solidFill>
                  <a:schemeClr val="accent1">
                    <a:lumMod val="75000"/>
                  </a:schemeClr>
                </a:solidFill>
              </a:rPr>
              <a:t>            API INTEGRATION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A5E2-BC88-9F38-295E-DE55062A2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endParaRPr lang="en-US" sz="2200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92D5A13-22B1-FC58-2BCD-1D8FEB494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3" r="2040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5380E-84E7-790F-4F54-E0C8A09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8F63A3B-78C7-47BE-AE5E-E10140E0464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8F5-DAFF-9271-5A1C-BB9EB66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715746" y="-275492"/>
            <a:ext cx="3200400" cy="274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{129F3399-B043-4941-82ED-D8C5E1416277}tf78438558_win32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PROJECT EVALUATION </vt:lpstr>
      <vt:lpstr>Contents:</vt:lpstr>
      <vt:lpstr>Introduction</vt:lpstr>
      <vt:lpstr>PowerPoint Presentation</vt:lpstr>
      <vt:lpstr>ML Workflow</vt:lpstr>
      <vt:lpstr>Dataset and Model Used</vt:lpstr>
      <vt:lpstr>MODEL PERFORMANCE</vt:lpstr>
      <vt:lpstr>Application Programming Interface </vt:lpstr>
      <vt:lpstr>                API INTEGRATION</vt:lpstr>
      <vt:lpstr>                    API INTEGRATION</vt:lpstr>
      <vt:lpstr>                 API INTEGRATION</vt:lpstr>
      <vt:lpstr>Home Page</vt:lpstr>
      <vt:lpstr>Sign Up</vt:lpstr>
      <vt:lpstr>Login Page</vt:lpstr>
      <vt:lpstr>Database For Admin</vt:lpstr>
      <vt:lpstr>JWT (JSON Web Tokens): Simplifying Web Application Security"</vt:lpstr>
      <vt:lpstr>JWT Structure</vt:lpstr>
      <vt:lpstr>JWT Usage </vt:lpstr>
      <vt:lpstr>User Input</vt:lpstr>
      <vt:lpstr>API Integration with Front-end</vt:lpstr>
      <vt:lpstr>Prediction Output</vt:lpstr>
      <vt:lpstr> Used Technology</vt:lpstr>
      <vt:lpstr>Back-end overview:</vt:lpstr>
      <vt:lpstr>Back-end overview:</vt:lpstr>
      <vt:lpstr>Back-end overview:</vt:lpstr>
      <vt:lpstr>MySql workbench:</vt:lpstr>
      <vt:lpstr>Communication between Back-end and Front-end:</vt:lpstr>
      <vt:lpstr>Session Handling:</vt:lpstr>
      <vt:lpstr>Containerization using Podman:</vt:lpstr>
      <vt:lpstr>Business Use: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turing</dc:title>
  <dc:subject/>
  <dc:creator>Kshitij Chaube</dc:creator>
  <cp:revision>23</cp:revision>
  <dcterms:created xsi:type="dcterms:W3CDTF">2023-06-22T11:13:17Z</dcterms:created>
  <dcterms:modified xsi:type="dcterms:W3CDTF">2023-06-26T07:54:55Z</dcterms:modified>
</cp:coreProperties>
</file>