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2" y="1992473"/>
            <a:ext cx="11522075" cy="3190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759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7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334961" y="188914"/>
            <a:ext cx="11522075" cy="14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/>
              <a:t>Зразок заголовка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10"/>
          </p:nvPr>
        </p:nvSpPr>
        <p:spPr>
          <a:xfrm>
            <a:off x="334963" y="1593850"/>
            <a:ext cx="11522075" cy="417671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5639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ий слайд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7"/>
            <a:ext cx="12192000" cy="6858000"/>
          </a:xfrm>
          <a:prstGeom prst="rect">
            <a:avLst/>
          </a:prstGeom>
        </p:spPr>
      </p:pic>
      <p:sp>
        <p:nvSpPr>
          <p:cNvPr id="4" name="Місце для вмісту 3"/>
          <p:cNvSpPr>
            <a:spLocks noGrp="1"/>
          </p:cNvSpPr>
          <p:nvPr>
            <p:ph sz="quarter" idx="10"/>
          </p:nvPr>
        </p:nvSpPr>
        <p:spPr>
          <a:xfrm>
            <a:off x="334963" y="188913"/>
            <a:ext cx="11522075" cy="557847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31929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8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26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2B7D-87A2-E168-4F99-F0E86780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455760"/>
            <a:ext cx="11522075" cy="3190553"/>
          </a:xfrm>
        </p:spPr>
        <p:txBody>
          <a:bodyPr>
            <a:noAutofit/>
          </a:bodyPr>
          <a:lstStyle/>
          <a:p>
            <a:r>
              <a:rPr lang="ru-RU" sz="3600" dirty="0"/>
              <a:t>КУРСОВА</a:t>
            </a:r>
            <a:r>
              <a:rPr lang="en-US" sz="3600" dirty="0"/>
              <a:t> </a:t>
            </a:r>
            <a:r>
              <a:rPr lang="ru-RU" sz="3600" dirty="0"/>
              <a:t>РОБОТА</a:t>
            </a:r>
            <a:br>
              <a:rPr lang="en-US" sz="3600" dirty="0"/>
            </a:br>
            <a:r>
              <a:rPr lang="ru-RU" sz="3600" dirty="0"/>
              <a:t>на</a:t>
            </a:r>
            <a:r>
              <a:rPr lang="en-US" sz="3600" dirty="0"/>
              <a:t> </a:t>
            </a:r>
            <a:r>
              <a:rPr lang="ru-RU" sz="3600" dirty="0"/>
              <a:t>тему: </a:t>
            </a:r>
            <a:br>
              <a:rPr lang="en-US" sz="3600" dirty="0"/>
            </a:br>
            <a:r>
              <a:rPr lang="ru-RU" sz="3600" dirty="0"/>
              <a:t>«</a:t>
            </a:r>
            <a:r>
              <a:rPr lang="uk-UA" sz="3600" dirty="0"/>
              <a:t>Моделі інформаційних процесів для системи прогнозу попиту на товари з </a:t>
            </a:r>
            <a:r>
              <a:rPr lang="uk-UA" sz="3600" dirty="0" err="1"/>
              <a:t>урахаванням</a:t>
            </a:r>
            <a:r>
              <a:rPr lang="uk-UA" sz="3600" dirty="0"/>
              <a:t> відгуків і рейтингів покупців</a:t>
            </a:r>
            <a:r>
              <a:rPr lang="ru-RU" sz="3600" dirty="0"/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7F9B5-CE28-670A-3C1B-1F7427A5AD93}"/>
              </a:ext>
            </a:extLst>
          </p:cNvPr>
          <p:cNvSpPr txBox="1"/>
          <p:nvPr/>
        </p:nvSpPr>
        <p:spPr>
          <a:xfrm>
            <a:off x="6410740" y="4646313"/>
            <a:ext cx="5168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+mj-lt"/>
              </a:rPr>
              <a:t>Виконав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 студент : </a:t>
            </a:r>
            <a:r>
              <a:rPr lang="ru-RU" dirty="0" err="1">
                <a:solidFill>
                  <a:schemeClr val="bg1"/>
                </a:solidFill>
                <a:latin typeface="+mj-lt"/>
              </a:rPr>
              <a:t>Холодніцький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 Владислав </a:t>
            </a:r>
            <a:r>
              <a:rPr lang="ru-RU" dirty="0" err="1">
                <a:solidFill>
                  <a:schemeClr val="bg1"/>
                </a:solidFill>
                <a:latin typeface="+mj-lt"/>
              </a:rPr>
              <a:t>Ігорович</a:t>
            </a:r>
            <a:endParaRPr lang="ru-RU" dirty="0">
              <a:solidFill>
                <a:schemeClr val="bg1"/>
              </a:solidFill>
              <a:latin typeface="+mj-lt"/>
            </a:endParaRPr>
          </a:p>
          <a:p>
            <a:r>
              <a:rPr lang="ru-RU" dirty="0" err="1">
                <a:solidFill>
                  <a:schemeClr val="bg1"/>
                </a:solidFill>
                <a:latin typeface="+mj-lt"/>
              </a:rPr>
              <a:t>Групи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 : ІПЗм-24-1</a:t>
            </a:r>
          </a:p>
          <a:p>
            <a:r>
              <a:rPr lang="ru-RU" dirty="0" err="1">
                <a:solidFill>
                  <a:schemeClr val="bg1"/>
                </a:solidFill>
                <a:latin typeface="+mj-lt"/>
              </a:rPr>
              <a:t>Курівник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dirty="0" err="1">
                <a:solidFill>
                  <a:schemeClr val="bg1"/>
                </a:solidFill>
                <a:latin typeface="+mj-lt"/>
              </a:rPr>
              <a:t>Сугоняк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+mj-lt"/>
              </a:rPr>
              <a:t>Інна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+mj-lt"/>
              </a:rPr>
              <a:t>Іванівна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53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9BCB8-2D62-A94B-8710-78D70266F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42DE09-F881-DAC7-CBEE-6AD1132191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59853" y="218731"/>
            <a:ext cx="9872293" cy="5257658"/>
          </a:xfrm>
        </p:spPr>
      </p:pic>
    </p:spTree>
    <p:extLst>
      <p:ext uri="{BB962C8B-B14F-4D97-AF65-F5344CB8AC3E}">
        <p14:creationId xmlns:p14="http://schemas.microsoft.com/office/powerpoint/2010/main" val="122039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32692-FCC8-B1D1-F4D1-BB3C4997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72A3C744-757C-84CB-3B0C-E4A2B50AAB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29079" y="188913"/>
            <a:ext cx="9933841" cy="5298557"/>
          </a:xfrm>
        </p:spPr>
      </p:pic>
    </p:spTree>
    <p:extLst>
      <p:ext uri="{BB962C8B-B14F-4D97-AF65-F5344CB8AC3E}">
        <p14:creationId xmlns:p14="http://schemas.microsoft.com/office/powerpoint/2010/main" val="370712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7B726-B5EB-8FFC-F09D-A30D71215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39444AB6-09E2-05EA-5140-4756DF4B0B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67110" y="188913"/>
            <a:ext cx="10057780" cy="5349719"/>
          </a:xfrm>
        </p:spPr>
      </p:pic>
    </p:spTree>
    <p:extLst>
      <p:ext uri="{BB962C8B-B14F-4D97-AF65-F5344CB8AC3E}">
        <p14:creationId xmlns:p14="http://schemas.microsoft.com/office/powerpoint/2010/main" val="111611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09A5F-A92C-A653-520D-341F380BF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8155981-300E-98E4-E762-9418B8C91D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2" y="2176670"/>
            <a:ext cx="11522075" cy="125233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/>
              <a:t>BPMN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408300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30ED4-6A7B-AC2C-7BBA-11BEA3D6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A1ACDB3D-0E4C-3429-9798-099F11F3C99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25565" y="218731"/>
            <a:ext cx="9340870" cy="5279925"/>
          </a:xfrm>
        </p:spPr>
      </p:pic>
    </p:spTree>
    <p:extLst>
      <p:ext uri="{BB962C8B-B14F-4D97-AF65-F5344CB8AC3E}">
        <p14:creationId xmlns:p14="http://schemas.microsoft.com/office/powerpoint/2010/main" val="272894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EBC2F-7190-A9AC-87C4-32C9646EA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C132E4-5E5E-B51C-2166-BC1480318ED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69407" y="343822"/>
            <a:ext cx="10853186" cy="5112591"/>
          </a:xfrm>
        </p:spPr>
      </p:pic>
    </p:spTree>
    <p:extLst>
      <p:ext uri="{BB962C8B-B14F-4D97-AF65-F5344CB8AC3E}">
        <p14:creationId xmlns:p14="http://schemas.microsoft.com/office/powerpoint/2010/main" val="355080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7C877-3499-AA4F-370A-CAED05146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F459124-65CD-4998-C6FC-744203550F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2" y="2176670"/>
            <a:ext cx="11522075" cy="125233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/>
              <a:t>OLTP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7553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0BAB-D12C-B3F2-35CF-01015B5FE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AE2EA0-D7A2-F735-6331-FD9B345693D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28934" y="218731"/>
            <a:ext cx="8534131" cy="53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7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A9AA7-3F23-F79D-1D76-EDAA12309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3FF1C39-602D-F3C2-5E50-4078E155A1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2" y="2176670"/>
            <a:ext cx="11522075" cy="125233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/>
              <a:t>OLAP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157363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74826-DD42-2E7D-953C-2FA79E43D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46C256-0D56-EFE0-7DBF-3273A4993A8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41294" y="198853"/>
            <a:ext cx="8709412" cy="53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9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48D46-900B-2246-9A53-3773FC66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Актуальність теми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5F7CC0-4324-FC13-55CA-E8471FD4D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800" dirty="0"/>
              <a:t>П</a:t>
            </a:r>
            <a:r>
              <a:rPr lang="uk-UA" sz="2800" dirty="0">
                <a:effectLst/>
                <a:ea typeface="Calibri" panose="020F0502020204030204" pitchFamily="34" charset="0"/>
              </a:rPr>
              <a:t>олягає в необхідності розробки моделей</a:t>
            </a:r>
            <a:r>
              <a:rPr lang="en-US" sz="2800" dirty="0">
                <a:effectLst/>
                <a:ea typeface="Calibri" panose="020F0502020204030204" pitchFamily="34" charset="0"/>
              </a:rPr>
              <a:t> </a:t>
            </a:r>
            <a:r>
              <a:rPr lang="ru-RU" sz="2800" dirty="0" err="1"/>
              <a:t>розробити</a:t>
            </a:r>
            <a:r>
              <a:rPr lang="ru-RU" sz="2800" dirty="0"/>
              <a:t> </a:t>
            </a:r>
            <a:r>
              <a:rPr lang="ru-RU" sz="2800" dirty="0" err="1"/>
              <a:t>моделі</a:t>
            </a:r>
            <a:r>
              <a:rPr lang="ru-RU" sz="2800" dirty="0"/>
              <a:t> для </a:t>
            </a:r>
            <a:r>
              <a:rPr lang="ru-RU" sz="2800" dirty="0" err="1"/>
              <a:t>використання</a:t>
            </a:r>
            <a:r>
              <a:rPr lang="ru-RU" sz="2800" dirty="0"/>
              <a:t> </a:t>
            </a:r>
            <a:r>
              <a:rPr lang="ru-RU" sz="2800" dirty="0" err="1"/>
              <a:t>рейтингових</a:t>
            </a:r>
            <a:r>
              <a:rPr lang="ru-RU" sz="2800" dirty="0"/>
              <a:t> </a:t>
            </a:r>
            <a:r>
              <a:rPr lang="ru-RU" sz="2800" dirty="0" err="1"/>
              <a:t>даних</a:t>
            </a:r>
            <a:r>
              <a:rPr lang="ru-RU" sz="2800" dirty="0"/>
              <a:t> і </a:t>
            </a:r>
            <a:r>
              <a:rPr lang="ru-RU" sz="2800" dirty="0" err="1"/>
              <a:t>відгуків</a:t>
            </a:r>
            <a:r>
              <a:rPr lang="ru-RU" sz="2800" dirty="0"/>
              <a:t> з метою </a:t>
            </a:r>
            <a:r>
              <a:rPr lang="ru-RU" sz="2800" dirty="0" err="1"/>
              <a:t>прогнозування</a:t>
            </a:r>
            <a:r>
              <a:rPr lang="ru-RU" sz="2800" dirty="0"/>
              <a:t> </a:t>
            </a:r>
            <a:r>
              <a:rPr lang="ru-RU" sz="2800" dirty="0" err="1"/>
              <a:t>попиту</a:t>
            </a:r>
            <a:r>
              <a:rPr lang="ru-RU" sz="2800" dirty="0"/>
              <a:t> на </a:t>
            </a:r>
            <a:r>
              <a:rPr lang="ru-RU" sz="2800" dirty="0" err="1"/>
              <a:t>товари</a:t>
            </a:r>
            <a:r>
              <a:rPr lang="ru-RU" sz="2800" dirty="0"/>
              <a:t>.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покращить</a:t>
            </a:r>
            <a:r>
              <a:rPr lang="ru-RU" sz="2800" dirty="0"/>
              <a:t> </a:t>
            </a:r>
            <a:r>
              <a:rPr lang="ru-RU" sz="2800" dirty="0" err="1"/>
              <a:t>управління</a:t>
            </a:r>
            <a:r>
              <a:rPr lang="ru-RU" sz="2800" dirty="0"/>
              <a:t> запасами, </a:t>
            </a:r>
            <a:r>
              <a:rPr lang="ru-RU" sz="2800" dirty="0" err="1"/>
              <a:t>зміцнить</a:t>
            </a:r>
            <a:r>
              <a:rPr lang="ru-RU" sz="2800" dirty="0"/>
              <a:t> </a:t>
            </a:r>
            <a:r>
              <a:rPr lang="ru-RU" sz="2800" dirty="0" err="1"/>
              <a:t>ринкові</a:t>
            </a:r>
            <a:r>
              <a:rPr lang="ru-RU" sz="2800" dirty="0"/>
              <a:t> </a:t>
            </a:r>
            <a:r>
              <a:rPr lang="ru-RU" sz="2800" dirty="0" err="1"/>
              <a:t>позиції</a:t>
            </a:r>
            <a:r>
              <a:rPr lang="ru-RU" sz="2800" dirty="0"/>
              <a:t> </a:t>
            </a:r>
            <a:r>
              <a:rPr lang="ru-RU" sz="2800" dirty="0" err="1"/>
              <a:t>компанії</a:t>
            </a:r>
            <a:r>
              <a:rPr lang="ru-RU" sz="2800" dirty="0"/>
              <a:t> та </a:t>
            </a:r>
            <a:r>
              <a:rPr lang="ru-RU" sz="2800" dirty="0" err="1"/>
              <a:t>підвищить</a:t>
            </a:r>
            <a:r>
              <a:rPr lang="ru-RU" sz="2800" dirty="0"/>
              <a:t> </a:t>
            </a:r>
            <a:r>
              <a:rPr lang="ru-RU" sz="2800" dirty="0" err="1"/>
              <a:t>задоволення</a:t>
            </a:r>
            <a:r>
              <a:rPr lang="ru-RU" sz="2800" dirty="0"/>
              <a:t> </a:t>
            </a:r>
            <a:r>
              <a:rPr lang="ru-RU" sz="2800" dirty="0" err="1"/>
              <a:t>споживачів</a:t>
            </a:r>
            <a:r>
              <a:rPr lang="ru-RU" sz="2800" dirty="0"/>
              <a:t>, </a:t>
            </a:r>
            <a:r>
              <a:rPr lang="ru-RU" sz="2800" dirty="0" err="1"/>
              <a:t>оптимізуючи</a:t>
            </a:r>
            <a:r>
              <a:rPr lang="ru-RU" sz="2800" dirty="0"/>
              <a:t> </a:t>
            </a:r>
            <a:r>
              <a:rPr lang="ru-RU" sz="2800" dirty="0" err="1"/>
              <a:t>маркетингові</a:t>
            </a:r>
            <a:r>
              <a:rPr lang="ru-RU" sz="2800" dirty="0"/>
              <a:t> та </a:t>
            </a:r>
            <a:r>
              <a:rPr lang="ru-RU" sz="2800" dirty="0" err="1"/>
              <a:t>продажні</a:t>
            </a:r>
            <a:r>
              <a:rPr lang="ru-RU" sz="2800" dirty="0"/>
              <a:t> </a:t>
            </a:r>
            <a:r>
              <a:rPr lang="ru-RU" sz="2800" dirty="0" err="1"/>
              <a:t>стратегії</a:t>
            </a:r>
            <a:r>
              <a:rPr lang="ru-RU" sz="2800" dirty="0"/>
              <a:t> для </a:t>
            </a:r>
            <a:r>
              <a:rPr lang="ru-RU" sz="2800" dirty="0" err="1"/>
              <a:t>збереження</a:t>
            </a:r>
            <a:r>
              <a:rPr lang="ru-RU" sz="2800" dirty="0"/>
              <a:t> </a:t>
            </a:r>
            <a:r>
              <a:rPr lang="ru-RU" sz="2800" dirty="0" err="1"/>
              <a:t>конкурентоспроможності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52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82952-0021-2A82-420D-AA269A4A8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9F750B2-71C6-5E99-4559-FEAAB60E58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2" y="2395331"/>
            <a:ext cx="11522075" cy="725556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/>
              <a:t>AZURE SYNAPSE ANALYTICS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56797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8E37B-FEF9-76CF-954F-EDF006D79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7E7567F-C310-E778-C18C-E3830D43DD9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34962" y="158853"/>
            <a:ext cx="11522075" cy="5439812"/>
          </a:xfrm>
        </p:spPr>
      </p:pic>
    </p:spTree>
    <p:extLst>
      <p:ext uri="{BB962C8B-B14F-4D97-AF65-F5344CB8AC3E}">
        <p14:creationId xmlns:p14="http://schemas.microsoft.com/office/powerpoint/2010/main" val="140359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3228-E12C-BA22-8820-C6CEC36B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8FAEFA31-6D4E-2C3C-BAF4-8206F3F6BF1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35861" y="362983"/>
            <a:ext cx="3505689" cy="499179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87EEDD-40C9-681A-5FBB-791E21CD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550" y="864945"/>
            <a:ext cx="7855392" cy="38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1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38729-478D-0398-4C5E-727EB9A22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8B2A72-DA41-FB19-6133-94C8ADE8769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2228" y="974036"/>
            <a:ext cx="6519520" cy="383650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97AC27-D398-1F11-647B-0CF2B6AF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82" y="1725041"/>
            <a:ext cx="5057004" cy="23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8F46-DCAC-3DAC-2ED1-9D0B7B21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77E52FB-C6DD-9DD4-14B7-1F8F92CE1E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2" y="2375453"/>
            <a:ext cx="11522075" cy="1033669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/>
              <a:t>POWER BI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7016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89607-8B4E-C534-BEB2-CDC3B240A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38193E-C9FA-77F2-7245-920FEF6927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47618" y="188913"/>
            <a:ext cx="9696763" cy="5450275"/>
          </a:xfrm>
        </p:spPr>
      </p:pic>
    </p:spTree>
    <p:extLst>
      <p:ext uri="{BB962C8B-B14F-4D97-AF65-F5344CB8AC3E}">
        <p14:creationId xmlns:p14="http://schemas.microsoft.com/office/powerpoint/2010/main" val="232007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75C0-21C4-C9D5-4DD3-D12C4E556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B36FA1-3A40-09C3-433D-AD970281855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77146" y="149157"/>
            <a:ext cx="9637707" cy="5405624"/>
          </a:xfrm>
        </p:spPr>
      </p:pic>
    </p:spTree>
    <p:extLst>
      <p:ext uri="{BB962C8B-B14F-4D97-AF65-F5344CB8AC3E}">
        <p14:creationId xmlns:p14="http://schemas.microsoft.com/office/powerpoint/2010/main" val="150041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E06D-49E7-2BC1-ECD6-CA332A58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487054-59DE-05D1-078C-DC8518F640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02818" y="169035"/>
            <a:ext cx="9586364" cy="5378609"/>
          </a:xfrm>
        </p:spPr>
      </p:pic>
    </p:spTree>
    <p:extLst>
      <p:ext uri="{BB962C8B-B14F-4D97-AF65-F5344CB8AC3E}">
        <p14:creationId xmlns:p14="http://schemas.microsoft.com/office/powerpoint/2010/main" val="119628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BA748-DCE4-0E9E-A5C6-235D40FD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FE21FC39-2779-4873-888C-EED9AF03B7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10860" y="188913"/>
            <a:ext cx="9570280" cy="5365489"/>
          </a:xfrm>
        </p:spPr>
      </p:pic>
    </p:spTree>
    <p:extLst>
      <p:ext uri="{BB962C8B-B14F-4D97-AF65-F5344CB8AC3E}">
        <p14:creationId xmlns:p14="http://schemas.microsoft.com/office/powerpoint/2010/main" val="104219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9ADDA-EC73-6E61-0183-DB2445AF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833723"/>
            <a:ext cx="11522075" cy="3190553"/>
          </a:xfrm>
        </p:spPr>
        <p:txBody>
          <a:bodyPr>
            <a:normAutofit/>
          </a:bodyPr>
          <a:lstStyle/>
          <a:p>
            <a:r>
              <a:rPr lang="uk-UA" sz="6600" dirty="0"/>
              <a:t>Дякую за увагу!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54244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CCB19-85E9-8644-4B73-55D9FA59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Мета курсової роботи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072EDC-5200-4878-A049-6CE68EF42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4000" dirty="0">
                <a:ea typeface="Calibri" panose="020F0502020204030204" pitchFamily="34" charset="0"/>
              </a:rPr>
              <a:t>Д</a:t>
            </a:r>
            <a:r>
              <a:rPr lang="uk-UA" sz="4000" dirty="0">
                <a:effectLst/>
                <a:ea typeface="Calibri" panose="020F0502020204030204" pitchFamily="34" charset="0"/>
              </a:rPr>
              <a:t>ослідження та розробка моделей інформаційних процесів для прогнозування попиту на товари, що враховують відгуки та рейтинги покупців.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9869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2374-F304-26FD-F99A-ADC412F0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та предмет дослідження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D6634B-1689-0D33-827A-79040B282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effectLst/>
                <a:ea typeface="Calibri" panose="020F0502020204030204" pitchFamily="34" charset="0"/>
              </a:rPr>
              <a:t>Об’єктом дослідження є інформаційні процеси в системах прогнозування попиту.</a:t>
            </a:r>
          </a:p>
          <a:p>
            <a:pPr marL="0" indent="0">
              <a:buNone/>
            </a:pPr>
            <a:r>
              <a:rPr lang="uk-UA" dirty="0">
                <a:effectLst/>
                <a:ea typeface="Calibri" panose="020F0502020204030204" pitchFamily="34" charset="0"/>
              </a:rPr>
              <a:t>Предметом дослідження є моделі інформаційних процесів, що враховують відгуки та рейтинги споживачів для покращення прогнозів попиту на товари.</a:t>
            </a:r>
            <a:endParaRPr lang="ru-RU" dirty="0">
              <a:effectLst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9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E93727B-CE8B-DB8E-C292-CBCC19A689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2" y="2176670"/>
            <a:ext cx="11522075" cy="125233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dirty="0"/>
              <a:t>IDEF0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86745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206541-0E4B-D4AB-3AFA-75602251289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80782" y="228670"/>
            <a:ext cx="9830435" cy="5247429"/>
          </a:xfrm>
        </p:spPr>
      </p:pic>
    </p:spTree>
    <p:extLst>
      <p:ext uri="{BB962C8B-B14F-4D97-AF65-F5344CB8AC3E}">
        <p14:creationId xmlns:p14="http://schemas.microsoft.com/office/powerpoint/2010/main" val="37266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30A57-2E71-6D4A-C54E-78B084576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F47C6493-1733-5E28-F4A8-9A187BE013C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70495" y="178975"/>
            <a:ext cx="10051009" cy="5373424"/>
          </a:xfrm>
        </p:spPr>
      </p:pic>
    </p:spTree>
    <p:extLst>
      <p:ext uri="{BB962C8B-B14F-4D97-AF65-F5344CB8AC3E}">
        <p14:creationId xmlns:p14="http://schemas.microsoft.com/office/powerpoint/2010/main" val="331807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9E65A-8FC1-D124-51A4-C3AD44AF3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5C7D44-2DE8-8846-BB0E-8C338BF7D7A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55327" y="119339"/>
            <a:ext cx="10081346" cy="5389107"/>
          </a:xfrm>
        </p:spPr>
      </p:pic>
    </p:spTree>
    <p:extLst>
      <p:ext uri="{BB962C8B-B14F-4D97-AF65-F5344CB8AC3E}">
        <p14:creationId xmlns:p14="http://schemas.microsoft.com/office/powerpoint/2010/main" val="138443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F4286-2A65-0E70-A87C-39AF1066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D8D44AA7-4AC0-A805-1ECB-6306F16256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29079" y="188913"/>
            <a:ext cx="9933841" cy="5298557"/>
          </a:xfrm>
        </p:spPr>
      </p:pic>
    </p:spTree>
    <p:extLst>
      <p:ext uri="{BB962C8B-B14F-4D97-AF65-F5344CB8AC3E}">
        <p14:creationId xmlns:p14="http://schemas.microsoft.com/office/powerpoint/2010/main" val="2134668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итомирська політехніка">
      <a:dk1>
        <a:srgbClr val="224D83"/>
      </a:dk1>
      <a:lt1>
        <a:sysClr val="window" lastClr="FFFFFF"/>
      </a:lt1>
      <a:dk2>
        <a:srgbClr val="FFFFFF"/>
      </a:dk2>
      <a:lt2>
        <a:srgbClr val="224D8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Житомирська політехніка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154</Words>
  <Application>Microsoft Office PowerPoint</Application>
  <PresentationFormat>Широкоэкранный</PresentationFormat>
  <Paragraphs>18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Arial</vt:lpstr>
      <vt:lpstr>Calibri</vt:lpstr>
      <vt:lpstr>Тема Office</vt:lpstr>
      <vt:lpstr>КУРСОВА РОБОТА на тему:  «Моделі інформаційних процесів для системи прогнозу попиту на товари з урахаванням відгуків і рейтингів покупців»</vt:lpstr>
      <vt:lpstr>Актуальність теми</vt:lpstr>
      <vt:lpstr>Мета курсової роботи</vt:lpstr>
      <vt:lpstr>Об’єкт та предмет дослідження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Новосьолов Іван Володимирович</dc:creator>
  <cp:lastModifiedBy>User</cp:lastModifiedBy>
  <cp:revision>9</cp:revision>
  <dcterms:created xsi:type="dcterms:W3CDTF">2023-01-12T09:20:21Z</dcterms:created>
  <dcterms:modified xsi:type="dcterms:W3CDTF">2024-12-26T15:18:31Z</dcterms:modified>
</cp:coreProperties>
</file>